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91" r:id="rId2"/>
    <p:sldId id="257" r:id="rId3"/>
    <p:sldId id="260" r:id="rId4"/>
    <p:sldId id="26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20" r:id="rId29"/>
    <p:sldId id="321" r:id="rId30"/>
    <p:sldId id="319" r:id="rId31"/>
    <p:sldId id="315" r:id="rId32"/>
    <p:sldId id="316" r:id="rId33"/>
    <p:sldId id="317" r:id="rId34"/>
    <p:sldId id="318" r:id="rId35"/>
    <p:sldId id="322" r:id="rId36"/>
    <p:sldId id="323" r:id="rId37"/>
    <p:sldId id="324" r:id="rId38"/>
    <p:sldId id="325" r:id="rId39"/>
    <p:sldId id="326" r:id="rId40"/>
    <p:sldId id="327" r:id="rId41"/>
    <p:sldId id="328" r:id="rId42"/>
    <p:sldId id="32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72" d="100"/>
          <a:sy n="72" d="100"/>
        </p:scale>
        <p:origin x="-111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97586-4631-4C54-8103-FE8978455BD4}" type="doc">
      <dgm:prSet loTypeId="urn:microsoft.com/office/officeart/2005/8/layout/process1" loCatId="process" qsTypeId="urn:microsoft.com/office/officeart/2005/8/quickstyle/simple1" qsCatId="simple" csTypeId="urn:microsoft.com/office/officeart/2005/8/colors/accent1_2" csCatId="accent1" phldr="1"/>
      <dgm:spPr/>
    </dgm:pt>
    <dgm:pt modelId="{7ADB93A0-F8A7-4650-A239-C4E0724C64D8}">
      <dgm:prSet phldrT="[Κείμενο]" custT="1"/>
      <dgm:spPr/>
      <dgm:t>
        <a:bodyPr/>
        <a:lstStyle/>
        <a:p>
          <a:r>
            <a:rPr lang="el-GR" sz="1400" dirty="0" smtClean="0">
              <a:solidFill>
                <a:schemeClr val="tx1"/>
              </a:solidFill>
              <a:latin typeface="Arial" pitchFamily="34" charset="0"/>
              <a:cs typeface="Arial" pitchFamily="34" charset="0"/>
            </a:rPr>
            <a:t>Βαθμίδα </a:t>
          </a:r>
          <a:r>
            <a:rPr lang="en-US" sz="1400" dirty="0" smtClean="0">
              <a:solidFill>
                <a:schemeClr val="tx1"/>
              </a:solidFill>
              <a:latin typeface="Arial" pitchFamily="34" charset="0"/>
              <a:cs typeface="Arial" pitchFamily="34" charset="0"/>
            </a:rPr>
            <a:t>RF</a:t>
          </a:r>
          <a:endParaRPr lang="el-GR" sz="1400" dirty="0">
            <a:solidFill>
              <a:schemeClr val="tx1"/>
            </a:solidFill>
            <a:latin typeface="Arial" pitchFamily="34" charset="0"/>
            <a:cs typeface="Arial" pitchFamily="34" charset="0"/>
          </a:endParaRPr>
        </a:p>
      </dgm:t>
    </dgm:pt>
    <dgm:pt modelId="{ACD3E6FE-DCCC-4D89-8375-09CBA159E3C9}" type="parTrans" cxnId="{93FD3691-7B0D-4860-AEA8-DF35AED5C45C}">
      <dgm:prSet/>
      <dgm:spPr/>
      <dgm:t>
        <a:bodyPr/>
        <a:lstStyle/>
        <a:p>
          <a:endParaRPr lang="el-GR" sz="1400">
            <a:solidFill>
              <a:schemeClr val="tx1"/>
            </a:solidFill>
            <a:latin typeface="Arial" pitchFamily="34" charset="0"/>
            <a:cs typeface="Arial" pitchFamily="34" charset="0"/>
          </a:endParaRPr>
        </a:p>
      </dgm:t>
    </dgm:pt>
    <dgm:pt modelId="{E58B150E-3FC0-495A-A6CD-38A2EF7AABBF}" type="sibTrans" cxnId="{93FD3691-7B0D-4860-AEA8-DF35AED5C45C}">
      <dgm:prSet custT="1"/>
      <dgm:spPr/>
      <dgm:t>
        <a:bodyPr/>
        <a:lstStyle/>
        <a:p>
          <a:endParaRPr lang="el-GR" sz="1400">
            <a:solidFill>
              <a:schemeClr val="tx1"/>
            </a:solidFill>
            <a:latin typeface="Arial" pitchFamily="34" charset="0"/>
            <a:cs typeface="Arial" pitchFamily="34" charset="0"/>
          </a:endParaRPr>
        </a:p>
      </dgm:t>
    </dgm:pt>
    <dgm:pt modelId="{7701A951-7C73-42DF-AD17-61F3EEA19326}">
      <dgm:prSet phldrT="[Κείμενο]" custT="1"/>
      <dgm:spPr/>
      <dgm:t>
        <a:bodyPr/>
        <a:lstStyle/>
        <a:p>
          <a:r>
            <a:rPr lang="el-GR" sz="1400" dirty="0" smtClean="0">
              <a:solidFill>
                <a:schemeClr val="tx1"/>
              </a:solidFill>
              <a:latin typeface="Arial" pitchFamily="34" charset="0"/>
              <a:cs typeface="Arial" pitchFamily="34" charset="0"/>
            </a:rPr>
            <a:t>Μετάθεση Συχνότητας (</a:t>
          </a:r>
          <a:r>
            <a:rPr lang="en-US" sz="1400" dirty="0" smtClean="0">
              <a:solidFill>
                <a:schemeClr val="tx1"/>
              </a:solidFill>
              <a:latin typeface="Arial" pitchFamily="34" charset="0"/>
              <a:cs typeface="Arial" pitchFamily="34" charset="0"/>
            </a:rPr>
            <a:t>f </a:t>
          </a:r>
          <a:r>
            <a:rPr lang="el-GR" sz="1400" dirty="0" smtClean="0">
              <a:solidFill>
                <a:schemeClr val="tx1"/>
              </a:solidFill>
              <a:latin typeface="Arial" pitchFamily="34" charset="0"/>
              <a:cs typeface="Arial" pitchFamily="34" charset="0"/>
            </a:rPr>
            <a:t>μικρότερη της άνω ζεύξης)</a:t>
          </a:r>
          <a:endParaRPr lang="el-GR" sz="1400" dirty="0">
            <a:solidFill>
              <a:schemeClr val="tx1"/>
            </a:solidFill>
            <a:latin typeface="Arial" pitchFamily="34" charset="0"/>
            <a:cs typeface="Arial" pitchFamily="34" charset="0"/>
          </a:endParaRPr>
        </a:p>
      </dgm:t>
    </dgm:pt>
    <dgm:pt modelId="{F7E4FBB4-3B36-452F-8F08-203CC229F14B}" type="parTrans" cxnId="{C16249EA-C642-43B5-AE22-6F4BCBB1DFCC}">
      <dgm:prSet/>
      <dgm:spPr/>
      <dgm:t>
        <a:bodyPr/>
        <a:lstStyle/>
        <a:p>
          <a:endParaRPr lang="el-GR" sz="1400">
            <a:solidFill>
              <a:schemeClr val="tx1"/>
            </a:solidFill>
            <a:latin typeface="Arial" pitchFamily="34" charset="0"/>
            <a:cs typeface="Arial" pitchFamily="34" charset="0"/>
          </a:endParaRPr>
        </a:p>
      </dgm:t>
    </dgm:pt>
    <dgm:pt modelId="{3301201A-00BE-458E-91EE-5DE104419B1B}" type="sibTrans" cxnId="{C16249EA-C642-43B5-AE22-6F4BCBB1DFCC}">
      <dgm:prSet custT="1"/>
      <dgm:spPr/>
      <dgm:t>
        <a:bodyPr/>
        <a:lstStyle/>
        <a:p>
          <a:endParaRPr lang="el-GR" sz="1400">
            <a:solidFill>
              <a:schemeClr val="tx1"/>
            </a:solidFill>
            <a:latin typeface="Arial" pitchFamily="34" charset="0"/>
            <a:cs typeface="Arial" pitchFamily="34" charset="0"/>
          </a:endParaRPr>
        </a:p>
      </dgm:t>
    </dgm:pt>
    <dgm:pt modelId="{8A154A80-C642-4736-8FFE-6A5F2EF7AA84}">
      <dgm:prSet phldrT="[Κείμενο]" custT="1"/>
      <dgm:spPr/>
      <dgm:t>
        <a:bodyPr/>
        <a:lstStyle/>
        <a:p>
          <a:r>
            <a:rPr lang="el-GR" sz="1400" dirty="0" smtClean="0">
              <a:solidFill>
                <a:schemeClr val="tx1"/>
              </a:solidFill>
              <a:latin typeface="Arial" pitchFamily="34" charset="0"/>
              <a:cs typeface="Arial" pitchFamily="34" charset="0"/>
            </a:rPr>
            <a:t>Ενισχυτής</a:t>
          </a:r>
          <a:endParaRPr lang="el-GR" sz="1400" dirty="0">
            <a:solidFill>
              <a:schemeClr val="tx1"/>
            </a:solidFill>
            <a:latin typeface="Arial" pitchFamily="34" charset="0"/>
            <a:cs typeface="Arial" pitchFamily="34" charset="0"/>
          </a:endParaRPr>
        </a:p>
      </dgm:t>
    </dgm:pt>
    <dgm:pt modelId="{CF94C792-0D18-4D32-9F25-6354B10C12FC}" type="parTrans" cxnId="{324F8748-9436-411F-B566-A333D44DFB67}">
      <dgm:prSet/>
      <dgm:spPr/>
      <dgm:t>
        <a:bodyPr/>
        <a:lstStyle/>
        <a:p>
          <a:endParaRPr lang="el-GR" sz="1400">
            <a:solidFill>
              <a:schemeClr val="tx1"/>
            </a:solidFill>
            <a:latin typeface="Arial" pitchFamily="34" charset="0"/>
            <a:cs typeface="Arial" pitchFamily="34" charset="0"/>
          </a:endParaRPr>
        </a:p>
      </dgm:t>
    </dgm:pt>
    <dgm:pt modelId="{FAB550CF-FC13-43FB-ADF9-8ECDF3D1D930}" type="sibTrans" cxnId="{324F8748-9436-411F-B566-A333D44DFB67}">
      <dgm:prSet/>
      <dgm:spPr/>
      <dgm:t>
        <a:bodyPr/>
        <a:lstStyle/>
        <a:p>
          <a:endParaRPr lang="el-GR" sz="1400">
            <a:solidFill>
              <a:schemeClr val="tx1"/>
            </a:solidFill>
            <a:latin typeface="Arial" pitchFamily="34" charset="0"/>
            <a:cs typeface="Arial" pitchFamily="34" charset="0"/>
          </a:endParaRPr>
        </a:p>
      </dgm:t>
    </dgm:pt>
    <dgm:pt modelId="{F164E812-6595-405A-A76E-C2F62564A7FA}" type="pres">
      <dgm:prSet presAssocID="{7ED97586-4631-4C54-8103-FE8978455BD4}" presName="Name0" presStyleCnt="0">
        <dgm:presLayoutVars>
          <dgm:dir/>
          <dgm:resizeHandles val="exact"/>
        </dgm:presLayoutVars>
      </dgm:prSet>
      <dgm:spPr/>
    </dgm:pt>
    <dgm:pt modelId="{110B0E64-2962-47CF-9B62-D5A312749AF2}" type="pres">
      <dgm:prSet presAssocID="{7ADB93A0-F8A7-4650-A239-C4E0724C64D8}" presName="node" presStyleLbl="node1" presStyleIdx="0" presStyleCnt="3">
        <dgm:presLayoutVars>
          <dgm:bulletEnabled val="1"/>
        </dgm:presLayoutVars>
      </dgm:prSet>
      <dgm:spPr/>
      <dgm:t>
        <a:bodyPr/>
        <a:lstStyle/>
        <a:p>
          <a:endParaRPr lang="el-GR"/>
        </a:p>
      </dgm:t>
    </dgm:pt>
    <dgm:pt modelId="{94F5CE88-C89B-4E5A-80AB-4A45B0380F01}" type="pres">
      <dgm:prSet presAssocID="{E58B150E-3FC0-495A-A6CD-38A2EF7AABBF}" presName="sibTrans" presStyleLbl="sibTrans2D1" presStyleIdx="0" presStyleCnt="2"/>
      <dgm:spPr/>
      <dgm:t>
        <a:bodyPr/>
        <a:lstStyle/>
        <a:p>
          <a:endParaRPr lang="el-GR"/>
        </a:p>
      </dgm:t>
    </dgm:pt>
    <dgm:pt modelId="{E95E6AC6-BA90-45D5-8C63-B0FF99B23A3A}" type="pres">
      <dgm:prSet presAssocID="{E58B150E-3FC0-495A-A6CD-38A2EF7AABBF}" presName="connectorText" presStyleLbl="sibTrans2D1" presStyleIdx="0" presStyleCnt="2"/>
      <dgm:spPr/>
      <dgm:t>
        <a:bodyPr/>
        <a:lstStyle/>
        <a:p>
          <a:endParaRPr lang="el-GR"/>
        </a:p>
      </dgm:t>
    </dgm:pt>
    <dgm:pt modelId="{3B391732-A8AA-4DFF-A16A-790B053E9A9D}" type="pres">
      <dgm:prSet presAssocID="{7701A951-7C73-42DF-AD17-61F3EEA19326}" presName="node" presStyleLbl="node1" presStyleIdx="1" presStyleCnt="3">
        <dgm:presLayoutVars>
          <dgm:bulletEnabled val="1"/>
        </dgm:presLayoutVars>
      </dgm:prSet>
      <dgm:spPr/>
      <dgm:t>
        <a:bodyPr/>
        <a:lstStyle/>
        <a:p>
          <a:endParaRPr lang="el-GR"/>
        </a:p>
      </dgm:t>
    </dgm:pt>
    <dgm:pt modelId="{8724BFBD-B398-41F2-85D2-96512F857654}" type="pres">
      <dgm:prSet presAssocID="{3301201A-00BE-458E-91EE-5DE104419B1B}" presName="sibTrans" presStyleLbl="sibTrans2D1" presStyleIdx="1" presStyleCnt="2"/>
      <dgm:spPr/>
      <dgm:t>
        <a:bodyPr/>
        <a:lstStyle/>
        <a:p>
          <a:endParaRPr lang="el-GR"/>
        </a:p>
      </dgm:t>
    </dgm:pt>
    <dgm:pt modelId="{B78FC85A-BDC8-4796-A1B9-6E14D6B16C1D}" type="pres">
      <dgm:prSet presAssocID="{3301201A-00BE-458E-91EE-5DE104419B1B}" presName="connectorText" presStyleLbl="sibTrans2D1" presStyleIdx="1" presStyleCnt="2"/>
      <dgm:spPr/>
      <dgm:t>
        <a:bodyPr/>
        <a:lstStyle/>
        <a:p>
          <a:endParaRPr lang="el-GR"/>
        </a:p>
      </dgm:t>
    </dgm:pt>
    <dgm:pt modelId="{C28484C4-49D0-40DB-97F0-2C818578944F}" type="pres">
      <dgm:prSet presAssocID="{8A154A80-C642-4736-8FFE-6A5F2EF7AA84}" presName="node" presStyleLbl="node1" presStyleIdx="2" presStyleCnt="3">
        <dgm:presLayoutVars>
          <dgm:bulletEnabled val="1"/>
        </dgm:presLayoutVars>
      </dgm:prSet>
      <dgm:spPr/>
      <dgm:t>
        <a:bodyPr/>
        <a:lstStyle/>
        <a:p>
          <a:endParaRPr lang="el-GR"/>
        </a:p>
      </dgm:t>
    </dgm:pt>
  </dgm:ptLst>
  <dgm:cxnLst>
    <dgm:cxn modelId="{EA1A7920-C1DA-484F-8072-7026B0B70F9D}" type="presOf" srcId="{3301201A-00BE-458E-91EE-5DE104419B1B}" destId="{B78FC85A-BDC8-4796-A1B9-6E14D6B16C1D}" srcOrd="1" destOrd="0" presId="urn:microsoft.com/office/officeart/2005/8/layout/process1"/>
    <dgm:cxn modelId="{1E3DE09C-DF3F-4F8B-8F2E-34EBC3A06214}" type="presOf" srcId="{7ED97586-4631-4C54-8103-FE8978455BD4}" destId="{F164E812-6595-405A-A76E-C2F62564A7FA}" srcOrd="0" destOrd="0" presId="urn:microsoft.com/office/officeart/2005/8/layout/process1"/>
    <dgm:cxn modelId="{AD98A5BA-C9B7-43E1-A9CC-4215931BECC2}" type="presOf" srcId="{7701A951-7C73-42DF-AD17-61F3EEA19326}" destId="{3B391732-A8AA-4DFF-A16A-790B053E9A9D}" srcOrd="0" destOrd="0" presId="urn:microsoft.com/office/officeart/2005/8/layout/process1"/>
    <dgm:cxn modelId="{65503229-68FF-4B69-8669-0CF39B18B01B}" type="presOf" srcId="{E58B150E-3FC0-495A-A6CD-38A2EF7AABBF}" destId="{E95E6AC6-BA90-45D5-8C63-B0FF99B23A3A}" srcOrd="1" destOrd="0" presId="urn:microsoft.com/office/officeart/2005/8/layout/process1"/>
    <dgm:cxn modelId="{324F8748-9436-411F-B566-A333D44DFB67}" srcId="{7ED97586-4631-4C54-8103-FE8978455BD4}" destId="{8A154A80-C642-4736-8FFE-6A5F2EF7AA84}" srcOrd="2" destOrd="0" parTransId="{CF94C792-0D18-4D32-9F25-6354B10C12FC}" sibTransId="{FAB550CF-FC13-43FB-ADF9-8ECDF3D1D930}"/>
    <dgm:cxn modelId="{EE1726FF-B09F-4B6E-9D2F-D2F9CA793F38}" type="presOf" srcId="{E58B150E-3FC0-495A-A6CD-38A2EF7AABBF}" destId="{94F5CE88-C89B-4E5A-80AB-4A45B0380F01}" srcOrd="0" destOrd="0" presId="urn:microsoft.com/office/officeart/2005/8/layout/process1"/>
    <dgm:cxn modelId="{17A8186C-3697-4865-B165-FD6C4F46B0E9}" type="presOf" srcId="{7ADB93A0-F8A7-4650-A239-C4E0724C64D8}" destId="{110B0E64-2962-47CF-9B62-D5A312749AF2}" srcOrd="0" destOrd="0" presId="urn:microsoft.com/office/officeart/2005/8/layout/process1"/>
    <dgm:cxn modelId="{C16249EA-C642-43B5-AE22-6F4BCBB1DFCC}" srcId="{7ED97586-4631-4C54-8103-FE8978455BD4}" destId="{7701A951-7C73-42DF-AD17-61F3EEA19326}" srcOrd="1" destOrd="0" parTransId="{F7E4FBB4-3B36-452F-8F08-203CC229F14B}" sibTransId="{3301201A-00BE-458E-91EE-5DE104419B1B}"/>
    <dgm:cxn modelId="{5633EA32-1996-47F6-97EE-D66EC985E84D}" type="presOf" srcId="{3301201A-00BE-458E-91EE-5DE104419B1B}" destId="{8724BFBD-B398-41F2-85D2-96512F857654}" srcOrd="0" destOrd="0" presId="urn:microsoft.com/office/officeart/2005/8/layout/process1"/>
    <dgm:cxn modelId="{69B48219-4DE6-4C80-8053-957174AB55C8}" type="presOf" srcId="{8A154A80-C642-4736-8FFE-6A5F2EF7AA84}" destId="{C28484C4-49D0-40DB-97F0-2C818578944F}" srcOrd="0" destOrd="0" presId="urn:microsoft.com/office/officeart/2005/8/layout/process1"/>
    <dgm:cxn modelId="{93FD3691-7B0D-4860-AEA8-DF35AED5C45C}" srcId="{7ED97586-4631-4C54-8103-FE8978455BD4}" destId="{7ADB93A0-F8A7-4650-A239-C4E0724C64D8}" srcOrd="0" destOrd="0" parTransId="{ACD3E6FE-DCCC-4D89-8375-09CBA159E3C9}" sibTransId="{E58B150E-3FC0-495A-A6CD-38A2EF7AABBF}"/>
    <dgm:cxn modelId="{2F9FE523-97A8-4581-B6B1-AD88CF883C98}" type="presParOf" srcId="{F164E812-6595-405A-A76E-C2F62564A7FA}" destId="{110B0E64-2962-47CF-9B62-D5A312749AF2}" srcOrd="0" destOrd="0" presId="urn:microsoft.com/office/officeart/2005/8/layout/process1"/>
    <dgm:cxn modelId="{9CCA0B29-B4A8-4F34-A113-79799A929EAC}" type="presParOf" srcId="{F164E812-6595-405A-A76E-C2F62564A7FA}" destId="{94F5CE88-C89B-4E5A-80AB-4A45B0380F01}" srcOrd="1" destOrd="0" presId="urn:microsoft.com/office/officeart/2005/8/layout/process1"/>
    <dgm:cxn modelId="{87E079D9-3AA1-44B0-AEC2-1EEF2E2C34F8}" type="presParOf" srcId="{94F5CE88-C89B-4E5A-80AB-4A45B0380F01}" destId="{E95E6AC6-BA90-45D5-8C63-B0FF99B23A3A}" srcOrd="0" destOrd="0" presId="urn:microsoft.com/office/officeart/2005/8/layout/process1"/>
    <dgm:cxn modelId="{2B4498BC-1951-4BE0-AEBF-484FB917F7B4}" type="presParOf" srcId="{F164E812-6595-405A-A76E-C2F62564A7FA}" destId="{3B391732-A8AA-4DFF-A16A-790B053E9A9D}" srcOrd="2" destOrd="0" presId="urn:microsoft.com/office/officeart/2005/8/layout/process1"/>
    <dgm:cxn modelId="{D92CA905-6D38-412A-8744-EE43CB9D0D08}" type="presParOf" srcId="{F164E812-6595-405A-A76E-C2F62564A7FA}" destId="{8724BFBD-B398-41F2-85D2-96512F857654}" srcOrd="3" destOrd="0" presId="urn:microsoft.com/office/officeart/2005/8/layout/process1"/>
    <dgm:cxn modelId="{1E4DFC02-E0C8-4799-B735-EC6F267479C7}" type="presParOf" srcId="{8724BFBD-B398-41F2-85D2-96512F857654}" destId="{B78FC85A-BDC8-4796-A1B9-6E14D6B16C1D}" srcOrd="0" destOrd="0" presId="urn:microsoft.com/office/officeart/2005/8/layout/process1"/>
    <dgm:cxn modelId="{B4768AC4-D5D2-4857-A831-37227141C33A}" type="presParOf" srcId="{F164E812-6595-405A-A76E-C2F62564A7FA}" destId="{C28484C4-49D0-40DB-97F0-2C818578944F}"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E1315-B0AF-4194-9E6A-E4A96F06D465}" type="doc">
      <dgm:prSet loTypeId="urn:microsoft.com/office/officeart/2005/8/layout/process2" loCatId="process" qsTypeId="urn:microsoft.com/office/officeart/2005/8/quickstyle/simple1" qsCatId="simple" csTypeId="urn:microsoft.com/office/officeart/2005/8/colors/accent1_2" csCatId="accent1" phldr="1"/>
      <dgm:spPr/>
    </dgm:pt>
    <dgm:pt modelId="{99810C3C-EBE5-460C-8328-6F4E6B4766D8}">
      <dgm:prSet phldrT="[Κείμενο]" custT="1"/>
      <dgm:spPr/>
      <dgm:t>
        <a:bodyPr/>
        <a:lstStyle/>
        <a:p>
          <a:r>
            <a:rPr lang="el-GR" sz="1400" dirty="0" smtClean="0">
              <a:solidFill>
                <a:schemeClr val="tx1"/>
              </a:solidFill>
              <a:latin typeface="Arial" pitchFamily="34" charset="0"/>
              <a:cs typeface="Arial" pitchFamily="34" charset="0"/>
            </a:rPr>
            <a:t>Βαθμίδα </a:t>
          </a:r>
          <a:r>
            <a:rPr lang="en-US" sz="1400" dirty="0" smtClean="0">
              <a:solidFill>
                <a:schemeClr val="tx1"/>
              </a:solidFill>
              <a:latin typeface="Arial" pitchFamily="34" charset="0"/>
              <a:cs typeface="Arial" pitchFamily="34" charset="0"/>
            </a:rPr>
            <a:t>RF</a:t>
          </a:r>
          <a:r>
            <a:rPr lang="el-GR" sz="1400" dirty="0" smtClean="0">
              <a:solidFill>
                <a:schemeClr val="tx1"/>
              </a:solidFill>
              <a:latin typeface="Arial" pitchFamily="34" charset="0"/>
              <a:cs typeface="Arial" pitchFamily="34" charset="0"/>
            </a:rPr>
            <a:t>(ενίσχυσης χαμηλού θορύβου)</a:t>
          </a:r>
          <a:endParaRPr lang="el-GR" sz="1400" dirty="0">
            <a:solidFill>
              <a:schemeClr val="tx1"/>
            </a:solidFill>
            <a:latin typeface="Arial" pitchFamily="34" charset="0"/>
            <a:cs typeface="Arial" pitchFamily="34" charset="0"/>
          </a:endParaRPr>
        </a:p>
      </dgm:t>
    </dgm:pt>
    <dgm:pt modelId="{D8C4A39D-A9DB-4222-96D8-CAF7DA36AD55}" type="parTrans" cxnId="{715F94B6-0CCA-4EC4-9399-23A419517B16}">
      <dgm:prSet/>
      <dgm:spPr/>
      <dgm:t>
        <a:bodyPr/>
        <a:lstStyle/>
        <a:p>
          <a:endParaRPr lang="el-GR" sz="1400">
            <a:solidFill>
              <a:schemeClr val="tx1"/>
            </a:solidFill>
            <a:latin typeface="Arial" pitchFamily="34" charset="0"/>
            <a:cs typeface="Arial" pitchFamily="34" charset="0"/>
          </a:endParaRPr>
        </a:p>
      </dgm:t>
    </dgm:pt>
    <dgm:pt modelId="{C05BFA55-1EB3-4B8B-B5B1-3AC01F439A48}" type="sibTrans" cxnId="{715F94B6-0CCA-4EC4-9399-23A419517B16}">
      <dgm:prSet custT="1"/>
      <dgm:spPr/>
      <dgm:t>
        <a:bodyPr/>
        <a:lstStyle/>
        <a:p>
          <a:endParaRPr lang="el-GR" sz="1400">
            <a:solidFill>
              <a:schemeClr val="tx1"/>
            </a:solidFill>
            <a:latin typeface="Arial" pitchFamily="34" charset="0"/>
            <a:cs typeface="Arial" pitchFamily="34" charset="0"/>
          </a:endParaRPr>
        </a:p>
      </dgm:t>
    </dgm:pt>
    <dgm:pt modelId="{A5C129D1-EA42-4B44-9726-688856BAA803}">
      <dgm:prSet phldrT="[Κείμενο]" custT="1"/>
      <dgm:spPr/>
      <dgm:t>
        <a:bodyPr/>
        <a:lstStyle/>
        <a:p>
          <a:r>
            <a:rPr lang="el-GR" sz="1400" dirty="0" smtClean="0">
              <a:solidFill>
                <a:schemeClr val="tx1"/>
              </a:solidFill>
              <a:latin typeface="Arial" pitchFamily="34" charset="0"/>
              <a:cs typeface="Arial" pitchFamily="34" charset="0"/>
            </a:rPr>
            <a:t>Βαθμίδα </a:t>
          </a:r>
          <a:r>
            <a:rPr lang="en-US" sz="1400" dirty="0" smtClean="0">
              <a:solidFill>
                <a:schemeClr val="tx1"/>
              </a:solidFill>
              <a:latin typeface="Arial" pitchFamily="34" charset="0"/>
              <a:cs typeface="Arial" pitchFamily="34" charset="0"/>
            </a:rPr>
            <a:t>IF</a:t>
          </a:r>
          <a:r>
            <a:rPr lang="el-GR" sz="1400" dirty="0" smtClean="0">
              <a:solidFill>
                <a:schemeClr val="tx1"/>
              </a:solidFill>
              <a:latin typeface="Arial" pitchFamily="34" charset="0"/>
              <a:cs typeface="Arial" pitchFamily="34" charset="0"/>
            </a:rPr>
            <a:t>                (ενδιάμεση συχνότητα)</a:t>
          </a:r>
          <a:endParaRPr lang="el-GR" sz="1400" dirty="0">
            <a:solidFill>
              <a:schemeClr val="tx1"/>
            </a:solidFill>
            <a:latin typeface="Arial" pitchFamily="34" charset="0"/>
            <a:cs typeface="Arial" pitchFamily="34" charset="0"/>
          </a:endParaRPr>
        </a:p>
      </dgm:t>
    </dgm:pt>
    <dgm:pt modelId="{A709A090-BD42-4C53-9A49-752F2D4BF306}" type="parTrans" cxnId="{FC6BD77A-CAEA-49C7-A292-D94FBC7C0EB2}">
      <dgm:prSet/>
      <dgm:spPr/>
      <dgm:t>
        <a:bodyPr/>
        <a:lstStyle/>
        <a:p>
          <a:endParaRPr lang="el-GR" sz="1400">
            <a:solidFill>
              <a:schemeClr val="tx1"/>
            </a:solidFill>
            <a:latin typeface="Arial" pitchFamily="34" charset="0"/>
            <a:cs typeface="Arial" pitchFamily="34" charset="0"/>
          </a:endParaRPr>
        </a:p>
      </dgm:t>
    </dgm:pt>
    <dgm:pt modelId="{FB351F5F-15BB-4484-9971-D4CA3E78806B}" type="sibTrans" cxnId="{FC6BD77A-CAEA-49C7-A292-D94FBC7C0EB2}">
      <dgm:prSet custT="1"/>
      <dgm:spPr/>
      <dgm:t>
        <a:bodyPr/>
        <a:lstStyle/>
        <a:p>
          <a:endParaRPr lang="el-GR" sz="1400">
            <a:solidFill>
              <a:schemeClr val="tx1"/>
            </a:solidFill>
            <a:latin typeface="Arial" pitchFamily="34" charset="0"/>
            <a:cs typeface="Arial" pitchFamily="34" charset="0"/>
          </a:endParaRPr>
        </a:p>
      </dgm:t>
    </dgm:pt>
    <dgm:pt modelId="{1C389CBB-74B4-4975-8859-BEE6E8709968}">
      <dgm:prSet phldrT="[Κείμενο]" custT="1"/>
      <dgm:spPr/>
      <dgm:t>
        <a:bodyPr/>
        <a:lstStyle/>
        <a:p>
          <a:r>
            <a:rPr lang="el-GR" sz="1400" dirty="0" err="1" smtClean="0">
              <a:solidFill>
                <a:schemeClr val="tx1"/>
              </a:solidFill>
              <a:latin typeface="Arial" pitchFamily="34" charset="0"/>
              <a:cs typeface="Arial" pitchFamily="34" charset="0"/>
            </a:rPr>
            <a:t>Αποπολυπλέκτης</a:t>
          </a:r>
          <a:endParaRPr lang="el-GR" sz="1400" dirty="0" smtClean="0">
            <a:solidFill>
              <a:schemeClr val="tx1"/>
            </a:solidFill>
            <a:latin typeface="Arial" pitchFamily="34" charset="0"/>
            <a:cs typeface="Arial" pitchFamily="34" charset="0"/>
          </a:endParaRPr>
        </a:p>
        <a:p>
          <a:r>
            <a:rPr lang="el-GR" sz="1400" dirty="0" smtClean="0">
              <a:solidFill>
                <a:schemeClr val="tx1"/>
              </a:solidFill>
              <a:latin typeface="Arial" pitchFamily="34" charset="0"/>
              <a:cs typeface="Arial" pitchFamily="34" charset="0"/>
            </a:rPr>
            <a:t> ( </a:t>
          </a:r>
          <a:r>
            <a:rPr lang="en-US" sz="1400" dirty="0" err="1" smtClean="0">
              <a:solidFill>
                <a:schemeClr val="tx1"/>
              </a:solidFill>
              <a:latin typeface="Arial" pitchFamily="34" charset="0"/>
              <a:cs typeface="Arial" pitchFamily="34" charset="0"/>
            </a:rPr>
            <a:t>Demux</a:t>
          </a:r>
          <a:r>
            <a:rPr lang="en-US" sz="1400" dirty="0" smtClean="0">
              <a:solidFill>
                <a:schemeClr val="tx1"/>
              </a:solidFill>
              <a:latin typeface="Arial" pitchFamily="34" charset="0"/>
              <a:cs typeface="Arial" pitchFamily="34" charset="0"/>
            </a:rPr>
            <a:t>)</a:t>
          </a:r>
          <a:endParaRPr lang="el-GR" sz="1400" dirty="0">
            <a:solidFill>
              <a:schemeClr val="tx1"/>
            </a:solidFill>
            <a:latin typeface="Arial" pitchFamily="34" charset="0"/>
            <a:cs typeface="Arial" pitchFamily="34" charset="0"/>
          </a:endParaRPr>
        </a:p>
      </dgm:t>
    </dgm:pt>
    <dgm:pt modelId="{EF5E8119-05E4-4F0A-A3F6-5AB9406C309A}" type="parTrans" cxnId="{2248BAC0-6340-4CB2-8CFE-BF1D18FE9360}">
      <dgm:prSet/>
      <dgm:spPr/>
      <dgm:t>
        <a:bodyPr/>
        <a:lstStyle/>
        <a:p>
          <a:endParaRPr lang="el-GR" sz="1400">
            <a:solidFill>
              <a:schemeClr val="tx1"/>
            </a:solidFill>
            <a:latin typeface="Arial" pitchFamily="34" charset="0"/>
            <a:cs typeface="Arial" pitchFamily="34" charset="0"/>
          </a:endParaRPr>
        </a:p>
      </dgm:t>
    </dgm:pt>
    <dgm:pt modelId="{CCA316B6-3892-4CBE-AA32-5B9976B75C7D}" type="sibTrans" cxnId="{2248BAC0-6340-4CB2-8CFE-BF1D18FE9360}">
      <dgm:prSet/>
      <dgm:spPr/>
      <dgm:t>
        <a:bodyPr/>
        <a:lstStyle/>
        <a:p>
          <a:endParaRPr lang="el-GR" sz="1400">
            <a:solidFill>
              <a:schemeClr val="tx1"/>
            </a:solidFill>
            <a:latin typeface="Arial" pitchFamily="34" charset="0"/>
            <a:cs typeface="Arial" pitchFamily="34" charset="0"/>
          </a:endParaRPr>
        </a:p>
      </dgm:t>
    </dgm:pt>
    <dgm:pt modelId="{6557B7F0-50E3-4555-B455-7C2B9FA31D47}" type="pres">
      <dgm:prSet presAssocID="{CF1E1315-B0AF-4194-9E6A-E4A96F06D465}" presName="linearFlow" presStyleCnt="0">
        <dgm:presLayoutVars>
          <dgm:resizeHandles val="exact"/>
        </dgm:presLayoutVars>
      </dgm:prSet>
      <dgm:spPr/>
    </dgm:pt>
    <dgm:pt modelId="{0F81C762-8ED5-44F5-8D21-6344FCEB319F}" type="pres">
      <dgm:prSet presAssocID="{99810C3C-EBE5-460C-8328-6F4E6B4766D8}" presName="node" presStyleLbl="node1" presStyleIdx="0" presStyleCnt="3">
        <dgm:presLayoutVars>
          <dgm:bulletEnabled val="1"/>
        </dgm:presLayoutVars>
      </dgm:prSet>
      <dgm:spPr/>
      <dgm:t>
        <a:bodyPr/>
        <a:lstStyle/>
        <a:p>
          <a:endParaRPr lang="el-GR"/>
        </a:p>
      </dgm:t>
    </dgm:pt>
    <dgm:pt modelId="{46FC69E5-1F14-45C6-90F5-F74D1AE77851}" type="pres">
      <dgm:prSet presAssocID="{C05BFA55-1EB3-4B8B-B5B1-3AC01F439A48}" presName="sibTrans" presStyleLbl="sibTrans2D1" presStyleIdx="0" presStyleCnt="2"/>
      <dgm:spPr/>
      <dgm:t>
        <a:bodyPr/>
        <a:lstStyle/>
        <a:p>
          <a:endParaRPr lang="el-GR"/>
        </a:p>
      </dgm:t>
    </dgm:pt>
    <dgm:pt modelId="{FCA4A311-9318-469D-B523-9FF5D5AC5EE2}" type="pres">
      <dgm:prSet presAssocID="{C05BFA55-1EB3-4B8B-B5B1-3AC01F439A48}" presName="connectorText" presStyleLbl="sibTrans2D1" presStyleIdx="0" presStyleCnt="2"/>
      <dgm:spPr/>
      <dgm:t>
        <a:bodyPr/>
        <a:lstStyle/>
        <a:p>
          <a:endParaRPr lang="el-GR"/>
        </a:p>
      </dgm:t>
    </dgm:pt>
    <dgm:pt modelId="{B3FDA0E8-78AA-46EF-BDDF-B6EB64B39FF6}" type="pres">
      <dgm:prSet presAssocID="{A5C129D1-EA42-4B44-9726-688856BAA803}" presName="node" presStyleLbl="node1" presStyleIdx="1" presStyleCnt="3">
        <dgm:presLayoutVars>
          <dgm:bulletEnabled val="1"/>
        </dgm:presLayoutVars>
      </dgm:prSet>
      <dgm:spPr/>
      <dgm:t>
        <a:bodyPr/>
        <a:lstStyle/>
        <a:p>
          <a:endParaRPr lang="el-GR"/>
        </a:p>
      </dgm:t>
    </dgm:pt>
    <dgm:pt modelId="{E2204EF5-706A-4553-9E3A-378C84613B99}" type="pres">
      <dgm:prSet presAssocID="{FB351F5F-15BB-4484-9971-D4CA3E78806B}" presName="sibTrans" presStyleLbl="sibTrans2D1" presStyleIdx="1" presStyleCnt="2"/>
      <dgm:spPr/>
      <dgm:t>
        <a:bodyPr/>
        <a:lstStyle/>
        <a:p>
          <a:endParaRPr lang="el-GR"/>
        </a:p>
      </dgm:t>
    </dgm:pt>
    <dgm:pt modelId="{454B8730-83BF-4C72-AE18-C6666827D195}" type="pres">
      <dgm:prSet presAssocID="{FB351F5F-15BB-4484-9971-D4CA3E78806B}" presName="connectorText" presStyleLbl="sibTrans2D1" presStyleIdx="1" presStyleCnt="2"/>
      <dgm:spPr/>
      <dgm:t>
        <a:bodyPr/>
        <a:lstStyle/>
        <a:p>
          <a:endParaRPr lang="el-GR"/>
        </a:p>
      </dgm:t>
    </dgm:pt>
    <dgm:pt modelId="{28091D60-CF08-4C0F-A927-9209A292C0A1}" type="pres">
      <dgm:prSet presAssocID="{1C389CBB-74B4-4975-8859-BEE6E8709968}" presName="node" presStyleLbl="node1" presStyleIdx="2" presStyleCnt="3" custScaleX="128579" custLinFactNeighborX="538" custLinFactNeighborY="4725">
        <dgm:presLayoutVars>
          <dgm:bulletEnabled val="1"/>
        </dgm:presLayoutVars>
      </dgm:prSet>
      <dgm:spPr/>
      <dgm:t>
        <a:bodyPr/>
        <a:lstStyle/>
        <a:p>
          <a:endParaRPr lang="el-GR"/>
        </a:p>
      </dgm:t>
    </dgm:pt>
  </dgm:ptLst>
  <dgm:cxnLst>
    <dgm:cxn modelId="{99DCF496-1DE2-45B5-9DCA-B8522ED98301}" type="presOf" srcId="{C05BFA55-1EB3-4B8B-B5B1-3AC01F439A48}" destId="{46FC69E5-1F14-45C6-90F5-F74D1AE77851}" srcOrd="0" destOrd="0" presId="urn:microsoft.com/office/officeart/2005/8/layout/process2"/>
    <dgm:cxn modelId="{715F94B6-0CCA-4EC4-9399-23A419517B16}" srcId="{CF1E1315-B0AF-4194-9E6A-E4A96F06D465}" destId="{99810C3C-EBE5-460C-8328-6F4E6B4766D8}" srcOrd="0" destOrd="0" parTransId="{D8C4A39D-A9DB-4222-96D8-CAF7DA36AD55}" sibTransId="{C05BFA55-1EB3-4B8B-B5B1-3AC01F439A48}"/>
    <dgm:cxn modelId="{FC6BD77A-CAEA-49C7-A292-D94FBC7C0EB2}" srcId="{CF1E1315-B0AF-4194-9E6A-E4A96F06D465}" destId="{A5C129D1-EA42-4B44-9726-688856BAA803}" srcOrd="1" destOrd="0" parTransId="{A709A090-BD42-4C53-9A49-752F2D4BF306}" sibTransId="{FB351F5F-15BB-4484-9971-D4CA3E78806B}"/>
    <dgm:cxn modelId="{D17373F6-61DF-4348-B1A2-ED236392620E}" type="presOf" srcId="{C05BFA55-1EB3-4B8B-B5B1-3AC01F439A48}" destId="{FCA4A311-9318-469D-B523-9FF5D5AC5EE2}" srcOrd="1" destOrd="0" presId="urn:microsoft.com/office/officeart/2005/8/layout/process2"/>
    <dgm:cxn modelId="{9EA5D3C7-5C39-420B-BB1E-05C59C66C341}" type="presOf" srcId="{FB351F5F-15BB-4484-9971-D4CA3E78806B}" destId="{454B8730-83BF-4C72-AE18-C6666827D195}" srcOrd="1" destOrd="0" presId="urn:microsoft.com/office/officeart/2005/8/layout/process2"/>
    <dgm:cxn modelId="{BA858AA3-8391-4EDD-A7AF-69C369D20CB8}" type="presOf" srcId="{1C389CBB-74B4-4975-8859-BEE6E8709968}" destId="{28091D60-CF08-4C0F-A927-9209A292C0A1}" srcOrd="0" destOrd="0" presId="urn:microsoft.com/office/officeart/2005/8/layout/process2"/>
    <dgm:cxn modelId="{8C199E13-9BB7-4C52-9D1C-06118A3DCC03}" type="presOf" srcId="{A5C129D1-EA42-4B44-9726-688856BAA803}" destId="{B3FDA0E8-78AA-46EF-BDDF-B6EB64B39FF6}" srcOrd="0" destOrd="0" presId="urn:microsoft.com/office/officeart/2005/8/layout/process2"/>
    <dgm:cxn modelId="{2248BAC0-6340-4CB2-8CFE-BF1D18FE9360}" srcId="{CF1E1315-B0AF-4194-9E6A-E4A96F06D465}" destId="{1C389CBB-74B4-4975-8859-BEE6E8709968}" srcOrd="2" destOrd="0" parTransId="{EF5E8119-05E4-4F0A-A3F6-5AB9406C309A}" sibTransId="{CCA316B6-3892-4CBE-AA32-5B9976B75C7D}"/>
    <dgm:cxn modelId="{1EFD374C-E5DE-4D7A-BE75-EA8A72A3146F}" type="presOf" srcId="{FB351F5F-15BB-4484-9971-D4CA3E78806B}" destId="{E2204EF5-706A-4553-9E3A-378C84613B99}" srcOrd="0" destOrd="0" presId="urn:microsoft.com/office/officeart/2005/8/layout/process2"/>
    <dgm:cxn modelId="{52B15BAC-9255-41A0-846E-B291550C5880}" type="presOf" srcId="{CF1E1315-B0AF-4194-9E6A-E4A96F06D465}" destId="{6557B7F0-50E3-4555-B455-7C2B9FA31D47}" srcOrd="0" destOrd="0" presId="urn:microsoft.com/office/officeart/2005/8/layout/process2"/>
    <dgm:cxn modelId="{6DCC4674-7DCE-4139-9E52-851BA7623D47}" type="presOf" srcId="{99810C3C-EBE5-460C-8328-6F4E6B4766D8}" destId="{0F81C762-8ED5-44F5-8D21-6344FCEB319F}" srcOrd="0" destOrd="0" presId="urn:microsoft.com/office/officeart/2005/8/layout/process2"/>
    <dgm:cxn modelId="{90A452F4-B0F8-4E91-90BC-42F8ED68FCB3}" type="presParOf" srcId="{6557B7F0-50E3-4555-B455-7C2B9FA31D47}" destId="{0F81C762-8ED5-44F5-8D21-6344FCEB319F}" srcOrd="0" destOrd="0" presId="urn:microsoft.com/office/officeart/2005/8/layout/process2"/>
    <dgm:cxn modelId="{952559AF-40DA-4759-BC25-050FEE940BC5}" type="presParOf" srcId="{6557B7F0-50E3-4555-B455-7C2B9FA31D47}" destId="{46FC69E5-1F14-45C6-90F5-F74D1AE77851}" srcOrd="1" destOrd="0" presId="urn:microsoft.com/office/officeart/2005/8/layout/process2"/>
    <dgm:cxn modelId="{84DDA393-3664-4566-9EB7-B82F4B736EE0}" type="presParOf" srcId="{46FC69E5-1F14-45C6-90F5-F74D1AE77851}" destId="{FCA4A311-9318-469D-B523-9FF5D5AC5EE2}" srcOrd="0" destOrd="0" presId="urn:microsoft.com/office/officeart/2005/8/layout/process2"/>
    <dgm:cxn modelId="{FC6C9DE2-2FE4-46C1-9022-69DD8E504001}" type="presParOf" srcId="{6557B7F0-50E3-4555-B455-7C2B9FA31D47}" destId="{B3FDA0E8-78AA-46EF-BDDF-B6EB64B39FF6}" srcOrd="2" destOrd="0" presId="urn:microsoft.com/office/officeart/2005/8/layout/process2"/>
    <dgm:cxn modelId="{1191BC03-CD64-49F7-AE16-9145C5CCC015}" type="presParOf" srcId="{6557B7F0-50E3-4555-B455-7C2B9FA31D47}" destId="{E2204EF5-706A-4553-9E3A-378C84613B99}" srcOrd="3" destOrd="0" presId="urn:microsoft.com/office/officeart/2005/8/layout/process2"/>
    <dgm:cxn modelId="{79C8EDD5-CED9-4E80-BCD1-C2468C83832B}" type="presParOf" srcId="{E2204EF5-706A-4553-9E3A-378C84613B99}" destId="{454B8730-83BF-4C72-AE18-C6666827D195}" srcOrd="0" destOrd="0" presId="urn:microsoft.com/office/officeart/2005/8/layout/process2"/>
    <dgm:cxn modelId="{0D5D4F22-3CF0-4815-9A3D-FB15BB21366A}" type="presParOf" srcId="{6557B7F0-50E3-4555-B455-7C2B9FA31D47}" destId="{28091D60-CF08-4C0F-A927-9209A292C0A1}" srcOrd="4"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1E1315-B0AF-4194-9E6A-E4A96F06D465}" type="doc">
      <dgm:prSet loTypeId="urn:microsoft.com/office/officeart/2005/8/layout/process2" loCatId="process" qsTypeId="urn:microsoft.com/office/officeart/2005/8/quickstyle/simple1" qsCatId="simple" csTypeId="urn:microsoft.com/office/officeart/2005/8/colors/accent1_2" csCatId="accent1" phldr="1"/>
      <dgm:spPr/>
    </dgm:pt>
    <dgm:pt modelId="{99810C3C-EBE5-460C-8328-6F4E6B4766D8}">
      <dgm:prSet phldrT="[Κείμενο]" custT="1"/>
      <dgm:spPr/>
      <dgm:t>
        <a:bodyPr/>
        <a:lstStyle/>
        <a:p>
          <a:r>
            <a:rPr lang="el-GR" sz="1400" dirty="0" smtClean="0">
              <a:solidFill>
                <a:schemeClr val="tx1"/>
              </a:solidFill>
              <a:latin typeface="Arial" pitchFamily="34" charset="0"/>
              <a:cs typeface="Arial" pitchFamily="34" charset="0"/>
            </a:rPr>
            <a:t>Μετάθεση Συχνότητας Ενίσχυση (ραδιοσυχνότητα)</a:t>
          </a:r>
          <a:endParaRPr lang="el-GR" sz="1400" dirty="0">
            <a:solidFill>
              <a:schemeClr val="tx1"/>
            </a:solidFill>
            <a:latin typeface="Arial" pitchFamily="34" charset="0"/>
            <a:cs typeface="Arial" pitchFamily="34" charset="0"/>
          </a:endParaRPr>
        </a:p>
      </dgm:t>
    </dgm:pt>
    <dgm:pt modelId="{D8C4A39D-A9DB-4222-96D8-CAF7DA36AD55}" type="parTrans" cxnId="{715F94B6-0CCA-4EC4-9399-23A419517B16}">
      <dgm:prSet/>
      <dgm:spPr/>
      <dgm:t>
        <a:bodyPr/>
        <a:lstStyle/>
        <a:p>
          <a:endParaRPr lang="el-GR" sz="1400">
            <a:solidFill>
              <a:schemeClr val="tx1"/>
            </a:solidFill>
            <a:latin typeface="Arial" pitchFamily="34" charset="0"/>
            <a:cs typeface="Arial" pitchFamily="34" charset="0"/>
          </a:endParaRPr>
        </a:p>
      </dgm:t>
    </dgm:pt>
    <dgm:pt modelId="{C05BFA55-1EB3-4B8B-B5B1-3AC01F439A48}" type="sibTrans" cxnId="{715F94B6-0CCA-4EC4-9399-23A419517B16}">
      <dgm:prSet custT="1"/>
      <dgm:spPr/>
      <dgm:t>
        <a:bodyPr/>
        <a:lstStyle/>
        <a:p>
          <a:endParaRPr lang="el-GR" sz="1400">
            <a:solidFill>
              <a:schemeClr val="tx1"/>
            </a:solidFill>
            <a:latin typeface="Arial" pitchFamily="34" charset="0"/>
            <a:cs typeface="Arial" pitchFamily="34" charset="0"/>
          </a:endParaRPr>
        </a:p>
      </dgm:t>
    </dgm:pt>
    <dgm:pt modelId="{A5C129D1-EA42-4B44-9726-688856BAA803}">
      <dgm:prSet phldrT="[Κείμενο]" custT="1"/>
      <dgm:spPr/>
      <dgm:t>
        <a:bodyPr/>
        <a:lstStyle/>
        <a:p>
          <a:r>
            <a:rPr lang="el-GR" sz="1400" dirty="0" smtClean="0">
              <a:solidFill>
                <a:schemeClr val="tx1"/>
              </a:solidFill>
              <a:latin typeface="Arial" pitchFamily="34" charset="0"/>
              <a:cs typeface="Arial" pitchFamily="34" charset="0"/>
            </a:rPr>
            <a:t>Βαθμίδα </a:t>
          </a:r>
          <a:r>
            <a:rPr lang="en-US" sz="1400" dirty="0" smtClean="0">
              <a:solidFill>
                <a:schemeClr val="tx1"/>
              </a:solidFill>
              <a:latin typeface="Arial" pitchFamily="34" charset="0"/>
              <a:cs typeface="Arial" pitchFamily="34" charset="0"/>
            </a:rPr>
            <a:t>IF</a:t>
          </a:r>
          <a:r>
            <a:rPr lang="el-GR" sz="1400" dirty="0" smtClean="0">
              <a:solidFill>
                <a:schemeClr val="tx1"/>
              </a:solidFill>
              <a:latin typeface="Arial" pitchFamily="34" charset="0"/>
              <a:cs typeface="Arial" pitchFamily="34" charset="0"/>
            </a:rPr>
            <a:t>( ενδιάμεση συχνότητα)</a:t>
          </a:r>
          <a:endParaRPr lang="el-GR" sz="1400" dirty="0">
            <a:solidFill>
              <a:schemeClr val="tx1"/>
            </a:solidFill>
            <a:latin typeface="Arial" pitchFamily="34" charset="0"/>
            <a:cs typeface="Arial" pitchFamily="34" charset="0"/>
          </a:endParaRPr>
        </a:p>
      </dgm:t>
    </dgm:pt>
    <dgm:pt modelId="{A709A090-BD42-4C53-9A49-752F2D4BF306}" type="parTrans" cxnId="{FC6BD77A-CAEA-49C7-A292-D94FBC7C0EB2}">
      <dgm:prSet/>
      <dgm:spPr/>
      <dgm:t>
        <a:bodyPr/>
        <a:lstStyle/>
        <a:p>
          <a:endParaRPr lang="el-GR" sz="1400">
            <a:solidFill>
              <a:schemeClr val="tx1"/>
            </a:solidFill>
            <a:latin typeface="Arial" pitchFamily="34" charset="0"/>
            <a:cs typeface="Arial" pitchFamily="34" charset="0"/>
          </a:endParaRPr>
        </a:p>
      </dgm:t>
    </dgm:pt>
    <dgm:pt modelId="{FB351F5F-15BB-4484-9971-D4CA3E78806B}" type="sibTrans" cxnId="{FC6BD77A-CAEA-49C7-A292-D94FBC7C0EB2}">
      <dgm:prSet custT="1"/>
      <dgm:spPr/>
      <dgm:t>
        <a:bodyPr/>
        <a:lstStyle/>
        <a:p>
          <a:endParaRPr lang="el-GR" sz="1400">
            <a:solidFill>
              <a:schemeClr val="tx1"/>
            </a:solidFill>
            <a:latin typeface="Arial" pitchFamily="34" charset="0"/>
            <a:cs typeface="Arial" pitchFamily="34" charset="0"/>
          </a:endParaRPr>
        </a:p>
      </dgm:t>
    </dgm:pt>
    <dgm:pt modelId="{1C389CBB-74B4-4975-8859-BEE6E8709968}">
      <dgm:prSet phldrT="[Κείμενο]" custT="1"/>
      <dgm:spPr/>
      <dgm:t>
        <a:bodyPr/>
        <a:lstStyle/>
        <a:p>
          <a:r>
            <a:rPr lang="el-GR" sz="1400" dirty="0" err="1" smtClean="0">
              <a:solidFill>
                <a:schemeClr val="tx1"/>
              </a:solidFill>
              <a:latin typeface="Arial" pitchFamily="34" charset="0"/>
              <a:cs typeface="Arial" pitchFamily="34" charset="0"/>
            </a:rPr>
            <a:t>Πολυπλέκτης</a:t>
          </a:r>
          <a:r>
            <a:rPr lang="el-GR" sz="1400" dirty="0" smtClean="0">
              <a:solidFill>
                <a:schemeClr val="tx1"/>
              </a:solidFill>
              <a:latin typeface="Arial" pitchFamily="34" charset="0"/>
              <a:cs typeface="Arial" pitchFamily="34" charset="0"/>
            </a:rPr>
            <a:t> (Μ</a:t>
          </a:r>
          <a:r>
            <a:rPr lang="en-US" sz="1400" dirty="0" err="1" smtClean="0">
              <a:solidFill>
                <a:schemeClr val="tx1"/>
              </a:solidFill>
              <a:latin typeface="Arial" pitchFamily="34" charset="0"/>
              <a:cs typeface="Arial" pitchFamily="34" charset="0"/>
            </a:rPr>
            <a:t>ux</a:t>
          </a:r>
          <a:r>
            <a:rPr lang="en-US" sz="1400" dirty="0" smtClean="0">
              <a:solidFill>
                <a:schemeClr val="tx1"/>
              </a:solidFill>
              <a:latin typeface="Arial" pitchFamily="34" charset="0"/>
              <a:cs typeface="Arial" pitchFamily="34" charset="0"/>
            </a:rPr>
            <a:t>)</a:t>
          </a:r>
          <a:endParaRPr lang="el-GR" sz="1400" dirty="0">
            <a:solidFill>
              <a:schemeClr val="tx1"/>
            </a:solidFill>
            <a:latin typeface="Arial" pitchFamily="34" charset="0"/>
            <a:cs typeface="Arial" pitchFamily="34" charset="0"/>
          </a:endParaRPr>
        </a:p>
      </dgm:t>
    </dgm:pt>
    <dgm:pt modelId="{EF5E8119-05E4-4F0A-A3F6-5AB9406C309A}" type="parTrans" cxnId="{2248BAC0-6340-4CB2-8CFE-BF1D18FE9360}">
      <dgm:prSet/>
      <dgm:spPr/>
      <dgm:t>
        <a:bodyPr/>
        <a:lstStyle/>
        <a:p>
          <a:endParaRPr lang="el-GR" sz="1400">
            <a:solidFill>
              <a:schemeClr val="tx1"/>
            </a:solidFill>
            <a:latin typeface="Arial" pitchFamily="34" charset="0"/>
            <a:cs typeface="Arial" pitchFamily="34" charset="0"/>
          </a:endParaRPr>
        </a:p>
      </dgm:t>
    </dgm:pt>
    <dgm:pt modelId="{CCA316B6-3892-4CBE-AA32-5B9976B75C7D}" type="sibTrans" cxnId="{2248BAC0-6340-4CB2-8CFE-BF1D18FE9360}">
      <dgm:prSet/>
      <dgm:spPr/>
      <dgm:t>
        <a:bodyPr/>
        <a:lstStyle/>
        <a:p>
          <a:endParaRPr lang="el-GR" sz="1400">
            <a:solidFill>
              <a:schemeClr val="tx1"/>
            </a:solidFill>
            <a:latin typeface="Arial" pitchFamily="34" charset="0"/>
            <a:cs typeface="Arial" pitchFamily="34" charset="0"/>
          </a:endParaRPr>
        </a:p>
      </dgm:t>
    </dgm:pt>
    <dgm:pt modelId="{6557B7F0-50E3-4555-B455-7C2B9FA31D47}" type="pres">
      <dgm:prSet presAssocID="{CF1E1315-B0AF-4194-9E6A-E4A96F06D465}" presName="linearFlow" presStyleCnt="0">
        <dgm:presLayoutVars>
          <dgm:resizeHandles val="exact"/>
        </dgm:presLayoutVars>
      </dgm:prSet>
      <dgm:spPr/>
    </dgm:pt>
    <dgm:pt modelId="{0F81C762-8ED5-44F5-8D21-6344FCEB319F}" type="pres">
      <dgm:prSet presAssocID="{99810C3C-EBE5-460C-8328-6F4E6B4766D8}" presName="node" presStyleLbl="node1" presStyleIdx="0" presStyleCnt="3">
        <dgm:presLayoutVars>
          <dgm:bulletEnabled val="1"/>
        </dgm:presLayoutVars>
      </dgm:prSet>
      <dgm:spPr/>
      <dgm:t>
        <a:bodyPr/>
        <a:lstStyle/>
        <a:p>
          <a:endParaRPr lang="el-GR"/>
        </a:p>
      </dgm:t>
    </dgm:pt>
    <dgm:pt modelId="{46FC69E5-1F14-45C6-90F5-F74D1AE77851}" type="pres">
      <dgm:prSet presAssocID="{C05BFA55-1EB3-4B8B-B5B1-3AC01F439A48}" presName="sibTrans" presStyleLbl="sibTrans2D1" presStyleIdx="0" presStyleCnt="2" custAng="10800000"/>
      <dgm:spPr/>
      <dgm:t>
        <a:bodyPr/>
        <a:lstStyle/>
        <a:p>
          <a:endParaRPr lang="el-GR"/>
        </a:p>
      </dgm:t>
    </dgm:pt>
    <dgm:pt modelId="{FCA4A311-9318-469D-B523-9FF5D5AC5EE2}" type="pres">
      <dgm:prSet presAssocID="{C05BFA55-1EB3-4B8B-B5B1-3AC01F439A48}" presName="connectorText" presStyleLbl="sibTrans2D1" presStyleIdx="0" presStyleCnt="2"/>
      <dgm:spPr/>
      <dgm:t>
        <a:bodyPr/>
        <a:lstStyle/>
        <a:p>
          <a:endParaRPr lang="el-GR"/>
        </a:p>
      </dgm:t>
    </dgm:pt>
    <dgm:pt modelId="{B3FDA0E8-78AA-46EF-BDDF-B6EB64B39FF6}" type="pres">
      <dgm:prSet presAssocID="{A5C129D1-EA42-4B44-9726-688856BAA803}" presName="node" presStyleLbl="node1" presStyleIdx="1" presStyleCnt="3">
        <dgm:presLayoutVars>
          <dgm:bulletEnabled val="1"/>
        </dgm:presLayoutVars>
      </dgm:prSet>
      <dgm:spPr/>
      <dgm:t>
        <a:bodyPr/>
        <a:lstStyle/>
        <a:p>
          <a:endParaRPr lang="el-GR"/>
        </a:p>
      </dgm:t>
    </dgm:pt>
    <dgm:pt modelId="{E2204EF5-706A-4553-9E3A-378C84613B99}" type="pres">
      <dgm:prSet presAssocID="{FB351F5F-15BB-4484-9971-D4CA3E78806B}" presName="sibTrans" presStyleLbl="sibTrans2D1" presStyleIdx="1" presStyleCnt="2" custAng="10800000"/>
      <dgm:spPr/>
      <dgm:t>
        <a:bodyPr/>
        <a:lstStyle/>
        <a:p>
          <a:endParaRPr lang="el-GR"/>
        </a:p>
      </dgm:t>
    </dgm:pt>
    <dgm:pt modelId="{454B8730-83BF-4C72-AE18-C6666827D195}" type="pres">
      <dgm:prSet presAssocID="{FB351F5F-15BB-4484-9971-D4CA3E78806B}" presName="connectorText" presStyleLbl="sibTrans2D1" presStyleIdx="1" presStyleCnt="2"/>
      <dgm:spPr/>
      <dgm:t>
        <a:bodyPr/>
        <a:lstStyle/>
        <a:p>
          <a:endParaRPr lang="el-GR"/>
        </a:p>
      </dgm:t>
    </dgm:pt>
    <dgm:pt modelId="{28091D60-CF08-4C0F-A927-9209A292C0A1}" type="pres">
      <dgm:prSet presAssocID="{1C389CBB-74B4-4975-8859-BEE6E8709968}" presName="node" presStyleLbl="node1" presStyleIdx="2" presStyleCnt="3" custScaleX="109552">
        <dgm:presLayoutVars>
          <dgm:bulletEnabled val="1"/>
        </dgm:presLayoutVars>
      </dgm:prSet>
      <dgm:spPr/>
      <dgm:t>
        <a:bodyPr/>
        <a:lstStyle/>
        <a:p>
          <a:endParaRPr lang="el-GR"/>
        </a:p>
      </dgm:t>
    </dgm:pt>
  </dgm:ptLst>
  <dgm:cxnLst>
    <dgm:cxn modelId="{715F94B6-0CCA-4EC4-9399-23A419517B16}" srcId="{CF1E1315-B0AF-4194-9E6A-E4A96F06D465}" destId="{99810C3C-EBE5-460C-8328-6F4E6B4766D8}" srcOrd="0" destOrd="0" parTransId="{D8C4A39D-A9DB-4222-96D8-CAF7DA36AD55}" sibTransId="{C05BFA55-1EB3-4B8B-B5B1-3AC01F439A48}"/>
    <dgm:cxn modelId="{FC6BD77A-CAEA-49C7-A292-D94FBC7C0EB2}" srcId="{CF1E1315-B0AF-4194-9E6A-E4A96F06D465}" destId="{A5C129D1-EA42-4B44-9726-688856BAA803}" srcOrd="1" destOrd="0" parTransId="{A709A090-BD42-4C53-9A49-752F2D4BF306}" sibTransId="{FB351F5F-15BB-4484-9971-D4CA3E78806B}"/>
    <dgm:cxn modelId="{9AE5A8B2-FD4F-4D4A-A7F1-4DB6BB41A9C2}" type="presOf" srcId="{99810C3C-EBE5-460C-8328-6F4E6B4766D8}" destId="{0F81C762-8ED5-44F5-8D21-6344FCEB319F}" srcOrd="0" destOrd="0" presId="urn:microsoft.com/office/officeart/2005/8/layout/process2"/>
    <dgm:cxn modelId="{7716290A-07D1-4E29-BBC3-132E8E0C15D3}" type="presOf" srcId="{C05BFA55-1EB3-4B8B-B5B1-3AC01F439A48}" destId="{46FC69E5-1F14-45C6-90F5-F74D1AE77851}" srcOrd="0" destOrd="0" presId="urn:microsoft.com/office/officeart/2005/8/layout/process2"/>
    <dgm:cxn modelId="{B0F37182-127D-41FC-8250-35180FC66C13}" type="presOf" srcId="{FB351F5F-15BB-4484-9971-D4CA3E78806B}" destId="{454B8730-83BF-4C72-AE18-C6666827D195}" srcOrd="1" destOrd="0" presId="urn:microsoft.com/office/officeart/2005/8/layout/process2"/>
    <dgm:cxn modelId="{A0BBC720-C4F4-43ED-B06D-A2ADCD507849}" type="presOf" srcId="{C05BFA55-1EB3-4B8B-B5B1-3AC01F439A48}" destId="{FCA4A311-9318-469D-B523-9FF5D5AC5EE2}" srcOrd="1" destOrd="0" presId="urn:microsoft.com/office/officeart/2005/8/layout/process2"/>
    <dgm:cxn modelId="{BB8FC504-6E05-4D56-87BE-924ACD0249ED}" type="presOf" srcId="{CF1E1315-B0AF-4194-9E6A-E4A96F06D465}" destId="{6557B7F0-50E3-4555-B455-7C2B9FA31D47}" srcOrd="0" destOrd="0" presId="urn:microsoft.com/office/officeart/2005/8/layout/process2"/>
    <dgm:cxn modelId="{EEE58FCB-B910-4B33-8187-0A9710D86AFE}" type="presOf" srcId="{1C389CBB-74B4-4975-8859-BEE6E8709968}" destId="{28091D60-CF08-4C0F-A927-9209A292C0A1}" srcOrd="0" destOrd="0" presId="urn:microsoft.com/office/officeart/2005/8/layout/process2"/>
    <dgm:cxn modelId="{B6CA7133-4B1C-42E2-AF09-848C7151099F}" type="presOf" srcId="{FB351F5F-15BB-4484-9971-D4CA3E78806B}" destId="{E2204EF5-706A-4553-9E3A-378C84613B99}" srcOrd="0" destOrd="0" presId="urn:microsoft.com/office/officeart/2005/8/layout/process2"/>
    <dgm:cxn modelId="{2248BAC0-6340-4CB2-8CFE-BF1D18FE9360}" srcId="{CF1E1315-B0AF-4194-9E6A-E4A96F06D465}" destId="{1C389CBB-74B4-4975-8859-BEE6E8709968}" srcOrd="2" destOrd="0" parTransId="{EF5E8119-05E4-4F0A-A3F6-5AB9406C309A}" sibTransId="{CCA316B6-3892-4CBE-AA32-5B9976B75C7D}"/>
    <dgm:cxn modelId="{3B496627-8861-40C9-8508-FCACD8F1C4E0}" type="presOf" srcId="{A5C129D1-EA42-4B44-9726-688856BAA803}" destId="{B3FDA0E8-78AA-46EF-BDDF-B6EB64B39FF6}" srcOrd="0" destOrd="0" presId="urn:microsoft.com/office/officeart/2005/8/layout/process2"/>
    <dgm:cxn modelId="{574C163A-968A-480F-8433-AE26A845FD1E}" type="presParOf" srcId="{6557B7F0-50E3-4555-B455-7C2B9FA31D47}" destId="{0F81C762-8ED5-44F5-8D21-6344FCEB319F}" srcOrd="0" destOrd="0" presId="urn:microsoft.com/office/officeart/2005/8/layout/process2"/>
    <dgm:cxn modelId="{B494C9E8-3D1F-4D17-9E4F-33BD92AC5B87}" type="presParOf" srcId="{6557B7F0-50E3-4555-B455-7C2B9FA31D47}" destId="{46FC69E5-1F14-45C6-90F5-F74D1AE77851}" srcOrd="1" destOrd="0" presId="urn:microsoft.com/office/officeart/2005/8/layout/process2"/>
    <dgm:cxn modelId="{0A80C96A-FB02-489F-8309-A2E8CEB6204E}" type="presParOf" srcId="{46FC69E5-1F14-45C6-90F5-F74D1AE77851}" destId="{FCA4A311-9318-469D-B523-9FF5D5AC5EE2}" srcOrd="0" destOrd="0" presId="urn:microsoft.com/office/officeart/2005/8/layout/process2"/>
    <dgm:cxn modelId="{D29BCDB6-B0FA-4B70-A4E6-14AEC1201A87}" type="presParOf" srcId="{6557B7F0-50E3-4555-B455-7C2B9FA31D47}" destId="{B3FDA0E8-78AA-46EF-BDDF-B6EB64B39FF6}" srcOrd="2" destOrd="0" presId="urn:microsoft.com/office/officeart/2005/8/layout/process2"/>
    <dgm:cxn modelId="{DED72953-8CEC-4D84-95B9-05717B9CA69B}" type="presParOf" srcId="{6557B7F0-50E3-4555-B455-7C2B9FA31D47}" destId="{E2204EF5-706A-4553-9E3A-378C84613B99}" srcOrd="3" destOrd="0" presId="urn:microsoft.com/office/officeart/2005/8/layout/process2"/>
    <dgm:cxn modelId="{C15E3A20-3229-4445-89DC-C95A6784B865}" type="presParOf" srcId="{E2204EF5-706A-4553-9E3A-378C84613B99}" destId="{454B8730-83BF-4C72-AE18-C6666827D195}" srcOrd="0" destOrd="0" presId="urn:microsoft.com/office/officeart/2005/8/layout/process2"/>
    <dgm:cxn modelId="{269485C1-7438-4020-BF23-4FEEB7060DBC}" type="presParOf" srcId="{6557B7F0-50E3-4555-B455-7C2B9FA31D47}" destId="{28091D60-CF08-4C0F-A927-9209A292C0A1}" srcOrd="4" destOrd="0" presId="urn:microsoft.com/office/officeart/2005/8/layout/process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FF4E8-286C-4773-A215-984B4E0AE4D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B9EC1F7E-CB32-4711-B35A-C30C5CA55EE0}">
      <dgm:prSet phldrT="[Κείμενο]" custT="1"/>
      <dgm:spPr/>
      <dgm:t>
        <a:bodyPr/>
        <a:lstStyle/>
        <a:p>
          <a:r>
            <a:rPr lang="el-GR" sz="1600" dirty="0" smtClean="0">
              <a:solidFill>
                <a:schemeClr val="tx1"/>
              </a:solidFill>
              <a:latin typeface="Arial" pitchFamily="34" charset="0"/>
              <a:cs typeface="Arial" pitchFamily="34" charset="0"/>
            </a:rPr>
            <a:t>Κωδικοποιητής</a:t>
          </a:r>
          <a:endParaRPr lang="el-GR" sz="1600" dirty="0">
            <a:solidFill>
              <a:schemeClr val="tx1"/>
            </a:solidFill>
            <a:latin typeface="Arial" pitchFamily="34" charset="0"/>
            <a:cs typeface="Arial" pitchFamily="34" charset="0"/>
          </a:endParaRPr>
        </a:p>
      </dgm:t>
    </dgm:pt>
    <dgm:pt modelId="{AD3848A1-CB71-4C41-87C9-A6E87A9344CF}" type="parTrans" cxnId="{89B156E5-9EBA-4C57-B808-BB6FA874FCD8}">
      <dgm:prSet/>
      <dgm:spPr/>
      <dgm:t>
        <a:bodyPr/>
        <a:lstStyle/>
        <a:p>
          <a:endParaRPr lang="el-GR" sz="1600">
            <a:solidFill>
              <a:schemeClr val="tx1"/>
            </a:solidFill>
            <a:latin typeface="Arial" pitchFamily="34" charset="0"/>
            <a:cs typeface="Arial" pitchFamily="34" charset="0"/>
          </a:endParaRPr>
        </a:p>
      </dgm:t>
    </dgm:pt>
    <dgm:pt modelId="{2ADA0443-80F7-40FF-ACFC-1CAF71C86534}" type="sibTrans" cxnId="{89B156E5-9EBA-4C57-B808-BB6FA874FCD8}">
      <dgm:prSet/>
      <dgm:spPr/>
      <dgm:t>
        <a:bodyPr/>
        <a:lstStyle/>
        <a:p>
          <a:endParaRPr lang="el-GR" sz="1600">
            <a:solidFill>
              <a:schemeClr val="tx1"/>
            </a:solidFill>
            <a:latin typeface="Arial" pitchFamily="34" charset="0"/>
            <a:cs typeface="Arial" pitchFamily="34" charset="0"/>
          </a:endParaRPr>
        </a:p>
      </dgm:t>
    </dgm:pt>
    <dgm:pt modelId="{062E5300-A85B-40FD-BFD8-A34ABD10A10A}">
      <dgm:prSet phldrT="[Κείμενο]" custT="1"/>
      <dgm:spPr/>
      <dgm:t>
        <a:bodyPr/>
        <a:lstStyle/>
        <a:p>
          <a:r>
            <a:rPr lang="el-GR" sz="1600" dirty="0" smtClean="0">
              <a:solidFill>
                <a:schemeClr val="tx1"/>
              </a:solidFill>
              <a:latin typeface="Arial" pitchFamily="34" charset="0"/>
              <a:cs typeface="Arial" pitchFamily="34" charset="0"/>
            </a:rPr>
            <a:t>Διαμορφωτής</a:t>
          </a:r>
          <a:endParaRPr lang="el-GR" sz="1600" dirty="0">
            <a:solidFill>
              <a:schemeClr val="tx1"/>
            </a:solidFill>
            <a:latin typeface="Arial" pitchFamily="34" charset="0"/>
            <a:cs typeface="Arial" pitchFamily="34" charset="0"/>
          </a:endParaRPr>
        </a:p>
      </dgm:t>
    </dgm:pt>
    <dgm:pt modelId="{2305F4DB-FA99-4C7E-B261-78FF1B067BA5}" type="parTrans" cxnId="{908A83CD-6E7B-4341-9B2E-BB86C24B97C4}">
      <dgm:prSet/>
      <dgm:spPr/>
      <dgm:t>
        <a:bodyPr/>
        <a:lstStyle/>
        <a:p>
          <a:endParaRPr lang="el-GR" sz="1600">
            <a:solidFill>
              <a:schemeClr val="tx1"/>
            </a:solidFill>
            <a:latin typeface="Arial" pitchFamily="34" charset="0"/>
            <a:cs typeface="Arial" pitchFamily="34" charset="0"/>
          </a:endParaRPr>
        </a:p>
      </dgm:t>
    </dgm:pt>
    <dgm:pt modelId="{2A44D843-A094-4635-B091-19D419BEE63D}" type="sibTrans" cxnId="{908A83CD-6E7B-4341-9B2E-BB86C24B97C4}">
      <dgm:prSet/>
      <dgm:spPr/>
      <dgm:t>
        <a:bodyPr/>
        <a:lstStyle/>
        <a:p>
          <a:endParaRPr lang="el-GR" sz="1600">
            <a:solidFill>
              <a:schemeClr val="tx1"/>
            </a:solidFill>
            <a:latin typeface="Arial" pitchFamily="34" charset="0"/>
            <a:cs typeface="Arial" pitchFamily="34" charset="0"/>
          </a:endParaRPr>
        </a:p>
      </dgm:t>
    </dgm:pt>
    <dgm:pt modelId="{CF4B2CA4-6544-431D-9C95-1111D3804CA3}">
      <dgm:prSet phldrT="[Κείμενο]" custT="1"/>
      <dgm:spPr/>
      <dgm:t>
        <a:bodyPr/>
        <a:lstStyle/>
        <a:p>
          <a:r>
            <a:rPr lang="el-GR" sz="1600" dirty="0" smtClean="0">
              <a:solidFill>
                <a:schemeClr val="tx1"/>
              </a:solidFill>
              <a:latin typeface="Arial" pitchFamily="34" charset="0"/>
              <a:cs typeface="Arial" pitchFamily="34" charset="0"/>
            </a:rPr>
            <a:t>Άνω Μετατροπέας Συχνότητας</a:t>
          </a:r>
          <a:endParaRPr lang="el-GR" sz="1600" dirty="0">
            <a:solidFill>
              <a:schemeClr val="tx1"/>
            </a:solidFill>
            <a:latin typeface="Arial" pitchFamily="34" charset="0"/>
            <a:cs typeface="Arial" pitchFamily="34" charset="0"/>
          </a:endParaRPr>
        </a:p>
      </dgm:t>
    </dgm:pt>
    <dgm:pt modelId="{68DF0034-F15E-4C27-A9A0-11F96D69911C}" type="parTrans" cxnId="{1FAD2784-F2F7-4232-B2FF-47EDF6541AEC}">
      <dgm:prSet/>
      <dgm:spPr/>
      <dgm:t>
        <a:bodyPr/>
        <a:lstStyle/>
        <a:p>
          <a:endParaRPr lang="el-GR" sz="1600">
            <a:solidFill>
              <a:schemeClr val="tx1"/>
            </a:solidFill>
            <a:latin typeface="Arial" pitchFamily="34" charset="0"/>
            <a:cs typeface="Arial" pitchFamily="34" charset="0"/>
          </a:endParaRPr>
        </a:p>
      </dgm:t>
    </dgm:pt>
    <dgm:pt modelId="{104C1097-6B37-4F97-8222-E775685D4862}" type="sibTrans" cxnId="{1FAD2784-F2F7-4232-B2FF-47EDF6541AEC}">
      <dgm:prSet/>
      <dgm:spPr/>
      <dgm:t>
        <a:bodyPr/>
        <a:lstStyle/>
        <a:p>
          <a:endParaRPr lang="el-GR" sz="1600">
            <a:solidFill>
              <a:schemeClr val="tx1"/>
            </a:solidFill>
            <a:latin typeface="Arial" pitchFamily="34" charset="0"/>
            <a:cs typeface="Arial" pitchFamily="34" charset="0"/>
          </a:endParaRPr>
        </a:p>
      </dgm:t>
    </dgm:pt>
    <dgm:pt modelId="{53ADA300-0851-473C-92D5-8EF57214E17B}">
      <dgm:prSet phldrT="[Κείμενο]" custT="1"/>
      <dgm:spPr/>
      <dgm:t>
        <a:bodyPr/>
        <a:lstStyle/>
        <a:p>
          <a:r>
            <a:rPr lang="el-GR" sz="1600" dirty="0" smtClean="0">
              <a:solidFill>
                <a:schemeClr val="tx1"/>
              </a:solidFill>
              <a:latin typeface="Arial" pitchFamily="34" charset="0"/>
              <a:cs typeface="Arial" pitchFamily="34" charset="0"/>
            </a:rPr>
            <a:t>ΗΡΑ</a:t>
          </a:r>
          <a:endParaRPr lang="el-GR" sz="1600" dirty="0">
            <a:solidFill>
              <a:schemeClr val="tx1"/>
            </a:solidFill>
            <a:latin typeface="Arial" pitchFamily="34" charset="0"/>
            <a:cs typeface="Arial" pitchFamily="34" charset="0"/>
          </a:endParaRPr>
        </a:p>
      </dgm:t>
    </dgm:pt>
    <dgm:pt modelId="{19697401-3295-4F2B-8C7A-4ECFFA0ED760}" type="parTrans" cxnId="{EAA3804D-D820-423B-814F-757C1F4695CC}">
      <dgm:prSet/>
      <dgm:spPr/>
      <dgm:t>
        <a:bodyPr/>
        <a:lstStyle/>
        <a:p>
          <a:endParaRPr lang="el-GR" sz="1600">
            <a:solidFill>
              <a:schemeClr val="tx1"/>
            </a:solidFill>
            <a:latin typeface="Arial" pitchFamily="34" charset="0"/>
            <a:cs typeface="Arial" pitchFamily="34" charset="0"/>
          </a:endParaRPr>
        </a:p>
      </dgm:t>
    </dgm:pt>
    <dgm:pt modelId="{F602F80C-294A-462C-8630-25CF9CABB355}" type="sibTrans" cxnId="{EAA3804D-D820-423B-814F-757C1F4695CC}">
      <dgm:prSet/>
      <dgm:spPr/>
      <dgm:t>
        <a:bodyPr/>
        <a:lstStyle/>
        <a:p>
          <a:endParaRPr lang="el-GR" sz="1600">
            <a:solidFill>
              <a:schemeClr val="tx1"/>
            </a:solidFill>
            <a:latin typeface="Arial" pitchFamily="34" charset="0"/>
            <a:cs typeface="Arial" pitchFamily="34" charset="0"/>
          </a:endParaRPr>
        </a:p>
      </dgm:t>
    </dgm:pt>
    <dgm:pt modelId="{7AD3B115-EF4E-44BF-A878-935D52D59A54}">
      <dgm:prSet phldrT="[Κείμενο]"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l-GR" sz="1600" dirty="0" smtClean="0">
              <a:solidFill>
                <a:schemeClr val="tx1"/>
              </a:solidFill>
              <a:latin typeface="Arial" pitchFamily="34" charset="0"/>
              <a:cs typeface="Arial" pitchFamily="34" charset="0"/>
            </a:rPr>
            <a:t>Κεραία</a:t>
          </a:r>
          <a:endParaRPr lang="el-GR" sz="1600" dirty="0">
            <a:solidFill>
              <a:schemeClr val="tx1"/>
            </a:solidFill>
            <a:latin typeface="Arial" pitchFamily="34" charset="0"/>
            <a:cs typeface="Arial" pitchFamily="34" charset="0"/>
          </a:endParaRPr>
        </a:p>
      </dgm:t>
    </dgm:pt>
    <dgm:pt modelId="{028D9C5B-4B17-41CB-991D-8EAED24BA455}" type="parTrans" cxnId="{5F4D25CE-3D92-46C1-889B-E6886CA4BD24}">
      <dgm:prSet/>
      <dgm:spPr/>
      <dgm:t>
        <a:bodyPr/>
        <a:lstStyle/>
        <a:p>
          <a:endParaRPr lang="el-GR" sz="1600">
            <a:solidFill>
              <a:schemeClr val="tx1"/>
            </a:solidFill>
            <a:latin typeface="Arial" pitchFamily="34" charset="0"/>
            <a:cs typeface="Arial" pitchFamily="34" charset="0"/>
          </a:endParaRPr>
        </a:p>
      </dgm:t>
    </dgm:pt>
    <dgm:pt modelId="{A70DC817-8900-4A9E-8576-C8981A5A535F}" type="sibTrans" cxnId="{5F4D25CE-3D92-46C1-889B-E6886CA4BD24}">
      <dgm:prSet/>
      <dgm:spPr/>
      <dgm:t>
        <a:bodyPr/>
        <a:lstStyle/>
        <a:p>
          <a:endParaRPr lang="el-GR" sz="1600">
            <a:solidFill>
              <a:schemeClr val="tx1"/>
            </a:solidFill>
            <a:latin typeface="Arial" pitchFamily="34" charset="0"/>
            <a:cs typeface="Arial" pitchFamily="34" charset="0"/>
          </a:endParaRPr>
        </a:p>
      </dgm:t>
    </dgm:pt>
    <dgm:pt modelId="{6E3C19AC-0D44-4C6B-81CF-25CB96AA80DE}">
      <dgm:prSet custT="1"/>
      <dgm:spPr/>
      <dgm:t>
        <a:bodyPr/>
        <a:lstStyle/>
        <a:p>
          <a:r>
            <a:rPr lang="en-US" sz="1600" dirty="0" smtClean="0">
              <a:solidFill>
                <a:schemeClr val="tx1"/>
              </a:solidFill>
              <a:latin typeface="Arial" pitchFamily="34" charset="0"/>
              <a:cs typeface="Arial" pitchFamily="34" charset="0"/>
            </a:rPr>
            <a:t>LNA</a:t>
          </a:r>
          <a:endParaRPr lang="el-GR" sz="1600" dirty="0">
            <a:solidFill>
              <a:schemeClr val="tx1"/>
            </a:solidFill>
            <a:latin typeface="Arial" pitchFamily="34" charset="0"/>
            <a:cs typeface="Arial" pitchFamily="34" charset="0"/>
          </a:endParaRPr>
        </a:p>
      </dgm:t>
    </dgm:pt>
    <dgm:pt modelId="{65507039-E378-4BE5-A9FC-9174BA69F067}" type="parTrans" cxnId="{98D7FBD3-1002-4E04-A7AE-71CFDA676EC2}">
      <dgm:prSet/>
      <dgm:spPr/>
      <dgm:t>
        <a:bodyPr/>
        <a:lstStyle/>
        <a:p>
          <a:endParaRPr lang="el-GR" sz="1600">
            <a:solidFill>
              <a:schemeClr val="tx1"/>
            </a:solidFill>
            <a:latin typeface="Arial" pitchFamily="34" charset="0"/>
            <a:cs typeface="Arial" pitchFamily="34" charset="0"/>
          </a:endParaRPr>
        </a:p>
      </dgm:t>
    </dgm:pt>
    <dgm:pt modelId="{537BE6B8-CBEE-46C3-A0E2-97652BE403A5}" type="sibTrans" cxnId="{98D7FBD3-1002-4E04-A7AE-71CFDA676EC2}">
      <dgm:prSet/>
      <dgm:spPr/>
      <dgm:t>
        <a:bodyPr/>
        <a:lstStyle/>
        <a:p>
          <a:endParaRPr lang="el-GR" sz="1600">
            <a:solidFill>
              <a:schemeClr val="tx1"/>
            </a:solidFill>
            <a:latin typeface="Arial" pitchFamily="34" charset="0"/>
            <a:cs typeface="Arial" pitchFamily="34" charset="0"/>
          </a:endParaRPr>
        </a:p>
      </dgm:t>
    </dgm:pt>
    <dgm:pt modelId="{BDA527D2-3201-4BCF-9311-AF0F82D18F84}">
      <dgm:prSet custT="1"/>
      <dgm:spPr/>
      <dgm:t>
        <a:bodyPr/>
        <a:lstStyle/>
        <a:p>
          <a:r>
            <a:rPr lang="el-GR" sz="1600" dirty="0" smtClean="0">
              <a:solidFill>
                <a:schemeClr val="tx1"/>
              </a:solidFill>
              <a:latin typeface="Arial" pitchFamily="34" charset="0"/>
              <a:cs typeface="Arial" pitchFamily="34" charset="0"/>
            </a:rPr>
            <a:t>Κάτω Μετατροπέας Συχνότητας</a:t>
          </a:r>
          <a:endParaRPr lang="el-GR" sz="1600" dirty="0">
            <a:solidFill>
              <a:schemeClr val="tx1"/>
            </a:solidFill>
            <a:latin typeface="Arial" pitchFamily="34" charset="0"/>
            <a:cs typeface="Arial" pitchFamily="34" charset="0"/>
          </a:endParaRPr>
        </a:p>
      </dgm:t>
    </dgm:pt>
    <dgm:pt modelId="{3DA6A884-2F3C-424D-ADEC-5EA062D4FCC3}" type="parTrans" cxnId="{7E74BB1D-980E-4F8B-B872-E13D2DC21B26}">
      <dgm:prSet/>
      <dgm:spPr/>
      <dgm:t>
        <a:bodyPr/>
        <a:lstStyle/>
        <a:p>
          <a:endParaRPr lang="el-GR" sz="1600">
            <a:solidFill>
              <a:schemeClr val="tx1"/>
            </a:solidFill>
            <a:latin typeface="Arial" pitchFamily="34" charset="0"/>
            <a:cs typeface="Arial" pitchFamily="34" charset="0"/>
          </a:endParaRPr>
        </a:p>
      </dgm:t>
    </dgm:pt>
    <dgm:pt modelId="{76A1ACDF-3CC7-4652-9DD5-C9D66D2191C8}" type="sibTrans" cxnId="{7E74BB1D-980E-4F8B-B872-E13D2DC21B26}">
      <dgm:prSet/>
      <dgm:spPr/>
      <dgm:t>
        <a:bodyPr/>
        <a:lstStyle/>
        <a:p>
          <a:endParaRPr lang="el-GR" sz="1600">
            <a:solidFill>
              <a:schemeClr val="tx1"/>
            </a:solidFill>
            <a:latin typeface="Arial" pitchFamily="34" charset="0"/>
            <a:cs typeface="Arial" pitchFamily="34" charset="0"/>
          </a:endParaRPr>
        </a:p>
      </dgm:t>
    </dgm:pt>
    <dgm:pt modelId="{C07E864A-D0AF-4EED-BAC9-5A258EAAB9C6}">
      <dgm:prSet custT="1"/>
      <dgm:spPr/>
      <dgm:t>
        <a:bodyPr/>
        <a:lstStyle/>
        <a:p>
          <a:r>
            <a:rPr lang="el-GR" sz="1600" dirty="0" err="1" smtClean="0">
              <a:solidFill>
                <a:schemeClr val="tx1"/>
              </a:solidFill>
              <a:latin typeface="Arial" pitchFamily="34" charset="0"/>
              <a:cs typeface="Arial" pitchFamily="34" charset="0"/>
            </a:rPr>
            <a:t>Αποδιαμορφωτής</a:t>
          </a:r>
          <a:endParaRPr lang="el-GR" sz="1600" dirty="0">
            <a:solidFill>
              <a:schemeClr val="tx1"/>
            </a:solidFill>
            <a:latin typeface="Arial" pitchFamily="34" charset="0"/>
            <a:cs typeface="Arial" pitchFamily="34" charset="0"/>
          </a:endParaRPr>
        </a:p>
      </dgm:t>
    </dgm:pt>
    <dgm:pt modelId="{899A996F-FD44-4AE8-A4F3-E15468334BB1}" type="parTrans" cxnId="{CDB25391-2EC0-4045-81C3-0855785A7EEF}">
      <dgm:prSet/>
      <dgm:spPr/>
      <dgm:t>
        <a:bodyPr/>
        <a:lstStyle/>
        <a:p>
          <a:endParaRPr lang="el-GR" sz="1600">
            <a:solidFill>
              <a:schemeClr val="tx1"/>
            </a:solidFill>
            <a:latin typeface="Arial" pitchFamily="34" charset="0"/>
            <a:cs typeface="Arial" pitchFamily="34" charset="0"/>
          </a:endParaRPr>
        </a:p>
      </dgm:t>
    </dgm:pt>
    <dgm:pt modelId="{CC6421CD-AC0F-4184-8E01-0E2BAA9460CA}" type="sibTrans" cxnId="{CDB25391-2EC0-4045-81C3-0855785A7EEF}">
      <dgm:prSet/>
      <dgm:spPr/>
      <dgm:t>
        <a:bodyPr/>
        <a:lstStyle/>
        <a:p>
          <a:endParaRPr lang="el-GR" sz="1600">
            <a:solidFill>
              <a:schemeClr val="tx1"/>
            </a:solidFill>
            <a:latin typeface="Arial" pitchFamily="34" charset="0"/>
            <a:cs typeface="Arial" pitchFamily="34" charset="0"/>
          </a:endParaRPr>
        </a:p>
      </dgm:t>
    </dgm:pt>
    <dgm:pt modelId="{55D2C610-82DD-44C2-A50B-0C2E6C24F957}">
      <dgm:prSet custT="1"/>
      <dgm:spPr/>
      <dgm:t>
        <a:bodyPr/>
        <a:lstStyle/>
        <a:p>
          <a:r>
            <a:rPr lang="el-GR" sz="1600" dirty="0" smtClean="0">
              <a:solidFill>
                <a:schemeClr val="tx1"/>
              </a:solidFill>
              <a:latin typeface="Arial" pitchFamily="34" charset="0"/>
              <a:cs typeface="Arial" pitchFamily="34" charset="0"/>
            </a:rPr>
            <a:t>Αποκωδικοποιητής</a:t>
          </a:r>
          <a:endParaRPr lang="el-GR" sz="1600" dirty="0">
            <a:solidFill>
              <a:schemeClr val="tx1"/>
            </a:solidFill>
            <a:latin typeface="Arial" pitchFamily="34" charset="0"/>
            <a:cs typeface="Arial" pitchFamily="34" charset="0"/>
          </a:endParaRPr>
        </a:p>
      </dgm:t>
    </dgm:pt>
    <dgm:pt modelId="{CCD206AE-B604-4653-8535-BD5A2A4C304B}" type="parTrans" cxnId="{8485A2BD-1FB0-4E1E-9CA6-B2314D1B5142}">
      <dgm:prSet/>
      <dgm:spPr/>
      <dgm:t>
        <a:bodyPr/>
        <a:lstStyle/>
        <a:p>
          <a:endParaRPr lang="el-GR" sz="1600">
            <a:solidFill>
              <a:schemeClr val="tx1"/>
            </a:solidFill>
            <a:latin typeface="Arial" pitchFamily="34" charset="0"/>
            <a:cs typeface="Arial" pitchFamily="34" charset="0"/>
          </a:endParaRPr>
        </a:p>
      </dgm:t>
    </dgm:pt>
    <dgm:pt modelId="{0AE941D0-E3A2-4DBA-9824-2FACE9B82FB9}" type="sibTrans" cxnId="{8485A2BD-1FB0-4E1E-9CA6-B2314D1B5142}">
      <dgm:prSet/>
      <dgm:spPr/>
      <dgm:t>
        <a:bodyPr/>
        <a:lstStyle/>
        <a:p>
          <a:endParaRPr lang="el-GR" sz="1600">
            <a:solidFill>
              <a:schemeClr val="tx1"/>
            </a:solidFill>
            <a:latin typeface="Arial" pitchFamily="34" charset="0"/>
            <a:cs typeface="Arial" pitchFamily="34" charset="0"/>
          </a:endParaRPr>
        </a:p>
      </dgm:t>
    </dgm:pt>
    <dgm:pt modelId="{F0217810-0DEF-47C9-AD23-3A3B13553E53}">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l-GR" sz="1600" dirty="0" smtClean="0">
              <a:solidFill>
                <a:schemeClr val="tx1"/>
              </a:solidFill>
              <a:latin typeface="Arial" pitchFamily="34" charset="0"/>
              <a:cs typeface="Arial" pitchFamily="34" charset="0"/>
            </a:rPr>
            <a:t>Βαθμίδα Βασικής Ζώνης</a:t>
          </a:r>
          <a:endParaRPr lang="el-GR" sz="1600" dirty="0">
            <a:solidFill>
              <a:schemeClr val="tx1"/>
            </a:solidFill>
            <a:latin typeface="Arial" pitchFamily="34" charset="0"/>
            <a:cs typeface="Arial" pitchFamily="34" charset="0"/>
          </a:endParaRPr>
        </a:p>
      </dgm:t>
    </dgm:pt>
    <dgm:pt modelId="{46FDD0B7-FCCC-4BE4-89FB-15C2A907EF3A}" type="parTrans" cxnId="{E6B43A83-4BA3-4593-A5FF-BA65962454BE}">
      <dgm:prSet/>
      <dgm:spPr/>
      <dgm:t>
        <a:bodyPr/>
        <a:lstStyle/>
        <a:p>
          <a:endParaRPr lang="el-GR" sz="1600">
            <a:solidFill>
              <a:schemeClr val="tx1"/>
            </a:solidFill>
            <a:latin typeface="Arial" pitchFamily="34" charset="0"/>
            <a:cs typeface="Arial" pitchFamily="34" charset="0"/>
          </a:endParaRPr>
        </a:p>
      </dgm:t>
    </dgm:pt>
    <dgm:pt modelId="{75504471-1271-4755-8B71-F6A2722221CB}" type="sibTrans" cxnId="{E6B43A83-4BA3-4593-A5FF-BA65962454BE}">
      <dgm:prSet/>
      <dgm:spPr/>
      <dgm:t>
        <a:bodyPr/>
        <a:lstStyle/>
        <a:p>
          <a:endParaRPr lang="el-GR" sz="1600">
            <a:solidFill>
              <a:schemeClr val="tx1"/>
            </a:solidFill>
            <a:latin typeface="Arial" pitchFamily="34" charset="0"/>
            <a:cs typeface="Arial" pitchFamily="34" charset="0"/>
          </a:endParaRPr>
        </a:p>
      </dgm:t>
    </dgm:pt>
    <dgm:pt modelId="{85B9E203-513A-4D56-A3D1-DAE5FA1401DA}" type="pres">
      <dgm:prSet presAssocID="{EA6FF4E8-286C-4773-A215-984B4E0AE4D2}" presName="cycle" presStyleCnt="0">
        <dgm:presLayoutVars>
          <dgm:dir/>
          <dgm:resizeHandles val="exact"/>
        </dgm:presLayoutVars>
      </dgm:prSet>
      <dgm:spPr/>
      <dgm:t>
        <a:bodyPr/>
        <a:lstStyle/>
        <a:p>
          <a:endParaRPr lang="el-GR"/>
        </a:p>
      </dgm:t>
    </dgm:pt>
    <dgm:pt modelId="{0B35AE73-9498-47A6-B75F-637A4165B7F2}" type="pres">
      <dgm:prSet presAssocID="{B9EC1F7E-CB32-4711-B35A-C30C5CA55EE0}" presName="node" presStyleLbl="node1" presStyleIdx="0" presStyleCnt="10" custScaleX="234888">
        <dgm:presLayoutVars>
          <dgm:bulletEnabled val="1"/>
        </dgm:presLayoutVars>
      </dgm:prSet>
      <dgm:spPr/>
      <dgm:t>
        <a:bodyPr/>
        <a:lstStyle/>
        <a:p>
          <a:endParaRPr lang="el-GR"/>
        </a:p>
      </dgm:t>
    </dgm:pt>
    <dgm:pt modelId="{C73BBF44-252C-453E-A1FA-222EB2F079BE}" type="pres">
      <dgm:prSet presAssocID="{B9EC1F7E-CB32-4711-B35A-C30C5CA55EE0}" presName="spNode" presStyleCnt="0"/>
      <dgm:spPr/>
    </dgm:pt>
    <dgm:pt modelId="{8A897EBA-261E-4A61-AC01-CE87053A9687}" type="pres">
      <dgm:prSet presAssocID="{2ADA0443-80F7-40FF-ACFC-1CAF71C86534}" presName="sibTrans" presStyleLbl="sibTrans1D1" presStyleIdx="0" presStyleCnt="10"/>
      <dgm:spPr/>
      <dgm:t>
        <a:bodyPr/>
        <a:lstStyle/>
        <a:p>
          <a:endParaRPr lang="el-GR"/>
        </a:p>
      </dgm:t>
    </dgm:pt>
    <dgm:pt modelId="{CF7495D9-8BB5-4E23-9853-79FA7F36D1F6}" type="pres">
      <dgm:prSet presAssocID="{062E5300-A85B-40FD-BFD8-A34ABD10A10A}" presName="node" presStyleLbl="node1" presStyleIdx="1" presStyleCnt="10" custScaleX="263575" custRadScaleRad="129514" custRadScaleInc="168150">
        <dgm:presLayoutVars>
          <dgm:bulletEnabled val="1"/>
        </dgm:presLayoutVars>
      </dgm:prSet>
      <dgm:spPr/>
      <dgm:t>
        <a:bodyPr/>
        <a:lstStyle/>
        <a:p>
          <a:endParaRPr lang="el-GR"/>
        </a:p>
      </dgm:t>
    </dgm:pt>
    <dgm:pt modelId="{2B75387B-A436-4C56-A4DA-103603E4FD71}" type="pres">
      <dgm:prSet presAssocID="{062E5300-A85B-40FD-BFD8-A34ABD10A10A}" presName="spNode" presStyleCnt="0"/>
      <dgm:spPr/>
    </dgm:pt>
    <dgm:pt modelId="{6C414D5A-2F58-439E-B320-591B81FBDCBE}" type="pres">
      <dgm:prSet presAssocID="{2A44D843-A094-4635-B091-19D419BEE63D}" presName="sibTrans" presStyleLbl="sibTrans1D1" presStyleIdx="1" presStyleCnt="10"/>
      <dgm:spPr/>
      <dgm:t>
        <a:bodyPr/>
        <a:lstStyle/>
        <a:p>
          <a:endParaRPr lang="el-GR"/>
        </a:p>
      </dgm:t>
    </dgm:pt>
    <dgm:pt modelId="{598224AC-E0DA-4AC0-B762-712B175CE4C6}" type="pres">
      <dgm:prSet presAssocID="{CF4B2CA4-6544-431D-9C95-1111D3804CA3}" presName="node" presStyleLbl="node1" presStyleIdx="2" presStyleCnt="10" custScaleX="245629" custScaleY="166563" custRadScaleRad="137782" custRadScaleInc="80372">
        <dgm:presLayoutVars>
          <dgm:bulletEnabled val="1"/>
        </dgm:presLayoutVars>
      </dgm:prSet>
      <dgm:spPr/>
      <dgm:t>
        <a:bodyPr/>
        <a:lstStyle/>
        <a:p>
          <a:endParaRPr lang="el-GR"/>
        </a:p>
      </dgm:t>
    </dgm:pt>
    <dgm:pt modelId="{9A5A31C1-9BEB-493F-A790-064DB77EC9B1}" type="pres">
      <dgm:prSet presAssocID="{CF4B2CA4-6544-431D-9C95-1111D3804CA3}" presName="spNode" presStyleCnt="0"/>
      <dgm:spPr/>
    </dgm:pt>
    <dgm:pt modelId="{9F2FDC9B-28E5-429B-AFD2-CC17FD8F91A6}" type="pres">
      <dgm:prSet presAssocID="{104C1097-6B37-4F97-8222-E775685D4862}" presName="sibTrans" presStyleLbl="sibTrans1D1" presStyleIdx="2" presStyleCnt="10"/>
      <dgm:spPr/>
      <dgm:t>
        <a:bodyPr/>
        <a:lstStyle/>
        <a:p>
          <a:endParaRPr lang="el-GR"/>
        </a:p>
      </dgm:t>
    </dgm:pt>
    <dgm:pt modelId="{35E3277B-4DD8-404E-B9C2-EDC1A91D8450}" type="pres">
      <dgm:prSet presAssocID="{53ADA300-0851-473C-92D5-8EF57214E17B}" presName="node" presStyleLbl="node1" presStyleIdx="3" presStyleCnt="10" custRadScaleRad="164606" custRadScaleInc="-56447">
        <dgm:presLayoutVars>
          <dgm:bulletEnabled val="1"/>
        </dgm:presLayoutVars>
      </dgm:prSet>
      <dgm:spPr/>
      <dgm:t>
        <a:bodyPr/>
        <a:lstStyle/>
        <a:p>
          <a:endParaRPr lang="el-GR"/>
        </a:p>
      </dgm:t>
    </dgm:pt>
    <dgm:pt modelId="{A8643255-21E7-40D1-B97F-1FCEAADD81B9}" type="pres">
      <dgm:prSet presAssocID="{53ADA300-0851-473C-92D5-8EF57214E17B}" presName="spNode" presStyleCnt="0"/>
      <dgm:spPr/>
    </dgm:pt>
    <dgm:pt modelId="{C2FA7996-BF22-44EF-A78A-8241719C348B}" type="pres">
      <dgm:prSet presAssocID="{F602F80C-294A-462C-8630-25CF9CABB355}" presName="sibTrans" presStyleLbl="sibTrans1D1" presStyleIdx="3" presStyleCnt="10"/>
      <dgm:spPr/>
      <dgm:t>
        <a:bodyPr/>
        <a:lstStyle/>
        <a:p>
          <a:endParaRPr lang="el-GR"/>
        </a:p>
      </dgm:t>
    </dgm:pt>
    <dgm:pt modelId="{B5F5CA57-B0F6-4B87-A3F9-D2E892AB0ACE}" type="pres">
      <dgm:prSet presAssocID="{7AD3B115-EF4E-44BF-A878-935D52D59A54}" presName="node" presStyleLbl="node1" presStyleIdx="4" presStyleCnt="10" custScaleX="138239" custRadScaleRad="177683" custRadScaleInc="-214542">
        <dgm:presLayoutVars>
          <dgm:bulletEnabled val="1"/>
        </dgm:presLayoutVars>
      </dgm:prSet>
      <dgm:spPr/>
      <dgm:t>
        <a:bodyPr/>
        <a:lstStyle/>
        <a:p>
          <a:endParaRPr lang="el-GR"/>
        </a:p>
      </dgm:t>
    </dgm:pt>
    <dgm:pt modelId="{2BEFA1CD-C875-4203-8914-FA989106A01B}" type="pres">
      <dgm:prSet presAssocID="{7AD3B115-EF4E-44BF-A878-935D52D59A54}" presName="spNode" presStyleCnt="0"/>
      <dgm:spPr/>
    </dgm:pt>
    <dgm:pt modelId="{1A643CC9-1ED9-4504-85DF-F6163AFA8272}" type="pres">
      <dgm:prSet presAssocID="{A70DC817-8900-4A9E-8576-C8981A5A535F}" presName="sibTrans" presStyleLbl="sibTrans1D1" presStyleIdx="4" presStyleCnt="10"/>
      <dgm:spPr/>
      <dgm:t>
        <a:bodyPr/>
        <a:lstStyle/>
        <a:p>
          <a:endParaRPr lang="el-GR"/>
        </a:p>
      </dgm:t>
    </dgm:pt>
    <dgm:pt modelId="{092D2BB3-23AC-438C-B115-1E5EEAB74BC7}" type="pres">
      <dgm:prSet presAssocID="{6E3C19AC-0D44-4C6B-81CF-25CB96AA80DE}" presName="node" presStyleLbl="node1" presStyleIdx="5" presStyleCnt="10" custRadScaleRad="131579" custRadScaleInc="-337040">
        <dgm:presLayoutVars>
          <dgm:bulletEnabled val="1"/>
        </dgm:presLayoutVars>
      </dgm:prSet>
      <dgm:spPr/>
      <dgm:t>
        <a:bodyPr/>
        <a:lstStyle/>
        <a:p>
          <a:endParaRPr lang="el-GR"/>
        </a:p>
      </dgm:t>
    </dgm:pt>
    <dgm:pt modelId="{DAF3E2E3-8C21-4449-8FFF-BD78683B3F25}" type="pres">
      <dgm:prSet presAssocID="{6E3C19AC-0D44-4C6B-81CF-25CB96AA80DE}" presName="spNode" presStyleCnt="0"/>
      <dgm:spPr/>
    </dgm:pt>
    <dgm:pt modelId="{760DA070-1239-4CBE-8265-A3D6770C98D5}" type="pres">
      <dgm:prSet presAssocID="{537BE6B8-CBEE-46C3-A0E2-97652BE403A5}" presName="sibTrans" presStyleLbl="sibTrans1D1" presStyleIdx="5" presStyleCnt="10"/>
      <dgm:spPr/>
      <dgm:t>
        <a:bodyPr/>
        <a:lstStyle/>
        <a:p>
          <a:endParaRPr lang="el-GR"/>
        </a:p>
      </dgm:t>
    </dgm:pt>
    <dgm:pt modelId="{44C402F3-FA55-481F-9B9E-FA3EBFEC1C45}" type="pres">
      <dgm:prSet presAssocID="{BDA527D2-3201-4BCF-9311-AF0F82D18F84}" presName="node" presStyleLbl="node1" presStyleIdx="6" presStyleCnt="10" custScaleX="316865" custScaleY="166643" custRadScaleRad="91005" custRadScaleInc="-179460">
        <dgm:presLayoutVars>
          <dgm:bulletEnabled val="1"/>
        </dgm:presLayoutVars>
      </dgm:prSet>
      <dgm:spPr/>
      <dgm:t>
        <a:bodyPr/>
        <a:lstStyle/>
        <a:p>
          <a:endParaRPr lang="el-GR"/>
        </a:p>
      </dgm:t>
    </dgm:pt>
    <dgm:pt modelId="{34B29ED2-3809-4716-B8E9-E69A5DEEFF93}" type="pres">
      <dgm:prSet presAssocID="{BDA527D2-3201-4BCF-9311-AF0F82D18F84}" presName="spNode" presStyleCnt="0"/>
      <dgm:spPr/>
    </dgm:pt>
    <dgm:pt modelId="{5B009734-3FE7-4E34-9C8B-3F740A04D92F}" type="pres">
      <dgm:prSet presAssocID="{76A1ACDF-3CC7-4652-9DD5-C9D66D2191C8}" presName="sibTrans" presStyleLbl="sibTrans1D1" presStyleIdx="6" presStyleCnt="10"/>
      <dgm:spPr/>
      <dgm:t>
        <a:bodyPr/>
        <a:lstStyle/>
        <a:p>
          <a:endParaRPr lang="el-GR"/>
        </a:p>
      </dgm:t>
    </dgm:pt>
    <dgm:pt modelId="{860E5822-4DE8-4355-ADFE-147EEE5431DC}" type="pres">
      <dgm:prSet presAssocID="{C07E864A-D0AF-4EED-BAC9-5A258EAAB9C6}" presName="node" presStyleLbl="node1" presStyleIdx="7" presStyleCnt="10" custScaleX="302189" custRadScaleRad="105444" custRadScaleInc="-36056">
        <dgm:presLayoutVars>
          <dgm:bulletEnabled val="1"/>
        </dgm:presLayoutVars>
      </dgm:prSet>
      <dgm:spPr/>
      <dgm:t>
        <a:bodyPr/>
        <a:lstStyle/>
        <a:p>
          <a:endParaRPr lang="el-GR"/>
        </a:p>
      </dgm:t>
    </dgm:pt>
    <dgm:pt modelId="{CAD253C5-5645-4FEB-AA01-ED190AF4834D}" type="pres">
      <dgm:prSet presAssocID="{C07E864A-D0AF-4EED-BAC9-5A258EAAB9C6}" presName="spNode" presStyleCnt="0"/>
      <dgm:spPr/>
    </dgm:pt>
    <dgm:pt modelId="{9C264219-4E44-48CD-B82E-8C00D991537E}" type="pres">
      <dgm:prSet presAssocID="{CC6421CD-AC0F-4184-8E01-0E2BAA9460CA}" presName="sibTrans" presStyleLbl="sibTrans1D1" presStyleIdx="7" presStyleCnt="10"/>
      <dgm:spPr/>
      <dgm:t>
        <a:bodyPr/>
        <a:lstStyle/>
        <a:p>
          <a:endParaRPr lang="el-GR"/>
        </a:p>
      </dgm:t>
    </dgm:pt>
    <dgm:pt modelId="{22AB26D4-A1DB-4F8A-B474-5C140208F613}" type="pres">
      <dgm:prSet presAssocID="{55D2C610-82DD-44C2-A50B-0C2E6C24F957}" presName="node" presStyleLbl="node1" presStyleIdx="8" presStyleCnt="10" custScaleX="279970" custRadScaleRad="130670" custRadScaleInc="-91330">
        <dgm:presLayoutVars>
          <dgm:bulletEnabled val="1"/>
        </dgm:presLayoutVars>
      </dgm:prSet>
      <dgm:spPr/>
      <dgm:t>
        <a:bodyPr/>
        <a:lstStyle/>
        <a:p>
          <a:endParaRPr lang="el-GR"/>
        </a:p>
      </dgm:t>
    </dgm:pt>
    <dgm:pt modelId="{608E4098-5296-4774-BEEA-0EEFA30781C5}" type="pres">
      <dgm:prSet presAssocID="{55D2C610-82DD-44C2-A50B-0C2E6C24F957}" presName="spNode" presStyleCnt="0"/>
      <dgm:spPr/>
    </dgm:pt>
    <dgm:pt modelId="{E8C21A7D-36DE-4B80-806D-CE586CB4BBF5}" type="pres">
      <dgm:prSet presAssocID="{0AE941D0-E3A2-4DBA-9824-2FACE9B82FB9}" presName="sibTrans" presStyleLbl="sibTrans1D1" presStyleIdx="8" presStyleCnt="10"/>
      <dgm:spPr/>
      <dgm:t>
        <a:bodyPr/>
        <a:lstStyle/>
        <a:p>
          <a:endParaRPr lang="el-GR"/>
        </a:p>
      </dgm:t>
    </dgm:pt>
    <dgm:pt modelId="{341150A1-BBE8-4367-8C69-DC0C28B5D074}" type="pres">
      <dgm:prSet presAssocID="{F0217810-0DEF-47C9-AD23-3A3B13553E53}" presName="node" presStyleLbl="node1" presStyleIdx="9" presStyleCnt="10" custScaleX="226963" custRadScaleRad="134951" custRadScaleInc="-163969">
        <dgm:presLayoutVars>
          <dgm:bulletEnabled val="1"/>
        </dgm:presLayoutVars>
      </dgm:prSet>
      <dgm:spPr/>
      <dgm:t>
        <a:bodyPr/>
        <a:lstStyle/>
        <a:p>
          <a:endParaRPr lang="el-GR"/>
        </a:p>
      </dgm:t>
    </dgm:pt>
    <dgm:pt modelId="{DCC57B62-BB68-4BA6-A766-1411B6A14D6C}" type="pres">
      <dgm:prSet presAssocID="{F0217810-0DEF-47C9-AD23-3A3B13553E53}" presName="spNode" presStyleCnt="0"/>
      <dgm:spPr/>
    </dgm:pt>
    <dgm:pt modelId="{C7EFA1A8-580C-4CA0-8B4A-8EE3F83D6324}" type="pres">
      <dgm:prSet presAssocID="{75504471-1271-4755-8B71-F6A2722221CB}" presName="sibTrans" presStyleLbl="sibTrans1D1" presStyleIdx="9" presStyleCnt="10"/>
      <dgm:spPr/>
      <dgm:t>
        <a:bodyPr/>
        <a:lstStyle/>
        <a:p>
          <a:endParaRPr lang="el-GR"/>
        </a:p>
      </dgm:t>
    </dgm:pt>
  </dgm:ptLst>
  <dgm:cxnLst>
    <dgm:cxn modelId="{A60F5E77-ABC5-42E6-B77C-7214B5C92570}" type="presOf" srcId="{0AE941D0-E3A2-4DBA-9824-2FACE9B82FB9}" destId="{E8C21A7D-36DE-4B80-806D-CE586CB4BBF5}" srcOrd="0" destOrd="0" presId="urn:microsoft.com/office/officeart/2005/8/layout/cycle5"/>
    <dgm:cxn modelId="{7E74BB1D-980E-4F8B-B872-E13D2DC21B26}" srcId="{EA6FF4E8-286C-4773-A215-984B4E0AE4D2}" destId="{BDA527D2-3201-4BCF-9311-AF0F82D18F84}" srcOrd="6" destOrd="0" parTransId="{3DA6A884-2F3C-424D-ADEC-5EA062D4FCC3}" sibTransId="{76A1ACDF-3CC7-4652-9DD5-C9D66D2191C8}"/>
    <dgm:cxn modelId="{DAA325F4-735A-480B-A2B1-92BC8A6FC8E0}" type="presOf" srcId="{76A1ACDF-3CC7-4652-9DD5-C9D66D2191C8}" destId="{5B009734-3FE7-4E34-9C8B-3F740A04D92F}" srcOrd="0" destOrd="0" presId="urn:microsoft.com/office/officeart/2005/8/layout/cycle5"/>
    <dgm:cxn modelId="{8485A2BD-1FB0-4E1E-9CA6-B2314D1B5142}" srcId="{EA6FF4E8-286C-4773-A215-984B4E0AE4D2}" destId="{55D2C610-82DD-44C2-A50B-0C2E6C24F957}" srcOrd="8" destOrd="0" parTransId="{CCD206AE-B604-4653-8535-BD5A2A4C304B}" sibTransId="{0AE941D0-E3A2-4DBA-9824-2FACE9B82FB9}"/>
    <dgm:cxn modelId="{803135B7-E457-44DA-878A-B8FFAC6003A1}" type="presOf" srcId="{C07E864A-D0AF-4EED-BAC9-5A258EAAB9C6}" destId="{860E5822-4DE8-4355-ADFE-147EEE5431DC}" srcOrd="0" destOrd="0" presId="urn:microsoft.com/office/officeart/2005/8/layout/cycle5"/>
    <dgm:cxn modelId="{8DCC5619-2FF1-4F43-8D1C-EEDB80EAD8E7}" type="presOf" srcId="{062E5300-A85B-40FD-BFD8-A34ABD10A10A}" destId="{CF7495D9-8BB5-4E23-9853-79FA7F36D1F6}" srcOrd="0" destOrd="0" presId="urn:microsoft.com/office/officeart/2005/8/layout/cycle5"/>
    <dgm:cxn modelId="{2656308F-00A6-4F6E-907D-F0F2084FD260}" type="presOf" srcId="{6E3C19AC-0D44-4C6B-81CF-25CB96AA80DE}" destId="{092D2BB3-23AC-438C-B115-1E5EEAB74BC7}" srcOrd="0" destOrd="0" presId="urn:microsoft.com/office/officeart/2005/8/layout/cycle5"/>
    <dgm:cxn modelId="{89B156E5-9EBA-4C57-B808-BB6FA874FCD8}" srcId="{EA6FF4E8-286C-4773-A215-984B4E0AE4D2}" destId="{B9EC1F7E-CB32-4711-B35A-C30C5CA55EE0}" srcOrd="0" destOrd="0" parTransId="{AD3848A1-CB71-4C41-87C9-A6E87A9344CF}" sibTransId="{2ADA0443-80F7-40FF-ACFC-1CAF71C86534}"/>
    <dgm:cxn modelId="{984BB63C-3D66-4B3A-B49B-9E5D32E674EF}" type="presOf" srcId="{7AD3B115-EF4E-44BF-A878-935D52D59A54}" destId="{B5F5CA57-B0F6-4B87-A3F9-D2E892AB0ACE}" srcOrd="0" destOrd="0" presId="urn:microsoft.com/office/officeart/2005/8/layout/cycle5"/>
    <dgm:cxn modelId="{5245DF89-3136-4863-90A8-624C92CEEAE2}" type="presOf" srcId="{CF4B2CA4-6544-431D-9C95-1111D3804CA3}" destId="{598224AC-E0DA-4AC0-B762-712B175CE4C6}" srcOrd="0" destOrd="0" presId="urn:microsoft.com/office/officeart/2005/8/layout/cycle5"/>
    <dgm:cxn modelId="{0D605E38-26FE-4D6B-8DB5-EE9FBB562E6E}" type="presOf" srcId="{F602F80C-294A-462C-8630-25CF9CABB355}" destId="{C2FA7996-BF22-44EF-A78A-8241719C348B}" srcOrd="0" destOrd="0" presId="urn:microsoft.com/office/officeart/2005/8/layout/cycle5"/>
    <dgm:cxn modelId="{8776495C-654D-4E3C-8F02-40ED03D7DF75}" type="presOf" srcId="{CC6421CD-AC0F-4184-8E01-0E2BAA9460CA}" destId="{9C264219-4E44-48CD-B82E-8C00D991537E}" srcOrd="0" destOrd="0" presId="urn:microsoft.com/office/officeart/2005/8/layout/cycle5"/>
    <dgm:cxn modelId="{984A8BCA-539F-47B1-A360-1DC76F734D63}" type="presOf" srcId="{BDA527D2-3201-4BCF-9311-AF0F82D18F84}" destId="{44C402F3-FA55-481F-9B9E-FA3EBFEC1C45}" srcOrd="0" destOrd="0" presId="urn:microsoft.com/office/officeart/2005/8/layout/cycle5"/>
    <dgm:cxn modelId="{5F4D25CE-3D92-46C1-889B-E6886CA4BD24}" srcId="{EA6FF4E8-286C-4773-A215-984B4E0AE4D2}" destId="{7AD3B115-EF4E-44BF-A878-935D52D59A54}" srcOrd="4" destOrd="0" parTransId="{028D9C5B-4B17-41CB-991D-8EAED24BA455}" sibTransId="{A70DC817-8900-4A9E-8576-C8981A5A535F}"/>
    <dgm:cxn modelId="{98D7FBD3-1002-4E04-A7AE-71CFDA676EC2}" srcId="{EA6FF4E8-286C-4773-A215-984B4E0AE4D2}" destId="{6E3C19AC-0D44-4C6B-81CF-25CB96AA80DE}" srcOrd="5" destOrd="0" parTransId="{65507039-E378-4BE5-A9FC-9174BA69F067}" sibTransId="{537BE6B8-CBEE-46C3-A0E2-97652BE403A5}"/>
    <dgm:cxn modelId="{95777987-15AC-493F-BFE7-BC22F2A263FF}" type="presOf" srcId="{53ADA300-0851-473C-92D5-8EF57214E17B}" destId="{35E3277B-4DD8-404E-B9C2-EDC1A91D8450}" srcOrd="0" destOrd="0" presId="urn:microsoft.com/office/officeart/2005/8/layout/cycle5"/>
    <dgm:cxn modelId="{8E32F583-7659-43A7-B2D8-967FB7536003}" type="presOf" srcId="{F0217810-0DEF-47C9-AD23-3A3B13553E53}" destId="{341150A1-BBE8-4367-8C69-DC0C28B5D074}" srcOrd="0" destOrd="0" presId="urn:microsoft.com/office/officeart/2005/8/layout/cycle5"/>
    <dgm:cxn modelId="{42CC0012-4987-420B-8553-1BF6ABDDBA1B}" type="presOf" srcId="{75504471-1271-4755-8B71-F6A2722221CB}" destId="{C7EFA1A8-580C-4CA0-8B4A-8EE3F83D6324}" srcOrd="0" destOrd="0" presId="urn:microsoft.com/office/officeart/2005/8/layout/cycle5"/>
    <dgm:cxn modelId="{A9600407-86A5-4B62-B8F3-C2277FF0DB6F}" type="presOf" srcId="{EA6FF4E8-286C-4773-A215-984B4E0AE4D2}" destId="{85B9E203-513A-4D56-A3D1-DAE5FA1401DA}" srcOrd="0" destOrd="0" presId="urn:microsoft.com/office/officeart/2005/8/layout/cycle5"/>
    <dgm:cxn modelId="{EAA3804D-D820-423B-814F-757C1F4695CC}" srcId="{EA6FF4E8-286C-4773-A215-984B4E0AE4D2}" destId="{53ADA300-0851-473C-92D5-8EF57214E17B}" srcOrd="3" destOrd="0" parTransId="{19697401-3295-4F2B-8C7A-4ECFFA0ED760}" sibTransId="{F602F80C-294A-462C-8630-25CF9CABB355}"/>
    <dgm:cxn modelId="{5D9E572E-5782-4378-8E0A-2E6FF1050C3B}" type="presOf" srcId="{A70DC817-8900-4A9E-8576-C8981A5A535F}" destId="{1A643CC9-1ED9-4504-85DF-F6163AFA8272}" srcOrd="0" destOrd="0" presId="urn:microsoft.com/office/officeart/2005/8/layout/cycle5"/>
    <dgm:cxn modelId="{E6B43A83-4BA3-4593-A5FF-BA65962454BE}" srcId="{EA6FF4E8-286C-4773-A215-984B4E0AE4D2}" destId="{F0217810-0DEF-47C9-AD23-3A3B13553E53}" srcOrd="9" destOrd="0" parTransId="{46FDD0B7-FCCC-4BE4-89FB-15C2A907EF3A}" sibTransId="{75504471-1271-4755-8B71-F6A2722221CB}"/>
    <dgm:cxn modelId="{3AD53287-2B34-41F5-B18C-15B7EA3620F6}" type="presOf" srcId="{2A44D843-A094-4635-B091-19D419BEE63D}" destId="{6C414D5A-2F58-439E-B320-591B81FBDCBE}" srcOrd="0" destOrd="0" presId="urn:microsoft.com/office/officeart/2005/8/layout/cycle5"/>
    <dgm:cxn modelId="{1FAD2784-F2F7-4232-B2FF-47EDF6541AEC}" srcId="{EA6FF4E8-286C-4773-A215-984B4E0AE4D2}" destId="{CF4B2CA4-6544-431D-9C95-1111D3804CA3}" srcOrd="2" destOrd="0" parTransId="{68DF0034-F15E-4C27-A9A0-11F96D69911C}" sibTransId="{104C1097-6B37-4F97-8222-E775685D4862}"/>
    <dgm:cxn modelId="{8F3C9ED7-534A-43B1-9946-BA3EF11B6E95}" type="presOf" srcId="{B9EC1F7E-CB32-4711-B35A-C30C5CA55EE0}" destId="{0B35AE73-9498-47A6-B75F-637A4165B7F2}" srcOrd="0" destOrd="0" presId="urn:microsoft.com/office/officeart/2005/8/layout/cycle5"/>
    <dgm:cxn modelId="{24FB4FEC-66DB-4A87-96E4-DC9B9CC72295}" type="presOf" srcId="{104C1097-6B37-4F97-8222-E775685D4862}" destId="{9F2FDC9B-28E5-429B-AFD2-CC17FD8F91A6}" srcOrd="0" destOrd="0" presId="urn:microsoft.com/office/officeart/2005/8/layout/cycle5"/>
    <dgm:cxn modelId="{2ED69371-049D-4976-A40D-60CE743385AE}" type="presOf" srcId="{2ADA0443-80F7-40FF-ACFC-1CAF71C86534}" destId="{8A897EBA-261E-4A61-AC01-CE87053A9687}" srcOrd="0" destOrd="0" presId="urn:microsoft.com/office/officeart/2005/8/layout/cycle5"/>
    <dgm:cxn modelId="{3298F9C3-3A8F-4BB9-8CF1-C4CB4BCA2473}" type="presOf" srcId="{55D2C610-82DD-44C2-A50B-0C2E6C24F957}" destId="{22AB26D4-A1DB-4F8A-B474-5C140208F613}" srcOrd="0" destOrd="0" presId="urn:microsoft.com/office/officeart/2005/8/layout/cycle5"/>
    <dgm:cxn modelId="{908A83CD-6E7B-4341-9B2E-BB86C24B97C4}" srcId="{EA6FF4E8-286C-4773-A215-984B4E0AE4D2}" destId="{062E5300-A85B-40FD-BFD8-A34ABD10A10A}" srcOrd="1" destOrd="0" parTransId="{2305F4DB-FA99-4C7E-B261-78FF1B067BA5}" sibTransId="{2A44D843-A094-4635-B091-19D419BEE63D}"/>
    <dgm:cxn modelId="{D3290966-6F03-4A51-A352-47B8D1367F7D}" type="presOf" srcId="{537BE6B8-CBEE-46C3-A0E2-97652BE403A5}" destId="{760DA070-1239-4CBE-8265-A3D6770C98D5}" srcOrd="0" destOrd="0" presId="urn:microsoft.com/office/officeart/2005/8/layout/cycle5"/>
    <dgm:cxn modelId="{CDB25391-2EC0-4045-81C3-0855785A7EEF}" srcId="{EA6FF4E8-286C-4773-A215-984B4E0AE4D2}" destId="{C07E864A-D0AF-4EED-BAC9-5A258EAAB9C6}" srcOrd="7" destOrd="0" parTransId="{899A996F-FD44-4AE8-A4F3-E15468334BB1}" sibTransId="{CC6421CD-AC0F-4184-8E01-0E2BAA9460CA}"/>
    <dgm:cxn modelId="{DE86A7F7-7134-4C3C-9FAC-49FD179A8D27}" type="presParOf" srcId="{85B9E203-513A-4D56-A3D1-DAE5FA1401DA}" destId="{0B35AE73-9498-47A6-B75F-637A4165B7F2}" srcOrd="0" destOrd="0" presId="urn:microsoft.com/office/officeart/2005/8/layout/cycle5"/>
    <dgm:cxn modelId="{08133D39-F202-4590-BF66-70BEA84CE61C}" type="presParOf" srcId="{85B9E203-513A-4D56-A3D1-DAE5FA1401DA}" destId="{C73BBF44-252C-453E-A1FA-222EB2F079BE}" srcOrd="1" destOrd="0" presId="urn:microsoft.com/office/officeart/2005/8/layout/cycle5"/>
    <dgm:cxn modelId="{CEA9954D-7931-4D7E-9D36-6FCC52AF302A}" type="presParOf" srcId="{85B9E203-513A-4D56-A3D1-DAE5FA1401DA}" destId="{8A897EBA-261E-4A61-AC01-CE87053A9687}" srcOrd="2" destOrd="0" presId="urn:microsoft.com/office/officeart/2005/8/layout/cycle5"/>
    <dgm:cxn modelId="{40CCEDAF-D9F3-449F-9D44-7F3CE0AA7C19}" type="presParOf" srcId="{85B9E203-513A-4D56-A3D1-DAE5FA1401DA}" destId="{CF7495D9-8BB5-4E23-9853-79FA7F36D1F6}" srcOrd="3" destOrd="0" presId="urn:microsoft.com/office/officeart/2005/8/layout/cycle5"/>
    <dgm:cxn modelId="{91F382E4-BE8F-4C1B-A547-9B990B982E0C}" type="presParOf" srcId="{85B9E203-513A-4D56-A3D1-DAE5FA1401DA}" destId="{2B75387B-A436-4C56-A4DA-103603E4FD71}" srcOrd="4" destOrd="0" presId="urn:microsoft.com/office/officeart/2005/8/layout/cycle5"/>
    <dgm:cxn modelId="{572CE82F-9BAC-4856-BB81-060E7BE5A3C7}" type="presParOf" srcId="{85B9E203-513A-4D56-A3D1-DAE5FA1401DA}" destId="{6C414D5A-2F58-439E-B320-591B81FBDCBE}" srcOrd="5" destOrd="0" presId="urn:microsoft.com/office/officeart/2005/8/layout/cycle5"/>
    <dgm:cxn modelId="{75D6B1B0-D406-4D7E-BC68-5EB2826CA31D}" type="presParOf" srcId="{85B9E203-513A-4D56-A3D1-DAE5FA1401DA}" destId="{598224AC-E0DA-4AC0-B762-712B175CE4C6}" srcOrd="6" destOrd="0" presId="urn:microsoft.com/office/officeart/2005/8/layout/cycle5"/>
    <dgm:cxn modelId="{A619A314-BBD5-47D1-AD2C-5F05C7AA2890}" type="presParOf" srcId="{85B9E203-513A-4D56-A3D1-DAE5FA1401DA}" destId="{9A5A31C1-9BEB-493F-A790-064DB77EC9B1}" srcOrd="7" destOrd="0" presId="urn:microsoft.com/office/officeart/2005/8/layout/cycle5"/>
    <dgm:cxn modelId="{B2A5C031-D015-41D0-A45E-6AF55A8940E8}" type="presParOf" srcId="{85B9E203-513A-4D56-A3D1-DAE5FA1401DA}" destId="{9F2FDC9B-28E5-429B-AFD2-CC17FD8F91A6}" srcOrd="8" destOrd="0" presId="urn:microsoft.com/office/officeart/2005/8/layout/cycle5"/>
    <dgm:cxn modelId="{5C7462E3-67CA-46A9-B97C-3B7C5CCFF735}" type="presParOf" srcId="{85B9E203-513A-4D56-A3D1-DAE5FA1401DA}" destId="{35E3277B-4DD8-404E-B9C2-EDC1A91D8450}" srcOrd="9" destOrd="0" presId="urn:microsoft.com/office/officeart/2005/8/layout/cycle5"/>
    <dgm:cxn modelId="{B9F5F0AE-BE3B-4111-9DDA-0E52A6302E47}" type="presParOf" srcId="{85B9E203-513A-4D56-A3D1-DAE5FA1401DA}" destId="{A8643255-21E7-40D1-B97F-1FCEAADD81B9}" srcOrd="10" destOrd="0" presId="urn:microsoft.com/office/officeart/2005/8/layout/cycle5"/>
    <dgm:cxn modelId="{F1DA3CD3-E20C-4A8F-BB18-29FB8E24D6F8}" type="presParOf" srcId="{85B9E203-513A-4D56-A3D1-DAE5FA1401DA}" destId="{C2FA7996-BF22-44EF-A78A-8241719C348B}" srcOrd="11" destOrd="0" presId="urn:microsoft.com/office/officeart/2005/8/layout/cycle5"/>
    <dgm:cxn modelId="{A6678A2D-962A-4B47-ACAB-B9A8D7BEC4EF}" type="presParOf" srcId="{85B9E203-513A-4D56-A3D1-DAE5FA1401DA}" destId="{B5F5CA57-B0F6-4B87-A3F9-D2E892AB0ACE}" srcOrd="12" destOrd="0" presId="urn:microsoft.com/office/officeart/2005/8/layout/cycle5"/>
    <dgm:cxn modelId="{3804C651-640A-4DD7-A8F2-CF3B0ED8EE4F}" type="presParOf" srcId="{85B9E203-513A-4D56-A3D1-DAE5FA1401DA}" destId="{2BEFA1CD-C875-4203-8914-FA989106A01B}" srcOrd="13" destOrd="0" presId="urn:microsoft.com/office/officeart/2005/8/layout/cycle5"/>
    <dgm:cxn modelId="{1A78208F-9B82-4D99-9A28-1A8698D01F03}" type="presParOf" srcId="{85B9E203-513A-4D56-A3D1-DAE5FA1401DA}" destId="{1A643CC9-1ED9-4504-85DF-F6163AFA8272}" srcOrd="14" destOrd="0" presId="urn:microsoft.com/office/officeart/2005/8/layout/cycle5"/>
    <dgm:cxn modelId="{B5BE88BC-3AE3-4835-910E-318825EB9477}" type="presParOf" srcId="{85B9E203-513A-4D56-A3D1-DAE5FA1401DA}" destId="{092D2BB3-23AC-438C-B115-1E5EEAB74BC7}" srcOrd="15" destOrd="0" presId="urn:microsoft.com/office/officeart/2005/8/layout/cycle5"/>
    <dgm:cxn modelId="{D63C9350-64D0-47F9-A479-A990B1E7D3F2}" type="presParOf" srcId="{85B9E203-513A-4D56-A3D1-DAE5FA1401DA}" destId="{DAF3E2E3-8C21-4449-8FFF-BD78683B3F25}" srcOrd="16" destOrd="0" presId="urn:microsoft.com/office/officeart/2005/8/layout/cycle5"/>
    <dgm:cxn modelId="{0C3692FE-F13F-424B-9185-87C0CABE0681}" type="presParOf" srcId="{85B9E203-513A-4D56-A3D1-DAE5FA1401DA}" destId="{760DA070-1239-4CBE-8265-A3D6770C98D5}" srcOrd="17" destOrd="0" presId="urn:microsoft.com/office/officeart/2005/8/layout/cycle5"/>
    <dgm:cxn modelId="{0B088076-50FC-4725-A9B5-992B6CCB503D}" type="presParOf" srcId="{85B9E203-513A-4D56-A3D1-DAE5FA1401DA}" destId="{44C402F3-FA55-481F-9B9E-FA3EBFEC1C45}" srcOrd="18" destOrd="0" presId="urn:microsoft.com/office/officeart/2005/8/layout/cycle5"/>
    <dgm:cxn modelId="{63BDC246-4B15-4F5B-BB5B-BCC14ED05A76}" type="presParOf" srcId="{85B9E203-513A-4D56-A3D1-DAE5FA1401DA}" destId="{34B29ED2-3809-4716-B8E9-E69A5DEEFF93}" srcOrd="19" destOrd="0" presId="urn:microsoft.com/office/officeart/2005/8/layout/cycle5"/>
    <dgm:cxn modelId="{0C9B6551-B1CB-4604-A4E5-8CB72051177F}" type="presParOf" srcId="{85B9E203-513A-4D56-A3D1-DAE5FA1401DA}" destId="{5B009734-3FE7-4E34-9C8B-3F740A04D92F}" srcOrd="20" destOrd="0" presId="urn:microsoft.com/office/officeart/2005/8/layout/cycle5"/>
    <dgm:cxn modelId="{67915238-67A0-4652-A3A0-8E0A08CEA4E5}" type="presParOf" srcId="{85B9E203-513A-4D56-A3D1-DAE5FA1401DA}" destId="{860E5822-4DE8-4355-ADFE-147EEE5431DC}" srcOrd="21" destOrd="0" presId="urn:microsoft.com/office/officeart/2005/8/layout/cycle5"/>
    <dgm:cxn modelId="{DEC72EC8-0AFC-42E5-8AF1-0B51FBE907B5}" type="presParOf" srcId="{85B9E203-513A-4D56-A3D1-DAE5FA1401DA}" destId="{CAD253C5-5645-4FEB-AA01-ED190AF4834D}" srcOrd="22" destOrd="0" presId="urn:microsoft.com/office/officeart/2005/8/layout/cycle5"/>
    <dgm:cxn modelId="{C081BD39-D9C8-4EF5-96ED-BA77E2740EE3}" type="presParOf" srcId="{85B9E203-513A-4D56-A3D1-DAE5FA1401DA}" destId="{9C264219-4E44-48CD-B82E-8C00D991537E}" srcOrd="23" destOrd="0" presId="urn:microsoft.com/office/officeart/2005/8/layout/cycle5"/>
    <dgm:cxn modelId="{3F4BDBAF-E6DB-4031-BB45-F0F66943205C}" type="presParOf" srcId="{85B9E203-513A-4D56-A3D1-DAE5FA1401DA}" destId="{22AB26D4-A1DB-4F8A-B474-5C140208F613}" srcOrd="24" destOrd="0" presId="urn:microsoft.com/office/officeart/2005/8/layout/cycle5"/>
    <dgm:cxn modelId="{D5529DB6-6A06-4139-8F5D-927D30922DB9}" type="presParOf" srcId="{85B9E203-513A-4D56-A3D1-DAE5FA1401DA}" destId="{608E4098-5296-4774-BEEA-0EEFA30781C5}" srcOrd="25" destOrd="0" presId="urn:microsoft.com/office/officeart/2005/8/layout/cycle5"/>
    <dgm:cxn modelId="{45202505-0BFC-46FB-9C3F-B48442334202}" type="presParOf" srcId="{85B9E203-513A-4D56-A3D1-DAE5FA1401DA}" destId="{E8C21A7D-36DE-4B80-806D-CE586CB4BBF5}" srcOrd="26" destOrd="0" presId="urn:microsoft.com/office/officeart/2005/8/layout/cycle5"/>
    <dgm:cxn modelId="{0F13E453-9C60-4171-B8FB-1DF718FDC518}" type="presParOf" srcId="{85B9E203-513A-4D56-A3D1-DAE5FA1401DA}" destId="{341150A1-BBE8-4367-8C69-DC0C28B5D074}" srcOrd="27" destOrd="0" presId="urn:microsoft.com/office/officeart/2005/8/layout/cycle5"/>
    <dgm:cxn modelId="{5E1EE969-D9A4-4697-9DA4-26C1D919D9CA}" type="presParOf" srcId="{85B9E203-513A-4D56-A3D1-DAE5FA1401DA}" destId="{DCC57B62-BB68-4BA6-A766-1411B6A14D6C}" srcOrd="28" destOrd="0" presId="urn:microsoft.com/office/officeart/2005/8/layout/cycle5"/>
    <dgm:cxn modelId="{F51B25B9-2CF1-473C-B40F-7AF3655D3200}" type="presParOf" srcId="{85B9E203-513A-4D56-A3D1-DAE5FA1401DA}" destId="{C7EFA1A8-580C-4CA0-8B4A-8EE3F83D6324}" srcOrd="29"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0B0E64-2962-47CF-9B62-D5A312749AF2}">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tx1"/>
              </a:solidFill>
              <a:latin typeface="Arial" pitchFamily="34" charset="0"/>
              <a:cs typeface="Arial" pitchFamily="34" charset="0"/>
            </a:rPr>
            <a:t>Βαθμίδα </a:t>
          </a:r>
          <a:r>
            <a:rPr lang="en-US" sz="1400" kern="1200" dirty="0" smtClean="0">
              <a:solidFill>
                <a:schemeClr val="tx1"/>
              </a:solidFill>
              <a:latin typeface="Arial" pitchFamily="34" charset="0"/>
              <a:cs typeface="Arial" pitchFamily="34" charset="0"/>
            </a:rPr>
            <a:t>RF</a:t>
          </a:r>
          <a:endParaRPr lang="el-GR" sz="1400" kern="1200" dirty="0">
            <a:solidFill>
              <a:schemeClr val="tx1"/>
            </a:solidFill>
            <a:latin typeface="Arial" pitchFamily="34" charset="0"/>
            <a:cs typeface="Arial" pitchFamily="34" charset="0"/>
          </a:endParaRPr>
        </a:p>
      </dsp:txBody>
      <dsp:txXfrm>
        <a:off x="5357" y="1551582"/>
        <a:ext cx="1601390" cy="960834"/>
      </dsp:txXfrm>
    </dsp:sp>
    <dsp:sp modelId="{94F5CE88-C89B-4E5A-80AB-4A45B0380F01}">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solidFill>
              <a:schemeClr val="tx1"/>
            </a:solidFill>
            <a:latin typeface="Arial" pitchFamily="34" charset="0"/>
            <a:cs typeface="Arial" pitchFamily="34" charset="0"/>
          </a:endParaRPr>
        </a:p>
      </dsp:txBody>
      <dsp:txXfrm>
        <a:off x="1766887" y="1833427"/>
        <a:ext cx="339494" cy="397144"/>
      </dsp:txXfrm>
    </dsp:sp>
    <dsp:sp modelId="{3B391732-A8AA-4DFF-A16A-790B053E9A9D}">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tx1"/>
              </a:solidFill>
              <a:latin typeface="Arial" pitchFamily="34" charset="0"/>
              <a:cs typeface="Arial" pitchFamily="34" charset="0"/>
            </a:rPr>
            <a:t>Μετάθεση Συχνότητας (</a:t>
          </a:r>
          <a:r>
            <a:rPr lang="en-US" sz="1400" kern="1200" dirty="0" smtClean="0">
              <a:solidFill>
                <a:schemeClr val="tx1"/>
              </a:solidFill>
              <a:latin typeface="Arial" pitchFamily="34" charset="0"/>
              <a:cs typeface="Arial" pitchFamily="34" charset="0"/>
            </a:rPr>
            <a:t>f </a:t>
          </a:r>
          <a:r>
            <a:rPr lang="el-GR" sz="1400" kern="1200" dirty="0" smtClean="0">
              <a:solidFill>
                <a:schemeClr val="tx1"/>
              </a:solidFill>
              <a:latin typeface="Arial" pitchFamily="34" charset="0"/>
              <a:cs typeface="Arial" pitchFamily="34" charset="0"/>
            </a:rPr>
            <a:t>μικρότερη της άνω ζεύξης)</a:t>
          </a:r>
          <a:endParaRPr lang="el-GR" sz="1400" kern="1200" dirty="0">
            <a:solidFill>
              <a:schemeClr val="tx1"/>
            </a:solidFill>
            <a:latin typeface="Arial" pitchFamily="34" charset="0"/>
            <a:cs typeface="Arial" pitchFamily="34" charset="0"/>
          </a:endParaRPr>
        </a:p>
      </dsp:txBody>
      <dsp:txXfrm>
        <a:off x="2247304" y="1551582"/>
        <a:ext cx="1601390" cy="960834"/>
      </dsp:txXfrm>
    </dsp:sp>
    <dsp:sp modelId="{8724BFBD-B398-41F2-85D2-96512F857654}">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solidFill>
              <a:schemeClr val="tx1"/>
            </a:solidFill>
            <a:latin typeface="Arial" pitchFamily="34" charset="0"/>
            <a:cs typeface="Arial" pitchFamily="34" charset="0"/>
          </a:endParaRPr>
        </a:p>
      </dsp:txBody>
      <dsp:txXfrm>
        <a:off x="4008834" y="1833427"/>
        <a:ext cx="339494" cy="397144"/>
      </dsp:txXfrm>
    </dsp:sp>
    <dsp:sp modelId="{C28484C4-49D0-40DB-97F0-2C818578944F}">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tx1"/>
              </a:solidFill>
              <a:latin typeface="Arial" pitchFamily="34" charset="0"/>
              <a:cs typeface="Arial" pitchFamily="34" charset="0"/>
            </a:rPr>
            <a:t>Ενισχυτής</a:t>
          </a:r>
          <a:endParaRPr lang="el-GR" sz="1400" kern="1200" dirty="0">
            <a:solidFill>
              <a:schemeClr val="tx1"/>
            </a:solidFill>
            <a:latin typeface="Arial" pitchFamily="34" charset="0"/>
            <a:cs typeface="Arial" pitchFamily="34" charset="0"/>
          </a:endParaRPr>
        </a:p>
      </dsp:txBody>
      <dsp:txXfrm>
        <a:off x="4489251" y="1551582"/>
        <a:ext cx="1601390" cy="9608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81C762-8ED5-44F5-8D21-6344FCEB319F}">
      <dsp:nvSpPr>
        <dsp:cNvPr id="0" name=""/>
        <dsp:cNvSpPr/>
      </dsp:nvSpPr>
      <dsp:spPr>
        <a:xfrm>
          <a:off x="2211308" y="0"/>
          <a:ext cx="1673383" cy="806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tx1"/>
              </a:solidFill>
              <a:latin typeface="Arial" pitchFamily="34" charset="0"/>
              <a:cs typeface="Arial" pitchFamily="34" charset="0"/>
            </a:rPr>
            <a:t>Βαθμίδα </a:t>
          </a:r>
          <a:r>
            <a:rPr lang="en-US" sz="1400" kern="1200" dirty="0" smtClean="0">
              <a:solidFill>
                <a:schemeClr val="tx1"/>
              </a:solidFill>
              <a:latin typeface="Arial" pitchFamily="34" charset="0"/>
              <a:cs typeface="Arial" pitchFamily="34" charset="0"/>
            </a:rPr>
            <a:t>RF</a:t>
          </a:r>
          <a:r>
            <a:rPr lang="el-GR" sz="1400" kern="1200" dirty="0" smtClean="0">
              <a:solidFill>
                <a:schemeClr val="tx1"/>
              </a:solidFill>
              <a:latin typeface="Arial" pitchFamily="34" charset="0"/>
              <a:cs typeface="Arial" pitchFamily="34" charset="0"/>
            </a:rPr>
            <a:t>(ενίσχυσης χαμηλού θορύβου)</a:t>
          </a:r>
          <a:endParaRPr lang="el-GR" sz="1400" kern="1200" dirty="0">
            <a:solidFill>
              <a:schemeClr val="tx1"/>
            </a:solidFill>
            <a:latin typeface="Arial" pitchFamily="34" charset="0"/>
            <a:cs typeface="Arial" pitchFamily="34" charset="0"/>
          </a:endParaRPr>
        </a:p>
      </dsp:txBody>
      <dsp:txXfrm>
        <a:off x="2211308" y="0"/>
        <a:ext cx="1673383" cy="806450"/>
      </dsp:txXfrm>
    </dsp:sp>
    <dsp:sp modelId="{46FC69E5-1F14-45C6-90F5-F74D1AE77851}">
      <dsp:nvSpPr>
        <dsp:cNvPr id="0" name=""/>
        <dsp:cNvSpPr/>
      </dsp:nvSpPr>
      <dsp:spPr>
        <a:xfrm rot="5400000">
          <a:off x="2896790" y="826611"/>
          <a:ext cx="302418" cy="362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solidFill>
              <a:schemeClr val="tx1"/>
            </a:solidFill>
            <a:latin typeface="Arial" pitchFamily="34" charset="0"/>
            <a:cs typeface="Arial" pitchFamily="34" charset="0"/>
          </a:endParaRPr>
        </a:p>
      </dsp:txBody>
      <dsp:txXfrm rot="5400000">
        <a:off x="2896790" y="826611"/>
        <a:ext cx="302418" cy="362902"/>
      </dsp:txXfrm>
    </dsp:sp>
    <dsp:sp modelId="{B3FDA0E8-78AA-46EF-BDDF-B6EB64B39FF6}">
      <dsp:nvSpPr>
        <dsp:cNvPr id="0" name=""/>
        <dsp:cNvSpPr/>
      </dsp:nvSpPr>
      <dsp:spPr>
        <a:xfrm>
          <a:off x="2211308" y="1209675"/>
          <a:ext cx="1673383" cy="806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tx1"/>
              </a:solidFill>
              <a:latin typeface="Arial" pitchFamily="34" charset="0"/>
              <a:cs typeface="Arial" pitchFamily="34" charset="0"/>
            </a:rPr>
            <a:t>Βαθμίδα </a:t>
          </a:r>
          <a:r>
            <a:rPr lang="en-US" sz="1400" kern="1200" dirty="0" smtClean="0">
              <a:solidFill>
                <a:schemeClr val="tx1"/>
              </a:solidFill>
              <a:latin typeface="Arial" pitchFamily="34" charset="0"/>
              <a:cs typeface="Arial" pitchFamily="34" charset="0"/>
            </a:rPr>
            <a:t>IF</a:t>
          </a:r>
          <a:r>
            <a:rPr lang="el-GR" sz="1400" kern="1200" dirty="0" smtClean="0">
              <a:solidFill>
                <a:schemeClr val="tx1"/>
              </a:solidFill>
              <a:latin typeface="Arial" pitchFamily="34" charset="0"/>
              <a:cs typeface="Arial" pitchFamily="34" charset="0"/>
            </a:rPr>
            <a:t>                (ενδιάμεση συχνότητα)</a:t>
          </a:r>
          <a:endParaRPr lang="el-GR" sz="1400" kern="1200" dirty="0">
            <a:solidFill>
              <a:schemeClr val="tx1"/>
            </a:solidFill>
            <a:latin typeface="Arial" pitchFamily="34" charset="0"/>
            <a:cs typeface="Arial" pitchFamily="34" charset="0"/>
          </a:endParaRPr>
        </a:p>
      </dsp:txBody>
      <dsp:txXfrm>
        <a:off x="2211308" y="1209675"/>
        <a:ext cx="1673383" cy="806450"/>
      </dsp:txXfrm>
    </dsp:sp>
    <dsp:sp modelId="{E2204EF5-706A-4553-9E3A-378C84613B99}">
      <dsp:nvSpPr>
        <dsp:cNvPr id="0" name=""/>
        <dsp:cNvSpPr/>
      </dsp:nvSpPr>
      <dsp:spPr>
        <a:xfrm rot="5374416">
          <a:off x="2901287" y="2036286"/>
          <a:ext cx="302427" cy="362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solidFill>
              <a:schemeClr val="tx1"/>
            </a:solidFill>
            <a:latin typeface="Arial" pitchFamily="34" charset="0"/>
            <a:cs typeface="Arial" pitchFamily="34" charset="0"/>
          </a:endParaRPr>
        </a:p>
      </dsp:txBody>
      <dsp:txXfrm rot="5374416">
        <a:off x="2901287" y="2036286"/>
        <a:ext cx="302427" cy="362902"/>
      </dsp:txXfrm>
    </dsp:sp>
    <dsp:sp modelId="{28091D60-CF08-4C0F-A927-9209A292C0A1}">
      <dsp:nvSpPr>
        <dsp:cNvPr id="0" name=""/>
        <dsp:cNvSpPr/>
      </dsp:nvSpPr>
      <dsp:spPr>
        <a:xfrm>
          <a:off x="1981192" y="2419350"/>
          <a:ext cx="2151620" cy="806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err="1" smtClean="0">
              <a:solidFill>
                <a:schemeClr val="tx1"/>
              </a:solidFill>
              <a:latin typeface="Arial" pitchFamily="34" charset="0"/>
              <a:cs typeface="Arial" pitchFamily="34" charset="0"/>
            </a:rPr>
            <a:t>Αποπολυπλέκτης</a:t>
          </a:r>
          <a:endParaRPr lang="el-GR" sz="1400" kern="1200" dirty="0" smtClean="0">
            <a:solidFill>
              <a:schemeClr val="tx1"/>
            </a:solidFill>
            <a:latin typeface="Arial" pitchFamily="34" charset="0"/>
            <a:cs typeface="Arial" pitchFamily="34" charset="0"/>
          </a:endParaRPr>
        </a:p>
        <a:p>
          <a:pPr lvl="0" algn="ctr" defTabSz="622300">
            <a:lnSpc>
              <a:spcPct val="90000"/>
            </a:lnSpc>
            <a:spcBef>
              <a:spcPct val="0"/>
            </a:spcBef>
            <a:spcAft>
              <a:spcPct val="35000"/>
            </a:spcAft>
          </a:pPr>
          <a:r>
            <a:rPr lang="el-GR" sz="1400" kern="1200" dirty="0" smtClean="0">
              <a:solidFill>
                <a:schemeClr val="tx1"/>
              </a:solidFill>
              <a:latin typeface="Arial" pitchFamily="34" charset="0"/>
              <a:cs typeface="Arial" pitchFamily="34" charset="0"/>
            </a:rPr>
            <a:t> ( </a:t>
          </a:r>
          <a:r>
            <a:rPr lang="en-US" sz="1400" kern="1200" dirty="0" err="1" smtClean="0">
              <a:solidFill>
                <a:schemeClr val="tx1"/>
              </a:solidFill>
              <a:latin typeface="Arial" pitchFamily="34" charset="0"/>
              <a:cs typeface="Arial" pitchFamily="34" charset="0"/>
            </a:rPr>
            <a:t>Demux</a:t>
          </a:r>
          <a:r>
            <a:rPr lang="en-US" sz="1400" kern="1200" dirty="0" smtClean="0">
              <a:solidFill>
                <a:schemeClr val="tx1"/>
              </a:solidFill>
              <a:latin typeface="Arial" pitchFamily="34" charset="0"/>
              <a:cs typeface="Arial" pitchFamily="34" charset="0"/>
            </a:rPr>
            <a:t>)</a:t>
          </a:r>
          <a:endParaRPr lang="el-GR" sz="1400" kern="1200" dirty="0">
            <a:solidFill>
              <a:schemeClr val="tx1"/>
            </a:solidFill>
            <a:latin typeface="Arial" pitchFamily="34" charset="0"/>
            <a:cs typeface="Arial" pitchFamily="34" charset="0"/>
          </a:endParaRPr>
        </a:p>
      </dsp:txBody>
      <dsp:txXfrm>
        <a:off x="1981192" y="2419350"/>
        <a:ext cx="2151620" cy="8064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81C762-8ED5-44F5-8D21-6344FCEB319F}">
      <dsp:nvSpPr>
        <dsp:cNvPr id="0" name=""/>
        <dsp:cNvSpPr/>
      </dsp:nvSpPr>
      <dsp:spPr>
        <a:xfrm>
          <a:off x="2100421" y="0"/>
          <a:ext cx="1895157" cy="806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tx1"/>
              </a:solidFill>
              <a:latin typeface="Arial" pitchFamily="34" charset="0"/>
              <a:cs typeface="Arial" pitchFamily="34" charset="0"/>
            </a:rPr>
            <a:t>Μετάθεση Συχνότητας Ενίσχυση (ραδιοσυχνότητα)</a:t>
          </a:r>
          <a:endParaRPr lang="el-GR" sz="1400" kern="1200" dirty="0">
            <a:solidFill>
              <a:schemeClr val="tx1"/>
            </a:solidFill>
            <a:latin typeface="Arial" pitchFamily="34" charset="0"/>
            <a:cs typeface="Arial" pitchFamily="34" charset="0"/>
          </a:endParaRPr>
        </a:p>
      </dsp:txBody>
      <dsp:txXfrm>
        <a:off x="2100421" y="0"/>
        <a:ext cx="1895157" cy="806450"/>
      </dsp:txXfrm>
    </dsp:sp>
    <dsp:sp modelId="{46FC69E5-1F14-45C6-90F5-F74D1AE77851}">
      <dsp:nvSpPr>
        <dsp:cNvPr id="0" name=""/>
        <dsp:cNvSpPr/>
      </dsp:nvSpPr>
      <dsp:spPr>
        <a:xfrm rot="16200000">
          <a:off x="2896790" y="826611"/>
          <a:ext cx="302418" cy="362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solidFill>
              <a:schemeClr val="tx1"/>
            </a:solidFill>
            <a:latin typeface="Arial" pitchFamily="34" charset="0"/>
            <a:cs typeface="Arial" pitchFamily="34" charset="0"/>
          </a:endParaRPr>
        </a:p>
      </dsp:txBody>
      <dsp:txXfrm rot="16200000">
        <a:off x="2896790" y="826611"/>
        <a:ext cx="302418" cy="362902"/>
      </dsp:txXfrm>
    </dsp:sp>
    <dsp:sp modelId="{B3FDA0E8-78AA-46EF-BDDF-B6EB64B39FF6}">
      <dsp:nvSpPr>
        <dsp:cNvPr id="0" name=""/>
        <dsp:cNvSpPr/>
      </dsp:nvSpPr>
      <dsp:spPr>
        <a:xfrm>
          <a:off x="2100421" y="1209675"/>
          <a:ext cx="1895157" cy="806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tx1"/>
              </a:solidFill>
              <a:latin typeface="Arial" pitchFamily="34" charset="0"/>
              <a:cs typeface="Arial" pitchFamily="34" charset="0"/>
            </a:rPr>
            <a:t>Βαθμίδα </a:t>
          </a:r>
          <a:r>
            <a:rPr lang="en-US" sz="1400" kern="1200" dirty="0" smtClean="0">
              <a:solidFill>
                <a:schemeClr val="tx1"/>
              </a:solidFill>
              <a:latin typeface="Arial" pitchFamily="34" charset="0"/>
              <a:cs typeface="Arial" pitchFamily="34" charset="0"/>
            </a:rPr>
            <a:t>IF</a:t>
          </a:r>
          <a:r>
            <a:rPr lang="el-GR" sz="1400" kern="1200" dirty="0" smtClean="0">
              <a:solidFill>
                <a:schemeClr val="tx1"/>
              </a:solidFill>
              <a:latin typeface="Arial" pitchFamily="34" charset="0"/>
              <a:cs typeface="Arial" pitchFamily="34" charset="0"/>
            </a:rPr>
            <a:t>( ενδιάμεση συχνότητα)</a:t>
          </a:r>
          <a:endParaRPr lang="el-GR" sz="1400" kern="1200" dirty="0">
            <a:solidFill>
              <a:schemeClr val="tx1"/>
            </a:solidFill>
            <a:latin typeface="Arial" pitchFamily="34" charset="0"/>
            <a:cs typeface="Arial" pitchFamily="34" charset="0"/>
          </a:endParaRPr>
        </a:p>
      </dsp:txBody>
      <dsp:txXfrm>
        <a:off x="2100421" y="1209675"/>
        <a:ext cx="1895157" cy="806450"/>
      </dsp:txXfrm>
    </dsp:sp>
    <dsp:sp modelId="{E2204EF5-706A-4553-9E3A-378C84613B99}">
      <dsp:nvSpPr>
        <dsp:cNvPr id="0" name=""/>
        <dsp:cNvSpPr/>
      </dsp:nvSpPr>
      <dsp:spPr>
        <a:xfrm rot="16200000">
          <a:off x="2896790" y="2036286"/>
          <a:ext cx="302418" cy="362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solidFill>
              <a:schemeClr val="tx1"/>
            </a:solidFill>
            <a:latin typeface="Arial" pitchFamily="34" charset="0"/>
            <a:cs typeface="Arial" pitchFamily="34" charset="0"/>
          </a:endParaRPr>
        </a:p>
      </dsp:txBody>
      <dsp:txXfrm rot="16200000">
        <a:off x="2896790" y="2036286"/>
        <a:ext cx="302418" cy="362902"/>
      </dsp:txXfrm>
    </dsp:sp>
    <dsp:sp modelId="{28091D60-CF08-4C0F-A927-9209A292C0A1}">
      <dsp:nvSpPr>
        <dsp:cNvPr id="0" name=""/>
        <dsp:cNvSpPr/>
      </dsp:nvSpPr>
      <dsp:spPr>
        <a:xfrm>
          <a:off x="2009908" y="2419350"/>
          <a:ext cx="2076182" cy="806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err="1" smtClean="0">
              <a:solidFill>
                <a:schemeClr val="tx1"/>
              </a:solidFill>
              <a:latin typeface="Arial" pitchFamily="34" charset="0"/>
              <a:cs typeface="Arial" pitchFamily="34" charset="0"/>
            </a:rPr>
            <a:t>Πολυπλέκτης</a:t>
          </a:r>
          <a:r>
            <a:rPr lang="el-GR" sz="1400" kern="1200" dirty="0" smtClean="0">
              <a:solidFill>
                <a:schemeClr val="tx1"/>
              </a:solidFill>
              <a:latin typeface="Arial" pitchFamily="34" charset="0"/>
              <a:cs typeface="Arial" pitchFamily="34" charset="0"/>
            </a:rPr>
            <a:t> (Μ</a:t>
          </a:r>
          <a:r>
            <a:rPr lang="en-US" sz="1400" kern="1200" dirty="0" err="1" smtClean="0">
              <a:solidFill>
                <a:schemeClr val="tx1"/>
              </a:solidFill>
              <a:latin typeface="Arial" pitchFamily="34" charset="0"/>
              <a:cs typeface="Arial" pitchFamily="34" charset="0"/>
            </a:rPr>
            <a:t>ux</a:t>
          </a:r>
          <a:r>
            <a:rPr lang="en-US" sz="1400" kern="1200" dirty="0" smtClean="0">
              <a:solidFill>
                <a:schemeClr val="tx1"/>
              </a:solidFill>
              <a:latin typeface="Arial" pitchFamily="34" charset="0"/>
              <a:cs typeface="Arial" pitchFamily="34" charset="0"/>
            </a:rPr>
            <a:t>)</a:t>
          </a:r>
          <a:endParaRPr lang="el-GR" sz="1400" kern="1200" dirty="0">
            <a:solidFill>
              <a:schemeClr val="tx1"/>
            </a:solidFill>
            <a:latin typeface="Arial" pitchFamily="34" charset="0"/>
            <a:cs typeface="Arial" pitchFamily="34" charset="0"/>
          </a:endParaRPr>
        </a:p>
      </dsp:txBody>
      <dsp:txXfrm>
        <a:off x="2009908" y="2419350"/>
        <a:ext cx="2076182" cy="8064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35AE73-9498-47A6-B75F-637A4165B7F2}">
      <dsp:nvSpPr>
        <dsp:cNvPr id="0" name=""/>
        <dsp:cNvSpPr/>
      </dsp:nvSpPr>
      <dsp:spPr>
        <a:xfrm>
          <a:off x="2930691" y="2394"/>
          <a:ext cx="1652811" cy="457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Arial" pitchFamily="34" charset="0"/>
              <a:cs typeface="Arial" pitchFamily="34" charset="0"/>
            </a:rPr>
            <a:t>Κωδικοποιητής</a:t>
          </a:r>
          <a:endParaRPr lang="el-GR" sz="1600" kern="1200" dirty="0">
            <a:solidFill>
              <a:schemeClr val="tx1"/>
            </a:solidFill>
            <a:latin typeface="Arial" pitchFamily="34" charset="0"/>
            <a:cs typeface="Arial" pitchFamily="34" charset="0"/>
          </a:endParaRPr>
        </a:p>
      </dsp:txBody>
      <dsp:txXfrm>
        <a:off x="2930691" y="2394"/>
        <a:ext cx="1652811" cy="457378"/>
      </dsp:txXfrm>
    </dsp:sp>
    <dsp:sp modelId="{8A897EBA-261E-4A61-AC01-CE87053A9687}">
      <dsp:nvSpPr>
        <dsp:cNvPr id="0" name=""/>
        <dsp:cNvSpPr/>
      </dsp:nvSpPr>
      <dsp:spPr>
        <a:xfrm>
          <a:off x="3007741" y="391672"/>
          <a:ext cx="3805032" cy="3805032"/>
        </a:xfrm>
        <a:custGeom>
          <a:avLst/>
          <a:gdLst/>
          <a:ahLst/>
          <a:cxnLst/>
          <a:rect l="0" t="0" r="0" b="0"/>
          <a:pathLst>
            <a:path>
              <a:moveTo>
                <a:pt x="1784893" y="3639"/>
              </a:moveTo>
              <a:arcTo wR="1902516" hR="1902516" stAng="15987326" swAng="11672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F7495D9-8BB5-4E23-9853-79FA7F36D1F6}">
      <dsp:nvSpPr>
        <dsp:cNvPr id="0" name=""/>
        <dsp:cNvSpPr/>
      </dsp:nvSpPr>
      <dsp:spPr>
        <a:xfrm>
          <a:off x="4876802" y="533398"/>
          <a:ext cx="1854670" cy="457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Arial" pitchFamily="34" charset="0"/>
              <a:cs typeface="Arial" pitchFamily="34" charset="0"/>
            </a:rPr>
            <a:t>Διαμορφωτής</a:t>
          </a:r>
          <a:endParaRPr lang="el-GR" sz="1600" kern="1200" dirty="0">
            <a:solidFill>
              <a:schemeClr val="tx1"/>
            </a:solidFill>
            <a:latin typeface="Arial" pitchFamily="34" charset="0"/>
            <a:cs typeface="Arial" pitchFamily="34" charset="0"/>
          </a:endParaRPr>
        </a:p>
      </dsp:txBody>
      <dsp:txXfrm>
        <a:off x="4876802" y="533398"/>
        <a:ext cx="1854670" cy="457378"/>
      </dsp:txXfrm>
    </dsp:sp>
    <dsp:sp modelId="{6C414D5A-2F58-439E-B320-591B81FBDCBE}">
      <dsp:nvSpPr>
        <dsp:cNvPr id="0" name=""/>
        <dsp:cNvSpPr/>
      </dsp:nvSpPr>
      <dsp:spPr>
        <a:xfrm>
          <a:off x="2765696" y="503161"/>
          <a:ext cx="3805032" cy="3805032"/>
        </a:xfrm>
        <a:custGeom>
          <a:avLst/>
          <a:gdLst/>
          <a:ahLst/>
          <a:cxnLst/>
          <a:rect l="0" t="0" r="0" b="0"/>
          <a:pathLst>
            <a:path>
              <a:moveTo>
                <a:pt x="3247084" y="556520"/>
              </a:moveTo>
              <a:arcTo wR="1902516" hR="1902516" stAng="18898176" swAng="5457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8224AC-E0DA-4AC0-B762-712B175CE4C6}">
      <dsp:nvSpPr>
        <dsp:cNvPr id="0" name=""/>
        <dsp:cNvSpPr/>
      </dsp:nvSpPr>
      <dsp:spPr>
        <a:xfrm>
          <a:off x="5486403" y="1371777"/>
          <a:ext cx="1728391" cy="7618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Arial" pitchFamily="34" charset="0"/>
              <a:cs typeface="Arial" pitchFamily="34" charset="0"/>
            </a:rPr>
            <a:t>Άνω Μετατροπέας Συχνότητας</a:t>
          </a:r>
          <a:endParaRPr lang="el-GR" sz="1600" kern="1200" dirty="0">
            <a:solidFill>
              <a:schemeClr val="tx1"/>
            </a:solidFill>
            <a:latin typeface="Arial" pitchFamily="34" charset="0"/>
            <a:cs typeface="Arial" pitchFamily="34" charset="0"/>
          </a:endParaRPr>
        </a:p>
      </dsp:txBody>
      <dsp:txXfrm>
        <a:off x="5486403" y="1371777"/>
        <a:ext cx="1728391" cy="761823"/>
      </dsp:txXfrm>
    </dsp:sp>
    <dsp:sp modelId="{9F2FDC9B-28E5-429B-AFD2-CC17FD8F91A6}">
      <dsp:nvSpPr>
        <dsp:cNvPr id="0" name=""/>
        <dsp:cNvSpPr/>
      </dsp:nvSpPr>
      <dsp:spPr>
        <a:xfrm>
          <a:off x="3562841" y="1900180"/>
          <a:ext cx="3805032" cy="3805032"/>
        </a:xfrm>
        <a:custGeom>
          <a:avLst/>
          <a:gdLst/>
          <a:ahLst/>
          <a:cxnLst/>
          <a:rect l="0" t="0" r="0" b="0"/>
          <a:pathLst>
            <a:path>
              <a:moveTo>
                <a:pt x="2922078" y="296259"/>
              </a:moveTo>
              <a:arcTo wR="1902516" hR="1902516" stAng="18144305" swAng="67540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E3277B-4DD8-404E-B9C2-EDC1A91D8450}">
      <dsp:nvSpPr>
        <dsp:cNvPr id="0" name=""/>
        <dsp:cNvSpPr/>
      </dsp:nvSpPr>
      <dsp:spPr>
        <a:xfrm>
          <a:off x="6477001" y="2514599"/>
          <a:ext cx="703659" cy="457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Arial" pitchFamily="34" charset="0"/>
              <a:cs typeface="Arial" pitchFamily="34" charset="0"/>
            </a:rPr>
            <a:t>ΗΡΑ</a:t>
          </a:r>
          <a:endParaRPr lang="el-GR" sz="1600" kern="1200" dirty="0">
            <a:solidFill>
              <a:schemeClr val="tx1"/>
            </a:solidFill>
            <a:latin typeface="Arial" pitchFamily="34" charset="0"/>
            <a:cs typeface="Arial" pitchFamily="34" charset="0"/>
          </a:endParaRPr>
        </a:p>
      </dsp:txBody>
      <dsp:txXfrm>
        <a:off x="6477001" y="2514599"/>
        <a:ext cx="703659" cy="457378"/>
      </dsp:txXfrm>
    </dsp:sp>
    <dsp:sp modelId="{C2FA7996-BF22-44EF-A78A-8241719C348B}">
      <dsp:nvSpPr>
        <dsp:cNvPr id="0" name=""/>
        <dsp:cNvSpPr/>
      </dsp:nvSpPr>
      <dsp:spPr>
        <a:xfrm>
          <a:off x="3041795" y="1589245"/>
          <a:ext cx="3805032" cy="3805032"/>
        </a:xfrm>
        <a:custGeom>
          <a:avLst/>
          <a:gdLst/>
          <a:ahLst/>
          <a:cxnLst/>
          <a:rect l="0" t="0" r="0" b="0"/>
          <a:pathLst>
            <a:path>
              <a:moveTo>
                <a:pt x="3759111" y="1487035"/>
              </a:moveTo>
              <a:arcTo wR="1902516" hR="1902516" stAng="20843148" swAng="5866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5F5CA57-B0F6-4B87-A3F9-D2E892AB0ACE}">
      <dsp:nvSpPr>
        <dsp:cNvPr id="0" name=""/>
        <dsp:cNvSpPr/>
      </dsp:nvSpPr>
      <dsp:spPr>
        <a:xfrm>
          <a:off x="6248398" y="3505201"/>
          <a:ext cx="972731" cy="457378"/>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Arial" pitchFamily="34" charset="0"/>
              <a:cs typeface="Arial" pitchFamily="34" charset="0"/>
            </a:rPr>
            <a:t>Κεραία</a:t>
          </a:r>
          <a:endParaRPr lang="el-GR" sz="1600" kern="1200" dirty="0">
            <a:solidFill>
              <a:schemeClr val="tx1"/>
            </a:solidFill>
            <a:latin typeface="Arial" pitchFamily="34" charset="0"/>
            <a:cs typeface="Arial" pitchFamily="34" charset="0"/>
          </a:endParaRPr>
        </a:p>
      </dsp:txBody>
      <dsp:txXfrm>
        <a:off x="6248398" y="3505201"/>
        <a:ext cx="972731" cy="457378"/>
      </dsp:txXfrm>
    </dsp:sp>
    <dsp:sp modelId="{1A643CC9-1ED9-4504-85DF-F6163AFA8272}">
      <dsp:nvSpPr>
        <dsp:cNvPr id="0" name=""/>
        <dsp:cNvSpPr/>
      </dsp:nvSpPr>
      <dsp:spPr>
        <a:xfrm>
          <a:off x="4487305" y="169195"/>
          <a:ext cx="3805032" cy="3805032"/>
        </a:xfrm>
        <a:custGeom>
          <a:avLst/>
          <a:gdLst/>
          <a:ahLst/>
          <a:cxnLst/>
          <a:rect l="0" t="0" r="0" b="0"/>
          <a:pathLst>
            <a:path>
              <a:moveTo>
                <a:pt x="1914023" y="3804998"/>
              </a:moveTo>
              <a:arcTo wR="1902516" hR="1902516" stAng="5379207" swAng="11006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92D2BB3-23AC-438C-B115-1E5EEAB74BC7}">
      <dsp:nvSpPr>
        <dsp:cNvPr id="0" name=""/>
        <dsp:cNvSpPr/>
      </dsp:nvSpPr>
      <dsp:spPr>
        <a:xfrm>
          <a:off x="5029204" y="3809821"/>
          <a:ext cx="703659" cy="457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itchFamily="34" charset="0"/>
              <a:cs typeface="Arial" pitchFamily="34" charset="0"/>
            </a:rPr>
            <a:t>LNA</a:t>
          </a:r>
          <a:endParaRPr lang="el-GR" sz="1600" kern="1200" dirty="0">
            <a:solidFill>
              <a:schemeClr val="tx1"/>
            </a:solidFill>
            <a:latin typeface="Arial" pitchFamily="34" charset="0"/>
            <a:cs typeface="Arial" pitchFamily="34" charset="0"/>
          </a:endParaRPr>
        </a:p>
      </dsp:txBody>
      <dsp:txXfrm>
        <a:off x="5029204" y="3809821"/>
        <a:ext cx="703659" cy="457378"/>
      </dsp:txXfrm>
    </dsp:sp>
    <dsp:sp modelId="{760DA070-1239-4CBE-8265-A3D6770C98D5}">
      <dsp:nvSpPr>
        <dsp:cNvPr id="0" name=""/>
        <dsp:cNvSpPr/>
      </dsp:nvSpPr>
      <dsp:spPr>
        <a:xfrm>
          <a:off x="4065366" y="689441"/>
          <a:ext cx="3805032" cy="3805032"/>
        </a:xfrm>
        <a:custGeom>
          <a:avLst/>
          <a:gdLst/>
          <a:ahLst/>
          <a:cxnLst/>
          <a:rect l="0" t="0" r="0" b="0"/>
          <a:pathLst>
            <a:path>
              <a:moveTo>
                <a:pt x="858427" y="3492939"/>
              </a:moveTo>
              <a:arcTo wR="1902516" hR="1902516" stAng="7397058" swAng="91064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4C402F3-FA55-481F-9B9E-FA3EBFEC1C45}">
      <dsp:nvSpPr>
        <dsp:cNvPr id="0" name=""/>
        <dsp:cNvSpPr/>
      </dsp:nvSpPr>
      <dsp:spPr>
        <a:xfrm>
          <a:off x="2209797" y="3429007"/>
          <a:ext cx="2229650" cy="762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Arial" pitchFamily="34" charset="0"/>
              <a:cs typeface="Arial" pitchFamily="34" charset="0"/>
            </a:rPr>
            <a:t>Κάτω Μετατροπέας Συχνότητας</a:t>
          </a:r>
          <a:endParaRPr lang="el-GR" sz="1600" kern="1200" dirty="0">
            <a:solidFill>
              <a:schemeClr val="tx1"/>
            </a:solidFill>
            <a:latin typeface="Arial" pitchFamily="34" charset="0"/>
            <a:cs typeface="Arial" pitchFamily="34" charset="0"/>
          </a:endParaRPr>
        </a:p>
      </dsp:txBody>
      <dsp:txXfrm>
        <a:off x="2209797" y="3429007"/>
        <a:ext cx="2229650" cy="762189"/>
      </dsp:txXfrm>
    </dsp:sp>
    <dsp:sp modelId="{5B009734-3FE7-4E34-9C8B-3F740A04D92F}">
      <dsp:nvSpPr>
        <dsp:cNvPr id="0" name=""/>
        <dsp:cNvSpPr/>
      </dsp:nvSpPr>
      <dsp:spPr>
        <a:xfrm>
          <a:off x="1260868" y="-293263"/>
          <a:ext cx="3805032" cy="3805032"/>
        </a:xfrm>
        <a:custGeom>
          <a:avLst/>
          <a:gdLst/>
          <a:ahLst/>
          <a:cxnLst/>
          <a:rect l="0" t="0" r="0" b="0"/>
          <a:pathLst>
            <a:path>
              <a:moveTo>
                <a:pt x="1220985" y="3678772"/>
              </a:moveTo>
              <a:arcTo wR="1902516" hR="1902516" stAng="6659478" swAng="73161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60E5822-4DE8-4355-ADFE-147EEE5431DC}">
      <dsp:nvSpPr>
        <dsp:cNvPr id="0" name=""/>
        <dsp:cNvSpPr/>
      </dsp:nvSpPr>
      <dsp:spPr>
        <a:xfrm>
          <a:off x="838208" y="2666999"/>
          <a:ext cx="2126381" cy="457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err="1" smtClean="0">
              <a:solidFill>
                <a:schemeClr val="tx1"/>
              </a:solidFill>
              <a:latin typeface="Arial" pitchFamily="34" charset="0"/>
              <a:cs typeface="Arial" pitchFamily="34" charset="0"/>
            </a:rPr>
            <a:t>Αποδιαμορφωτής</a:t>
          </a:r>
          <a:endParaRPr lang="el-GR" sz="1600" kern="1200" dirty="0">
            <a:solidFill>
              <a:schemeClr val="tx1"/>
            </a:solidFill>
            <a:latin typeface="Arial" pitchFamily="34" charset="0"/>
            <a:cs typeface="Arial" pitchFamily="34" charset="0"/>
          </a:endParaRPr>
        </a:p>
      </dsp:txBody>
      <dsp:txXfrm>
        <a:off x="838208" y="2666999"/>
        <a:ext cx="2126381" cy="457378"/>
      </dsp:txXfrm>
    </dsp:sp>
    <dsp:sp modelId="{9C264219-4E44-48CD-B82E-8C00D991537E}">
      <dsp:nvSpPr>
        <dsp:cNvPr id="0" name=""/>
        <dsp:cNvSpPr/>
      </dsp:nvSpPr>
      <dsp:spPr>
        <a:xfrm>
          <a:off x="1023171" y="-786044"/>
          <a:ext cx="3805032" cy="3805032"/>
        </a:xfrm>
        <a:custGeom>
          <a:avLst/>
          <a:gdLst/>
          <a:ahLst/>
          <a:cxnLst/>
          <a:rect l="0" t="0" r="0" b="0"/>
          <a:pathLst>
            <a:path>
              <a:moveTo>
                <a:pt x="670411" y="3352166"/>
              </a:moveTo>
              <a:arcTo wR="1902516" hR="1902516" stAng="7821738" swAng="9024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AB26D4-A1DB-4F8A-B474-5C140208F613}">
      <dsp:nvSpPr>
        <dsp:cNvPr id="0" name=""/>
        <dsp:cNvSpPr/>
      </dsp:nvSpPr>
      <dsp:spPr>
        <a:xfrm>
          <a:off x="304806" y="1600201"/>
          <a:ext cx="1970035" cy="457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Arial" pitchFamily="34" charset="0"/>
              <a:cs typeface="Arial" pitchFamily="34" charset="0"/>
            </a:rPr>
            <a:t>Αποκωδικοποιητής</a:t>
          </a:r>
          <a:endParaRPr lang="el-GR" sz="1600" kern="1200" dirty="0">
            <a:solidFill>
              <a:schemeClr val="tx1"/>
            </a:solidFill>
            <a:latin typeface="Arial" pitchFamily="34" charset="0"/>
            <a:cs typeface="Arial" pitchFamily="34" charset="0"/>
          </a:endParaRPr>
        </a:p>
      </dsp:txBody>
      <dsp:txXfrm>
        <a:off x="304806" y="1600201"/>
        <a:ext cx="1970035" cy="457378"/>
      </dsp:txXfrm>
    </dsp:sp>
    <dsp:sp modelId="{E8C21A7D-36DE-4B80-806D-CE586CB4BBF5}">
      <dsp:nvSpPr>
        <dsp:cNvPr id="0" name=""/>
        <dsp:cNvSpPr/>
      </dsp:nvSpPr>
      <dsp:spPr>
        <a:xfrm>
          <a:off x="1326165" y="-198942"/>
          <a:ext cx="3805032" cy="3805032"/>
        </a:xfrm>
        <a:custGeom>
          <a:avLst/>
          <a:gdLst/>
          <a:ahLst/>
          <a:cxnLst/>
          <a:rect l="0" t="0" r="0" b="0"/>
          <a:pathLst>
            <a:path>
              <a:moveTo>
                <a:pt x="15705" y="1658561"/>
              </a:moveTo>
              <a:arcTo wR="1902516" hR="1902516" stAng="11242031" swAng="7728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41150A1-BBE8-4367-8C69-DC0C28B5D074}">
      <dsp:nvSpPr>
        <dsp:cNvPr id="0" name=""/>
        <dsp:cNvSpPr/>
      </dsp:nvSpPr>
      <dsp:spPr>
        <a:xfrm>
          <a:off x="838194" y="457199"/>
          <a:ext cx="1597046" cy="457378"/>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Arial" pitchFamily="34" charset="0"/>
              <a:cs typeface="Arial" pitchFamily="34" charset="0"/>
            </a:rPr>
            <a:t>Βαθμίδα Βασικής Ζώνης</a:t>
          </a:r>
          <a:endParaRPr lang="el-GR" sz="1600" kern="1200" dirty="0">
            <a:solidFill>
              <a:schemeClr val="tx1"/>
            </a:solidFill>
            <a:latin typeface="Arial" pitchFamily="34" charset="0"/>
            <a:cs typeface="Arial" pitchFamily="34" charset="0"/>
          </a:endParaRPr>
        </a:p>
      </dsp:txBody>
      <dsp:txXfrm>
        <a:off x="838194" y="457199"/>
        <a:ext cx="1597046" cy="457378"/>
      </dsp:txXfrm>
    </dsp:sp>
    <dsp:sp modelId="{C7EFA1A8-580C-4CA0-8B4A-8EE3F83D6324}">
      <dsp:nvSpPr>
        <dsp:cNvPr id="0" name=""/>
        <dsp:cNvSpPr/>
      </dsp:nvSpPr>
      <dsp:spPr>
        <a:xfrm>
          <a:off x="529619" y="353457"/>
          <a:ext cx="3805032" cy="3805032"/>
        </a:xfrm>
        <a:custGeom>
          <a:avLst/>
          <a:gdLst/>
          <a:ahLst/>
          <a:cxnLst/>
          <a:rect l="0" t="0" r="0" b="0"/>
          <a:pathLst>
            <a:path>
              <a:moveTo>
                <a:pt x="1498214" y="43455"/>
              </a:moveTo>
              <a:arcTo wR="1902516" hR="1902516" stAng="15463835" swAng="124333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C2CE9-F452-4BD2-B2A5-F2BB5DA8A2BA}" type="datetimeFigureOut">
              <a:rPr lang="el-GR" smtClean="0"/>
              <a:pPr/>
              <a:t>18/9/2015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DB861-16A1-4619-A735-3605770632C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p:cNvSpPr>
          <p:nvPr>
            <p:ph type="body"/>
          </p:nvPr>
        </p:nvSpPr>
        <p:spPr>
          <a:xfrm rot="10800000">
            <a:off x="23592600" y="23592600"/>
            <a:ext cx="11795760" cy="11795760"/>
          </a:xfrm>
          <a:prstGeom prst="rect">
            <a:avLst/>
          </a:prstGeom>
        </p:spPr>
        <p:txBody>
          <a:bodyPr lIns="90000" tIns="45000" rIns="90000" bIns="45000"/>
          <a:lstStyle/>
          <a:p>
            <a:endParaRPr/>
          </a:p>
        </p:txBody>
      </p:sp>
      <p:sp>
        <p:nvSpPr>
          <p:cNvPr id="533" name="CustomShape 2"/>
          <p:cNvSpPr/>
          <p:nvPr/>
        </p:nvSpPr>
        <p:spPr>
          <a:xfrm rot="10800000">
            <a:off x="23592600" y="23592600"/>
            <a:ext cx="11795760" cy="1179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fld id="{66382FDC-E259-4DCB-B54D-222748F5546D}" type="slidenum">
              <a:rPr lang="el-GR" strike="noStrike">
                <a:solidFill>
                  <a:srgbClr val="000000"/>
                </a:solidFill>
                <a:latin typeface="+mn-lt"/>
                <a:ea typeface="+mn-ea"/>
              </a:rPr>
              <a:pPr>
                <a:lnSpc>
                  <a:spcPct val="100000"/>
                </a:lnSpc>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B7DB861-16A1-4619-A735-3605770632CA}" type="slidenum">
              <a:rPr lang="el-GR" smtClean="0"/>
              <a:pPr/>
              <a:t>28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B7DB861-16A1-4619-A735-3605770632CA}" type="slidenum">
              <a:rPr lang="el-GR" smtClean="0"/>
              <a:pPr/>
              <a:t>29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PlaceHolder 1"/>
          <p:cNvSpPr>
            <a:spLocks noGrp="1"/>
          </p:cNvSpPr>
          <p:nvPr>
            <p:ph type="body"/>
          </p:nvPr>
        </p:nvSpPr>
        <p:spPr>
          <a:xfrm>
            <a:off x="756000" y="5078520"/>
            <a:ext cx="6047280" cy="4810680"/>
          </a:xfrm>
          <a:prstGeom prst="rect">
            <a:avLst/>
          </a:prstGeom>
        </p:spPr>
        <p:txBody>
          <a:bodyPr lIns="0" tIns="0" rIns="0" bIns="0"/>
          <a:lstStyle/>
          <a:p>
            <a:endParaRPr/>
          </a:p>
        </p:txBody>
      </p:sp>
      <p:sp>
        <p:nvSpPr>
          <p:cNvPr id="575" name="TextShape 2"/>
          <p:cNvSpPr txBox="1"/>
          <p:nvPr/>
        </p:nvSpPr>
        <p:spPr>
          <a:xfrm>
            <a:off x="4278960" y="10157400"/>
            <a:ext cx="3280320" cy="533880"/>
          </a:xfrm>
          <a:prstGeom prst="rect">
            <a:avLst/>
          </a:prstGeom>
          <a:noFill/>
          <a:ln>
            <a:noFill/>
          </a:ln>
        </p:spPr>
        <p:txBody>
          <a:bodyPr lIns="0" tIns="0" rIns="0" bIns="0" anchor="b"/>
          <a:lstStyle/>
          <a:p>
            <a:pPr>
              <a:lnSpc>
                <a:spcPct val="100000"/>
              </a:lnSpc>
            </a:pPr>
            <a:fld id="{674FB68B-92DA-4A4B-B217-03D787119EE6}" type="slidenum">
              <a:rPr lang="el-GR" strike="noStrike">
                <a:solidFill>
                  <a:srgbClr val="000000"/>
                </a:solidFill>
                <a:latin typeface="+mn-lt"/>
                <a:ea typeface="+mn-ea"/>
              </a:rPr>
              <a:pPr>
                <a:lnSpc>
                  <a:spcPct val="100000"/>
                </a:lnSpc>
              </a:pPr>
              <a:t>36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PlaceHolder 1"/>
          <p:cNvSpPr>
            <a:spLocks noGrp="1"/>
          </p:cNvSpPr>
          <p:nvPr>
            <p:ph type="body"/>
          </p:nvPr>
        </p:nvSpPr>
        <p:spPr>
          <a:xfrm>
            <a:off x="756000" y="5078520"/>
            <a:ext cx="6047280" cy="4810680"/>
          </a:xfrm>
          <a:prstGeom prst="rect">
            <a:avLst/>
          </a:prstGeom>
        </p:spPr>
        <p:txBody>
          <a:bodyPr lIns="0" tIns="0" rIns="0" bIns="0"/>
          <a:lstStyle/>
          <a:p>
            <a:endParaRPr/>
          </a:p>
        </p:txBody>
      </p:sp>
      <p:sp>
        <p:nvSpPr>
          <p:cNvPr id="577" name="TextShape 2"/>
          <p:cNvSpPr txBox="1"/>
          <p:nvPr/>
        </p:nvSpPr>
        <p:spPr>
          <a:xfrm>
            <a:off x="4278960" y="10157400"/>
            <a:ext cx="3280320" cy="533880"/>
          </a:xfrm>
          <a:prstGeom prst="rect">
            <a:avLst/>
          </a:prstGeom>
          <a:noFill/>
          <a:ln>
            <a:noFill/>
          </a:ln>
        </p:spPr>
        <p:txBody>
          <a:bodyPr lIns="0" tIns="0" rIns="0" bIns="0" anchor="b"/>
          <a:lstStyle/>
          <a:p>
            <a:pPr>
              <a:lnSpc>
                <a:spcPct val="100000"/>
              </a:lnSpc>
            </a:pPr>
            <a:fld id="{336E6C38-6D95-4A37-9B31-2C0D5B35077F}" type="slidenum">
              <a:rPr lang="el-GR" strike="noStrike">
                <a:solidFill>
                  <a:srgbClr val="000000"/>
                </a:solidFill>
                <a:latin typeface="+mn-lt"/>
                <a:ea typeface="+mn-ea"/>
              </a:rPr>
              <a:pPr>
                <a:lnSpc>
                  <a:spcPct val="100000"/>
                </a:lnSpc>
              </a:pPr>
              <a:t>38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PlaceHolder 1"/>
          <p:cNvSpPr>
            <a:spLocks noGrp="1"/>
          </p:cNvSpPr>
          <p:nvPr>
            <p:ph type="body"/>
          </p:nvPr>
        </p:nvSpPr>
        <p:spPr>
          <a:xfrm>
            <a:off x="756000" y="5078520"/>
            <a:ext cx="6047280" cy="4810680"/>
          </a:xfrm>
          <a:prstGeom prst="rect">
            <a:avLst/>
          </a:prstGeom>
        </p:spPr>
        <p:txBody>
          <a:bodyPr lIns="0" tIns="0" rIns="0" bIns="0"/>
          <a:lstStyle/>
          <a:p>
            <a:endParaRPr/>
          </a:p>
        </p:txBody>
      </p:sp>
      <p:sp>
        <p:nvSpPr>
          <p:cNvPr id="579" name="TextShape 2"/>
          <p:cNvSpPr txBox="1"/>
          <p:nvPr/>
        </p:nvSpPr>
        <p:spPr>
          <a:xfrm>
            <a:off x="4278960" y="10157400"/>
            <a:ext cx="3280320" cy="533880"/>
          </a:xfrm>
          <a:prstGeom prst="rect">
            <a:avLst/>
          </a:prstGeom>
          <a:noFill/>
          <a:ln>
            <a:noFill/>
          </a:ln>
        </p:spPr>
        <p:txBody>
          <a:bodyPr lIns="0" tIns="0" rIns="0" bIns="0" anchor="b"/>
          <a:lstStyle/>
          <a:p>
            <a:pPr>
              <a:lnSpc>
                <a:spcPct val="100000"/>
              </a:lnSpc>
            </a:pPr>
            <a:fld id="{7C8E9B3F-18E4-40A5-9F3A-486B7D18EDEA}" type="slidenum">
              <a:rPr lang="el-GR" strike="noStrike">
                <a:solidFill>
                  <a:srgbClr val="000000"/>
                </a:solidFill>
                <a:latin typeface="+mn-lt"/>
                <a:ea typeface="+mn-ea"/>
              </a:rPr>
              <a:pPr>
                <a:lnSpc>
                  <a:spcPct val="100000"/>
                </a:lnSpc>
              </a:pPr>
              <a:t>39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PlaceHolder 1"/>
          <p:cNvSpPr>
            <a:spLocks noGrp="1"/>
          </p:cNvSpPr>
          <p:nvPr>
            <p:ph type="body"/>
          </p:nvPr>
        </p:nvSpPr>
        <p:spPr>
          <a:xfrm>
            <a:off x="756000" y="5078520"/>
            <a:ext cx="6047280" cy="4810680"/>
          </a:xfrm>
          <a:prstGeom prst="rect">
            <a:avLst/>
          </a:prstGeom>
        </p:spPr>
        <p:txBody>
          <a:bodyPr lIns="0" tIns="0" rIns="0" bIns="0"/>
          <a:lstStyle/>
          <a:p>
            <a:endParaRPr/>
          </a:p>
        </p:txBody>
      </p:sp>
      <p:sp>
        <p:nvSpPr>
          <p:cNvPr id="581" name="TextShape 2"/>
          <p:cNvSpPr txBox="1"/>
          <p:nvPr/>
        </p:nvSpPr>
        <p:spPr>
          <a:xfrm>
            <a:off x="4278960" y="10157400"/>
            <a:ext cx="3280320" cy="533880"/>
          </a:xfrm>
          <a:prstGeom prst="rect">
            <a:avLst/>
          </a:prstGeom>
          <a:noFill/>
          <a:ln>
            <a:noFill/>
          </a:ln>
        </p:spPr>
        <p:txBody>
          <a:bodyPr lIns="0" tIns="0" rIns="0" bIns="0" anchor="b"/>
          <a:lstStyle/>
          <a:p>
            <a:pPr>
              <a:lnSpc>
                <a:spcPct val="100000"/>
              </a:lnSpc>
            </a:pPr>
            <a:fld id="{C8936633-AE4E-4043-8005-950A38BC1098}" type="slidenum">
              <a:rPr lang="el-GR" strike="noStrike">
                <a:solidFill>
                  <a:srgbClr val="000000"/>
                </a:solidFill>
                <a:latin typeface="+mn-lt"/>
                <a:ea typeface="+mn-ea"/>
              </a:rPr>
              <a:pPr>
                <a:lnSpc>
                  <a:spcPct val="100000"/>
                </a:lnSpc>
              </a:pPr>
              <a:t>40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PlaceHolder 1"/>
          <p:cNvSpPr>
            <a:spLocks noGrp="1"/>
          </p:cNvSpPr>
          <p:nvPr>
            <p:ph type="body"/>
          </p:nvPr>
        </p:nvSpPr>
        <p:spPr>
          <a:xfrm>
            <a:off x="756000" y="5078520"/>
            <a:ext cx="6047280" cy="4810680"/>
          </a:xfrm>
          <a:prstGeom prst="rect">
            <a:avLst/>
          </a:prstGeom>
        </p:spPr>
        <p:txBody>
          <a:bodyPr lIns="0" tIns="0" rIns="0" bIns="0"/>
          <a:lstStyle/>
          <a:p>
            <a:endParaRPr/>
          </a:p>
        </p:txBody>
      </p:sp>
      <p:sp>
        <p:nvSpPr>
          <p:cNvPr id="583" name="TextShape 2"/>
          <p:cNvSpPr txBox="1"/>
          <p:nvPr/>
        </p:nvSpPr>
        <p:spPr>
          <a:xfrm>
            <a:off x="4278960" y="10157400"/>
            <a:ext cx="3280320" cy="533880"/>
          </a:xfrm>
          <a:prstGeom prst="rect">
            <a:avLst/>
          </a:prstGeom>
          <a:noFill/>
          <a:ln>
            <a:noFill/>
          </a:ln>
        </p:spPr>
        <p:txBody>
          <a:bodyPr lIns="0" tIns="0" rIns="0" bIns="0" anchor="b"/>
          <a:lstStyle/>
          <a:p>
            <a:pPr>
              <a:lnSpc>
                <a:spcPct val="100000"/>
              </a:lnSpc>
            </a:pPr>
            <a:fld id="{1C3213C7-D73B-4B84-8655-22313072A1D2}" type="slidenum">
              <a:rPr lang="el-GR" strike="noStrike">
                <a:solidFill>
                  <a:srgbClr val="000000"/>
                </a:solidFill>
                <a:latin typeface="+mn-lt"/>
                <a:ea typeface="+mn-ea"/>
              </a:rPr>
              <a:pPr>
                <a:lnSpc>
                  <a:spcPct val="100000"/>
                </a:lnSpc>
              </a:pPr>
              <a:t>41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PlaceHolder 1"/>
          <p:cNvSpPr>
            <a:spLocks noGrp="1"/>
          </p:cNvSpPr>
          <p:nvPr>
            <p:ph type="body"/>
          </p:nvPr>
        </p:nvSpPr>
        <p:spPr>
          <a:xfrm>
            <a:off x="756000" y="5078520"/>
            <a:ext cx="6047280" cy="4810680"/>
          </a:xfrm>
          <a:prstGeom prst="rect">
            <a:avLst/>
          </a:prstGeom>
        </p:spPr>
        <p:txBody>
          <a:bodyPr lIns="0" tIns="0" rIns="0" bIns="0"/>
          <a:lstStyle/>
          <a:p>
            <a:endParaRPr/>
          </a:p>
        </p:txBody>
      </p:sp>
      <p:sp>
        <p:nvSpPr>
          <p:cNvPr id="583" name="TextShape 2"/>
          <p:cNvSpPr txBox="1"/>
          <p:nvPr/>
        </p:nvSpPr>
        <p:spPr>
          <a:xfrm>
            <a:off x="4278960" y="10157400"/>
            <a:ext cx="3280320" cy="533880"/>
          </a:xfrm>
          <a:prstGeom prst="rect">
            <a:avLst/>
          </a:prstGeom>
          <a:noFill/>
          <a:ln>
            <a:noFill/>
          </a:ln>
        </p:spPr>
        <p:txBody>
          <a:bodyPr lIns="0" tIns="0" rIns="0" bIns="0" anchor="b"/>
          <a:lstStyle/>
          <a:p>
            <a:pPr>
              <a:lnSpc>
                <a:spcPct val="100000"/>
              </a:lnSpc>
            </a:pPr>
            <a:fld id="{1C3213C7-D73B-4B84-8655-22313072A1D2}" type="slidenum">
              <a:rPr lang="el-GR" strike="noStrike">
                <a:solidFill>
                  <a:srgbClr val="000000"/>
                </a:solidFill>
                <a:latin typeface="+mn-lt"/>
                <a:ea typeface="+mn-ea"/>
              </a:rPr>
              <a:pPr>
                <a:lnSpc>
                  <a:spcPct val="100000"/>
                </a:lnSpc>
              </a:pPr>
              <a:t>42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2AE55-FEC2-4257-8745-A3DCE07E22C1}"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287445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2AE55-FEC2-4257-8745-A3DCE07E22C1}"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236034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2AE55-FEC2-4257-8745-A3DCE07E22C1}"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331263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2AE55-FEC2-4257-8745-A3DCE07E22C1}"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413588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2AE55-FEC2-4257-8745-A3DCE07E22C1}"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52778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2AE55-FEC2-4257-8745-A3DCE07E22C1}"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274021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2AE55-FEC2-4257-8745-A3DCE07E22C1}"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158222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2AE55-FEC2-4257-8745-A3DCE07E22C1}"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34517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AE55-FEC2-4257-8745-A3DCE07E22C1}"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406024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2AE55-FEC2-4257-8745-A3DCE07E22C1}"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190418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2AE55-FEC2-4257-8745-A3DCE07E22C1}"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26358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2AE55-FEC2-4257-8745-A3DCE07E22C1}" type="datetimeFigureOut">
              <a:rPr lang="en-US" smtClean="0"/>
              <a:pPr/>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AC388-1657-4793-B80F-C691886FC789}" type="slidenum">
              <a:rPr lang="en-US" smtClean="0"/>
              <a:pPr/>
              <a:t>‹#›</a:t>
            </a:fld>
            <a:endParaRPr lang="en-US"/>
          </a:p>
        </p:txBody>
      </p:sp>
    </p:spTree>
    <p:extLst>
      <p:ext uri="{BB962C8B-B14F-4D97-AF65-F5344CB8AC3E}">
        <p14:creationId xmlns="" xmlns:p14="http://schemas.microsoft.com/office/powerpoint/2010/main" val="242617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3.pn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google.gr/url?sa=i&amp;rct=j&amp;q=&amp;esrc=s&amp;source=images&amp;cd=&amp;cad=rja&amp;uact=8&amp;ved=0CAcQjRxqFQoTCKDW-O2w8scCFcW2FAodxn0PlA&amp;url=http://4myhouse.gr/61/20/143/%CE%94%CE%BF%CF%81%CF%85%CF%86%CE%BF%CF%81%CE%B9%CE%BA%CE%AE-%CF%84%CE%B7%CE%BB%CE%B5%CF%8C%CF%81%CE%B1%CF%83%CE%B7&amp;bvm=bv.102537793,d.d24&amp;psig=AFQjCNHwK7121WJI6THHPWNgOATaCN6urw&amp;ust=1442177663337859" TargetMode="External"/><Relationship Id="rId7"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google.gr/url?sa=i&amp;rct=j&amp;q=&amp;esrc=s&amp;source=images&amp;cd=&amp;cad=rja&amp;uact=8&amp;ved=0CAcQjRxqFQoTCOX_ieex8scCFQNrFAodb4kCHA&amp;url=http://www.apn.gr/news/world-news/treis-rwsikoi-doryforoi-syntrifthhkan-ston-eirhniko/&amp;bvm=bv.102537793,d.d24&amp;psig=AFQjCNFX-Yj_isMRUuOncfXmCcA0sP3b6A&amp;ust=1442177978245181"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eclass.upatras.gr/modules/document/document.php?course=EE90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s://eclass.upatras.gr/modules/document/document.php?course=EE90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Telecommunicatio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en.wikipedia.org/wiki/Satellit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685800" y="2006640"/>
            <a:ext cx="7770960" cy="146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r>
              <a:rPr lang="el-GR" sz="4400" dirty="0" smtClean="0">
                <a:solidFill>
                  <a:srgbClr val="5075BC"/>
                </a:solidFill>
                <a:latin typeface="Arial"/>
                <a:ea typeface="DejaVu Sans"/>
              </a:rPr>
              <a:t>Επικοινωνίες Πρόσβασης</a:t>
            </a:r>
            <a:endParaRPr lang="el-GR" sz="4400" dirty="0" smtClean="0"/>
          </a:p>
        </p:txBody>
      </p:sp>
      <p:sp>
        <p:nvSpPr>
          <p:cNvPr id="156" name="CustomShape 2"/>
          <p:cNvSpPr/>
          <p:nvPr/>
        </p:nvSpPr>
        <p:spPr>
          <a:xfrm>
            <a:off x="685800" y="4134240"/>
            <a:ext cx="7775280" cy="272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a:p>
            <a:pPr algn="ctr">
              <a:lnSpc>
                <a:spcPct val="100000"/>
              </a:lnSpc>
            </a:pPr>
            <a:r>
              <a:rPr lang="el-GR" sz="2800" strike="noStrike" dirty="0">
                <a:solidFill>
                  <a:srgbClr val="000000"/>
                </a:solidFill>
                <a:latin typeface="Arial"/>
                <a:ea typeface="DejaVu Sans"/>
              </a:rPr>
              <a:t>Επίκουρος Καθηγητής Βασίλης Στυλιανάκης</a:t>
            </a:r>
            <a:endParaRPr dirty="0"/>
          </a:p>
          <a:p>
            <a:pPr algn="ctr">
              <a:lnSpc>
                <a:spcPct val="100000"/>
              </a:lnSpc>
            </a:pPr>
            <a:r>
              <a:rPr lang="el-GR" sz="2800" strike="noStrike" dirty="0">
                <a:solidFill>
                  <a:srgbClr val="000000"/>
                </a:solidFill>
                <a:latin typeface="Arial"/>
                <a:ea typeface="DejaVu Sans"/>
              </a:rPr>
              <a:t>Πολυτεχνική Σχολή Πανεπιστημίου Πατρών</a:t>
            </a:r>
            <a:endParaRPr dirty="0"/>
          </a:p>
          <a:p>
            <a:pPr algn="ctr">
              <a:lnSpc>
                <a:spcPct val="100000"/>
              </a:lnSpc>
            </a:pPr>
            <a:r>
              <a:rPr lang="el-GR" sz="2800" strike="noStrike" dirty="0">
                <a:solidFill>
                  <a:srgbClr val="000000"/>
                </a:solidFill>
                <a:latin typeface="Arial"/>
                <a:ea typeface="DejaVu Sans"/>
              </a:rPr>
              <a:t>Τμήμα Ηλεκτρολόγων Μηχανικών και Τεχνολογίας Υπολογιστών</a:t>
            </a:r>
            <a:endParaRPr dirty="0"/>
          </a:p>
          <a:p>
            <a:pPr algn="ctr">
              <a:lnSpc>
                <a:spcPct val="100000"/>
              </a:lnSpc>
            </a:pPr>
            <a:endParaRPr dirty="0"/>
          </a:p>
        </p:txBody>
      </p:sp>
      <p:pic>
        <p:nvPicPr>
          <p:cNvPr id="157" name="Εικόνα 3"/>
          <p:cNvPicPr/>
          <p:nvPr/>
        </p:nvPicPr>
        <p:blipFill>
          <a:blip r:embed="rId3" cstate="print"/>
          <a:stretch/>
        </p:blipFill>
        <p:spPr>
          <a:xfrm>
            <a:off x="4500000" y="506520"/>
            <a:ext cx="4513320" cy="933480"/>
          </a:xfrm>
          <a:prstGeom prst="rect">
            <a:avLst/>
          </a:prstGeom>
          <a:ln>
            <a:noFill/>
          </a:ln>
        </p:spPr>
      </p:pic>
      <p:pic>
        <p:nvPicPr>
          <p:cNvPr id="158" name="Εικόνα 12"/>
          <p:cNvPicPr/>
          <p:nvPr/>
        </p:nvPicPr>
        <p:blipFill>
          <a:blip r:embed="rId4" cstate="print"/>
          <a:stretch/>
        </p:blipFill>
        <p:spPr>
          <a:xfrm>
            <a:off x="591480" y="279720"/>
            <a:ext cx="3691080" cy="1386720"/>
          </a:xfrm>
          <a:prstGeom prst="rect">
            <a:avLst/>
          </a:prstGeom>
          <a:ln>
            <a:noFill/>
          </a:ln>
        </p:spPr>
      </p:pic>
      <p:sp>
        <p:nvSpPr>
          <p:cNvPr id="6" name="CustomShape 2"/>
          <p:cNvSpPr/>
          <p:nvPr/>
        </p:nvSpPr>
        <p:spPr>
          <a:xfrm>
            <a:off x="683640" y="3581400"/>
            <a:ext cx="7775280" cy="65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l-GR" sz="2800" dirty="0" smtClean="0">
                <a:solidFill>
                  <a:srgbClr val="000000"/>
                </a:solidFill>
                <a:latin typeface="Arial" pitchFamily="34" charset="0"/>
                <a:ea typeface="DejaVu Sans"/>
                <a:cs typeface="Arial" pitchFamily="34" charset="0"/>
              </a:rPr>
              <a:t>Δορυφορικές Επικοινωνίες Πρόσβασης</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Πλεονεκτήματα </a:t>
            </a:r>
            <a:r>
              <a:rPr lang="en-US" sz="4400" dirty="0" smtClean="0">
                <a:solidFill>
                  <a:srgbClr val="5075BC"/>
                </a:solidFill>
                <a:latin typeface="Arial"/>
                <a:ea typeface="DejaVu Sans"/>
              </a:rPr>
              <a:t>GEO</a:t>
            </a:r>
            <a:endParaRPr lang="el-GR" sz="4400" dirty="0" smtClean="0">
              <a:solidFill>
                <a:srgbClr val="5075BC"/>
              </a:solidFill>
              <a:latin typeface="Arial"/>
              <a:ea typeface="DejaVu Sans"/>
            </a:endParaRPr>
          </a:p>
        </p:txBody>
      </p:sp>
      <p:sp>
        <p:nvSpPr>
          <p:cNvPr id="4" name="Text Box 4"/>
          <p:cNvSpPr txBox="1">
            <a:spLocks noChangeArrowheads="1"/>
          </p:cNvSpPr>
          <p:nvPr/>
        </p:nvSpPr>
        <p:spPr bwMode="auto">
          <a:xfrm>
            <a:off x="381000" y="1779687"/>
            <a:ext cx="83820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smtClean="0">
                <a:latin typeface="Arial" pitchFamily="34" charset="0"/>
                <a:cs typeface="Arial" pitchFamily="34" charset="0"/>
              </a:rPr>
              <a:t> Τα πλεονεκτήματα αυτού του είδους τροχιάς είναι τα εξής:</a:t>
            </a:r>
          </a:p>
          <a:p>
            <a:r>
              <a:rPr lang="el-GR" sz="2400" dirty="0" smtClean="0">
                <a:latin typeface="Arial" pitchFamily="34" charset="0"/>
                <a:cs typeface="Arial" pitchFamily="34" charset="0"/>
              </a:rPr>
              <a:t>• Ευρεία κάλυψη της γήινης επιφάνειας (περίπου 40%).</a:t>
            </a:r>
          </a:p>
          <a:p>
            <a:r>
              <a:rPr lang="el-GR" sz="2400" dirty="0" smtClean="0">
                <a:latin typeface="Arial" pitchFamily="34" charset="0"/>
                <a:cs typeface="Arial" pitchFamily="34" charset="0"/>
              </a:rPr>
              <a:t>• Επικοινωνία μεγάλου εύρους ζώνης.</a:t>
            </a:r>
          </a:p>
          <a:p>
            <a:r>
              <a:rPr lang="el-GR" sz="2400" dirty="0" smtClean="0">
                <a:latin typeface="Arial" pitchFamily="34" charset="0"/>
                <a:cs typeface="Arial" pitchFamily="34" charset="0"/>
              </a:rPr>
              <a:t>• Επικοινωνία υψηλής ποιότητας.</a:t>
            </a:r>
          </a:p>
          <a:p>
            <a:r>
              <a:rPr lang="el-GR" sz="2400" dirty="0" smtClean="0">
                <a:latin typeface="Arial" pitchFamily="34" charset="0"/>
                <a:cs typeface="Arial" pitchFamily="34" charset="0"/>
              </a:rPr>
              <a:t>• Κάλυψη (με το πέλμα) πάντα της ίδιας περιοχής.</a:t>
            </a:r>
          </a:p>
          <a:p>
            <a:r>
              <a:rPr lang="el-GR" sz="2400" dirty="0" smtClean="0">
                <a:latin typeface="Arial" pitchFamily="34" charset="0"/>
                <a:cs typeface="Arial" pitchFamily="34" charset="0"/>
              </a:rPr>
              <a:t>• Καταλληλότητα για κινητές τηλεπικοινωνίες.</a:t>
            </a:r>
          </a:p>
          <a:p>
            <a:r>
              <a:rPr lang="el-GR" sz="2400" dirty="0" smtClean="0">
                <a:latin typeface="Arial" pitchFamily="34" charset="0"/>
                <a:cs typeface="Arial" pitchFamily="34" charset="0"/>
              </a:rPr>
              <a:t>• Σχετικά μικρό κόστος επικοινωνιών.</a:t>
            </a:r>
          </a:p>
          <a:p>
            <a:r>
              <a:rPr lang="el-GR" sz="2400" dirty="0" smtClean="0">
                <a:latin typeface="Arial" pitchFamily="34" charset="0"/>
                <a:cs typeface="Arial" pitchFamily="34" charset="0"/>
              </a:rPr>
              <a:t>• Όχι προβλήματα που οφείλονται στο φαινόμενο </a:t>
            </a:r>
            <a:r>
              <a:rPr lang="el-GR" sz="2400" dirty="0" err="1" smtClean="0">
                <a:latin typeface="Arial" pitchFamily="34" charset="0"/>
                <a:cs typeface="Arial" pitchFamily="34" charset="0"/>
              </a:rPr>
              <a:t>Doppler</a:t>
            </a:r>
            <a:r>
              <a:rPr lang="el-GR" sz="2400" dirty="0" smtClean="0">
                <a:latin typeface="Arial" pitchFamily="34" charset="0"/>
                <a:cs typeface="Arial" pitchFamily="34" charset="0"/>
              </a:rPr>
              <a:t>.</a:t>
            </a:r>
          </a:p>
        </p:txBody>
      </p:sp>
      <p:pic>
        <p:nvPicPr>
          <p:cNvPr id="5"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Μειονεκτήματα Περιορισμοί </a:t>
            </a:r>
            <a:r>
              <a:rPr lang="en-US" sz="4400" dirty="0" smtClean="0">
                <a:solidFill>
                  <a:srgbClr val="5075BC"/>
                </a:solidFill>
                <a:latin typeface="Arial"/>
                <a:ea typeface="DejaVu Sans"/>
              </a:rPr>
              <a:t>GEO</a:t>
            </a:r>
            <a:endParaRPr lang="el-GR" sz="4400" dirty="0" smtClean="0">
              <a:solidFill>
                <a:srgbClr val="5075BC"/>
              </a:solidFill>
              <a:latin typeface="Arial"/>
              <a:ea typeface="DejaVu Sans"/>
            </a:endParaRPr>
          </a:p>
        </p:txBody>
      </p:sp>
      <p:sp>
        <p:nvSpPr>
          <p:cNvPr id="4" name="Text Box 4"/>
          <p:cNvSpPr txBox="1">
            <a:spLocks noChangeArrowheads="1"/>
          </p:cNvSpPr>
          <p:nvPr/>
        </p:nvSpPr>
        <p:spPr bwMode="auto">
          <a:xfrm>
            <a:off x="381000" y="1219200"/>
            <a:ext cx="8382000" cy="5940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buFont typeface="Arial" pitchFamily="34" charset="0"/>
              <a:buChar char="•"/>
            </a:pPr>
            <a:r>
              <a:rPr lang="el-GR" sz="2400" dirty="0" smtClean="0">
                <a:latin typeface="Arial" pitchFamily="34" charset="0"/>
                <a:cs typeface="Arial" pitchFamily="34" charset="0"/>
              </a:rPr>
              <a:t> Το γεγονός της ύπαρξης μιας μόνο γεωστατικής τροχιάς, οδηγεί στην ανάγκη αποτελεσματικής της εκμετάλλευσης. Δύο τυχαίοι διαδοχικοί δορυφόροι σε τέτοια τροχιά πρέπει να έχουν μεταξύ τους αρκετή απόσταση, για να αποφευχθούν συγκρούσεις (</a:t>
            </a:r>
            <a:r>
              <a:rPr lang="el-GR" sz="2400" dirty="0" err="1" smtClean="0">
                <a:latin typeface="Arial" pitchFamily="34" charset="0"/>
                <a:cs typeface="Arial" pitchFamily="34" charset="0"/>
              </a:rPr>
              <a:t>collisions</a:t>
            </a:r>
            <a:r>
              <a:rPr lang="el-GR" sz="2400" dirty="0" smtClean="0">
                <a:latin typeface="Arial" pitchFamily="34" charset="0"/>
                <a:cs typeface="Arial" pitchFamily="34" charset="0"/>
              </a:rPr>
              <a:t>) ανάμεσα τους.</a:t>
            </a:r>
          </a:p>
          <a:p>
            <a:pPr algn="just">
              <a:buFont typeface="Arial" pitchFamily="34" charset="0"/>
              <a:buChar char="•"/>
            </a:pPr>
            <a:endParaRPr lang="el-GR" sz="2400" dirty="0" smtClean="0">
              <a:latin typeface="Arial" pitchFamily="34" charset="0"/>
              <a:cs typeface="Arial" pitchFamily="34" charset="0"/>
            </a:endParaRPr>
          </a:p>
          <a:p>
            <a:pPr algn="just">
              <a:buFont typeface="Arial" pitchFamily="34" charset="0"/>
              <a:buChar char="•"/>
            </a:pPr>
            <a:r>
              <a:rPr lang="el-GR" sz="2400" dirty="0" smtClean="0">
                <a:latin typeface="Arial" pitchFamily="34" charset="0"/>
                <a:cs typeface="Arial" pitchFamily="34" charset="0"/>
              </a:rPr>
              <a:t>Απαιτεί περιορισμό στον αριθμό των γεωστατικών δορυφόρων που μπορούν να χρησιμοποιηθούν.</a:t>
            </a:r>
          </a:p>
          <a:p>
            <a:pPr algn="just">
              <a:buFont typeface="Arial" pitchFamily="34" charset="0"/>
              <a:buChar char="•"/>
            </a:pPr>
            <a:endParaRPr lang="el-GR" sz="2400" dirty="0" smtClean="0">
              <a:latin typeface="Arial" pitchFamily="34" charset="0"/>
              <a:cs typeface="Arial" pitchFamily="34" charset="0"/>
            </a:endParaRPr>
          </a:p>
          <a:p>
            <a:pPr algn="just">
              <a:buFont typeface="Arial" pitchFamily="34" charset="0"/>
              <a:buChar char="•"/>
            </a:pPr>
            <a:r>
              <a:rPr lang="el-GR" sz="2400" dirty="0" smtClean="0">
                <a:latin typeface="Arial" pitchFamily="34" charset="0"/>
                <a:cs typeface="Arial" pitchFamily="34" charset="0"/>
              </a:rPr>
              <a:t>Παρουσιάζει μεγάλη απώλεια διάδοσης (</a:t>
            </a:r>
            <a:r>
              <a:rPr lang="el-GR" sz="2400" dirty="0" err="1" smtClean="0">
                <a:latin typeface="Arial" pitchFamily="34" charset="0"/>
                <a:cs typeface="Arial" pitchFamily="34" charset="0"/>
              </a:rPr>
              <a:t>propagation</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loss</a:t>
            </a:r>
            <a:r>
              <a:rPr lang="el-GR" sz="2400" dirty="0" smtClean="0">
                <a:latin typeface="Arial" pitchFamily="34" charset="0"/>
                <a:cs typeface="Arial" pitchFamily="34" charset="0"/>
              </a:rPr>
              <a:t>).</a:t>
            </a:r>
          </a:p>
          <a:p>
            <a:pPr algn="just">
              <a:buFont typeface="Arial" pitchFamily="34" charset="0"/>
              <a:buChar char="•"/>
            </a:pPr>
            <a:endParaRPr lang="el-GR" sz="2400" dirty="0" smtClean="0">
              <a:latin typeface="Arial" pitchFamily="34" charset="0"/>
              <a:cs typeface="Arial" pitchFamily="34" charset="0"/>
            </a:endParaRPr>
          </a:p>
          <a:p>
            <a:pPr algn="just">
              <a:buFont typeface="Arial" pitchFamily="34" charset="0"/>
              <a:buChar char="•"/>
            </a:pPr>
            <a:r>
              <a:rPr lang="el-GR" sz="2400" dirty="0" smtClean="0">
                <a:latin typeface="Arial" pitchFamily="34" charset="0"/>
                <a:cs typeface="Arial" pitchFamily="34" charset="0"/>
              </a:rPr>
              <a:t>Παρουσιάζει έλλειψη ικανοποιητικής κάλυψης σε μεγάλα βόρεια ή νότια γεωγραφικά πλάτη (κοντά στους δύο πόλους), η οποία αναγκαστικά επιτυγχάνεται μέσω άλλων δορυφορικών τροχιών.</a:t>
            </a:r>
          </a:p>
          <a:p>
            <a:endParaRPr lang="el-GR" sz="2000" dirty="0" smtClean="0">
              <a:latin typeface="Arial" pitchFamily="34" charset="0"/>
              <a:cs typeface="Arial" pitchFamily="34" charset="0"/>
            </a:endParaRPr>
          </a:p>
        </p:txBody>
      </p: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Κριτήρια Επιλογής Τροχιών</a:t>
            </a:r>
          </a:p>
        </p:txBody>
      </p:sp>
      <p:sp>
        <p:nvSpPr>
          <p:cNvPr id="4" name="Text Box 4"/>
          <p:cNvSpPr txBox="1">
            <a:spLocks noChangeArrowheads="1"/>
          </p:cNvSpPr>
          <p:nvPr/>
        </p:nvSpPr>
        <p:spPr bwMode="auto">
          <a:xfrm>
            <a:off x="381000" y="1219200"/>
            <a:ext cx="838200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800" dirty="0" smtClean="0">
                <a:latin typeface="Arial" pitchFamily="34" charset="0"/>
                <a:cs typeface="Arial" pitchFamily="34" charset="0"/>
              </a:rPr>
              <a:t>• Την έκταση της προς κάλυψη περιοχής</a:t>
            </a:r>
          </a:p>
          <a:p>
            <a:r>
              <a:rPr lang="el-GR" sz="2800" dirty="0" smtClean="0">
                <a:latin typeface="Arial" pitchFamily="34" charset="0"/>
                <a:cs typeface="Arial" pitchFamily="34" charset="0"/>
              </a:rPr>
              <a:t>• Το γεωγραφικό πλάτος της περιοχής</a:t>
            </a:r>
          </a:p>
          <a:p>
            <a:r>
              <a:rPr lang="el-GR" sz="2800" dirty="0" smtClean="0">
                <a:latin typeface="Arial" pitchFamily="34" charset="0"/>
                <a:cs typeface="Arial" pitchFamily="34" charset="0"/>
              </a:rPr>
              <a:t>• Την επιθυμητή γωνία ανύψωσης</a:t>
            </a:r>
          </a:p>
          <a:p>
            <a:r>
              <a:rPr lang="el-GR" sz="2800" dirty="0" smtClean="0">
                <a:latin typeface="Arial" pitchFamily="34" charset="0"/>
                <a:cs typeface="Arial" pitchFamily="34" charset="0"/>
              </a:rPr>
              <a:t>• Την επιθυμητή διάρκεια εκπομπής</a:t>
            </a:r>
          </a:p>
          <a:p>
            <a:r>
              <a:rPr lang="el-GR" sz="2800" dirty="0" smtClean="0">
                <a:latin typeface="Arial" pitchFamily="34" charset="0"/>
                <a:cs typeface="Arial" pitchFamily="34" charset="0"/>
              </a:rPr>
              <a:t>• Την μέγιστη ανεκτή καθυστέρηση εκπομπής</a:t>
            </a:r>
          </a:p>
          <a:p>
            <a:r>
              <a:rPr lang="el-GR" sz="2800" dirty="0" smtClean="0">
                <a:latin typeface="Arial" pitchFamily="34" charset="0"/>
                <a:cs typeface="Arial" pitchFamily="34" charset="0"/>
              </a:rPr>
              <a:t>• Την ανοχή στις παρεμβολές</a:t>
            </a:r>
          </a:p>
          <a:p>
            <a:r>
              <a:rPr lang="el-GR" sz="2800" dirty="0" smtClean="0">
                <a:latin typeface="Arial" pitchFamily="34" charset="0"/>
                <a:cs typeface="Arial" pitchFamily="34" charset="0"/>
              </a:rPr>
              <a:t>• Την απόδοση των εκτοξευτών</a:t>
            </a:r>
          </a:p>
          <a:p>
            <a:r>
              <a:rPr lang="el-GR" sz="2800" dirty="0" smtClean="0">
                <a:latin typeface="Arial" pitchFamily="34" charset="0"/>
                <a:cs typeface="Arial" pitchFamily="34" charset="0"/>
              </a:rPr>
              <a:t>• Το κόστος</a:t>
            </a:r>
          </a:p>
        </p:txBody>
      </p:sp>
      <p:pic>
        <p:nvPicPr>
          <p:cNvPr id="6"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Ζώνες Συχνοτήτων</a:t>
            </a:r>
          </a:p>
        </p:txBody>
      </p:sp>
      <p:pic>
        <p:nvPicPr>
          <p:cNvPr id="4" name="Εικόνα 5"/>
          <p:cNvPicPr/>
          <p:nvPr/>
        </p:nvPicPr>
        <p:blipFill>
          <a:blip r:embed="rId2" cstate="print"/>
          <a:stretch/>
        </p:blipFill>
        <p:spPr>
          <a:xfrm>
            <a:off x="107640" y="6015240"/>
            <a:ext cx="725760" cy="704160"/>
          </a:xfrm>
          <a:prstGeom prst="rect">
            <a:avLst/>
          </a:prstGeom>
          <a:ln>
            <a:noFill/>
          </a:ln>
        </p:spPr>
      </p:pic>
      <p:graphicFrame>
        <p:nvGraphicFramePr>
          <p:cNvPr id="5" name="4 - Πίνακας"/>
          <p:cNvGraphicFramePr>
            <a:graphicFrameLocks noGrp="1"/>
          </p:cNvGraphicFramePr>
          <p:nvPr/>
        </p:nvGraphicFramePr>
        <p:xfrm>
          <a:off x="4648200" y="1371600"/>
          <a:ext cx="4216400" cy="5173980"/>
        </p:xfrm>
        <a:graphic>
          <a:graphicData uri="http://schemas.openxmlformats.org/drawingml/2006/table">
            <a:tbl>
              <a:tblPr/>
              <a:tblGrid>
                <a:gridCol w="1174417"/>
                <a:gridCol w="806783"/>
                <a:gridCol w="685800"/>
                <a:gridCol w="968245"/>
                <a:gridCol w="581155"/>
              </a:tblGrid>
              <a:tr h="581025">
                <a:tc>
                  <a:txBody>
                    <a:bodyPr/>
                    <a:lstStyle/>
                    <a:p>
                      <a:pPr algn="l" fontAlgn="ctr"/>
                      <a:r>
                        <a:rPr lang="el-GR" sz="1100" b="0" i="0" u="none" strike="noStrike" dirty="0">
                          <a:solidFill>
                            <a:srgbClr val="000000"/>
                          </a:solidFill>
                          <a:latin typeface="Arial" pitchFamily="34" charset="0"/>
                          <a:cs typeface="Arial" pitchFamily="34" charset="0"/>
                        </a:rPr>
                        <a:t>Ονομασία Ζώνης Συχνοτήτων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100" b="0" i="0" u="none" strike="noStrike">
                          <a:solidFill>
                            <a:srgbClr val="000000"/>
                          </a:solidFill>
                          <a:latin typeface="Arial" pitchFamily="34" charset="0"/>
                          <a:cs typeface="Arial" pitchFamily="34" charset="0"/>
                        </a:rPr>
                        <a:t>Συχνότητα Κάτω Ζεύξης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100" b="0" i="0" u="none" strike="noStrike">
                          <a:solidFill>
                            <a:srgbClr val="000000"/>
                          </a:solidFill>
                          <a:latin typeface="Arial" pitchFamily="34" charset="0"/>
                          <a:cs typeface="Arial" pitchFamily="34" charset="0"/>
                        </a:rPr>
                        <a:t>Συχνότητα Άνω Ζεύξης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el-GR" sz="1100" b="0" i="0" u="none" strike="noStrike" dirty="0">
                          <a:solidFill>
                            <a:srgbClr val="000000"/>
                          </a:solidFill>
                          <a:latin typeface="Arial" pitchFamily="34" charset="0"/>
                          <a:cs typeface="Arial" pitchFamily="34" charset="0"/>
                        </a:rPr>
                        <a:t>Κατηγορίες Τηλεπικοινωνιακών Υπηρεσιών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0">
                <a:tc>
                  <a:txBody>
                    <a:bodyPr/>
                    <a:lstStyle/>
                    <a:p>
                      <a:pPr algn="l" fontAlgn="b"/>
                      <a:r>
                        <a:rPr lang="el-GR" sz="1100" b="0" i="0" u="none" strike="noStrike">
                          <a:solidFill>
                            <a:srgbClr val="000000"/>
                          </a:solidFill>
                          <a:latin typeface="Arial" pitchFamily="34" charset="0"/>
                          <a:cs typeface="Arial"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rowSpan="2">
                  <a:txBody>
                    <a:bodyPr/>
                    <a:lstStyle/>
                    <a:p>
                      <a:pPr algn="l" fontAlgn="ctr"/>
                      <a:r>
                        <a:rPr lang="en-US" sz="1100" b="0" i="0" u="none" strike="noStrike">
                          <a:solidFill>
                            <a:srgbClr val="000000"/>
                          </a:solidFill>
                          <a:latin typeface="Arial" pitchFamily="34" charset="0"/>
                          <a:cs typeface="Arial" pitchFamily="34" charset="0"/>
                        </a:rPr>
                        <a:t>L-</a:t>
                      </a:r>
                      <a:r>
                        <a:rPr lang="el-GR" sz="1100" b="0" i="0" u="none" strike="noStrike">
                          <a:solidFill>
                            <a:srgbClr val="000000"/>
                          </a:solidFill>
                          <a:latin typeface="Arial" pitchFamily="34" charset="0"/>
                          <a:cs typeface="Arial" pitchFamily="34" charset="0"/>
                        </a:rPr>
                        <a:t>ζώνη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1GHz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2GHz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Κινητή Υπηρεσία μέσω Δορυφόρου</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MSS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0">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100" b="0" i="0" u="none" strike="noStrike" dirty="0">
                          <a:solidFill>
                            <a:srgbClr val="000000"/>
                          </a:solidFill>
                          <a:latin typeface="Arial" pitchFamily="34" charset="0"/>
                          <a:cs typeface="Arial" pitchFamily="34" charset="0"/>
                        </a:rPr>
                        <a:t>Κινητή Υπηρεσία Ξηράς μέσω Δορυφόρου</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pitchFamily="34" charset="0"/>
                          <a:cs typeface="Arial" pitchFamily="34" charset="0"/>
                        </a:rPr>
                        <a:t>LMSS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rowSpan="2">
                  <a:txBody>
                    <a:bodyPr/>
                    <a:lstStyle/>
                    <a:p>
                      <a:pPr algn="l" fontAlgn="ctr"/>
                      <a:r>
                        <a:rPr lang="en-US" sz="1100" b="0" i="0" u="none" strike="noStrike">
                          <a:solidFill>
                            <a:srgbClr val="000000"/>
                          </a:solidFill>
                          <a:latin typeface="Arial" pitchFamily="34" charset="0"/>
                          <a:cs typeface="Arial" pitchFamily="34" charset="0"/>
                        </a:rPr>
                        <a:t>S-</a:t>
                      </a:r>
                      <a:r>
                        <a:rPr lang="el-GR" sz="1100" b="0" i="0" u="none" strike="noStrike">
                          <a:solidFill>
                            <a:srgbClr val="000000"/>
                          </a:solidFill>
                          <a:latin typeface="Arial" pitchFamily="34" charset="0"/>
                          <a:cs typeface="Arial" pitchFamily="34" charset="0"/>
                        </a:rPr>
                        <a:t>ζώνη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2GHz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4GHz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Κινητή Υπηρεσία μέσω Δορυφόρου</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MSS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100" b="0" i="0" u="none" strike="noStrike">
                          <a:solidFill>
                            <a:srgbClr val="000000"/>
                          </a:solidFill>
                          <a:latin typeface="Arial" pitchFamily="34" charset="0"/>
                          <a:cs typeface="Arial" pitchFamily="34" charset="0"/>
                        </a:rPr>
                        <a:t>Υπηρεσία Έρευνας του Διαστήματος</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pitchFamily="34" charset="0"/>
                          <a:cs typeface="Arial" pitchFamily="34" charset="0"/>
                        </a:rPr>
                        <a:t>SRS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525">
                <a:tc>
                  <a:txBody>
                    <a:bodyPr/>
                    <a:lstStyle/>
                    <a:p>
                      <a:pPr algn="l" fontAlgn="ctr"/>
                      <a:r>
                        <a:rPr lang="en-US" sz="1100" b="0" i="0" u="none" strike="noStrike">
                          <a:solidFill>
                            <a:srgbClr val="000000"/>
                          </a:solidFill>
                          <a:latin typeface="Arial" pitchFamily="34" charset="0"/>
                          <a:cs typeface="Arial" pitchFamily="34" charset="0"/>
                        </a:rPr>
                        <a:t>C-</a:t>
                      </a:r>
                      <a:r>
                        <a:rPr lang="el-GR" sz="1100" b="0" i="0" u="none" strike="noStrike">
                          <a:solidFill>
                            <a:srgbClr val="000000"/>
                          </a:solidFill>
                          <a:latin typeface="Arial" pitchFamily="34" charset="0"/>
                          <a:cs typeface="Arial" pitchFamily="34" charset="0"/>
                        </a:rPr>
                        <a:t>ζώνη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4GHz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6GHz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Σταθερή Υπηρεσία μέσω Δορυφόρου</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FSS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algn="l" fontAlgn="ctr"/>
                      <a:r>
                        <a:rPr lang="en-US" sz="1100" b="0" i="0" u="none" strike="noStrike" dirty="0">
                          <a:solidFill>
                            <a:srgbClr val="000000"/>
                          </a:solidFill>
                          <a:latin typeface="Arial" pitchFamily="34" charset="0"/>
                          <a:cs typeface="Arial" pitchFamily="34" charset="0"/>
                        </a:rPr>
                        <a:t>X-</a:t>
                      </a:r>
                      <a:r>
                        <a:rPr lang="el-GR" sz="1100" b="0" i="0" u="none" strike="noStrike" dirty="0">
                          <a:solidFill>
                            <a:srgbClr val="000000"/>
                          </a:solidFill>
                          <a:latin typeface="Arial" pitchFamily="34" charset="0"/>
                          <a:cs typeface="Arial" pitchFamily="34" charset="0"/>
                        </a:rPr>
                        <a:t>ζώνη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8GHz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9GHz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Σταθερή Υπηρεσία μέσω Δορυφόρου για Στρατιωτικούς Σκοπούς</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err="1">
                          <a:solidFill>
                            <a:srgbClr val="000000"/>
                          </a:solidFill>
                          <a:latin typeface="Arial" pitchFamily="34" charset="0"/>
                          <a:cs typeface="Arial" pitchFamily="34" charset="0"/>
                        </a:rPr>
                        <a:t>FSSmc</a:t>
                      </a: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5 - Πίνακας"/>
          <p:cNvGraphicFramePr>
            <a:graphicFrameLocks noGrp="1"/>
          </p:cNvGraphicFramePr>
          <p:nvPr/>
        </p:nvGraphicFramePr>
        <p:xfrm>
          <a:off x="304800" y="1371600"/>
          <a:ext cx="4191001" cy="4039168"/>
        </p:xfrm>
        <a:graphic>
          <a:graphicData uri="http://schemas.openxmlformats.org/drawingml/2006/table">
            <a:tbl>
              <a:tblPr/>
              <a:tblGrid>
                <a:gridCol w="903516"/>
                <a:gridCol w="696684"/>
                <a:gridCol w="685800"/>
                <a:gridCol w="1604824"/>
                <a:gridCol w="300177"/>
              </a:tblGrid>
              <a:tr h="609600">
                <a:tc>
                  <a:txBody>
                    <a:bodyPr/>
                    <a:lstStyle/>
                    <a:p>
                      <a:pPr algn="l" fontAlgn="ctr"/>
                      <a:r>
                        <a:rPr lang="el-GR" sz="1100" b="0" i="0" u="none" strike="noStrike" dirty="0">
                          <a:solidFill>
                            <a:srgbClr val="000000"/>
                          </a:solidFill>
                          <a:latin typeface="Arial" pitchFamily="34" charset="0"/>
                          <a:cs typeface="Arial" pitchFamily="34" charset="0"/>
                        </a:rPr>
                        <a:t>Ονομασία Ζώνης Συχνοτήτων</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100" b="0" i="0" u="none" strike="noStrike">
                          <a:solidFill>
                            <a:srgbClr val="000000"/>
                          </a:solidFill>
                          <a:latin typeface="Arial" pitchFamily="34" charset="0"/>
                          <a:cs typeface="Arial" pitchFamily="34" charset="0"/>
                        </a:rPr>
                        <a:t>Συχνότητα Κάτω Ζεύξης</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latin typeface="Arial" pitchFamily="34" charset="0"/>
                          <a:cs typeface="Arial" pitchFamily="34" charset="0"/>
                        </a:rPr>
                        <a:t>Συχνότητα Άνω Ζεύξης</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el-GR" sz="1100" b="0" i="0" u="none" strike="noStrike">
                          <a:solidFill>
                            <a:srgbClr val="000000"/>
                          </a:solidFill>
                          <a:latin typeface="Arial" pitchFamily="34" charset="0"/>
                          <a:cs typeface="Arial" pitchFamily="34" charset="0"/>
                        </a:rPr>
                        <a:t>Κατηγορίες Τηλεπικοινωνιακών Υπηρεσιών</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94299">
                <a:tc>
                  <a:txBody>
                    <a:bodyPr/>
                    <a:lstStyle/>
                    <a:p>
                      <a:pPr algn="l" fontAlgn="b"/>
                      <a:endParaRPr lang="el-GR" sz="1100" b="0" i="0" u="none" strike="noStrike">
                        <a:solidFill>
                          <a:srgbClr val="000000"/>
                        </a:solidFill>
                        <a:latin typeface="Arial" pitchFamily="34" charset="0"/>
                        <a:cs typeface="Arial" pitchFamily="34" charset="0"/>
                      </a:endParaRPr>
                    </a:p>
                  </a:txBody>
                  <a:tcPr marL="5070" marR="5070" marT="5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000000"/>
                        </a:solidFill>
                        <a:latin typeface="Arial" pitchFamily="34" charset="0"/>
                        <a:cs typeface="Arial" pitchFamily="34" charset="0"/>
                      </a:endParaRPr>
                    </a:p>
                  </a:txBody>
                  <a:tcPr marL="5070" marR="5070" marT="5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000000"/>
                        </a:solidFill>
                        <a:latin typeface="Arial" pitchFamily="34" charset="0"/>
                        <a:cs typeface="Arial" pitchFamily="34" charset="0"/>
                      </a:endParaRPr>
                    </a:p>
                  </a:txBody>
                  <a:tcPr marL="5070" marR="5070" marT="5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000000"/>
                        </a:solidFill>
                        <a:latin typeface="Arial" pitchFamily="34" charset="0"/>
                        <a:cs typeface="Arial" pitchFamily="34" charset="0"/>
                      </a:endParaRPr>
                    </a:p>
                  </a:txBody>
                  <a:tcPr marL="5070" marR="5070" marT="5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000000"/>
                        </a:solidFill>
                        <a:latin typeface="Arial" pitchFamily="34" charset="0"/>
                        <a:cs typeface="Arial" pitchFamily="34" charset="0"/>
                      </a:endParaRPr>
                    </a:p>
                  </a:txBody>
                  <a:tcPr marL="5070" marR="5070" marT="5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86">
                <a:tc rowSpan="2">
                  <a:txBody>
                    <a:bodyPr/>
                    <a:lstStyle/>
                    <a:p>
                      <a:pPr algn="l" fontAlgn="ctr"/>
                      <a:r>
                        <a:rPr lang="en-US" sz="1100" b="0" i="0" u="none" strike="noStrike">
                          <a:solidFill>
                            <a:srgbClr val="000000"/>
                          </a:solidFill>
                          <a:latin typeface="Arial" pitchFamily="34" charset="0"/>
                          <a:cs typeface="Arial" pitchFamily="34" charset="0"/>
                        </a:rPr>
                        <a:t>Ku-</a:t>
                      </a:r>
                      <a:r>
                        <a:rPr lang="el-GR" sz="1100" b="0" i="0" u="none" strike="noStrike">
                          <a:solidFill>
                            <a:srgbClr val="000000"/>
                          </a:solidFill>
                          <a:latin typeface="Arial" pitchFamily="34" charset="0"/>
                          <a:cs typeface="Arial" pitchFamily="34" charset="0"/>
                        </a:rPr>
                        <a:t>ζώνη</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12GHz</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14GHz</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Σταθερή Υπηρεσία μέσω Δορυφόρου</a:t>
                      </a:r>
                    </a:p>
                  </a:txBody>
                  <a:tcPr marL="5070" marR="5070" marT="5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FSS</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3">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100" b="0" i="0" u="none" strike="noStrike">
                          <a:solidFill>
                            <a:srgbClr val="000000"/>
                          </a:solidFill>
                          <a:latin typeface="Arial" pitchFamily="34" charset="0"/>
                          <a:cs typeface="Arial" pitchFamily="34" charset="0"/>
                        </a:rPr>
                        <a:t>Υπηρεσία Ευρυεκπομπής μέσω Δορυφόρου</a:t>
                      </a:r>
                    </a:p>
                  </a:txBody>
                  <a:tcPr marL="5070" marR="5070" marT="5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BSS</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986">
                <a:tc rowSpan="2">
                  <a:txBody>
                    <a:bodyPr/>
                    <a:lstStyle/>
                    <a:p>
                      <a:pPr algn="l" fontAlgn="ctr"/>
                      <a:r>
                        <a:rPr lang="en-US" sz="1100" b="0" i="0" u="none" strike="noStrike">
                          <a:solidFill>
                            <a:srgbClr val="000000"/>
                          </a:solidFill>
                          <a:latin typeface="Arial" pitchFamily="34" charset="0"/>
                          <a:cs typeface="Arial" pitchFamily="34" charset="0"/>
                        </a:rPr>
                        <a:t>K-</a:t>
                      </a:r>
                      <a:r>
                        <a:rPr lang="el-GR" sz="1100" b="0" i="0" u="none" strike="noStrike">
                          <a:solidFill>
                            <a:srgbClr val="000000"/>
                          </a:solidFill>
                          <a:latin typeface="Arial" pitchFamily="34" charset="0"/>
                          <a:cs typeface="Arial" pitchFamily="34" charset="0"/>
                        </a:rPr>
                        <a:t>ζώνη</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18GHz</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26,5GHz</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Σταθερή Υπηρεσία μέσω Δορυφόρου</a:t>
                      </a:r>
                    </a:p>
                  </a:txBody>
                  <a:tcPr marL="5070" marR="5070" marT="5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FSS</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077">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100" b="0" i="0" u="none" strike="noStrike">
                          <a:solidFill>
                            <a:srgbClr val="000000"/>
                          </a:solidFill>
                          <a:latin typeface="Arial" pitchFamily="34" charset="0"/>
                          <a:cs typeface="Arial" pitchFamily="34" charset="0"/>
                        </a:rPr>
                        <a:t>Υπηρεσία Ευρυεκπομπής μέσω Δορυφόρου</a:t>
                      </a:r>
                    </a:p>
                  </a:txBody>
                  <a:tcPr marL="5070" marR="5070" marT="5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BSS</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056">
                <a:tc rowSpan="2">
                  <a:txBody>
                    <a:bodyPr/>
                    <a:lstStyle/>
                    <a:p>
                      <a:pPr algn="l" fontAlgn="ctr"/>
                      <a:r>
                        <a:rPr lang="en-US" sz="1100" b="0" i="0" u="none" strike="noStrike">
                          <a:solidFill>
                            <a:srgbClr val="000000"/>
                          </a:solidFill>
                          <a:latin typeface="Arial" pitchFamily="34" charset="0"/>
                          <a:cs typeface="Arial" pitchFamily="34" charset="0"/>
                        </a:rPr>
                        <a:t>Ka-</a:t>
                      </a:r>
                      <a:r>
                        <a:rPr lang="el-GR" sz="1100" b="0" i="0" u="none" strike="noStrike">
                          <a:solidFill>
                            <a:srgbClr val="000000"/>
                          </a:solidFill>
                          <a:latin typeface="Arial" pitchFamily="34" charset="0"/>
                          <a:cs typeface="Arial" pitchFamily="34" charset="0"/>
                        </a:rPr>
                        <a:t>ζώνη</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a:solidFill>
                            <a:srgbClr val="000000"/>
                          </a:solidFill>
                          <a:latin typeface="Arial" pitchFamily="34" charset="0"/>
                          <a:cs typeface="Arial" pitchFamily="34" charset="0"/>
                        </a:rPr>
                        <a:t>20GHz</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dirty="0">
                          <a:solidFill>
                            <a:srgbClr val="000000"/>
                          </a:solidFill>
                          <a:latin typeface="Arial" pitchFamily="34" charset="0"/>
                          <a:cs typeface="Arial" pitchFamily="34" charset="0"/>
                        </a:rPr>
                        <a:t>30GHz</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latin typeface="Arial" pitchFamily="34" charset="0"/>
                          <a:cs typeface="Arial" pitchFamily="34" charset="0"/>
                        </a:rPr>
                        <a:t>Σταθερή Υπηρεσία μέσω Δορυφόρου</a:t>
                      </a:r>
                    </a:p>
                  </a:txBody>
                  <a:tcPr marL="5070" marR="5070" marT="5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Arial" pitchFamily="34" charset="0"/>
                          <a:cs typeface="Arial" pitchFamily="34" charset="0"/>
                        </a:rPr>
                        <a:t>FSS</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850">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100" b="0" i="0" u="none" strike="noStrike">
                          <a:solidFill>
                            <a:srgbClr val="000000"/>
                          </a:solidFill>
                          <a:latin typeface="Arial" pitchFamily="34" charset="0"/>
                          <a:cs typeface="Arial" pitchFamily="34" charset="0"/>
                        </a:rPr>
                        <a:t>Υπηρεσία Ευρυεκπομπής μέσω Δορυφόρου</a:t>
                      </a:r>
                    </a:p>
                  </a:txBody>
                  <a:tcPr marL="5070" marR="5070" marT="5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Arial" pitchFamily="34" charset="0"/>
                          <a:cs typeface="Arial" pitchFamily="34" charset="0"/>
                        </a:rPr>
                        <a:t>BSS</a:t>
                      </a:r>
                    </a:p>
                  </a:txBody>
                  <a:tcPr marL="5070" marR="5070" marT="50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Δορυφορικές Επικοινωνίες</a:t>
            </a:r>
          </a:p>
        </p:txBody>
      </p:sp>
      <p:sp>
        <p:nvSpPr>
          <p:cNvPr id="4" name="Text Box 4"/>
          <p:cNvSpPr txBox="1">
            <a:spLocks noChangeArrowheads="1"/>
          </p:cNvSpPr>
          <p:nvPr/>
        </p:nvSpPr>
        <p:spPr bwMode="auto">
          <a:xfrm>
            <a:off x="304800" y="2514600"/>
            <a:ext cx="49530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smtClean="0">
                <a:latin typeface="Arial" pitchFamily="34" charset="0"/>
                <a:cs typeface="Arial" pitchFamily="34" charset="0"/>
              </a:rPr>
              <a:t>• Δορυφορικό τηλέφωνο</a:t>
            </a:r>
          </a:p>
          <a:p>
            <a:pPr>
              <a:buFont typeface="Arial" pitchFamily="34" charset="0"/>
              <a:buChar char="•"/>
            </a:pPr>
            <a:r>
              <a:rPr lang="el-GR" sz="2400" dirty="0" smtClean="0">
                <a:latin typeface="Arial" pitchFamily="34" charset="0"/>
                <a:cs typeface="Arial" pitchFamily="34" charset="0"/>
              </a:rPr>
              <a:t>Δορυφορικό ραδιόφωνο</a:t>
            </a:r>
          </a:p>
          <a:p>
            <a:pPr>
              <a:buFont typeface="Arial" pitchFamily="34" charset="0"/>
              <a:buChar char="•"/>
            </a:pPr>
            <a:r>
              <a:rPr lang="el-GR" sz="2400" dirty="0" smtClean="0">
                <a:latin typeface="Arial" pitchFamily="34" charset="0"/>
                <a:cs typeface="Arial" pitchFamily="34" charset="0"/>
              </a:rPr>
              <a:t>Δορυφορική τηλεόραση</a:t>
            </a:r>
          </a:p>
          <a:p>
            <a:pPr>
              <a:buFont typeface="Arial" pitchFamily="34" charset="0"/>
              <a:buChar char="•"/>
            </a:pPr>
            <a:r>
              <a:rPr lang="el-GR" sz="2400" dirty="0" smtClean="0">
                <a:latin typeface="Arial" pitchFamily="34" charset="0"/>
                <a:cs typeface="Arial" pitchFamily="34" charset="0"/>
              </a:rPr>
              <a:t>Δορυφορική Τηλεπισκόπηση</a:t>
            </a:r>
          </a:p>
          <a:p>
            <a:pPr>
              <a:buFont typeface="Arial" pitchFamily="34" charset="0"/>
              <a:buChar char="•"/>
            </a:pPr>
            <a:r>
              <a:rPr lang="en-US" sz="2400" dirty="0" smtClean="0">
                <a:latin typeface="Arial" pitchFamily="34" charset="0"/>
                <a:cs typeface="Arial" pitchFamily="34" charset="0"/>
              </a:rPr>
              <a:t>GPS</a:t>
            </a:r>
            <a:r>
              <a:rPr lang="el-GR" sz="2400" dirty="0" smtClean="0">
                <a:latin typeface="Arial" pitchFamily="34" charset="0"/>
                <a:cs typeface="Arial" pitchFamily="34" charset="0"/>
              </a:rPr>
              <a:t> (</a:t>
            </a:r>
            <a:r>
              <a:rPr lang="en-US" sz="2400" dirty="0" smtClean="0">
                <a:latin typeface="Arial" pitchFamily="34" charset="0"/>
                <a:cs typeface="Arial" pitchFamily="34" charset="0"/>
              </a:rPr>
              <a:t>Global Positioning System</a:t>
            </a:r>
            <a:r>
              <a:rPr lang="el-GR" sz="2400" dirty="0" smtClean="0">
                <a:latin typeface="Arial" pitchFamily="34" charset="0"/>
                <a:cs typeface="Arial" pitchFamily="34" charset="0"/>
              </a:rPr>
              <a:t>)</a:t>
            </a:r>
          </a:p>
          <a:p>
            <a:pPr>
              <a:buFont typeface="Arial" pitchFamily="34" charset="0"/>
              <a:buChar char="•"/>
            </a:pPr>
            <a:r>
              <a:rPr lang="el-GR" sz="2400" dirty="0" smtClean="0">
                <a:latin typeface="Arial" pitchFamily="34" charset="0"/>
                <a:cs typeface="Arial" pitchFamily="34" charset="0"/>
              </a:rPr>
              <a:t>Το δορυφορικό Ιντερνέτ</a:t>
            </a:r>
          </a:p>
        </p:txBody>
      </p:sp>
      <p:pic>
        <p:nvPicPr>
          <p:cNvPr id="5" name="Εικόνα 5"/>
          <p:cNvPicPr/>
          <p:nvPr/>
        </p:nvPicPr>
        <p:blipFill>
          <a:blip r:embed="rId2" cstate="print"/>
          <a:stretch/>
        </p:blipFill>
        <p:spPr>
          <a:xfrm>
            <a:off x="107640" y="6015240"/>
            <a:ext cx="725760" cy="704160"/>
          </a:xfrm>
          <a:prstGeom prst="rect">
            <a:avLst/>
          </a:prstGeom>
          <a:ln>
            <a:noFill/>
          </a:ln>
        </p:spPr>
      </p:pic>
      <p:pic>
        <p:nvPicPr>
          <p:cNvPr id="7" name="Picture 1"/>
          <p:cNvPicPr>
            <a:picLocks noChangeAspect="1" noChangeArrowheads="1"/>
          </p:cNvPicPr>
          <p:nvPr/>
        </p:nvPicPr>
        <p:blipFill>
          <a:blip r:embed="rId3" cstate="print"/>
          <a:srcRect/>
          <a:stretch>
            <a:fillRect/>
          </a:stretch>
        </p:blipFill>
        <p:spPr bwMode="auto">
          <a:xfrm>
            <a:off x="6248400" y="2590800"/>
            <a:ext cx="561975" cy="54292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696200" y="2057400"/>
            <a:ext cx="762000" cy="504825"/>
          </a:xfrm>
          <a:prstGeom prst="rect">
            <a:avLst/>
          </a:prstGeom>
          <a:noFill/>
          <a:ln w="9525">
            <a:noFill/>
            <a:miter lim="800000"/>
            <a:headEnd/>
            <a:tailEnd/>
          </a:ln>
        </p:spPr>
      </p:pic>
      <p:sp>
        <p:nvSpPr>
          <p:cNvPr id="9" name="8 - Κουμπί ενέργειας: Κεντρική σελίδα">
            <a:hlinkClick r:id="" action="ppaction://hlinkshowjump?jump=firstslide" highlightClick="1"/>
          </p:cNvPr>
          <p:cNvSpPr/>
          <p:nvPr/>
        </p:nvSpPr>
        <p:spPr>
          <a:xfrm>
            <a:off x="6400800" y="1600200"/>
            <a:ext cx="762000" cy="5334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2"/>
          <p:cNvPicPr>
            <a:picLocks noChangeAspect="1" noChangeArrowheads="1"/>
          </p:cNvPicPr>
          <p:nvPr/>
        </p:nvPicPr>
        <p:blipFill>
          <a:blip r:embed="rId4" cstate="print"/>
          <a:srcRect/>
          <a:stretch>
            <a:fillRect/>
          </a:stretch>
        </p:blipFill>
        <p:spPr bwMode="auto">
          <a:xfrm>
            <a:off x="7696200" y="3048000"/>
            <a:ext cx="762000" cy="504825"/>
          </a:xfrm>
          <a:prstGeom prst="rect">
            <a:avLst/>
          </a:prstGeom>
          <a:noFill/>
          <a:ln w="9525">
            <a:noFill/>
            <a:miter lim="800000"/>
            <a:headEnd/>
            <a:tailEnd/>
          </a:ln>
        </p:spPr>
      </p:pic>
      <p:pic>
        <p:nvPicPr>
          <p:cNvPr id="11" name="Picture 1"/>
          <p:cNvPicPr>
            <a:picLocks noChangeAspect="1" noChangeArrowheads="1"/>
          </p:cNvPicPr>
          <p:nvPr/>
        </p:nvPicPr>
        <p:blipFill>
          <a:blip r:embed="rId3" cstate="print"/>
          <a:srcRect/>
          <a:stretch>
            <a:fillRect/>
          </a:stretch>
        </p:blipFill>
        <p:spPr bwMode="auto">
          <a:xfrm>
            <a:off x="6248400" y="3505200"/>
            <a:ext cx="561975" cy="542925"/>
          </a:xfrm>
          <a:prstGeom prst="rect">
            <a:avLst/>
          </a:prstGeom>
          <a:noFill/>
          <a:ln w="9525">
            <a:noFill/>
            <a:miter lim="800000"/>
            <a:headEnd/>
            <a:tailEnd/>
          </a:ln>
        </p:spPr>
      </p:pic>
      <p:pic>
        <p:nvPicPr>
          <p:cNvPr id="12" name="Picture 1"/>
          <p:cNvPicPr>
            <a:picLocks noChangeAspect="1" noChangeArrowheads="1"/>
          </p:cNvPicPr>
          <p:nvPr/>
        </p:nvPicPr>
        <p:blipFill>
          <a:blip r:embed="rId3" cstate="print"/>
          <a:srcRect/>
          <a:stretch>
            <a:fillRect/>
          </a:stretch>
        </p:blipFill>
        <p:spPr bwMode="auto">
          <a:xfrm>
            <a:off x="6248400" y="4343400"/>
            <a:ext cx="561975" cy="542925"/>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696200" y="3962400"/>
            <a:ext cx="762000" cy="504825"/>
          </a:xfrm>
          <a:prstGeom prst="rect">
            <a:avLst/>
          </a:prstGeom>
          <a:noFill/>
          <a:ln w="9525">
            <a:noFill/>
            <a:miter lim="800000"/>
            <a:headEnd/>
            <a:tailEnd/>
          </a:ln>
        </p:spPr>
      </p:pic>
      <p:cxnSp>
        <p:nvCxnSpPr>
          <p:cNvPr id="14" name="13 - Ευθύγραμμο βέλος σύνδεσης"/>
          <p:cNvCxnSpPr>
            <a:endCxn id="8" idx="1"/>
          </p:cNvCxnSpPr>
          <p:nvPr/>
        </p:nvCxnSpPr>
        <p:spPr>
          <a:xfrm>
            <a:off x="7162800" y="2057400"/>
            <a:ext cx="533400" cy="2524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a:endCxn id="7" idx="3"/>
          </p:cNvCxnSpPr>
          <p:nvPr/>
        </p:nvCxnSpPr>
        <p:spPr>
          <a:xfrm flipH="1">
            <a:off x="6810375" y="2438400"/>
            <a:ext cx="885825" cy="4238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a:endCxn id="10" idx="1"/>
          </p:cNvCxnSpPr>
          <p:nvPr/>
        </p:nvCxnSpPr>
        <p:spPr>
          <a:xfrm>
            <a:off x="6781800" y="3048000"/>
            <a:ext cx="914400" cy="2524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a:endCxn id="11" idx="3"/>
          </p:cNvCxnSpPr>
          <p:nvPr/>
        </p:nvCxnSpPr>
        <p:spPr>
          <a:xfrm flipH="1">
            <a:off x="6810375" y="3505200"/>
            <a:ext cx="885825" cy="2714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a:endCxn id="13" idx="1"/>
          </p:cNvCxnSpPr>
          <p:nvPr/>
        </p:nvCxnSpPr>
        <p:spPr>
          <a:xfrm>
            <a:off x="6781800" y="3962400"/>
            <a:ext cx="914400" cy="2524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a:stCxn id="13" idx="1"/>
            <a:endCxn id="12" idx="3"/>
          </p:cNvCxnSpPr>
          <p:nvPr/>
        </p:nvCxnSpPr>
        <p:spPr>
          <a:xfrm flipH="1">
            <a:off x="6810375" y="4214813"/>
            <a:ext cx="885825" cy="4000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19 - Κουμπί ενέργειας: Κεντρική σελίδα">
            <a:hlinkClick r:id="" action="ppaction://hlinkshowjump?jump=firstslide" highlightClick="1"/>
          </p:cNvPr>
          <p:cNvSpPr/>
          <p:nvPr/>
        </p:nvSpPr>
        <p:spPr>
          <a:xfrm>
            <a:off x="7010400" y="4800600"/>
            <a:ext cx="762000" cy="5334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20 - Ευθύγραμμο βέλος σύνδεσης"/>
          <p:cNvCxnSpPr>
            <a:stCxn id="13" idx="2"/>
          </p:cNvCxnSpPr>
          <p:nvPr/>
        </p:nvCxnSpPr>
        <p:spPr>
          <a:xfrm flipH="1">
            <a:off x="7391400" y="4467225"/>
            <a:ext cx="685800" cy="3333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21 - Κουμπί ενέργειας: Κεντρική σελίδα">
            <a:hlinkClick r:id="" action="ppaction://hlinkshowjump?jump=firstslide" highlightClick="1"/>
          </p:cNvPr>
          <p:cNvSpPr/>
          <p:nvPr/>
        </p:nvSpPr>
        <p:spPr>
          <a:xfrm>
            <a:off x="7467600" y="6172200"/>
            <a:ext cx="762000" cy="5334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Κουμπί ενέργειας: Κεντρική σελίδα">
            <a:hlinkClick r:id="" action="ppaction://hlinkshowjump?jump=firstslide" highlightClick="1"/>
          </p:cNvPr>
          <p:cNvSpPr/>
          <p:nvPr/>
        </p:nvSpPr>
        <p:spPr>
          <a:xfrm>
            <a:off x="4953000" y="6172200"/>
            <a:ext cx="762000" cy="5334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Κουμπί ενέργειας: Κεντρική σελίδα">
            <a:hlinkClick r:id="" action="ppaction://hlinkshowjump?jump=firstslide" highlightClick="1"/>
          </p:cNvPr>
          <p:cNvSpPr/>
          <p:nvPr/>
        </p:nvSpPr>
        <p:spPr>
          <a:xfrm>
            <a:off x="8077200" y="5410200"/>
            <a:ext cx="762000" cy="5334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Σύννεφο"/>
          <p:cNvSpPr/>
          <p:nvPr/>
        </p:nvSpPr>
        <p:spPr>
          <a:xfrm>
            <a:off x="7010400" y="5486400"/>
            <a:ext cx="838200" cy="533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6" name="25 - Ευθεία γραμμή σύνδεσης"/>
          <p:cNvCxnSpPr>
            <a:stCxn id="20" idx="1"/>
          </p:cNvCxnSpPr>
          <p:nvPr/>
        </p:nvCxnSpPr>
        <p:spPr>
          <a:xfrm flipH="1">
            <a:off x="5638800" y="5334000"/>
            <a:ext cx="1752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a:stCxn id="25" idx="0"/>
            <a:endCxn id="24" idx="2"/>
          </p:cNvCxnSpPr>
          <p:nvPr/>
        </p:nvCxnSpPr>
        <p:spPr>
          <a:xfrm flipV="1">
            <a:off x="7847902" y="5676900"/>
            <a:ext cx="229298"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27 - Σύννεφο"/>
          <p:cNvSpPr/>
          <p:nvPr/>
        </p:nvSpPr>
        <p:spPr>
          <a:xfrm>
            <a:off x="6172200" y="6096000"/>
            <a:ext cx="838200" cy="533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9" name="28 - Ευθεία γραμμή σύνδεσης"/>
          <p:cNvCxnSpPr>
            <a:stCxn id="28" idx="0"/>
            <a:endCxn id="22" idx="2"/>
          </p:cNvCxnSpPr>
          <p:nvPr/>
        </p:nvCxnSpPr>
        <p:spPr>
          <a:xfrm>
            <a:off x="7009702" y="6362700"/>
            <a:ext cx="457898"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a:stCxn id="28" idx="3"/>
            <a:endCxn id="23" idx="0"/>
          </p:cNvCxnSpPr>
          <p:nvPr/>
        </p:nvCxnSpPr>
        <p:spPr>
          <a:xfrm flipH="1">
            <a:off x="5715000" y="6126498"/>
            <a:ext cx="876300" cy="312402"/>
          </a:xfrm>
          <a:prstGeom prst="line">
            <a:avLst/>
          </a:prstGeom>
        </p:spPr>
        <p:style>
          <a:lnRef idx="1">
            <a:schemeClr val="accent1"/>
          </a:lnRef>
          <a:fillRef idx="0">
            <a:schemeClr val="accent1"/>
          </a:fillRef>
          <a:effectRef idx="0">
            <a:schemeClr val="accent1"/>
          </a:effectRef>
          <a:fontRef idx="minor">
            <a:schemeClr val="tx1"/>
          </a:fontRef>
        </p:style>
      </p:cxnSp>
      <p:sp>
        <p:nvSpPr>
          <p:cNvPr id="31" name="30 - Σύννεφο"/>
          <p:cNvSpPr/>
          <p:nvPr/>
        </p:nvSpPr>
        <p:spPr>
          <a:xfrm>
            <a:off x="5257800" y="3048000"/>
            <a:ext cx="838200" cy="533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31 - TextBox"/>
          <p:cNvSpPr txBox="1"/>
          <p:nvPr/>
        </p:nvSpPr>
        <p:spPr>
          <a:xfrm>
            <a:off x="5334000" y="2590800"/>
            <a:ext cx="838200" cy="369332"/>
          </a:xfrm>
          <a:prstGeom prst="rect">
            <a:avLst/>
          </a:prstGeom>
          <a:noFill/>
          <a:ln>
            <a:solidFill>
              <a:schemeClr val="accent1">
                <a:shade val="50000"/>
              </a:schemeClr>
            </a:solidFill>
          </a:ln>
        </p:spPr>
        <p:txBody>
          <a:bodyPr wrap="square" rtlCol="0">
            <a:spAutoFit/>
          </a:bodyPr>
          <a:lstStyle/>
          <a:p>
            <a:r>
              <a:rPr lang="el-GR" dirty="0" smtClean="0"/>
              <a:t>πύλη</a:t>
            </a:r>
            <a:endParaRPr lang="el-GR" dirty="0"/>
          </a:p>
        </p:txBody>
      </p:sp>
      <p:sp>
        <p:nvSpPr>
          <p:cNvPr id="33" name="32 - TextBox"/>
          <p:cNvSpPr txBox="1"/>
          <p:nvPr/>
        </p:nvSpPr>
        <p:spPr>
          <a:xfrm>
            <a:off x="5334000" y="3657600"/>
            <a:ext cx="762000" cy="369332"/>
          </a:xfrm>
          <a:prstGeom prst="rect">
            <a:avLst/>
          </a:prstGeom>
          <a:noFill/>
          <a:ln>
            <a:solidFill>
              <a:schemeClr val="accent1">
                <a:shade val="50000"/>
              </a:schemeClr>
            </a:solidFill>
          </a:ln>
        </p:spPr>
        <p:txBody>
          <a:bodyPr wrap="square" rtlCol="0">
            <a:spAutoFit/>
          </a:bodyPr>
          <a:lstStyle/>
          <a:p>
            <a:r>
              <a:rPr lang="el-GR" dirty="0" smtClean="0"/>
              <a:t>πύλη</a:t>
            </a:r>
            <a:endParaRPr lang="el-GR" dirty="0"/>
          </a:p>
        </p:txBody>
      </p:sp>
      <p:sp>
        <p:nvSpPr>
          <p:cNvPr id="34" name="33 - TextBox"/>
          <p:cNvSpPr txBox="1"/>
          <p:nvPr/>
        </p:nvSpPr>
        <p:spPr>
          <a:xfrm>
            <a:off x="5410200" y="4800600"/>
            <a:ext cx="762000" cy="369332"/>
          </a:xfrm>
          <a:prstGeom prst="rect">
            <a:avLst/>
          </a:prstGeom>
          <a:noFill/>
          <a:ln>
            <a:solidFill>
              <a:schemeClr val="accent1">
                <a:shade val="50000"/>
              </a:schemeClr>
            </a:solidFill>
          </a:ln>
        </p:spPr>
        <p:txBody>
          <a:bodyPr wrap="square" rtlCol="0">
            <a:spAutoFit/>
          </a:bodyPr>
          <a:lstStyle/>
          <a:p>
            <a:r>
              <a:rPr lang="el-GR" dirty="0" smtClean="0"/>
              <a:t>πύλη</a:t>
            </a:r>
            <a:endParaRPr lang="el-GR" dirty="0"/>
          </a:p>
        </p:txBody>
      </p:sp>
      <p:cxnSp>
        <p:nvCxnSpPr>
          <p:cNvPr id="35" name="34 - Ευθεία γραμμή σύνδεσης"/>
          <p:cNvCxnSpPr>
            <a:stCxn id="34" idx="0"/>
            <a:endCxn id="12" idx="1"/>
          </p:cNvCxnSpPr>
          <p:nvPr/>
        </p:nvCxnSpPr>
        <p:spPr>
          <a:xfrm flipV="1">
            <a:off x="5791200" y="4614863"/>
            <a:ext cx="457200" cy="18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a:stCxn id="33" idx="2"/>
          </p:cNvCxnSpPr>
          <p:nvPr/>
        </p:nvCxnSpPr>
        <p:spPr>
          <a:xfrm flipH="1">
            <a:off x="5105400" y="4026932"/>
            <a:ext cx="609600" cy="1307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a:stCxn id="34" idx="2"/>
          </p:cNvCxnSpPr>
          <p:nvPr/>
        </p:nvCxnSpPr>
        <p:spPr>
          <a:xfrm flipH="1">
            <a:off x="5562600" y="5169932"/>
            <a:ext cx="228600" cy="2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a:endCxn id="28" idx="3"/>
          </p:cNvCxnSpPr>
          <p:nvPr/>
        </p:nvCxnSpPr>
        <p:spPr>
          <a:xfrm>
            <a:off x="5219700" y="5866832"/>
            <a:ext cx="1371600" cy="259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 Ευθεία γραμμή σύνδεσης"/>
          <p:cNvCxnSpPr>
            <a:endCxn id="25" idx="2"/>
          </p:cNvCxnSpPr>
          <p:nvPr/>
        </p:nvCxnSpPr>
        <p:spPr>
          <a:xfrm>
            <a:off x="5562600" y="5715000"/>
            <a:ext cx="14504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a:stCxn id="32" idx="3"/>
            <a:endCxn id="7" idx="1"/>
          </p:cNvCxnSpPr>
          <p:nvPr/>
        </p:nvCxnSpPr>
        <p:spPr>
          <a:xfrm>
            <a:off x="6172200" y="2775466"/>
            <a:ext cx="76200" cy="8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a:stCxn id="33" idx="3"/>
            <a:endCxn id="11" idx="1"/>
          </p:cNvCxnSpPr>
          <p:nvPr/>
        </p:nvCxnSpPr>
        <p:spPr>
          <a:xfrm flipV="1">
            <a:off x="6096000" y="3776663"/>
            <a:ext cx="152400" cy="65603"/>
          </a:xfrm>
          <a:prstGeom prst="line">
            <a:avLst/>
          </a:prstGeom>
        </p:spPr>
        <p:style>
          <a:lnRef idx="1">
            <a:schemeClr val="accent1"/>
          </a:lnRef>
          <a:fillRef idx="0">
            <a:schemeClr val="accent1"/>
          </a:fillRef>
          <a:effectRef idx="0">
            <a:schemeClr val="accent1"/>
          </a:effectRef>
          <a:fontRef idx="minor">
            <a:schemeClr val="tx1"/>
          </a:fontRef>
        </p:style>
      </p:cxnSp>
      <p:sp>
        <p:nvSpPr>
          <p:cNvPr id="42" name="41 - TextBox"/>
          <p:cNvSpPr txBox="1"/>
          <p:nvPr/>
        </p:nvSpPr>
        <p:spPr>
          <a:xfrm>
            <a:off x="6019800" y="6096000"/>
            <a:ext cx="1219200" cy="523220"/>
          </a:xfrm>
          <a:prstGeom prst="rect">
            <a:avLst/>
          </a:prstGeom>
          <a:noFill/>
        </p:spPr>
        <p:txBody>
          <a:bodyPr wrap="square" rtlCol="0">
            <a:spAutoFit/>
          </a:bodyPr>
          <a:lstStyle/>
          <a:p>
            <a:pPr algn="ctr"/>
            <a:r>
              <a:rPr lang="el-GR" sz="1400" dirty="0" smtClean="0">
                <a:latin typeface="Arial" pitchFamily="34" charset="0"/>
                <a:cs typeface="Arial" pitchFamily="34" charset="0"/>
              </a:rPr>
              <a:t>Επίγειο Δίκτυο</a:t>
            </a:r>
            <a:endParaRPr lang="el-GR" sz="1400" dirty="0">
              <a:latin typeface="Arial" pitchFamily="34" charset="0"/>
              <a:cs typeface="Arial" pitchFamily="34" charset="0"/>
            </a:endParaRPr>
          </a:p>
        </p:txBody>
      </p:sp>
      <p:sp>
        <p:nvSpPr>
          <p:cNvPr id="43" name="42 - TextBox"/>
          <p:cNvSpPr txBox="1"/>
          <p:nvPr/>
        </p:nvSpPr>
        <p:spPr>
          <a:xfrm>
            <a:off x="6858000" y="5486400"/>
            <a:ext cx="1219200" cy="523220"/>
          </a:xfrm>
          <a:prstGeom prst="rect">
            <a:avLst/>
          </a:prstGeom>
          <a:noFill/>
        </p:spPr>
        <p:txBody>
          <a:bodyPr wrap="square" rtlCol="0">
            <a:spAutoFit/>
          </a:bodyPr>
          <a:lstStyle/>
          <a:p>
            <a:pPr algn="ctr"/>
            <a:r>
              <a:rPr lang="el-GR" sz="1400" dirty="0" smtClean="0">
                <a:latin typeface="Arial" pitchFamily="34" charset="0"/>
                <a:cs typeface="Arial" pitchFamily="34" charset="0"/>
              </a:rPr>
              <a:t>Επίγειο Δίκτυο</a:t>
            </a:r>
            <a:endParaRPr lang="el-GR" sz="1400" dirty="0">
              <a:latin typeface="Arial" pitchFamily="34" charset="0"/>
              <a:cs typeface="Arial" pitchFamily="34" charset="0"/>
            </a:endParaRPr>
          </a:p>
        </p:txBody>
      </p:sp>
      <p:sp>
        <p:nvSpPr>
          <p:cNvPr id="45" name="44 - Σύννεφο"/>
          <p:cNvSpPr/>
          <p:nvPr/>
        </p:nvSpPr>
        <p:spPr>
          <a:xfrm>
            <a:off x="4800600" y="5334000"/>
            <a:ext cx="838200" cy="533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43 - TextBox"/>
          <p:cNvSpPr txBox="1"/>
          <p:nvPr/>
        </p:nvSpPr>
        <p:spPr>
          <a:xfrm>
            <a:off x="4572000" y="5334000"/>
            <a:ext cx="1219200" cy="523220"/>
          </a:xfrm>
          <a:prstGeom prst="rect">
            <a:avLst/>
          </a:prstGeom>
          <a:noFill/>
        </p:spPr>
        <p:txBody>
          <a:bodyPr wrap="square" rtlCol="0">
            <a:spAutoFit/>
          </a:bodyPr>
          <a:lstStyle/>
          <a:p>
            <a:pPr algn="ctr"/>
            <a:r>
              <a:rPr lang="el-GR" sz="1400" dirty="0" smtClean="0">
                <a:latin typeface="Arial" pitchFamily="34" charset="0"/>
                <a:cs typeface="Arial" pitchFamily="34" charset="0"/>
              </a:rPr>
              <a:t>Επίγειο Δίκτυο</a:t>
            </a:r>
            <a:endParaRPr lang="el-GR" sz="1400" dirty="0">
              <a:latin typeface="Arial" pitchFamily="34" charset="0"/>
              <a:cs typeface="Arial" pitchFamily="34" charset="0"/>
            </a:endParaRPr>
          </a:p>
        </p:txBody>
      </p:sp>
      <p:sp>
        <p:nvSpPr>
          <p:cNvPr id="46" name="45 - TextBox"/>
          <p:cNvSpPr txBox="1"/>
          <p:nvPr/>
        </p:nvSpPr>
        <p:spPr>
          <a:xfrm>
            <a:off x="5029200" y="3048000"/>
            <a:ext cx="1219200" cy="523220"/>
          </a:xfrm>
          <a:prstGeom prst="rect">
            <a:avLst/>
          </a:prstGeom>
          <a:noFill/>
        </p:spPr>
        <p:txBody>
          <a:bodyPr wrap="square" rtlCol="0">
            <a:spAutoFit/>
          </a:bodyPr>
          <a:lstStyle/>
          <a:p>
            <a:pPr algn="ctr"/>
            <a:r>
              <a:rPr lang="el-GR" sz="1400" dirty="0" smtClean="0">
                <a:latin typeface="Arial" pitchFamily="34" charset="0"/>
                <a:cs typeface="Arial" pitchFamily="34" charset="0"/>
              </a:rPr>
              <a:t>Επίγειο Δίκτυο</a:t>
            </a:r>
            <a:endParaRPr lang="el-GR" sz="1400" dirty="0">
              <a:latin typeface="Arial" pitchFamily="34" charset="0"/>
              <a:cs typeface="Arial" pitchFamily="34" charset="0"/>
            </a:endParaRPr>
          </a:p>
        </p:txBody>
      </p: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Πλεονεκτήματα Δορυφορικών Συστημάτων</a:t>
            </a:r>
          </a:p>
        </p:txBody>
      </p:sp>
      <p:sp>
        <p:nvSpPr>
          <p:cNvPr id="4" name="Text Box 4"/>
          <p:cNvSpPr txBox="1">
            <a:spLocks noChangeArrowheads="1"/>
          </p:cNvSpPr>
          <p:nvPr/>
        </p:nvSpPr>
        <p:spPr bwMode="auto">
          <a:xfrm>
            <a:off x="457200" y="1600200"/>
            <a:ext cx="83820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dirty="0" smtClean="0">
                <a:latin typeface="Arial" pitchFamily="34" charset="0"/>
                <a:cs typeface="Arial" pitchFamily="34" charset="0"/>
              </a:rPr>
              <a:t>•Το κόστος χρήσης τους είναι ανεξάρτητο από την απόσταση των επικοινωνούντων σταθμών.</a:t>
            </a:r>
          </a:p>
          <a:p>
            <a:pPr algn="just"/>
            <a:r>
              <a:rPr lang="el-GR" sz="2400" dirty="0" smtClean="0">
                <a:latin typeface="Arial" pitchFamily="34" charset="0"/>
                <a:cs typeface="Arial" pitchFamily="34" charset="0"/>
              </a:rPr>
              <a:t>•Αποτελούν μοναδική λύση για την τηλεπικοινωνιακή κάλυψη δύσβατων περιοχών, όπου η χρήση ενσύρματων συστημάτων είναι αδύνατη ή έχει εξαιρετικά υψηλό κόστος.</a:t>
            </a:r>
          </a:p>
          <a:p>
            <a:pPr algn="just"/>
            <a:r>
              <a:rPr lang="el-GR" sz="2400" dirty="0" smtClean="0">
                <a:latin typeface="Arial" pitchFamily="34" charset="0"/>
                <a:cs typeface="Arial" pitchFamily="34" charset="0"/>
              </a:rPr>
              <a:t>•Οι δορυφόροι καλύπτουν εύκολα απαιτήσεις εκπομπής σημάτων ευρείας ζώνης συχνοτήτων.</a:t>
            </a:r>
          </a:p>
          <a:p>
            <a:pPr algn="just"/>
            <a:r>
              <a:rPr lang="el-GR" sz="2400" dirty="0" smtClean="0">
                <a:latin typeface="Arial" pitchFamily="34" charset="0"/>
                <a:cs typeface="Arial" pitchFamily="34" charset="0"/>
              </a:rPr>
              <a:t>•Εγκαθίστανται γρήγορα και υπάρχει ευκολία αναδιάταξης.</a:t>
            </a:r>
          </a:p>
          <a:p>
            <a:pPr algn="just"/>
            <a:r>
              <a:rPr lang="el-GR" sz="2400" dirty="0" smtClean="0">
                <a:latin typeface="Arial" pitchFamily="34" charset="0"/>
                <a:cs typeface="Arial" pitchFamily="34" charset="0"/>
              </a:rPr>
              <a:t>•Παρέχεται ακόμα η δυνατότητα ελέγχου του ιδιωτικού δικτύου από το χρήστη.</a:t>
            </a:r>
          </a:p>
          <a:p>
            <a:pPr algn="just"/>
            <a:r>
              <a:rPr lang="el-GR" sz="2400" dirty="0" smtClean="0">
                <a:latin typeface="Arial" pitchFamily="34" charset="0"/>
                <a:cs typeface="Arial" pitchFamily="34" charset="0"/>
              </a:rPr>
              <a:t>•Παρέχουν υπηρεσίες σε περιπτώσεις αδυναμίας λειτουργίας των επίγειων δικτύων.</a:t>
            </a:r>
          </a:p>
        </p:txBody>
      </p:sp>
      <p:pic>
        <p:nvPicPr>
          <p:cNvPr id="5"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Μειονεκτήματα Δορυφορικών Συστημάτων</a:t>
            </a:r>
          </a:p>
        </p:txBody>
      </p:sp>
      <p:sp>
        <p:nvSpPr>
          <p:cNvPr id="4" name="Text Box 4"/>
          <p:cNvSpPr txBox="1">
            <a:spLocks noChangeArrowheads="1"/>
          </p:cNvSpPr>
          <p:nvPr/>
        </p:nvSpPr>
        <p:spPr bwMode="auto">
          <a:xfrm>
            <a:off x="457200" y="1600200"/>
            <a:ext cx="8382000" cy="4401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800" dirty="0" smtClean="0">
                <a:latin typeface="Arial" pitchFamily="34" charset="0"/>
                <a:cs typeface="Arial" pitchFamily="34" charset="0"/>
              </a:rPr>
              <a:t>• Η καθυστέρηση μετάδοσης. </a:t>
            </a:r>
          </a:p>
          <a:p>
            <a:r>
              <a:rPr lang="el-GR" sz="2800" dirty="0" smtClean="0">
                <a:latin typeface="Arial" pitchFamily="34" charset="0"/>
                <a:cs typeface="Arial" pitchFamily="34" charset="0"/>
              </a:rPr>
              <a:t>• Η έλλειψη ασφάλειας στις δορυφορικές επικοινωνίες. </a:t>
            </a:r>
          </a:p>
          <a:p>
            <a:r>
              <a:rPr lang="el-GR" sz="2800" dirty="0" smtClean="0">
                <a:latin typeface="Arial" pitchFamily="34" charset="0"/>
                <a:cs typeface="Arial" pitchFamily="34" charset="0"/>
              </a:rPr>
              <a:t>• Το υψηλό κόστος τοποθέτησης των δορυφόρων σε τροχιά καθώς και ο σχετικά περιορισμένος χρόνος ζωής των διαστημικών δορυφορικών σταθμών (7-10 χρόνια). </a:t>
            </a:r>
          </a:p>
          <a:p>
            <a:r>
              <a:rPr lang="el-GR" sz="2800" dirty="0" smtClean="0">
                <a:latin typeface="Arial" pitchFamily="34" charset="0"/>
                <a:cs typeface="Arial" pitchFamily="34" charset="0"/>
              </a:rPr>
              <a:t>• Η συμφόρηση που συχνά παρατηρείται στη γεωστατική τροχιά και στις χρησιμοποιούμενες συχνότητες.</a:t>
            </a:r>
          </a:p>
        </p:txBody>
      </p:sp>
      <p:pic>
        <p:nvPicPr>
          <p:cNvPr id="5"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Βασικές Σχέσεις Διάδοσης Ηλεκτρομαγνητικών Κυμάτων</a:t>
            </a:r>
          </a:p>
        </p:txBody>
      </p:sp>
      <p:sp>
        <p:nvSpPr>
          <p:cNvPr id="4" name="Text Box 4"/>
          <p:cNvSpPr txBox="1">
            <a:spLocks noChangeArrowheads="1"/>
          </p:cNvSpPr>
          <p:nvPr/>
        </p:nvSpPr>
        <p:spPr bwMode="auto">
          <a:xfrm>
            <a:off x="228600" y="1981200"/>
            <a:ext cx="8686800" cy="3231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3200" dirty="0" smtClean="0">
                <a:latin typeface="Arial" pitchFamily="34" charset="0"/>
                <a:cs typeface="Arial" pitchFamily="34" charset="0"/>
              </a:rPr>
              <a:t>• Ένας πομπός και ένας δέκτης βρίσκονται σε απόσταση R μεταξύ τους.</a:t>
            </a:r>
          </a:p>
          <a:p>
            <a:r>
              <a:rPr lang="el-GR" sz="2800" dirty="0" smtClean="0">
                <a:latin typeface="Arial" pitchFamily="34" charset="0"/>
                <a:cs typeface="Arial" pitchFamily="34" charset="0"/>
              </a:rPr>
              <a:t>Όταν ο  πομπός είναι  επίγειος και ο δέκτης δορυφορικός αναμεταδότης τότε εξετάζεται η "</a:t>
            </a:r>
            <a:r>
              <a:rPr lang="el-GR" sz="2800" i="1" dirty="0" smtClean="0">
                <a:latin typeface="Arial" pitchFamily="34" charset="0"/>
                <a:cs typeface="Arial" pitchFamily="34" charset="0"/>
              </a:rPr>
              <a:t>προς τα άνω" </a:t>
            </a:r>
            <a:r>
              <a:rPr lang="el-GR" sz="2800" dirty="0" smtClean="0">
                <a:latin typeface="Arial" pitchFamily="34" charset="0"/>
                <a:cs typeface="Arial" pitchFamily="34" charset="0"/>
              </a:rPr>
              <a:t>ζεύξη.</a:t>
            </a:r>
          </a:p>
          <a:p>
            <a:r>
              <a:rPr lang="el-GR" sz="2800" dirty="0" smtClean="0">
                <a:latin typeface="Arial" pitchFamily="34" charset="0"/>
                <a:cs typeface="Arial" pitchFamily="34" charset="0"/>
              </a:rPr>
              <a:t>Όταν οι ρόλοι πομπού και δέκτη αντιστρέφονται τότε εξετάζεται η "</a:t>
            </a:r>
            <a:r>
              <a:rPr lang="el-GR" sz="2800" i="1" dirty="0" smtClean="0">
                <a:latin typeface="Arial" pitchFamily="34" charset="0"/>
                <a:cs typeface="Arial" pitchFamily="34" charset="0"/>
              </a:rPr>
              <a:t>προς τα κάτω</a:t>
            </a:r>
            <a:r>
              <a:rPr lang="el-GR" sz="2800" dirty="0" smtClean="0">
                <a:latin typeface="Arial" pitchFamily="34" charset="0"/>
                <a:cs typeface="Arial" pitchFamily="34" charset="0"/>
              </a:rPr>
              <a:t>" ζεύξη.</a:t>
            </a:r>
          </a:p>
        </p:txBody>
      </p:sp>
      <p:pic>
        <p:nvPicPr>
          <p:cNvPr id="5"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Βασικές Σχέσεις Διάδοσης Ηλεκτρομαγνητικών Κυμάτων</a:t>
            </a:r>
          </a:p>
        </p:txBody>
      </p:sp>
      <p:sp>
        <p:nvSpPr>
          <p:cNvPr id="4" name="Text Box 4"/>
          <p:cNvSpPr txBox="1">
            <a:spLocks noChangeArrowheads="1"/>
          </p:cNvSpPr>
          <p:nvPr/>
        </p:nvSpPr>
        <p:spPr bwMode="auto">
          <a:xfrm>
            <a:off x="228600" y="1981200"/>
            <a:ext cx="8686800" cy="477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dirty="0" smtClean="0">
                <a:latin typeface="Arial" pitchFamily="34" charset="0"/>
                <a:cs typeface="Arial" pitchFamily="34" charset="0"/>
              </a:rPr>
              <a:t>• </a:t>
            </a:r>
            <a:r>
              <a:rPr lang="el-GR" sz="2800" dirty="0" smtClean="0">
                <a:latin typeface="Arial" pitchFamily="34" charset="0"/>
                <a:cs typeface="Arial" pitchFamily="34" charset="0"/>
              </a:rPr>
              <a:t>Εάν η κεραία του πομπού ήταν ισοτροπική τότε η εκπεμπόμενη ισχύς ΡΤ, θα είχε ομοιόμορφη χωρική κατανομή, και η πυκνότητα ισχύος στην περίπτωση αυτή θα ήταν:</a:t>
            </a:r>
          </a:p>
          <a:p>
            <a:pPr algn="just"/>
            <a:endParaRPr lang="el-GR" sz="2400" dirty="0" smtClean="0">
              <a:latin typeface="Arial" pitchFamily="34" charset="0"/>
              <a:cs typeface="Arial" pitchFamily="34" charset="0"/>
            </a:endParaRPr>
          </a:p>
          <a:p>
            <a:pPr algn="just"/>
            <a:endParaRPr lang="el-GR" sz="2400" dirty="0" smtClean="0">
              <a:latin typeface="Arial" pitchFamily="34" charset="0"/>
              <a:cs typeface="Arial" pitchFamily="34" charset="0"/>
            </a:endParaRPr>
          </a:p>
          <a:p>
            <a:pPr algn="just"/>
            <a:endParaRPr lang="el-GR" sz="2400" dirty="0" smtClean="0">
              <a:latin typeface="Arial" pitchFamily="34" charset="0"/>
              <a:cs typeface="Arial" pitchFamily="34" charset="0"/>
            </a:endParaRPr>
          </a:p>
          <a:p>
            <a:pPr algn="just"/>
            <a:r>
              <a:rPr lang="el-GR" sz="2400" dirty="0" smtClean="0">
                <a:latin typeface="Arial" pitchFamily="34" charset="0"/>
                <a:cs typeface="Arial" pitchFamily="34" charset="0"/>
              </a:rPr>
              <a:t>Το γινόμενο της εκπεμπόμενης ισχύος από την κεραία επί το κέρδος της ονομάζεται "Ισοδύναμη, ισοτροπικά ακτινοβολούμενη ισχύς" (</a:t>
            </a:r>
            <a:r>
              <a:rPr lang="el-GR" sz="2400" dirty="0" err="1" smtClean="0">
                <a:latin typeface="Arial" pitchFamily="34" charset="0"/>
                <a:cs typeface="Arial" pitchFamily="34" charset="0"/>
              </a:rPr>
              <a:t>Equivalent</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Isotropically</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Radiated</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Power</a:t>
            </a:r>
            <a:r>
              <a:rPr lang="el-GR" sz="2400" dirty="0" smtClean="0">
                <a:latin typeface="Arial" pitchFamily="34" charset="0"/>
                <a:cs typeface="Arial" pitchFamily="34" charset="0"/>
              </a:rPr>
              <a:t>, EIRP), και είναι το σημαντικότερο χαρακτηριστικό κάθε πομπού.  </a:t>
            </a:r>
          </a:p>
        </p:txBody>
      </p:sp>
      <p:graphicFrame>
        <p:nvGraphicFramePr>
          <p:cNvPr id="1026" name="Object 2"/>
          <p:cNvGraphicFramePr>
            <a:graphicFrameLocks noChangeAspect="1"/>
          </p:cNvGraphicFramePr>
          <p:nvPr/>
        </p:nvGraphicFramePr>
        <p:xfrm>
          <a:off x="3657600" y="3657600"/>
          <a:ext cx="1414463" cy="685800"/>
        </p:xfrm>
        <a:graphic>
          <a:graphicData uri="http://schemas.openxmlformats.org/presentationml/2006/ole">
            <p:oleObj spid="_x0000_s1026" name="Εξίσωση" r:id="rId3" imgW="838080" imgH="406080" progId="Equation.3">
              <p:embed/>
            </p:oleObj>
          </a:graphicData>
        </a:graphic>
      </p:graphicFrame>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Ενεργός Επιφάνεια και Λαμβανόμενη Ισχύς Δέκτη</a:t>
            </a:r>
          </a:p>
        </p:txBody>
      </p:sp>
      <p:sp>
        <p:nvSpPr>
          <p:cNvPr id="4" name="Text Box 4"/>
          <p:cNvSpPr txBox="1">
            <a:spLocks noChangeArrowheads="1"/>
          </p:cNvSpPr>
          <p:nvPr/>
        </p:nvSpPr>
        <p:spPr bwMode="auto">
          <a:xfrm>
            <a:off x="228600" y="1676400"/>
            <a:ext cx="8686800" cy="45858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800" dirty="0" smtClean="0">
                <a:latin typeface="Arial" pitchFamily="34" charset="0"/>
                <a:cs typeface="Arial" pitchFamily="34" charset="0"/>
              </a:rPr>
              <a:t>• Η ενεργός επιφάνεια της</a:t>
            </a:r>
            <a:r>
              <a:rPr lang="el-GR" sz="2800" i="1" dirty="0" smtClean="0">
                <a:latin typeface="Arial" pitchFamily="34" charset="0"/>
                <a:cs typeface="Arial" pitchFamily="34" charset="0"/>
              </a:rPr>
              <a:t> </a:t>
            </a:r>
            <a:r>
              <a:rPr lang="el-GR" sz="2800" dirty="0" smtClean="0">
                <a:latin typeface="Arial" pitchFamily="34" charset="0"/>
                <a:cs typeface="Arial" pitchFamily="34" charset="0"/>
              </a:rPr>
              <a:t>κεραίας ορίζεται ως ο λόγος της ισχύος που οδηγείται στην είσοδο του δέκτη προς</a:t>
            </a:r>
            <a:r>
              <a:rPr lang="el-GR" sz="2800" i="1" dirty="0" smtClean="0">
                <a:latin typeface="Arial" pitchFamily="34" charset="0"/>
                <a:cs typeface="Arial" pitchFamily="34" charset="0"/>
              </a:rPr>
              <a:t> </a:t>
            </a:r>
            <a:r>
              <a:rPr lang="el-GR" sz="2800" dirty="0" smtClean="0">
                <a:latin typeface="Arial" pitchFamily="34" charset="0"/>
                <a:cs typeface="Arial" pitchFamily="34" charset="0"/>
              </a:rPr>
              <a:t>την πυκνότητα ισχύος που προσπίπτει στην κεραία, και συνδέεται με το κέρδος της κεραίας με τη</a:t>
            </a:r>
            <a:r>
              <a:rPr lang="el-GR" sz="2800" i="1" dirty="0" smtClean="0">
                <a:latin typeface="Arial" pitchFamily="34" charset="0"/>
                <a:cs typeface="Arial" pitchFamily="34" charset="0"/>
              </a:rPr>
              <a:t> </a:t>
            </a:r>
            <a:r>
              <a:rPr lang="el-GR" sz="2800" dirty="0" smtClean="0">
                <a:latin typeface="Arial" pitchFamily="34" charset="0"/>
                <a:cs typeface="Arial" pitchFamily="34" charset="0"/>
              </a:rPr>
              <a:t>σχέση:</a:t>
            </a:r>
          </a:p>
          <a:p>
            <a:pPr algn="just"/>
            <a:endParaRPr lang="el-GR" sz="2400" dirty="0" smtClean="0">
              <a:latin typeface="Arial" pitchFamily="34" charset="0"/>
              <a:cs typeface="Arial" pitchFamily="34" charset="0"/>
            </a:endParaRPr>
          </a:p>
          <a:p>
            <a:r>
              <a:rPr lang="el-GR" sz="2400" dirty="0" smtClean="0">
                <a:latin typeface="Arial" pitchFamily="34" charset="0"/>
                <a:cs typeface="Arial" pitchFamily="34" charset="0"/>
              </a:rPr>
              <a:t>                          </a:t>
            </a:r>
            <a:r>
              <a:rPr lang="el-GR" sz="2400" i="1" dirty="0" smtClean="0">
                <a:latin typeface="Arial" pitchFamily="34" charset="0"/>
                <a:cs typeface="Arial" pitchFamily="34" charset="0"/>
              </a:rPr>
              <a:t>(</a:t>
            </a:r>
            <a:r>
              <a:rPr lang="el-GR" sz="2400" dirty="0" smtClean="0">
                <a:latin typeface="Arial" pitchFamily="34" charset="0"/>
                <a:cs typeface="Arial" pitchFamily="34" charset="0"/>
              </a:rPr>
              <a:t>υπό συνθήκες βέλτιστης προσαρμογής και</a:t>
            </a:r>
          </a:p>
          <a:p>
            <a:r>
              <a:rPr lang="el-GR" sz="2400" dirty="0" smtClean="0">
                <a:latin typeface="Arial" pitchFamily="34" charset="0"/>
                <a:cs typeface="Arial" pitchFamily="34" charset="0"/>
              </a:rPr>
              <a:t>                           προσανατολισμού).</a:t>
            </a:r>
          </a:p>
          <a:p>
            <a:endParaRPr lang="el-GR" sz="2400" dirty="0" smtClean="0">
              <a:latin typeface="Arial" pitchFamily="34" charset="0"/>
              <a:cs typeface="Arial" pitchFamily="34" charset="0"/>
            </a:endParaRPr>
          </a:p>
          <a:p>
            <a:pPr>
              <a:buFont typeface="Arial" pitchFamily="34" charset="0"/>
              <a:buChar char="•"/>
            </a:pPr>
            <a:r>
              <a:rPr lang="el-GR" sz="2800" dirty="0" smtClean="0">
                <a:latin typeface="Arial" pitchFamily="34" charset="0"/>
                <a:cs typeface="Arial" pitchFamily="34" charset="0"/>
              </a:rPr>
              <a:t>Λαμβανόμενη Ισχύς</a:t>
            </a:r>
          </a:p>
          <a:p>
            <a:r>
              <a:rPr lang="el-GR" sz="2800" dirty="0" smtClean="0">
                <a:latin typeface="Arial" pitchFamily="34" charset="0"/>
                <a:cs typeface="Arial" pitchFamily="34" charset="0"/>
              </a:rPr>
              <a:t> </a:t>
            </a:r>
          </a:p>
        </p:txBody>
      </p:sp>
      <p:pic>
        <p:nvPicPr>
          <p:cNvPr id="9" name="Εικόνα 5"/>
          <p:cNvPicPr/>
          <p:nvPr/>
        </p:nvPicPr>
        <p:blipFill>
          <a:blip r:embed="rId3" cstate="print"/>
          <a:stretch/>
        </p:blipFill>
        <p:spPr>
          <a:xfrm>
            <a:off x="107640" y="6015240"/>
            <a:ext cx="725760" cy="704160"/>
          </a:xfrm>
          <a:prstGeom prst="rect">
            <a:avLst/>
          </a:prstGeom>
          <a:ln>
            <a:noFill/>
          </a:ln>
        </p:spPr>
      </p:pic>
      <p:graphicFrame>
        <p:nvGraphicFramePr>
          <p:cNvPr id="2050" name="Object 2"/>
          <p:cNvGraphicFramePr>
            <a:graphicFrameLocks noChangeAspect="1"/>
          </p:cNvGraphicFramePr>
          <p:nvPr/>
        </p:nvGraphicFramePr>
        <p:xfrm>
          <a:off x="533400" y="4191000"/>
          <a:ext cx="1603375" cy="744538"/>
        </p:xfrm>
        <a:graphic>
          <a:graphicData uri="http://schemas.openxmlformats.org/presentationml/2006/ole">
            <p:oleObj spid="_x0000_s2050" name="Εξίσωση" r:id="rId4" imgW="799920" imgH="419040" progId="Equation.3">
              <p:embed/>
            </p:oleObj>
          </a:graphicData>
        </a:graphic>
      </p:graphicFrame>
      <p:graphicFrame>
        <p:nvGraphicFramePr>
          <p:cNvPr id="2051" name="Object 3"/>
          <p:cNvGraphicFramePr>
            <a:graphicFrameLocks noChangeAspect="1"/>
          </p:cNvGraphicFramePr>
          <p:nvPr/>
        </p:nvGraphicFramePr>
        <p:xfrm>
          <a:off x="1828800" y="5791200"/>
          <a:ext cx="2092325" cy="787400"/>
        </p:xfrm>
        <a:graphic>
          <a:graphicData uri="http://schemas.openxmlformats.org/presentationml/2006/ole">
            <p:oleObj spid="_x0000_s2051" name="Εξίσωση" r:id="rId5" imgW="1079280" imgH="406080" progId="Equation.3">
              <p:embed/>
            </p:oleObj>
          </a:graphicData>
        </a:graphic>
      </p:graphicFrame>
      <p:graphicFrame>
        <p:nvGraphicFramePr>
          <p:cNvPr id="2052" name="Object 4"/>
          <p:cNvGraphicFramePr>
            <a:graphicFrameLocks noChangeAspect="1"/>
          </p:cNvGraphicFramePr>
          <p:nvPr/>
        </p:nvGraphicFramePr>
        <p:xfrm>
          <a:off x="4953000" y="5791200"/>
          <a:ext cx="2074863" cy="762000"/>
        </p:xfrm>
        <a:graphic>
          <a:graphicData uri="http://schemas.openxmlformats.org/presentationml/2006/ole">
            <p:oleObj spid="_x0000_s2052" name="Εξίσωση" r:id="rId6" imgW="1244520" imgH="457200" progId="Equation.3">
              <p:embed/>
            </p:oleObj>
          </a:graphicData>
        </a:graphic>
      </p:graphicFrame>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400"/>
            <a:ext cx="8229600" cy="1143000"/>
          </a:xfrm>
        </p:spPr>
        <p:txBody>
          <a:bodyPr>
            <a:normAutofit/>
          </a:bodyPr>
          <a:lstStyle/>
          <a:p>
            <a:r>
              <a:rPr lang="el-GR" dirty="0" smtClean="0">
                <a:solidFill>
                  <a:srgbClr val="5075BC"/>
                </a:solidFill>
                <a:latin typeface="Arial"/>
                <a:ea typeface="DejaVu Sans"/>
                <a:cs typeface="+mn-cs"/>
              </a:rPr>
              <a:t>Δορυφόροι</a:t>
            </a:r>
            <a:endParaRPr lang="en-US" dirty="0" smtClean="0">
              <a:solidFill>
                <a:srgbClr val="5075BC"/>
              </a:solidFill>
              <a:latin typeface="Arial"/>
              <a:ea typeface="DejaVu Sans"/>
              <a:cs typeface="+mn-cs"/>
            </a:endParaRPr>
          </a:p>
        </p:txBody>
      </p:sp>
      <p:sp>
        <p:nvSpPr>
          <p:cNvPr id="3" name="Content Placeholder 2"/>
          <p:cNvSpPr>
            <a:spLocks noGrp="1"/>
          </p:cNvSpPr>
          <p:nvPr>
            <p:ph idx="1"/>
          </p:nvPr>
        </p:nvSpPr>
        <p:spPr/>
        <p:txBody>
          <a:bodyPr>
            <a:noAutofit/>
          </a:bodyPr>
          <a:lstStyle/>
          <a:p>
            <a:r>
              <a:rPr lang="el-GR" dirty="0" smtClean="0">
                <a:latin typeface="Arial" pitchFamily="34" charset="0"/>
                <a:cs typeface="Arial" pitchFamily="34" charset="0"/>
              </a:rPr>
              <a:t>Οι δορυφόροι έχουν τη μοναδική δυνατότητα να παρέχουν κάλυψη μεγάλων γεωγραφικών περιοχών, να </a:t>
            </a:r>
            <a:r>
              <a:rPr lang="el-GR" dirty="0" err="1" smtClean="0">
                <a:latin typeface="Arial" pitchFamily="34" charset="0"/>
                <a:cs typeface="Arial" pitchFamily="34" charset="0"/>
              </a:rPr>
              <a:t>διασυνδέουν</a:t>
            </a:r>
            <a:r>
              <a:rPr lang="el-GR" dirty="0" smtClean="0">
                <a:latin typeface="Arial" pitchFamily="34" charset="0"/>
                <a:cs typeface="Arial" pitchFamily="34" charset="0"/>
              </a:rPr>
              <a:t> μακρινούς και δυσπρόσιτους τηλεπικοινωνιακούς κόμβους και να καθιστούν εφικτές ραδιοφωνικές και τηλεοπτικές μεταδόσεις σε πραγματικό χρόνο.</a:t>
            </a:r>
          </a:p>
        </p:txBody>
      </p:sp>
      <p:pic>
        <p:nvPicPr>
          <p:cNvPr id="4"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518145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Συντελεστής Εξασθένισης Καναλιού</a:t>
            </a:r>
          </a:p>
        </p:txBody>
      </p:sp>
      <p:sp>
        <p:nvSpPr>
          <p:cNvPr id="4" name="Text Box 4"/>
          <p:cNvSpPr txBox="1">
            <a:spLocks noChangeArrowheads="1"/>
          </p:cNvSpPr>
          <p:nvPr/>
        </p:nvSpPr>
        <p:spPr bwMode="auto">
          <a:xfrm>
            <a:off x="228600" y="1676400"/>
            <a:ext cx="8686800" cy="4093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3200" dirty="0" smtClean="0">
                <a:latin typeface="Arial" pitchFamily="34" charset="0"/>
                <a:cs typeface="Arial" pitchFamily="34" charset="0"/>
              </a:rPr>
              <a:t>• Ο συντελεστής εξασθένησης του καναλιού μπορεί να εκφραστεί σε </a:t>
            </a:r>
            <a:r>
              <a:rPr lang="el-GR" sz="3200" dirty="0" err="1" smtClean="0">
                <a:latin typeface="Arial" pitchFamily="34" charset="0"/>
                <a:cs typeface="Arial" pitchFamily="34" charset="0"/>
              </a:rPr>
              <a:t>dΒ</a:t>
            </a:r>
            <a:r>
              <a:rPr lang="el-GR" sz="3200" dirty="0" smtClean="0">
                <a:latin typeface="Arial" pitchFamily="34" charset="0"/>
                <a:cs typeface="Arial" pitchFamily="34" charset="0"/>
              </a:rPr>
              <a:t> ως εξής:</a:t>
            </a:r>
          </a:p>
          <a:p>
            <a:r>
              <a:rPr lang="el-GR" sz="2800" dirty="0" smtClean="0">
                <a:latin typeface="Arial" pitchFamily="34" charset="0"/>
                <a:cs typeface="Arial" pitchFamily="34" charset="0"/>
              </a:rPr>
              <a:t> </a:t>
            </a:r>
          </a:p>
          <a:p>
            <a:r>
              <a:rPr lang="el-GR" sz="2800" dirty="0" smtClean="0">
                <a:latin typeface="Arial" pitchFamily="34" charset="0"/>
                <a:cs typeface="Arial" pitchFamily="34" charset="0"/>
              </a:rPr>
              <a:t> </a:t>
            </a:r>
          </a:p>
          <a:p>
            <a:endParaRPr lang="el-GR" sz="2800" dirty="0" smtClean="0">
              <a:latin typeface="Arial" pitchFamily="34" charset="0"/>
              <a:cs typeface="Arial" pitchFamily="34" charset="0"/>
            </a:endParaRPr>
          </a:p>
          <a:p>
            <a:endParaRPr lang="el-GR" sz="2800" dirty="0" smtClean="0">
              <a:latin typeface="Arial" pitchFamily="34" charset="0"/>
              <a:cs typeface="Arial" pitchFamily="34" charset="0"/>
            </a:endParaRPr>
          </a:p>
          <a:p>
            <a:r>
              <a:rPr lang="el-GR" sz="2800" dirty="0" smtClean="0">
                <a:latin typeface="Arial" pitchFamily="34" charset="0"/>
                <a:cs typeface="Arial" pitchFamily="34" charset="0"/>
              </a:rPr>
              <a:t>Όπου ο όρος </a:t>
            </a:r>
            <a:r>
              <a:rPr lang="el-GR" sz="2800" i="1" dirty="0" smtClean="0">
                <a:latin typeface="Arial" pitchFamily="34" charset="0"/>
                <a:cs typeface="Arial" pitchFamily="34" charset="0"/>
              </a:rPr>
              <a:t>22 + 201οg(R/λ)</a:t>
            </a:r>
            <a:r>
              <a:rPr lang="el-GR" sz="2800" dirty="0" smtClean="0">
                <a:latin typeface="Arial" pitchFamily="34" charset="0"/>
                <a:cs typeface="Arial" pitchFamily="34" charset="0"/>
              </a:rPr>
              <a:t>, εκφράζει τις απώλειες ελευθέρου χώρου και εξαρτάται από την απόσταση και τη συχνότητα του φέροντος της ζεύξης. </a:t>
            </a:r>
          </a:p>
        </p:txBody>
      </p:sp>
      <p:pic>
        <p:nvPicPr>
          <p:cNvPr id="5" name="Εικόνα 5"/>
          <p:cNvPicPr/>
          <p:nvPr/>
        </p:nvPicPr>
        <p:blipFill>
          <a:blip r:embed="rId3" cstate="print"/>
          <a:stretch/>
        </p:blipFill>
        <p:spPr>
          <a:xfrm>
            <a:off x="107640" y="6015240"/>
            <a:ext cx="725760" cy="704160"/>
          </a:xfrm>
          <a:prstGeom prst="rect">
            <a:avLst/>
          </a:prstGeom>
          <a:ln>
            <a:noFill/>
          </a:ln>
        </p:spPr>
      </p:pic>
      <p:graphicFrame>
        <p:nvGraphicFramePr>
          <p:cNvPr id="3074" name="Object 2"/>
          <p:cNvGraphicFramePr>
            <a:graphicFrameLocks noChangeAspect="1"/>
          </p:cNvGraphicFramePr>
          <p:nvPr/>
        </p:nvGraphicFramePr>
        <p:xfrm>
          <a:off x="1447800" y="3200400"/>
          <a:ext cx="6013450" cy="831850"/>
        </p:xfrm>
        <a:graphic>
          <a:graphicData uri="http://schemas.openxmlformats.org/presentationml/2006/ole">
            <p:oleObj spid="_x0000_s3074" name="Εξίσωση" r:id="rId4" imgW="3213000" imgH="444240" progId="Equation.3">
              <p:embed/>
            </p:oleObj>
          </a:graphicData>
        </a:graphic>
      </p:graphicFrame>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Λαμβανόμενη Ισχύς στα Δορυφορικά Συστήματα</a:t>
            </a:r>
          </a:p>
        </p:txBody>
      </p:sp>
      <p:sp>
        <p:nvSpPr>
          <p:cNvPr id="4" name="Text Box 4"/>
          <p:cNvSpPr txBox="1">
            <a:spLocks noChangeArrowheads="1"/>
          </p:cNvSpPr>
          <p:nvPr/>
        </p:nvSpPr>
        <p:spPr bwMode="auto">
          <a:xfrm>
            <a:off x="0" y="3505200"/>
            <a:ext cx="46482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000" dirty="0" smtClean="0">
                <a:latin typeface="Arial" pitchFamily="34" charset="0"/>
                <a:cs typeface="Arial" pitchFamily="34" charset="0"/>
              </a:rPr>
              <a:t>Όπου :</a:t>
            </a:r>
          </a:p>
          <a:p>
            <a:r>
              <a:rPr lang="el-GR" sz="2000" dirty="0" smtClean="0">
                <a:latin typeface="Arial" pitchFamily="34" charset="0"/>
                <a:cs typeface="Arial" pitchFamily="34" charset="0"/>
              </a:rPr>
              <a:t>-</a:t>
            </a:r>
            <a:r>
              <a:rPr lang="el-GR" sz="2000" dirty="0" err="1" smtClean="0">
                <a:latin typeface="Arial" pitchFamily="34" charset="0"/>
                <a:cs typeface="Arial" pitchFamily="34" charset="0"/>
              </a:rPr>
              <a:t>Lkx</a:t>
            </a:r>
            <a:r>
              <a:rPr lang="el-GR" sz="2000" dirty="0" smtClean="0">
                <a:latin typeface="Arial" pitchFamily="34" charset="0"/>
                <a:cs typeface="Arial" pitchFamily="34" charset="0"/>
              </a:rPr>
              <a:t>, απώλειες κενού χώρου,</a:t>
            </a:r>
          </a:p>
          <a:p>
            <a:r>
              <a:rPr lang="el-GR" sz="2000" dirty="0" smtClean="0">
                <a:latin typeface="Arial" pitchFamily="34" charset="0"/>
                <a:cs typeface="Arial" pitchFamily="34" charset="0"/>
              </a:rPr>
              <a:t>-L1, απώλειες μεταξύ της εξόδου του πομπού και της κεραίας εκπομπής</a:t>
            </a:r>
          </a:p>
          <a:p>
            <a:r>
              <a:rPr lang="el-GR" sz="2000" dirty="0" smtClean="0">
                <a:latin typeface="Arial" pitchFamily="34" charset="0"/>
                <a:cs typeface="Arial" pitchFamily="34" charset="0"/>
              </a:rPr>
              <a:t>-L2, απώλειες της ατμόσφαιρας και    της ιονόσφαιρας,</a:t>
            </a:r>
          </a:p>
          <a:p>
            <a:r>
              <a:rPr lang="el-GR" sz="2000" dirty="0" smtClean="0">
                <a:latin typeface="Arial" pitchFamily="34" charset="0"/>
                <a:cs typeface="Arial" pitchFamily="34" charset="0"/>
              </a:rPr>
              <a:t>-L3, απώλειες νεφώσεων και βροχόπτωσης,</a:t>
            </a:r>
          </a:p>
        </p:txBody>
      </p:sp>
      <p:sp>
        <p:nvSpPr>
          <p:cNvPr id="6" name="Text Box 4"/>
          <p:cNvSpPr txBox="1">
            <a:spLocks noChangeArrowheads="1"/>
          </p:cNvSpPr>
          <p:nvPr/>
        </p:nvSpPr>
        <p:spPr bwMode="auto">
          <a:xfrm>
            <a:off x="457200" y="1676400"/>
            <a:ext cx="86868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smtClean="0">
                <a:latin typeface="Arial" pitchFamily="34" charset="0"/>
                <a:cs typeface="Arial" pitchFamily="34" charset="0"/>
              </a:rPr>
              <a:t>• Στα δορυφορικά συστήματα η σχέση της λαμβανόμενης ισχύος επεκτείνεται για να καλύπτει πρακτικές περιπτώσεις ως εξής:</a:t>
            </a:r>
          </a:p>
          <a:p>
            <a:endParaRPr lang="el-GR" sz="2400" dirty="0" smtClean="0">
              <a:latin typeface="Arial" pitchFamily="34" charset="0"/>
              <a:cs typeface="Arial" pitchFamily="34" charset="0"/>
            </a:endParaRPr>
          </a:p>
          <a:p>
            <a:endParaRPr lang="el-GR" sz="2400" dirty="0" smtClean="0">
              <a:latin typeface="Arial" pitchFamily="34" charset="0"/>
              <a:cs typeface="Arial" pitchFamily="34" charset="0"/>
            </a:endParaRPr>
          </a:p>
        </p:txBody>
      </p:sp>
      <p:sp>
        <p:nvSpPr>
          <p:cNvPr id="7" name="6 - Ορθογώνιο"/>
          <p:cNvSpPr/>
          <p:nvPr/>
        </p:nvSpPr>
        <p:spPr>
          <a:xfrm>
            <a:off x="4343400" y="3581400"/>
            <a:ext cx="5029200" cy="2554545"/>
          </a:xfrm>
          <a:prstGeom prst="rect">
            <a:avLst/>
          </a:prstGeom>
        </p:spPr>
        <p:txBody>
          <a:bodyPr wrap="square">
            <a:spAutoFit/>
          </a:bodyPr>
          <a:lstStyle/>
          <a:p>
            <a:r>
              <a:rPr lang="el-GR" sz="2000" dirty="0" smtClean="0">
                <a:latin typeface="Arial" pitchFamily="34" charset="0"/>
                <a:cs typeface="Arial" pitchFamily="34" charset="0"/>
              </a:rPr>
              <a:t>-L4, απώλειες που οφείλονται σε </a:t>
            </a:r>
            <a:r>
              <a:rPr lang="el-GR" sz="2000" dirty="0" err="1" smtClean="0">
                <a:latin typeface="Arial" pitchFamily="34" charset="0"/>
                <a:cs typeface="Arial" pitchFamily="34" charset="0"/>
              </a:rPr>
              <a:t>αποπόλωση</a:t>
            </a:r>
            <a:r>
              <a:rPr lang="el-GR" sz="2000" dirty="0" smtClean="0">
                <a:latin typeface="Arial" pitchFamily="34" charset="0"/>
                <a:cs typeface="Arial" pitchFamily="34" charset="0"/>
              </a:rPr>
              <a:t> του Η/Μ κύματος στο μέσο διάδοσης,</a:t>
            </a:r>
          </a:p>
          <a:p>
            <a:r>
              <a:rPr lang="el-GR" sz="2000" dirty="0" smtClean="0">
                <a:latin typeface="Arial" pitchFamily="34" charset="0"/>
                <a:cs typeface="Arial" pitchFamily="34" charset="0"/>
              </a:rPr>
              <a:t>-L5, απώλειες αποπροσανατολισμού των κεραιών  και</a:t>
            </a:r>
          </a:p>
          <a:p>
            <a:r>
              <a:rPr lang="el-GR" sz="2000" dirty="0" smtClean="0">
                <a:latin typeface="Arial" pitchFamily="34" charset="0"/>
                <a:cs typeface="Arial" pitchFamily="34" charset="0"/>
              </a:rPr>
              <a:t>-L6, απώλειες μεταξύ της κεραίας και της εισόδου του δέκτη(αντίστοιχη των L1).</a:t>
            </a:r>
          </a:p>
          <a:p>
            <a:endParaRPr lang="el-GR" sz="2000" dirty="0" smtClean="0">
              <a:latin typeface="Arial" pitchFamily="34" charset="0"/>
              <a:cs typeface="Arial" pitchFamily="34" charset="0"/>
            </a:endParaRPr>
          </a:p>
        </p:txBody>
      </p:sp>
      <p:pic>
        <p:nvPicPr>
          <p:cNvPr id="8" name="Εικόνα 5"/>
          <p:cNvPicPr/>
          <p:nvPr/>
        </p:nvPicPr>
        <p:blipFill>
          <a:blip r:embed="rId3" cstate="print"/>
          <a:stretch/>
        </p:blipFill>
        <p:spPr>
          <a:xfrm>
            <a:off x="107640" y="6015240"/>
            <a:ext cx="725760" cy="704160"/>
          </a:xfrm>
          <a:prstGeom prst="rect">
            <a:avLst/>
          </a:prstGeom>
          <a:ln>
            <a:noFill/>
          </a:ln>
        </p:spPr>
      </p:pic>
      <p:graphicFrame>
        <p:nvGraphicFramePr>
          <p:cNvPr id="4098" name="Object 2"/>
          <p:cNvGraphicFramePr>
            <a:graphicFrameLocks noChangeAspect="1"/>
          </p:cNvGraphicFramePr>
          <p:nvPr/>
        </p:nvGraphicFramePr>
        <p:xfrm>
          <a:off x="1219200" y="2819400"/>
          <a:ext cx="1597025" cy="901700"/>
        </p:xfrm>
        <a:graphic>
          <a:graphicData uri="http://schemas.openxmlformats.org/presentationml/2006/ole">
            <p:oleObj spid="_x0000_s4098" name="Εξίσωση" r:id="rId4" imgW="787320" imgH="444240" progId="Equation.3">
              <p:embed/>
            </p:oleObj>
          </a:graphicData>
        </a:graphic>
      </p:graphicFrame>
      <p:graphicFrame>
        <p:nvGraphicFramePr>
          <p:cNvPr id="4099" name="Object 3"/>
          <p:cNvGraphicFramePr>
            <a:graphicFrameLocks noChangeAspect="1"/>
          </p:cNvGraphicFramePr>
          <p:nvPr/>
        </p:nvGraphicFramePr>
        <p:xfrm>
          <a:off x="4800600" y="2743200"/>
          <a:ext cx="2954338" cy="889000"/>
        </p:xfrm>
        <a:graphic>
          <a:graphicData uri="http://schemas.openxmlformats.org/presentationml/2006/ole">
            <p:oleObj spid="_x0000_s4099" name="Εξίσωση" r:id="rId5" imgW="1434960" imgH="431640" progId="Equation.3">
              <p:embed/>
            </p:oleObj>
          </a:graphicData>
        </a:graphic>
      </p:graphicFrame>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Δορυφορική Κεραία</a:t>
            </a:r>
          </a:p>
        </p:txBody>
      </p:sp>
      <p:sp>
        <p:nvSpPr>
          <p:cNvPr id="6" name="Text Box 4"/>
          <p:cNvSpPr txBox="1">
            <a:spLocks noChangeArrowheads="1"/>
          </p:cNvSpPr>
          <p:nvPr/>
        </p:nvSpPr>
        <p:spPr bwMode="auto">
          <a:xfrm>
            <a:off x="457200" y="1295400"/>
            <a:ext cx="8458200"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800" dirty="0" smtClean="0">
                <a:latin typeface="Arial" pitchFamily="34" charset="0"/>
                <a:cs typeface="Arial" pitchFamily="34" charset="0"/>
              </a:rPr>
              <a:t>• Η πιο συχνά χρησιμοποιούμενη κεραία είναι η κεραία παραβολικού ανακλαστήρα και χοανοειδή τροφοδότηση</a:t>
            </a:r>
          </a:p>
        </p:txBody>
      </p:sp>
      <p:sp>
        <p:nvSpPr>
          <p:cNvPr id="37892" name="Rectangle 4"/>
          <p:cNvSpPr>
            <a:spLocks noChangeArrowheads="1"/>
          </p:cNvSpPr>
          <p:nvPr/>
        </p:nvSpPr>
        <p:spPr bwMode="auto">
          <a:xfrm>
            <a:off x="1066800" y="4876800"/>
            <a:ext cx="7478586"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2000" dirty="0" smtClean="0">
                <a:latin typeface="Arial" pitchFamily="34" charset="0"/>
                <a:ea typeface="Calibri" pitchFamily="34" charset="0"/>
                <a:cs typeface="Arial" pitchFamily="34" charset="0"/>
              </a:rPr>
              <a:t>Π</a:t>
            </a:r>
            <a:r>
              <a:rPr kumimoji="0" lang="el-G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αρουσιάζει συμμετρικό διάγραμμα ακτινοβολίας με υψηλή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κατευθυντικότητα</a:t>
            </a:r>
            <a:r>
              <a:rPr kumimoji="0" lang="el-G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του οποίου οι πλευρικοί λοβοί ακτινοβολίας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έχουν τουλάχιστον 17dB περίπου χαμηλότερη στάθμη σε σχέση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με τον κύριο λοβό.</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Εικόνα 5"/>
          <p:cNvPicPr/>
          <p:nvPr/>
        </p:nvPicPr>
        <p:blipFill>
          <a:blip r:embed="rId2" cstate="print"/>
          <a:stretch/>
        </p:blipFill>
        <p:spPr>
          <a:xfrm>
            <a:off x="107640" y="6015240"/>
            <a:ext cx="725760" cy="704160"/>
          </a:xfrm>
          <a:prstGeom prst="rect">
            <a:avLst/>
          </a:prstGeom>
          <a:ln>
            <a:noFill/>
          </a:ln>
        </p:spPr>
      </p:pic>
      <p:pic>
        <p:nvPicPr>
          <p:cNvPr id="30" name="Picture 1"/>
          <p:cNvPicPr>
            <a:picLocks noChangeAspect="1" noChangeArrowheads="1"/>
          </p:cNvPicPr>
          <p:nvPr/>
        </p:nvPicPr>
        <p:blipFill>
          <a:blip r:embed="rId3" cstate="print"/>
          <a:srcRect/>
          <a:stretch>
            <a:fillRect/>
          </a:stretch>
        </p:blipFill>
        <p:spPr bwMode="auto">
          <a:xfrm>
            <a:off x="762000" y="3276600"/>
            <a:ext cx="2695575" cy="1162050"/>
          </a:xfrm>
          <a:prstGeom prst="rect">
            <a:avLst/>
          </a:prstGeom>
          <a:noFill/>
          <a:ln w="9525">
            <a:noFill/>
            <a:miter lim="800000"/>
            <a:headEnd/>
            <a:tailEnd/>
          </a:ln>
        </p:spPr>
      </p:pic>
      <p:pic>
        <p:nvPicPr>
          <p:cNvPr id="31" name="Picture 2"/>
          <p:cNvPicPr>
            <a:picLocks noChangeAspect="1" noChangeArrowheads="1"/>
          </p:cNvPicPr>
          <p:nvPr/>
        </p:nvPicPr>
        <p:blipFill>
          <a:blip r:embed="rId4" cstate="print"/>
          <a:srcRect/>
          <a:stretch>
            <a:fillRect/>
          </a:stretch>
        </p:blipFill>
        <p:spPr bwMode="auto">
          <a:xfrm>
            <a:off x="4953000" y="2971800"/>
            <a:ext cx="2552700" cy="1743075"/>
          </a:xfrm>
          <a:prstGeom prst="rect">
            <a:avLst/>
          </a:prstGeom>
          <a:noFill/>
          <a:ln w="9525">
            <a:noFill/>
            <a:miter lim="800000"/>
            <a:headEnd/>
            <a:tailEnd/>
          </a:ln>
        </p:spPr>
      </p:pic>
      <p:sp>
        <p:nvSpPr>
          <p:cNvPr id="32" name="31 - TextBox"/>
          <p:cNvSpPr txBox="1"/>
          <p:nvPr/>
        </p:nvSpPr>
        <p:spPr>
          <a:xfrm>
            <a:off x="1600200" y="3733800"/>
            <a:ext cx="685800" cy="369332"/>
          </a:xfrm>
          <a:prstGeom prst="rect">
            <a:avLst/>
          </a:prstGeom>
          <a:noFill/>
        </p:spPr>
        <p:txBody>
          <a:bodyPr wrap="square" rtlCol="0">
            <a:spAutoFit/>
          </a:bodyPr>
          <a:lstStyle/>
          <a:p>
            <a:r>
              <a:rPr lang="el-GR" dirty="0" smtClean="0">
                <a:latin typeface="Arial" pitchFamily="34" charset="0"/>
                <a:cs typeface="Arial" pitchFamily="34" charset="0"/>
              </a:rPr>
              <a:t>Χωνί</a:t>
            </a:r>
            <a:endParaRPr lang="el-GR" dirty="0">
              <a:latin typeface="Arial" pitchFamily="34" charset="0"/>
              <a:cs typeface="Arial" pitchFamily="34" charset="0"/>
            </a:endParaRPr>
          </a:p>
        </p:txBody>
      </p:sp>
      <p:sp>
        <p:nvSpPr>
          <p:cNvPr id="33" name="32 - TextBox"/>
          <p:cNvSpPr txBox="1"/>
          <p:nvPr/>
        </p:nvSpPr>
        <p:spPr>
          <a:xfrm>
            <a:off x="2819400" y="3124200"/>
            <a:ext cx="1600200" cy="369332"/>
          </a:xfrm>
          <a:prstGeom prst="rect">
            <a:avLst/>
          </a:prstGeom>
          <a:noFill/>
        </p:spPr>
        <p:txBody>
          <a:bodyPr wrap="square" rtlCol="0">
            <a:spAutoFit/>
          </a:bodyPr>
          <a:lstStyle/>
          <a:p>
            <a:r>
              <a:rPr lang="el-GR" dirty="0" smtClean="0">
                <a:latin typeface="Arial" pitchFamily="34" charset="0"/>
                <a:cs typeface="Arial" pitchFamily="34" charset="0"/>
              </a:rPr>
              <a:t>Κυματοδηγός</a:t>
            </a:r>
            <a:endParaRPr lang="el-GR" dirty="0">
              <a:latin typeface="Arial" pitchFamily="34" charset="0"/>
              <a:cs typeface="Arial" pitchFamily="34" charset="0"/>
            </a:endParaRPr>
          </a:p>
        </p:txBody>
      </p:sp>
      <p:sp>
        <p:nvSpPr>
          <p:cNvPr id="34" name="33 - TextBox"/>
          <p:cNvSpPr txBox="1"/>
          <p:nvPr/>
        </p:nvSpPr>
        <p:spPr>
          <a:xfrm>
            <a:off x="6781800" y="3733800"/>
            <a:ext cx="1752600" cy="646331"/>
          </a:xfrm>
          <a:prstGeom prst="rect">
            <a:avLst/>
          </a:prstGeom>
          <a:noFill/>
        </p:spPr>
        <p:txBody>
          <a:bodyPr wrap="square" rtlCol="0">
            <a:spAutoFit/>
          </a:bodyPr>
          <a:lstStyle/>
          <a:p>
            <a:r>
              <a:rPr lang="el-GR" dirty="0" smtClean="0">
                <a:latin typeface="Arial" pitchFamily="34" charset="0"/>
                <a:cs typeface="Arial" pitchFamily="34" charset="0"/>
              </a:rPr>
              <a:t>Καμπύλος Κυματοδηγός</a:t>
            </a:r>
            <a:endParaRPr lang="el-GR" dirty="0">
              <a:latin typeface="Arial" pitchFamily="34" charset="0"/>
              <a:cs typeface="Arial" pitchFamily="34" charset="0"/>
            </a:endParaRPr>
          </a:p>
        </p:txBody>
      </p:sp>
      <p:sp>
        <p:nvSpPr>
          <p:cNvPr id="35" name="34 - TextBox"/>
          <p:cNvSpPr txBox="1"/>
          <p:nvPr/>
        </p:nvSpPr>
        <p:spPr>
          <a:xfrm>
            <a:off x="5715000" y="4495800"/>
            <a:ext cx="685800" cy="369332"/>
          </a:xfrm>
          <a:prstGeom prst="rect">
            <a:avLst/>
          </a:prstGeom>
          <a:noFill/>
        </p:spPr>
        <p:txBody>
          <a:bodyPr wrap="square" rtlCol="0">
            <a:spAutoFit/>
          </a:bodyPr>
          <a:lstStyle/>
          <a:p>
            <a:r>
              <a:rPr lang="el-GR" dirty="0" smtClean="0">
                <a:latin typeface="Arial" pitchFamily="34" charset="0"/>
                <a:cs typeface="Arial" pitchFamily="34" charset="0"/>
              </a:rPr>
              <a:t>Χωνί</a:t>
            </a:r>
            <a:endParaRPr lang="el-GR" dirty="0">
              <a:latin typeface="Arial" pitchFamily="34" charset="0"/>
              <a:cs typeface="Arial" pitchFamily="34" charset="0"/>
            </a:endParaRPr>
          </a:p>
        </p:txBody>
      </p:sp>
      <p:cxnSp>
        <p:nvCxnSpPr>
          <p:cNvPr id="36" name="35 - Ευθύγραμμο βέλος σύνδεσης"/>
          <p:cNvCxnSpPr/>
          <p:nvPr/>
        </p:nvCxnSpPr>
        <p:spPr>
          <a:xfrm>
            <a:off x="2971800" y="34290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a:stCxn id="34" idx="1"/>
          </p:cNvCxnSpPr>
          <p:nvPr/>
        </p:nvCxnSpPr>
        <p:spPr>
          <a:xfrm flipH="1" flipV="1">
            <a:off x="6553200" y="3962403"/>
            <a:ext cx="228600" cy="94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a:stCxn id="35" idx="0"/>
          </p:cNvCxnSpPr>
          <p:nvPr/>
        </p:nvCxnSpPr>
        <p:spPr>
          <a:xfrm flipV="1">
            <a:off x="6057900" y="3886200"/>
            <a:ext cx="381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Βασική Δορυφορική Ζεύξη</a:t>
            </a:r>
          </a:p>
        </p:txBody>
      </p:sp>
      <p:pic>
        <p:nvPicPr>
          <p:cNvPr id="4" name="Εικόνα 5"/>
          <p:cNvPicPr/>
          <p:nvPr/>
        </p:nvPicPr>
        <p:blipFill>
          <a:blip r:embed="rId2" cstate="print"/>
          <a:stretch/>
        </p:blipFill>
        <p:spPr>
          <a:xfrm>
            <a:off x="107640" y="6015240"/>
            <a:ext cx="725760" cy="704160"/>
          </a:xfrm>
          <a:prstGeom prst="rect">
            <a:avLst/>
          </a:prstGeom>
          <a:ln>
            <a:noFill/>
          </a:ln>
        </p:spPr>
      </p:pic>
      <p:pic>
        <p:nvPicPr>
          <p:cNvPr id="5" name="Picture 1"/>
          <p:cNvPicPr>
            <a:picLocks noChangeAspect="1" noChangeArrowheads="1"/>
          </p:cNvPicPr>
          <p:nvPr/>
        </p:nvPicPr>
        <p:blipFill>
          <a:blip r:embed="rId3" cstate="print">
            <a:grayscl/>
          </a:blip>
          <a:srcRect/>
          <a:stretch>
            <a:fillRect/>
          </a:stretch>
        </p:blipFill>
        <p:spPr bwMode="auto">
          <a:xfrm>
            <a:off x="3200400" y="1295400"/>
            <a:ext cx="3810000" cy="189547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grayscl/>
          </a:blip>
          <a:srcRect/>
          <a:stretch>
            <a:fillRect/>
          </a:stretch>
        </p:blipFill>
        <p:spPr bwMode="auto">
          <a:xfrm>
            <a:off x="6096000" y="3733800"/>
            <a:ext cx="1504950" cy="177165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grayscl/>
          </a:blip>
          <a:srcRect/>
          <a:stretch>
            <a:fillRect/>
          </a:stretch>
        </p:blipFill>
        <p:spPr bwMode="auto">
          <a:xfrm>
            <a:off x="2667000" y="3810000"/>
            <a:ext cx="1343025" cy="1704975"/>
          </a:xfrm>
          <a:prstGeom prst="rect">
            <a:avLst/>
          </a:prstGeom>
          <a:noFill/>
          <a:ln w="9525">
            <a:noFill/>
            <a:miter lim="800000"/>
            <a:headEnd/>
            <a:tailEnd/>
          </a:ln>
        </p:spPr>
      </p:pic>
      <p:sp>
        <p:nvSpPr>
          <p:cNvPr id="8" name="7 - TextBox"/>
          <p:cNvSpPr txBox="1"/>
          <p:nvPr/>
        </p:nvSpPr>
        <p:spPr>
          <a:xfrm>
            <a:off x="2743200" y="5486400"/>
            <a:ext cx="1371600" cy="646331"/>
          </a:xfrm>
          <a:prstGeom prst="rect">
            <a:avLst/>
          </a:prstGeom>
          <a:noFill/>
        </p:spPr>
        <p:txBody>
          <a:bodyPr wrap="square" rtlCol="0">
            <a:spAutoFit/>
          </a:bodyPr>
          <a:lstStyle/>
          <a:p>
            <a:r>
              <a:rPr lang="el-GR" dirty="0" smtClean="0">
                <a:latin typeface="Arial" pitchFamily="34" charset="0"/>
                <a:cs typeface="Arial" pitchFamily="34" charset="0"/>
              </a:rPr>
              <a:t>Επίγειος Σταθμός Α</a:t>
            </a:r>
            <a:endParaRPr lang="el-GR" dirty="0">
              <a:latin typeface="Arial" pitchFamily="34" charset="0"/>
              <a:cs typeface="Arial" pitchFamily="34" charset="0"/>
            </a:endParaRPr>
          </a:p>
        </p:txBody>
      </p:sp>
      <p:sp>
        <p:nvSpPr>
          <p:cNvPr id="9" name="8 - TextBox"/>
          <p:cNvSpPr txBox="1"/>
          <p:nvPr/>
        </p:nvSpPr>
        <p:spPr>
          <a:xfrm>
            <a:off x="6324600" y="5486400"/>
            <a:ext cx="1371600" cy="646331"/>
          </a:xfrm>
          <a:prstGeom prst="rect">
            <a:avLst/>
          </a:prstGeom>
          <a:noFill/>
        </p:spPr>
        <p:txBody>
          <a:bodyPr wrap="square" rtlCol="0">
            <a:spAutoFit/>
          </a:bodyPr>
          <a:lstStyle/>
          <a:p>
            <a:r>
              <a:rPr lang="el-GR" dirty="0" smtClean="0">
                <a:latin typeface="Arial" pitchFamily="34" charset="0"/>
                <a:cs typeface="Arial" pitchFamily="34" charset="0"/>
              </a:rPr>
              <a:t>Επίγειος Σταθμός Β</a:t>
            </a:r>
            <a:endParaRPr lang="el-GR" dirty="0">
              <a:latin typeface="Arial" pitchFamily="34" charset="0"/>
              <a:cs typeface="Arial" pitchFamily="34" charset="0"/>
            </a:endParaRPr>
          </a:p>
        </p:txBody>
      </p:sp>
      <p:cxnSp>
        <p:nvCxnSpPr>
          <p:cNvPr id="10" name="9 - Ευθύγραμμο βέλος σύνδεσης"/>
          <p:cNvCxnSpPr/>
          <p:nvPr/>
        </p:nvCxnSpPr>
        <p:spPr>
          <a:xfrm>
            <a:off x="5638800" y="3124200"/>
            <a:ext cx="533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H="1">
            <a:off x="3048000" y="3200400"/>
            <a:ext cx="381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flipV="1">
            <a:off x="3429000" y="3276600"/>
            <a:ext cx="381000" cy="609600"/>
          </a:xfrm>
          <a:prstGeom prst="straightConnector1">
            <a:avLst/>
          </a:prstGeom>
          <a:ln>
            <a:prstDash val="dash"/>
            <a:tailEnd type="arrow"/>
          </a:ln>
        </p:spPr>
        <p:style>
          <a:lnRef idx="1">
            <a:schemeClr val="accent2"/>
          </a:lnRef>
          <a:fillRef idx="0">
            <a:schemeClr val="accent2"/>
          </a:fillRef>
          <a:effectRef idx="0">
            <a:schemeClr val="accent2"/>
          </a:effectRef>
          <a:fontRef idx="minor">
            <a:schemeClr val="tx1"/>
          </a:fontRef>
        </p:style>
      </p:cxnSp>
      <p:cxnSp>
        <p:nvCxnSpPr>
          <p:cNvPr id="13" name="12 - Ευθύγραμμο βέλος σύνδεσης"/>
          <p:cNvCxnSpPr/>
          <p:nvPr/>
        </p:nvCxnSpPr>
        <p:spPr>
          <a:xfrm flipH="1" flipV="1">
            <a:off x="5867400" y="2971800"/>
            <a:ext cx="685800" cy="685800"/>
          </a:xfrm>
          <a:prstGeom prst="straightConnector1">
            <a:avLst/>
          </a:prstGeom>
          <a:ln>
            <a:prstDash val="dash"/>
            <a:tailEnd type="arrow"/>
          </a:ln>
        </p:spPr>
        <p:style>
          <a:lnRef idx="1">
            <a:schemeClr val="accent2"/>
          </a:lnRef>
          <a:fillRef idx="0">
            <a:schemeClr val="accent2"/>
          </a:fillRef>
          <a:effectRef idx="0">
            <a:schemeClr val="accent2"/>
          </a:effectRef>
          <a:fontRef idx="minor">
            <a:schemeClr val="tx1"/>
          </a:fontRef>
        </p:style>
      </p:cxnSp>
      <p:sp>
        <p:nvSpPr>
          <p:cNvPr id="14" name="13 - TextBox"/>
          <p:cNvSpPr txBox="1"/>
          <p:nvPr/>
        </p:nvSpPr>
        <p:spPr>
          <a:xfrm>
            <a:off x="2819400" y="3276600"/>
            <a:ext cx="457200" cy="369332"/>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f</a:t>
            </a:r>
            <a:r>
              <a:rPr lang="en-US" sz="1050" dirty="0" smtClean="0">
                <a:solidFill>
                  <a:schemeClr val="tx2">
                    <a:lumMod val="60000"/>
                    <a:lumOff val="40000"/>
                  </a:schemeClr>
                </a:solidFill>
                <a:latin typeface="Arial" pitchFamily="34" charset="0"/>
                <a:cs typeface="Arial" pitchFamily="34" charset="0"/>
              </a:rPr>
              <a:t>d2</a:t>
            </a:r>
            <a:endParaRPr lang="el-GR" dirty="0">
              <a:solidFill>
                <a:schemeClr val="tx2">
                  <a:lumMod val="60000"/>
                  <a:lumOff val="40000"/>
                </a:schemeClr>
              </a:solidFill>
              <a:latin typeface="Arial" pitchFamily="34" charset="0"/>
              <a:cs typeface="Arial" pitchFamily="34" charset="0"/>
            </a:endParaRPr>
          </a:p>
        </p:txBody>
      </p:sp>
      <p:sp>
        <p:nvSpPr>
          <p:cNvPr id="15" name="14 - TextBox"/>
          <p:cNvSpPr txBox="1"/>
          <p:nvPr/>
        </p:nvSpPr>
        <p:spPr>
          <a:xfrm>
            <a:off x="5410200" y="3352800"/>
            <a:ext cx="457200" cy="369332"/>
          </a:xfrm>
          <a:prstGeom prst="rect">
            <a:avLst/>
          </a:prstGeom>
          <a:noFill/>
        </p:spPr>
        <p:txBody>
          <a:bodyPr wrap="square" rtlCol="0">
            <a:spAutoFit/>
          </a:bodyPr>
          <a:lstStyle/>
          <a:p>
            <a:r>
              <a:rPr lang="en-US" dirty="0" smtClean="0">
                <a:solidFill>
                  <a:schemeClr val="tx2">
                    <a:lumMod val="60000"/>
                    <a:lumOff val="40000"/>
                  </a:schemeClr>
                </a:solidFill>
                <a:latin typeface="Arial" pitchFamily="34" charset="0"/>
                <a:cs typeface="Arial" pitchFamily="34" charset="0"/>
              </a:rPr>
              <a:t>f</a:t>
            </a:r>
            <a:r>
              <a:rPr lang="en-US" sz="1050" dirty="0" smtClean="0">
                <a:solidFill>
                  <a:schemeClr val="tx2">
                    <a:lumMod val="60000"/>
                    <a:lumOff val="40000"/>
                  </a:schemeClr>
                </a:solidFill>
                <a:latin typeface="Arial" pitchFamily="34" charset="0"/>
                <a:cs typeface="Arial" pitchFamily="34" charset="0"/>
              </a:rPr>
              <a:t>d1</a:t>
            </a:r>
            <a:endParaRPr lang="el-GR" dirty="0">
              <a:solidFill>
                <a:schemeClr val="tx2">
                  <a:lumMod val="60000"/>
                  <a:lumOff val="40000"/>
                </a:schemeClr>
              </a:solidFill>
              <a:latin typeface="Arial" pitchFamily="34" charset="0"/>
              <a:cs typeface="Arial" pitchFamily="34" charset="0"/>
            </a:endParaRPr>
          </a:p>
        </p:txBody>
      </p:sp>
      <p:sp>
        <p:nvSpPr>
          <p:cNvPr id="16" name="15 - TextBox"/>
          <p:cNvSpPr txBox="1"/>
          <p:nvPr/>
        </p:nvSpPr>
        <p:spPr>
          <a:xfrm>
            <a:off x="3657600" y="3429000"/>
            <a:ext cx="457200" cy="369332"/>
          </a:xfrm>
          <a:prstGeom prst="rect">
            <a:avLst/>
          </a:prstGeom>
          <a:noFill/>
        </p:spPr>
        <p:txBody>
          <a:bodyPr wrap="square" rtlCol="0">
            <a:spAutoFit/>
          </a:bodyPr>
          <a:lstStyle/>
          <a:p>
            <a:r>
              <a:rPr lang="en-US" dirty="0" smtClean="0">
                <a:solidFill>
                  <a:schemeClr val="accent2"/>
                </a:solidFill>
                <a:latin typeface="Arial" pitchFamily="34" charset="0"/>
                <a:cs typeface="Arial" pitchFamily="34" charset="0"/>
              </a:rPr>
              <a:t>f</a:t>
            </a:r>
            <a:r>
              <a:rPr lang="en-US" sz="1050" dirty="0" smtClean="0">
                <a:solidFill>
                  <a:schemeClr val="accent2"/>
                </a:solidFill>
                <a:latin typeface="Arial" pitchFamily="34" charset="0"/>
                <a:cs typeface="Arial" pitchFamily="34" charset="0"/>
              </a:rPr>
              <a:t>u1</a:t>
            </a:r>
            <a:endParaRPr lang="el-GR" dirty="0">
              <a:solidFill>
                <a:schemeClr val="accent2"/>
              </a:solidFill>
              <a:latin typeface="Arial" pitchFamily="34" charset="0"/>
              <a:cs typeface="Arial" pitchFamily="34" charset="0"/>
            </a:endParaRPr>
          </a:p>
        </p:txBody>
      </p:sp>
      <p:sp>
        <p:nvSpPr>
          <p:cNvPr id="17" name="16 - TextBox"/>
          <p:cNvSpPr txBox="1"/>
          <p:nvPr/>
        </p:nvSpPr>
        <p:spPr>
          <a:xfrm>
            <a:off x="6324600" y="3048000"/>
            <a:ext cx="457200" cy="369332"/>
          </a:xfrm>
          <a:prstGeom prst="rect">
            <a:avLst/>
          </a:prstGeom>
          <a:noFill/>
        </p:spPr>
        <p:txBody>
          <a:bodyPr wrap="square" rtlCol="0">
            <a:spAutoFit/>
          </a:bodyPr>
          <a:lstStyle/>
          <a:p>
            <a:r>
              <a:rPr lang="en-US" dirty="0" smtClean="0">
                <a:solidFill>
                  <a:schemeClr val="accent2"/>
                </a:solidFill>
                <a:latin typeface="Arial" pitchFamily="34" charset="0"/>
                <a:cs typeface="Arial" pitchFamily="34" charset="0"/>
              </a:rPr>
              <a:t>f</a:t>
            </a:r>
            <a:r>
              <a:rPr lang="en-US" sz="1050" dirty="0" smtClean="0">
                <a:solidFill>
                  <a:schemeClr val="accent2"/>
                </a:solidFill>
                <a:latin typeface="Arial" pitchFamily="34" charset="0"/>
                <a:cs typeface="Arial" pitchFamily="34" charset="0"/>
              </a:rPr>
              <a:t>u2</a:t>
            </a:r>
            <a:endParaRPr lang="el-GR" dirty="0">
              <a:solidFill>
                <a:schemeClr val="accent2"/>
              </a:solidFill>
              <a:latin typeface="Arial" pitchFamily="34" charset="0"/>
              <a:cs typeface="Arial" pitchFamily="34" charset="0"/>
            </a:endParaRPr>
          </a:p>
        </p:txBody>
      </p:sp>
      <p:sp>
        <p:nvSpPr>
          <p:cNvPr id="18" name="17 - TextBox"/>
          <p:cNvSpPr txBox="1"/>
          <p:nvPr/>
        </p:nvSpPr>
        <p:spPr>
          <a:xfrm>
            <a:off x="228600" y="2209800"/>
            <a:ext cx="2514600" cy="707886"/>
          </a:xfrm>
          <a:prstGeom prst="rect">
            <a:avLst/>
          </a:prstGeom>
          <a:noFill/>
          <a:ln>
            <a:solidFill>
              <a:schemeClr val="bg1">
                <a:lumMod val="50000"/>
              </a:schemeClr>
            </a:solidFill>
          </a:ln>
        </p:spPr>
        <p:txBody>
          <a:bodyPr wrap="square" rtlCol="0">
            <a:spAutoFit/>
          </a:bodyPr>
          <a:lstStyle/>
          <a:p>
            <a:r>
              <a:rPr lang="el-GR" sz="2000" dirty="0" smtClean="0">
                <a:latin typeface="Arial" pitchFamily="34" charset="0"/>
                <a:cs typeface="Arial" pitchFamily="34" charset="0"/>
              </a:rPr>
              <a:t>Κάτω Ζεύξη</a:t>
            </a:r>
          </a:p>
          <a:p>
            <a:r>
              <a:rPr lang="el-GR" sz="2000" dirty="0" smtClean="0">
                <a:latin typeface="Arial" pitchFamily="34" charset="0"/>
                <a:cs typeface="Arial" pitchFamily="34" charset="0"/>
              </a:rPr>
              <a:t>Άνω Ζεύξη</a:t>
            </a:r>
            <a:endParaRPr lang="el-GR" sz="2000" dirty="0">
              <a:latin typeface="Arial" pitchFamily="34" charset="0"/>
              <a:cs typeface="Arial" pitchFamily="34" charset="0"/>
            </a:endParaRPr>
          </a:p>
        </p:txBody>
      </p:sp>
      <p:cxnSp>
        <p:nvCxnSpPr>
          <p:cNvPr id="19" name="18 - Ευθύγραμμο βέλος σύνδεσης"/>
          <p:cNvCxnSpPr/>
          <p:nvPr/>
        </p:nvCxnSpPr>
        <p:spPr>
          <a:xfrm>
            <a:off x="1828800" y="24384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a:off x="1828800" y="2743200"/>
            <a:ext cx="838200" cy="0"/>
          </a:xfrm>
          <a:prstGeom prst="straightConnector1">
            <a:avLst/>
          </a:prstGeom>
          <a:ln>
            <a:prstDash val="dash"/>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Βασική Δορυφορική Ζεύξη</a:t>
            </a:r>
          </a:p>
        </p:txBody>
      </p:sp>
      <p:sp>
        <p:nvSpPr>
          <p:cNvPr id="1026" name="Rectangle 2"/>
          <p:cNvSpPr>
            <a:spLocks noChangeArrowheads="1"/>
          </p:cNvSpPr>
          <p:nvPr/>
        </p:nvSpPr>
        <p:spPr bwMode="auto">
          <a:xfrm>
            <a:off x="381000" y="1295400"/>
            <a:ext cx="8305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Η συνολική διαδρομή την οποία </a:t>
            </a:r>
            <a:r>
              <a:rPr lang="el-GR" sz="2400" dirty="0" smtClean="0">
                <a:latin typeface="Arial" pitchFamily="34" charset="0"/>
                <a:ea typeface="Calibri" pitchFamily="34" charset="0"/>
                <a:cs typeface="Arial" pitchFamily="34" charset="0"/>
              </a:rPr>
              <a:t>διανύουν</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τα ραδιοκύματα από την πηγή μέχρι τον προορισμό χωρίζεται:</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στη ζεύξη επίγειου σταθμού - δορυφόρου (ή προς τα άνω ζεύξη, </a:t>
            </a:r>
            <a:r>
              <a:rPr kumimoji="0" lang="el-G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uplink</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και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στη ζεύξη δορυφόρου - επίγειου σταθμού (ή προς τα κάτω ζεύξη, </a:t>
            </a:r>
            <a:r>
              <a:rPr kumimoji="0" lang="el-G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downlink</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Η ποιότητα της </a:t>
            </a:r>
            <a:r>
              <a:rPr kumimoji="0" lang="el-G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ραδιοζεύξης</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καθορίζεται κυρίως από τον Λόγο Φέροντος προς Θόρυβο (</a:t>
            </a:r>
            <a:r>
              <a:rPr kumimoji="0" lang="el-G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Carrier</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Noise</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Ratio</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CNR).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Η επίδοση της συνολικής ζεύξης ως σημαντικός παράγοντας για τη σχεδίαση του συστήματος καθορίζεται από την ποιότητα των δυο ζεύξεων.</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Δορυφορικό Τηλεπικοινωνιακό Σύστημα</a:t>
            </a:r>
          </a:p>
        </p:txBody>
      </p:sp>
      <p:pic>
        <p:nvPicPr>
          <p:cNvPr id="5" name="Εικόνα 5"/>
          <p:cNvPicPr/>
          <p:nvPr/>
        </p:nvPicPr>
        <p:blipFill>
          <a:blip r:embed="rId2" cstate="print"/>
          <a:stretch/>
        </p:blipFill>
        <p:spPr>
          <a:xfrm>
            <a:off x="107640" y="6015240"/>
            <a:ext cx="725760" cy="704160"/>
          </a:xfrm>
          <a:prstGeom prst="rect">
            <a:avLst/>
          </a:prstGeom>
          <a:ln>
            <a:noFill/>
          </a:ln>
        </p:spPr>
      </p:pic>
      <p:graphicFrame>
        <p:nvGraphicFramePr>
          <p:cNvPr id="6" name="5 - Διάγραμμα"/>
          <p:cNvGraphicFramePr/>
          <p:nvPr/>
        </p:nvGraphicFramePr>
        <p:xfrm>
          <a:off x="1371600" y="457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 Διάγραμμα"/>
          <p:cNvGraphicFramePr/>
          <p:nvPr/>
        </p:nvGraphicFramePr>
        <p:xfrm>
          <a:off x="3657600" y="3352800"/>
          <a:ext cx="6096000" cy="322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7 - Διάγραμμα"/>
          <p:cNvGraphicFramePr/>
          <p:nvPr/>
        </p:nvGraphicFramePr>
        <p:xfrm>
          <a:off x="-838200" y="3352800"/>
          <a:ext cx="6096000" cy="3225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8 - Αριστερό άγκιστρο"/>
          <p:cNvSpPr/>
          <p:nvPr/>
        </p:nvSpPr>
        <p:spPr>
          <a:xfrm rot="16200000">
            <a:off x="4229100" y="1638300"/>
            <a:ext cx="419100" cy="3086100"/>
          </a:xfrm>
          <a:prstGeom prst="leftBrace">
            <a:avLst>
              <a:gd name="adj1" fmla="val 8333"/>
              <a:gd name="adj2" fmla="val 492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9 - TextBox"/>
          <p:cNvSpPr txBox="1"/>
          <p:nvPr/>
        </p:nvSpPr>
        <p:spPr>
          <a:xfrm>
            <a:off x="3810000" y="3352800"/>
            <a:ext cx="1371600" cy="307777"/>
          </a:xfrm>
          <a:prstGeom prst="rect">
            <a:avLst/>
          </a:prstGeom>
          <a:noFill/>
        </p:spPr>
        <p:txBody>
          <a:bodyPr wrap="square" rtlCol="0">
            <a:spAutoFit/>
          </a:bodyPr>
          <a:lstStyle/>
          <a:p>
            <a:pPr algn="ctr"/>
            <a:r>
              <a:rPr lang="el-GR" sz="1400" dirty="0" smtClean="0">
                <a:latin typeface="Arial" pitchFamily="34" charset="0"/>
                <a:cs typeface="Arial" pitchFamily="34" charset="0"/>
              </a:rPr>
              <a:t>Δορυφόρος</a:t>
            </a:r>
            <a:endParaRPr lang="el-GR" sz="1400" dirty="0">
              <a:latin typeface="Arial" pitchFamily="34" charset="0"/>
              <a:cs typeface="Arial" pitchFamily="34" charset="0"/>
            </a:endParaRPr>
          </a:p>
        </p:txBody>
      </p:sp>
      <p:sp>
        <p:nvSpPr>
          <p:cNvPr id="11" name="10 - Δεξιό άγκιστρο"/>
          <p:cNvSpPr/>
          <p:nvPr/>
        </p:nvSpPr>
        <p:spPr>
          <a:xfrm>
            <a:off x="3200400" y="3352800"/>
            <a:ext cx="304800" cy="3276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11 - TextBox"/>
          <p:cNvSpPr txBox="1"/>
          <p:nvPr/>
        </p:nvSpPr>
        <p:spPr>
          <a:xfrm rot="5400000">
            <a:off x="2356368" y="4913410"/>
            <a:ext cx="2666999" cy="307777"/>
          </a:xfrm>
          <a:prstGeom prst="rect">
            <a:avLst/>
          </a:prstGeom>
          <a:noFill/>
        </p:spPr>
        <p:txBody>
          <a:bodyPr wrap="square" rtlCol="0">
            <a:spAutoFit/>
          </a:bodyPr>
          <a:lstStyle/>
          <a:p>
            <a:pPr algn="ctr"/>
            <a:r>
              <a:rPr lang="el-GR" sz="1400" dirty="0" smtClean="0">
                <a:latin typeface="Arial" pitchFamily="34" charset="0"/>
                <a:cs typeface="Arial" pitchFamily="34" charset="0"/>
              </a:rPr>
              <a:t>Επίγειο Τμήμα Πομπός</a:t>
            </a:r>
            <a:endParaRPr lang="el-GR" sz="1400" dirty="0">
              <a:latin typeface="Arial" pitchFamily="34" charset="0"/>
              <a:cs typeface="Arial" pitchFamily="34" charset="0"/>
            </a:endParaRPr>
          </a:p>
        </p:txBody>
      </p:sp>
      <p:sp>
        <p:nvSpPr>
          <p:cNvPr id="13" name="12 - TextBox"/>
          <p:cNvSpPr txBox="1"/>
          <p:nvPr/>
        </p:nvSpPr>
        <p:spPr>
          <a:xfrm rot="16200000">
            <a:off x="3773389" y="4837211"/>
            <a:ext cx="2666999" cy="307777"/>
          </a:xfrm>
          <a:prstGeom prst="rect">
            <a:avLst/>
          </a:prstGeom>
          <a:noFill/>
        </p:spPr>
        <p:txBody>
          <a:bodyPr wrap="square" rtlCol="0">
            <a:spAutoFit/>
          </a:bodyPr>
          <a:lstStyle/>
          <a:p>
            <a:pPr algn="ctr"/>
            <a:r>
              <a:rPr lang="el-GR" sz="1400" dirty="0" smtClean="0">
                <a:latin typeface="Arial" pitchFamily="34" charset="0"/>
                <a:cs typeface="Arial" pitchFamily="34" charset="0"/>
              </a:rPr>
              <a:t>Επίγειο Τμήμα Δέκτης</a:t>
            </a:r>
            <a:endParaRPr lang="el-GR" sz="1400" dirty="0">
              <a:latin typeface="Arial" pitchFamily="34" charset="0"/>
              <a:cs typeface="Arial" pitchFamily="34" charset="0"/>
            </a:endParaRPr>
          </a:p>
        </p:txBody>
      </p:sp>
      <p:sp>
        <p:nvSpPr>
          <p:cNvPr id="14" name="13 - Αριστερό άγκιστρο"/>
          <p:cNvSpPr/>
          <p:nvPr/>
        </p:nvSpPr>
        <p:spPr>
          <a:xfrm>
            <a:off x="5334000" y="3352800"/>
            <a:ext cx="304800" cy="3276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5" name="14 - Ευθύγραμμο βέλος σύνδεσης"/>
          <p:cNvCxnSpPr/>
          <p:nvPr/>
        </p:nvCxnSpPr>
        <p:spPr>
          <a:xfrm>
            <a:off x="7772400" y="60198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7772400" y="6172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7772400" y="63246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838200" y="63246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a:off x="838200" y="6172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a:off x="838200" y="60198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20 - Ομάδα"/>
          <p:cNvGrpSpPr/>
          <p:nvPr/>
        </p:nvGrpSpPr>
        <p:grpSpPr>
          <a:xfrm rot="16200000">
            <a:off x="2010025" y="2942975"/>
            <a:ext cx="339494" cy="397144"/>
            <a:chOff x="1766887" y="1833427"/>
            <a:chExt cx="339494" cy="397144"/>
          </a:xfrm>
        </p:grpSpPr>
        <p:sp>
          <p:nvSpPr>
            <p:cNvPr id="22" name="21 - Δεξιό βέλος"/>
            <p:cNvSpPr/>
            <p:nvPr/>
          </p:nvSpPr>
          <p:spPr>
            <a:xfrm>
              <a:off x="1766887"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Δεξιό βέλος 4"/>
            <p:cNvSpPr/>
            <p:nvPr/>
          </p:nvSpPr>
          <p:spPr>
            <a:xfrm>
              <a:off x="1766887"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solidFill>
                  <a:schemeClr val="tx1"/>
                </a:solidFill>
                <a:latin typeface="Arial" pitchFamily="34" charset="0"/>
                <a:cs typeface="Arial" pitchFamily="34" charset="0"/>
              </a:endParaRPr>
            </a:p>
          </p:txBody>
        </p:sp>
      </p:grpSp>
      <p:grpSp>
        <p:nvGrpSpPr>
          <p:cNvPr id="24" name="23 - Ομάδα"/>
          <p:cNvGrpSpPr/>
          <p:nvPr/>
        </p:nvGrpSpPr>
        <p:grpSpPr>
          <a:xfrm rot="5400000">
            <a:off x="6505825" y="2942975"/>
            <a:ext cx="339494" cy="397144"/>
            <a:chOff x="1766887" y="1833427"/>
            <a:chExt cx="339494" cy="397144"/>
          </a:xfrm>
        </p:grpSpPr>
        <p:sp>
          <p:nvSpPr>
            <p:cNvPr id="25" name="24 - Δεξιό βέλος"/>
            <p:cNvSpPr/>
            <p:nvPr/>
          </p:nvSpPr>
          <p:spPr>
            <a:xfrm>
              <a:off x="1766887"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Δεξιό βέλος 4"/>
            <p:cNvSpPr/>
            <p:nvPr/>
          </p:nvSpPr>
          <p:spPr>
            <a:xfrm>
              <a:off x="1766887"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solidFill>
                  <a:schemeClr val="tx1"/>
                </a:solidFill>
                <a:latin typeface="Arial" pitchFamily="34" charset="0"/>
                <a:cs typeface="Arial" pitchFamily="34" charset="0"/>
              </a:endParaRPr>
            </a:p>
          </p:txBody>
        </p:sp>
      </p:grpSp>
      <p:sp>
        <p:nvSpPr>
          <p:cNvPr id="27" name="26 - TextBox"/>
          <p:cNvSpPr txBox="1"/>
          <p:nvPr/>
        </p:nvSpPr>
        <p:spPr>
          <a:xfrm>
            <a:off x="8153400" y="6019800"/>
            <a:ext cx="1371600" cy="307777"/>
          </a:xfrm>
          <a:prstGeom prst="rect">
            <a:avLst/>
          </a:prstGeom>
          <a:noFill/>
        </p:spPr>
        <p:txBody>
          <a:bodyPr wrap="square" rtlCol="0">
            <a:spAutoFit/>
          </a:bodyPr>
          <a:lstStyle/>
          <a:p>
            <a:r>
              <a:rPr lang="el-GR" sz="1400" dirty="0" smtClean="0">
                <a:latin typeface="Arial" pitchFamily="34" charset="0"/>
                <a:cs typeface="Arial" pitchFamily="34" charset="0"/>
              </a:rPr>
              <a:t>Χρήστες</a:t>
            </a:r>
            <a:endParaRPr lang="el-GR" sz="1400" dirty="0">
              <a:latin typeface="Arial" pitchFamily="34" charset="0"/>
              <a:cs typeface="Arial" pitchFamily="34" charset="0"/>
            </a:endParaRPr>
          </a:p>
        </p:txBody>
      </p:sp>
      <p:sp>
        <p:nvSpPr>
          <p:cNvPr id="28" name="27 - TextBox"/>
          <p:cNvSpPr txBox="1"/>
          <p:nvPr/>
        </p:nvSpPr>
        <p:spPr>
          <a:xfrm>
            <a:off x="0" y="5715000"/>
            <a:ext cx="1371600" cy="307777"/>
          </a:xfrm>
          <a:prstGeom prst="rect">
            <a:avLst/>
          </a:prstGeom>
          <a:noFill/>
        </p:spPr>
        <p:txBody>
          <a:bodyPr wrap="square" rtlCol="0">
            <a:spAutoFit/>
          </a:bodyPr>
          <a:lstStyle/>
          <a:p>
            <a:r>
              <a:rPr lang="el-GR" sz="1400" dirty="0" smtClean="0">
                <a:latin typeface="Arial" pitchFamily="34" charset="0"/>
                <a:cs typeface="Arial" pitchFamily="34" charset="0"/>
              </a:rPr>
              <a:t>Χρήστες</a:t>
            </a:r>
            <a:endParaRPr lang="el-GR" sz="1400" dirty="0">
              <a:latin typeface="Arial" pitchFamily="34" charset="0"/>
              <a:cs typeface="Arial" pitchFamily="34" charset="0"/>
            </a:endParaRPr>
          </a:p>
        </p:txBody>
      </p: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Κωδικοποίηση και Αποκωδικοποίηση Ψηφιακών Σημάτων</a:t>
            </a:r>
          </a:p>
        </p:txBody>
      </p:sp>
      <p:pic>
        <p:nvPicPr>
          <p:cNvPr id="4" name="Εικόνα 5"/>
          <p:cNvPicPr/>
          <p:nvPr/>
        </p:nvPicPr>
        <p:blipFill>
          <a:blip r:embed="rId2" cstate="print"/>
          <a:stretch/>
        </p:blipFill>
        <p:spPr>
          <a:xfrm>
            <a:off x="107640" y="6015240"/>
            <a:ext cx="725760" cy="704160"/>
          </a:xfrm>
          <a:prstGeom prst="rect">
            <a:avLst/>
          </a:prstGeom>
          <a:ln>
            <a:noFill/>
          </a:ln>
        </p:spPr>
      </p:pic>
      <p:graphicFrame>
        <p:nvGraphicFramePr>
          <p:cNvPr id="6" name="5 - Διάγραμμα"/>
          <p:cNvGraphicFramePr/>
          <p:nvPr/>
        </p:nvGraphicFramePr>
        <p:xfrm>
          <a:off x="304800" y="2362200"/>
          <a:ext cx="731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 TextBox"/>
          <p:cNvSpPr txBox="1"/>
          <p:nvPr/>
        </p:nvSpPr>
        <p:spPr>
          <a:xfrm>
            <a:off x="152400" y="1905000"/>
            <a:ext cx="1295400" cy="646331"/>
          </a:xfrm>
          <a:prstGeom prst="rect">
            <a:avLst/>
          </a:prstGeom>
          <a:noFill/>
        </p:spPr>
        <p:txBody>
          <a:bodyPr wrap="square" rtlCol="0">
            <a:spAutoFit/>
          </a:bodyPr>
          <a:lstStyle/>
          <a:p>
            <a:r>
              <a:rPr lang="el-GR" dirty="0" smtClean="0">
                <a:latin typeface="Arial" pitchFamily="34" charset="0"/>
                <a:cs typeface="Arial" pitchFamily="34" charset="0"/>
              </a:rPr>
              <a:t>Επίγειο Δίκτυο</a:t>
            </a:r>
            <a:endParaRPr lang="el-GR" dirty="0">
              <a:latin typeface="Arial" pitchFamily="34" charset="0"/>
              <a:cs typeface="Arial" pitchFamily="34" charset="0"/>
            </a:endParaRPr>
          </a:p>
        </p:txBody>
      </p:sp>
      <p:cxnSp>
        <p:nvCxnSpPr>
          <p:cNvPr id="8" name="7 - Ευθύγραμμο βέλος σύνδεσης"/>
          <p:cNvCxnSpPr/>
          <p:nvPr/>
        </p:nvCxnSpPr>
        <p:spPr>
          <a:xfrm flipH="1" flipV="1">
            <a:off x="990600" y="2438400"/>
            <a:ext cx="4572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Κατηγορίες Σταθμών</a:t>
            </a:r>
          </a:p>
        </p:txBody>
      </p:sp>
      <p:sp>
        <p:nvSpPr>
          <p:cNvPr id="39937" name="Rectangle 1"/>
          <p:cNvSpPr>
            <a:spLocks noChangeArrowheads="1"/>
          </p:cNvSpPr>
          <p:nvPr/>
        </p:nvSpPr>
        <p:spPr bwMode="auto">
          <a:xfrm>
            <a:off x="332870" y="1066800"/>
            <a:ext cx="8811130" cy="58169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kumimoji="0" lang="el-G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Μεγάλοι σταθμοί</a:t>
            </a:r>
          </a:p>
          <a:p>
            <a:r>
              <a:rPr lang="el-GR" sz="2000" dirty="0" smtClean="0">
                <a:latin typeface="Arial" pitchFamily="34" charset="0"/>
                <a:cs typeface="Arial" pitchFamily="34" charset="0"/>
              </a:rPr>
              <a:t>Πρόκειται για μεγάλους σταθμούς οι οποίοι περιλαμβάνουν πλήθος πιάτων </a:t>
            </a:r>
          </a:p>
          <a:p>
            <a:r>
              <a:rPr lang="el-GR" sz="2000" dirty="0" smtClean="0">
                <a:latin typeface="Arial" pitchFamily="34" charset="0"/>
                <a:cs typeface="Arial" pitchFamily="34" charset="0"/>
              </a:rPr>
              <a:t>προσανατολισμένα στο διάστημα μέσω των οποίων διέρχονται </a:t>
            </a:r>
          </a:p>
          <a:p>
            <a:r>
              <a:rPr lang="el-GR" sz="2000" dirty="0" smtClean="0">
                <a:latin typeface="Arial" pitchFamily="34" charset="0"/>
                <a:cs typeface="Arial" pitchFamily="34" charset="0"/>
              </a:rPr>
              <a:t>δισεκατομμύρια τηλεφωνήματα, εικόνες τηλεόρασης, </a:t>
            </a:r>
            <a:r>
              <a:rPr lang="el-GR" sz="2000" dirty="0" err="1" smtClean="0">
                <a:latin typeface="Arial" pitchFamily="34" charset="0"/>
                <a:cs typeface="Arial" pitchFamily="34" charset="0"/>
              </a:rPr>
              <a:t>fax</a:t>
            </a:r>
            <a:r>
              <a:rPr lang="el-GR" sz="2000" dirty="0" smtClean="0">
                <a:latin typeface="Arial" pitchFamily="34" charset="0"/>
                <a:cs typeface="Arial" pitchFamily="34" charset="0"/>
              </a:rPr>
              <a:t> και συνδέσεις στο </a:t>
            </a:r>
          </a:p>
          <a:p>
            <a:r>
              <a:rPr lang="el-GR" sz="2000" dirty="0" smtClean="0">
                <a:latin typeface="Arial" pitchFamily="34" charset="0"/>
                <a:cs typeface="Arial" pitchFamily="34" charset="0"/>
              </a:rPr>
              <a:t>Διαδίκτυο ανά τον κόσμο.</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VSATs</a:t>
            </a:r>
            <a:endPar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lvl="0" eaLnBrk="0" fontAlgn="base" hangingPunct="0">
              <a:spcBef>
                <a:spcPct val="0"/>
              </a:spcBef>
              <a:spcAft>
                <a:spcPct val="0"/>
              </a:spcAft>
            </a:pPr>
            <a:r>
              <a:rPr lang="el-GR" sz="2000" dirty="0" smtClean="0">
                <a:latin typeface="Arial" pitchFamily="34" charset="0"/>
                <a:cs typeface="Arial" pitchFamily="34" charset="0"/>
              </a:rPr>
              <a:t>Τερματικά Πολύ Μικρής Επιφανείας (</a:t>
            </a:r>
            <a:r>
              <a:rPr lang="el-GR" sz="2000" dirty="0" err="1" smtClean="0">
                <a:latin typeface="Arial" pitchFamily="34" charset="0"/>
                <a:cs typeface="Arial" pitchFamily="34" charset="0"/>
              </a:rPr>
              <a:t>Very</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Small</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Aperture</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Terminals</a:t>
            </a:r>
            <a:r>
              <a:rPr lang="el-GR" sz="2000" dirty="0" smtClean="0">
                <a:latin typeface="Arial" pitchFamily="34" charset="0"/>
                <a:cs typeface="Arial" pitchFamily="34" charset="0"/>
              </a:rPr>
              <a:t>, VSAT) </a:t>
            </a:r>
          </a:p>
          <a:p>
            <a:pPr lvl="0" eaLnBrk="0" fontAlgn="base" hangingPunct="0">
              <a:spcBef>
                <a:spcPct val="0"/>
              </a:spcBef>
              <a:spcAft>
                <a:spcPct val="0"/>
              </a:spcAft>
            </a:pPr>
            <a:r>
              <a:rPr lang="el-GR" sz="2000" dirty="0" smtClean="0">
                <a:latin typeface="Arial" pitchFamily="34" charset="0"/>
                <a:cs typeface="Arial" pitchFamily="34" charset="0"/>
              </a:rPr>
              <a:t>Πρόκειται για δίκτυα τα οποία αποτελούν διαδεδομένη εφαρμογή μεταφοράς</a:t>
            </a:r>
          </a:p>
          <a:p>
            <a:pPr lvl="0" eaLnBrk="0" fontAlgn="base" hangingPunct="0">
              <a:spcBef>
                <a:spcPct val="0"/>
              </a:spcBef>
              <a:spcAft>
                <a:spcPct val="0"/>
              </a:spcAft>
            </a:pPr>
            <a:r>
              <a:rPr lang="el-GR" sz="2000" dirty="0" smtClean="0">
                <a:latin typeface="Arial" pitchFamily="34" charset="0"/>
                <a:cs typeface="Arial" pitchFamily="34" charset="0"/>
              </a:rPr>
              <a:t> δεδομένων μέσω </a:t>
            </a:r>
            <a:r>
              <a:rPr lang="el-GR" sz="2000" dirty="0" err="1" smtClean="0">
                <a:latin typeface="Arial" pitchFamily="34" charset="0"/>
                <a:cs typeface="Arial" pitchFamily="34" charset="0"/>
              </a:rPr>
              <a:t>δορυφόρουέχουν</a:t>
            </a:r>
            <a:r>
              <a:rPr lang="el-GR" sz="2000" dirty="0" smtClean="0">
                <a:latin typeface="Arial" pitchFamily="34" charset="0"/>
                <a:cs typeface="Arial" pitchFamily="34" charset="0"/>
              </a:rPr>
              <a:t> διάμετρο μικρότερη από 2m. </a:t>
            </a:r>
          </a:p>
          <a:p>
            <a:pPr lvl="0" eaLnBrk="0" fontAlgn="base" hangingPunct="0">
              <a:spcBef>
                <a:spcPct val="0"/>
              </a:spcBef>
              <a:spcAft>
                <a:spcPct val="0"/>
              </a:spcAft>
            </a:pPr>
            <a:r>
              <a:rPr lang="el-GR" sz="2000" dirty="0" smtClean="0">
                <a:latin typeface="Arial" pitchFamily="34" charset="0"/>
                <a:cs typeface="Arial" pitchFamily="34" charset="0"/>
              </a:rPr>
              <a:t>Προσφέρουν δυνατότητες υποστήριξης εφαρμογών φωνής, δεδομένων και </a:t>
            </a:r>
          </a:p>
          <a:p>
            <a:pPr lvl="0" eaLnBrk="0" fontAlgn="base" hangingPunct="0">
              <a:spcBef>
                <a:spcPct val="0"/>
              </a:spcBef>
              <a:spcAft>
                <a:spcPct val="0"/>
              </a:spcAft>
            </a:pPr>
            <a:r>
              <a:rPr lang="el-GR" sz="2000" dirty="0" smtClean="0">
                <a:latin typeface="Arial" pitchFamily="34" charset="0"/>
                <a:cs typeface="Arial" pitchFamily="34" charset="0"/>
              </a:rPr>
              <a:t>βίντεο, ενώ με απευθείας διασύνδεση πολλών από αυτά μεταξύ τους, είναι</a:t>
            </a:r>
          </a:p>
          <a:p>
            <a:pPr lvl="0" eaLnBrk="0" fontAlgn="base" hangingPunct="0">
              <a:spcBef>
                <a:spcPct val="0"/>
              </a:spcBef>
              <a:spcAft>
                <a:spcPct val="0"/>
              </a:spcAft>
            </a:pPr>
            <a:r>
              <a:rPr lang="el-GR" sz="2000" dirty="0" smtClean="0">
                <a:latin typeface="Arial" pitchFamily="34" charset="0"/>
                <a:cs typeface="Arial" pitchFamily="34" charset="0"/>
              </a:rPr>
              <a:t> δυνατή η παράκαμψη ολόκληρου του δημόσιου δικτύου μεταγωγής (</a:t>
            </a:r>
            <a:r>
              <a:rPr lang="el-GR" sz="2000" dirty="0" err="1" smtClean="0">
                <a:latin typeface="Arial" pitchFamily="34" charset="0"/>
                <a:cs typeface="Arial" pitchFamily="34" charset="0"/>
              </a:rPr>
              <a:t>Public</a:t>
            </a:r>
            <a:endParaRPr lang="el-GR" sz="2000" dirty="0" smtClean="0">
              <a:latin typeface="Arial" pitchFamily="34" charset="0"/>
              <a:cs typeface="Arial" pitchFamily="34" charset="0"/>
            </a:endParaRPr>
          </a:p>
          <a:p>
            <a:r>
              <a:rPr lang="el-GR" sz="2000" dirty="0" err="1" smtClean="0">
                <a:latin typeface="Arial" pitchFamily="34" charset="0"/>
                <a:cs typeface="Arial" pitchFamily="34" charset="0"/>
              </a:rPr>
              <a:t>Switched</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Telephone</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Network</a:t>
            </a:r>
            <a:r>
              <a:rPr lang="el-GR" sz="2000" dirty="0" smtClean="0">
                <a:latin typeface="Arial" pitchFamily="34" charset="0"/>
                <a:cs typeface="Arial" pitchFamily="34" charset="0"/>
              </a:rPr>
              <a:t>, PSTN)</a:t>
            </a:r>
            <a:endParaRPr kumimoji="0" lang="el-GR"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eaLnBrk="0" fontAlgn="base" hangingPunct="0">
              <a:spcBef>
                <a:spcPct val="0"/>
              </a:spcBef>
              <a:spcAft>
                <a:spcPct val="0"/>
              </a:spcAft>
            </a:pPr>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Σταθεροί μικροί σταθμοί</a:t>
            </a:r>
          </a:p>
          <a:p>
            <a:pPr eaLnBrk="0" fontAlgn="base" hangingPunct="0">
              <a:spcBef>
                <a:spcPct val="0"/>
              </a:spcBef>
              <a:spcAft>
                <a:spcPct val="0"/>
              </a:spcAft>
            </a:pPr>
            <a:r>
              <a:rPr lang="el-GR" sz="2000" dirty="0" smtClean="0">
                <a:latin typeface="Arial" pitchFamily="34" charset="0"/>
                <a:cs typeface="Arial" pitchFamily="34" charset="0"/>
              </a:rPr>
              <a:t>Παρουσιάζουν τις ίδιες λειτουργίες όπως οι μεγάλοι επίγειοι σταθμοί αλλά </a:t>
            </a:r>
          </a:p>
          <a:p>
            <a:pPr eaLnBrk="0" fontAlgn="base" hangingPunct="0">
              <a:spcBef>
                <a:spcPct val="0"/>
              </a:spcBef>
              <a:spcAft>
                <a:spcPct val="0"/>
              </a:spcAft>
            </a:pPr>
            <a:r>
              <a:rPr lang="el-GR" sz="2000" dirty="0" smtClean="0">
                <a:latin typeface="Arial" pitchFamily="34" charset="0"/>
                <a:cs typeface="Arial" pitchFamily="34" charset="0"/>
              </a:rPr>
              <a:t>αφορούν περιορισμένο αριθμό πελατών.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Μεγάλοι Σταθμοί</a:t>
            </a:r>
          </a:p>
        </p:txBody>
      </p:sp>
      <p:pic>
        <p:nvPicPr>
          <p:cNvPr id="4" name="Εικόνα 5"/>
          <p:cNvPicPr/>
          <p:nvPr/>
        </p:nvPicPr>
        <p:blipFill>
          <a:blip r:embed="rId3" cstate="print"/>
          <a:stretch/>
        </p:blipFill>
        <p:spPr>
          <a:xfrm>
            <a:off x="107640" y="6015240"/>
            <a:ext cx="725760" cy="704160"/>
          </a:xfrm>
          <a:prstGeom prst="rect">
            <a:avLst/>
          </a:prstGeom>
          <a:ln>
            <a:noFill/>
          </a:ln>
        </p:spPr>
      </p:pic>
      <p:pic>
        <p:nvPicPr>
          <p:cNvPr id="55298" name="Picture 2" descr="https://upload.wikimedia.org/wikipedia/commons/thumb/4/40/Erdfunkstelle_Raisting_2.jpg/800px-Erdfunkstelle_Raisting_2.jpg"/>
          <p:cNvPicPr>
            <a:picLocks noChangeAspect="1" noChangeArrowheads="1"/>
          </p:cNvPicPr>
          <p:nvPr/>
        </p:nvPicPr>
        <p:blipFill>
          <a:blip r:embed="rId4" cstate="print">
            <a:grayscl/>
          </a:blip>
          <a:srcRect/>
          <a:stretch>
            <a:fillRect/>
          </a:stretch>
        </p:blipFill>
        <p:spPr bwMode="auto">
          <a:xfrm>
            <a:off x="2590800" y="1371600"/>
            <a:ext cx="4267200" cy="3845815"/>
          </a:xfrm>
          <a:prstGeom prst="rect">
            <a:avLst/>
          </a:prstGeom>
          <a:noFill/>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Σταθεροί Μικροί Σταθμοί</a:t>
            </a:r>
          </a:p>
        </p:txBody>
      </p:sp>
      <p:pic>
        <p:nvPicPr>
          <p:cNvPr id="4" name="Εικόνα 5"/>
          <p:cNvPicPr/>
          <p:nvPr/>
        </p:nvPicPr>
        <p:blipFill>
          <a:blip r:embed="rId3" cstate="print"/>
          <a:stretch/>
        </p:blipFill>
        <p:spPr>
          <a:xfrm>
            <a:off x="107640" y="6015240"/>
            <a:ext cx="725760" cy="704160"/>
          </a:xfrm>
          <a:prstGeom prst="rect">
            <a:avLst/>
          </a:prstGeom>
          <a:ln>
            <a:noFill/>
          </a:ln>
        </p:spPr>
      </p:pic>
      <p:pic>
        <p:nvPicPr>
          <p:cNvPr id="54274" name="Picture 2" descr="https://upload.wikimedia.org/wikipedia/commons/f/fc/ERS_2.jpg"/>
          <p:cNvPicPr>
            <a:picLocks noChangeAspect="1" noChangeArrowheads="1"/>
          </p:cNvPicPr>
          <p:nvPr/>
        </p:nvPicPr>
        <p:blipFill>
          <a:blip r:embed="rId4" cstate="print">
            <a:grayscl/>
          </a:blip>
          <a:srcRect/>
          <a:stretch>
            <a:fillRect/>
          </a:stretch>
        </p:blipFill>
        <p:spPr bwMode="auto">
          <a:xfrm>
            <a:off x="2819400" y="1752600"/>
            <a:ext cx="3838430" cy="3712538"/>
          </a:xfrm>
          <a:prstGeom prst="rect">
            <a:avLst/>
          </a:prstGeom>
          <a:noFill/>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l-GR" dirty="0" smtClean="0">
                <a:solidFill>
                  <a:srgbClr val="5075BC"/>
                </a:solidFill>
                <a:latin typeface="Arial"/>
                <a:ea typeface="DejaVu Sans"/>
                <a:cs typeface="+mn-cs"/>
              </a:rPr>
              <a:t>Κατηγορίες Δορυφόρων</a:t>
            </a:r>
            <a:endParaRPr lang="en-US" dirty="0">
              <a:solidFill>
                <a:srgbClr val="5075BC"/>
              </a:solidFill>
              <a:latin typeface="Arial"/>
              <a:ea typeface="DejaVu Sans"/>
              <a:cs typeface="+mn-cs"/>
            </a:endParaRPr>
          </a:p>
        </p:txBody>
      </p:sp>
      <p:sp>
        <p:nvSpPr>
          <p:cNvPr id="3" name="Content Placeholder 2"/>
          <p:cNvSpPr>
            <a:spLocks noGrp="1"/>
          </p:cNvSpPr>
          <p:nvPr>
            <p:ph idx="1"/>
          </p:nvPr>
        </p:nvSpPr>
        <p:spPr/>
        <p:txBody>
          <a:bodyPr>
            <a:noAutofit/>
          </a:bodyPr>
          <a:lstStyle/>
          <a:p>
            <a:r>
              <a:rPr lang="el-GR" sz="2800" dirty="0" smtClean="0">
                <a:latin typeface="Arial" pitchFamily="34" charset="0"/>
                <a:cs typeface="Arial" pitchFamily="34" charset="0"/>
              </a:rPr>
              <a:t>Μετεωρολογικοί δορυφόροι ή δορυφόροι καιρού. </a:t>
            </a:r>
            <a:r>
              <a:rPr lang="el-GR" sz="2400" dirty="0" smtClean="0">
                <a:latin typeface="Arial" pitchFamily="34" charset="0"/>
                <a:cs typeface="Arial" pitchFamily="34" charset="0"/>
              </a:rPr>
              <a:t>Ειδικές διαστημικές μηχανές, που εκτοξεύονται με διαστημικά οχήματα και θέτονται στη συνέχεια σε τροχιά γύρω από τη Γη, για την παρακολούθηση και πρόβλεψη των γήινων καιρικών φαινομένων.</a:t>
            </a:r>
          </a:p>
          <a:p>
            <a:pPr>
              <a:buNone/>
            </a:pPr>
            <a:endParaRPr lang="el-GR" sz="2800" dirty="0" smtClean="0">
              <a:latin typeface="Arial" pitchFamily="34" charset="0"/>
              <a:cs typeface="Arial" pitchFamily="34" charset="0"/>
            </a:endParaRPr>
          </a:p>
          <a:p>
            <a:r>
              <a:rPr lang="el-GR" sz="2800" dirty="0" smtClean="0">
                <a:latin typeface="Arial" pitchFamily="34" charset="0"/>
                <a:cs typeface="Arial" pitchFamily="34" charset="0"/>
              </a:rPr>
              <a:t>Τηλεπικοινωνιακοί δορυφόροι. </a:t>
            </a:r>
            <a:r>
              <a:rPr lang="el-GR" sz="2400" dirty="0" smtClean="0">
                <a:latin typeface="Arial" pitchFamily="34" charset="0"/>
                <a:cs typeface="Arial" pitchFamily="34" charset="0"/>
              </a:rPr>
              <a:t>Μη επανδρωμένοι τεχνητοί δορυφόροι (</a:t>
            </a:r>
            <a:r>
              <a:rPr lang="el-GR" sz="2400" dirty="0" err="1" smtClean="0">
                <a:latin typeface="Arial" pitchFamily="34" charset="0"/>
                <a:cs typeface="Arial" pitchFamily="34" charset="0"/>
              </a:rPr>
              <a:t>unmanned</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artificial</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satellite</a:t>
            </a:r>
            <a:r>
              <a:rPr lang="en-US" sz="2400" dirty="0" smtClean="0">
                <a:latin typeface="Arial" pitchFamily="34" charset="0"/>
                <a:cs typeface="Arial" pitchFamily="34" charset="0"/>
              </a:rPr>
              <a:t>s</a:t>
            </a:r>
            <a:r>
              <a:rPr lang="el-GR" sz="2400" dirty="0" smtClean="0">
                <a:latin typeface="Arial" pitchFamily="34" charset="0"/>
                <a:cs typeface="Arial" pitchFamily="34" charset="0"/>
              </a:rPr>
              <a:t>), μέσω των οποίων παρέχονται υπηρεσίες μεγάλων αποστάσεων, όπως τηλεοπτικής και ραδιοφωνικής μετάδοσης, τηλεφωνικών επικοινωνιών και συνδέσεων ηλεκτρονικών υπολογιστών.</a:t>
            </a:r>
          </a:p>
          <a:p>
            <a:endParaRPr lang="en-US" sz="2400" dirty="0">
              <a:latin typeface="Arial" pitchFamily="34" charset="0"/>
              <a:cs typeface="Arial" pitchFamily="34" charset="0"/>
            </a:endParaRPr>
          </a:p>
        </p:txBody>
      </p:sp>
      <p:pic>
        <p:nvPicPr>
          <p:cNvPr id="4"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539307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Μορφή </a:t>
            </a:r>
            <a:r>
              <a:rPr lang="en-US" sz="4400" dirty="0" smtClean="0">
                <a:solidFill>
                  <a:srgbClr val="5075BC"/>
                </a:solidFill>
                <a:latin typeface="Arial"/>
                <a:ea typeface="DejaVu Sans"/>
              </a:rPr>
              <a:t>VSAT</a:t>
            </a:r>
            <a:endParaRPr lang="el-GR" sz="4400" dirty="0" smtClean="0">
              <a:solidFill>
                <a:srgbClr val="5075BC"/>
              </a:solidFill>
              <a:latin typeface="Arial"/>
              <a:ea typeface="DejaVu Sans"/>
            </a:endParaRPr>
          </a:p>
        </p:txBody>
      </p:sp>
      <p:pic>
        <p:nvPicPr>
          <p:cNvPr id="4" name="Εικόνα 5"/>
          <p:cNvPicPr/>
          <p:nvPr/>
        </p:nvPicPr>
        <p:blipFill>
          <a:blip r:embed="rId2" cstate="print"/>
          <a:stretch/>
        </p:blipFill>
        <p:spPr>
          <a:xfrm>
            <a:off x="107640" y="6015240"/>
            <a:ext cx="725760" cy="704160"/>
          </a:xfrm>
          <a:prstGeom prst="rect">
            <a:avLst/>
          </a:prstGeom>
          <a:ln>
            <a:noFill/>
          </a:ln>
        </p:spPr>
      </p:pic>
      <p:pic>
        <p:nvPicPr>
          <p:cNvPr id="53252" name="Picture 4"/>
          <p:cNvPicPr>
            <a:picLocks noChangeAspect="1" noChangeArrowheads="1"/>
          </p:cNvPicPr>
          <p:nvPr/>
        </p:nvPicPr>
        <p:blipFill>
          <a:blip r:embed="rId3" cstate="print"/>
          <a:srcRect/>
          <a:stretch>
            <a:fillRect/>
          </a:stretch>
        </p:blipFill>
        <p:spPr bwMode="auto">
          <a:xfrm>
            <a:off x="2743200" y="1295400"/>
            <a:ext cx="4146861" cy="3497262"/>
          </a:xfrm>
          <a:prstGeom prst="rect">
            <a:avLst/>
          </a:prstGeom>
          <a:noFill/>
          <a:ln w="9525">
            <a:noFill/>
            <a:miter lim="800000"/>
            <a:headEnd/>
            <a:tailEnd/>
          </a:ln>
          <a:effectLst/>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Αρχιτεκτονικές Δικτύου </a:t>
            </a:r>
            <a:r>
              <a:rPr lang="en-US" sz="4400" dirty="0" smtClean="0">
                <a:solidFill>
                  <a:srgbClr val="5075BC"/>
                </a:solidFill>
                <a:latin typeface="Arial"/>
                <a:ea typeface="DejaVu Sans"/>
              </a:rPr>
              <a:t>VSAT</a:t>
            </a:r>
            <a:endParaRPr lang="el-GR" sz="4400" dirty="0" smtClean="0">
              <a:solidFill>
                <a:srgbClr val="5075BC"/>
              </a:solidFill>
              <a:latin typeface="Arial"/>
              <a:ea typeface="DejaVu Sans"/>
            </a:endParaRPr>
          </a:p>
        </p:txBody>
      </p:sp>
      <p:sp>
        <p:nvSpPr>
          <p:cNvPr id="39937" name="Rectangle 1"/>
          <p:cNvSpPr>
            <a:spLocks noChangeAspect="1" noChangeArrowheads="1"/>
          </p:cNvSpPr>
          <p:nvPr/>
        </p:nvSpPr>
        <p:spPr bwMode="auto">
          <a:xfrm>
            <a:off x="304800" y="1410355"/>
            <a:ext cx="8839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l-G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lang="el-GR" sz="2400" dirty="0" smtClean="0">
                <a:latin typeface="Arial" pitchFamily="34" charset="0"/>
                <a:cs typeface="Arial" pitchFamily="34" charset="0"/>
              </a:rPr>
              <a:t>Τα δίκτυα VSAT ακολουθούν τρείς βασικές αρχιτεκτονικές δικτύων:</a:t>
            </a:r>
          </a:p>
          <a:p>
            <a:r>
              <a:rPr lang="el-GR" sz="2000" dirty="0" smtClean="0">
                <a:latin typeface="Arial" pitchFamily="34" charset="0"/>
                <a:cs typeface="Arial" pitchFamily="34" charset="0"/>
              </a:rPr>
              <a:t>με τοπολογία αστέρα (</a:t>
            </a:r>
            <a:r>
              <a:rPr lang="el-GR" sz="2000" dirty="0" err="1" smtClean="0">
                <a:latin typeface="Arial" pitchFamily="34" charset="0"/>
                <a:cs typeface="Arial" pitchFamily="34" charset="0"/>
              </a:rPr>
              <a:t>star</a:t>
            </a:r>
            <a:r>
              <a:rPr lang="el-GR" sz="2400" dirty="0" smtClean="0">
                <a:latin typeface="Arial" pitchFamily="34" charset="0"/>
                <a:cs typeface="Arial" pitchFamily="34" charset="0"/>
              </a:rPr>
              <a:t>)</a:t>
            </a:r>
          </a:p>
          <a:p>
            <a:endParaRPr lang="el-GR" sz="2400" dirty="0" smtClean="0">
              <a:latin typeface="Arial" pitchFamily="34" charset="0"/>
              <a:cs typeface="Arial" pitchFamily="34" charset="0"/>
            </a:endParaRPr>
          </a:p>
          <a:p>
            <a:endParaRPr lang="el-GR" sz="2400" dirty="0" smtClean="0">
              <a:latin typeface="Arial" pitchFamily="34" charset="0"/>
              <a:cs typeface="Arial" pitchFamily="34" charset="0"/>
            </a:endParaRPr>
          </a:p>
          <a:p>
            <a:endParaRPr lang="el-GR" sz="2400" dirty="0" smtClean="0">
              <a:latin typeface="Arial" pitchFamily="34" charset="0"/>
              <a:cs typeface="Arial" pitchFamily="34" charset="0"/>
            </a:endParaRPr>
          </a:p>
          <a:p>
            <a:endParaRPr lang="el-GR" sz="2400" dirty="0" smtClean="0">
              <a:latin typeface="Arial" pitchFamily="34" charset="0"/>
              <a:cs typeface="Arial" pitchFamily="34" charset="0"/>
            </a:endParaRPr>
          </a:p>
          <a:p>
            <a:endParaRPr lang="el-GR" sz="2400" dirty="0" smtClean="0">
              <a:latin typeface="Arial" pitchFamily="34" charset="0"/>
              <a:cs typeface="Arial" pitchFamily="34" charset="0"/>
            </a:endParaRPr>
          </a:p>
          <a:p>
            <a:endParaRPr lang="el-GR" sz="2400" dirty="0" smtClean="0">
              <a:latin typeface="Arial" pitchFamily="34" charset="0"/>
              <a:cs typeface="Arial" pitchFamily="34" charset="0"/>
            </a:endParaRPr>
          </a:p>
          <a:p>
            <a:r>
              <a:rPr lang="el-GR" sz="2000" dirty="0" smtClean="0">
                <a:latin typeface="Arial" pitchFamily="34" charset="0"/>
                <a:cs typeface="Arial" pitchFamily="34" charset="0"/>
              </a:rPr>
              <a:t>με τοπολογία πλέγματος (</a:t>
            </a:r>
            <a:r>
              <a:rPr lang="el-GR" sz="2000" dirty="0" err="1" smtClean="0">
                <a:latin typeface="Arial" pitchFamily="34" charset="0"/>
                <a:cs typeface="Arial" pitchFamily="34" charset="0"/>
              </a:rPr>
              <a:t>mesh</a:t>
            </a:r>
            <a:r>
              <a:rPr lang="el-GR" sz="2000" dirty="0" smtClean="0">
                <a:latin typeface="Arial" pitchFamily="34" charset="0"/>
                <a:cs typeface="Arial" pitchFamily="34" charset="0"/>
              </a:rPr>
              <a:t>) και </a:t>
            </a:r>
          </a:p>
          <a:p>
            <a:endParaRPr lang="el-GR" sz="2000" dirty="0" smtClean="0">
              <a:latin typeface="Arial" pitchFamily="34" charset="0"/>
              <a:cs typeface="Arial" pitchFamily="34" charset="0"/>
            </a:endParaRPr>
          </a:p>
          <a:p>
            <a:endParaRPr lang="el-GR" sz="2000" dirty="0" smtClean="0">
              <a:latin typeface="Arial" pitchFamily="34" charset="0"/>
              <a:cs typeface="Arial" pitchFamily="34" charset="0"/>
            </a:endParaRPr>
          </a:p>
          <a:p>
            <a:endParaRPr lang="el-GR" sz="2000" dirty="0" smtClean="0">
              <a:latin typeface="Arial" pitchFamily="34" charset="0"/>
              <a:cs typeface="Arial" pitchFamily="34" charset="0"/>
            </a:endParaRPr>
          </a:p>
          <a:p>
            <a:endParaRPr lang="el-GR" sz="2000" dirty="0" smtClean="0">
              <a:latin typeface="Arial" pitchFamily="34" charset="0"/>
              <a:cs typeface="Arial" pitchFamily="34" charset="0"/>
            </a:endParaRPr>
          </a:p>
          <a:p>
            <a:r>
              <a:rPr lang="el-GR" sz="2000" dirty="0" smtClean="0">
                <a:latin typeface="Arial" pitchFamily="34" charset="0"/>
                <a:cs typeface="Arial" pitchFamily="34" charset="0"/>
              </a:rPr>
              <a:t>       με υβριδική τοπολογία (</a:t>
            </a:r>
            <a:r>
              <a:rPr lang="el-GR" sz="2000" dirty="0" err="1" smtClean="0">
                <a:latin typeface="Arial" pitchFamily="34" charset="0"/>
                <a:cs typeface="Arial" pitchFamily="34" charset="0"/>
              </a:rPr>
              <a:t>hybrid</a:t>
            </a:r>
            <a:r>
              <a:rPr lang="el-GR" sz="2000" dirty="0" smtClean="0">
                <a:latin typeface="Arial" pitchFamily="34" charset="0"/>
                <a:cs typeface="Arial" pitchFamily="34" charset="0"/>
              </a:rPr>
              <a:t>).</a:t>
            </a:r>
          </a:p>
          <a:p>
            <a:r>
              <a:rPr lang="el-GR" sz="2400" dirty="0" smtClean="0">
                <a:latin typeface="Arial" pitchFamily="34" charset="0"/>
                <a:cs typeface="Arial" pitchFamily="34" charset="0"/>
              </a:rPr>
              <a:t> </a:t>
            </a:r>
          </a:p>
        </p:txBody>
      </p:sp>
      <p:pic>
        <p:nvPicPr>
          <p:cNvPr id="6" name="Εικόνα 5"/>
          <p:cNvPicPr/>
          <p:nvPr/>
        </p:nvPicPr>
        <p:blipFill>
          <a:blip r:embed="rId2" cstate="print"/>
          <a:stretch/>
        </p:blipFill>
        <p:spPr>
          <a:xfrm>
            <a:off x="107640" y="6015240"/>
            <a:ext cx="725760" cy="704160"/>
          </a:xfrm>
          <a:prstGeom prst="rect">
            <a:avLst/>
          </a:prstGeom>
          <a:ln>
            <a:noFill/>
          </a:ln>
        </p:spPr>
      </p:pic>
      <p:pic>
        <p:nvPicPr>
          <p:cNvPr id="7"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tretch>
            <a:fillRect/>
          </a:stretch>
        </p:blipFill>
        <p:spPr bwMode="auto">
          <a:xfrm>
            <a:off x="228600" y="3048000"/>
            <a:ext cx="685800" cy="382385"/>
          </a:xfrm>
          <a:prstGeom prst="rect">
            <a:avLst/>
          </a:prstGeom>
          <a:noFill/>
          <a:ln>
            <a:noFill/>
          </a:ln>
        </p:spPr>
      </p:pic>
      <p:pic>
        <p:nvPicPr>
          <p:cNvPr id="8"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tretch>
            <a:fillRect/>
          </a:stretch>
        </p:blipFill>
        <p:spPr bwMode="auto">
          <a:xfrm>
            <a:off x="457200" y="3733800"/>
            <a:ext cx="685800" cy="382385"/>
          </a:xfrm>
          <a:prstGeom prst="rect">
            <a:avLst/>
          </a:prstGeom>
          <a:noFill/>
          <a:ln>
            <a:noFill/>
          </a:ln>
        </p:spPr>
      </p:pic>
      <p:pic>
        <p:nvPicPr>
          <p:cNvPr id="9"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tretch>
            <a:fillRect/>
          </a:stretch>
        </p:blipFill>
        <p:spPr bwMode="auto">
          <a:xfrm>
            <a:off x="2209800" y="3733800"/>
            <a:ext cx="685800" cy="382385"/>
          </a:xfrm>
          <a:prstGeom prst="rect">
            <a:avLst/>
          </a:prstGeom>
          <a:noFill/>
          <a:ln>
            <a:noFill/>
          </a:ln>
        </p:spPr>
      </p:pic>
      <p:pic>
        <p:nvPicPr>
          <p:cNvPr id="10"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tretch>
            <a:fillRect/>
          </a:stretch>
        </p:blipFill>
        <p:spPr bwMode="auto">
          <a:xfrm>
            <a:off x="2667000" y="3200400"/>
            <a:ext cx="685800" cy="382385"/>
          </a:xfrm>
          <a:prstGeom prst="rect">
            <a:avLst/>
          </a:prstGeom>
          <a:noFill/>
          <a:ln>
            <a:noFill/>
          </a:ln>
        </p:spPr>
      </p:pic>
      <p:pic>
        <p:nvPicPr>
          <p:cNvPr id="11" name="Picture 3"/>
          <p:cNvPicPr>
            <a:picLocks noChangeAspect="1" noChangeArrowheads="1"/>
          </p:cNvPicPr>
          <p:nvPr/>
        </p:nvPicPr>
        <p:blipFill>
          <a:blip r:embed="rId5" cstate="print"/>
          <a:stretch>
            <a:fillRect/>
          </a:stretch>
        </p:blipFill>
        <p:spPr bwMode="auto">
          <a:xfrm>
            <a:off x="1524000" y="3657600"/>
            <a:ext cx="381000" cy="609600"/>
          </a:xfrm>
          <a:prstGeom prst="rect">
            <a:avLst/>
          </a:prstGeom>
          <a:noFill/>
          <a:ln>
            <a:noFill/>
          </a:ln>
        </p:spPr>
      </p:pic>
      <p:pic>
        <p:nvPicPr>
          <p:cNvPr id="12" name="Picture 5" descr="http://www.apn.gr/wp-content/uploads/2010/12/doryforos_glonass.jpg">
            <a:hlinkClick r:id="rId6"/>
          </p:cNvPr>
          <p:cNvPicPr>
            <a:picLocks noChangeAspect="1" noChangeArrowheads="1"/>
          </p:cNvPicPr>
          <p:nvPr/>
        </p:nvPicPr>
        <p:blipFill>
          <a:blip r:embed="rId7" cstate="print"/>
          <a:stretch>
            <a:fillRect/>
          </a:stretch>
        </p:blipFill>
        <p:spPr bwMode="auto">
          <a:xfrm>
            <a:off x="1447800" y="2667000"/>
            <a:ext cx="760615" cy="573578"/>
          </a:xfrm>
          <a:prstGeom prst="rect">
            <a:avLst/>
          </a:prstGeom>
          <a:noFill/>
          <a:ln>
            <a:noFill/>
          </a:ln>
        </p:spPr>
      </p:pic>
      <p:cxnSp>
        <p:nvCxnSpPr>
          <p:cNvPr id="13" name="12 - Ευθεία γραμμή σύνδεσης"/>
          <p:cNvCxnSpPr/>
          <p:nvPr/>
        </p:nvCxnSpPr>
        <p:spPr>
          <a:xfrm flipV="1">
            <a:off x="1600200" y="3276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flipV="1">
            <a:off x="1676400" y="3276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flipV="1">
            <a:off x="1752600" y="3276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flipV="1">
            <a:off x="1828800" y="3276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1828800" y="32766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a:endCxn id="9" idx="0"/>
          </p:cNvCxnSpPr>
          <p:nvPr/>
        </p:nvCxnSpPr>
        <p:spPr>
          <a:xfrm>
            <a:off x="1752600" y="3276600"/>
            <a:ext cx="8001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a:endCxn id="7" idx="3"/>
          </p:cNvCxnSpPr>
          <p:nvPr/>
        </p:nvCxnSpPr>
        <p:spPr>
          <a:xfrm flipH="1" flipV="1">
            <a:off x="914400" y="3238339"/>
            <a:ext cx="685800" cy="38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flipH="1">
            <a:off x="762000" y="32766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1295400" y="4267200"/>
            <a:ext cx="914400" cy="307777"/>
          </a:xfrm>
          <a:prstGeom prst="rect">
            <a:avLst/>
          </a:prstGeom>
          <a:noFill/>
        </p:spPr>
        <p:txBody>
          <a:bodyPr wrap="square" rtlCol="0">
            <a:spAutoFit/>
          </a:bodyPr>
          <a:lstStyle/>
          <a:p>
            <a:pPr algn="ctr"/>
            <a:r>
              <a:rPr lang="el-GR" sz="1400" dirty="0" smtClean="0">
                <a:latin typeface="Arial" pitchFamily="34" charset="0"/>
                <a:cs typeface="Arial" pitchFamily="34" charset="0"/>
              </a:rPr>
              <a:t>Κόμβος</a:t>
            </a:r>
            <a:endParaRPr lang="el-GR" sz="1400" dirty="0">
              <a:latin typeface="Arial" pitchFamily="34" charset="0"/>
              <a:cs typeface="Arial" pitchFamily="34" charset="0"/>
            </a:endParaRPr>
          </a:p>
        </p:txBody>
      </p:sp>
      <p:sp>
        <p:nvSpPr>
          <p:cNvPr id="22" name="21 - TextBox"/>
          <p:cNvSpPr txBox="1"/>
          <p:nvPr/>
        </p:nvSpPr>
        <p:spPr>
          <a:xfrm>
            <a:off x="2133600" y="4114800"/>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C</a:t>
            </a:r>
            <a:endParaRPr lang="el-GR" sz="1400" dirty="0">
              <a:latin typeface="Arial" pitchFamily="34" charset="0"/>
              <a:cs typeface="Arial" pitchFamily="34" charset="0"/>
            </a:endParaRPr>
          </a:p>
        </p:txBody>
      </p:sp>
      <p:sp>
        <p:nvSpPr>
          <p:cNvPr id="23" name="22 - TextBox"/>
          <p:cNvSpPr txBox="1"/>
          <p:nvPr/>
        </p:nvSpPr>
        <p:spPr>
          <a:xfrm>
            <a:off x="0" y="3429000"/>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A</a:t>
            </a:r>
            <a:endParaRPr lang="el-GR" sz="1400" dirty="0">
              <a:latin typeface="Arial" pitchFamily="34" charset="0"/>
              <a:cs typeface="Arial" pitchFamily="34" charset="0"/>
            </a:endParaRPr>
          </a:p>
        </p:txBody>
      </p:sp>
      <p:sp>
        <p:nvSpPr>
          <p:cNvPr id="24" name="23 - TextBox"/>
          <p:cNvSpPr txBox="1"/>
          <p:nvPr/>
        </p:nvSpPr>
        <p:spPr>
          <a:xfrm>
            <a:off x="381000" y="4114800"/>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B</a:t>
            </a:r>
            <a:endParaRPr lang="el-GR" sz="1400" dirty="0">
              <a:latin typeface="Arial" pitchFamily="34" charset="0"/>
              <a:cs typeface="Arial" pitchFamily="34" charset="0"/>
            </a:endParaRPr>
          </a:p>
        </p:txBody>
      </p:sp>
      <p:sp>
        <p:nvSpPr>
          <p:cNvPr id="25" name="24 - TextBox"/>
          <p:cNvSpPr txBox="1"/>
          <p:nvPr/>
        </p:nvSpPr>
        <p:spPr>
          <a:xfrm>
            <a:off x="3048000" y="3581400"/>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D</a:t>
            </a:r>
            <a:endParaRPr lang="el-GR" sz="1400" dirty="0">
              <a:latin typeface="Arial" pitchFamily="34" charset="0"/>
              <a:cs typeface="Arial" pitchFamily="34" charset="0"/>
            </a:endParaRPr>
          </a:p>
        </p:txBody>
      </p:sp>
      <p:pic>
        <p:nvPicPr>
          <p:cNvPr id="26"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rcRect/>
          <a:stretch>
            <a:fillRect/>
          </a:stretch>
        </p:blipFill>
        <p:spPr bwMode="auto">
          <a:xfrm>
            <a:off x="4953000" y="3048000"/>
            <a:ext cx="685800" cy="380677"/>
          </a:xfrm>
          <a:prstGeom prst="rect">
            <a:avLst/>
          </a:prstGeom>
          <a:noFill/>
        </p:spPr>
      </p:pic>
      <p:pic>
        <p:nvPicPr>
          <p:cNvPr id="27"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rcRect/>
          <a:stretch>
            <a:fillRect/>
          </a:stretch>
        </p:blipFill>
        <p:spPr bwMode="auto">
          <a:xfrm>
            <a:off x="5181600" y="3733800"/>
            <a:ext cx="685800" cy="380677"/>
          </a:xfrm>
          <a:prstGeom prst="rect">
            <a:avLst/>
          </a:prstGeom>
          <a:noFill/>
        </p:spPr>
      </p:pic>
      <p:pic>
        <p:nvPicPr>
          <p:cNvPr id="28"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rcRect/>
          <a:stretch>
            <a:fillRect/>
          </a:stretch>
        </p:blipFill>
        <p:spPr bwMode="auto">
          <a:xfrm>
            <a:off x="6934200" y="3733800"/>
            <a:ext cx="685800" cy="380677"/>
          </a:xfrm>
          <a:prstGeom prst="rect">
            <a:avLst/>
          </a:prstGeom>
          <a:noFill/>
        </p:spPr>
      </p:pic>
      <p:pic>
        <p:nvPicPr>
          <p:cNvPr id="29"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rcRect/>
          <a:stretch>
            <a:fillRect/>
          </a:stretch>
        </p:blipFill>
        <p:spPr bwMode="auto">
          <a:xfrm>
            <a:off x="7391400" y="3200400"/>
            <a:ext cx="685800" cy="380677"/>
          </a:xfrm>
          <a:prstGeom prst="rect">
            <a:avLst/>
          </a:prstGeom>
          <a:noFill/>
        </p:spPr>
      </p:pic>
      <p:pic>
        <p:nvPicPr>
          <p:cNvPr id="30" name="Picture 3"/>
          <p:cNvPicPr>
            <a:picLocks noChangeAspect="1" noChangeArrowheads="1"/>
          </p:cNvPicPr>
          <p:nvPr/>
        </p:nvPicPr>
        <p:blipFill>
          <a:blip r:embed="rId5" cstate="print"/>
          <a:srcRect/>
          <a:stretch>
            <a:fillRect/>
          </a:stretch>
        </p:blipFill>
        <p:spPr bwMode="auto">
          <a:xfrm>
            <a:off x="6248400" y="3657600"/>
            <a:ext cx="381000" cy="609600"/>
          </a:xfrm>
          <a:prstGeom prst="rect">
            <a:avLst/>
          </a:prstGeom>
          <a:noFill/>
          <a:ln w="9525">
            <a:noFill/>
            <a:miter lim="800000"/>
            <a:headEnd/>
            <a:tailEnd/>
          </a:ln>
        </p:spPr>
      </p:pic>
      <p:pic>
        <p:nvPicPr>
          <p:cNvPr id="31" name="Picture 5" descr="http://www.apn.gr/wp-content/uploads/2010/12/doryforos_glonass.jpg">
            <a:hlinkClick r:id="rId6"/>
          </p:cNvPr>
          <p:cNvPicPr>
            <a:picLocks noChangeAspect="1" noChangeArrowheads="1"/>
          </p:cNvPicPr>
          <p:nvPr/>
        </p:nvPicPr>
        <p:blipFill>
          <a:blip r:embed="rId7" cstate="print"/>
          <a:srcRect/>
          <a:stretch>
            <a:fillRect/>
          </a:stretch>
        </p:blipFill>
        <p:spPr bwMode="auto">
          <a:xfrm>
            <a:off x="6172200" y="2667000"/>
            <a:ext cx="762000" cy="574791"/>
          </a:xfrm>
          <a:prstGeom prst="rect">
            <a:avLst/>
          </a:prstGeom>
          <a:noFill/>
        </p:spPr>
      </p:pic>
      <p:cxnSp>
        <p:nvCxnSpPr>
          <p:cNvPr id="32" name="31 - Ευθύγραμμο βέλος σύνδεσης"/>
          <p:cNvCxnSpPr/>
          <p:nvPr/>
        </p:nvCxnSpPr>
        <p:spPr>
          <a:xfrm>
            <a:off x="6553200" y="32766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a:endCxn id="28" idx="0"/>
          </p:cNvCxnSpPr>
          <p:nvPr/>
        </p:nvCxnSpPr>
        <p:spPr>
          <a:xfrm>
            <a:off x="6477000" y="3276600"/>
            <a:ext cx="8001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a:endCxn id="26" idx="3"/>
          </p:cNvCxnSpPr>
          <p:nvPr/>
        </p:nvCxnSpPr>
        <p:spPr>
          <a:xfrm flipH="1" flipV="1">
            <a:off x="5638800" y="3238339"/>
            <a:ext cx="685800" cy="38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flipH="1">
            <a:off x="5486400" y="32766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35 - TextBox"/>
          <p:cNvSpPr txBox="1"/>
          <p:nvPr/>
        </p:nvSpPr>
        <p:spPr>
          <a:xfrm>
            <a:off x="6858000" y="4114800"/>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C</a:t>
            </a:r>
            <a:endParaRPr lang="el-GR" sz="1400" dirty="0">
              <a:latin typeface="Arial" pitchFamily="34" charset="0"/>
              <a:cs typeface="Arial" pitchFamily="34" charset="0"/>
            </a:endParaRPr>
          </a:p>
        </p:txBody>
      </p:sp>
      <p:sp>
        <p:nvSpPr>
          <p:cNvPr id="37" name="36 - TextBox"/>
          <p:cNvSpPr txBox="1"/>
          <p:nvPr/>
        </p:nvSpPr>
        <p:spPr>
          <a:xfrm>
            <a:off x="5105400" y="4114800"/>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B</a:t>
            </a:r>
            <a:endParaRPr lang="el-GR" sz="1400" dirty="0">
              <a:latin typeface="Arial" pitchFamily="34" charset="0"/>
              <a:cs typeface="Arial" pitchFamily="34" charset="0"/>
            </a:endParaRPr>
          </a:p>
        </p:txBody>
      </p:sp>
      <p:sp>
        <p:nvSpPr>
          <p:cNvPr id="38" name="37 - TextBox"/>
          <p:cNvSpPr txBox="1"/>
          <p:nvPr/>
        </p:nvSpPr>
        <p:spPr>
          <a:xfrm>
            <a:off x="7772400" y="3581400"/>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D</a:t>
            </a:r>
            <a:endParaRPr lang="el-GR" sz="1400" dirty="0">
              <a:latin typeface="Arial" pitchFamily="34" charset="0"/>
              <a:cs typeface="Arial" pitchFamily="34" charset="0"/>
            </a:endParaRPr>
          </a:p>
        </p:txBody>
      </p:sp>
      <p:cxnSp>
        <p:nvCxnSpPr>
          <p:cNvPr id="39" name="38 - Ευθύγραμμο βέλος σύνδεσης"/>
          <p:cNvCxnSpPr/>
          <p:nvPr/>
        </p:nvCxnSpPr>
        <p:spPr>
          <a:xfrm>
            <a:off x="6324600" y="3276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p:nvPr/>
        </p:nvCxnSpPr>
        <p:spPr>
          <a:xfrm>
            <a:off x="6400800" y="3276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 Ευθύγραμμο βέλος σύνδεσης"/>
          <p:cNvCxnSpPr/>
          <p:nvPr/>
        </p:nvCxnSpPr>
        <p:spPr>
          <a:xfrm>
            <a:off x="6477000" y="3276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a:off x="6553200" y="3276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Picture 5" descr="http://www.apn.gr/wp-content/uploads/2010/12/doryforos_glonass.jpg">
            <a:hlinkClick r:id="rId6"/>
          </p:cNvPr>
          <p:cNvPicPr>
            <a:picLocks noChangeAspect="1" noChangeArrowheads="1"/>
          </p:cNvPicPr>
          <p:nvPr/>
        </p:nvPicPr>
        <p:blipFill>
          <a:blip r:embed="rId8" cstate="print"/>
          <a:srcRect/>
          <a:stretch>
            <a:fillRect/>
          </a:stretch>
        </p:blipFill>
        <p:spPr bwMode="auto">
          <a:xfrm>
            <a:off x="5029200" y="4495800"/>
            <a:ext cx="1066800" cy="804707"/>
          </a:xfrm>
          <a:prstGeom prst="rect">
            <a:avLst/>
          </a:prstGeom>
          <a:noFill/>
        </p:spPr>
      </p:pic>
      <p:pic>
        <p:nvPicPr>
          <p:cNvPr id="44"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rcRect/>
          <a:stretch>
            <a:fillRect/>
          </a:stretch>
        </p:blipFill>
        <p:spPr bwMode="auto">
          <a:xfrm>
            <a:off x="5105400" y="6096000"/>
            <a:ext cx="685800" cy="380677"/>
          </a:xfrm>
          <a:prstGeom prst="rect">
            <a:avLst/>
          </a:prstGeom>
          <a:noFill/>
        </p:spPr>
      </p:pic>
      <p:pic>
        <p:nvPicPr>
          <p:cNvPr id="45"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rcRect/>
          <a:stretch>
            <a:fillRect/>
          </a:stretch>
        </p:blipFill>
        <p:spPr bwMode="auto">
          <a:xfrm>
            <a:off x="7086600" y="5562600"/>
            <a:ext cx="685800" cy="380677"/>
          </a:xfrm>
          <a:prstGeom prst="rect">
            <a:avLst/>
          </a:prstGeom>
          <a:noFill/>
        </p:spPr>
      </p:pic>
      <p:pic>
        <p:nvPicPr>
          <p:cNvPr id="46" name="Picture 2" descr="http://www.4myhouse.gr/Images/Articles/%CE%9A%CE%B5%CF%81%CE%B1%CE%AF%CE%B1%20%CE%B4%CE%BF%CF%81%CF%85%CF%86%CE%BF%CF%81%CE%B9%CE%BA%CE%AE%CF%82%20%CF%84%CE%B7%CE%BB%CE%B5%CF%8C%CF%81%CE%B1%CF%83%CE%B7%CF%82.jpg">
            <a:hlinkClick r:id="rId3"/>
          </p:cNvPr>
          <p:cNvPicPr>
            <a:picLocks noChangeAspect="1" noChangeArrowheads="1"/>
          </p:cNvPicPr>
          <p:nvPr/>
        </p:nvPicPr>
        <p:blipFill>
          <a:blip r:embed="rId4" cstate="print"/>
          <a:srcRect/>
          <a:stretch>
            <a:fillRect/>
          </a:stretch>
        </p:blipFill>
        <p:spPr bwMode="auto">
          <a:xfrm>
            <a:off x="3505200" y="5410200"/>
            <a:ext cx="685800" cy="380677"/>
          </a:xfrm>
          <a:prstGeom prst="rect">
            <a:avLst/>
          </a:prstGeom>
          <a:noFill/>
        </p:spPr>
      </p:pic>
      <p:cxnSp>
        <p:nvCxnSpPr>
          <p:cNvPr id="47" name="46 - Ευθεία γραμμή σύνδεσης"/>
          <p:cNvCxnSpPr/>
          <p:nvPr/>
        </p:nvCxnSpPr>
        <p:spPr>
          <a:xfrm flipH="1" flipV="1">
            <a:off x="5791200" y="5715000"/>
            <a:ext cx="1295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 Ευθύγραμμο βέλος σύνδεσης"/>
          <p:cNvCxnSpPr/>
          <p:nvPr/>
        </p:nvCxnSpPr>
        <p:spPr>
          <a:xfrm flipH="1">
            <a:off x="5715000" y="5715000"/>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 Ευθεία γραμμή σύνδεσης"/>
          <p:cNvCxnSpPr>
            <a:stCxn id="45" idx="1"/>
          </p:cNvCxnSpPr>
          <p:nvPr/>
        </p:nvCxnSpPr>
        <p:spPr>
          <a:xfrm flipH="1" flipV="1">
            <a:off x="5562600" y="5486401"/>
            <a:ext cx="1524000" cy="266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p:cNvCxnSpPr/>
          <p:nvPr/>
        </p:nvCxnSpPr>
        <p:spPr>
          <a:xfrm flipH="1">
            <a:off x="4191000" y="54864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50 - Ευθεία γραμμή σύνδεσης"/>
          <p:cNvCxnSpPr/>
          <p:nvPr/>
        </p:nvCxnSpPr>
        <p:spPr>
          <a:xfrm flipV="1">
            <a:off x="4191000" y="5334000"/>
            <a:ext cx="1371600" cy="76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 Ευθύγραμμο βέλος σύνδεσης"/>
          <p:cNvCxnSpPr/>
          <p:nvPr/>
        </p:nvCxnSpPr>
        <p:spPr>
          <a:xfrm>
            <a:off x="5562600" y="5334000"/>
            <a:ext cx="1524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52 - Ευθεία γραμμή σύνδεσης"/>
          <p:cNvCxnSpPr/>
          <p:nvPr/>
        </p:nvCxnSpPr>
        <p:spPr>
          <a:xfrm flipV="1">
            <a:off x="5562600" y="5562600"/>
            <a:ext cx="76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53 - Ευθύγραμμο βέλος σύνδεσης"/>
          <p:cNvCxnSpPr/>
          <p:nvPr/>
        </p:nvCxnSpPr>
        <p:spPr>
          <a:xfrm>
            <a:off x="5638800" y="5562600"/>
            <a:ext cx="1447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54 - Ευθεία γραμμή σύνδεσης"/>
          <p:cNvCxnSpPr>
            <a:stCxn id="44" idx="0"/>
          </p:cNvCxnSpPr>
          <p:nvPr/>
        </p:nvCxnSpPr>
        <p:spPr>
          <a:xfrm flipV="1">
            <a:off x="5448300" y="5562600"/>
            <a:ext cx="381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 Ευθύγραμμο βέλος σύνδεσης"/>
          <p:cNvCxnSpPr>
            <a:endCxn id="46" idx="3"/>
          </p:cNvCxnSpPr>
          <p:nvPr/>
        </p:nvCxnSpPr>
        <p:spPr>
          <a:xfrm flipH="1">
            <a:off x="4191000" y="5562600"/>
            <a:ext cx="1295400" cy="37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56 - Ευθεία γραμμή σύνδεσης"/>
          <p:cNvCxnSpPr/>
          <p:nvPr/>
        </p:nvCxnSpPr>
        <p:spPr>
          <a:xfrm flipV="1">
            <a:off x="4191000" y="5715000"/>
            <a:ext cx="1066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7 - Ευθύγραμμο βέλος σύνδεσης"/>
          <p:cNvCxnSpPr/>
          <p:nvPr/>
        </p:nvCxnSpPr>
        <p:spPr>
          <a:xfrm>
            <a:off x="5257800" y="5715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58 - TextBox"/>
          <p:cNvSpPr txBox="1"/>
          <p:nvPr/>
        </p:nvSpPr>
        <p:spPr>
          <a:xfrm>
            <a:off x="7086600" y="6019800"/>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C</a:t>
            </a:r>
            <a:endParaRPr lang="el-GR" sz="1400" dirty="0">
              <a:latin typeface="Arial" pitchFamily="34" charset="0"/>
              <a:cs typeface="Arial" pitchFamily="34" charset="0"/>
            </a:endParaRPr>
          </a:p>
        </p:txBody>
      </p:sp>
      <p:sp>
        <p:nvSpPr>
          <p:cNvPr id="60" name="59 - TextBox"/>
          <p:cNvSpPr txBox="1"/>
          <p:nvPr/>
        </p:nvSpPr>
        <p:spPr>
          <a:xfrm>
            <a:off x="3505200" y="5864423"/>
            <a:ext cx="9144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VSAT A</a:t>
            </a:r>
            <a:endParaRPr lang="el-GR" sz="1400" dirty="0">
              <a:latin typeface="Arial" pitchFamily="34" charset="0"/>
              <a:cs typeface="Arial" pitchFamily="34" charset="0"/>
            </a:endParaRPr>
          </a:p>
        </p:txBody>
      </p: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Υπηρεσίες Δικτύου </a:t>
            </a:r>
            <a:r>
              <a:rPr lang="en-US" sz="4400" dirty="0" smtClean="0">
                <a:solidFill>
                  <a:srgbClr val="5075BC"/>
                </a:solidFill>
                <a:latin typeface="Arial"/>
                <a:ea typeface="DejaVu Sans"/>
              </a:rPr>
              <a:t>VSAT</a:t>
            </a:r>
            <a:endParaRPr lang="el-GR" sz="4400" dirty="0" smtClean="0">
              <a:solidFill>
                <a:srgbClr val="5075BC"/>
              </a:solidFill>
              <a:latin typeface="Arial"/>
              <a:ea typeface="DejaVu Sans"/>
            </a:endParaRPr>
          </a:p>
        </p:txBody>
      </p:sp>
      <p:sp>
        <p:nvSpPr>
          <p:cNvPr id="43009" name="Rectangle 1"/>
          <p:cNvSpPr>
            <a:spLocks noChangeArrowheads="1"/>
          </p:cNvSpPr>
          <p:nvPr/>
        </p:nvSpPr>
        <p:spPr bwMode="auto">
          <a:xfrm>
            <a:off x="228600" y="1676400"/>
            <a:ext cx="891540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Υπηρεσίες Φωνής: </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τηλεφωνία / τηλεδιάσκεψη,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video</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-τηλεφωνία, εποπτεία χώρων, τηλεμετρία, τηλεργασία,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κ.ά</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Υπηρεσίες Μηνυμάτων: </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μηνύματα φωνής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mail</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μεταφορά αρχείων,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teletext</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κ.ά</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Υπηρεσίες Ανάκτησης δεδομένων: </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Ψηφιακές βιβλιοθήκες,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τηλεαγορές</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τηλεπωλήσεις</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κ.ά</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Υπηρεσίες Διανομής Δεδομένων</a:t>
            </a:r>
            <a:r>
              <a:rPr kumimoji="0" lang="el-G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καλωδιακή τηλεόραση, ψηφιακές εφημερίδες/περιοδικά, </a:t>
            </a:r>
            <a:r>
              <a:rPr kumimoji="0" lang="el-GR"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κ.ά</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Επικοινωνιακοί Δορυφόροι</a:t>
            </a:r>
          </a:p>
        </p:txBody>
      </p:sp>
      <p:sp>
        <p:nvSpPr>
          <p:cNvPr id="43009" name="Rectangle 1"/>
          <p:cNvSpPr>
            <a:spLocks noChangeArrowheads="1"/>
          </p:cNvSpPr>
          <p:nvPr/>
        </p:nvSpPr>
        <p:spPr bwMode="auto">
          <a:xfrm>
            <a:off x="228600" y="1861069"/>
            <a:ext cx="89154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3200" dirty="0" smtClean="0">
                <a:latin typeface="Arial" pitchFamily="34" charset="0"/>
                <a:cs typeface="Arial" pitchFamily="34" charset="0"/>
              </a:rPr>
              <a:t>• Πλεονέκτημα των επικοινωνιακών δορυφόρων αποτελεί η ικανότητά τους να συνδέουν όλους τους σταθμούς βάσης μαζί, εξασφαλίζοντας  </a:t>
            </a:r>
            <a:r>
              <a:rPr lang="el-GR" sz="3200" dirty="0" err="1" smtClean="0">
                <a:latin typeface="Arial" pitchFamily="34" charset="0"/>
                <a:cs typeface="Arial" pitchFamily="34" charset="0"/>
              </a:rPr>
              <a:t>point</a:t>
            </a:r>
            <a:r>
              <a:rPr lang="el-GR" sz="3200" dirty="0" smtClean="0">
                <a:latin typeface="Arial" pitchFamily="34" charset="0"/>
                <a:cs typeface="Arial" pitchFamily="34" charset="0"/>
              </a:rPr>
              <a:t>-</a:t>
            </a:r>
            <a:r>
              <a:rPr lang="el-GR" sz="3200" dirty="0" err="1" smtClean="0">
                <a:latin typeface="Arial" pitchFamily="34" charset="0"/>
                <a:cs typeface="Arial" pitchFamily="34" charset="0"/>
              </a:rPr>
              <a:t>to</a:t>
            </a:r>
            <a:r>
              <a:rPr lang="el-GR" sz="3200" dirty="0" smtClean="0">
                <a:latin typeface="Arial" pitchFamily="34" charset="0"/>
                <a:cs typeface="Arial" pitchFamily="34" charset="0"/>
              </a:rPr>
              <a:t>-</a:t>
            </a:r>
            <a:r>
              <a:rPr lang="el-GR" sz="3200" dirty="0" err="1" smtClean="0">
                <a:latin typeface="Arial" pitchFamily="34" charset="0"/>
                <a:cs typeface="Arial" pitchFamily="34" charset="0"/>
              </a:rPr>
              <a:t>multipoint</a:t>
            </a:r>
            <a:r>
              <a:rPr lang="el-GR" sz="3200" dirty="0" smtClean="0">
                <a:latin typeface="Arial" pitchFamily="34" charset="0"/>
                <a:cs typeface="Arial" pitchFamily="34" charset="0"/>
              </a:rPr>
              <a:t> επικοινωνία.</a:t>
            </a:r>
          </a:p>
          <a:p>
            <a:pPr algn="just"/>
            <a:r>
              <a:rPr lang="el-GR" sz="2800" dirty="0" smtClean="0">
                <a:latin typeface="Arial" pitchFamily="34" charset="0"/>
                <a:cs typeface="Arial" pitchFamily="34" charset="0"/>
              </a:rPr>
              <a:t>Ένας δορυφορικός </a:t>
            </a:r>
            <a:r>
              <a:rPr lang="el-GR" sz="2800" dirty="0" err="1" smtClean="0">
                <a:latin typeface="Arial" pitchFamily="34" charset="0"/>
                <a:cs typeface="Arial" pitchFamily="34" charset="0"/>
              </a:rPr>
              <a:t>εκπομπός</a:t>
            </a:r>
            <a:r>
              <a:rPr lang="el-GR" sz="2800" dirty="0" smtClean="0">
                <a:latin typeface="Arial" pitchFamily="34" charset="0"/>
                <a:cs typeface="Arial" pitchFamily="34" charset="0"/>
              </a:rPr>
              <a:t> είναι </a:t>
            </a:r>
            <a:r>
              <a:rPr lang="el-GR" sz="2800" dirty="0" err="1" smtClean="0">
                <a:latin typeface="Arial" pitchFamily="34" charset="0"/>
                <a:cs typeface="Arial" pitchFamily="34" charset="0"/>
              </a:rPr>
              <a:t>προσβάσιμος</a:t>
            </a:r>
            <a:r>
              <a:rPr lang="el-GR" sz="2800" dirty="0" smtClean="0">
                <a:latin typeface="Arial" pitchFamily="34" charset="0"/>
                <a:cs typeface="Arial" pitchFamily="34" charset="0"/>
              </a:rPr>
              <a:t> από πολλούς σταθμούς βάσης, καθιστώντας αναγκαία τη χρήση διαφόρων τεχνικών κατανομής της χωρητικότητας των εκπομπών σε καθεμία από αυτές</a:t>
            </a:r>
            <a:r>
              <a:rPr lang="el-GR" sz="3200" dirty="0" smtClean="0">
                <a:latin typeface="Arial" pitchFamily="34" charset="0"/>
                <a:cs typeface="Arial" pitchFamily="34" charset="0"/>
              </a:rPr>
              <a:t>. </a:t>
            </a:r>
          </a:p>
        </p:txBody>
      </p:sp>
      <p:pic>
        <p:nvPicPr>
          <p:cNvPr id="4"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Μέθοδοι Πρόσβασης σε Δορυφόρο</a:t>
            </a:r>
          </a:p>
        </p:txBody>
      </p:sp>
      <p:sp>
        <p:nvSpPr>
          <p:cNvPr id="43009" name="Rectangle 1"/>
          <p:cNvSpPr>
            <a:spLocks noChangeArrowheads="1"/>
          </p:cNvSpPr>
          <p:nvPr/>
        </p:nvSpPr>
        <p:spPr bwMode="auto">
          <a:xfrm>
            <a:off x="228600" y="1676402"/>
            <a:ext cx="891540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3200" dirty="0" smtClean="0">
                <a:latin typeface="Arial" pitchFamily="34" charset="0"/>
                <a:cs typeface="Arial" pitchFamily="34" charset="0"/>
              </a:rPr>
              <a:t>• Πολλαπλή πρόσβαση με τη μέθοδο επιμερισμού </a:t>
            </a:r>
          </a:p>
          <a:p>
            <a:endParaRPr lang="el-GR" sz="3200" dirty="0" smtClean="0">
              <a:latin typeface="Arial" pitchFamily="34" charset="0"/>
              <a:cs typeface="Arial" pitchFamily="34" charset="0"/>
            </a:endParaRPr>
          </a:p>
          <a:p>
            <a:pPr lvl="1">
              <a:buFont typeface="Arial" pitchFamily="34" charset="0"/>
              <a:buChar char="•"/>
            </a:pPr>
            <a:r>
              <a:rPr lang="el-GR" sz="2800" dirty="0" smtClean="0">
                <a:latin typeface="Arial" pitchFamily="34" charset="0"/>
                <a:cs typeface="Arial" pitchFamily="34" charset="0"/>
              </a:rPr>
              <a:t>συχνότητας(</a:t>
            </a:r>
            <a:r>
              <a:rPr lang="el-GR" sz="2800" i="1" dirty="0" smtClean="0">
                <a:latin typeface="Arial" pitchFamily="34" charset="0"/>
                <a:cs typeface="Arial" pitchFamily="34" charset="0"/>
              </a:rPr>
              <a:t>FDMA)</a:t>
            </a:r>
          </a:p>
          <a:p>
            <a:endParaRPr lang="el-GR" sz="2800" dirty="0" smtClean="0">
              <a:latin typeface="Arial" pitchFamily="34" charset="0"/>
              <a:cs typeface="Arial" pitchFamily="34" charset="0"/>
            </a:endParaRPr>
          </a:p>
          <a:p>
            <a:pPr lvl="1">
              <a:buFont typeface="Arial" pitchFamily="34" charset="0"/>
              <a:buChar char="•"/>
            </a:pPr>
            <a:r>
              <a:rPr lang="el-GR" sz="2800" dirty="0" smtClean="0">
                <a:latin typeface="Arial" pitchFamily="34" charset="0"/>
                <a:cs typeface="Arial" pitchFamily="34" charset="0"/>
              </a:rPr>
              <a:t>χρόνου(</a:t>
            </a:r>
            <a:r>
              <a:rPr lang="el-GR" sz="2800" i="1" dirty="0" smtClean="0">
                <a:latin typeface="Arial" pitchFamily="34" charset="0"/>
                <a:cs typeface="Arial" pitchFamily="34" charset="0"/>
              </a:rPr>
              <a:t>TDMA)</a:t>
            </a:r>
          </a:p>
          <a:p>
            <a:endParaRPr lang="el-GR" sz="2800" dirty="0" smtClean="0">
              <a:latin typeface="Arial" pitchFamily="34" charset="0"/>
              <a:cs typeface="Arial" pitchFamily="34" charset="0"/>
            </a:endParaRPr>
          </a:p>
          <a:p>
            <a:pPr lvl="1">
              <a:buFont typeface="Arial" pitchFamily="34" charset="0"/>
              <a:buChar char="•"/>
            </a:pPr>
            <a:r>
              <a:rPr lang="el-GR" sz="2800" dirty="0" smtClean="0">
                <a:latin typeface="Arial" pitchFamily="34" charset="0"/>
                <a:cs typeface="Arial" pitchFamily="34" charset="0"/>
              </a:rPr>
              <a:t>κώδικα(</a:t>
            </a:r>
            <a:r>
              <a:rPr lang="el-GR" sz="2800" i="1" dirty="0" smtClean="0">
                <a:latin typeface="Arial" pitchFamily="34" charset="0"/>
                <a:cs typeface="Arial" pitchFamily="34" charset="0"/>
              </a:rPr>
              <a:t>CDMA)</a:t>
            </a:r>
            <a:endParaRPr lang="el-GR" sz="2800" dirty="0" smtClean="0">
              <a:latin typeface="Arial" pitchFamily="34" charset="0"/>
              <a:cs typeface="Arial" pitchFamily="34" charset="0"/>
            </a:endParaRPr>
          </a:p>
          <a:p>
            <a:r>
              <a:rPr lang="el-GR" sz="3200" dirty="0" smtClean="0">
                <a:latin typeface="Arial" pitchFamily="34" charset="0"/>
                <a:cs typeface="Arial" pitchFamily="34" charset="0"/>
              </a:rPr>
              <a:t> </a:t>
            </a:r>
          </a:p>
        </p:txBody>
      </p:sp>
      <p:pic>
        <p:nvPicPr>
          <p:cNvPr id="4"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685800" y="2130480"/>
            <a:ext cx="7772040" cy="146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l-GR" sz="4400" strike="noStrike">
                <a:solidFill>
                  <a:srgbClr val="4F81BD"/>
                </a:solidFill>
                <a:latin typeface="Arial"/>
                <a:ea typeface="DejaVu Sans"/>
              </a:rPr>
              <a:t>Τέλος Ενότητας</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extShape 1"/>
          <p:cNvSpPr txBox="1"/>
          <p:nvPr/>
        </p:nvSpPr>
        <p:spPr>
          <a:xfrm>
            <a:off x="457200" y="273600"/>
            <a:ext cx="8228880" cy="1144440"/>
          </a:xfrm>
          <a:prstGeom prst="rect">
            <a:avLst/>
          </a:prstGeom>
          <a:noFill/>
          <a:ln>
            <a:noFill/>
          </a:ln>
        </p:spPr>
        <p:txBody>
          <a:bodyPr lIns="0" tIns="0" rIns="0" bIns="0" anchor="ctr"/>
          <a:lstStyle/>
          <a:p>
            <a:pPr algn="ctr">
              <a:lnSpc>
                <a:spcPct val="100000"/>
              </a:lnSpc>
            </a:pPr>
            <a:r>
              <a:rPr lang="el-GR" sz="4400" strike="noStrike">
                <a:solidFill>
                  <a:srgbClr val="4F81BD"/>
                </a:solidFill>
                <a:latin typeface="Arial"/>
                <a:ea typeface="DejaVu Sans"/>
              </a:rPr>
              <a:t>Χρηματοδότηση</a:t>
            </a:r>
            <a:endParaRPr/>
          </a:p>
        </p:txBody>
      </p:sp>
      <p:sp>
        <p:nvSpPr>
          <p:cNvPr id="503" name="TextShape 2"/>
          <p:cNvSpPr txBox="1"/>
          <p:nvPr/>
        </p:nvSpPr>
        <p:spPr>
          <a:xfrm>
            <a:off x="457200" y="1340640"/>
            <a:ext cx="8229240" cy="4525560"/>
          </a:xfrm>
          <a:prstGeom prst="rect">
            <a:avLst/>
          </a:prstGeom>
          <a:noFill/>
          <a:ln>
            <a:noFill/>
          </a:ln>
        </p:spPr>
        <p:txBody>
          <a:bodyPr lIns="0" tIns="0" rIns="0" bIns="0"/>
          <a:lstStyle/>
          <a:p>
            <a:pPr>
              <a:lnSpc>
                <a:spcPct val="90000"/>
              </a:lnSpc>
              <a:buFont typeface="Arial"/>
              <a:buChar char="•"/>
            </a:pPr>
            <a:r>
              <a:rPr lang="el-GR" sz="2000" strike="noStrike">
                <a:solidFill>
                  <a:srgbClr val="000000"/>
                </a:solidFill>
                <a:latin typeface="Arial"/>
                <a:ea typeface="DejaVu Sans"/>
              </a:rPr>
              <a:t>Το παρόν εκπαιδευτικό υλικό έχει αναπτυχθεί στo πλαίσιo του εκπαιδευτικού έργου του διδάσκοντα.</a:t>
            </a:r>
            <a:endParaRPr/>
          </a:p>
          <a:p>
            <a:pPr>
              <a:lnSpc>
                <a:spcPct val="90000"/>
              </a:lnSpc>
              <a:buFont typeface="Arial"/>
              <a:buChar char="•"/>
            </a:pPr>
            <a:r>
              <a:rPr lang="el-GR" sz="2000" strike="noStrike">
                <a:solidFill>
                  <a:srgbClr val="000000"/>
                </a:solidFill>
                <a:latin typeface="Arial"/>
                <a:ea typeface="DejaVu Sans"/>
              </a:rPr>
              <a:t>Το έργο «</a:t>
            </a:r>
            <a:r>
              <a:rPr lang="el-GR" sz="2000" b="1" strike="noStrike">
                <a:solidFill>
                  <a:srgbClr val="000000"/>
                </a:solidFill>
                <a:latin typeface="Arial"/>
                <a:ea typeface="DejaVu Sans"/>
              </a:rPr>
              <a:t>Ανοικτά Ακαδημαϊκά Μαθήματα στο Πανεπιστήμιο Πατρών</a:t>
            </a:r>
            <a:r>
              <a:rPr lang="el-GR" sz="2000" strike="noStrike">
                <a:solidFill>
                  <a:srgbClr val="000000"/>
                </a:solidFill>
                <a:latin typeface="Arial"/>
                <a:ea typeface="DejaVu Sans"/>
              </a:rPr>
              <a:t>» έχει χρηματοδοτήσει μόνο την αναδιαμόρφωση του εκπαιδευτικού υλικού. </a:t>
            </a:r>
            <a:endParaRPr/>
          </a:p>
          <a:p>
            <a:pPr>
              <a:lnSpc>
                <a:spcPct val="90000"/>
              </a:lnSpc>
              <a:buFont typeface="Arial"/>
              <a:buChar char="•"/>
            </a:pPr>
            <a:r>
              <a:rPr lang="el-GR" sz="2000" strike="noStrike">
                <a:solidFill>
                  <a:srgbClr val="000000"/>
                </a:solidFill>
                <a:latin typeface="Arial"/>
                <a:ea typeface="DejaVu Sans"/>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a:p>
        </p:txBody>
      </p:sp>
      <p:pic>
        <p:nvPicPr>
          <p:cNvPr id="504" name="Picture 6"/>
          <p:cNvPicPr/>
          <p:nvPr/>
        </p:nvPicPr>
        <p:blipFill>
          <a:blip r:embed="rId3" cstate="print"/>
          <a:stretch/>
        </p:blipFill>
        <p:spPr>
          <a:xfrm>
            <a:off x="1619640" y="4653000"/>
            <a:ext cx="5501160" cy="1386360"/>
          </a:xfrm>
          <a:prstGeom prst="rect">
            <a:avLst/>
          </a:prstGeom>
          <a:ln>
            <a:noFill/>
          </a:ln>
        </p:spPr>
      </p:pic>
      <p:sp>
        <p:nvSpPr>
          <p:cNvPr id="505" name="CustomShape 3"/>
          <p:cNvSpPr/>
          <p:nvPr/>
        </p:nvSpPr>
        <p:spPr>
          <a:xfrm>
            <a:off x="107640" y="6237360"/>
            <a:ext cx="356400" cy="575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506" name="CustomShape 4"/>
          <p:cNvSpPr/>
          <p:nvPr/>
        </p:nvSpPr>
        <p:spPr>
          <a:xfrm>
            <a:off x="464040" y="6453360"/>
            <a:ext cx="8067960" cy="287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507" name="Εικόνα 7"/>
          <p:cNvPicPr/>
          <p:nvPr/>
        </p:nvPicPr>
        <p:blipFill>
          <a:blip r:embed="rId4" cstate="print"/>
          <a:stretch/>
        </p:blipFill>
        <p:spPr>
          <a:xfrm>
            <a:off x="107640" y="6015240"/>
            <a:ext cx="725760" cy="704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1"/>
          <p:cNvSpPr/>
          <p:nvPr/>
        </p:nvSpPr>
        <p:spPr>
          <a:xfrm>
            <a:off x="722160" y="4406760"/>
            <a:ext cx="7772040" cy="13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l-GR" sz="4400" strike="noStrike">
                <a:solidFill>
                  <a:srgbClr val="4F81BD"/>
                </a:solidFill>
                <a:latin typeface="Arial"/>
                <a:ea typeface="DejaVu Sans"/>
              </a:rPr>
              <a:t>Σημειώματα</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0" y="274680"/>
            <a:ext cx="9143640" cy="1142640"/>
          </a:xfrm>
          <a:prstGeom prst="rect">
            <a:avLst/>
          </a:prstGeom>
          <a:noFill/>
          <a:ln>
            <a:noFill/>
          </a:ln>
        </p:spPr>
        <p:txBody>
          <a:bodyPr lIns="0" tIns="0" rIns="0" bIns="0" anchor="ctr"/>
          <a:lstStyle/>
          <a:p>
            <a:pPr algn="ctr">
              <a:lnSpc>
                <a:spcPct val="100000"/>
              </a:lnSpc>
            </a:pPr>
            <a:r>
              <a:rPr lang="el-GR" sz="4400" strike="noStrike">
                <a:solidFill>
                  <a:srgbClr val="4F81BD"/>
                </a:solidFill>
                <a:latin typeface="Arial"/>
                <a:ea typeface="DejaVu Sans"/>
              </a:rPr>
              <a:t>Σημείωμα Ιστορικού Εκδόσεων Έργου</a:t>
            </a:r>
            <a:endParaRPr/>
          </a:p>
        </p:txBody>
      </p:sp>
      <p:sp>
        <p:nvSpPr>
          <p:cNvPr id="510" name="TextShape 2"/>
          <p:cNvSpPr txBox="1"/>
          <p:nvPr/>
        </p:nvSpPr>
        <p:spPr>
          <a:xfrm>
            <a:off x="234360" y="1556640"/>
            <a:ext cx="8586000" cy="4525560"/>
          </a:xfrm>
          <a:prstGeom prst="rect">
            <a:avLst/>
          </a:prstGeom>
          <a:noFill/>
          <a:ln>
            <a:noFill/>
          </a:ln>
        </p:spPr>
        <p:txBody>
          <a:bodyPr lIns="0" tIns="0" rIns="0" bIns="0"/>
          <a:lstStyle/>
          <a:p>
            <a:pPr>
              <a:lnSpc>
                <a:spcPct val="100000"/>
              </a:lnSpc>
            </a:pPr>
            <a:r>
              <a:rPr lang="el-GR" sz="2000" strike="noStrike" dirty="0">
                <a:solidFill>
                  <a:srgbClr val="000000"/>
                </a:solidFill>
                <a:latin typeface="Arial"/>
                <a:ea typeface="DejaVu Sans"/>
              </a:rPr>
              <a:t>Το παρόν έργο αποτελεί την έκδοση </a:t>
            </a:r>
            <a:r>
              <a:rPr lang="el-GR" sz="2000" strike="noStrike" dirty="0">
                <a:solidFill>
                  <a:srgbClr val="FF0000"/>
                </a:solidFill>
                <a:latin typeface="Arial"/>
                <a:ea typeface="DejaVu Sans"/>
              </a:rPr>
              <a:t>1.0</a:t>
            </a:r>
            <a:r>
              <a:rPr lang="el-GR" sz="2000" strike="noStrike" dirty="0">
                <a:solidFill>
                  <a:srgbClr val="000000"/>
                </a:solidFill>
                <a:latin typeface="Arial"/>
                <a:ea typeface="DejaVu Sans"/>
              </a:rPr>
              <a:t>.  </a:t>
            </a:r>
            <a:endParaRPr dirty="0"/>
          </a:p>
          <a:p>
            <a:pPr>
              <a:lnSpc>
                <a:spcPct val="100000"/>
              </a:lnSpc>
            </a:pPr>
            <a:r>
              <a:rPr lang="el-GR" sz="2000" strike="noStrike" dirty="0">
                <a:solidFill>
                  <a:srgbClr val="000000"/>
                </a:solidFill>
                <a:latin typeface="Arial"/>
                <a:ea typeface="DejaVu Sans"/>
              </a:rPr>
              <a:t>Έχουν προηγηθεί οι κάτωθι εκδόσεις:</a:t>
            </a:r>
            <a:endParaRPr dirty="0"/>
          </a:p>
          <a:p>
            <a:pPr>
              <a:lnSpc>
                <a:spcPct val="90000"/>
              </a:lnSpc>
              <a:buFont typeface="Arial"/>
              <a:buChar char="•"/>
            </a:pPr>
            <a:r>
              <a:rPr lang="el-GR" sz="2000" strike="noStrike" dirty="0">
                <a:solidFill>
                  <a:srgbClr val="000000"/>
                </a:solidFill>
                <a:latin typeface="Arial"/>
                <a:ea typeface="DejaVu Sans"/>
              </a:rPr>
              <a:t>Έκδοση </a:t>
            </a:r>
            <a:r>
              <a:rPr lang="el-GR" sz="2000" strike="noStrike" dirty="0">
                <a:solidFill>
                  <a:srgbClr val="FF0000"/>
                </a:solidFill>
                <a:latin typeface="Arial"/>
                <a:ea typeface="DejaVu Sans"/>
              </a:rPr>
              <a:t>1.0</a:t>
            </a:r>
            <a:r>
              <a:rPr lang="el-GR" sz="2000" strike="noStrike" dirty="0">
                <a:solidFill>
                  <a:srgbClr val="000000"/>
                </a:solidFill>
                <a:latin typeface="Arial"/>
                <a:ea typeface="DejaVu Sans"/>
              </a:rPr>
              <a:t> διαθέσιμη </a:t>
            </a:r>
            <a:r>
              <a:rPr lang="el-GR" sz="2000" u="sng" strike="noStrike" dirty="0">
                <a:solidFill>
                  <a:srgbClr val="0000FF"/>
                </a:solidFill>
                <a:latin typeface="Arial"/>
                <a:ea typeface="DejaVu Sans"/>
                <a:hlinkClick r:id="rId3"/>
              </a:rPr>
              <a:t>εδώ</a:t>
            </a:r>
            <a:r>
              <a:rPr lang="el-GR" sz="2000" strike="noStrike" dirty="0">
                <a:solidFill>
                  <a:srgbClr val="000000"/>
                </a:solidFill>
                <a:latin typeface="Arial"/>
                <a:ea typeface="DejaVu Sans"/>
              </a:rPr>
              <a:t>. </a:t>
            </a:r>
            <a:endParaRPr dirty="0"/>
          </a:p>
        </p:txBody>
      </p:sp>
      <p:sp>
        <p:nvSpPr>
          <p:cNvPr id="511" name="CustomShape 3"/>
          <p:cNvSpPr/>
          <p:nvPr/>
        </p:nvSpPr>
        <p:spPr>
          <a:xfrm>
            <a:off x="107640" y="6237360"/>
            <a:ext cx="356400" cy="575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512" name="CustomShape 4"/>
          <p:cNvSpPr/>
          <p:nvPr/>
        </p:nvSpPr>
        <p:spPr>
          <a:xfrm>
            <a:off x="464040" y="6453360"/>
            <a:ext cx="8067960" cy="287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513" name="Εικόνα 7"/>
          <p:cNvPicPr/>
          <p:nvPr/>
        </p:nvPicPr>
        <p:blipFill>
          <a:blip r:embed="rId4" cstate="print"/>
          <a:stretch/>
        </p:blipFill>
        <p:spPr>
          <a:xfrm>
            <a:off x="107640" y="6015240"/>
            <a:ext cx="725760" cy="704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extShape 1"/>
          <p:cNvSpPr txBox="1"/>
          <p:nvPr/>
        </p:nvSpPr>
        <p:spPr>
          <a:xfrm>
            <a:off x="457200" y="273600"/>
            <a:ext cx="8228880" cy="1144440"/>
          </a:xfrm>
          <a:prstGeom prst="rect">
            <a:avLst/>
          </a:prstGeom>
          <a:noFill/>
          <a:ln>
            <a:noFill/>
          </a:ln>
        </p:spPr>
        <p:txBody>
          <a:bodyPr lIns="0" tIns="0" rIns="0" bIns="0" anchor="ctr"/>
          <a:lstStyle/>
          <a:p>
            <a:pPr algn="ctr">
              <a:lnSpc>
                <a:spcPct val="100000"/>
              </a:lnSpc>
            </a:pPr>
            <a:r>
              <a:rPr lang="el-GR" sz="4400" strike="noStrike" dirty="0">
                <a:solidFill>
                  <a:srgbClr val="4F81BD"/>
                </a:solidFill>
                <a:latin typeface="Arial"/>
                <a:ea typeface="DejaVu Sans"/>
              </a:rPr>
              <a:t>Σημείωμα Αναφοράς</a:t>
            </a:r>
            <a:endParaRPr dirty="0"/>
          </a:p>
        </p:txBody>
      </p:sp>
      <p:sp>
        <p:nvSpPr>
          <p:cNvPr id="515" name="TextShape 2"/>
          <p:cNvSpPr txBox="1"/>
          <p:nvPr/>
        </p:nvSpPr>
        <p:spPr>
          <a:xfrm>
            <a:off x="464040" y="1556640"/>
            <a:ext cx="8229240" cy="4525560"/>
          </a:xfrm>
          <a:prstGeom prst="rect">
            <a:avLst/>
          </a:prstGeom>
          <a:noFill/>
          <a:ln>
            <a:noFill/>
          </a:ln>
        </p:spPr>
        <p:txBody>
          <a:bodyPr lIns="0" tIns="0" rIns="0" bIns="0"/>
          <a:lstStyle/>
          <a:p>
            <a:r>
              <a:rPr lang="el-GR" sz="2000" strike="noStrike" dirty="0" err="1" smtClean="0">
                <a:solidFill>
                  <a:srgbClr val="000000"/>
                </a:solidFill>
                <a:latin typeface="Arial"/>
                <a:ea typeface="DejaVu Sans"/>
              </a:rPr>
              <a:t>Copyright</a:t>
            </a:r>
            <a:r>
              <a:rPr lang="el-GR" sz="2000" strike="noStrike" dirty="0" smtClean="0">
                <a:solidFill>
                  <a:srgbClr val="000000"/>
                </a:solidFill>
                <a:latin typeface="Arial"/>
                <a:ea typeface="DejaVu Sans"/>
              </a:rPr>
              <a:t> Πανεπιστήμιον Πατρών, </a:t>
            </a:r>
            <a:r>
              <a:rPr lang="el-GR" sz="2000" strike="noStrike" dirty="0" smtClean="0">
                <a:solidFill>
                  <a:srgbClr val="FF0000"/>
                </a:solidFill>
                <a:latin typeface="Arial"/>
                <a:ea typeface="DejaVu Sans"/>
              </a:rPr>
              <a:t>Βασίλης Στυλιανάκης</a:t>
            </a:r>
            <a:r>
              <a:rPr lang="el-GR" sz="2000" strike="noStrike" dirty="0" smtClean="0">
                <a:solidFill>
                  <a:srgbClr val="000000"/>
                </a:solidFill>
                <a:latin typeface="Arial"/>
                <a:ea typeface="DejaVu Sans"/>
              </a:rPr>
              <a:t>. «</a:t>
            </a:r>
            <a:r>
              <a:rPr lang="el-GR" sz="2000" strike="noStrike" dirty="0" smtClean="0">
                <a:solidFill>
                  <a:srgbClr val="FF0000"/>
                </a:solidFill>
                <a:latin typeface="Arial"/>
                <a:ea typeface="DejaVu Sans"/>
              </a:rPr>
              <a:t>Επικοινωνίες Πρόσβασης.</a:t>
            </a:r>
            <a:r>
              <a:rPr lang="en-US" sz="2000" strike="noStrike" dirty="0" smtClean="0">
                <a:solidFill>
                  <a:srgbClr val="FF0000"/>
                </a:solidFill>
                <a:latin typeface="Arial"/>
                <a:ea typeface="DejaVu Sans"/>
              </a:rPr>
              <a:t> </a:t>
            </a:r>
            <a:r>
              <a:rPr lang="el-GR" sz="2000" strike="noStrike" dirty="0" smtClean="0">
                <a:solidFill>
                  <a:srgbClr val="FF0000"/>
                </a:solidFill>
                <a:latin typeface="Arial"/>
                <a:ea typeface="DejaVu Sans"/>
              </a:rPr>
              <a:t>Δορυφορικές Επικοινωνίες Πρόσβασης</a:t>
            </a:r>
            <a:r>
              <a:rPr lang="el-GR" sz="2000" strike="noStrike" dirty="0" smtClean="0">
                <a:solidFill>
                  <a:srgbClr val="000000"/>
                </a:solidFill>
                <a:latin typeface="Arial"/>
                <a:ea typeface="DejaVu Sans"/>
              </a:rPr>
              <a:t>». Έκδοση: </a:t>
            </a:r>
            <a:r>
              <a:rPr lang="el-GR" sz="2000" strike="noStrike" dirty="0" smtClean="0">
                <a:solidFill>
                  <a:srgbClr val="FF0000"/>
                </a:solidFill>
                <a:latin typeface="Arial"/>
                <a:ea typeface="DejaVu Sans"/>
              </a:rPr>
              <a:t>1.0</a:t>
            </a:r>
            <a:r>
              <a:rPr lang="el-GR" sz="2000" strike="noStrike" dirty="0" smtClean="0">
                <a:solidFill>
                  <a:srgbClr val="000000"/>
                </a:solidFill>
                <a:latin typeface="Arial"/>
                <a:ea typeface="DejaVu Sans"/>
              </a:rPr>
              <a:t>. Πάτρα </a:t>
            </a:r>
            <a:r>
              <a:rPr lang="el-GR" sz="2000" strike="noStrike" dirty="0" smtClean="0">
                <a:solidFill>
                  <a:srgbClr val="FF0000"/>
                </a:solidFill>
                <a:latin typeface="Arial"/>
                <a:ea typeface="DejaVu Sans"/>
              </a:rPr>
              <a:t>2014</a:t>
            </a:r>
            <a:r>
              <a:rPr lang="el-GR" sz="2000" strike="noStrike" dirty="0" smtClean="0">
                <a:solidFill>
                  <a:srgbClr val="000000"/>
                </a:solidFill>
                <a:latin typeface="Arial"/>
                <a:ea typeface="DejaVu Sans"/>
              </a:rPr>
              <a:t>. Διαθέσιμο από τη δικτυακή διεύθυνση:</a:t>
            </a:r>
          </a:p>
          <a:p>
            <a:r>
              <a:rPr lang="en-US" sz="2000" dirty="0" smtClean="0">
                <a:latin typeface="Arial" pitchFamily="34" charset="0"/>
                <a:cs typeface="Arial" pitchFamily="34" charset="0"/>
                <a:hlinkClick r:id="rId3"/>
              </a:rPr>
              <a:t>https://eclass.upatras.gr/modules/document/document.php?course=EE901</a:t>
            </a:r>
            <a:endParaRPr lang="el-GR" sz="2000" dirty="0" smtClean="0">
              <a:latin typeface="Arial" pitchFamily="34" charset="0"/>
              <a:cs typeface="Arial" pitchFamily="34" charset="0"/>
            </a:endParaRPr>
          </a:p>
          <a:p>
            <a:endParaRPr sz="2000" dirty="0" smtClean="0">
              <a:latin typeface="Arial" pitchFamily="34" charset="0"/>
              <a:cs typeface="Arial" pitchFamily="34" charset="0"/>
            </a:endParaRPr>
          </a:p>
          <a:p>
            <a:pPr>
              <a:lnSpc>
                <a:spcPct val="90000"/>
              </a:lnSpc>
            </a:pPr>
            <a:endParaRPr dirty="0"/>
          </a:p>
        </p:txBody>
      </p:sp>
      <p:sp>
        <p:nvSpPr>
          <p:cNvPr id="516" name="CustomShape 3"/>
          <p:cNvSpPr/>
          <p:nvPr/>
        </p:nvSpPr>
        <p:spPr>
          <a:xfrm>
            <a:off x="107640" y="6237360"/>
            <a:ext cx="356400" cy="575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517" name="CustomShape 4"/>
          <p:cNvSpPr/>
          <p:nvPr/>
        </p:nvSpPr>
        <p:spPr>
          <a:xfrm>
            <a:off x="464040" y="6453360"/>
            <a:ext cx="8067960" cy="287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518" name="Εικόνα 5"/>
          <p:cNvPicPr/>
          <p:nvPr/>
        </p:nvPicPr>
        <p:blipFill>
          <a:blip r:embed="rId4" cstate="print"/>
          <a:stretch/>
        </p:blipFill>
        <p:spPr>
          <a:xfrm>
            <a:off x="107640" y="6015240"/>
            <a:ext cx="725760" cy="704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Δομη ενός Δορυφόρου</a:t>
            </a:r>
          </a:p>
        </p:txBody>
      </p:sp>
      <p:sp>
        <p:nvSpPr>
          <p:cNvPr id="36868" name="Text Box 4"/>
          <p:cNvSpPr txBox="1">
            <a:spLocks noChangeArrowheads="1"/>
          </p:cNvSpPr>
          <p:nvPr/>
        </p:nvSpPr>
        <p:spPr bwMode="auto">
          <a:xfrm>
            <a:off x="304800" y="1905000"/>
            <a:ext cx="3429000" cy="3724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ct val="20000"/>
              </a:spcAft>
            </a:pPr>
            <a:r>
              <a:rPr lang="el-GR" sz="3200" dirty="0" smtClean="0">
                <a:latin typeface="Arial" pitchFamily="34" charset="0"/>
                <a:cs typeface="Arial" pitchFamily="34" charset="0"/>
              </a:rPr>
              <a:t>Ένας δορυφόρος αποτελείται από δύο βασικά μέρη</a:t>
            </a:r>
          </a:p>
          <a:p>
            <a:pPr algn="just">
              <a:spcAft>
                <a:spcPct val="20000"/>
              </a:spcAft>
            </a:pPr>
            <a:endParaRPr lang="el-GR" sz="3200" dirty="0" smtClean="0">
              <a:latin typeface="Arial" pitchFamily="34" charset="0"/>
              <a:cs typeface="Arial" pitchFamily="34" charset="0"/>
            </a:endParaRPr>
          </a:p>
          <a:p>
            <a:pPr algn="just">
              <a:spcAft>
                <a:spcPct val="20000"/>
              </a:spcAft>
              <a:buFont typeface="Arial" pitchFamily="34" charset="0"/>
              <a:buChar char="•"/>
            </a:pPr>
            <a:r>
              <a:rPr lang="el-GR" sz="2800" dirty="0" smtClean="0">
                <a:latin typeface="Arial" pitchFamily="34" charset="0"/>
                <a:cs typeface="Arial" pitchFamily="34" charset="0"/>
              </a:rPr>
              <a:t>το ωφέλιμο φορτίο </a:t>
            </a:r>
          </a:p>
          <a:p>
            <a:pPr algn="just">
              <a:spcAft>
                <a:spcPct val="20000"/>
              </a:spcAft>
              <a:buFont typeface="Arial" pitchFamily="34" charset="0"/>
              <a:buChar char="•"/>
            </a:pPr>
            <a:endParaRPr lang="el-GR" sz="2800" dirty="0" smtClean="0">
              <a:latin typeface="Arial" pitchFamily="34" charset="0"/>
              <a:cs typeface="Arial" pitchFamily="34" charset="0"/>
            </a:endParaRPr>
          </a:p>
          <a:p>
            <a:pPr algn="just">
              <a:spcAft>
                <a:spcPct val="20000"/>
              </a:spcAft>
              <a:buFont typeface="Arial" pitchFamily="34" charset="0"/>
              <a:buChar char="•"/>
            </a:pPr>
            <a:r>
              <a:rPr lang="el-GR" sz="2800" dirty="0" smtClean="0">
                <a:latin typeface="Arial" pitchFamily="34" charset="0"/>
                <a:cs typeface="Arial" pitchFamily="34" charset="0"/>
              </a:rPr>
              <a:t>την πλατφόρμα. </a:t>
            </a:r>
            <a:endParaRPr lang="en-GB" sz="2800" dirty="0">
              <a:latin typeface="Arial" pitchFamily="34" charset="0"/>
              <a:cs typeface="Arial" pitchFamily="34" charset="0"/>
            </a:endParaRPr>
          </a:p>
        </p:txBody>
      </p:sp>
      <p:pic>
        <p:nvPicPr>
          <p:cNvPr id="5" name="Εικόνα 5"/>
          <p:cNvPicPr/>
          <p:nvPr/>
        </p:nvPicPr>
        <p:blipFill>
          <a:blip r:embed="rId2" cstate="print"/>
          <a:stretch/>
        </p:blipFill>
        <p:spPr>
          <a:xfrm>
            <a:off x="107640" y="6015240"/>
            <a:ext cx="725760" cy="704160"/>
          </a:xfrm>
          <a:prstGeom prst="rect">
            <a:avLst/>
          </a:prstGeom>
          <a:ln>
            <a:noFill/>
          </a:ln>
        </p:spPr>
      </p:pic>
      <p:pic>
        <p:nvPicPr>
          <p:cNvPr id="6" name="Picture 1"/>
          <p:cNvPicPr>
            <a:picLocks noChangeAspect="1" noChangeArrowheads="1"/>
          </p:cNvPicPr>
          <p:nvPr/>
        </p:nvPicPr>
        <p:blipFill>
          <a:blip r:embed="rId3" cstate="print">
            <a:grayscl/>
          </a:blip>
          <a:srcRect/>
          <a:stretch>
            <a:fillRect/>
          </a:stretch>
        </p:blipFill>
        <p:spPr bwMode="auto">
          <a:xfrm>
            <a:off x="5410200" y="1981200"/>
            <a:ext cx="1914525" cy="4210050"/>
          </a:xfrm>
          <a:prstGeom prst="rect">
            <a:avLst/>
          </a:prstGeom>
          <a:noFill/>
          <a:ln w="9525">
            <a:noFill/>
            <a:miter lim="800000"/>
            <a:headEnd/>
            <a:tailEnd/>
          </a:ln>
        </p:spPr>
      </p:pic>
      <p:cxnSp>
        <p:nvCxnSpPr>
          <p:cNvPr id="7" name="6 - Ευθύγραμμο βέλος σύνδεσης"/>
          <p:cNvCxnSpPr/>
          <p:nvPr/>
        </p:nvCxnSpPr>
        <p:spPr>
          <a:xfrm flipH="1" flipV="1">
            <a:off x="6858000" y="4419600"/>
            <a:ext cx="914400" cy="306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4419600" y="5029200"/>
            <a:ext cx="1219200" cy="461665"/>
          </a:xfrm>
          <a:prstGeom prst="rect">
            <a:avLst/>
          </a:prstGeom>
          <a:noFill/>
        </p:spPr>
        <p:txBody>
          <a:bodyPr wrap="square" rtlCol="0">
            <a:spAutoFit/>
          </a:bodyPr>
          <a:lstStyle/>
          <a:p>
            <a:r>
              <a:rPr lang="el-GR" sz="1200" dirty="0" smtClean="0">
                <a:latin typeface="Arial" pitchFamily="34" charset="0"/>
                <a:cs typeface="Arial" pitchFamily="34" charset="0"/>
              </a:rPr>
              <a:t>Δεξαμενή Προώθησης</a:t>
            </a:r>
            <a:endParaRPr lang="el-GR" sz="1200" dirty="0">
              <a:latin typeface="Arial" pitchFamily="34" charset="0"/>
              <a:cs typeface="Arial" pitchFamily="34" charset="0"/>
            </a:endParaRPr>
          </a:p>
        </p:txBody>
      </p:sp>
      <p:cxnSp>
        <p:nvCxnSpPr>
          <p:cNvPr id="9" name="8 - Ευθύγραμμο βέλος σύνδεσης"/>
          <p:cNvCxnSpPr/>
          <p:nvPr/>
        </p:nvCxnSpPr>
        <p:spPr>
          <a:xfrm flipV="1">
            <a:off x="5410200" y="49530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4267200" y="4572000"/>
            <a:ext cx="1295400" cy="461665"/>
          </a:xfrm>
          <a:prstGeom prst="rect">
            <a:avLst/>
          </a:prstGeom>
          <a:noFill/>
        </p:spPr>
        <p:txBody>
          <a:bodyPr wrap="square" rtlCol="0">
            <a:spAutoFit/>
          </a:bodyPr>
          <a:lstStyle/>
          <a:p>
            <a:r>
              <a:rPr lang="el-GR" sz="1200" dirty="0" smtClean="0">
                <a:latin typeface="Arial" pitchFamily="34" charset="0"/>
                <a:cs typeface="Arial" pitchFamily="34" charset="0"/>
              </a:rPr>
              <a:t>Έλεγχος </a:t>
            </a:r>
            <a:r>
              <a:rPr lang="el-GR" sz="1200" dirty="0" err="1" smtClean="0">
                <a:latin typeface="Arial" pitchFamily="34" charset="0"/>
                <a:cs typeface="Arial" pitchFamily="34" charset="0"/>
              </a:rPr>
              <a:t>Προωθητήρα</a:t>
            </a:r>
            <a:endParaRPr lang="el-GR" sz="1200" dirty="0">
              <a:latin typeface="Arial" pitchFamily="34" charset="0"/>
              <a:cs typeface="Arial" pitchFamily="34" charset="0"/>
            </a:endParaRPr>
          </a:p>
        </p:txBody>
      </p:sp>
      <p:cxnSp>
        <p:nvCxnSpPr>
          <p:cNvPr id="11" name="10 - Ευθύγραμμο βέλος σύνδεσης"/>
          <p:cNvCxnSpPr/>
          <p:nvPr/>
        </p:nvCxnSpPr>
        <p:spPr>
          <a:xfrm flipV="1">
            <a:off x="5257800" y="45720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4267200" y="3810000"/>
            <a:ext cx="1295400" cy="646331"/>
          </a:xfrm>
          <a:prstGeom prst="rect">
            <a:avLst/>
          </a:prstGeom>
          <a:noFill/>
        </p:spPr>
        <p:txBody>
          <a:bodyPr wrap="square" rtlCol="0">
            <a:spAutoFit/>
          </a:bodyPr>
          <a:lstStyle/>
          <a:p>
            <a:r>
              <a:rPr lang="el-GR" sz="1200" dirty="0" smtClean="0">
                <a:latin typeface="Arial" pitchFamily="34" charset="0"/>
                <a:cs typeface="Arial" pitchFamily="34" charset="0"/>
              </a:rPr>
              <a:t>Αισθητήριο Θερμικής Ακτινοβολίας</a:t>
            </a:r>
            <a:endParaRPr lang="el-GR" sz="1200" dirty="0">
              <a:latin typeface="Arial" pitchFamily="34" charset="0"/>
              <a:cs typeface="Arial" pitchFamily="34" charset="0"/>
            </a:endParaRPr>
          </a:p>
        </p:txBody>
      </p:sp>
      <p:cxnSp>
        <p:nvCxnSpPr>
          <p:cNvPr id="13" name="12 - Ευθύγραμμο βέλος σύνδεσης"/>
          <p:cNvCxnSpPr/>
          <p:nvPr/>
        </p:nvCxnSpPr>
        <p:spPr>
          <a:xfrm flipV="1">
            <a:off x="53340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4267200" y="3200400"/>
            <a:ext cx="1295400" cy="461665"/>
          </a:xfrm>
          <a:prstGeom prst="rect">
            <a:avLst/>
          </a:prstGeom>
          <a:noFill/>
        </p:spPr>
        <p:txBody>
          <a:bodyPr wrap="square" rtlCol="0">
            <a:spAutoFit/>
          </a:bodyPr>
          <a:lstStyle/>
          <a:p>
            <a:r>
              <a:rPr lang="el-GR" sz="1200" dirty="0" smtClean="0">
                <a:latin typeface="Arial" pitchFamily="34" charset="0"/>
                <a:cs typeface="Arial" pitchFamily="34" charset="0"/>
              </a:rPr>
              <a:t>Τροφοδοσία Κεραίας</a:t>
            </a:r>
            <a:endParaRPr lang="el-GR" sz="1200" dirty="0">
              <a:latin typeface="Arial" pitchFamily="34" charset="0"/>
              <a:cs typeface="Arial" pitchFamily="34" charset="0"/>
            </a:endParaRPr>
          </a:p>
        </p:txBody>
      </p:sp>
      <p:cxnSp>
        <p:nvCxnSpPr>
          <p:cNvPr id="15" name="14 - Ευθύγραμμο βέλος σύνδεσης"/>
          <p:cNvCxnSpPr/>
          <p:nvPr/>
        </p:nvCxnSpPr>
        <p:spPr>
          <a:xfrm>
            <a:off x="5105400" y="35052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7315200" y="5257800"/>
            <a:ext cx="1295400" cy="738664"/>
          </a:xfrm>
          <a:prstGeom prst="rect">
            <a:avLst/>
          </a:prstGeom>
          <a:noFill/>
        </p:spPr>
        <p:txBody>
          <a:bodyPr wrap="square" rtlCol="0">
            <a:spAutoFit/>
          </a:bodyPr>
          <a:lstStyle/>
          <a:p>
            <a:r>
              <a:rPr lang="el-GR" sz="1400" dirty="0" smtClean="0">
                <a:latin typeface="Arial" pitchFamily="34" charset="0"/>
                <a:cs typeface="Arial" pitchFamily="34" charset="0"/>
              </a:rPr>
              <a:t>Συστοιχίες Ηλιακών Κυψελών</a:t>
            </a:r>
            <a:endParaRPr lang="el-GR" sz="1400" dirty="0">
              <a:latin typeface="Arial" pitchFamily="34" charset="0"/>
              <a:cs typeface="Arial" pitchFamily="34" charset="0"/>
            </a:endParaRPr>
          </a:p>
        </p:txBody>
      </p:sp>
      <p:cxnSp>
        <p:nvCxnSpPr>
          <p:cNvPr id="17" name="16 - Ευθύγραμμο βέλος σύνδεσης"/>
          <p:cNvCxnSpPr/>
          <p:nvPr/>
        </p:nvCxnSpPr>
        <p:spPr>
          <a:xfrm flipH="1" flipV="1">
            <a:off x="6934200" y="4724400"/>
            <a:ext cx="533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a:stCxn id="16" idx="1"/>
          </p:cNvCxnSpPr>
          <p:nvPr/>
        </p:nvCxnSpPr>
        <p:spPr>
          <a:xfrm flipH="1" flipV="1">
            <a:off x="6934200" y="5486400"/>
            <a:ext cx="3810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flipH="1" flipV="1">
            <a:off x="7162800" y="2667000"/>
            <a:ext cx="685800" cy="185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7391400" y="3505200"/>
            <a:ext cx="1295400" cy="954107"/>
          </a:xfrm>
          <a:prstGeom prst="rect">
            <a:avLst/>
          </a:prstGeom>
          <a:noFill/>
        </p:spPr>
        <p:txBody>
          <a:bodyPr wrap="square" rtlCol="0">
            <a:spAutoFit/>
          </a:bodyPr>
          <a:lstStyle/>
          <a:p>
            <a:r>
              <a:rPr lang="el-GR" sz="1400" dirty="0" smtClean="0">
                <a:latin typeface="Arial" pitchFamily="34" charset="0"/>
                <a:cs typeface="Arial" pitchFamily="34" charset="0"/>
              </a:rPr>
              <a:t>Ενισχυτής Σωλήνα Οδήγησης Κυμάτων</a:t>
            </a:r>
            <a:endParaRPr lang="el-GR" sz="1400" dirty="0">
              <a:latin typeface="Arial" pitchFamily="34" charset="0"/>
              <a:cs typeface="Arial" pitchFamily="34" charset="0"/>
            </a:endParaRPr>
          </a:p>
        </p:txBody>
      </p:sp>
      <p:cxnSp>
        <p:nvCxnSpPr>
          <p:cNvPr id="21" name="20 - Ευθύγραμμο βέλος σύνδεσης"/>
          <p:cNvCxnSpPr/>
          <p:nvPr/>
        </p:nvCxnSpPr>
        <p:spPr>
          <a:xfrm flipH="1">
            <a:off x="6858000" y="4114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TextShape 1"/>
          <p:cNvSpPr txBox="1"/>
          <p:nvPr/>
        </p:nvSpPr>
        <p:spPr>
          <a:xfrm>
            <a:off x="457200" y="-162360"/>
            <a:ext cx="8229240" cy="1142640"/>
          </a:xfrm>
          <a:prstGeom prst="rect">
            <a:avLst/>
          </a:prstGeom>
          <a:noFill/>
          <a:ln>
            <a:noFill/>
          </a:ln>
        </p:spPr>
        <p:txBody>
          <a:bodyPr lIns="0" tIns="0" rIns="0" bIns="0" anchor="ctr"/>
          <a:lstStyle/>
          <a:p>
            <a:pPr algn="ctr">
              <a:lnSpc>
                <a:spcPct val="100000"/>
              </a:lnSpc>
            </a:pPr>
            <a:r>
              <a:rPr lang="el-GR" sz="4400" strike="noStrike">
                <a:solidFill>
                  <a:srgbClr val="4F81BD"/>
                </a:solidFill>
                <a:latin typeface="Arial"/>
                <a:ea typeface="DejaVu Sans"/>
              </a:rPr>
              <a:t>Σημείωμα Αδειοδότησης</a:t>
            </a:r>
            <a:endParaRPr/>
          </a:p>
        </p:txBody>
      </p:sp>
      <p:sp>
        <p:nvSpPr>
          <p:cNvPr id="520" name="TextShape 2"/>
          <p:cNvSpPr txBox="1"/>
          <p:nvPr/>
        </p:nvSpPr>
        <p:spPr>
          <a:xfrm>
            <a:off x="107640" y="764640"/>
            <a:ext cx="8928720" cy="1439640"/>
          </a:xfrm>
          <a:prstGeom prst="rect">
            <a:avLst/>
          </a:prstGeom>
          <a:noFill/>
          <a:ln>
            <a:noFill/>
          </a:ln>
        </p:spPr>
        <p:txBody>
          <a:bodyPr lIns="0" tIns="0" rIns="0" bIns="0"/>
          <a:lstStyle/>
          <a:p>
            <a:pPr>
              <a:lnSpc>
                <a:spcPct val="100000"/>
              </a:lnSpc>
              <a:buFont typeface="Arial"/>
              <a:buChar char="•"/>
            </a:pPr>
            <a:r>
              <a:rPr lang="el-GR" sz="2000" strike="noStrike">
                <a:solidFill>
                  <a:srgbClr val="000000"/>
                </a:solidFill>
                <a:latin typeface="Arial"/>
                <a:ea typeface="DejaVu Sans"/>
              </a:rPr>
              <a:t>Το παρόν εκπαιδευτικό υλικό υπόκειται σε άδειες χρήσης Creative Commons. </a:t>
            </a:r>
            <a:endParaRPr/>
          </a:p>
          <a:p>
            <a:pPr>
              <a:lnSpc>
                <a:spcPct val="100000"/>
              </a:lnSpc>
              <a:buFont typeface="Arial"/>
              <a:buChar char="•"/>
            </a:pPr>
            <a:r>
              <a:rPr lang="el-GR" sz="2000" strike="noStrike">
                <a:solidFill>
                  <a:srgbClr val="000000"/>
                </a:solidFill>
                <a:latin typeface="Arial"/>
                <a:ea typeface="DejaVu Sans"/>
              </a:rPr>
              <a:t>Για εκπαιδευτικό υλικό, όπως εικόνες, που υπόκειται σε άλλου τύπου άδειας χρήσης, η άδεια χρήσης αναφέρεται ρητώς. </a:t>
            </a:r>
            <a:endParaRPr/>
          </a:p>
        </p:txBody>
      </p:sp>
      <p:sp>
        <p:nvSpPr>
          <p:cNvPr id="521" name="CustomShape 3"/>
          <p:cNvSpPr/>
          <p:nvPr/>
        </p:nvSpPr>
        <p:spPr>
          <a:xfrm>
            <a:off x="93960" y="3902040"/>
            <a:ext cx="9036000" cy="31860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00000"/>
              </a:lnSpc>
            </a:pPr>
            <a:r>
              <a:rPr lang="el-GR" strike="noStrike">
                <a:solidFill>
                  <a:srgbClr val="000000"/>
                </a:solidFill>
                <a:latin typeface="Arial"/>
                <a:ea typeface="DejaVu Sans"/>
              </a:rPr>
              <a:t>[1] http://creativecommons.org/licenses/by/4.0/ </a:t>
            </a:r>
            <a:endParaRPr/>
          </a:p>
          <a:p>
            <a:pPr>
              <a:lnSpc>
                <a:spcPct val="100000"/>
              </a:lnSpc>
            </a:pPr>
            <a:endParaRPr/>
          </a:p>
        </p:txBody>
      </p:sp>
      <p:sp>
        <p:nvSpPr>
          <p:cNvPr id="522" name="CustomShape 4"/>
          <p:cNvSpPr/>
          <p:nvPr/>
        </p:nvSpPr>
        <p:spPr>
          <a:xfrm>
            <a:off x="107640" y="6237360"/>
            <a:ext cx="356400" cy="575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523" name="CustomShape 5"/>
          <p:cNvSpPr/>
          <p:nvPr/>
        </p:nvSpPr>
        <p:spPr>
          <a:xfrm>
            <a:off x="464040" y="6453360"/>
            <a:ext cx="8067960" cy="287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524" name="Picture 8"/>
          <p:cNvPicPr/>
          <p:nvPr/>
        </p:nvPicPr>
        <p:blipFill>
          <a:blip r:embed="rId3" cstate="print"/>
          <a:stretch/>
        </p:blipFill>
        <p:spPr>
          <a:xfrm>
            <a:off x="3429000" y="2421000"/>
            <a:ext cx="2239200" cy="874800"/>
          </a:xfrm>
          <a:prstGeom prst="rect">
            <a:avLst/>
          </a:prstGeom>
          <a:ln>
            <a:noFill/>
          </a:ln>
        </p:spPr>
      </p:pic>
      <p:pic>
        <p:nvPicPr>
          <p:cNvPr id="525" name="Picture 9"/>
          <p:cNvPicPr/>
          <p:nvPr/>
        </p:nvPicPr>
        <p:blipFill>
          <a:blip r:embed="rId4" cstate="print"/>
          <a:stretch/>
        </p:blipFill>
        <p:spPr>
          <a:xfrm>
            <a:off x="1619640" y="4653000"/>
            <a:ext cx="5501160" cy="1386360"/>
          </a:xfrm>
          <a:prstGeom prst="rect">
            <a:avLst/>
          </a:prstGeom>
          <a:ln>
            <a:noFill/>
          </a:ln>
        </p:spPr>
      </p:pic>
      <p:pic>
        <p:nvPicPr>
          <p:cNvPr id="526" name="Εικόνα 5"/>
          <p:cNvPicPr/>
          <p:nvPr/>
        </p:nvPicPr>
        <p:blipFill>
          <a:blip r:embed="rId5" cstate="print"/>
          <a:stretch/>
        </p:blipFill>
        <p:spPr>
          <a:xfrm>
            <a:off x="107640" y="6015240"/>
            <a:ext cx="725760" cy="704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extShape 1"/>
          <p:cNvSpPr txBox="1"/>
          <p:nvPr/>
        </p:nvSpPr>
        <p:spPr>
          <a:xfrm>
            <a:off x="457200" y="273600"/>
            <a:ext cx="8228880" cy="1144440"/>
          </a:xfrm>
          <a:prstGeom prst="rect">
            <a:avLst/>
          </a:prstGeom>
          <a:noFill/>
          <a:ln>
            <a:noFill/>
          </a:ln>
        </p:spPr>
        <p:txBody>
          <a:bodyPr lIns="0" tIns="0" rIns="0" bIns="0" anchor="ctr"/>
          <a:lstStyle/>
          <a:p>
            <a:pPr algn="ctr">
              <a:lnSpc>
                <a:spcPct val="100000"/>
              </a:lnSpc>
            </a:pPr>
            <a:r>
              <a:rPr lang="el-GR" sz="4400" strike="noStrike">
                <a:solidFill>
                  <a:srgbClr val="4F81BD"/>
                </a:solidFill>
                <a:latin typeface="Arial"/>
                <a:ea typeface="DejaVu Sans"/>
              </a:rPr>
              <a:t>Διατήρηση Σημειωμάτων</a:t>
            </a:r>
            <a:endParaRPr/>
          </a:p>
        </p:txBody>
      </p:sp>
      <p:sp>
        <p:nvSpPr>
          <p:cNvPr id="528" name="TextShape 2"/>
          <p:cNvSpPr txBox="1"/>
          <p:nvPr/>
        </p:nvSpPr>
        <p:spPr>
          <a:xfrm>
            <a:off x="464040" y="1556640"/>
            <a:ext cx="8229240" cy="4525560"/>
          </a:xfrm>
          <a:prstGeom prst="rect">
            <a:avLst/>
          </a:prstGeom>
          <a:noFill/>
          <a:ln>
            <a:noFill/>
          </a:ln>
        </p:spPr>
        <p:txBody>
          <a:bodyPr lIns="0" tIns="0" rIns="0" bIns="0"/>
          <a:lstStyle/>
          <a:p>
            <a:pPr>
              <a:lnSpc>
                <a:spcPct val="100000"/>
              </a:lnSpc>
            </a:pPr>
            <a:r>
              <a:rPr lang="el-GR" sz="2400" strike="noStrike">
                <a:solidFill>
                  <a:srgbClr val="000000"/>
                </a:solidFill>
                <a:latin typeface="Arial"/>
                <a:ea typeface="DejaVu Sans"/>
              </a:rPr>
              <a:t>Οποιαδήποτε αναπαραγωγή ή διασκευή του υλικού θα πρέπει να συμπεριλαμβάνει:</a:t>
            </a:r>
            <a:endParaRPr/>
          </a:p>
          <a:p>
            <a:pPr lvl="1">
              <a:lnSpc>
                <a:spcPct val="100000"/>
              </a:lnSpc>
              <a:buFont typeface="Arial"/>
              <a:buChar char="•"/>
            </a:pPr>
            <a:r>
              <a:rPr lang="el-GR" sz="2000" strike="noStrike">
                <a:solidFill>
                  <a:srgbClr val="000000"/>
                </a:solidFill>
                <a:latin typeface="Arial"/>
                <a:ea typeface="DejaVu Sans"/>
              </a:rPr>
              <a:t>το Σημείωμα Αναφοράς</a:t>
            </a:r>
            <a:endParaRPr/>
          </a:p>
          <a:p>
            <a:pPr lvl="1">
              <a:lnSpc>
                <a:spcPct val="100000"/>
              </a:lnSpc>
              <a:buFont typeface="Arial"/>
              <a:buChar char="•"/>
            </a:pPr>
            <a:r>
              <a:rPr lang="el-GR" sz="2000" strike="noStrike">
                <a:solidFill>
                  <a:srgbClr val="000000"/>
                </a:solidFill>
                <a:latin typeface="Arial"/>
                <a:ea typeface="DejaVu Sans"/>
              </a:rPr>
              <a:t>το Σημείωμα Αδειοδότησης</a:t>
            </a:r>
            <a:endParaRPr/>
          </a:p>
          <a:p>
            <a:pPr lvl="1">
              <a:lnSpc>
                <a:spcPct val="100000"/>
              </a:lnSpc>
              <a:buFont typeface="Arial"/>
              <a:buChar char="•"/>
            </a:pPr>
            <a:r>
              <a:rPr lang="el-GR" sz="2000" strike="noStrike">
                <a:solidFill>
                  <a:srgbClr val="000000"/>
                </a:solidFill>
                <a:latin typeface="Arial"/>
                <a:ea typeface="DejaVu Sans"/>
              </a:rPr>
              <a:t>τη δήλωση Διατήρησης Σημειωμάτων</a:t>
            </a:r>
            <a:endParaRPr/>
          </a:p>
          <a:p>
            <a:pPr lvl="1">
              <a:lnSpc>
                <a:spcPct val="100000"/>
              </a:lnSpc>
              <a:buFont typeface="Arial"/>
              <a:buChar char="•"/>
            </a:pPr>
            <a:r>
              <a:rPr lang="el-GR" sz="2000" strike="noStrike">
                <a:solidFill>
                  <a:srgbClr val="000000"/>
                </a:solidFill>
                <a:latin typeface="Arial"/>
                <a:ea typeface="DejaVu Sans"/>
              </a:rPr>
              <a:t>το Σημείωμα Χρήσης Έργων Τρίτων (εφόσον υπάρχει)</a:t>
            </a:r>
            <a:endParaRPr/>
          </a:p>
          <a:p>
            <a:pPr>
              <a:lnSpc>
                <a:spcPct val="100000"/>
              </a:lnSpc>
            </a:pPr>
            <a:r>
              <a:rPr lang="el-GR" sz="2400" strike="noStrike">
                <a:solidFill>
                  <a:srgbClr val="000000"/>
                </a:solidFill>
                <a:latin typeface="Arial"/>
                <a:ea typeface="DejaVu Sans"/>
              </a:rPr>
              <a:t>μαζί με τους συνοδευόμενους υπερσυνδέσμους.</a:t>
            </a:r>
            <a:endParaRPr/>
          </a:p>
          <a:p>
            <a:pPr>
              <a:lnSpc>
                <a:spcPct val="90000"/>
              </a:lnSpc>
            </a:pPr>
            <a:endParaRPr/>
          </a:p>
        </p:txBody>
      </p:sp>
      <p:sp>
        <p:nvSpPr>
          <p:cNvPr id="529" name="CustomShape 3"/>
          <p:cNvSpPr/>
          <p:nvPr/>
        </p:nvSpPr>
        <p:spPr>
          <a:xfrm>
            <a:off x="107640" y="6237360"/>
            <a:ext cx="356400" cy="575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530" name="CustomShape 4"/>
          <p:cNvSpPr/>
          <p:nvPr/>
        </p:nvSpPr>
        <p:spPr>
          <a:xfrm>
            <a:off x="464040" y="6453360"/>
            <a:ext cx="8067960" cy="287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531" name="Εικόνα 5"/>
          <p:cNvPicPr/>
          <p:nvPr/>
        </p:nvPicPr>
        <p:blipFill>
          <a:blip r:embed="rId3" cstate="print"/>
          <a:stretch/>
        </p:blipFill>
        <p:spPr>
          <a:xfrm>
            <a:off x="107640" y="6015240"/>
            <a:ext cx="725760" cy="704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extShape 1"/>
          <p:cNvSpPr txBox="1"/>
          <p:nvPr/>
        </p:nvSpPr>
        <p:spPr>
          <a:xfrm>
            <a:off x="457200" y="273600"/>
            <a:ext cx="8228880" cy="1144440"/>
          </a:xfrm>
          <a:prstGeom prst="rect">
            <a:avLst/>
          </a:prstGeom>
          <a:noFill/>
          <a:ln>
            <a:noFill/>
          </a:ln>
        </p:spPr>
        <p:txBody>
          <a:bodyPr lIns="0" tIns="0" rIns="0" bIns="0" anchor="ctr"/>
          <a:lstStyle/>
          <a:p>
            <a:pPr algn="ctr">
              <a:lnSpc>
                <a:spcPct val="100000"/>
              </a:lnSpc>
            </a:pPr>
            <a:r>
              <a:rPr lang="el-GR" sz="4400" dirty="0" smtClean="0">
                <a:solidFill>
                  <a:srgbClr val="4F81BD"/>
                </a:solidFill>
                <a:latin typeface="Arial"/>
                <a:ea typeface="DejaVu Sans"/>
              </a:rPr>
              <a:t>Σημείωμα Χρήσης Έργων Τρίτων</a:t>
            </a:r>
            <a:endParaRPr dirty="0"/>
          </a:p>
        </p:txBody>
      </p:sp>
      <p:sp>
        <p:nvSpPr>
          <p:cNvPr id="528" name="TextShape 2"/>
          <p:cNvSpPr txBox="1"/>
          <p:nvPr/>
        </p:nvSpPr>
        <p:spPr>
          <a:xfrm>
            <a:off x="304800" y="1556640"/>
            <a:ext cx="8534400" cy="4525560"/>
          </a:xfrm>
          <a:prstGeom prst="rect">
            <a:avLst/>
          </a:prstGeom>
          <a:noFill/>
          <a:ln>
            <a:noFill/>
          </a:ln>
        </p:spPr>
        <p:txBody>
          <a:bodyPr lIns="0" tIns="0" rIns="0" bIns="0"/>
          <a:lstStyle/>
          <a:p>
            <a:pPr>
              <a:lnSpc>
                <a:spcPct val="100000"/>
              </a:lnSpc>
            </a:pPr>
            <a:r>
              <a:rPr lang="el-GR" sz="2000" strike="noStrike" dirty="0" smtClean="0">
                <a:solidFill>
                  <a:srgbClr val="000000"/>
                </a:solidFill>
                <a:latin typeface="Arial" pitchFamily="34" charset="0"/>
                <a:ea typeface="DejaVu Sans"/>
                <a:cs typeface="Arial" pitchFamily="34" charset="0"/>
              </a:rPr>
              <a:t>Το έργο αυτό κάνει χρήση των ακόλουθων έργων:</a:t>
            </a:r>
          </a:p>
          <a:p>
            <a:r>
              <a:rPr lang="el-GR" sz="2000" b="1" dirty="0" smtClean="0">
                <a:latin typeface="Arial" pitchFamily="34" charset="0"/>
                <a:cs typeface="Arial" pitchFamily="34" charset="0"/>
              </a:rPr>
              <a:t>Εικόνες/Σχήματα/Διαγράμματα/Φωτογραφίες</a:t>
            </a:r>
          </a:p>
          <a:p>
            <a:endParaRPr lang="en-US" sz="2000" b="1" dirty="0" smtClean="0">
              <a:solidFill>
                <a:srgbClr val="FF0000"/>
              </a:solidFill>
              <a:latin typeface="Arial" pitchFamily="34" charset="0"/>
              <a:cs typeface="Arial" pitchFamily="34" charset="0"/>
            </a:endParaRPr>
          </a:p>
          <a:p>
            <a:r>
              <a:rPr lang="el-GR" sz="2000" b="1" dirty="0" smtClean="0">
                <a:solidFill>
                  <a:srgbClr val="FF0000"/>
                </a:solidFill>
                <a:latin typeface="Arial" pitchFamily="34" charset="0"/>
                <a:cs typeface="Arial" pitchFamily="34" charset="0"/>
              </a:rPr>
              <a:t>Διαφάνεια </a:t>
            </a:r>
            <a:r>
              <a:rPr lang="el-GR" sz="2000" b="1" dirty="0" smtClean="0">
                <a:solidFill>
                  <a:srgbClr val="FF0000"/>
                </a:solidFill>
                <a:latin typeface="Arial" pitchFamily="34" charset="0"/>
                <a:cs typeface="Arial" pitchFamily="34" charset="0"/>
              </a:rPr>
              <a:t>28:</a:t>
            </a:r>
            <a:r>
              <a:rPr lang="en-US" sz="2000" b="1" dirty="0" smtClean="0">
                <a:solidFill>
                  <a:srgbClr val="FF0000"/>
                </a:solidFill>
                <a:latin typeface="Arial" pitchFamily="34" charset="0"/>
                <a:cs typeface="Arial" pitchFamily="34" charset="0"/>
              </a:rPr>
              <a:t> </a:t>
            </a:r>
            <a:r>
              <a:rPr lang="en-US" sz="2000" dirty="0" smtClean="0">
                <a:hlinkClick r:id="rId3"/>
              </a:rPr>
              <a:t>https://en.wikipedia.org/wiki/Telecommunication#/</a:t>
            </a:r>
            <a:r>
              <a:rPr lang="en-US" sz="2000" dirty="0" smtClean="0">
                <a:hlinkClick r:id="rId3"/>
              </a:rPr>
              <a:t>media/File:Erdfunkstelle_Raisting_2.jpg</a:t>
            </a:r>
            <a:endParaRPr lang="el-GR" sz="2000" dirty="0" smtClean="0"/>
          </a:p>
          <a:p>
            <a:endParaRPr lang="en-US" sz="2000" b="1" dirty="0" smtClean="0">
              <a:solidFill>
                <a:srgbClr val="FF0000"/>
              </a:solidFill>
              <a:latin typeface="Arial" pitchFamily="34" charset="0"/>
              <a:cs typeface="Arial" pitchFamily="34" charset="0"/>
            </a:endParaRPr>
          </a:p>
          <a:p>
            <a:r>
              <a:rPr lang="el-GR" sz="2000" b="1" dirty="0" smtClean="0">
                <a:solidFill>
                  <a:srgbClr val="FF0000"/>
                </a:solidFill>
                <a:latin typeface="Arial" pitchFamily="34" charset="0"/>
                <a:cs typeface="Arial" pitchFamily="34" charset="0"/>
              </a:rPr>
              <a:t>Διαφάνεια </a:t>
            </a:r>
            <a:r>
              <a:rPr lang="el-GR" sz="2000" b="1" dirty="0" smtClean="0">
                <a:solidFill>
                  <a:srgbClr val="FF0000"/>
                </a:solidFill>
                <a:latin typeface="Arial" pitchFamily="34" charset="0"/>
                <a:cs typeface="Arial" pitchFamily="34" charset="0"/>
              </a:rPr>
              <a:t>29:</a:t>
            </a:r>
            <a:r>
              <a:rPr lang="en-US" sz="2000" b="1" dirty="0" smtClean="0">
                <a:solidFill>
                  <a:srgbClr val="FF0000"/>
                </a:solidFill>
                <a:latin typeface="Arial" pitchFamily="34" charset="0"/>
                <a:cs typeface="Arial" pitchFamily="34" charset="0"/>
              </a:rPr>
              <a:t> </a:t>
            </a:r>
            <a:r>
              <a:rPr lang="en-US" sz="2000" dirty="0" smtClean="0">
                <a:hlinkClick r:id="rId4"/>
              </a:rPr>
              <a:t>https://</a:t>
            </a:r>
            <a:r>
              <a:rPr lang="en-US" sz="2000" dirty="0" smtClean="0">
                <a:hlinkClick r:id="rId4"/>
              </a:rPr>
              <a:t>en.wikipedia.org/wiki/Satellite</a:t>
            </a:r>
            <a:endParaRPr lang="el-GR" sz="2000" dirty="0" smtClean="0"/>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dirty="0" smtClean="0"/>
          </a:p>
          <a:p>
            <a:endParaRPr lang="el-GR" b="1" dirty="0" smtClean="0">
              <a:solidFill>
                <a:srgbClr val="FF0000"/>
              </a:solidFill>
              <a:latin typeface="Arial" pitchFamily="34" charset="0"/>
              <a:cs typeface="Arial" pitchFamily="34" charset="0"/>
            </a:endParaRPr>
          </a:p>
          <a:p>
            <a:endParaRPr lang="en-US" sz="2000" b="1" dirty="0" smtClean="0">
              <a:solidFill>
                <a:srgbClr val="FF0000"/>
              </a:solidFill>
              <a:latin typeface="Arial" pitchFamily="34" charset="0"/>
              <a:cs typeface="Arial" pitchFamily="34" charset="0"/>
            </a:endParaRPr>
          </a:p>
          <a:p>
            <a:endParaRPr lang="el-GR" sz="2000" b="1" dirty="0" smtClean="0">
              <a:solidFill>
                <a:srgbClr val="FF0000"/>
              </a:solidFill>
              <a:latin typeface="Arial" pitchFamily="34" charset="0"/>
              <a:cs typeface="Arial" pitchFamily="34" charset="0"/>
            </a:endParaRPr>
          </a:p>
          <a:p>
            <a:endParaRPr lang="el-GR" sz="2000" b="1" dirty="0" smtClean="0">
              <a:solidFill>
                <a:srgbClr val="FF0000"/>
              </a:solidFill>
              <a:latin typeface="Arial" pitchFamily="34" charset="0"/>
              <a:cs typeface="Arial" pitchFamily="34" charset="0"/>
            </a:endParaRPr>
          </a:p>
          <a:p>
            <a:endParaRPr sz="2000" dirty="0">
              <a:solidFill>
                <a:srgbClr val="FF0000"/>
              </a:solidFill>
              <a:latin typeface="Arial" pitchFamily="34" charset="0"/>
              <a:cs typeface="Arial" pitchFamily="34" charset="0"/>
            </a:endParaRPr>
          </a:p>
          <a:p>
            <a:pPr>
              <a:lnSpc>
                <a:spcPct val="90000"/>
              </a:lnSpc>
            </a:pPr>
            <a:endParaRPr lang="el-GR" sz="2000" dirty="0" smtClean="0">
              <a:latin typeface="Arial" pitchFamily="34" charset="0"/>
              <a:cs typeface="Arial" pitchFamily="34" charset="0"/>
            </a:endParaRPr>
          </a:p>
          <a:p>
            <a:pPr>
              <a:lnSpc>
                <a:spcPct val="90000"/>
              </a:lnSpc>
            </a:pPr>
            <a:endParaRPr sz="2000" dirty="0">
              <a:latin typeface="Arial" pitchFamily="34" charset="0"/>
              <a:cs typeface="Arial" pitchFamily="34" charset="0"/>
            </a:endParaRPr>
          </a:p>
        </p:txBody>
      </p:sp>
      <p:sp>
        <p:nvSpPr>
          <p:cNvPr id="529" name="CustomShape 3"/>
          <p:cNvSpPr/>
          <p:nvPr/>
        </p:nvSpPr>
        <p:spPr>
          <a:xfrm>
            <a:off x="107640" y="6237360"/>
            <a:ext cx="356400" cy="575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530" name="CustomShape 4"/>
          <p:cNvSpPr/>
          <p:nvPr/>
        </p:nvSpPr>
        <p:spPr>
          <a:xfrm>
            <a:off x="464040" y="6453360"/>
            <a:ext cx="8067960" cy="287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531" name="Εικόνα 5"/>
          <p:cNvPicPr/>
          <p:nvPr/>
        </p:nvPicPr>
        <p:blipFill>
          <a:blip r:embed="rId5" cstate="print"/>
          <a:stretch/>
        </p:blipFill>
        <p:spPr>
          <a:xfrm>
            <a:off x="107640" y="6015240"/>
            <a:ext cx="725760" cy="704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Η Πλατφόρμα</a:t>
            </a:r>
          </a:p>
        </p:txBody>
      </p:sp>
      <p:sp>
        <p:nvSpPr>
          <p:cNvPr id="36868" name="Text Box 4"/>
          <p:cNvSpPr txBox="1">
            <a:spLocks noChangeArrowheads="1"/>
          </p:cNvSpPr>
          <p:nvPr/>
        </p:nvSpPr>
        <p:spPr bwMode="auto">
          <a:xfrm>
            <a:off x="762000" y="1447800"/>
            <a:ext cx="8382000" cy="4647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ct val="20000"/>
              </a:spcAft>
            </a:pPr>
            <a:r>
              <a:rPr lang="el-GR" sz="3200" dirty="0" smtClean="0">
                <a:latin typeface="Arial" pitchFamily="34" charset="0"/>
                <a:cs typeface="Arial" pitchFamily="34" charset="0"/>
              </a:rPr>
              <a:t>Μέρη Πλατφόρμας:</a:t>
            </a:r>
          </a:p>
          <a:p>
            <a:pPr algn="just">
              <a:spcAft>
                <a:spcPct val="20000"/>
              </a:spcAft>
              <a:buFont typeface="Arial" pitchFamily="34" charset="0"/>
              <a:buChar char="•"/>
            </a:pPr>
            <a:r>
              <a:rPr lang="el-GR" sz="2800" dirty="0" smtClean="0">
                <a:latin typeface="Arial" pitchFamily="34" charset="0"/>
                <a:cs typeface="Arial" pitchFamily="34" charset="0"/>
              </a:rPr>
              <a:t> Μηχανική Κατασκευή</a:t>
            </a:r>
          </a:p>
          <a:p>
            <a:pPr algn="just">
              <a:spcAft>
                <a:spcPct val="20000"/>
              </a:spcAft>
              <a:buFont typeface="Arial" pitchFamily="34" charset="0"/>
              <a:buChar char="•"/>
            </a:pPr>
            <a:r>
              <a:rPr lang="el-GR" sz="2800" dirty="0" smtClean="0">
                <a:latin typeface="Arial" pitchFamily="34" charset="0"/>
                <a:cs typeface="Arial" pitchFamily="34" charset="0"/>
              </a:rPr>
              <a:t> Παροχή Ηλεκτρικής Ενέργειας</a:t>
            </a:r>
          </a:p>
          <a:p>
            <a:pPr algn="just">
              <a:spcAft>
                <a:spcPct val="20000"/>
              </a:spcAft>
              <a:buFont typeface="Arial" pitchFamily="34" charset="0"/>
              <a:buChar char="•"/>
            </a:pPr>
            <a:r>
              <a:rPr lang="el-GR" sz="2800" dirty="0" smtClean="0">
                <a:latin typeface="Arial" pitchFamily="34" charset="0"/>
                <a:cs typeface="Arial" pitchFamily="34" charset="0"/>
              </a:rPr>
              <a:t> Έλεγχος Θερμοκρασίας </a:t>
            </a:r>
          </a:p>
          <a:p>
            <a:pPr algn="just">
              <a:spcAft>
                <a:spcPct val="20000"/>
              </a:spcAft>
              <a:buFont typeface="Arial" pitchFamily="34" charset="0"/>
              <a:buChar char="•"/>
            </a:pPr>
            <a:r>
              <a:rPr lang="el-GR" sz="2800" dirty="0" smtClean="0">
                <a:latin typeface="Arial" pitchFamily="34" charset="0"/>
                <a:cs typeface="Arial" pitchFamily="34" charset="0"/>
              </a:rPr>
              <a:t> Έλεγχος Θέσης και Τροχιάς</a:t>
            </a:r>
          </a:p>
          <a:p>
            <a:pPr algn="just">
              <a:spcAft>
                <a:spcPct val="20000"/>
              </a:spcAft>
              <a:buFont typeface="Arial" pitchFamily="34" charset="0"/>
              <a:buChar char="•"/>
            </a:pPr>
            <a:r>
              <a:rPr lang="el-GR" sz="2800" dirty="0" smtClean="0">
                <a:latin typeface="Arial" pitchFamily="34" charset="0"/>
                <a:cs typeface="Arial" pitchFamily="34" charset="0"/>
              </a:rPr>
              <a:t> Εξοπλισμός Πρόωσης </a:t>
            </a:r>
          </a:p>
          <a:p>
            <a:pPr algn="just">
              <a:spcAft>
                <a:spcPct val="20000"/>
              </a:spcAft>
              <a:buFont typeface="Arial" pitchFamily="34" charset="0"/>
              <a:buChar char="•"/>
            </a:pPr>
            <a:r>
              <a:rPr lang="el-GR" sz="2800" dirty="0" smtClean="0">
                <a:latin typeface="Arial" pitchFamily="34" charset="0"/>
                <a:cs typeface="Arial" pitchFamily="34" charset="0"/>
              </a:rPr>
              <a:t> Εξοπλισμός επικοινωνίας</a:t>
            </a:r>
          </a:p>
          <a:p>
            <a:pPr>
              <a:spcAft>
                <a:spcPct val="20000"/>
              </a:spcAft>
              <a:buFont typeface="Arial" pitchFamily="34" charset="0"/>
              <a:buChar char="•"/>
            </a:pPr>
            <a:r>
              <a:rPr lang="el-GR" sz="2800" dirty="0" smtClean="0">
                <a:latin typeface="Arial" pitchFamily="34" charset="0"/>
                <a:cs typeface="Arial" pitchFamily="34" charset="0"/>
              </a:rPr>
              <a:t> Εξοπλισμός Παρακολούθησης Τηλεμετρίας &amp; Ελέγχου </a:t>
            </a:r>
          </a:p>
        </p:txBody>
      </p:sp>
      <p:pic>
        <p:nvPicPr>
          <p:cNvPr id="4"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Κατηγοριοποίηση Δορυφόρων ως προς την Τροχιά</a:t>
            </a:r>
          </a:p>
        </p:txBody>
      </p:sp>
      <p:sp>
        <p:nvSpPr>
          <p:cNvPr id="4" name="Text Box 4"/>
          <p:cNvSpPr txBox="1">
            <a:spLocks noChangeArrowheads="1"/>
          </p:cNvSpPr>
          <p:nvPr/>
        </p:nvSpPr>
        <p:spPr bwMode="auto">
          <a:xfrm>
            <a:off x="381000" y="1779687"/>
            <a:ext cx="8382000" cy="4462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200" dirty="0" smtClean="0">
                <a:latin typeface="Arial" pitchFamily="34" charset="0"/>
                <a:cs typeface="Arial" pitchFamily="34" charset="0"/>
              </a:rPr>
              <a:t>Ανάλογα με το είδος τροχιάς και το ύψος, όπου θα τοποθετηθεί ένας δορυφόρος, μπορούμε να</a:t>
            </a:r>
            <a:r>
              <a:rPr lang="en-US" sz="2200" dirty="0" smtClean="0">
                <a:latin typeface="Arial" pitchFamily="34" charset="0"/>
                <a:cs typeface="Arial" pitchFamily="34" charset="0"/>
              </a:rPr>
              <a:t> </a:t>
            </a:r>
            <a:r>
              <a:rPr lang="el-GR" sz="2200" dirty="0" smtClean="0">
                <a:latin typeface="Arial" pitchFamily="34" charset="0"/>
                <a:cs typeface="Arial" pitchFamily="34" charset="0"/>
              </a:rPr>
              <a:t>τους κατηγοριοποιήσουμε:</a:t>
            </a:r>
          </a:p>
          <a:p>
            <a:pPr>
              <a:buFont typeface="Arial" pitchFamily="34" charset="0"/>
              <a:buChar char="•"/>
            </a:pPr>
            <a:r>
              <a:rPr lang="el-GR" sz="2400" dirty="0" smtClean="0">
                <a:latin typeface="Arial" pitchFamily="34" charset="0"/>
                <a:cs typeface="Arial" pitchFamily="34" charset="0"/>
              </a:rPr>
              <a:t>LEO: </a:t>
            </a:r>
            <a:r>
              <a:rPr lang="el-GR" sz="2000" dirty="0" smtClean="0">
                <a:latin typeface="Arial" pitchFamily="34" charset="0"/>
                <a:cs typeface="Arial" pitchFamily="34" charset="0"/>
              </a:rPr>
              <a:t>χαμηλής περί τη γη τροχιάς: μεταξύ 100 και 1000 </a:t>
            </a:r>
            <a:r>
              <a:rPr lang="el-GR" sz="2000" dirty="0" err="1" smtClean="0">
                <a:latin typeface="Arial" pitchFamily="34" charset="0"/>
                <a:cs typeface="Arial" pitchFamily="34" charset="0"/>
              </a:rPr>
              <a:t>χλμ</a:t>
            </a:r>
            <a:r>
              <a:rPr lang="el-GR" sz="2000" dirty="0" smtClean="0">
                <a:latin typeface="Arial" pitchFamily="34" charset="0"/>
                <a:cs typeface="Arial" pitchFamily="34" charset="0"/>
              </a:rPr>
              <a:t> πάνω από το έδαφος και περίοδο περιστροφής Τ από 90 έως 120 λεπτά.</a:t>
            </a:r>
          </a:p>
          <a:p>
            <a:pPr>
              <a:buFont typeface="Arial" pitchFamily="34" charset="0"/>
              <a:buChar char="•"/>
            </a:pPr>
            <a:r>
              <a:rPr lang="el-GR" sz="2400" dirty="0" smtClean="0">
                <a:latin typeface="Arial" pitchFamily="34" charset="0"/>
                <a:cs typeface="Arial" pitchFamily="34" charset="0"/>
              </a:rPr>
              <a:t>MEO: </a:t>
            </a:r>
            <a:r>
              <a:rPr lang="el-GR" sz="2000" dirty="0" smtClean="0">
                <a:latin typeface="Arial" pitchFamily="34" charset="0"/>
                <a:cs typeface="Arial" pitchFamily="34" charset="0"/>
              </a:rPr>
              <a:t>μεσαίας περί τη γη τροχιάς: μεταξύ 5000 και 15.000 </a:t>
            </a:r>
            <a:r>
              <a:rPr lang="el-GR" sz="2000" dirty="0" err="1" smtClean="0">
                <a:latin typeface="Arial" pitchFamily="34" charset="0"/>
                <a:cs typeface="Arial" pitchFamily="34" charset="0"/>
              </a:rPr>
              <a:t>χλμ</a:t>
            </a:r>
            <a:r>
              <a:rPr lang="el-GR" sz="2000" dirty="0" smtClean="0">
                <a:latin typeface="Arial" pitchFamily="34" charset="0"/>
                <a:cs typeface="Arial" pitchFamily="34" charset="0"/>
              </a:rPr>
              <a:t> από την επιφάνεια της Γης και περίοδο τροχιάς μεγαλύτερη από αυτή του </a:t>
            </a:r>
            <a:r>
              <a:rPr lang="el-GR" sz="2000" i="1" dirty="0" smtClean="0">
                <a:latin typeface="Arial" pitchFamily="34" charset="0"/>
                <a:cs typeface="Arial" pitchFamily="34" charset="0"/>
              </a:rPr>
              <a:t>LEO </a:t>
            </a:r>
            <a:r>
              <a:rPr lang="el-GR" sz="2000" dirty="0" smtClean="0">
                <a:latin typeface="Arial" pitchFamily="34" charset="0"/>
                <a:cs typeface="Arial" pitchFamily="34" charset="0"/>
              </a:rPr>
              <a:t>(μερικές ώρες).</a:t>
            </a:r>
          </a:p>
          <a:p>
            <a:pPr>
              <a:buFont typeface="Arial" pitchFamily="34" charset="0"/>
              <a:buChar char="•"/>
            </a:pPr>
            <a:r>
              <a:rPr lang="el-GR" sz="2400" dirty="0" smtClean="0">
                <a:latin typeface="Arial" pitchFamily="34" charset="0"/>
                <a:cs typeface="Arial" pitchFamily="34" charset="0"/>
              </a:rPr>
              <a:t>GEO: </a:t>
            </a:r>
            <a:r>
              <a:rPr lang="el-GR" sz="2000" dirty="0" smtClean="0">
                <a:latin typeface="Arial" pitchFamily="34" charset="0"/>
                <a:cs typeface="Arial" pitchFamily="34" charset="0"/>
              </a:rPr>
              <a:t>γεωσύγχρονης τροχιάς: βρίσκονται σε ύψος 35.786 </a:t>
            </a:r>
            <a:r>
              <a:rPr lang="el-GR" sz="2000" dirty="0" err="1" smtClean="0">
                <a:latin typeface="Arial" pitchFamily="34" charset="0"/>
                <a:cs typeface="Arial" pitchFamily="34" charset="0"/>
              </a:rPr>
              <a:t>km</a:t>
            </a:r>
            <a:r>
              <a:rPr lang="el-GR" sz="2000" dirty="0" smtClean="0">
                <a:latin typeface="Arial" pitchFamily="34" charset="0"/>
                <a:cs typeface="Arial" pitchFamily="34" charset="0"/>
              </a:rPr>
              <a:t>, και κινούνται από τα δυτικά προς τα ανατολικά σε κυκλικές τροχιές με μηδενική κλίση. Ο δορυφόρος και η γη έχουν μία κίνηση από κοινού. Έτσι, ένας δορυφόρος σε GEO μένει πάντα άμεσα πάνω από το ίδιο σημείο στη γη</a:t>
            </a:r>
            <a:r>
              <a:rPr lang="el-GR" sz="2400" dirty="0" smtClean="0">
                <a:latin typeface="Arial" pitchFamily="34" charset="0"/>
                <a:cs typeface="Arial" pitchFamily="34" charset="0"/>
              </a:rPr>
              <a:t>.</a:t>
            </a:r>
          </a:p>
          <a:p>
            <a:endParaRPr lang="el-GR" sz="2400" dirty="0" smtClean="0">
              <a:latin typeface="Arial" pitchFamily="34" charset="0"/>
              <a:cs typeface="Arial" pitchFamily="34" charset="0"/>
            </a:endParaRPr>
          </a:p>
        </p:txBody>
      </p:sp>
      <p:pic>
        <p:nvPicPr>
          <p:cNvPr id="5"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Πλεονεκτήματα </a:t>
            </a:r>
            <a:r>
              <a:rPr lang="en-US" sz="4400" dirty="0" smtClean="0">
                <a:solidFill>
                  <a:srgbClr val="5075BC"/>
                </a:solidFill>
                <a:latin typeface="Arial"/>
                <a:ea typeface="DejaVu Sans"/>
              </a:rPr>
              <a:t>LEO</a:t>
            </a:r>
            <a:endParaRPr lang="el-GR" sz="4400" dirty="0" smtClean="0">
              <a:solidFill>
                <a:srgbClr val="5075BC"/>
              </a:solidFill>
              <a:latin typeface="Arial"/>
              <a:ea typeface="DejaVu Sans"/>
            </a:endParaRPr>
          </a:p>
        </p:txBody>
      </p:sp>
      <p:sp>
        <p:nvSpPr>
          <p:cNvPr id="4" name="Text Box 4"/>
          <p:cNvSpPr txBox="1">
            <a:spLocks noChangeArrowheads="1"/>
          </p:cNvSpPr>
          <p:nvPr/>
        </p:nvSpPr>
        <p:spPr bwMode="auto">
          <a:xfrm>
            <a:off x="381000" y="1779687"/>
            <a:ext cx="8382000" cy="3231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800" dirty="0" smtClean="0"/>
              <a:t> </a:t>
            </a:r>
            <a:r>
              <a:rPr lang="el-GR" sz="3200" dirty="0" smtClean="0">
                <a:latin typeface="Arial" pitchFamily="34" charset="0"/>
                <a:cs typeface="Arial" pitchFamily="34" charset="0"/>
              </a:rPr>
              <a:t>Τα πλεονεκτήματα αυτού του είδους τροχιάς είναι τα εξής:</a:t>
            </a:r>
          </a:p>
          <a:p>
            <a:r>
              <a:rPr lang="el-GR" sz="2400" dirty="0" smtClean="0">
                <a:latin typeface="Arial" pitchFamily="34" charset="0"/>
                <a:cs typeface="Arial" pitchFamily="34" charset="0"/>
              </a:rPr>
              <a:t>• </a:t>
            </a:r>
            <a:r>
              <a:rPr lang="el-GR" sz="2800" dirty="0" smtClean="0">
                <a:latin typeface="Arial" pitchFamily="34" charset="0"/>
                <a:cs typeface="Arial" pitchFamily="34" charset="0"/>
              </a:rPr>
              <a:t>Μικρό υψόμετρο δορυφόρων, οπότε φθηνότεροι δορυφόροι.</a:t>
            </a:r>
          </a:p>
          <a:p>
            <a:r>
              <a:rPr lang="el-GR" sz="2800" dirty="0" smtClean="0">
                <a:latin typeface="Arial" pitchFamily="34" charset="0"/>
                <a:cs typeface="Arial" pitchFamily="34" charset="0"/>
              </a:rPr>
              <a:t>• Μικρό μέγεθος δορυφόρων.</a:t>
            </a:r>
          </a:p>
          <a:p>
            <a:r>
              <a:rPr lang="el-GR" sz="2800" dirty="0" smtClean="0">
                <a:latin typeface="Arial" pitchFamily="34" charset="0"/>
                <a:cs typeface="Arial" pitchFamily="34" charset="0"/>
              </a:rPr>
              <a:t>• Μικρές καθυστερήσεις διάδοσης (της τάξης των 10-20msec)</a:t>
            </a:r>
          </a:p>
        </p:txBody>
      </p:sp>
      <p:pic>
        <p:nvPicPr>
          <p:cNvPr id="5"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Μειονεκτήματα </a:t>
            </a:r>
            <a:r>
              <a:rPr lang="en-US" sz="4400" dirty="0" smtClean="0">
                <a:solidFill>
                  <a:srgbClr val="5075BC"/>
                </a:solidFill>
                <a:latin typeface="Arial"/>
                <a:ea typeface="DejaVu Sans"/>
              </a:rPr>
              <a:t>LEO</a:t>
            </a:r>
            <a:endParaRPr lang="el-GR" sz="4400" dirty="0" smtClean="0">
              <a:solidFill>
                <a:srgbClr val="5075BC"/>
              </a:solidFill>
              <a:latin typeface="Arial"/>
              <a:ea typeface="DejaVu Sans"/>
            </a:endParaRPr>
          </a:p>
        </p:txBody>
      </p:sp>
      <p:sp>
        <p:nvSpPr>
          <p:cNvPr id="4" name="Text Box 4"/>
          <p:cNvSpPr txBox="1">
            <a:spLocks noChangeArrowheads="1"/>
          </p:cNvSpPr>
          <p:nvPr/>
        </p:nvSpPr>
        <p:spPr bwMode="auto">
          <a:xfrm>
            <a:off x="457200" y="1164134"/>
            <a:ext cx="8686800" cy="415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smtClean="0">
                <a:latin typeface="Arial" pitchFamily="34" charset="0"/>
                <a:cs typeface="Arial" pitchFamily="34" charset="0"/>
              </a:rPr>
              <a:t> Τα μειονεκτήματα είναι τα εξής:</a:t>
            </a:r>
          </a:p>
          <a:p>
            <a:r>
              <a:rPr lang="el-GR" sz="2400" dirty="0" smtClean="0">
                <a:latin typeface="Arial" pitchFamily="34" charset="0"/>
                <a:cs typeface="Arial" pitchFamily="34" charset="0"/>
              </a:rPr>
              <a:t>• Απαιτείται μεγάλος αριθμός δορυφόρων</a:t>
            </a:r>
          </a:p>
          <a:p>
            <a:r>
              <a:rPr lang="el-GR" sz="2400" dirty="0" smtClean="0">
                <a:latin typeface="Arial" pitchFamily="34" charset="0"/>
                <a:cs typeface="Arial" pitchFamily="34" charset="0"/>
              </a:rPr>
              <a:t>• Απαιτείται πλήρης ανάπτυξη του συστήματος για συνεχή κάλυψη οπουδήποτε.</a:t>
            </a:r>
          </a:p>
          <a:p>
            <a:r>
              <a:rPr lang="el-GR" sz="2400" dirty="0" smtClean="0">
                <a:latin typeface="Arial" pitchFamily="34" charset="0"/>
                <a:cs typeface="Arial" pitchFamily="34" charset="0"/>
              </a:rPr>
              <a:t>• Πολύπλοκο σύστημα ελέγχου του διαστημικού μέρους</a:t>
            </a:r>
          </a:p>
          <a:p>
            <a:r>
              <a:rPr lang="el-GR" sz="2400" dirty="0" smtClean="0">
                <a:latin typeface="Arial" pitchFamily="34" charset="0"/>
                <a:cs typeface="Arial" pitchFamily="34" charset="0"/>
              </a:rPr>
              <a:t>• Απαιτούνται συχνές </a:t>
            </a:r>
            <a:r>
              <a:rPr lang="el-GR" sz="2400" dirty="0" err="1" smtClean="0">
                <a:latin typeface="Arial" pitchFamily="34" charset="0"/>
                <a:cs typeface="Arial" pitchFamily="34" charset="0"/>
              </a:rPr>
              <a:t>μεταπομπές</a:t>
            </a:r>
            <a:r>
              <a:rPr lang="el-GR" sz="2400" dirty="0" smtClean="0">
                <a:latin typeface="Arial" pitchFamily="34" charset="0"/>
                <a:cs typeface="Arial" pitchFamily="34" charset="0"/>
              </a:rPr>
              <a:t> (κάθε 10 λεπτά περίπου μεταξύ δορυφόρων και κάθε 1 ή 2 μεταξύ κυψελών).</a:t>
            </a:r>
          </a:p>
          <a:p>
            <a:r>
              <a:rPr lang="el-GR" sz="2400" dirty="0" smtClean="0">
                <a:latin typeface="Arial" pitchFamily="34" charset="0"/>
                <a:cs typeface="Arial" pitchFamily="34" charset="0"/>
              </a:rPr>
              <a:t>• Μεταβλητές συνθήκες διάδοσης.</a:t>
            </a:r>
          </a:p>
          <a:p>
            <a:r>
              <a:rPr lang="el-GR" sz="2400" dirty="0" smtClean="0">
                <a:latin typeface="Arial" pitchFamily="34" charset="0"/>
                <a:cs typeface="Arial" pitchFamily="34" charset="0"/>
              </a:rPr>
              <a:t>• Γρήγορη κίνηση των δορυφόρων με αυξημένο πρόβλημα εστίασης στις κεραίες.</a:t>
            </a:r>
          </a:p>
          <a:p>
            <a:endParaRPr lang="el-GR" sz="2400" dirty="0" smtClean="0">
              <a:latin typeface="Arial" pitchFamily="34" charset="0"/>
              <a:cs typeface="Arial" pitchFamily="34" charset="0"/>
            </a:endParaRPr>
          </a:p>
        </p:txBody>
      </p:sp>
      <p:pic>
        <p:nvPicPr>
          <p:cNvPr id="5"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230400"/>
            <a:ext cx="88392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4400" dirty="0" smtClean="0">
                <a:solidFill>
                  <a:srgbClr val="5075BC"/>
                </a:solidFill>
                <a:latin typeface="Arial"/>
                <a:ea typeface="DejaVu Sans"/>
              </a:rPr>
              <a:t>Πλεονεκτήματα Μ</a:t>
            </a:r>
            <a:r>
              <a:rPr lang="en-US" sz="4400" dirty="0" smtClean="0">
                <a:solidFill>
                  <a:srgbClr val="5075BC"/>
                </a:solidFill>
                <a:latin typeface="Arial"/>
                <a:ea typeface="DejaVu Sans"/>
              </a:rPr>
              <a:t>EO</a:t>
            </a:r>
            <a:endParaRPr lang="el-GR" sz="4400" dirty="0" smtClean="0">
              <a:solidFill>
                <a:srgbClr val="5075BC"/>
              </a:solidFill>
              <a:latin typeface="Arial"/>
              <a:ea typeface="DejaVu Sans"/>
            </a:endParaRPr>
          </a:p>
        </p:txBody>
      </p:sp>
      <p:sp>
        <p:nvSpPr>
          <p:cNvPr id="4" name="Text Box 4"/>
          <p:cNvSpPr txBox="1">
            <a:spLocks noChangeArrowheads="1"/>
          </p:cNvSpPr>
          <p:nvPr/>
        </p:nvSpPr>
        <p:spPr bwMode="auto">
          <a:xfrm>
            <a:off x="381000" y="1779687"/>
            <a:ext cx="83820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smtClean="0">
                <a:latin typeface="Arial" pitchFamily="34" charset="0"/>
                <a:cs typeface="Arial" pitchFamily="34" charset="0"/>
              </a:rPr>
              <a:t> Τα πλεονεκτήματα αυτού του είδους τροχιάς είναι τα εξής:</a:t>
            </a:r>
          </a:p>
          <a:p>
            <a:r>
              <a:rPr lang="el-GR" sz="2400" dirty="0" smtClean="0">
                <a:latin typeface="Arial" pitchFamily="34" charset="0"/>
                <a:cs typeface="Arial" pitchFamily="34" charset="0"/>
              </a:rPr>
              <a:t>• Ένας αριθμός σωστά ρυθμισμένων δορυφόρων, μπορεί να επιτύχει παγκόσμια τηλεπικοινωνιακή κάλυψη.</a:t>
            </a:r>
          </a:p>
          <a:p>
            <a:r>
              <a:rPr lang="el-GR" sz="2400" dirty="0" smtClean="0">
                <a:latin typeface="Arial" pitchFamily="34" charset="0"/>
                <a:cs typeface="Arial" pitchFamily="34" charset="0"/>
              </a:rPr>
              <a:t>• Απαιτούν λιγότερη ενέργεια για την λειτουργία τους από τους GEO δορυφόρους.</a:t>
            </a:r>
          </a:p>
          <a:p>
            <a:r>
              <a:rPr lang="el-GR" sz="2400" dirty="0" smtClean="0">
                <a:latin typeface="Arial" pitchFamily="34" charset="0"/>
                <a:cs typeface="Arial" pitchFamily="34" charset="0"/>
              </a:rPr>
              <a:t>• Το συνολικό εμβαδόν στην επιφάνεια της Γής που καλύπτει ένας τέτοιος δορυφόρος είναι αρκετά μεγαλύτερο από το αντίστοιχο που καλύπτει ένας LEO.</a:t>
            </a:r>
          </a:p>
        </p:txBody>
      </p:sp>
      <p:pic>
        <p:nvPicPr>
          <p:cNvPr id="5" name="Εικόνα 5"/>
          <p:cNvPicPr/>
          <p:nvPr/>
        </p:nvPicPr>
        <p:blipFill>
          <a:blip r:embed="rId2" cstate="print"/>
          <a:stretch/>
        </p:blipFill>
        <p:spPr>
          <a:xfrm>
            <a:off x="107640" y="6015240"/>
            <a:ext cx="725760" cy="704160"/>
          </a:xfrm>
          <a:prstGeom prst="rect">
            <a:avLst/>
          </a:prstGeom>
          <a:ln>
            <a:noFill/>
          </a:ln>
        </p:spPr>
      </p:pic>
    </p:spTree>
    <p:extLst>
      <p:ext uri="{BB962C8B-B14F-4D97-AF65-F5344CB8AC3E}">
        <p14:creationId xmlns="" xmlns:p14="http://schemas.microsoft.com/office/powerpoint/2010/main" val="342948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1833</Words>
  <Application>Microsoft Office PowerPoint</Application>
  <PresentationFormat>Προβολή στην οθόνη (4:3)</PresentationFormat>
  <Paragraphs>366</Paragraphs>
  <Slides>42</Slides>
  <Notes>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42</vt:i4>
      </vt:variant>
    </vt:vector>
  </HeadingPairs>
  <TitlesOfParts>
    <vt:vector size="44" baseType="lpstr">
      <vt:lpstr>Office Theme</vt:lpstr>
      <vt:lpstr>Εξίσωση</vt:lpstr>
      <vt:lpstr>Διαφάνεια 1</vt:lpstr>
      <vt:lpstr>Δορυφόροι</vt:lpstr>
      <vt:lpstr>Κατηγορίες Δορυφόρων</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Επικοινωνίες Πρόσβασης</dc:title>
  <dc:subject>Δορυφορικές Επικοινωνίες Πρόσβασης</dc:subject>
  <dc:creator/>
  <dc:description>Δορυφορικές Επικοινωνίες Πρόσβασης;GPS;GEO;LEO</dc:description>
  <cp:lastModifiedBy/>
  <cp:revision>1</cp:revision>
  <dcterms:created xsi:type="dcterms:W3CDTF">2015-06-02T21:25:24Z</dcterms:created>
  <dcterms:modified xsi:type="dcterms:W3CDTF">2015-09-18T17:52:14Z</dcterms:modified>
</cp:coreProperties>
</file>