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1" r:id="rId3"/>
    <p:sldId id="262" r:id="rId4"/>
    <p:sldId id="267" r:id="rId5"/>
    <p:sldId id="268" r:id="rId6"/>
    <p:sldId id="269" r:id="rId7"/>
    <p:sldId id="271" r:id="rId8"/>
    <p:sldId id="270" r:id="rId9"/>
    <p:sldId id="272" r:id="rId10"/>
    <p:sldId id="273" r:id="rId11"/>
    <p:sldId id="274" r:id="rId12"/>
    <p:sldId id="25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C8F1B-D13B-4EDC-A492-1A7FD1EC80A0}" type="datetimeFigureOut">
              <a:rPr lang="el-GR" smtClean="0"/>
              <a:pPr/>
              <a:t>17/4/2013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5A9A0C-8E98-4965-B9F0-81D4014791F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6309B0B-C9E5-41DD-8C13-D0B93DF252C6}" type="datetimeFigureOut">
              <a:rPr lang="el-GR" smtClean="0"/>
              <a:pPr/>
              <a:t>17/4/2013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6309B0B-C9E5-41DD-8C13-D0B93DF252C6}" type="datetimeFigureOut">
              <a:rPr lang="el-GR" smtClean="0"/>
              <a:pPr/>
              <a:t>17/4/2013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6309B0B-C9E5-41DD-8C13-D0B93DF252C6}" type="datetimeFigureOut">
              <a:rPr lang="el-GR" smtClean="0"/>
              <a:pPr/>
              <a:t>17/4/2013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09B0B-C9E5-41DD-8C13-D0B93DF252C6}" type="datetimeFigureOut">
              <a:rPr lang="el-GR" smtClean="0"/>
              <a:pPr/>
              <a:t>17/4/2013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09B0B-C9E5-41DD-8C13-D0B93DF252C6}" type="datetimeFigureOut">
              <a:rPr lang="el-GR" smtClean="0"/>
              <a:pPr/>
              <a:t>17/4/2013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09B0B-C9E5-41DD-8C13-D0B93DF252C6}" type="datetimeFigureOut">
              <a:rPr lang="el-GR" smtClean="0"/>
              <a:pPr/>
              <a:t>17/4/2013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09B0B-C9E5-41DD-8C13-D0B93DF252C6}" type="datetimeFigureOut">
              <a:rPr lang="el-GR" smtClean="0"/>
              <a:pPr/>
              <a:t>17/4/2013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7A6C2-C663-4443-8840-D4D3F2E594D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0" y="6183868"/>
            <a:ext cx="91440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a:t>
            </a:r>
            <a:r>
              <a:rPr lang="en-US" dirty="0" smtClean="0">
                <a:latin typeface="Tahoma" pitchFamily="34" charset="0"/>
                <a:cs typeface="Tahoma" pitchFamily="34" charset="0"/>
              </a:rPr>
              <a:t>7</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a:t>
            </a:r>
            <a:r>
              <a:rPr lang="en-US" smtClean="0">
                <a:latin typeface="Tahoma" pitchFamily="34" charset="0"/>
                <a:cs typeface="Tahoma" pitchFamily="34" charset="0"/>
              </a:rPr>
              <a:t>29</a:t>
            </a:r>
            <a:r>
              <a:rPr lang="el-GR" smtClean="0">
                <a:latin typeface="Tahoma" pitchFamily="34" charset="0"/>
                <a:cs typeface="Tahoma" pitchFamily="34" charset="0"/>
              </a:rPr>
              <a:t>/0</a:t>
            </a:r>
            <a:r>
              <a:rPr lang="en-US" dirty="0" smtClean="0">
                <a:latin typeface="Tahoma" pitchFamily="34" charset="0"/>
                <a:cs typeface="Tahoma" pitchFamily="34" charset="0"/>
              </a:rPr>
              <a:t>3</a:t>
            </a:r>
            <a:r>
              <a:rPr lang="el-GR" dirty="0" smtClean="0">
                <a:latin typeface="Tahoma" pitchFamily="34" charset="0"/>
                <a:cs typeface="Tahoma" pitchFamily="34" charset="0"/>
              </a:rPr>
              <a:t>/2013): ΕΞΕΤΑΖΟΝΤΑΣ ΤΑ ΟΙΚΟΓΕΝΕΙΑΚΑ ΣΧΗΜΑΤΑ</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5" name="TextBox 4"/>
          <p:cNvSpPr txBox="1"/>
          <p:nvPr/>
        </p:nvSpPr>
        <p:spPr>
          <a:xfrm>
            <a:off x="0" y="2924944"/>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Η μονογονεϊκή οικογένεια αντιμετωπίζεται τόσο από την κοινωνία όσο και από τους επιστήμονες ως μια εκτροπή, ως μια κατάσταση παθολογική που αφορά άτομα που είναι ή που θα εξελιχθούν σε προβληματικά.</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1016" y="4653136"/>
            <a:ext cx="9107488"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Η συνειδητοποίηση ότι μπορεί να είναι αποτέλεσμα επιλογής και επομένως άρνησης της συμβατικής συζυγικής οικογένειας μεταβάλει την ανησυχία. Εκείνο που απασχολεί είναι οι επιπτώσεις του σχήματος αυτού στη συζυγική οικογένεια και μέσω αυτής στο κοινωνικό σύνολο.</a:t>
            </a:r>
          </a:p>
        </p:txBody>
      </p:sp>
      <p:sp>
        <p:nvSpPr>
          <p:cNvPr id="19" name="TextBox 18"/>
          <p:cNvSpPr txBox="1"/>
          <p:nvPr/>
        </p:nvSpPr>
        <p:spPr>
          <a:xfrm>
            <a:off x="35496" y="1844824"/>
            <a:ext cx="9107488" cy="830997"/>
          </a:xfrm>
          <a:prstGeom prst="rect">
            <a:avLst/>
          </a:prstGeom>
          <a:noFill/>
        </p:spPr>
        <p:txBody>
          <a:bodyPr wrap="square" rtlCol="0">
            <a:spAutoFit/>
          </a:bodyPr>
          <a:lstStyle/>
          <a:p>
            <a:pPr algn="ctr"/>
            <a:r>
              <a:rPr lang="el-GR" sz="2400" i="1" dirty="0" smtClean="0">
                <a:latin typeface="Tahoma" pitchFamily="34" charset="0"/>
                <a:cs typeface="Tahoma" pitchFamily="34" charset="0"/>
              </a:rPr>
              <a:t>Με εξαίρεση την περίπτωση της χηρείας, γιατί ο όρος «μονογονεϊκή οικογένεια» δεν θεωρείται σαφής;</a:t>
            </a:r>
            <a:endParaRPr lang="el-GR" sz="2400" i="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lide(fromBottom)">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trips(downRight)">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6" name="TextBox 5"/>
          <p:cNvSpPr txBox="1"/>
          <p:nvPr/>
        </p:nvSpPr>
        <p:spPr>
          <a:xfrm>
            <a:off x="1016" y="1599183"/>
            <a:ext cx="910748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Σημαντικότερα προβλήματα μονογονεϊκών οικογενειών:</a:t>
            </a:r>
          </a:p>
        </p:txBody>
      </p:sp>
      <p:sp>
        <p:nvSpPr>
          <p:cNvPr id="7" name="TextBox 6"/>
          <p:cNvSpPr txBox="1"/>
          <p:nvPr/>
        </p:nvSpPr>
        <p:spPr>
          <a:xfrm>
            <a:off x="467544" y="2145630"/>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Ψυχολογικά </a:t>
            </a:r>
            <a:endParaRPr lang="el-GR" sz="2400" dirty="0">
              <a:latin typeface="Tahoma" pitchFamily="34" charset="0"/>
              <a:ea typeface="Tahoma" pitchFamily="34" charset="0"/>
              <a:cs typeface="Tahoma" pitchFamily="34" charset="0"/>
            </a:endParaRPr>
          </a:p>
        </p:txBody>
      </p:sp>
      <p:sp>
        <p:nvSpPr>
          <p:cNvPr id="8" name="Right Arrow 7"/>
          <p:cNvSpPr/>
          <p:nvPr/>
        </p:nvSpPr>
        <p:spPr>
          <a:xfrm>
            <a:off x="72008" y="2217638"/>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TextBox 8"/>
          <p:cNvSpPr txBox="1"/>
          <p:nvPr/>
        </p:nvSpPr>
        <p:spPr>
          <a:xfrm>
            <a:off x="468560" y="2577678"/>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Πρακτικά</a:t>
            </a:r>
            <a:endParaRPr lang="el-GR" sz="2400" dirty="0">
              <a:latin typeface="Tahoma" pitchFamily="34" charset="0"/>
              <a:ea typeface="Tahoma" pitchFamily="34" charset="0"/>
              <a:cs typeface="Tahoma" pitchFamily="34" charset="0"/>
            </a:endParaRPr>
          </a:p>
        </p:txBody>
      </p:sp>
      <p:sp>
        <p:nvSpPr>
          <p:cNvPr id="11" name="Right Arrow 10"/>
          <p:cNvSpPr/>
          <p:nvPr/>
        </p:nvSpPr>
        <p:spPr>
          <a:xfrm>
            <a:off x="73024" y="2649686"/>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TextBox 11"/>
          <p:cNvSpPr txBox="1"/>
          <p:nvPr/>
        </p:nvSpPr>
        <p:spPr>
          <a:xfrm>
            <a:off x="468560" y="3039343"/>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Οικονομικά</a:t>
            </a:r>
            <a:endParaRPr lang="el-GR" sz="2400" dirty="0">
              <a:latin typeface="Tahoma" pitchFamily="34" charset="0"/>
              <a:ea typeface="Tahoma" pitchFamily="34" charset="0"/>
              <a:cs typeface="Tahoma" pitchFamily="34" charset="0"/>
            </a:endParaRPr>
          </a:p>
        </p:txBody>
      </p:sp>
      <p:sp>
        <p:nvSpPr>
          <p:cNvPr id="13" name="Right Arrow 12"/>
          <p:cNvSpPr/>
          <p:nvPr/>
        </p:nvSpPr>
        <p:spPr>
          <a:xfrm>
            <a:off x="73024" y="3111351"/>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TextBox 13"/>
          <p:cNvSpPr txBox="1"/>
          <p:nvPr/>
        </p:nvSpPr>
        <p:spPr>
          <a:xfrm>
            <a:off x="1016" y="3543399"/>
            <a:ext cx="910748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Θετικά στοιχεία μονογονεϊκών οικογενειών:</a:t>
            </a:r>
          </a:p>
        </p:txBody>
      </p:sp>
      <p:sp>
        <p:nvSpPr>
          <p:cNvPr id="15" name="TextBox 14"/>
          <p:cNvSpPr txBox="1"/>
          <p:nvPr/>
        </p:nvSpPr>
        <p:spPr>
          <a:xfrm>
            <a:off x="467544" y="4089846"/>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Αποφυγή συζυγικών συγκρούσεων </a:t>
            </a:r>
            <a:endParaRPr lang="el-GR" sz="2400" dirty="0">
              <a:latin typeface="Tahoma" pitchFamily="34" charset="0"/>
              <a:ea typeface="Tahoma" pitchFamily="34" charset="0"/>
              <a:cs typeface="Tahoma" pitchFamily="34" charset="0"/>
            </a:endParaRPr>
          </a:p>
        </p:txBody>
      </p:sp>
      <p:sp>
        <p:nvSpPr>
          <p:cNvPr id="16" name="Right Arrow 15"/>
          <p:cNvSpPr/>
          <p:nvPr/>
        </p:nvSpPr>
        <p:spPr>
          <a:xfrm>
            <a:off x="72008" y="4161854"/>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TextBox 16"/>
          <p:cNvSpPr txBox="1"/>
          <p:nvPr/>
        </p:nvSpPr>
        <p:spPr>
          <a:xfrm>
            <a:off x="468560" y="4521894"/>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Στενότερη συναισθηματική σχέση γονέα-παιδιού</a:t>
            </a:r>
            <a:endParaRPr lang="el-GR" sz="2400" dirty="0">
              <a:latin typeface="Tahoma" pitchFamily="34" charset="0"/>
              <a:ea typeface="Tahoma" pitchFamily="34" charset="0"/>
              <a:cs typeface="Tahoma" pitchFamily="34" charset="0"/>
            </a:endParaRPr>
          </a:p>
        </p:txBody>
      </p:sp>
      <p:sp>
        <p:nvSpPr>
          <p:cNvPr id="18" name="Right Arrow 17"/>
          <p:cNvSpPr/>
          <p:nvPr/>
        </p:nvSpPr>
        <p:spPr>
          <a:xfrm>
            <a:off x="73024" y="4593902"/>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TextBox 18"/>
          <p:cNvSpPr txBox="1"/>
          <p:nvPr/>
        </p:nvSpPr>
        <p:spPr>
          <a:xfrm>
            <a:off x="468560" y="4983559"/>
            <a:ext cx="8567936"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Δυνατότητα ανάπτυξης και ολοκλήρωσης της προσωπικότητας του γονέα</a:t>
            </a:r>
            <a:endParaRPr lang="el-GR" sz="2400" dirty="0">
              <a:latin typeface="Tahoma" pitchFamily="34" charset="0"/>
              <a:ea typeface="Tahoma" pitchFamily="34" charset="0"/>
              <a:cs typeface="Tahoma" pitchFamily="34" charset="0"/>
            </a:endParaRPr>
          </a:p>
        </p:txBody>
      </p:sp>
      <p:sp>
        <p:nvSpPr>
          <p:cNvPr id="20" name="Right Arrow 19"/>
          <p:cNvSpPr/>
          <p:nvPr/>
        </p:nvSpPr>
        <p:spPr>
          <a:xfrm>
            <a:off x="73024" y="505556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TextBox 20"/>
          <p:cNvSpPr txBox="1"/>
          <p:nvPr/>
        </p:nvSpPr>
        <p:spPr>
          <a:xfrm>
            <a:off x="35496" y="6021288"/>
            <a:ext cx="9108504" cy="461665"/>
          </a:xfrm>
          <a:prstGeom prst="rect">
            <a:avLst/>
          </a:prstGeom>
          <a:noFill/>
        </p:spPr>
        <p:txBody>
          <a:bodyPr wrap="square" rtlCol="0">
            <a:spAutoFit/>
          </a:bodyPr>
          <a:lstStyle/>
          <a:p>
            <a:pPr algn="ctr"/>
            <a:r>
              <a:rPr lang="el-GR" sz="2400" i="1" dirty="0" smtClean="0">
                <a:latin typeface="Tahoma" pitchFamily="34" charset="0"/>
                <a:cs typeface="Tahoma" pitchFamily="34" charset="0"/>
              </a:rPr>
              <a:t>Που έγκειται η ρευστότητα αυτού του σχήματος;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Righ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Right)">
                                      <p:cBhvr>
                                        <p:cTn id="15" dur="500"/>
                                        <p:tgtEl>
                                          <p:spTgt spid="11"/>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Righ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strips(downRight)">
                                      <p:cBhvr>
                                        <p:cTn id="23" dur="500"/>
                                        <p:tgtEl>
                                          <p:spTgt spid="13"/>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strips(downRight)">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8" presetClass="entr" presetSubtype="6"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Right)">
                                      <p:cBhvr>
                                        <p:cTn id="35" dur="500"/>
                                        <p:tgtEl>
                                          <p:spTgt spid="16"/>
                                        </p:tgtEl>
                                      </p:cBhvr>
                                    </p:animEffect>
                                  </p:childTnLst>
                                </p:cTn>
                              </p:par>
                              <p:par>
                                <p:cTn id="36" presetID="18" presetClass="entr" presetSubtype="6"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strips(downRight)">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strips(downRight)">
                                      <p:cBhvr>
                                        <p:cTn id="43" dur="500"/>
                                        <p:tgtEl>
                                          <p:spTgt spid="18"/>
                                        </p:tgtEl>
                                      </p:cBhvr>
                                    </p:animEffect>
                                  </p:childTnLst>
                                </p:cTn>
                              </p:par>
                              <p:par>
                                <p:cTn id="44" presetID="18" presetClass="entr" presetSubtype="6"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strips(downRight)">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strips(downRight)">
                                      <p:cBhvr>
                                        <p:cTn id="51" dur="500"/>
                                        <p:tgtEl>
                                          <p:spTgt spid="20"/>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strips(downRight)">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slide(fromBottom)">
                                      <p:cBhvr>
                                        <p:cTn id="5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1" grpId="0" animBg="1"/>
      <p:bldP spid="12" grpId="0"/>
      <p:bldP spid="13" grpId="0" animBg="1"/>
      <p:bldP spid="14" grpId="0"/>
      <p:bldP spid="15" grpId="0"/>
      <p:bldP spid="16" grpId="0" animBg="1"/>
      <p:bldP spid="17" grpId="0"/>
      <p:bldP spid="18" grpId="0" animBg="1"/>
      <p:bldP spid="19" grpId="0"/>
      <p:bldP spid="20" grpId="0" animBg="1"/>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219200"/>
            <a:ext cx="9144000" cy="4770537"/>
          </a:xfrm>
          <a:prstGeom prst="rect">
            <a:avLst/>
          </a:prstGeom>
          <a:noFill/>
        </p:spPr>
        <p:txBody>
          <a:bodyPr wrap="square" rtlCol="0">
            <a:spAutoFit/>
          </a:bodyPr>
          <a:lstStyle/>
          <a:p>
            <a:pPr marL="457200" lvl="0" indent="-457200">
              <a:spcAft>
                <a:spcPts val="1200"/>
              </a:spcAft>
              <a:buFontTx/>
              <a:buAutoNum type="arabicPeriod"/>
            </a:pPr>
            <a:r>
              <a:rPr lang="el-GR" sz="2400" dirty="0" smtClean="0">
                <a:latin typeface="Tahoma" pitchFamily="34" charset="0"/>
                <a:cs typeface="Tahoma" pitchFamily="34" charset="0"/>
              </a:rPr>
              <a:t>Μουσούρου, Λ. 2005. </a:t>
            </a:r>
            <a:r>
              <a:rPr lang="el-GR" sz="2400" i="1" dirty="0" smtClean="0">
                <a:latin typeface="Tahoma" pitchFamily="34" charset="0"/>
                <a:cs typeface="Tahoma" pitchFamily="34" charset="0"/>
              </a:rPr>
              <a:t>Κοινωνιολογία της σύγχρονης οικογένειας</a:t>
            </a:r>
            <a:r>
              <a:rPr lang="el-GR" sz="2400" dirty="0" smtClean="0">
                <a:latin typeface="Tahoma" pitchFamily="34" charset="0"/>
                <a:cs typeface="Tahoma" pitchFamily="34" charset="0"/>
              </a:rPr>
              <a:t>. Αθήνα: </a:t>
            </a:r>
            <a:r>
              <a:rPr lang="en-US" sz="2400" dirty="0" smtClean="0">
                <a:latin typeface="Tahoma" pitchFamily="34" charset="0"/>
                <a:cs typeface="Tahoma" pitchFamily="34" charset="0"/>
              </a:rPr>
              <a:t>Gutenberg</a:t>
            </a:r>
            <a:endParaRPr lang="en-US" sz="2400" dirty="0" smtClean="0">
              <a:latin typeface="Tahoma" pitchFamily="34" charset="0"/>
              <a:ea typeface="Tahoma" pitchFamily="34" charset="0"/>
              <a:cs typeface="Tahoma" pitchFamily="34" charset="0"/>
            </a:endParaRPr>
          </a:p>
          <a:p>
            <a:pPr marL="457200" indent="-457200">
              <a:spcAft>
                <a:spcPts val="1200"/>
              </a:spcAft>
              <a:buAutoNum type="arabicPeriod"/>
            </a:pPr>
            <a:r>
              <a:rPr lang="el-GR" sz="2400" dirty="0" smtClean="0">
                <a:latin typeface="Tahoma" pitchFamily="34" charset="0"/>
                <a:ea typeface="Tahoma" pitchFamily="34" charset="0"/>
                <a:cs typeface="Tahoma" pitchFamily="34" charset="0"/>
              </a:rPr>
              <a:t>Νόβα-Καλτσούνη</a:t>
            </a:r>
            <a:r>
              <a:rPr lang="el-GR" sz="2400" dirty="0" smtClean="0">
                <a:latin typeface="Tahoma" pitchFamily="34" charset="0"/>
                <a:ea typeface="Tahoma" pitchFamily="34" charset="0"/>
                <a:cs typeface="Tahoma" pitchFamily="34" charset="0"/>
              </a:rPr>
              <a:t>, Χ. (επ.), 2004, </a:t>
            </a:r>
            <a:r>
              <a:rPr lang="el-GR" sz="2400" i="1" dirty="0" smtClean="0">
                <a:latin typeface="Tahoma" pitchFamily="34" charset="0"/>
                <a:ea typeface="Tahoma" pitchFamily="34" charset="0"/>
                <a:cs typeface="Tahoma" pitchFamily="34" charset="0"/>
              </a:rPr>
              <a:t>Κείμενα κοινωνιολογίας του γάμου και της οικογένειας</a:t>
            </a:r>
            <a:r>
              <a:rPr lang="el-GR" sz="2400" dirty="0" smtClean="0">
                <a:latin typeface="Tahoma" pitchFamily="34" charset="0"/>
                <a:ea typeface="Tahoma" pitchFamily="34" charset="0"/>
                <a:cs typeface="Tahoma" pitchFamily="34" charset="0"/>
              </a:rPr>
              <a:t>, Αθήνα: </a:t>
            </a:r>
            <a:r>
              <a:rPr lang="el-GR" sz="2400" dirty="0" smtClean="0">
                <a:latin typeface="Tahoma" pitchFamily="34" charset="0"/>
                <a:ea typeface="Tahoma" pitchFamily="34" charset="0"/>
                <a:cs typeface="Tahoma" pitchFamily="34" charset="0"/>
              </a:rPr>
              <a:t>Τυπωθήτω-Δαρδάνος</a:t>
            </a:r>
            <a:endParaRPr lang="en-US" sz="2400" dirty="0" smtClean="0">
              <a:latin typeface="Tahoma" pitchFamily="34" charset="0"/>
              <a:ea typeface="Tahoma" pitchFamily="34" charset="0"/>
              <a:cs typeface="Tahoma" pitchFamily="34" charset="0"/>
            </a:endParaRPr>
          </a:p>
          <a:p>
            <a:pPr marL="457200" lvl="0" indent="-457200">
              <a:spcAft>
                <a:spcPts val="1200"/>
              </a:spcAft>
              <a:buFontTx/>
              <a:buAutoNum type="arabicPeriod"/>
            </a:pPr>
            <a:r>
              <a:rPr lang="en-US" sz="2400" dirty="0" err="1" smtClean="0">
                <a:latin typeface="Tahoma" pitchFamily="34" charset="0"/>
                <a:cs typeface="Tahoma" pitchFamily="34" charset="0"/>
              </a:rPr>
              <a:t>Sayres</a:t>
            </a:r>
            <a:r>
              <a:rPr lang="el-GR" sz="2400" dirty="0" smtClean="0">
                <a:latin typeface="Tahoma" pitchFamily="34" charset="0"/>
                <a:cs typeface="Tahoma" pitchFamily="34" charset="0"/>
              </a:rPr>
              <a:t>, </a:t>
            </a:r>
            <a:r>
              <a:rPr lang="en-US" sz="2400" dirty="0" smtClean="0">
                <a:latin typeface="Tahoma" pitchFamily="34" charset="0"/>
                <a:cs typeface="Tahoma" pitchFamily="34" charset="0"/>
              </a:rPr>
              <a:t>W</a:t>
            </a:r>
            <a:r>
              <a:rPr lang="el-GR" sz="2400" dirty="0" smtClean="0">
                <a:latin typeface="Tahoma" pitchFamily="34" charset="0"/>
                <a:cs typeface="Tahoma" pitchFamily="34" charset="0"/>
              </a:rPr>
              <a:t>. 2004. Τι είναι τελικά η οικογένεια; </a:t>
            </a:r>
            <a:r>
              <a:rPr lang="en-US" sz="2400" dirty="0" smtClean="0">
                <a:latin typeface="Tahoma" pitchFamily="34" charset="0"/>
                <a:cs typeface="Tahoma" pitchFamily="34" charset="0"/>
              </a:rPr>
              <a:t>In</a:t>
            </a:r>
            <a:r>
              <a:rPr lang="el-GR" sz="2400" dirty="0" smtClean="0">
                <a:latin typeface="Tahoma" pitchFamily="34" charset="0"/>
                <a:cs typeface="Tahoma" pitchFamily="34" charset="0"/>
              </a:rPr>
              <a:t>: Χ. Νόβα-Καλτσούνη (επ.), </a:t>
            </a:r>
            <a:r>
              <a:rPr lang="el-GR" sz="2400" i="1" dirty="0" smtClean="0">
                <a:latin typeface="Tahoma" pitchFamily="34" charset="0"/>
                <a:cs typeface="Tahoma" pitchFamily="34" charset="0"/>
              </a:rPr>
              <a:t>Κείμενα κοινωνιολογίας του γάμου και της οικογένειας</a:t>
            </a:r>
            <a:r>
              <a:rPr lang="el-GR" sz="2400" dirty="0" smtClean="0">
                <a:latin typeface="Tahoma" pitchFamily="34" charset="0"/>
                <a:cs typeface="Tahoma" pitchFamily="34" charset="0"/>
              </a:rPr>
              <a:t>, Αθήνα: Τυπωθήτω-Δαρδάνος, </a:t>
            </a:r>
            <a:r>
              <a:rPr lang="el-GR" sz="2400" dirty="0" smtClean="0">
                <a:latin typeface="Tahoma" pitchFamily="34" charset="0"/>
                <a:cs typeface="Tahoma" pitchFamily="34" charset="0"/>
              </a:rPr>
              <a:t>σσ.131-141</a:t>
            </a:r>
            <a:endParaRPr lang="en-US" sz="2400" dirty="0" smtClean="0">
              <a:latin typeface="Tahoma" pitchFamily="34" charset="0"/>
              <a:cs typeface="Tahoma" pitchFamily="34" charset="0"/>
            </a:endParaRPr>
          </a:p>
          <a:p>
            <a:pPr marL="457200" lvl="0" indent="-457200">
              <a:spcAft>
                <a:spcPts val="1200"/>
              </a:spcAft>
              <a:buFontTx/>
              <a:buAutoNum type="arabicPeriod"/>
            </a:pPr>
            <a:r>
              <a:rPr lang="fr-FR" sz="2400" dirty="0" err="1" smtClean="0">
                <a:latin typeface="Tahoma" pitchFamily="34" charset="0"/>
                <a:cs typeface="Tahoma" pitchFamily="34" charset="0"/>
              </a:rPr>
              <a:t>Sullerot</a:t>
            </a:r>
            <a:r>
              <a:rPr lang="fr-FR" sz="2400" dirty="0" smtClean="0">
                <a:latin typeface="Tahoma" pitchFamily="34" charset="0"/>
                <a:cs typeface="Tahoma" pitchFamily="34" charset="0"/>
              </a:rPr>
              <a:t>, E. 1984. </a:t>
            </a:r>
            <a:r>
              <a:rPr lang="fr-FR" sz="2400" i="1" dirty="0" smtClean="0">
                <a:latin typeface="Tahoma" pitchFamily="34" charset="0"/>
                <a:cs typeface="Tahoma" pitchFamily="34" charset="0"/>
              </a:rPr>
              <a:t>Le statut matrimonial : les conséquences juridiques, fiscales et sociales</a:t>
            </a:r>
            <a:r>
              <a:rPr lang="fr-FR" sz="2400" dirty="0" smtClean="0">
                <a:latin typeface="Tahoma" pitchFamily="34" charset="0"/>
                <a:cs typeface="Tahoma" pitchFamily="34" charset="0"/>
              </a:rPr>
              <a:t>. Rapport du Conseil Economique et Social</a:t>
            </a:r>
            <a:endParaRPr lang="el-GR" sz="2400" dirty="0" smtClean="0">
              <a:latin typeface="Tahoma" pitchFamily="34" charset="0"/>
              <a:cs typeface="Tahoma" pitchFamily="34" charset="0"/>
            </a:endParaRPr>
          </a:p>
          <a:p>
            <a:pPr marL="457200" indent="-457200">
              <a:spcAft>
                <a:spcPts val="1200"/>
              </a:spcAft>
              <a:buAutoNum type="arabicPeriod"/>
            </a:pPr>
            <a:endParaRPr lang="el-GR" sz="24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ΕΞΕΤΑΖΟΝΤΑΣ ΤΑ ΟΙΚΟΓΕΝΕΙΑΚΑ ΣΧΗΜΑΤΑ</a:t>
            </a:r>
            <a:endParaRPr lang="el-GR" sz="3600" b="1" dirty="0">
              <a:latin typeface="Tahoma" pitchFamily="34" charset="0"/>
              <a:cs typeface="Tahoma" pitchFamily="34" charset="0"/>
            </a:endParaRPr>
          </a:p>
        </p:txBody>
      </p:sp>
      <p:sp>
        <p:nvSpPr>
          <p:cNvPr id="6" name="TextBox 5"/>
          <p:cNvSpPr txBox="1"/>
          <p:nvPr/>
        </p:nvSpPr>
        <p:spPr>
          <a:xfrm>
            <a:off x="-36512" y="3615407"/>
            <a:ext cx="478802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Συμβατικά οικογενειακά σχήματα</a:t>
            </a:r>
            <a:endParaRPr lang="el-GR" sz="2400" dirty="0">
              <a:latin typeface="Tahoma" pitchFamily="34" charset="0"/>
              <a:cs typeface="Tahoma" pitchFamily="34" charset="0"/>
            </a:endParaRPr>
          </a:p>
        </p:txBody>
      </p:sp>
      <p:sp>
        <p:nvSpPr>
          <p:cNvPr id="7" name="TextBox 6"/>
          <p:cNvSpPr txBox="1"/>
          <p:nvPr/>
        </p:nvSpPr>
        <p:spPr>
          <a:xfrm>
            <a:off x="395536" y="4047455"/>
            <a:ext cx="4176464"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διευρυμένη ή εκταταμένη οικογένεια</a:t>
            </a:r>
            <a:endParaRPr lang="el-GR" sz="2400" dirty="0">
              <a:latin typeface="Tahoma" pitchFamily="34" charset="0"/>
              <a:cs typeface="Tahoma" pitchFamily="34" charset="0"/>
            </a:endParaRPr>
          </a:p>
        </p:txBody>
      </p:sp>
      <p:sp>
        <p:nvSpPr>
          <p:cNvPr id="8" name="TextBox 7"/>
          <p:cNvSpPr txBox="1"/>
          <p:nvPr/>
        </p:nvSpPr>
        <p:spPr>
          <a:xfrm>
            <a:off x="0" y="1628800"/>
            <a:ext cx="9144000" cy="1569660"/>
          </a:xfrm>
          <a:prstGeom prst="rect">
            <a:avLst/>
          </a:prstGeom>
          <a:noFill/>
        </p:spPr>
        <p:txBody>
          <a:bodyPr wrap="square" rtlCol="0">
            <a:spAutoFit/>
          </a:bodyPr>
          <a:lstStyle/>
          <a:p>
            <a:pPr indent="-182880" algn="just"/>
            <a:r>
              <a:rPr lang="el-GR" sz="2400" dirty="0" smtClean="0">
                <a:latin typeface="Tahoma" pitchFamily="34" charset="0"/>
                <a:cs typeface="Tahoma" pitchFamily="34" charset="0"/>
              </a:rPr>
              <a:t>Η οικογένεια είναι η παλαιότερη και βασικότερη κοινωνική μονάδα, η οποία με την πάροδο των ετών, τις κοινωνικές, πολιτικές και οικονομικές αλλαγές και τις τεχνολογικές εξελίξεις έχει αποκτήσει πολλές μορφές, ενώ η δομή της έχει σημαντικά παραλλαχθεί</a:t>
            </a:r>
            <a:r>
              <a:rPr lang="en-US" sz="2400" dirty="0" smtClean="0">
                <a:latin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5112568" y="3615407"/>
            <a:ext cx="4499992"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Εναλλακτικά οικογενειακά </a:t>
            </a:r>
          </a:p>
          <a:p>
            <a:pPr algn="just"/>
            <a:r>
              <a:rPr lang="el-GR" sz="2400" dirty="0" smtClean="0">
                <a:latin typeface="Tahoma" pitchFamily="34" charset="0"/>
                <a:cs typeface="Tahoma" pitchFamily="34" charset="0"/>
              </a:rPr>
              <a:t>σχήματα</a:t>
            </a:r>
            <a:endParaRPr lang="el-GR" sz="2400" dirty="0">
              <a:latin typeface="Tahoma" pitchFamily="34" charset="0"/>
              <a:cs typeface="Tahoma" pitchFamily="34" charset="0"/>
            </a:endParaRPr>
          </a:p>
        </p:txBody>
      </p:sp>
      <p:sp>
        <p:nvSpPr>
          <p:cNvPr id="13" name="Down Arrow 12"/>
          <p:cNvSpPr/>
          <p:nvPr/>
        </p:nvSpPr>
        <p:spPr>
          <a:xfrm>
            <a:off x="1547664" y="3284984"/>
            <a:ext cx="504056" cy="360040"/>
          </a:xfrm>
          <a:prstGeom prst="down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Down Arrow 15"/>
          <p:cNvSpPr/>
          <p:nvPr/>
        </p:nvSpPr>
        <p:spPr>
          <a:xfrm>
            <a:off x="6444208" y="3284984"/>
            <a:ext cx="504056" cy="360040"/>
          </a:xfrm>
          <a:prstGeom prst="down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Right Arrow 17"/>
          <p:cNvSpPr/>
          <p:nvPr/>
        </p:nvSpPr>
        <p:spPr>
          <a:xfrm>
            <a:off x="72008" y="4149080"/>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TextBox 18"/>
          <p:cNvSpPr txBox="1"/>
          <p:nvPr/>
        </p:nvSpPr>
        <p:spPr>
          <a:xfrm>
            <a:off x="395536" y="4911551"/>
            <a:ext cx="417646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πυρηνική οικογένεια</a:t>
            </a:r>
            <a:endParaRPr lang="el-GR" sz="2400" dirty="0">
              <a:latin typeface="Tahoma" pitchFamily="34" charset="0"/>
              <a:cs typeface="Tahoma" pitchFamily="34" charset="0"/>
            </a:endParaRPr>
          </a:p>
        </p:txBody>
      </p:sp>
      <p:sp>
        <p:nvSpPr>
          <p:cNvPr id="20" name="Right Arrow 19"/>
          <p:cNvSpPr/>
          <p:nvPr/>
        </p:nvSpPr>
        <p:spPr>
          <a:xfrm>
            <a:off x="72008" y="5013176"/>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TextBox 20"/>
          <p:cNvSpPr txBox="1"/>
          <p:nvPr/>
        </p:nvSpPr>
        <p:spPr>
          <a:xfrm>
            <a:off x="5148064" y="4437112"/>
            <a:ext cx="3995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ως προς τη μορφή</a:t>
            </a:r>
            <a:endParaRPr lang="el-GR" sz="2400" dirty="0">
              <a:latin typeface="Tahoma" pitchFamily="34" charset="0"/>
              <a:cs typeface="Tahoma" pitchFamily="34" charset="0"/>
            </a:endParaRPr>
          </a:p>
        </p:txBody>
      </p:sp>
      <p:sp>
        <p:nvSpPr>
          <p:cNvPr id="22" name="Right Arrow 21"/>
          <p:cNvSpPr/>
          <p:nvPr/>
        </p:nvSpPr>
        <p:spPr>
          <a:xfrm>
            <a:off x="4824536" y="453873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TextBox 24"/>
          <p:cNvSpPr txBox="1"/>
          <p:nvPr/>
        </p:nvSpPr>
        <p:spPr>
          <a:xfrm>
            <a:off x="5149080" y="4911551"/>
            <a:ext cx="395942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ως προς τη δομή</a:t>
            </a:r>
            <a:endParaRPr lang="el-GR" sz="2400" dirty="0">
              <a:latin typeface="Tahoma" pitchFamily="34" charset="0"/>
              <a:cs typeface="Tahoma" pitchFamily="34" charset="0"/>
            </a:endParaRPr>
          </a:p>
        </p:txBody>
      </p:sp>
      <p:sp>
        <p:nvSpPr>
          <p:cNvPr id="26" name="Right Arrow 25"/>
          <p:cNvSpPr/>
          <p:nvPr/>
        </p:nvSpPr>
        <p:spPr>
          <a:xfrm>
            <a:off x="4825552" y="5013176"/>
            <a:ext cx="320572"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TextBox 26"/>
          <p:cNvSpPr txBox="1"/>
          <p:nvPr/>
        </p:nvSpPr>
        <p:spPr>
          <a:xfrm>
            <a:off x="5148064" y="5415607"/>
            <a:ext cx="396044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ως προς τη μορφή και τη δομή</a:t>
            </a:r>
            <a:endParaRPr lang="el-GR" sz="2400" dirty="0">
              <a:latin typeface="Tahoma" pitchFamily="34" charset="0"/>
              <a:cs typeface="Tahoma" pitchFamily="34" charset="0"/>
            </a:endParaRPr>
          </a:p>
        </p:txBody>
      </p:sp>
      <p:sp>
        <p:nvSpPr>
          <p:cNvPr id="28" name="Right Arrow 27"/>
          <p:cNvSpPr/>
          <p:nvPr/>
        </p:nvSpPr>
        <p:spPr>
          <a:xfrm>
            <a:off x="4824536" y="5517232"/>
            <a:ext cx="320654"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left)">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left)">
                                      <p:cBhvr>
                                        <p:cTn id="41" dur="5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left)">
                                      <p:cBhvr>
                                        <p:cTn id="46" dur="500"/>
                                        <p:tgtEl>
                                          <p:spTgt spid="26"/>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ipe(left)">
                                      <p:cBhvr>
                                        <p:cTn id="49" dur="500"/>
                                        <p:tgtEl>
                                          <p:spTgt spid="2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2" grpId="0"/>
      <p:bldP spid="13" grpId="0" animBg="1"/>
      <p:bldP spid="16" grpId="0" animBg="1"/>
      <p:bldP spid="18" grpId="0" animBg="1"/>
      <p:bldP spid="19" grpId="0"/>
      <p:bldP spid="20" grpId="0" animBg="1"/>
      <p:bldP spid="21" grpId="0"/>
      <p:bldP spid="22" grpId="0" animBg="1"/>
      <p:bldP spid="25" grpId="0"/>
      <p:bldP spid="26" grpId="0" animBg="1"/>
      <p:bldP spid="27" grpId="0"/>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3" name="TextBox 2"/>
          <p:cNvSpPr txBox="1"/>
          <p:nvPr/>
        </p:nvSpPr>
        <p:spPr>
          <a:xfrm>
            <a:off x="0" y="2204864"/>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διευρυμένη οικογένεια</a:t>
            </a:r>
          </a:p>
        </p:txBody>
      </p:sp>
      <p:sp>
        <p:nvSpPr>
          <p:cNvPr id="4" name="TextBox 3"/>
          <p:cNvSpPr txBox="1"/>
          <p:nvPr/>
        </p:nvSpPr>
        <p:spPr>
          <a:xfrm>
            <a:off x="-36512" y="2708920"/>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Είναι κυρίαρχη στους περισσότερους πολιτισμούς των παρελθόντων ετών, αλλά και τους γηγενείς πληθυσμούς της Αφρικής, της Αμερικής και της Ασίας μέχρι και σήμερα</a:t>
            </a:r>
            <a:r>
              <a:rPr lang="el-GR" sz="2400" dirty="0" smtClean="0">
                <a:latin typeface="Tahoma" pitchFamily="34" charset="0"/>
                <a:ea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4028871"/>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Εξυπηρετούσε οικονομικούς, κοινωνικούς και πολιτικούς σκοπούς, αλλά συνδέονταν και με την ασφάλεια, την προστασία και τη φροντίδα των μελών της.</a:t>
            </a:r>
            <a:endParaRPr lang="el-GR" sz="2400" dirty="0">
              <a:latin typeface="Tahoma" pitchFamily="34" charset="0"/>
              <a:ea typeface="Tahoma" pitchFamily="34" charset="0"/>
              <a:cs typeface="Tahoma" pitchFamily="34" charset="0"/>
            </a:endParaRPr>
          </a:p>
        </p:txBody>
      </p:sp>
      <p:sp>
        <p:nvSpPr>
          <p:cNvPr id="21" name="TextBox 20"/>
          <p:cNvSpPr txBox="1"/>
          <p:nvPr/>
        </p:nvSpPr>
        <p:spPr>
          <a:xfrm>
            <a:off x="-36512" y="1671191"/>
            <a:ext cx="9144000" cy="461665"/>
          </a:xfrm>
          <a:prstGeom prst="rect">
            <a:avLst/>
          </a:prstGeom>
          <a:noFill/>
        </p:spPr>
        <p:txBody>
          <a:bodyPr wrap="square" rtlCol="0">
            <a:spAutoFit/>
          </a:bodyPr>
          <a:lstStyle/>
          <a:p>
            <a:pPr marL="180000" indent="-540000">
              <a:spcAft>
                <a:spcPts val="600"/>
              </a:spcAft>
            </a:pPr>
            <a:r>
              <a:rPr lang="el-GR" sz="2400" b="1" dirty="0" smtClean="0">
                <a:latin typeface="Tahoma" pitchFamily="34" charset="0"/>
                <a:cs typeface="Tahoma" pitchFamily="34" charset="0"/>
              </a:rPr>
              <a:t>Συμβατικά οικογενειακά σχήματα</a:t>
            </a:r>
          </a:p>
        </p:txBody>
      </p:sp>
      <p:sp>
        <p:nvSpPr>
          <p:cNvPr id="22" name="TextBox 21"/>
          <p:cNvSpPr txBox="1"/>
          <p:nvPr/>
        </p:nvSpPr>
        <p:spPr>
          <a:xfrm>
            <a:off x="36512" y="5373216"/>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Στο σύγχρονο δυτικό κόσμο εμφανίζεται ή καλύτερα επανεμφανίζεται σε κοινωνίες όπου η κρατική πρόνοια και μέριμνα δεν καταφέρνουν να καλύψουν τις ανάγκες των μελών της.</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strips(downRight)">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652607"/>
            <a:ext cx="9144000" cy="830997"/>
          </a:xfrm>
          <a:prstGeom prst="rect">
            <a:avLst/>
          </a:prstGeom>
          <a:noFill/>
        </p:spPr>
        <p:txBody>
          <a:bodyPr wrap="square" rtlCol="0">
            <a:spAutoFit/>
          </a:bodyPr>
          <a:lstStyle/>
          <a:p>
            <a:pPr algn="just"/>
            <a:r>
              <a:rPr lang="el-GR" sz="2400" u="sng" dirty="0" smtClean="0">
                <a:latin typeface="Tahoma" pitchFamily="34" charset="0"/>
                <a:cs typeface="Tahoma" pitchFamily="34" charset="0"/>
              </a:rPr>
              <a:t>Τα θετικά </a:t>
            </a:r>
            <a:r>
              <a:rPr lang="el-GR" sz="2400" dirty="0" smtClean="0">
                <a:latin typeface="Tahoma" pitchFamily="34" charset="0"/>
                <a:cs typeface="Tahoma" pitchFamily="34" charset="0"/>
              </a:rPr>
              <a:t>της οργάνωσης της ιδιωτικής ζωής σε ένα διευρυμένο οικογενειακό σχήμα:</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4725144"/>
            <a:ext cx="2555776"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Τα αρνητικά</a:t>
            </a:r>
            <a:r>
              <a:rPr lang="el-GR" sz="2400" dirty="0" smtClean="0">
                <a:latin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467544" y="2453987"/>
            <a:ext cx="8639944"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Οι γονείς ανταπεξέρχονται καλύτερα στις οικονομικές υποχρεώσεις</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467544" y="3212976"/>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Η φροντίδα του νοικοκυριού μοιράζεται </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467544" y="3717032"/>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Η ανατροφή των παιδιών δεν βαραίνει μόνο τους γονείς</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467544" y="4182179"/>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Τα παιδιά κοινωνικοποιούνται πιο νωρίς και πιο γρήγορα</a:t>
            </a:r>
            <a:endParaRPr lang="el-GR" sz="2400" dirty="0">
              <a:latin typeface="Tahoma" pitchFamily="34" charset="0"/>
              <a:ea typeface="Tahoma" pitchFamily="34" charset="0"/>
              <a:cs typeface="Tahoma" pitchFamily="34" charset="0"/>
            </a:endParaRPr>
          </a:p>
        </p:txBody>
      </p:sp>
      <p:sp>
        <p:nvSpPr>
          <p:cNvPr id="13" name="Right Arrow 12"/>
          <p:cNvSpPr/>
          <p:nvPr/>
        </p:nvSpPr>
        <p:spPr>
          <a:xfrm>
            <a:off x="72008" y="2564904"/>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ight Arrow 13"/>
          <p:cNvSpPr/>
          <p:nvPr/>
        </p:nvSpPr>
        <p:spPr>
          <a:xfrm>
            <a:off x="72008" y="3284984"/>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Right Arrow 14"/>
          <p:cNvSpPr/>
          <p:nvPr/>
        </p:nvSpPr>
        <p:spPr>
          <a:xfrm>
            <a:off x="72008" y="3789040"/>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Right Arrow 15"/>
          <p:cNvSpPr/>
          <p:nvPr/>
        </p:nvSpPr>
        <p:spPr>
          <a:xfrm>
            <a:off x="72008" y="4293096"/>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TextBox 16"/>
          <p:cNvSpPr txBox="1"/>
          <p:nvPr/>
        </p:nvSpPr>
        <p:spPr>
          <a:xfrm>
            <a:off x="468560" y="5229200"/>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Δυσχεραίνεται ο γονεϊκός έλεγχος</a:t>
            </a:r>
            <a:endParaRPr lang="el-GR" sz="2400" dirty="0">
              <a:latin typeface="Tahoma" pitchFamily="34" charset="0"/>
              <a:ea typeface="Tahoma" pitchFamily="34" charset="0"/>
              <a:cs typeface="Tahoma" pitchFamily="34" charset="0"/>
            </a:endParaRPr>
          </a:p>
        </p:txBody>
      </p:sp>
      <p:sp>
        <p:nvSpPr>
          <p:cNvPr id="18" name="Right Arrow 17"/>
          <p:cNvSpPr/>
          <p:nvPr/>
        </p:nvSpPr>
        <p:spPr>
          <a:xfrm>
            <a:off x="73024" y="534011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TextBox 18"/>
          <p:cNvSpPr txBox="1"/>
          <p:nvPr/>
        </p:nvSpPr>
        <p:spPr>
          <a:xfrm>
            <a:off x="468560" y="5733256"/>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Μειώνεται η γονεϊκή επιρροή</a:t>
            </a:r>
            <a:endParaRPr lang="el-GR" sz="2400" dirty="0">
              <a:latin typeface="Tahoma" pitchFamily="34" charset="0"/>
              <a:ea typeface="Tahoma" pitchFamily="34" charset="0"/>
              <a:cs typeface="Tahoma" pitchFamily="34" charset="0"/>
            </a:endParaRPr>
          </a:p>
        </p:txBody>
      </p:sp>
      <p:sp>
        <p:nvSpPr>
          <p:cNvPr id="20" name="Right Arrow 19"/>
          <p:cNvSpPr/>
          <p:nvPr/>
        </p:nvSpPr>
        <p:spPr>
          <a:xfrm>
            <a:off x="73024" y="5844173"/>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TextBox 22"/>
          <p:cNvSpPr txBox="1"/>
          <p:nvPr/>
        </p:nvSpPr>
        <p:spPr>
          <a:xfrm>
            <a:off x="468560" y="6237312"/>
            <a:ext cx="856793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Χαλαρώνουν οι συναισθηματικοί δεσμοί γονέων-παιδιού</a:t>
            </a:r>
            <a:endParaRPr lang="el-GR" sz="2400" dirty="0">
              <a:latin typeface="Tahoma" pitchFamily="34" charset="0"/>
              <a:ea typeface="Tahoma" pitchFamily="34" charset="0"/>
              <a:cs typeface="Tahoma" pitchFamily="34" charset="0"/>
            </a:endParaRPr>
          </a:p>
        </p:txBody>
      </p:sp>
      <p:sp>
        <p:nvSpPr>
          <p:cNvPr id="24" name="Right Arrow 23"/>
          <p:cNvSpPr/>
          <p:nvPr/>
        </p:nvSpPr>
        <p:spPr>
          <a:xfrm>
            <a:off x="73024" y="6348229"/>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500"/>
                                        <p:tgtEl>
                                          <p:spTgt spid="15"/>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strips(downRight)">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500"/>
                                        <p:tgtEl>
                                          <p:spTgt spid="18"/>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left)">
                                      <p:cBhvr>
                                        <p:cTn id="57" dur="500"/>
                                        <p:tgtEl>
                                          <p:spTgt spid="20"/>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wipe(left)">
                                      <p:cBhvr>
                                        <p:cTn id="60" dur="500"/>
                                        <p:tgtEl>
                                          <p:spTgt spid="1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left)">
                                      <p:cBhvr>
                                        <p:cTn id="65" dur="500"/>
                                        <p:tgtEl>
                                          <p:spTgt spid="24"/>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0" grpId="0"/>
      <p:bldP spid="11" grpId="0"/>
      <p:bldP spid="12" grpId="0"/>
      <p:bldP spid="13" grpId="0" animBg="1"/>
      <p:bldP spid="14" grpId="0" animBg="1"/>
      <p:bldP spid="15" grpId="0" animBg="1"/>
      <p:bldP spid="16" grpId="0" animBg="1"/>
      <p:bldP spid="17" grpId="0"/>
      <p:bldP spid="18" grpId="0" animBg="1"/>
      <p:bldP spid="19" grpId="0"/>
      <p:bldP spid="20" grpId="0" animBg="1"/>
      <p:bldP spid="23" grpId="0"/>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652607"/>
            <a:ext cx="9144000" cy="830997"/>
          </a:xfrm>
          <a:prstGeom prst="rect">
            <a:avLst/>
          </a:prstGeom>
          <a:noFill/>
        </p:spPr>
        <p:txBody>
          <a:bodyPr wrap="square" rtlCol="0">
            <a:spAutoFit/>
          </a:bodyPr>
          <a:lstStyle/>
          <a:p>
            <a:pPr algn="ctr"/>
            <a:r>
              <a:rPr lang="el-GR" sz="2400" i="1" dirty="0" smtClean="0">
                <a:latin typeface="Tahoma" pitchFamily="34" charset="0"/>
                <a:cs typeface="Tahoma" pitchFamily="34" charset="0"/>
              </a:rPr>
              <a:t>Πώς αντιλαμβάνεστε τη φράση: η διευρυμένη οικογένεια διέπεται από μια συνεχή ρευστότητα;</a:t>
            </a:r>
            <a:endParaRPr lang="el-GR" sz="2400" i="1" dirty="0">
              <a:latin typeface="Tahoma" pitchFamily="34" charset="0"/>
              <a:ea typeface="Tahoma" pitchFamily="34" charset="0"/>
              <a:cs typeface="Tahoma" pitchFamily="34" charset="0"/>
            </a:endParaRPr>
          </a:p>
        </p:txBody>
      </p:sp>
      <p:sp>
        <p:nvSpPr>
          <p:cNvPr id="8" name="TextBox 7"/>
          <p:cNvSpPr txBox="1"/>
          <p:nvPr/>
        </p:nvSpPr>
        <p:spPr>
          <a:xfrm>
            <a:off x="467544" y="2636912"/>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Ρευστότητα αναφορικά με τα μέλη που μετέχουν σ’αυτή</a:t>
            </a:r>
            <a:endParaRPr lang="el-GR" sz="2400" dirty="0">
              <a:latin typeface="Tahoma" pitchFamily="34" charset="0"/>
              <a:ea typeface="Tahoma" pitchFamily="34" charset="0"/>
              <a:cs typeface="Tahoma" pitchFamily="34" charset="0"/>
            </a:endParaRPr>
          </a:p>
        </p:txBody>
      </p:sp>
      <p:sp>
        <p:nvSpPr>
          <p:cNvPr id="9" name="Right Arrow 8"/>
          <p:cNvSpPr/>
          <p:nvPr/>
        </p:nvSpPr>
        <p:spPr>
          <a:xfrm>
            <a:off x="72008" y="2747829"/>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TextBox 9"/>
          <p:cNvSpPr txBox="1"/>
          <p:nvPr/>
        </p:nvSpPr>
        <p:spPr>
          <a:xfrm>
            <a:off x="468560" y="3183359"/>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Ρευστότητα αναφορικά με το σχηματισμό της</a:t>
            </a:r>
            <a:endParaRPr lang="el-GR" sz="2400" dirty="0">
              <a:latin typeface="Tahoma" pitchFamily="34" charset="0"/>
              <a:ea typeface="Tahoma" pitchFamily="34" charset="0"/>
              <a:cs typeface="Tahoma" pitchFamily="34" charset="0"/>
            </a:endParaRPr>
          </a:p>
        </p:txBody>
      </p:sp>
      <p:sp>
        <p:nvSpPr>
          <p:cNvPr id="11" name="Right Arrow 10"/>
          <p:cNvSpPr/>
          <p:nvPr/>
        </p:nvSpPr>
        <p:spPr>
          <a:xfrm>
            <a:off x="73024" y="3294276"/>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TextBox 11"/>
          <p:cNvSpPr txBox="1"/>
          <p:nvPr/>
        </p:nvSpPr>
        <p:spPr>
          <a:xfrm>
            <a:off x="-36512" y="4047455"/>
            <a:ext cx="9144000" cy="461665"/>
          </a:xfrm>
          <a:prstGeom prst="rect">
            <a:avLst/>
          </a:prstGeom>
          <a:noFill/>
        </p:spPr>
        <p:txBody>
          <a:bodyPr wrap="square" rtlCol="0">
            <a:spAutoFit/>
          </a:bodyPr>
          <a:lstStyle/>
          <a:p>
            <a:pPr algn="ctr"/>
            <a:r>
              <a:rPr lang="el-GR" sz="2400" i="1" dirty="0" smtClean="0">
                <a:latin typeface="Tahoma" pitchFamily="34" charset="0"/>
                <a:cs typeface="Tahoma" pitchFamily="34" charset="0"/>
              </a:rPr>
              <a:t>Πώς επηρεάζει η οικονομική κρίση τη διευρυμένη οικογένεια; </a:t>
            </a:r>
            <a:endParaRPr lang="el-GR" sz="2400" i="1" dirty="0">
              <a:latin typeface="Tahoma" pitchFamily="34" charset="0"/>
              <a:ea typeface="Tahoma" pitchFamily="34" charset="0"/>
              <a:cs typeface="Tahoma" pitchFamily="34" charset="0"/>
            </a:endParaRPr>
          </a:p>
        </p:txBody>
      </p:sp>
      <p:sp>
        <p:nvSpPr>
          <p:cNvPr id="13" name="TextBox 12"/>
          <p:cNvSpPr txBox="1"/>
          <p:nvPr/>
        </p:nvSpPr>
        <p:spPr>
          <a:xfrm>
            <a:off x="468560" y="4739660"/>
            <a:ext cx="8639944"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Μεγαλώνει η ανάγκη στήριξης και βοήθειας του νέου ζευγαριού και σε ορισμένες περιπτώσεις η διευρυμένη οικογένεια είναι η μόνη λύση προκειμένου για τη σύναψη ενός γάμου.</a:t>
            </a:r>
            <a:endParaRPr lang="el-GR" sz="2400" dirty="0">
              <a:latin typeface="Tahoma" pitchFamily="34" charset="0"/>
              <a:ea typeface="Tahoma" pitchFamily="34" charset="0"/>
              <a:cs typeface="Tahoma" pitchFamily="34" charset="0"/>
            </a:endParaRPr>
          </a:p>
        </p:txBody>
      </p:sp>
      <p:sp>
        <p:nvSpPr>
          <p:cNvPr id="14" name="Right Arrow 13"/>
          <p:cNvSpPr/>
          <p:nvPr/>
        </p:nvSpPr>
        <p:spPr>
          <a:xfrm>
            <a:off x="73024" y="485057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Right)">
                                      <p:cBhvr>
                                        <p:cTn id="12" dur="500"/>
                                        <p:tgtEl>
                                          <p:spTgt spid="9"/>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Righ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trips(downRight)">
                                      <p:cBhvr>
                                        <p:cTn id="20" dur="500"/>
                                        <p:tgtEl>
                                          <p:spTgt spid="11"/>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strips(downRigh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slide(fromBottom)">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trips(downRight)">
                                      <p:cBhvr>
                                        <p:cTn id="33" dur="500"/>
                                        <p:tgtEl>
                                          <p:spTgt spid="14"/>
                                        </p:tgtEl>
                                      </p:cBhvr>
                                    </p:animEffect>
                                  </p:childTnLst>
                                </p:cTn>
                              </p:par>
                              <p:par>
                                <p:cTn id="34" presetID="18" presetClass="entr" presetSubtype="6"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trips(downRight)">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animBg="1"/>
      <p:bldP spid="10" grpId="0"/>
      <p:bldP spid="11" grpId="0" animBg="1"/>
      <p:bldP spid="12" grpId="0"/>
      <p:bldP spid="13" grpId="0"/>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3" name="TextBox 2"/>
          <p:cNvSpPr txBox="1"/>
          <p:nvPr/>
        </p:nvSpPr>
        <p:spPr>
          <a:xfrm>
            <a:off x="0" y="16288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πυρηνική οικογένεια</a:t>
            </a:r>
          </a:p>
        </p:txBody>
      </p:sp>
      <p:sp>
        <p:nvSpPr>
          <p:cNvPr id="4" name="TextBox 3"/>
          <p:cNvSpPr txBox="1"/>
          <p:nvPr/>
        </p:nvSpPr>
        <p:spPr>
          <a:xfrm>
            <a:off x="-36512" y="2132856"/>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Εμφανίζεται ήδη από την αρχαιότητα και στις δυτικές κοινωνίες επικρατεί για περισσότερους από τρεις αιώνες. </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3020759"/>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Σε αντίθεση με τη διευρυμένη οικογένεια, η πυρηνική δεν ενισχύει τις συγγενικές σχέσεις και τους δεσμούς αίματος αλλά δίνει μεγαλύτερη έμφαση στο συζυγικό δεσμό.</a:t>
            </a:r>
            <a:endParaRPr lang="el-GR" sz="2400" dirty="0">
              <a:latin typeface="Tahoma" pitchFamily="34" charset="0"/>
              <a:ea typeface="Tahoma" pitchFamily="34" charset="0"/>
              <a:cs typeface="Tahoma" pitchFamily="34" charset="0"/>
            </a:endParaRPr>
          </a:p>
        </p:txBody>
      </p:sp>
      <p:sp>
        <p:nvSpPr>
          <p:cNvPr id="22" name="TextBox 21"/>
          <p:cNvSpPr txBox="1"/>
          <p:nvPr/>
        </p:nvSpPr>
        <p:spPr>
          <a:xfrm>
            <a:off x="36512" y="4293096"/>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Στο κέντρο της τοποθετείται το άτομο και οι προσωπικές ελευθερίες του και όχι η οικογενειακή παράδοση και οι κοινωνικοί περιορισμοί.</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35496" y="5541039"/>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Τόσο η δομή, όσο και η μορφή της πυρηνικής οικογένειας δημιουργούν ένα πλαίσιο ευέλικτο που μεγιστοποιεί τις αξίες της ισότητας και του ατομισμού.</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strips(downRight)">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2"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2463279"/>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Η πυρηνική οικογένεια χαρακτηρίζεται από μία αντίφαση: </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35496" y="2958043"/>
            <a:ext cx="396044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Προσωπικές ελευθερίες </a:t>
            </a:r>
          </a:p>
          <a:p>
            <a:pPr algn="just"/>
            <a:r>
              <a:rPr lang="el-GR" sz="2400" dirty="0" smtClean="0">
                <a:latin typeface="Tahoma" pitchFamily="34" charset="0"/>
                <a:cs typeface="Tahoma" pitchFamily="34" charset="0"/>
              </a:rPr>
              <a:t>και αυτονομία</a:t>
            </a:r>
            <a:endParaRPr lang="el-GR" sz="2400" dirty="0">
              <a:latin typeface="Tahoma" pitchFamily="34" charset="0"/>
              <a:ea typeface="Tahoma" pitchFamily="34" charset="0"/>
              <a:cs typeface="Tahoma" pitchFamily="34" charset="0"/>
            </a:endParaRPr>
          </a:p>
        </p:txBody>
      </p:sp>
      <p:sp>
        <p:nvSpPr>
          <p:cNvPr id="22" name="TextBox 21"/>
          <p:cNvSpPr txBox="1"/>
          <p:nvPr/>
        </p:nvSpPr>
        <p:spPr>
          <a:xfrm>
            <a:off x="-36512" y="3803556"/>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Ενώ λοιπόν τα άτομα (οι γονείς) αποδεσμεύονται από τους περιορισμούς και τις εξαρτήσεις των συγγενικών σχέσεων, δεσμεύονται συγχρόνως τόσο απέναντι στα παιδιά τους, όσο και μεταξύ τους.</a:t>
            </a:r>
            <a:endParaRPr lang="el-GR" sz="2400" dirty="0">
              <a:latin typeface="Tahoma" pitchFamily="34" charset="0"/>
              <a:cs typeface="Tahoma" pitchFamily="34" charset="0"/>
            </a:endParaRPr>
          </a:p>
        </p:txBody>
      </p:sp>
      <p:sp>
        <p:nvSpPr>
          <p:cNvPr id="8" name="TextBox 7"/>
          <p:cNvSpPr txBox="1"/>
          <p:nvPr/>
        </p:nvSpPr>
        <p:spPr>
          <a:xfrm>
            <a:off x="35496" y="5315724"/>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Η αυτονομία και η ευελιξία που απολαμβάνει το άτομο που ζει μέσα σε μια πυρηνική οικογένεια, σε συνδυασμό με τις μεγαλύτερες ευθύνες συχνά οδηγούν στη λύση των οικογενειών, δηλαδή στο διαζύγιο.</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4933056" y="2967335"/>
            <a:ext cx="4031432"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Μεγαλύτερες ευθύνες </a:t>
            </a:r>
            <a:endParaRPr lang="el-GR" sz="2400" dirty="0">
              <a:latin typeface="Tahoma" pitchFamily="34" charset="0"/>
              <a:ea typeface="Tahoma" pitchFamily="34" charset="0"/>
              <a:cs typeface="Tahoma" pitchFamily="34" charset="0"/>
            </a:endParaRPr>
          </a:p>
        </p:txBody>
      </p:sp>
      <p:sp>
        <p:nvSpPr>
          <p:cNvPr id="10" name="Not Equal 9"/>
          <p:cNvSpPr/>
          <p:nvPr/>
        </p:nvSpPr>
        <p:spPr>
          <a:xfrm>
            <a:off x="3851920" y="3068960"/>
            <a:ext cx="576064" cy="432048"/>
          </a:xfrm>
          <a:prstGeom prst="mathNotEqual">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1" name="TextBox 10"/>
          <p:cNvSpPr txBox="1"/>
          <p:nvPr/>
        </p:nvSpPr>
        <p:spPr>
          <a:xfrm>
            <a:off x="-36512" y="1589891"/>
            <a:ext cx="9144000" cy="830997"/>
          </a:xfrm>
          <a:prstGeom prst="rect">
            <a:avLst/>
          </a:prstGeom>
          <a:noFill/>
        </p:spPr>
        <p:txBody>
          <a:bodyPr wrap="square" rtlCol="0">
            <a:spAutoFit/>
          </a:bodyPr>
          <a:lstStyle/>
          <a:p>
            <a:pPr algn="ctr"/>
            <a:r>
              <a:rPr lang="el-GR" sz="2400" i="1" dirty="0" smtClean="0">
                <a:latin typeface="Tahoma" pitchFamily="34" charset="0"/>
                <a:cs typeface="Tahoma" pitchFamily="34" charset="0"/>
              </a:rPr>
              <a:t>Πώς συνδέεται η αύξηση δημιουργίας πυρηνικών οικογενειών με την αύξηση των διαζυγίων;</a:t>
            </a:r>
            <a:endParaRPr lang="el-GR" sz="2400" i="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lide(fromBottom)">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18" presetClass="entr" presetSubtype="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Righ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strips(downRight)">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strips(downRight)">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2" grpId="0"/>
      <p:bldP spid="8" grpId="0"/>
      <p:bldP spid="9" grpId="0"/>
      <p:bldP spid="10"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3" name="TextBox 2"/>
          <p:cNvSpPr txBox="1"/>
          <p:nvPr/>
        </p:nvSpPr>
        <p:spPr>
          <a:xfrm>
            <a:off x="0" y="2204864"/>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Διαφοροποιημένα ως προς τη μορφή σχήματα</a:t>
            </a:r>
          </a:p>
        </p:txBody>
      </p:sp>
      <p:sp>
        <p:nvSpPr>
          <p:cNvPr id="4" name="TextBox 3"/>
          <p:cNvSpPr txBox="1"/>
          <p:nvPr/>
        </p:nvSpPr>
        <p:spPr>
          <a:xfrm>
            <a:off x="-36512" y="2780928"/>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Άτεκνο ζευγάρι</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3399383"/>
            <a:ext cx="3635896"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Άρνηση της γονεϊκότητας</a:t>
            </a:r>
            <a:endParaRPr lang="el-GR" sz="2400" dirty="0">
              <a:latin typeface="Tahoma" pitchFamily="34" charset="0"/>
              <a:ea typeface="Tahoma" pitchFamily="34" charset="0"/>
              <a:cs typeface="Tahoma" pitchFamily="34" charset="0"/>
            </a:endParaRPr>
          </a:p>
        </p:txBody>
      </p:sp>
      <p:sp>
        <p:nvSpPr>
          <p:cNvPr id="21" name="TextBox 20"/>
          <p:cNvSpPr txBox="1"/>
          <p:nvPr/>
        </p:nvSpPr>
        <p:spPr>
          <a:xfrm>
            <a:off x="-36512" y="1671191"/>
            <a:ext cx="9144000" cy="461665"/>
          </a:xfrm>
          <a:prstGeom prst="rect">
            <a:avLst/>
          </a:prstGeom>
          <a:noFill/>
        </p:spPr>
        <p:txBody>
          <a:bodyPr wrap="square" rtlCol="0">
            <a:spAutoFit/>
          </a:bodyPr>
          <a:lstStyle/>
          <a:p>
            <a:pPr marL="180000" indent="-540000">
              <a:spcAft>
                <a:spcPts val="600"/>
              </a:spcAft>
            </a:pPr>
            <a:r>
              <a:rPr lang="el-GR" sz="2400" b="1" dirty="0" smtClean="0">
                <a:latin typeface="Tahoma" pitchFamily="34" charset="0"/>
                <a:cs typeface="Tahoma" pitchFamily="34" charset="0"/>
              </a:rPr>
              <a:t>Μη συμβατικά οικογενειακά σχήματα</a:t>
            </a:r>
          </a:p>
        </p:txBody>
      </p:sp>
      <p:sp>
        <p:nvSpPr>
          <p:cNvPr id="22" name="TextBox 21"/>
          <p:cNvSpPr txBox="1"/>
          <p:nvPr/>
        </p:nvSpPr>
        <p:spPr>
          <a:xfrm>
            <a:off x="-36512" y="4479503"/>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Και οι δύο περιπτώσεις μπορεί να είναι περιστασιακές ή μόνιμες.</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3903439"/>
            <a:ext cx="910748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Αδυναμία σχηματισμού μιας συμβατικής οικογένειας</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1016" y="5099700"/>
            <a:ext cx="9107488"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Το άτεκνο ζευγάρι μπορεί να οργανώσει την ιδιωτική του ζωή είτε μιμούμενο την πυρηνική εσωστρεφή και σχετικά απομονωμένη οικογένεια, είτε να ενταχθεί σε μία οικογένεια με εκτεταμένη μορφή.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strips(downRight)">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Right)">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2"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599183"/>
            <a:ext cx="9180512"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Μονογονεϊκή οικογένεια</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060848"/>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Αν και θεωρείται πρόσφατος σχηματισμός, στην πραγματικότητα αποτελεί πολύ παλιό και συνηθισμένο οικογενειακό σχήμα που είναι κατά κύριο λόγο γυναικεία υπόθεση.</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3380799"/>
            <a:ext cx="9107488"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Μπορεί να προκύψει μέσα από τρεις καταστάσεις:</a:t>
            </a:r>
            <a:r>
              <a:rPr lang="el-GR" sz="2400" dirty="0">
                <a:latin typeface="Tahoma" pitchFamily="34" charset="0"/>
                <a:cs typeface="Tahoma" pitchFamily="34" charset="0"/>
              </a:rPr>
              <a:t> </a:t>
            </a:r>
            <a:r>
              <a:rPr lang="el-GR" sz="2400" dirty="0" smtClean="0">
                <a:latin typeface="Tahoma" pitchFamily="34" charset="0"/>
                <a:cs typeface="Tahoma" pitchFamily="34" charset="0"/>
              </a:rPr>
              <a:t>τη χηρεία</a:t>
            </a:r>
          </a:p>
          <a:p>
            <a:pPr algn="just"/>
            <a:r>
              <a:rPr lang="el-GR" sz="2400" dirty="0" smtClean="0">
                <a:latin typeface="Tahoma" pitchFamily="34" charset="0"/>
                <a:cs typeface="Tahoma" pitchFamily="34" charset="0"/>
              </a:rPr>
              <a:t>							    το διαζύγιο</a:t>
            </a:r>
          </a:p>
          <a:p>
            <a:pPr algn="just"/>
            <a:r>
              <a:rPr lang="el-GR" sz="2400" dirty="0" smtClean="0">
                <a:latin typeface="Tahoma" pitchFamily="34" charset="0"/>
                <a:cs typeface="Tahoma" pitchFamily="34" charset="0"/>
              </a:rPr>
              <a:t>							    την αγαμία</a:t>
            </a:r>
          </a:p>
        </p:txBody>
      </p:sp>
      <p:sp>
        <p:nvSpPr>
          <p:cNvPr id="12" name="TextBox 11"/>
          <p:cNvSpPr txBox="1"/>
          <p:nvPr/>
        </p:nvSpPr>
        <p:spPr>
          <a:xfrm>
            <a:off x="1016" y="4653136"/>
            <a:ext cx="9107488"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Σε παλαιότερα χρόνια οι μονογονεϊκές οικογένειες ήταν λιγότερες γιατί αυξάνονταν οι οικογένειες από δεύτερο γάμο.</a:t>
            </a:r>
          </a:p>
        </p:txBody>
      </p:sp>
      <p:sp>
        <p:nvSpPr>
          <p:cNvPr id="13" name="TextBox 12"/>
          <p:cNvSpPr txBox="1"/>
          <p:nvPr/>
        </p:nvSpPr>
        <p:spPr>
          <a:xfrm>
            <a:off x="1016" y="5613047"/>
            <a:ext cx="9107488"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Σήμερα το αυξημένο ποσοστό οφείλεται στην εδραίωση του πυρηνικού οικογενειακού σχήματος και στη μεγαλύτερη ανεξαρτησία των γυναικών.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trips(downRigh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downRigh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862</Words>
  <Application>Microsoft Office PowerPoint</Application>
  <PresentationFormat>On-screen Show (4:3)</PresentationFormat>
  <Paragraphs>98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ΚΟΙΝΩΝΙΟΛΟΓΙΑ ΤΗΣ ΟΙΚΟΓΕΝΕΙΑΣ</vt:lpstr>
      <vt:lpstr> 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Slide 12</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ΚΟΙΝΩΝΙΟΛΟΓΙΑ ΤΗΣ ΟΙΚΟΓΕΝΕΙΑΣ</dc:title>
  <dc:creator>user</dc:creator>
  <cp:lastModifiedBy>Valued Acer Customer</cp:lastModifiedBy>
  <cp:revision>69</cp:revision>
  <dcterms:created xsi:type="dcterms:W3CDTF">2013-03-14T09:37:04Z</dcterms:created>
  <dcterms:modified xsi:type="dcterms:W3CDTF">2013-04-17T07:29:17Z</dcterms:modified>
</cp:coreProperties>
</file>