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5" r:id="rId4"/>
    <p:sldId id="274" r:id="rId5"/>
    <p:sldId id="301" r:id="rId6"/>
    <p:sldId id="302" r:id="rId7"/>
    <p:sldId id="303" r:id="rId8"/>
    <p:sldId id="305" r:id="rId9"/>
    <p:sldId id="306" r:id="rId10"/>
    <p:sldId id="308" r:id="rId11"/>
    <p:sldId id="309" r:id="rId12"/>
    <p:sldId id="310" r:id="rId13"/>
    <p:sldId id="311" r:id="rId14"/>
    <p:sldId id="280" r:id="rId15"/>
    <p:sldId id="290" r:id="rId16"/>
    <p:sldId id="292" r:id="rId17"/>
    <p:sldId id="291" r:id="rId18"/>
    <p:sldId id="29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917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Kant</a:t>
            </a:r>
            <a:r>
              <a:rPr lang="el-GR" dirty="0" smtClean="0">
                <a:solidFill>
                  <a:srgbClr val="5075BC"/>
                </a:solidFill>
              </a:rPr>
              <a:t>: Ηθική Φιλοσοφία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24497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</a:t>
            </a:r>
            <a:r>
              <a:rPr lang="el-GR" sz="2800" baseline="30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Η </a:t>
            </a:r>
            <a:r>
              <a:rPr lang="el-GR" sz="2800" dirty="0" smtClean="0"/>
              <a:t>έννοια της Ελευθερίας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Παύλος </a:t>
            </a:r>
            <a:r>
              <a:rPr lang="el-GR" sz="2800" dirty="0" err="1" smtClean="0"/>
              <a:t>Κόντος</a:t>
            </a:r>
            <a:endParaRPr lang="el-GR" sz="2800" dirty="0" smtClean="0"/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Προϋποθέσεις που ισχύουν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50405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διάκριση μεταξύ «αρχής στο χρόνο» και «αρχής στην αιτιότητα» (Α 450</a:t>
            </a:r>
            <a:r>
              <a:rPr lang="el-GR" sz="2400" dirty="0" smtClean="0"/>
              <a:t>),</a:t>
            </a:r>
            <a:endParaRPr lang="el-G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υπονοείται ότι υπάρχουν μόνο δύο μορφές αιτιότητας, η φυσική αιτιότητα και η ελευθερία (Α 533),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γίνεται δεκτό ότι η αιτιότητα, οποιασδήποτε μορφής, δεν επεξηγείται μέσω της εμπειρίας ούτε εμφανίζεται μέσα στην εμπειρία</a:t>
            </a:r>
            <a:r>
              <a:rPr lang="el-GR" sz="2400" dirty="0" smtClean="0"/>
              <a:t>,</a:t>
            </a:r>
            <a:endParaRPr lang="el-G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/>
              <a:t>η ελευθερία δεν υπόκειται σε νόμους ούτε υφίσταται κάποιος νόμος διαφορετικός από εκείνον της φύσης</a:t>
            </a:r>
            <a:r>
              <a:rPr lang="el-GR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endParaRPr lang="el-GR" sz="2800" dirty="0" smtClean="0"/>
          </a:p>
          <a:p>
            <a:pPr marL="514350" indent="-514350">
              <a:buFont typeface="+mj-lt"/>
              <a:buAutoNum type="arabicPeriod"/>
            </a:pPr>
            <a:endParaRPr lang="el-GR" sz="2600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Line Callout 1 (Border and Accent Bar) 7"/>
          <p:cNvSpPr/>
          <p:nvPr/>
        </p:nvSpPr>
        <p:spPr>
          <a:xfrm>
            <a:off x="2411760" y="5589240"/>
            <a:ext cx="6264696" cy="1080120"/>
          </a:xfrm>
          <a:prstGeom prst="accentBorderCallout1">
            <a:avLst>
              <a:gd name="adj1" fmla="val 18750"/>
              <a:gd name="adj2" fmla="val -8333"/>
              <a:gd name="adj3" fmla="val -41061"/>
              <a:gd name="adj4" fmla="val -27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Όπως θα δούμε αργότερα, αυτή η πρόταση είναι προβληματική. Αυτό που χρειάζεται είναι να ορίσουμε το νόμο της ελευθερίας. Αυτός θα είναι ο ηθικός νόμος.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θέση αποδεικνύει ότι η αντίθεση: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	</a:t>
            </a:r>
            <a:r>
              <a:rPr lang="el-GR" sz="2400" dirty="0" smtClean="0"/>
              <a:t>είναι </a:t>
            </a:r>
            <a:r>
              <a:rPr lang="el-GR" sz="2400" b="1" dirty="0" smtClean="0">
                <a:solidFill>
                  <a:schemeClr val="accent1"/>
                </a:solidFill>
              </a:rPr>
              <a:t>εσωτερικά αντιφατική </a:t>
            </a:r>
            <a:r>
              <a:rPr lang="el-GR" sz="2400" dirty="0" smtClean="0"/>
              <a:t>στο μέτρο που πρέπει να εκπληρώσει δύο ταυτόχρονες απαιτήσεις: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dirty="0" smtClean="0"/>
              <a:t>το αίτημα για ολότητα, δηλαδή, για μια επεξήγηση που θα εξηγεί ένα αποτέλεσμα προσδιορίζοντας </a:t>
            </a:r>
            <a:r>
              <a:rPr lang="el-GR" sz="2400" i="1" dirty="0" smtClean="0"/>
              <a:t>όλα</a:t>
            </a:r>
            <a:r>
              <a:rPr lang="el-GR" sz="2400" dirty="0" smtClean="0"/>
              <a:t> τα αίτιά του, διότι μόνο γνωρίζοντας γιατί το αίτιο α προέκυψε από το αίτιο β και αυτό από το αίτιο γ κοκ. είναι δυνατόν να προσδιορίσεις πλήρως το αποτέλεσμα του αιτίου α, </a:t>
            </a:r>
            <a:r>
              <a:rPr lang="el-GR" sz="2400" b="1" dirty="0" smtClean="0">
                <a:solidFill>
                  <a:schemeClr val="accent1"/>
                </a:solidFill>
              </a:rPr>
              <a:t>και</a:t>
            </a:r>
            <a:r>
              <a:rPr lang="el-GR" sz="2400" dirty="0" smtClean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dirty="0" smtClean="0"/>
              <a:t>το αίτημα της καθολικότητας, δηλαδή του ότι η εξήγηση πρέπει να έχει ένα πέρας, οριοθετώντας έτσι μια κλειστή ομάδα αιτίων. </a:t>
            </a:r>
          </a:p>
          <a:p>
            <a:pPr>
              <a:buNone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αντίθεση ισχυρίζεται ότι η θέση: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	</a:t>
            </a:r>
            <a:r>
              <a:rPr lang="el-GR" sz="2400" dirty="0" smtClean="0"/>
              <a:t>Η αντίθεση ισχυρίζεται </a:t>
            </a:r>
            <a:r>
              <a:rPr lang="el-GR" sz="2400" b="1" dirty="0" smtClean="0">
                <a:solidFill>
                  <a:schemeClr val="accent1"/>
                </a:solidFill>
              </a:rPr>
              <a:t>όχι</a:t>
            </a:r>
            <a:r>
              <a:rPr lang="el-GR" sz="2400" dirty="0" smtClean="0"/>
              <a:t> ότι η θέση είναι </a:t>
            </a:r>
            <a:r>
              <a:rPr lang="el-GR" sz="2400" b="1" dirty="0" smtClean="0">
                <a:solidFill>
                  <a:schemeClr val="accent1"/>
                </a:solidFill>
              </a:rPr>
              <a:t>εσωτερικά αντιφατική </a:t>
            </a:r>
            <a:r>
              <a:rPr lang="el-GR" sz="2400" dirty="0" smtClean="0"/>
              <a:t>αλλά ότι:</a:t>
            </a:r>
          </a:p>
          <a:p>
            <a:pPr algn="just">
              <a:buNone/>
            </a:pPr>
            <a:endParaRPr lang="el-GR" sz="2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l-GR" sz="2400" dirty="0" smtClean="0"/>
              <a:t>η ελευθερία είναι </a:t>
            </a:r>
            <a:r>
              <a:rPr lang="el-GR" sz="2400" b="1" dirty="0" smtClean="0">
                <a:solidFill>
                  <a:schemeClr val="accent1"/>
                </a:solidFill>
              </a:rPr>
              <a:t>ψευδαισθητική</a:t>
            </a:r>
            <a:r>
              <a:rPr lang="el-GR" sz="2400" dirty="0" smtClean="0"/>
              <a:t>, επειδή δεν υπόκειται στους νόμους που καθορίζουν τον κόσμο των φαινομένων,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400" dirty="0" smtClean="0"/>
              <a:t>η θέση είναι αντιφατική </a:t>
            </a:r>
            <a:r>
              <a:rPr lang="el-GR" sz="2400" b="1" dirty="0" smtClean="0">
                <a:solidFill>
                  <a:schemeClr val="accent1"/>
                </a:solidFill>
              </a:rPr>
              <a:t>μόνο ως προς </a:t>
            </a:r>
            <a:r>
              <a:rPr lang="el-GR" sz="2400" dirty="0" smtClean="0"/>
              <a:t>τις προϋποθέσεις της εμπειρίας του κόσμου των φαινομένων.</a:t>
            </a:r>
          </a:p>
          <a:p>
            <a:pPr algn="just">
              <a:buNone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απαιτεί ο πρακτικός λόγος: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την πραγματικότητα της ελευθερίας και όχι την απλή δυνατότητά της</a:t>
            </a:r>
            <a:r>
              <a:rPr lang="el-GR" sz="2400" dirty="0" smtClean="0"/>
              <a:t>,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την εδώ διάκριση μεταξύ χρονικής και </a:t>
            </a:r>
            <a:r>
              <a:rPr lang="el-GR" sz="2400" dirty="0" err="1" smtClean="0"/>
              <a:t>αιτιακής</a:t>
            </a:r>
            <a:r>
              <a:rPr lang="el-GR" sz="2400" dirty="0" smtClean="0"/>
              <a:t> αρχής,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την ταύτιση της ελευθερίας με την </a:t>
            </a:r>
            <a:r>
              <a:rPr lang="el-GR" sz="2400" b="1" dirty="0" smtClean="0">
                <a:solidFill>
                  <a:schemeClr val="accent1"/>
                </a:solidFill>
              </a:rPr>
              <a:t>αυτενέργεια</a:t>
            </a:r>
            <a:r>
              <a:rPr lang="el-GR" sz="2400" dirty="0" smtClean="0"/>
              <a:t> (</a:t>
            </a:r>
            <a:r>
              <a:rPr lang="de-DE" sz="2400" i="1" dirty="0" smtClean="0"/>
              <a:t>Spontaneit</a:t>
            </a:r>
            <a:r>
              <a:rPr lang="el-GR" sz="2400" i="1" dirty="0" smtClean="0"/>
              <a:t>ä</a:t>
            </a:r>
            <a:r>
              <a:rPr lang="de-DE" sz="2400" i="1" dirty="0" smtClean="0"/>
              <a:t>t</a:t>
            </a:r>
            <a:r>
              <a:rPr lang="el-GR" sz="2400" dirty="0" smtClean="0"/>
              <a:t>),</a:t>
            </a:r>
          </a:p>
          <a:p>
            <a:pPr marL="457200" indent="-457200">
              <a:buFont typeface="+mj-lt"/>
              <a:buAutoNum type="arabicPeriod"/>
            </a:pPr>
            <a:endParaRPr lang="el-G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το </a:t>
            </a:r>
            <a:r>
              <a:rPr lang="el-GR" sz="2400" dirty="0" smtClean="0"/>
              <a:t>ότι αυτή η αυτενέργεια εμπεριέχει το στοιχείο του ‘κινήτρου’ για πράξεις, δηλαδή την ιδέα ότι ο Λόγος κινητοποιεί τον εαυτό του.</a:t>
            </a:r>
          </a:p>
          <a:p>
            <a:pPr algn="just">
              <a:buNone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Line Callout 2 (Border and Accent Bar) 6"/>
          <p:cNvSpPr/>
          <p:nvPr/>
        </p:nvSpPr>
        <p:spPr>
          <a:xfrm>
            <a:off x="3275856" y="2204864"/>
            <a:ext cx="5184576" cy="612648"/>
          </a:xfrm>
          <a:prstGeom prst="accentBorderCallout2">
            <a:avLst>
              <a:gd name="adj1" fmla="val 18750"/>
              <a:gd name="adj2" fmla="val -8333"/>
              <a:gd name="adj3" fmla="val -63234"/>
              <a:gd name="adj4" fmla="val -769"/>
              <a:gd name="adj5" fmla="val 15800"/>
              <a:gd name="adj6" fmla="val -7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Αυτό θα δειχθεί στην </a:t>
            </a:r>
            <a:r>
              <a:rPr lang="el-GR" i="1" dirty="0" smtClean="0"/>
              <a:t>Κριτική του πρακτικού λόγου</a:t>
            </a:r>
            <a:endParaRPr lang="el-GR" i="1" dirty="0"/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3419872" y="4005064"/>
            <a:ext cx="4752528" cy="612648"/>
          </a:xfrm>
          <a:prstGeom prst="accentBorderCallout1">
            <a:avLst>
              <a:gd name="adj1" fmla="val -6476"/>
              <a:gd name="adj2" fmla="val -676"/>
              <a:gd name="adj3" fmla="val -30265"/>
              <a:gd name="adj4" fmla="val 45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Αυτή η έννοια θα εξηγηθεί στο επόμενο μάθημα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</a:t>
            </a:r>
            <a:r>
              <a:rPr lang="el-GR" sz="2000" dirty="0" smtClean="0"/>
              <a:t> Παύλος </a:t>
            </a:r>
            <a:r>
              <a:rPr lang="el-GR" sz="2000" dirty="0" err="1" smtClean="0"/>
              <a:t>Κόντος</a:t>
            </a:r>
            <a:r>
              <a:rPr lang="el-GR" sz="2000" dirty="0" smtClean="0"/>
              <a:t>. «Καντιανή Ηθική».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https://eclass.upatras.gr/courses/PHIL1917/</a:t>
            </a:r>
            <a:endParaRPr lang="el-GR" sz="200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endParaRPr lang="el-GR" dirty="0" smtClean="0"/>
          </a:p>
          <a:p>
            <a:pPr marL="0" algn="just">
              <a:buNone/>
            </a:pPr>
            <a:r>
              <a:rPr lang="el-GR" dirty="0" smtClean="0"/>
              <a:t>Σκοπός όσων ακολουθούν είναι να κατανοηθεί, στη συνέχεια όσων έχουν ήδη αναλυθεί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smtClean="0"/>
              <a:t>video</a:t>
            </a:r>
            <a:r>
              <a:rPr lang="el-GR" dirty="0" smtClean="0"/>
              <a:t> της 1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ενότητας, </a:t>
            </a:r>
            <a:r>
              <a:rPr lang="el-GR" b="1" dirty="0" smtClean="0">
                <a:solidFill>
                  <a:schemeClr val="accent1"/>
                </a:solidFill>
              </a:rPr>
              <a:t>η 3</a:t>
            </a:r>
            <a:r>
              <a:rPr lang="el-GR" b="1" baseline="30000" dirty="0" smtClean="0">
                <a:solidFill>
                  <a:schemeClr val="accent1"/>
                </a:solidFill>
              </a:rPr>
              <a:t>η</a:t>
            </a:r>
            <a:r>
              <a:rPr lang="el-GR" b="1" dirty="0" smtClean="0">
                <a:solidFill>
                  <a:schemeClr val="accent1"/>
                </a:solidFill>
              </a:rPr>
              <a:t> αντινομία</a:t>
            </a:r>
            <a:r>
              <a:rPr lang="el-GR" dirty="0" smtClean="0"/>
              <a:t>, όπως αυτή παρουσιάζεται από τ</a:t>
            </a:r>
            <a:r>
              <a:rPr lang="en-US" dirty="0" smtClean="0"/>
              <a:t>o</a:t>
            </a:r>
            <a:r>
              <a:rPr lang="el-GR" dirty="0" smtClean="0"/>
              <a:t>ν Καντ στην </a:t>
            </a:r>
            <a:r>
              <a:rPr lang="el-GR" i="1" dirty="0" smtClean="0"/>
              <a:t>Κριτική του Καθαρού λόγου.</a:t>
            </a:r>
            <a:endParaRPr lang="el-GR" i="1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Line Callout 2 (Border and Accent Bar) 7"/>
          <p:cNvSpPr/>
          <p:nvPr/>
        </p:nvSpPr>
        <p:spPr>
          <a:xfrm>
            <a:off x="5076056" y="1700808"/>
            <a:ext cx="309634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587"/>
              <a:gd name="adj6" fmla="val -48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Βλέπε οδηγίες ανάγνωσης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καντιανές αντινομίες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Η </a:t>
            </a:r>
            <a:r>
              <a:rPr lang="el-GR" sz="2400" b="1" dirty="0" smtClean="0">
                <a:solidFill>
                  <a:schemeClr val="accent1"/>
                </a:solidFill>
              </a:rPr>
              <a:t>ΔΙΑΝΟΙΑ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chemeClr val="accent1"/>
                </a:solidFill>
              </a:rPr>
              <a:t>(</a:t>
            </a:r>
            <a:r>
              <a:rPr lang="en-US" sz="2400" b="1" dirty="0" err="1" smtClean="0">
                <a:solidFill>
                  <a:schemeClr val="accent1"/>
                </a:solidFill>
              </a:rPr>
              <a:t>Verstand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  <a:r>
              <a:rPr lang="en-US" sz="2400" b="1" dirty="0" smtClean="0"/>
              <a:t> </a:t>
            </a:r>
            <a:r>
              <a:rPr lang="el-GR" sz="2400" dirty="0" smtClean="0"/>
              <a:t>μπορεί να γνωρίσει μόνο </a:t>
            </a:r>
            <a:r>
              <a:rPr lang="el-GR" sz="2400" dirty="0" err="1" smtClean="0"/>
              <a:t>ό,τι</a:t>
            </a:r>
            <a:r>
              <a:rPr lang="el-GR" sz="2400" dirty="0" smtClean="0"/>
              <a:t> δίνεται σε εμάς μέσω των αισθήσεων. </a:t>
            </a:r>
            <a:r>
              <a:rPr lang="el-GR" sz="2400" dirty="0" smtClean="0"/>
              <a:t>Μ</a:t>
            </a:r>
            <a:r>
              <a:rPr lang="el-GR" sz="2400" dirty="0" smtClean="0"/>
              <a:t>όνο </a:t>
            </a:r>
            <a:r>
              <a:rPr lang="el-GR" sz="2400" dirty="0" smtClean="0"/>
              <a:t>για αυτά τα αντικείμενα είναι δυνατόν να υπάρξει γνώση.</a:t>
            </a:r>
          </a:p>
          <a:p>
            <a:r>
              <a:rPr lang="el-GR" sz="2400" dirty="0" smtClean="0"/>
              <a:t>Ωστόσο, ο ανθρώπινος </a:t>
            </a:r>
            <a:r>
              <a:rPr lang="el-GR" sz="2400" b="1" dirty="0" smtClean="0">
                <a:solidFill>
                  <a:schemeClr val="accent1"/>
                </a:solidFill>
              </a:rPr>
              <a:t>ΛΟΓΟΣ</a:t>
            </a:r>
            <a:r>
              <a:rPr lang="el-GR" sz="2400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(</a:t>
            </a:r>
            <a:r>
              <a:rPr lang="en-US" sz="2400" b="1" dirty="0" err="1" smtClean="0">
                <a:solidFill>
                  <a:schemeClr val="accent1"/>
                </a:solidFill>
              </a:rPr>
              <a:t>Vernunft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έχει ενδιαφέροντα που υπερβαίνουν τα όρια της διάνοιας. Και αυτά τα ενδιαφέροντα είναι δύο ειδών: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α</a:t>
            </a:r>
            <a:r>
              <a:rPr lang="en-US" sz="2400" dirty="0" smtClean="0"/>
              <a:t>.</a:t>
            </a:r>
            <a:r>
              <a:rPr lang="el-GR" sz="2400" dirty="0" smtClean="0"/>
              <a:t>το θεωρητικό ιδεώδες μιας απόλυτα συστηματικής, ενιαίας και ολοκληρωτικής γνώσης και </a:t>
            </a:r>
          </a:p>
          <a:p>
            <a:pPr>
              <a:buNone/>
            </a:pPr>
            <a:r>
              <a:rPr lang="el-GR" sz="2400" dirty="0" smtClean="0"/>
              <a:t>	β. τα πρακτικά αιτήματα που αφορούν την αθανασία της ψυχής, την ελευθερία και την ύπαρξη του θεού.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Καντιανή Διαλεκτική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08512"/>
          </a:xfrm>
        </p:spPr>
        <p:txBody>
          <a:bodyPr>
            <a:normAutofit/>
          </a:bodyPr>
          <a:lstStyle/>
          <a:p>
            <a:pPr marL="400050" lvl="1" indent="0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smtClean="0"/>
              <a:t>Αυτά τα αιτήματα του λόγου, που υπερβαίνουν τη σφαίρα όσων μπορούμε να γνωρίσουμε με τη διάνοια, τα διερευνά ο Καντ στο κεφάλαιο της </a:t>
            </a:r>
            <a:r>
              <a:rPr lang="el-GR" sz="2400" b="1" i="1" dirty="0" smtClean="0">
                <a:solidFill>
                  <a:schemeClr val="accent1"/>
                </a:solidFill>
              </a:rPr>
              <a:t>Διαλεκτικής</a:t>
            </a:r>
            <a:r>
              <a:rPr lang="el-GR" sz="2400" dirty="0" smtClean="0"/>
              <a:t> στην </a:t>
            </a:r>
            <a:r>
              <a:rPr lang="el-GR" sz="2400" i="1" dirty="0" smtClean="0"/>
              <a:t>Κριτική του Καθαρού λόγου</a:t>
            </a:r>
            <a:r>
              <a:rPr lang="el-GR" sz="2400" dirty="0" smtClean="0"/>
              <a:t>.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l-GR" sz="2400" dirty="0" smtClean="0"/>
              <a:t> Γιατί, όμως, είναι αυτά τα αιτήματα δικαιολογημένα;</a:t>
            </a:r>
          </a:p>
          <a:p>
            <a:pPr marL="400050" lvl="1" indent="0">
              <a:buNone/>
            </a:pPr>
            <a:r>
              <a:rPr lang="el-GR" sz="2400" dirty="0" smtClean="0"/>
              <a:t>Είναι δικαιολογημένα διότι ενυπάρχει στην ανθρώπινη έλλογη φύση η τάση να διερευνά το «α-</a:t>
            </a:r>
            <a:r>
              <a:rPr lang="el-GR" sz="2400" dirty="0" err="1" smtClean="0"/>
              <a:t>προϋπόθετο</a:t>
            </a:r>
            <a:r>
              <a:rPr lang="el-GR" sz="2400" dirty="0" smtClean="0"/>
              <a:t>», αυτό που συνιστά προϋπόθεση για την κατανόηση της εμπειρίας μας </a:t>
            </a:r>
            <a:r>
              <a:rPr lang="fr-FR" sz="2400" dirty="0" smtClean="0"/>
              <a:t>(A308/B364)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Line Callout 1 (Border and Accent Bar) 6"/>
          <p:cNvSpPr/>
          <p:nvPr/>
        </p:nvSpPr>
        <p:spPr>
          <a:xfrm>
            <a:off x="3707904" y="5157192"/>
            <a:ext cx="4536504" cy="612648"/>
          </a:xfrm>
          <a:prstGeom prst="accentBorderCallout1">
            <a:avLst>
              <a:gd name="adj1" fmla="val 18750"/>
              <a:gd name="adj2" fmla="val -8333"/>
              <a:gd name="adj3" fmla="val -17834"/>
              <a:gd name="adj4" fmla="val -35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αρίθμηση των σελίδων παραπέμπει στην Α΄ και τη Β΄ έκδοση του καντιανού κειμένου.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ιδέες του Λόγου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/>
            <a:endParaRPr lang="el-GR" sz="2400" dirty="0" smtClean="0"/>
          </a:p>
          <a:p>
            <a:pPr marL="400050" lvl="1" indent="0">
              <a:buFont typeface="Arial" pitchFamily="34" charset="0"/>
              <a:buChar char="•"/>
            </a:pPr>
            <a:r>
              <a:rPr lang="el-GR" sz="2400" dirty="0" smtClean="0"/>
              <a:t> Αυτή η πορεία προς το </a:t>
            </a:r>
            <a:r>
              <a:rPr lang="el-GR" sz="2400" dirty="0" err="1" smtClean="0"/>
              <a:t>απρϋπόθετο</a:t>
            </a:r>
            <a:r>
              <a:rPr lang="el-GR" sz="2400" dirty="0" smtClean="0"/>
              <a:t> φαίνεται να οδηγεί σε τρεις </a:t>
            </a:r>
            <a:r>
              <a:rPr lang="el-GR" sz="2400" b="1" dirty="0" smtClean="0">
                <a:solidFill>
                  <a:schemeClr val="accent1"/>
                </a:solidFill>
              </a:rPr>
              <a:t>«ιδέες του Λόγου»</a:t>
            </a:r>
            <a:r>
              <a:rPr lang="el-GR" sz="2400" dirty="0" smtClean="0"/>
              <a:t>: την ψυχή, τον Θεό και τον κόσμο.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l-GR" sz="2400" dirty="0" smtClean="0"/>
              <a:t> Το </a:t>
            </a:r>
            <a:r>
              <a:rPr lang="el-GR" sz="2400" dirty="0" err="1" smtClean="0"/>
              <a:t>διακύβευμα</a:t>
            </a:r>
            <a:r>
              <a:rPr lang="el-GR" sz="2400" dirty="0" smtClean="0"/>
              <a:t> είναι το εξής: </a:t>
            </a:r>
          </a:p>
          <a:p>
            <a:pPr marL="400050" lvl="1" indent="0">
              <a:buNone/>
            </a:pPr>
            <a:r>
              <a:rPr lang="el-GR" sz="2400" dirty="0" smtClean="0"/>
              <a:t>πώς θα πρέπει να συλλάβει κανείς τις τρεις αυτές ιδέες οι οποίες, αν και αποτελούν αναπόφευκτα ‘εργαλεία’ του Λόγου, μας οδηγούν συνήθως, από τη φύση τους, σε </a:t>
            </a:r>
            <a:r>
              <a:rPr lang="el-GR" sz="2400" b="1" dirty="0" smtClean="0">
                <a:solidFill>
                  <a:schemeClr val="accent1"/>
                </a:solidFill>
              </a:rPr>
              <a:t>μεταφυσικές πλάνες</a:t>
            </a:r>
            <a:r>
              <a:rPr lang="el-GR" sz="2400" dirty="0" smtClean="0"/>
              <a:t>; Και τέτοιες πλάνες είναι η τάση μας να αντιστοιχούμε αυτές τις ιδέες με πράγματα που υπάρχουν στον κόσμο των φαινομένων.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ιδέα του κόσμου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/>
            <a:endParaRPr lang="el-GR" sz="2400" dirty="0" smtClean="0"/>
          </a:p>
          <a:p>
            <a:pPr marL="400050" lvl="1" indent="0">
              <a:buFont typeface="Arial" pitchFamily="34" charset="0"/>
              <a:buChar char="•"/>
            </a:pPr>
            <a:r>
              <a:rPr lang="el-GR" sz="2400" dirty="0" smtClean="0"/>
              <a:t> Εδώ μας ενδιαφέρει η </a:t>
            </a:r>
            <a:r>
              <a:rPr lang="el-GR" sz="2400" b="1" dirty="0" smtClean="0">
                <a:solidFill>
                  <a:schemeClr val="accent1"/>
                </a:solidFill>
              </a:rPr>
              <a:t>ιδέα του κόσμου</a:t>
            </a:r>
            <a:r>
              <a:rPr lang="el-GR" sz="2400" dirty="0" smtClean="0"/>
              <a:t> ως του συνόλου όλων των αντικειμένων και γεγονότων στο χρόνο και το χώρο </a:t>
            </a:r>
            <a:r>
              <a:rPr lang="en-US" sz="2400" dirty="0" smtClean="0"/>
              <a:t>(A420/B448).</a:t>
            </a:r>
            <a:r>
              <a:rPr lang="el-GR" sz="2400" dirty="0" smtClean="0"/>
              <a:t> 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l-GR" sz="2400" dirty="0" smtClean="0"/>
              <a:t>Αυτή η ιδέα οδηγεί σε τέσσερις </a:t>
            </a:r>
            <a:r>
              <a:rPr lang="el-GR" sz="2400" b="1" dirty="0" smtClean="0">
                <a:solidFill>
                  <a:schemeClr val="accent1"/>
                </a:solidFill>
              </a:rPr>
              <a:t>αντινομίες</a:t>
            </a:r>
            <a:r>
              <a:rPr lang="el-GR" sz="2400" dirty="0" smtClean="0"/>
              <a:t>, δηλαδή σε τέσσερα ζεύγη θέσεων και αντιθέσεων στα οποία δεν είναι καθόλου προφανές το τι συνιστά μεταφυσική πλάνη και τι συνιστά ασφαλή γνώση.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l-GR" sz="2400" dirty="0" smtClean="0"/>
              <a:t>Αυτές οι αντινομίες διακρίνονται σε μαθηματικές και δυναμικές </a:t>
            </a:r>
            <a:r>
              <a:rPr lang="el-GR" sz="1800" dirty="0" smtClean="0"/>
              <a:t>(δεν μας ενδιαφέρει εδώ αυτός ο διαχωρισμός και οι συνεπαγωγές του)</a:t>
            </a:r>
            <a:r>
              <a:rPr lang="el-GR" sz="2400" dirty="0" smtClean="0"/>
              <a:t>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αντινομία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lvl="1" indent="0"/>
            <a:endParaRPr lang="el-GR" sz="2400" dirty="0" smtClean="0"/>
          </a:p>
          <a:p>
            <a:pPr marL="400050" lvl="1" indent="0" algn="just">
              <a:buFont typeface="Arial" pitchFamily="34" charset="0"/>
              <a:buChar char="•"/>
            </a:pPr>
            <a:r>
              <a:rPr lang="el-GR" sz="2400" dirty="0" smtClean="0"/>
              <a:t>  Η 3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αντινομία, που αναγνωρίζεται ως μια </a:t>
            </a:r>
            <a:r>
              <a:rPr lang="el-GR" sz="2400" b="1" dirty="0" smtClean="0">
                <a:solidFill>
                  <a:schemeClr val="accent1"/>
                </a:solidFill>
              </a:rPr>
              <a:t>δυναμική αντινομία, </a:t>
            </a:r>
            <a:r>
              <a:rPr lang="el-GR" sz="2400" dirty="0" smtClean="0"/>
              <a:t>εμπεριέχει </a:t>
            </a:r>
            <a:r>
              <a:rPr lang="el-GR" sz="2400" b="1" dirty="0" smtClean="0">
                <a:solidFill>
                  <a:schemeClr val="accent1"/>
                </a:solidFill>
              </a:rPr>
              <a:t>δύο προτάσεις</a:t>
            </a:r>
            <a:r>
              <a:rPr lang="el-GR" sz="2400" dirty="0" smtClean="0"/>
              <a:t>, </a:t>
            </a:r>
            <a:r>
              <a:rPr lang="el-GR" sz="2400" b="1" dirty="0" smtClean="0">
                <a:solidFill>
                  <a:schemeClr val="accent1"/>
                </a:solidFill>
              </a:rPr>
              <a:t>τη θέση και την αντίθεση</a:t>
            </a:r>
            <a:r>
              <a:rPr lang="el-GR" sz="2400" dirty="0" smtClean="0"/>
              <a:t>, οι οποίες είναι αμφότερες ορθές, υπό μια έννοια, αλλά φαίνεται να αντιφάσκουν μεταξύ τους, υπό μια άλλη έννοια. </a:t>
            </a:r>
          </a:p>
          <a:p>
            <a:pPr marL="400050" lvl="1" indent="0" algn="just">
              <a:buFont typeface="Arial" pitchFamily="34" charset="0"/>
              <a:buChar char="•"/>
            </a:pPr>
            <a:r>
              <a:rPr lang="el-GR" sz="2400" dirty="0" smtClean="0"/>
              <a:t>Στόχος της καντιανής κριτικής είναι να διακρίνει αυτές τις δύο οπτικές και, έτσι, να διαλύσει τις μεταφυσικές πλάνες και να δικαιώσει το αίτημα του λόγου να προσπαθήσει να συλλάβει το </a:t>
            </a:r>
            <a:r>
              <a:rPr lang="el-GR" sz="2400" dirty="0" err="1" smtClean="0"/>
              <a:t>απροϋπόθετο</a:t>
            </a:r>
            <a:r>
              <a:rPr lang="el-GR" sz="2400" dirty="0" smtClean="0"/>
              <a:t>.</a:t>
            </a:r>
          </a:p>
          <a:p>
            <a:pPr marL="400050" lvl="1" indent="0" algn="just"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dirty="0" smtClean="0"/>
              <a:t>Η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chemeClr val="accent1"/>
                </a:solidFill>
              </a:rPr>
              <a:t>3</a:t>
            </a:r>
            <a:r>
              <a:rPr lang="el-GR" sz="2400" b="1" baseline="30000" dirty="0" smtClean="0">
                <a:solidFill>
                  <a:schemeClr val="accent1"/>
                </a:solidFill>
              </a:rPr>
              <a:t>η</a:t>
            </a:r>
            <a:r>
              <a:rPr lang="el-GR" sz="2400" b="1" dirty="0" smtClean="0">
                <a:solidFill>
                  <a:schemeClr val="accent1"/>
                </a:solidFill>
              </a:rPr>
              <a:t> </a:t>
            </a:r>
            <a:r>
              <a:rPr lang="el-GR" sz="2400" b="1" dirty="0" smtClean="0">
                <a:solidFill>
                  <a:schemeClr val="accent1"/>
                </a:solidFill>
              </a:rPr>
              <a:t>αντινομία </a:t>
            </a:r>
            <a:r>
              <a:rPr lang="el-GR" sz="2400" b="1" dirty="0" smtClean="0"/>
              <a:t>είναι </a:t>
            </a:r>
            <a:r>
              <a:rPr lang="el-GR" sz="2400" b="1" dirty="0" smtClean="0"/>
              <a:t>αυτή</a:t>
            </a:r>
            <a:r>
              <a:rPr lang="el-GR" sz="2400" b="1" dirty="0" smtClean="0">
                <a:solidFill>
                  <a:schemeClr val="accent1"/>
                </a:solidFill>
              </a:rPr>
              <a:t> της ελευθερίας</a:t>
            </a:r>
            <a:r>
              <a:rPr lang="el-GR" sz="2400" dirty="0" smtClean="0"/>
              <a:t>.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θέση στην 3</a:t>
            </a:r>
            <a:r>
              <a:rPr lang="el-GR" baseline="30000" dirty="0" smtClean="0"/>
              <a:t>η</a:t>
            </a:r>
            <a:r>
              <a:rPr lang="el-GR" dirty="0" smtClean="0"/>
              <a:t> αντινομία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00050" lvl="1" indent="0"/>
            <a:endParaRPr lang="el-GR" sz="2400" dirty="0" smtClean="0"/>
          </a:p>
          <a:p>
            <a:pPr algn="ctr">
              <a:buNone/>
            </a:pPr>
            <a:r>
              <a:rPr lang="el-GR" sz="2400" dirty="0" smtClean="0"/>
              <a:t>	</a:t>
            </a:r>
            <a:r>
              <a:rPr lang="el-GR" sz="3400" b="1" i="1" dirty="0" smtClean="0"/>
              <a:t>Κριτική του καθαρού λόγου</a:t>
            </a:r>
            <a:r>
              <a:rPr lang="el-GR" sz="3400" b="1" dirty="0" smtClean="0"/>
              <a:t>, Α444/ Β 472 κ.ε.</a:t>
            </a:r>
            <a:endParaRPr lang="el-GR" sz="3400" dirty="0" smtClean="0"/>
          </a:p>
          <a:p>
            <a:pPr algn="ctr">
              <a:buNone/>
            </a:pPr>
            <a:r>
              <a:rPr lang="el-GR" sz="3400" b="1" dirty="0" smtClean="0"/>
              <a:t>Θέση</a:t>
            </a:r>
            <a:r>
              <a:rPr lang="el-GR" sz="3400" dirty="0" smtClean="0"/>
              <a:t>: </a:t>
            </a:r>
          </a:p>
          <a:p>
            <a:pPr>
              <a:buNone/>
            </a:pPr>
            <a:r>
              <a:rPr lang="el-GR" sz="3400" dirty="0" smtClean="0"/>
              <a:t>«Η αιτιότητα σύμφωνα με τους νόμους της φύσης δεν είναι η μόνη εκ της οποίας μπορούν να εξαχθούν όλα τα φαινόμενα του κόσμου. Είναι επιπλέον αναγκαίο να αποδεχθούμε </a:t>
            </a:r>
            <a:r>
              <a:rPr lang="el-GR" sz="3400" b="1" dirty="0" smtClean="0">
                <a:solidFill>
                  <a:schemeClr val="accent1"/>
                </a:solidFill>
              </a:rPr>
              <a:t>μια ελεύθερη αιτιότητα</a:t>
            </a:r>
            <a:r>
              <a:rPr lang="el-GR" sz="3400" dirty="0" smtClean="0"/>
              <a:t> για την εξήγηση αυτών των φαινομένων» [...]. </a:t>
            </a:r>
          </a:p>
          <a:p>
            <a:pPr>
              <a:buNone/>
            </a:pPr>
            <a:r>
              <a:rPr lang="el-GR" sz="3400" dirty="0" smtClean="0"/>
              <a:t>«Δηλαδή, θα πρέπει να αποδεχθούμε μια αιτιότητα εκ της οποίας συμβαίνει κάτι, </a:t>
            </a:r>
            <a:r>
              <a:rPr lang="el-GR" sz="3400" b="1" dirty="0" smtClean="0">
                <a:solidFill>
                  <a:schemeClr val="accent1"/>
                </a:solidFill>
              </a:rPr>
              <a:t>χωρίς η αιτία του να καθορίζεται με την αναγωγή της σε μια προηγούμενη αιτία </a:t>
            </a:r>
            <a:r>
              <a:rPr lang="el-GR" sz="3400" dirty="0" smtClean="0"/>
              <a:t>σύμφωνα με αναγκαίους νόμους, δηλαδή μια </a:t>
            </a:r>
            <a:r>
              <a:rPr lang="el-GR" sz="3400" b="1" dirty="0" smtClean="0">
                <a:solidFill>
                  <a:schemeClr val="accent1"/>
                </a:solidFill>
              </a:rPr>
              <a:t>απόλυτη αυτενέργεια </a:t>
            </a:r>
            <a:r>
              <a:rPr lang="el-GR" sz="3400" dirty="0" smtClean="0"/>
              <a:t>των αιτιών».</a:t>
            </a:r>
          </a:p>
          <a:p>
            <a:endParaRPr lang="el-GR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αντίθεση στην 3</a:t>
            </a:r>
            <a:r>
              <a:rPr lang="el-GR" baseline="30000" dirty="0" smtClean="0"/>
              <a:t>η</a:t>
            </a:r>
            <a:r>
              <a:rPr lang="el-GR" dirty="0" smtClean="0"/>
              <a:t> αντινομία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/>
              <a:t>Αντίθεση</a:t>
            </a:r>
            <a:r>
              <a:rPr lang="el-GR" sz="2400" dirty="0" smtClean="0"/>
              <a:t>: </a:t>
            </a:r>
          </a:p>
          <a:p>
            <a:pPr algn="ctr">
              <a:buNone/>
            </a:pPr>
            <a:endParaRPr lang="el-GR" sz="2400" dirty="0" smtClean="0"/>
          </a:p>
          <a:p>
            <a:pPr algn="just">
              <a:buNone/>
            </a:pPr>
            <a:r>
              <a:rPr lang="el-GR" sz="2400" dirty="0" smtClean="0"/>
              <a:t>«</a:t>
            </a:r>
            <a:r>
              <a:rPr lang="el-GR" sz="2400" b="1" dirty="0" smtClean="0">
                <a:solidFill>
                  <a:schemeClr val="accent1"/>
                </a:solidFill>
              </a:rPr>
              <a:t>Δεν υπάρχει ελευθερία</a:t>
            </a:r>
            <a:r>
              <a:rPr lang="el-GR" sz="2400" dirty="0" smtClean="0"/>
              <a:t>, αλλά το καθετί συμβαίνει μέσα στον κόσμο μόνο σύμφωνα με τους νόμους της φύσης».</a:t>
            </a:r>
          </a:p>
          <a:p>
            <a:pPr algn="just">
              <a:buNone/>
            </a:pPr>
            <a:r>
              <a:rPr lang="el-GR" sz="2400" dirty="0" smtClean="0"/>
              <a:t>«Εάν η ελευθερία προσδιοριζόταν σύμφωνα με νόμους, δεν θα ήταν ελευθερία, αλλά θα αποτελούσε φύση».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996</Words>
  <Application>Microsoft Office PowerPoint</Application>
  <PresentationFormat>On-screen Show (4:3)</PresentationFormat>
  <Paragraphs>135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Θέμα του Office</vt:lpstr>
      <vt:lpstr>Kant: Ηθική Φιλοσοφία</vt:lpstr>
      <vt:lpstr>Σκοποί  ενότητας</vt:lpstr>
      <vt:lpstr>Οι καντιανές αντινομίες </vt:lpstr>
      <vt:lpstr>Η Καντιανή Διαλεκτική </vt:lpstr>
      <vt:lpstr>Οι ιδέες του Λόγου </vt:lpstr>
      <vt:lpstr>Η ιδέα του κόσμου </vt:lpstr>
      <vt:lpstr>3η αντινομία </vt:lpstr>
      <vt:lpstr>Η θέση στην 3η αντινομία </vt:lpstr>
      <vt:lpstr>Η αντίθεση στην 3η αντινομία </vt:lpstr>
      <vt:lpstr>Προϋποθέσεις που ισχύουν</vt:lpstr>
      <vt:lpstr>Η θέση αποδεικνύει ότι η αντίθεση:</vt:lpstr>
      <vt:lpstr>Η αντίθεση ισχυρίζεται ότι η θέση:</vt:lpstr>
      <vt:lpstr>Τι απαιτεί ο πρακτικός λόγος: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.</cp:lastModifiedBy>
  <cp:revision>196</cp:revision>
  <dcterms:created xsi:type="dcterms:W3CDTF">2012-09-06T09:03:05Z</dcterms:created>
  <dcterms:modified xsi:type="dcterms:W3CDTF">2014-12-19T06:29:28Z</dcterms:modified>
</cp:coreProperties>
</file>