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 id="261" r:id="rId6"/>
    <p:sldId id="257"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BDABE3A-9107-43FA-96A8-0BC8E75ADAB4}" type="datetimeFigureOut">
              <a:rPr lang="el-GR" smtClean="0"/>
              <a:t>29/12/2015</a:t>
            </a:fld>
            <a:endParaRPr lang="el-GR"/>
          </a:p>
        </p:txBody>
      </p:sp>
      <p:sp>
        <p:nvSpPr>
          <p:cNvPr id="17" name="Footer Placeholder 16"/>
          <p:cNvSpPr>
            <a:spLocks noGrp="1"/>
          </p:cNvSpPr>
          <p:nvPr>
            <p:ph type="ftr" sz="quarter" idx="11"/>
          </p:nvPr>
        </p:nvSpPr>
        <p:spPr/>
        <p:txBody>
          <a:bodyPr/>
          <a:lstStyle/>
          <a:p>
            <a:endParaRPr lang="el-G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8F655F4-D7B7-4623-9F15-7C5C8BBB8EDB}" type="slidenum">
              <a:rPr lang="el-GR" smtClean="0"/>
              <a:t>‹#›</a:t>
            </a:fld>
            <a:endParaRPr lang="el-G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ABE3A-9107-43FA-96A8-0BC8E75ADAB4}" type="datetimeFigureOut">
              <a:rPr lang="el-GR" smtClean="0"/>
              <a:t>29/12/2015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F655F4-D7B7-4623-9F15-7C5C8BBB8ED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8F655F4-D7B7-4623-9F15-7C5C8BBB8EDB}" type="slidenum">
              <a:rPr lang="el-GR" smtClean="0"/>
              <a:t>‹#›</a:t>
            </a:fld>
            <a:endParaRPr lang="el-G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ABE3A-9107-43FA-96A8-0BC8E75ADAB4}" type="datetimeFigureOut">
              <a:rPr lang="el-GR" smtClean="0"/>
              <a:t>29/12/2015</a:t>
            </a:fld>
            <a:endParaRPr lang="el-GR"/>
          </a:p>
        </p:txBody>
      </p:sp>
      <p:sp>
        <p:nvSpPr>
          <p:cNvPr id="5" name="Footer Placeholder 4"/>
          <p:cNvSpPr>
            <a:spLocks noGrp="1"/>
          </p:cNvSpPr>
          <p:nvPr>
            <p:ph type="ftr" sz="quarter" idx="11"/>
          </p:nvPr>
        </p:nvSpPr>
        <p:spPr/>
        <p:txBody>
          <a:bodyPr/>
          <a:lstStyle/>
          <a:p>
            <a:endParaRPr lang="el-G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DABE3A-9107-43FA-96A8-0BC8E75ADAB4}" type="datetimeFigureOut">
              <a:rPr lang="el-GR" smtClean="0"/>
              <a:t>29/12/2015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4361688" y="1026372"/>
            <a:ext cx="457200" cy="441325"/>
          </a:xfrm>
        </p:spPr>
        <p:txBody>
          <a:bodyPr/>
          <a:lstStyle/>
          <a:p>
            <a:fld id="{18F655F4-D7B7-4623-9F15-7C5C8BBB8EDB}" type="slidenum">
              <a:rPr lang="el-GR" smtClean="0"/>
              <a:t>‹#›</a:t>
            </a:fld>
            <a:endParaRPr lang="el-G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l-GR"/>
          </a:p>
        </p:txBody>
      </p:sp>
      <p:sp>
        <p:nvSpPr>
          <p:cNvPr id="4" name="Date Placeholder 3"/>
          <p:cNvSpPr>
            <a:spLocks noGrp="1"/>
          </p:cNvSpPr>
          <p:nvPr>
            <p:ph type="dt" sz="half" idx="10"/>
          </p:nvPr>
        </p:nvSpPr>
        <p:spPr/>
        <p:txBody>
          <a:bodyPr/>
          <a:lstStyle/>
          <a:p>
            <a:fld id="{8BDABE3A-9107-43FA-96A8-0BC8E75ADAB4}" type="datetimeFigureOut">
              <a:rPr lang="el-GR" smtClean="0"/>
              <a:t>29/12/2015</a:t>
            </a:fld>
            <a:endParaRPr lang="el-G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8F655F4-D7B7-4623-9F15-7C5C8BBB8EDB}" type="slidenum">
              <a:rPr lang="el-GR" smtClean="0"/>
              <a:t>‹#›</a:t>
            </a:fld>
            <a:endParaRPr lang="el-G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BDABE3A-9107-43FA-96A8-0BC8E75ADAB4}" type="datetimeFigureOut">
              <a:rPr lang="el-GR" smtClean="0"/>
              <a:t>29/12/2015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F655F4-D7B7-4623-9F15-7C5C8BBB8EDB}" type="slidenum">
              <a:rPr lang="el-GR" smtClean="0"/>
              <a:t>‹#›</a:t>
            </a:fld>
            <a:endParaRPr lang="el-G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BDABE3A-9107-43FA-96A8-0BC8E75ADAB4}" type="datetimeFigureOut">
              <a:rPr lang="el-GR" smtClean="0"/>
              <a:t>29/12/2015</a:t>
            </a:fld>
            <a:endParaRPr lang="el-GR"/>
          </a:p>
        </p:txBody>
      </p:sp>
      <p:sp>
        <p:nvSpPr>
          <p:cNvPr id="8" name="Footer Placeholder 7"/>
          <p:cNvSpPr>
            <a:spLocks noGrp="1"/>
          </p:cNvSpPr>
          <p:nvPr>
            <p:ph type="ftr" sz="quarter" idx="11"/>
          </p:nvPr>
        </p:nvSpPr>
        <p:spPr>
          <a:xfrm>
            <a:off x="304800" y="6409944"/>
            <a:ext cx="3581400" cy="365760"/>
          </a:xfrm>
        </p:spPr>
        <p:txBody>
          <a:bodyPr/>
          <a:lstStyle/>
          <a:p>
            <a:endParaRPr lang="el-G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8F655F4-D7B7-4623-9F15-7C5C8BBB8EDB}" type="slidenum">
              <a:rPr lang="el-GR" smtClean="0"/>
              <a:t>‹#›</a:t>
            </a:fld>
            <a:endParaRPr lang="el-G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DABE3A-9107-43FA-96A8-0BC8E75ADAB4}" type="datetimeFigureOut">
              <a:rPr lang="el-GR" smtClean="0"/>
              <a:t>29/12/2015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a:xfrm>
            <a:off x="4343400" y="1036020"/>
            <a:ext cx="457200" cy="441325"/>
          </a:xfrm>
        </p:spPr>
        <p:txBody>
          <a:bodyPr/>
          <a:lstStyle/>
          <a:p>
            <a:fld id="{18F655F4-D7B7-4623-9F15-7C5C8BBB8ED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BDABE3A-9107-43FA-96A8-0BC8E75ADAB4}" type="datetimeFigureOut">
              <a:rPr lang="el-GR" smtClean="0"/>
              <a:t>29/12/2015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8F655F4-D7B7-4623-9F15-7C5C8BBB8ED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8F655F4-D7B7-4623-9F15-7C5C8BBB8EDB}" type="slidenum">
              <a:rPr lang="el-GR" smtClean="0"/>
              <a:t>‹#›</a:t>
            </a:fld>
            <a:endParaRPr lang="el-G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BDABE3A-9107-43FA-96A8-0BC8E75ADAB4}" type="datetimeFigureOut">
              <a:rPr lang="el-GR" smtClean="0"/>
              <a:t>29/12/2015</a:t>
            </a:fld>
            <a:endParaRPr lang="el-GR"/>
          </a:p>
        </p:txBody>
      </p:sp>
      <p:sp>
        <p:nvSpPr>
          <p:cNvPr id="6" name="Footer Placeholder 5"/>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8F655F4-D7B7-4623-9F15-7C5C8BBB8EDB}" type="slidenum">
              <a:rPr lang="el-GR" smtClean="0"/>
              <a:t>‹#›</a:t>
            </a:fld>
            <a:endParaRPr lang="el-G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BDABE3A-9107-43FA-96A8-0BC8E75ADAB4}" type="datetimeFigureOut">
              <a:rPr lang="el-GR" smtClean="0"/>
              <a:t>29/12/2015</a:t>
            </a:fld>
            <a:endParaRPr lang="el-GR"/>
          </a:p>
        </p:txBody>
      </p:sp>
      <p:sp>
        <p:nvSpPr>
          <p:cNvPr id="6" name="Footer Placeholder 5"/>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BDABE3A-9107-43FA-96A8-0BC8E75ADAB4}" type="datetimeFigureOut">
              <a:rPr lang="el-GR" smtClean="0"/>
              <a:t>29/12/2015</a:t>
            </a:fld>
            <a:endParaRPr lang="el-G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8F655F4-D7B7-4623-9F15-7C5C8BBB8EDB}" type="slidenum">
              <a:rPr lang="el-GR" smtClean="0"/>
              <a:t>‹#›</a:t>
            </a:fld>
            <a:endParaRPr lang="el-G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7016824" cy="3489920"/>
          </a:xfrm>
        </p:spPr>
        <p:txBody>
          <a:bodyPr>
            <a:normAutofit/>
          </a:bodyPr>
          <a:lstStyle/>
          <a:p>
            <a:r>
              <a:rPr lang="el-GR" sz="2000" dirty="0" smtClean="0">
                <a:solidFill>
                  <a:schemeClr val="tx1">
                    <a:lumMod val="95000"/>
                    <a:lumOff val="5000"/>
                  </a:schemeClr>
                </a:solidFill>
              </a:rPr>
              <a:t>ΑΣΚΗΣΗ &amp; ΔΙΑΒΗΤΗΣ</a:t>
            </a:r>
          </a:p>
          <a:p>
            <a:endParaRPr lang="el-GR" sz="2000" dirty="0">
              <a:solidFill>
                <a:schemeClr val="tx1">
                  <a:lumMod val="95000"/>
                  <a:lumOff val="5000"/>
                </a:schemeClr>
              </a:solidFill>
            </a:endParaRPr>
          </a:p>
          <a:p>
            <a:endParaRPr lang="el-GR" sz="2000" dirty="0" smtClean="0">
              <a:solidFill>
                <a:schemeClr val="tx1">
                  <a:lumMod val="95000"/>
                  <a:lumOff val="5000"/>
                </a:schemeClr>
              </a:solidFill>
            </a:endParaRPr>
          </a:p>
          <a:p>
            <a:endParaRPr lang="el-GR" sz="2000" dirty="0">
              <a:solidFill>
                <a:schemeClr val="tx1">
                  <a:lumMod val="95000"/>
                  <a:lumOff val="5000"/>
                </a:schemeClr>
              </a:solidFill>
            </a:endParaRPr>
          </a:p>
          <a:p>
            <a:endParaRPr lang="el-GR" sz="2000" dirty="0" smtClean="0">
              <a:solidFill>
                <a:schemeClr val="tx1">
                  <a:lumMod val="95000"/>
                  <a:lumOff val="5000"/>
                </a:schemeClr>
              </a:solidFill>
            </a:endParaRPr>
          </a:p>
          <a:p>
            <a:endParaRPr lang="el-GR" sz="2000" dirty="0">
              <a:solidFill>
                <a:schemeClr val="tx1">
                  <a:lumMod val="95000"/>
                  <a:lumOff val="5000"/>
                </a:schemeClr>
              </a:solidFill>
            </a:endParaRPr>
          </a:p>
          <a:p>
            <a:pPr algn="r"/>
            <a:r>
              <a:rPr lang="el-GR" sz="2000" dirty="0" smtClean="0">
                <a:solidFill>
                  <a:schemeClr val="tx1">
                    <a:lumMod val="95000"/>
                    <a:lumOff val="5000"/>
                  </a:schemeClr>
                </a:solidFill>
              </a:rPr>
              <a:t>ΔΙΑΜΑΝΤΑΚΗΣ ΒΑΓΓΕΛΗΣ 1473</a:t>
            </a:r>
          </a:p>
          <a:p>
            <a:pPr algn="r"/>
            <a:r>
              <a:rPr lang="el-GR" sz="2000" dirty="0" smtClean="0">
                <a:solidFill>
                  <a:schemeClr val="tx1">
                    <a:lumMod val="95000"/>
                    <a:lumOff val="5000"/>
                  </a:schemeClr>
                </a:solidFill>
              </a:rPr>
              <a:t>ΠΡΑΣΣΑΚΗΣ ΠΑΥΛΟΣ 1665</a:t>
            </a:r>
          </a:p>
          <a:p>
            <a:endParaRPr lang="el-GR" sz="2000" dirty="0">
              <a:solidFill>
                <a:schemeClr val="tx1">
                  <a:lumMod val="95000"/>
                  <a:lumOff val="5000"/>
                </a:schemeClr>
              </a:solidFill>
            </a:endParaRPr>
          </a:p>
          <a:p>
            <a:pPr algn="r"/>
            <a:endParaRPr lang="el-GR" sz="2000" dirty="0">
              <a:solidFill>
                <a:schemeClr val="tx1">
                  <a:lumMod val="95000"/>
                  <a:lumOff val="5000"/>
                </a:schemeClr>
              </a:solidFill>
            </a:endParaRPr>
          </a:p>
        </p:txBody>
      </p:sp>
      <p:sp>
        <p:nvSpPr>
          <p:cNvPr id="2" name="Title 1"/>
          <p:cNvSpPr>
            <a:spLocks noGrp="1"/>
          </p:cNvSpPr>
          <p:nvPr>
            <p:ph type="ctrTitle"/>
          </p:nvPr>
        </p:nvSpPr>
        <p:spPr/>
        <p:txBody>
          <a:bodyPr/>
          <a:lstStyle/>
          <a:p>
            <a:r>
              <a:rPr lang="el-GR" dirty="0" smtClean="0"/>
              <a:t>ΤΜΗΜΑ ΦΥΣΙΚΟΘΕΡΑΠΕΙΑΣ 2015-2016</a:t>
            </a:r>
            <a:br>
              <a:rPr lang="el-GR" dirty="0" smtClean="0"/>
            </a:br>
            <a:r>
              <a:rPr lang="el-GR" sz="2000" dirty="0" smtClean="0"/>
              <a:t>ΕΡΓΑΣΙΑ ΣΤΟ ΜΑΘΗΜΑ:ΜΕΘΟΔΟΛΟΓΙΑ ΤΗΣ ΕΡΕΥΝΑΣ</a:t>
            </a:r>
            <a:endParaRPr lang="el-GR" sz="2000" dirty="0"/>
          </a:p>
        </p:txBody>
      </p:sp>
    </p:spTree>
    <p:extLst>
      <p:ext uri="{BB962C8B-B14F-4D97-AF65-F5344CB8AC3E}">
        <p14:creationId xmlns:p14="http://schemas.microsoft.com/office/powerpoint/2010/main" val="45503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400" b="1" dirty="0" smtClean="0">
                <a:solidFill>
                  <a:schemeClr val="tx1"/>
                </a:solidFill>
                <a:latin typeface="Arial" panose="020B0604020202020204" pitchFamily="34" charset="0"/>
                <a:cs typeface="Arial" panose="020B0604020202020204" pitchFamily="34" charset="0"/>
              </a:rPr>
              <a:t>ΣΥΜΠΕΡΑΣΜΑΤΑ</a:t>
            </a:r>
            <a:endParaRPr lang="el-GR" sz="24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lstStyle/>
          <a:p>
            <a:pPr marL="0" indent="0">
              <a:buNone/>
            </a:pPr>
            <a:r>
              <a:rPr lang="el-GR" dirty="0">
                <a:latin typeface="Arial" panose="020B0604020202020204" pitchFamily="34" charset="0"/>
                <a:cs typeface="Arial" panose="020B0604020202020204" pitchFamily="34" charset="0"/>
              </a:rPr>
              <a:t>Σαν συμπέρασμα της εργασίας μας θα μπορούσαμε να πούμε  οι ασκήσεις με αντίσταση μπορούν να βελτιώσουν κατά ένα μεγαλο βαθμό το ΣΔ είτε τυπου 1 είτε 2.</a:t>
            </a:r>
          </a:p>
        </p:txBody>
      </p:sp>
    </p:spTree>
    <p:extLst>
      <p:ext uri="{BB962C8B-B14F-4D97-AF65-F5344CB8AC3E}">
        <p14:creationId xmlns:p14="http://schemas.microsoft.com/office/powerpoint/2010/main" val="2858775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chemeClr val="tx1"/>
                </a:solidFill>
                <a:latin typeface="Arial" panose="020B0604020202020204" pitchFamily="34" charset="0"/>
                <a:cs typeface="Arial" panose="020B0604020202020204" pitchFamily="34" charset="0"/>
              </a:rPr>
              <a:t>ΒΙΒΛΙΟΓΡΑΦΙΑ &amp;ΑΡΘΡΟΓΡΑΦΙΑ</a:t>
            </a:r>
            <a:endParaRPr lang="el-GR"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r>
              <a:rPr lang="en-US" sz="1400" dirty="0" smtClean="0">
                <a:latin typeface="Arial" panose="020B0604020202020204" pitchFamily="34" charset="0"/>
                <a:cs typeface="Arial" panose="020B0604020202020204" pitchFamily="34" charset="0"/>
              </a:rPr>
              <a:t>Diabetes </a:t>
            </a:r>
            <a:r>
              <a:rPr lang="en-US" sz="1400" dirty="0">
                <a:latin typeface="Arial" panose="020B0604020202020204" pitchFamily="34" charset="0"/>
                <a:cs typeface="Arial" panose="020B0604020202020204" pitchFamily="34" charset="0"/>
              </a:rPr>
              <a:t>Research in Children Network (</a:t>
            </a:r>
            <a:r>
              <a:rPr lang="en-US" sz="1400" dirty="0" err="1">
                <a:latin typeface="Arial" panose="020B0604020202020204" pitchFamily="34" charset="0"/>
                <a:cs typeface="Arial" panose="020B0604020202020204" pitchFamily="34" charset="0"/>
              </a:rPr>
              <a:t>DirecNet</a:t>
            </a:r>
            <a:r>
              <a:rPr lang="en-US" sz="1400" dirty="0">
                <a:latin typeface="Arial" panose="020B0604020202020204" pitchFamily="34" charset="0"/>
                <a:cs typeface="Arial" panose="020B0604020202020204" pitchFamily="34" charset="0"/>
              </a:rPr>
              <a:t>) Study Group. "The effects of aerobic exercise on glucose and </a:t>
            </a:r>
            <a:r>
              <a:rPr lang="en-US" sz="1400" dirty="0" err="1">
                <a:latin typeface="Arial" panose="020B0604020202020204" pitchFamily="34" charset="0"/>
                <a:cs typeface="Arial" panose="020B0604020202020204" pitchFamily="34" charset="0"/>
              </a:rPr>
              <a:t>counterregulatory</a:t>
            </a:r>
            <a:r>
              <a:rPr lang="en-US" sz="1400" dirty="0">
                <a:latin typeface="Arial" panose="020B0604020202020204" pitchFamily="34" charset="0"/>
                <a:cs typeface="Arial" panose="020B0604020202020204" pitchFamily="34" charset="0"/>
              </a:rPr>
              <a:t> hormone concentrations in children with type 1 diabetes." Diabetes Care 29.1 (2006): 20-25</a:t>
            </a:r>
            <a:r>
              <a:rPr lang="en-US" sz="1400" dirty="0" smtClean="0">
                <a:latin typeface="Arial" panose="020B0604020202020204" pitchFamily="34" charset="0"/>
                <a:cs typeface="Arial" panose="020B0604020202020204" pitchFamily="34" charset="0"/>
              </a:rPr>
              <a:t>.</a:t>
            </a:r>
            <a:endParaRPr lang="el-GR"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J.Larry</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D,Geoffrey</a:t>
            </a:r>
            <a:r>
              <a:rPr lang="en-US" sz="1400" dirty="0">
                <a:latin typeface="Arial" panose="020B0604020202020204" pitchFamily="34" charset="0"/>
                <a:cs typeface="Arial" panose="020B0604020202020204" pitchFamily="34" charset="0"/>
              </a:rPr>
              <a:t> E.M (2005).</a:t>
            </a:r>
            <a:r>
              <a:rPr lang="el-GR" sz="1400" dirty="0">
                <a:latin typeface="Arial" panose="020B0604020202020204" pitchFamily="34" charset="0"/>
                <a:cs typeface="Arial" panose="020B0604020202020204" pitchFamily="34" charset="0"/>
              </a:rPr>
              <a:t>ΑΣΚΗΣΗ ΚΑΙ ΧΡΟΝΙΕΣ ΠΑΘΗΣΕΙΣ: ΠΧ </a:t>
            </a:r>
            <a:r>
              <a:rPr lang="el-GR" sz="1400" dirty="0" smtClean="0">
                <a:latin typeface="Arial" panose="020B0604020202020204" pitchFamily="34" charset="0"/>
                <a:cs typeface="Arial" panose="020B0604020202020204" pitchFamily="34" charset="0"/>
              </a:rPr>
              <a:t>ΠΑΣΧΑΛΙΔΗΣ</a:t>
            </a:r>
          </a:p>
          <a:p>
            <a:r>
              <a:rPr lang="en-US" sz="1400" dirty="0" smtClean="0">
                <a:latin typeface="Arial" panose="020B0604020202020204" pitchFamily="34" charset="0"/>
                <a:cs typeface="Arial" panose="020B0604020202020204" pitchFamily="34" charset="0"/>
              </a:rPr>
              <a:t>Larsen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Jakob</a:t>
            </a:r>
            <a:r>
              <a:rPr lang="en-US" sz="1400" dirty="0">
                <a:latin typeface="Arial" panose="020B0604020202020204" pitchFamily="34" charset="0"/>
                <a:cs typeface="Arial" panose="020B0604020202020204" pitchFamily="34" charset="0"/>
              </a:rPr>
              <a:t>, et al. "Silent coronary </a:t>
            </a:r>
            <a:r>
              <a:rPr lang="en-US" sz="1400" dirty="0" err="1">
                <a:latin typeface="Arial" panose="020B0604020202020204" pitchFamily="34" charset="0"/>
                <a:cs typeface="Arial" panose="020B0604020202020204" pitchFamily="34" charset="0"/>
              </a:rPr>
              <a:t>atheromatosis</a:t>
            </a:r>
            <a:r>
              <a:rPr lang="en-US" sz="1400" dirty="0">
                <a:latin typeface="Arial" panose="020B0604020202020204" pitchFamily="34" charset="0"/>
                <a:cs typeface="Arial" panose="020B0604020202020204" pitchFamily="34" charset="0"/>
              </a:rPr>
              <a:t> in type 1 diabetic patients and its relation to long-term glycemic control." Diabetes 51.8 (2002): 2637-2641</a:t>
            </a:r>
            <a:r>
              <a:rPr lang="en-US" sz="1400" dirty="0" smtClean="0">
                <a:latin typeface="Arial" panose="020B0604020202020204" pitchFamily="34" charset="0"/>
                <a:cs typeface="Arial" panose="020B0604020202020204" pitchFamily="34" charset="0"/>
              </a:rPr>
              <a:t>.</a:t>
            </a:r>
            <a:endParaRPr lang="el-GR"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Mavros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Yorgi</a:t>
            </a:r>
            <a:r>
              <a:rPr lang="en-US" sz="1400" dirty="0">
                <a:latin typeface="Arial" panose="020B0604020202020204" pitchFamily="34" charset="0"/>
                <a:cs typeface="Arial" panose="020B0604020202020204" pitchFamily="34" charset="0"/>
              </a:rPr>
              <a:t>, et al. "Reductions in C‐reactive protein in older adults with type 2 diabetes are related to improvements in body composition following a randomized controlled trial of resistance training." Journal of cachexia, sarcopenia and muscle 5.2 (2014): 111-120</a:t>
            </a:r>
            <a:r>
              <a:rPr lang="en-US" sz="1400" dirty="0" smtClean="0">
                <a:latin typeface="Arial" panose="020B0604020202020204" pitchFamily="34" charset="0"/>
                <a:cs typeface="Arial" panose="020B0604020202020204" pitchFamily="34" charset="0"/>
              </a:rPr>
              <a:t>.</a:t>
            </a:r>
            <a:endParaRPr lang="el-GR" sz="1400" dirty="0" smtClean="0">
              <a:latin typeface="Arial" panose="020B0604020202020204" pitchFamily="34" charset="0"/>
              <a:cs typeface="Arial" panose="020B0604020202020204" pitchFamily="34" charset="0"/>
            </a:endParaRPr>
          </a:p>
          <a:p>
            <a:r>
              <a:rPr lang="en-US" sz="1400" dirty="0" err="1" smtClean="0">
                <a:latin typeface="Arial" panose="020B0604020202020204" pitchFamily="34" charset="0"/>
                <a:cs typeface="Arial" panose="020B0604020202020204" pitchFamily="34" charset="0"/>
              </a:rPr>
              <a:t>Mikus</a:t>
            </a:r>
            <a:r>
              <a:rPr lang="en-US" sz="1400" dirty="0">
                <a:latin typeface="Arial" panose="020B0604020202020204" pitchFamily="34" charset="0"/>
                <a:cs typeface="Arial" panose="020B0604020202020204" pitchFamily="34" charset="0"/>
              </a:rPr>
              <a:t>, Catherine R., et al. "Seven days of aerobic exercise training improves conduit artery blood flow following glucose ingestion in patients with type 2 diabetes." Journal of Applied Physiology 111.3 (2011): 657-664</a:t>
            </a:r>
            <a:r>
              <a:rPr lang="en-US" sz="1400" dirty="0" smtClean="0">
                <a:latin typeface="Arial" panose="020B0604020202020204" pitchFamily="34" charset="0"/>
                <a:cs typeface="Arial" panose="020B0604020202020204" pitchFamily="34" charset="0"/>
              </a:rPr>
              <a:t>.</a:t>
            </a:r>
            <a:endParaRPr lang="el-GR"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Simpson</a:t>
            </a:r>
            <a:r>
              <a:rPr lang="en-US" sz="1400" dirty="0">
                <a:latin typeface="Arial" panose="020B0604020202020204" pitchFamily="34" charset="0"/>
                <a:cs typeface="Arial" panose="020B0604020202020204" pitchFamily="34" charset="0"/>
              </a:rPr>
              <a:t>, Kylie A., et al. "Graded Resistance Exercise And Type 2 Diabetes in Older adults (The GREAT2DO study): methods and baseline cohort characteristics of a randomized controlled trial." Trials 16.1 (2015): 1-15</a:t>
            </a:r>
            <a:r>
              <a:rPr lang="en-US" sz="1400" dirty="0" smtClean="0">
                <a:latin typeface="Arial" panose="020B0604020202020204" pitchFamily="34" charset="0"/>
                <a:cs typeface="Arial" panose="020B0604020202020204" pitchFamily="34" charset="0"/>
              </a:rPr>
              <a:t>.</a:t>
            </a:r>
            <a:endParaRPr lang="el-GR"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Yardley</a:t>
            </a:r>
            <a:r>
              <a:rPr lang="en-US" sz="1400" dirty="0">
                <a:latin typeface="Arial" panose="020B0604020202020204" pitchFamily="34" charset="0"/>
                <a:cs typeface="Arial" panose="020B0604020202020204" pitchFamily="34" charset="0"/>
              </a:rPr>
              <a:t>, Jane E., et al. "Resistance Versus Aerobic Exercise Acute effects on </a:t>
            </a:r>
            <a:r>
              <a:rPr lang="en-US" sz="1400" dirty="0" err="1">
                <a:latin typeface="Arial" panose="020B0604020202020204" pitchFamily="34" charset="0"/>
                <a:cs typeface="Arial" panose="020B0604020202020204" pitchFamily="34" charset="0"/>
              </a:rPr>
              <a:t>glycemia</a:t>
            </a:r>
            <a:r>
              <a:rPr lang="en-US" sz="1400" dirty="0">
                <a:latin typeface="Arial" panose="020B0604020202020204" pitchFamily="34" charset="0"/>
                <a:cs typeface="Arial" panose="020B0604020202020204" pitchFamily="34" charset="0"/>
              </a:rPr>
              <a:t> in type 1 diabetes." Diabetes Care 36.3 (2013): 537-542.</a:t>
            </a:r>
            <a:endParaRPr lang="el-G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0681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sz="4000" dirty="0">
              <a:solidFill>
                <a:schemeClr val="tx1"/>
              </a:solidFill>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3999" cy="6858000"/>
          </a:xfrm>
        </p:spPr>
      </p:pic>
    </p:spTree>
    <p:extLst>
      <p:ext uri="{BB962C8B-B14F-4D97-AF65-F5344CB8AC3E}">
        <p14:creationId xmlns:p14="http://schemas.microsoft.com/office/powerpoint/2010/main" val="4172397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ΕΙΣΑΓΩΓΗ</a:t>
            </a:r>
            <a:endParaRPr lang="el-GR" dirty="0"/>
          </a:p>
        </p:txBody>
      </p:sp>
      <p:sp>
        <p:nvSpPr>
          <p:cNvPr id="5" name="Text Placeholder 4"/>
          <p:cNvSpPr>
            <a:spLocks noGrp="1"/>
          </p:cNvSpPr>
          <p:nvPr>
            <p:ph type="body" idx="2"/>
          </p:nvPr>
        </p:nvSpPr>
        <p:spPr>
          <a:xfrm>
            <a:off x="381000" y="1981200"/>
            <a:ext cx="2534816" cy="4144963"/>
          </a:xfrm>
        </p:spPr>
        <p:txBody>
          <a:bodyPr>
            <a:normAutofit fontScale="92500" lnSpcReduction="10000"/>
          </a:bodyPr>
          <a:lstStyle/>
          <a:p>
            <a:r>
              <a:rPr lang="el-GR" sz="2000" dirty="0">
                <a:solidFill>
                  <a:schemeClr val="tx1"/>
                </a:solidFill>
              </a:rPr>
              <a:t>Ο διαβήτης είναι μία χρόνια μεταβολική ασθένια χαρακτηριζόμενη άπο ολική ή μερική ανεπάρκεια ινσουλίνης που έχει σαν αποτέλεσμα την υπεργλυκαιμία. Η σημερίνη άποψη είναι ότι όποιος έχει επίπεδα γλυκόζης άπο 120 mg/dl (υπό νηστεία) είναι διαβητικός. </a:t>
            </a:r>
          </a:p>
        </p:txBody>
      </p:sp>
      <p:pic>
        <p:nvPicPr>
          <p:cNvPr id="6" name="Content Placeholder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211638" y="1484785"/>
            <a:ext cx="4551362" cy="3888432"/>
          </a:xfrm>
        </p:spPr>
      </p:pic>
    </p:spTree>
    <p:extLst>
      <p:ext uri="{BB962C8B-B14F-4D97-AF65-F5344CB8AC3E}">
        <p14:creationId xmlns:p14="http://schemas.microsoft.com/office/powerpoint/2010/main" val="3082716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9"/>
          <p:cNvSpPr>
            <a:spLocks noGrp="1"/>
          </p:cNvSpPr>
          <p:nvPr>
            <p:ph type="subTitle" idx="1"/>
          </p:nvPr>
        </p:nvSpPr>
        <p:spPr>
          <a:xfrm>
            <a:off x="179512" y="260648"/>
            <a:ext cx="8784976" cy="6120680"/>
          </a:xfrm>
        </p:spPr>
        <p:txBody>
          <a:bodyPr/>
          <a:lstStyle/>
          <a:p>
            <a:endParaRPr lang="el-GR" dirty="0" smtClean="0"/>
          </a:p>
          <a:p>
            <a:endParaRPr lang="el-GR" dirty="0"/>
          </a:p>
          <a:p>
            <a:r>
              <a:rPr lang="el-GR" sz="2800" dirty="0" smtClean="0">
                <a:latin typeface="Arial" panose="020B0604020202020204" pitchFamily="34" charset="0"/>
                <a:cs typeface="Arial" panose="020B0604020202020204" pitchFamily="34" charset="0"/>
              </a:rPr>
              <a:t>ΣΑΚΧΑΡΩΔΗΣ ΔΙΑΒΗΤΗΣ</a:t>
            </a:r>
          </a:p>
          <a:p>
            <a:endParaRPr lang="el-GR" sz="2800" dirty="0">
              <a:latin typeface="Arial" panose="020B0604020202020204" pitchFamily="34" charset="0"/>
              <a:cs typeface="Arial" panose="020B0604020202020204" pitchFamily="34" charset="0"/>
            </a:endParaRPr>
          </a:p>
          <a:p>
            <a:endParaRPr lang="el-GR" sz="2800" dirty="0" smtClean="0">
              <a:latin typeface="Arial" panose="020B0604020202020204" pitchFamily="34" charset="0"/>
              <a:cs typeface="Arial" panose="020B0604020202020204" pitchFamily="34" charset="0"/>
            </a:endParaRPr>
          </a:p>
          <a:p>
            <a:endParaRPr lang="el-GR" sz="2800" dirty="0">
              <a:latin typeface="Arial" panose="020B0604020202020204" pitchFamily="34" charset="0"/>
              <a:cs typeface="Arial" panose="020B0604020202020204" pitchFamily="34" charset="0"/>
            </a:endParaRPr>
          </a:p>
          <a:p>
            <a:pPr algn="l"/>
            <a:endParaRPr lang="el-GR" sz="1800" dirty="0">
              <a:solidFill>
                <a:schemeClr val="tx1"/>
              </a:solidFill>
              <a:latin typeface="Arial" panose="020B0604020202020204" pitchFamily="34" charset="0"/>
              <a:cs typeface="Arial" panose="020B0604020202020204" pitchFamily="34" charset="0"/>
            </a:endParaRPr>
          </a:p>
          <a:p>
            <a:pPr algn="l"/>
            <a:r>
              <a:rPr lang="el-GR" sz="1800" dirty="0" smtClean="0">
                <a:solidFill>
                  <a:schemeClr val="tx1"/>
                </a:solidFill>
                <a:latin typeface="Arial" panose="020B0604020202020204" pitchFamily="34" charset="0"/>
                <a:cs typeface="Arial" panose="020B0604020202020204" pitchFamily="34" charset="0"/>
              </a:rPr>
              <a:t>             ΤΥΠΟΥ 1                                  ΤΥΠΟΥ 2 </a:t>
            </a:r>
          </a:p>
          <a:p>
            <a:pPr algn="l"/>
            <a:r>
              <a:rPr lang="el-GR" sz="1800" dirty="0" smtClean="0">
                <a:solidFill>
                  <a:schemeClr val="tx1"/>
                </a:solidFill>
                <a:latin typeface="Arial" panose="020B0604020202020204" pitchFamily="34" charset="0"/>
                <a:cs typeface="Arial" panose="020B0604020202020204" pitchFamily="34" charset="0"/>
              </a:rPr>
              <a:t> </a:t>
            </a:r>
          </a:p>
        </p:txBody>
      </p:sp>
      <p:cxnSp>
        <p:nvCxnSpPr>
          <p:cNvPr id="16" name="Straight Arrow Connector 15"/>
          <p:cNvCxnSpPr/>
          <p:nvPr/>
        </p:nvCxnSpPr>
        <p:spPr>
          <a:xfrm flipH="1">
            <a:off x="2339752" y="1484784"/>
            <a:ext cx="1800200"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32040" y="1484784"/>
            <a:ext cx="1800200"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5536" y="3645024"/>
            <a:ext cx="3744416" cy="175432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285750" indent="-285750">
              <a:buFont typeface="Arial" panose="020B0604020202020204" pitchFamily="34" charset="0"/>
              <a:buChar char="•"/>
            </a:pPr>
            <a:r>
              <a:rPr lang="el-GR" dirty="0">
                <a:solidFill>
                  <a:schemeClr val="tx1"/>
                </a:solidFill>
                <a:latin typeface="Arial" panose="020B0604020202020204" pitchFamily="34" charset="0"/>
                <a:cs typeface="Arial" panose="020B0604020202020204" pitchFamily="34" charset="0"/>
              </a:rPr>
              <a:t>Α</a:t>
            </a:r>
            <a:r>
              <a:rPr lang="el-GR" dirty="0" smtClean="0">
                <a:solidFill>
                  <a:schemeClr val="tx1"/>
                </a:solidFill>
                <a:latin typeface="Arial" panose="020B0604020202020204" pitchFamily="34" charset="0"/>
                <a:cs typeface="Arial" panose="020B0604020202020204" pitchFamily="34" charset="0"/>
              </a:rPr>
              <a:t>πόλυτη ανεπάρκεια ινσουλίνης λόγω δραματικής μείωσης των ινσουλοεκκριτικών β-κυττάρων του παγκρέατος. </a:t>
            </a:r>
          </a:p>
          <a:p>
            <a:pPr marL="285750" indent="-285750">
              <a:buFont typeface="Arial" panose="020B0604020202020204" pitchFamily="34" charset="0"/>
              <a:buChar char="•"/>
            </a:pPr>
            <a:r>
              <a:rPr lang="el-GR" dirty="0" smtClean="0">
                <a:solidFill>
                  <a:schemeClr val="tx1"/>
                </a:solidFill>
                <a:latin typeface="Arial" panose="020B0604020202020204" pitchFamily="34" charset="0"/>
                <a:cs typeface="Arial" panose="020B0604020202020204" pitchFamily="34" charset="0"/>
              </a:rPr>
              <a:t>Χορήγηση ινσουλίνης με ένεση ή μέσω αντλίας.</a:t>
            </a:r>
            <a:endParaRPr lang="el-GR" dirty="0">
              <a:solidFill>
                <a:schemeClr val="tx1"/>
              </a:solidFill>
              <a:latin typeface="Arial" panose="020B0604020202020204" pitchFamily="34" charset="0"/>
              <a:cs typeface="Arial" panose="020B0604020202020204" pitchFamily="34" charset="0"/>
            </a:endParaRPr>
          </a:p>
        </p:txBody>
      </p:sp>
      <p:sp>
        <p:nvSpPr>
          <p:cNvPr id="24" name="TextBox 23"/>
          <p:cNvSpPr txBox="1"/>
          <p:nvPr/>
        </p:nvSpPr>
        <p:spPr>
          <a:xfrm>
            <a:off x="4932040" y="3645024"/>
            <a:ext cx="3888432" cy="25545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l-GR" sz="1600" dirty="0">
                <a:latin typeface="Arial" panose="020B0604020202020204" pitchFamily="34" charset="0"/>
                <a:cs typeface="Arial" panose="020B0604020202020204" pitchFamily="34" charset="0"/>
              </a:rPr>
              <a:t>Σ</a:t>
            </a:r>
            <a:r>
              <a:rPr lang="el-GR" sz="1600" dirty="0" smtClean="0">
                <a:latin typeface="Arial" panose="020B0604020202020204" pitchFamily="34" charset="0"/>
                <a:cs typeface="Arial" panose="020B0604020202020204" pitchFamily="34" charset="0"/>
              </a:rPr>
              <a:t>χετική ανεπάρκεια ινσουλίνης λόγω του οτί μπορεί να έχουν υψηλά, μειωμένα, ή και φυσιολογικά επίπεδα ινσουλίνης αλλά πάντα συνοδευόμενη με υπεργλυκαιμία. </a:t>
            </a:r>
          </a:p>
          <a:p>
            <a:pPr marL="285750" indent="-285750">
              <a:buFont typeface="Arial" panose="020B0604020202020204" pitchFamily="34" charset="0"/>
              <a:buChar char="•"/>
            </a:pPr>
            <a:r>
              <a:rPr lang="el-GR" sz="1600" dirty="0" smtClean="0">
                <a:latin typeface="Arial" panose="020B0604020202020204" pitchFamily="34" charset="0"/>
                <a:cs typeface="Arial" panose="020B0604020202020204" pitchFamily="34" charset="0"/>
              </a:rPr>
              <a:t>Κοινά χαρακτηριστικά αυτής της μορφής διαβήτη είναι α) περιφερική αντίσταση των ιστών στην ινσουλίνη και β) προβληματική έκκριση ινσουλίνης.</a:t>
            </a:r>
            <a:endParaRPr lang="el-G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0566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rPr>
              <a:t>ΑΙΤΙΟΛΟΓΙΑ &amp; ΕΠΙΔΗΜΙΟΛΟΓΙΑ</a:t>
            </a:r>
            <a:endParaRPr lang="el-GR" dirty="0">
              <a:solidFill>
                <a:schemeClr val="tx1"/>
              </a:solidFill>
            </a:endParaRPr>
          </a:p>
        </p:txBody>
      </p:sp>
      <p:sp>
        <p:nvSpPr>
          <p:cNvPr id="3" name="Content Placeholder 2"/>
          <p:cNvSpPr>
            <a:spLocks noGrp="1"/>
          </p:cNvSpPr>
          <p:nvPr>
            <p:ph sz="quarter" idx="1"/>
          </p:nvPr>
        </p:nvSpPr>
        <p:spPr>
          <a:xfrm>
            <a:off x="301752" y="1412776"/>
            <a:ext cx="8590728" cy="4896544"/>
          </a:xfrm>
        </p:spPr>
        <p:txBody>
          <a:bodyPr>
            <a:normAutofit fontScale="92500" lnSpcReduction="10000"/>
          </a:bodyPr>
          <a:lstStyle/>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ΤΥΠΟΥ 1 </a:t>
            </a:r>
            <a:endParaRPr lang="el-GR" sz="2000" dirty="0" smtClean="0">
              <a:latin typeface="Arial" panose="020B0604020202020204" pitchFamily="34" charset="0"/>
              <a:cs typeface="Arial" panose="020B0604020202020204" pitchFamily="34" charset="0"/>
            </a:endParaRPr>
          </a:p>
          <a:p>
            <a:pPr>
              <a:lnSpc>
                <a:spcPct val="150000"/>
              </a:lnSpc>
            </a:pPr>
            <a:r>
              <a:rPr lang="el-GR" sz="1800" dirty="0">
                <a:latin typeface="Arial" panose="020B0604020202020204" pitchFamily="34" charset="0"/>
                <a:cs typeface="Arial" panose="020B0604020202020204" pitchFamily="34" charset="0"/>
              </a:rPr>
              <a:t>Α</a:t>
            </a:r>
            <a:r>
              <a:rPr lang="el-GR" sz="1800" dirty="0" smtClean="0">
                <a:latin typeface="Arial" panose="020B0604020202020204" pitchFamily="34" charset="0"/>
                <a:cs typeface="Arial" panose="020B0604020202020204" pitchFamily="34" charset="0"/>
              </a:rPr>
              <a:t>υτοάνοσος </a:t>
            </a:r>
            <a:r>
              <a:rPr lang="el-GR" sz="1800" dirty="0">
                <a:latin typeface="Arial" panose="020B0604020202020204" pitchFamily="34" charset="0"/>
                <a:cs typeface="Arial" panose="020B0604020202020204" pitchFamily="34" charset="0"/>
              </a:rPr>
              <a:t>μηχανισμός που καταστρέφει </a:t>
            </a:r>
            <a:r>
              <a:rPr lang="el-GR" sz="1800" dirty="0" smtClean="0">
                <a:latin typeface="Arial" panose="020B0604020202020204" pitchFamily="34" charset="0"/>
                <a:cs typeface="Arial" panose="020B0604020202020204" pitchFamily="34" charset="0"/>
              </a:rPr>
              <a:t>τα </a:t>
            </a:r>
            <a:r>
              <a:rPr lang="el-GR" sz="1800" dirty="0">
                <a:latin typeface="Arial" panose="020B0604020202020204" pitchFamily="34" charset="0"/>
                <a:cs typeface="Arial" panose="020B0604020202020204" pitchFamily="34" charset="0"/>
              </a:rPr>
              <a:t>β-κύτταρα του παγκρέατος. </a:t>
            </a:r>
          </a:p>
          <a:p>
            <a:pPr>
              <a:lnSpc>
                <a:spcPct val="150000"/>
              </a:lnSpc>
            </a:pPr>
            <a:r>
              <a:rPr lang="el-GR" sz="1800" dirty="0" smtClean="0">
                <a:latin typeface="Arial" panose="020B0604020202020204" pitchFamily="34" charset="0"/>
                <a:cs typeface="Arial" panose="020B0604020202020204" pitchFamily="34" charset="0"/>
              </a:rPr>
              <a:t>Εμφάνιση πριν </a:t>
            </a:r>
            <a:r>
              <a:rPr lang="el-GR" sz="1800" dirty="0">
                <a:latin typeface="Arial" panose="020B0604020202020204" pitchFamily="34" charset="0"/>
                <a:cs typeface="Arial" panose="020B0604020202020204" pitchFamily="34" charset="0"/>
              </a:rPr>
              <a:t>την ηλικία των 30 </a:t>
            </a:r>
            <a:r>
              <a:rPr lang="el-GR" sz="1800" dirty="0" smtClean="0">
                <a:latin typeface="Arial" panose="020B0604020202020204" pitchFamily="34" charset="0"/>
                <a:cs typeface="Arial" panose="020B0604020202020204" pitchFamily="34" charset="0"/>
              </a:rPr>
              <a:t>ετών ή και </a:t>
            </a:r>
            <a:r>
              <a:rPr lang="el-GR" sz="1800" dirty="0">
                <a:latin typeface="Arial" panose="020B0604020202020204" pitchFamily="34" charset="0"/>
                <a:cs typeface="Arial" panose="020B0604020202020204" pitchFamily="34" charset="0"/>
              </a:rPr>
              <a:t>σε οποιαδήποτε ηλικία. </a:t>
            </a:r>
            <a:endParaRPr lang="el-GR" sz="1800" dirty="0" smtClean="0">
              <a:latin typeface="Arial" panose="020B0604020202020204" pitchFamily="34" charset="0"/>
              <a:cs typeface="Arial" panose="020B0604020202020204" pitchFamily="34" charset="0"/>
            </a:endParaRPr>
          </a:p>
          <a:p>
            <a:pPr>
              <a:lnSpc>
                <a:spcPct val="150000"/>
              </a:lnSpc>
            </a:pPr>
            <a:r>
              <a:rPr lang="el-GR" sz="1800" dirty="0" smtClean="0">
                <a:latin typeface="Arial" panose="020B0604020202020204" pitchFamily="34" charset="0"/>
                <a:cs typeface="Arial" panose="020B0604020202020204" pitchFamily="34" charset="0"/>
              </a:rPr>
              <a:t>Στα </a:t>
            </a:r>
            <a:r>
              <a:rPr lang="el-GR" sz="1800" dirty="0">
                <a:latin typeface="Arial" panose="020B0604020202020204" pitchFamily="34" charset="0"/>
                <a:cs typeface="Arial" panose="020B0604020202020204" pitchFamily="34" charset="0"/>
              </a:rPr>
              <a:t>περίπου 16 εκατομμύρια διαβητικών, περίπου το 5-10% πάσχουν από Σ.Δ.1</a:t>
            </a:r>
            <a:r>
              <a:rPr lang="el-GR" sz="1800" dirty="0" smtClean="0">
                <a:latin typeface="Arial" panose="020B0604020202020204" pitchFamily="34" charset="0"/>
                <a:cs typeface="Arial" panose="020B0604020202020204" pitchFamily="34" charset="0"/>
              </a:rPr>
              <a:t>.</a:t>
            </a:r>
          </a:p>
          <a:p>
            <a:pPr marL="0" indent="0">
              <a:lnSpc>
                <a:spcPct val="150000"/>
              </a:lnSpc>
              <a:buNone/>
            </a:pPr>
            <a:endParaRPr lang="el-GR" sz="18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a:latin typeface="Arial" panose="020B0604020202020204" pitchFamily="34" charset="0"/>
                <a:cs typeface="Arial" panose="020B0604020202020204" pitchFamily="34" charset="0"/>
              </a:rPr>
              <a:t>ΤΥΠΟΥ 2 </a:t>
            </a:r>
          </a:p>
          <a:p>
            <a:pPr>
              <a:lnSpc>
                <a:spcPct val="150000"/>
              </a:lnSpc>
            </a:pPr>
            <a:r>
              <a:rPr lang="el-GR" sz="1800" dirty="0" smtClean="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Με την αντίσταση στην ινσουλίνη, η γλυκόζη δεν εισέρχεται στον ινσουλινο-ευαίσθητο ιστό και έτσι το επόπεδο γλυκόζης του αίματος αυξάνεται</a:t>
            </a:r>
            <a:r>
              <a:rPr lang="el-GR" sz="1800" dirty="0" smtClean="0">
                <a:latin typeface="Arial" panose="020B0604020202020204" pitchFamily="34" charset="0"/>
                <a:cs typeface="Arial" panose="020B0604020202020204" pitchFamily="34" charset="0"/>
              </a:rPr>
              <a:t>.</a:t>
            </a:r>
          </a:p>
          <a:p>
            <a:pPr>
              <a:lnSpc>
                <a:spcPct val="150000"/>
              </a:lnSpc>
            </a:pPr>
            <a:r>
              <a:rPr lang="el-GR" sz="1800" dirty="0" smtClean="0">
                <a:latin typeface="Arial" panose="020B0604020202020204" pitchFamily="34" charset="0"/>
                <a:cs typeface="Arial" panose="020B0604020202020204" pitchFamily="34" charset="0"/>
              </a:rPr>
              <a:t> Εμφάνιση μετά </a:t>
            </a:r>
            <a:r>
              <a:rPr lang="el-GR" sz="1800" dirty="0">
                <a:latin typeface="Arial" panose="020B0604020202020204" pitchFamily="34" charset="0"/>
                <a:cs typeface="Arial" panose="020B0604020202020204" pitchFamily="34" charset="0"/>
              </a:rPr>
              <a:t>την ηλικία των 40 ετών, παρόλα αυτά μία μικρή κατηγορία ασθενών ωοσούν κάτω από την ηλικία των 30 και καλείται ως «διαβήτης ωρίμανσης της νεαρής ηλικίας». </a:t>
            </a:r>
            <a:endParaRPr lang="el-GR" sz="1800" dirty="0" smtClean="0">
              <a:latin typeface="Arial" panose="020B0604020202020204" pitchFamily="34" charset="0"/>
              <a:cs typeface="Arial" panose="020B0604020202020204" pitchFamily="34" charset="0"/>
            </a:endParaRPr>
          </a:p>
          <a:p>
            <a:pPr>
              <a:lnSpc>
                <a:spcPct val="150000"/>
              </a:lnSpc>
            </a:pPr>
            <a:r>
              <a:rPr lang="el-GR" sz="1800" dirty="0" smtClean="0">
                <a:latin typeface="Arial" panose="020B0604020202020204" pitchFamily="34" charset="0"/>
                <a:cs typeface="Arial" panose="020B0604020202020204" pitchFamily="34" charset="0"/>
              </a:rPr>
              <a:t>Ο </a:t>
            </a:r>
            <a:r>
              <a:rPr lang="el-GR" sz="1800" dirty="0">
                <a:latin typeface="Arial" panose="020B0604020202020204" pitchFamily="34" charset="0"/>
                <a:cs typeface="Arial" panose="020B0604020202020204" pitchFamily="34" charset="0"/>
              </a:rPr>
              <a:t>Σ.Δ.2 προσβάλει περίπου το 85 έως 90% των 16 εκατομμυρίων διαβητικών.</a:t>
            </a:r>
          </a:p>
        </p:txBody>
      </p:sp>
    </p:spTree>
    <p:extLst>
      <p:ext uri="{BB962C8B-B14F-4D97-AF65-F5344CB8AC3E}">
        <p14:creationId xmlns:p14="http://schemas.microsoft.com/office/powerpoint/2010/main" val="2269010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latin typeface="Arial" panose="020B0604020202020204" pitchFamily="34" charset="0"/>
                <a:cs typeface="Arial" panose="020B0604020202020204" pitchFamily="34" charset="0"/>
              </a:rPr>
              <a:t>ΑΣΚΗΣΗ</a:t>
            </a:r>
            <a:endParaRPr lang="el-GR"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a:lnSpc>
                <a:spcPct val="150000"/>
              </a:lnSpc>
            </a:pPr>
            <a:r>
              <a:rPr lang="el-GR" sz="1800" dirty="0">
                <a:latin typeface="Arial" panose="020B0604020202020204" pitchFamily="34" charset="0"/>
                <a:cs typeface="Arial" panose="020B0604020202020204" pitchFamily="34" charset="0"/>
              </a:rPr>
              <a:t>Β</a:t>
            </a:r>
            <a:r>
              <a:rPr lang="el-GR" sz="1800" dirty="0" smtClean="0">
                <a:latin typeface="Arial" panose="020B0604020202020204" pitchFamily="34" charset="0"/>
                <a:cs typeface="Arial" panose="020B0604020202020204" pitchFamily="34" charset="0"/>
              </a:rPr>
              <a:t>οηθάει </a:t>
            </a:r>
            <a:r>
              <a:rPr lang="el-GR" sz="1800" dirty="0">
                <a:latin typeface="Arial" panose="020B0604020202020204" pitchFamily="34" charset="0"/>
                <a:cs typeface="Arial" panose="020B0604020202020204" pitchFamily="34" charset="0"/>
              </a:rPr>
              <a:t>στην περίθαλψη των διαβητικών</a:t>
            </a:r>
            <a:r>
              <a:rPr lang="el-GR" sz="1800" dirty="0" smtClean="0">
                <a:latin typeface="Arial" panose="020B0604020202020204" pitchFamily="34" charset="0"/>
                <a:cs typeface="Arial" panose="020B0604020202020204" pitchFamily="34" charset="0"/>
              </a:rPr>
              <a:t>.</a:t>
            </a:r>
          </a:p>
          <a:p>
            <a:pPr>
              <a:lnSpc>
                <a:spcPct val="150000"/>
              </a:lnSpc>
            </a:pPr>
            <a:r>
              <a:rPr lang="el-GR" sz="1800" dirty="0" smtClean="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Ένα πρόγραμμα άσκησης έχει την δυνατότητα να προσφέρει διάφορα </a:t>
            </a:r>
            <a:r>
              <a:rPr lang="el-GR" sz="1800" dirty="0" smtClean="0">
                <a:latin typeface="Arial" panose="020B0604020202020204" pitchFamily="34" charset="0"/>
                <a:cs typeface="Arial" panose="020B0604020202020204" pitchFamily="34" charset="0"/>
              </a:rPr>
              <a:t>ευεργετήματα στους διαβητικόυς, όπως:</a:t>
            </a:r>
          </a:p>
          <a:p>
            <a:pPr>
              <a:lnSpc>
                <a:spcPct val="150000"/>
              </a:lnSpc>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βελτίωση </a:t>
            </a:r>
            <a:r>
              <a:rPr lang="el-GR" sz="1800" dirty="0">
                <a:latin typeface="Arial" panose="020B0604020202020204" pitchFamily="34" charset="0"/>
                <a:cs typeface="Arial" panose="020B0604020202020204" pitchFamily="34" charset="0"/>
              </a:rPr>
              <a:t>της ρύθμισης της γλυκόζης του </a:t>
            </a:r>
            <a:r>
              <a:rPr lang="el-GR" sz="1800" dirty="0" smtClean="0">
                <a:latin typeface="Arial" panose="020B0604020202020204" pitchFamily="34" charset="0"/>
                <a:cs typeface="Arial" panose="020B0604020202020204" pitchFamily="34" charset="0"/>
              </a:rPr>
              <a:t>αίματος</a:t>
            </a: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βελτίωση </a:t>
            </a:r>
            <a:r>
              <a:rPr lang="el-GR" sz="1800" dirty="0">
                <a:latin typeface="Arial" panose="020B0604020202020204" pitchFamily="34" charset="0"/>
                <a:cs typeface="Arial" panose="020B0604020202020204" pitchFamily="34" charset="0"/>
              </a:rPr>
              <a:t>της ευαισθησίας της ινσουλίνης </a:t>
            </a:r>
            <a:endParaRPr lang="el-GR" sz="1800" dirty="0" smtClean="0">
              <a:latin typeface="Arial" panose="020B0604020202020204" pitchFamily="34" charset="0"/>
              <a:cs typeface="Arial" panose="020B0604020202020204" pitchFamily="34" charset="0"/>
            </a:endParaRP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της </a:t>
            </a:r>
            <a:r>
              <a:rPr lang="el-GR" sz="1800" dirty="0">
                <a:latin typeface="Arial" panose="020B0604020202020204" pitchFamily="34" charset="0"/>
                <a:cs typeface="Arial" panose="020B0604020202020204" pitchFamily="34" charset="0"/>
              </a:rPr>
              <a:t>δοσολογίας των </a:t>
            </a:r>
            <a:r>
              <a:rPr lang="el-GR" sz="1800" dirty="0" smtClean="0">
                <a:latin typeface="Arial" panose="020B0604020202020204" pitchFamily="34" charset="0"/>
                <a:cs typeface="Arial" panose="020B0604020202020204" pitchFamily="34" charset="0"/>
              </a:rPr>
              <a:t>φαρμάκων</a:t>
            </a: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λιπόδους </a:t>
            </a:r>
            <a:r>
              <a:rPr lang="el-GR" sz="1800" dirty="0">
                <a:latin typeface="Arial" panose="020B0604020202020204" pitchFamily="34" charset="0"/>
                <a:cs typeface="Arial" panose="020B0604020202020204" pitchFamily="34" charset="0"/>
              </a:rPr>
              <a:t>μάζας </a:t>
            </a:r>
            <a:r>
              <a:rPr lang="el-GR" sz="1800" dirty="0" smtClean="0">
                <a:latin typeface="Arial" panose="020B0604020202020204" pitchFamily="34" charset="0"/>
                <a:cs typeface="Arial" panose="020B0604020202020204" pitchFamily="34" charset="0"/>
              </a:rPr>
              <a:t>σώματος </a:t>
            </a: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κ</a:t>
            </a:r>
            <a:r>
              <a:rPr lang="el-GR" sz="1800" dirty="0" smtClean="0">
                <a:latin typeface="Arial" panose="020B0604020202020204" pitchFamily="34" charset="0"/>
                <a:cs typeface="Arial" panose="020B0604020202020204" pitchFamily="34" charset="0"/>
              </a:rPr>
              <a:t>αρδιοαγγειακά οφέλη</a:t>
            </a: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του stress και</a:t>
            </a:r>
          </a:p>
          <a:p>
            <a:pPr>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πρόληψη </a:t>
            </a:r>
            <a:r>
              <a:rPr lang="el-GR" sz="1800" dirty="0">
                <a:latin typeface="Arial" panose="020B0604020202020204" pitchFamily="34" charset="0"/>
                <a:cs typeface="Arial" panose="020B0604020202020204" pitchFamily="34" charset="0"/>
              </a:rPr>
              <a:t>του </a:t>
            </a:r>
            <a:r>
              <a:rPr lang="el-GR" sz="1800" dirty="0" smtClean="0">
                <a:latin typeface="Arial" panose="020B0604020202020204" pitchFamily="34" charset="0"/>
                <a:cs typeface="Arial" panose="020B0604020202020204" pitchFamily="34" charset="0"/>
              </a:rPr>
              <a:t>Σ.Δ.2.</a:t>
            </a:r>
            <a:endParaRPr lang="el-GR" sz="1800" dirty="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3284984"/>
            <a:ext cx="3690067" cy="3140968"/>
          </a:xfrm>
          <a:prstGeom prst="rect">
            <a:avLst/>
          </a:prstGeom>
        </p:spPr>
      </p:pic>
      <p:cxnSp>
        <p:nvCxnSpPr>
          <p:cNvPr id="7" name="Straight Arrow Connector 6"/>
          <p:cNvCxnSpPr/>
          <p:nvPr/>
        </p:nvCxnSpPr>
        <p:spPr>
          <a:xfrm>
            <a:off x="683568" y="3789040"/>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83568" y="4005064"/>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3568" y="4700988"/>
            <a:ext cx="0" cy="312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37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lumMod val="95000"/>
                    <a:lumOff val="5000"/>
                  </a:schemeClr>
                </a:solidFill>
              </a:rPr>
              <a:t>ΕΡΕΥΝΕΣ</a:t>
            </a:r>
            <a:endParaRPr lang="el-GR" dirty="0">
              <a:solidFill>
                <a:schemeClr val="tx1">
                  <a:lumMod val="95000"/>
                  <a:lumOff val="5000"/>
                </a:schemeClr>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22613181"/>
              </p:ext>
            </p:extLst>
          </p:nvPr>
        </p:nvGraphicFramePr>
        <p:xfrm>
          <a:off x="0" y="980728"/>
          <a:ext cx="9111417" cy="7989336"/>
        </p:xfrm>
        <a:graphic>
          <a:graphicData uri="http://schemas.openxmlformats.org/drawingml/2006/table">
            <a:tbl>
              <a:tblPr firstRow="1" bandRow="1">
                <a:tableStyleId>{5C22544A-7EE6-4342-B048-85BDC9FD1C3A}</a:tableStyleId>
              </a:tblPr>
              <a:tblGrid>
                <a:gridCol w="1619672"/>
                <a:gridCol w="1944216"/>
                <a:gridCol w="1944216"/>
                <a:gridCol w="2376264"/>
                <a:gridCol w="1227049"/>
              </a:tblGrid>
              <a:tr h="539696">
                <a:tc>
                  <a:txBody>
                    <a:bodyPr/>
                    <a:lstStyle/>
                    <a:p>
                      <a:r>
                        <a:rPr lang="el-GR" sz="1400" dirty="0" smtClean="0">
                          <a:solidFill>
                            <a:schemeClr val="tx1"/>
                          </a:solidFill>
                        </a:rPr>
                        <a:t>ΣΥΓΓΡΑΦΕΙΣ</a:t>
                      </a:r>
                      <a:endParaRPr lang="el-GR" sz="1400" dirty="0">
                        <a:solidFill>
                          <a:schemeClr val="tx1"/>
                        </a:solidFill>
                      </a:endParaRPr>
                    </a:p>
                  </a:txBody>
                  <a:tcPr/>
                </a:tc>
                <a:tc>
                  <a:txBody>
                    <a:bodyPr/>
                    <a:lstStyle/>
                    <a:p>
                      <a:r>
                        <a:rPr lang="el-GR" sz="1400" dirty="0" smtClean="0">
                          <a:solidFill>
                            <a:schemeClr val="tx1"/>
                          </a:solidFill>
                        </a:rPr>
                        <a:t>ΣΚΟΠΟΣ</a:t>
                      </a:r>
                      <a:endParaRPr lang="el-GR" sz="1400" dirty="0">
                        <a:solidFill>
                          <a:schemeClr val="tx1"/>
                        </a:solidFill>
                      </a:endParaRPr>
                    </a:p>
                  </a:txBody>
                  <a:tcPr/>
                </a:tc>
                <a:tc>
                  <a:txBody>
                    <a:bodyPr/>
                    <a:lstStyle/>
                    <a:p>
                      <a:r>
                        <a:rPr lang="el-GR" sz="1400" dirty="0" smtClean="0">
                          <a:solidFill>
                            <a:schemeClr val="tx1"/>
                          </a:solidFill>
                        </a:rPr>
                        <a:t>ΜΕΘΟΔΟΣ</a:t>
                      </a:r>
                      <a:endParaRPr lang="el-GR" sz="1400" dirty="0">
                        <a:solidFill>
                          <a:schemeClr val="tx1"/>
                        </a:solidFill>
                      </a:endParaRPr>
                    </a:p>
                  </a:txBody>
                  <a:tcPr/>
                </a:tc>
                <a:tc>
                  <a:txBody>
                    <a:bodyPr/>
                    <a:lstStyle/>
                    <a:p>
                      <a:r>
                        <a:rPr lang="el-GR" sz="1400" dirty="0" smtClean="0">
                          <a:solidFill>
                            <a:schemeClr val="tx1"/>
                          </a:solidFill>
                        </a:rPr>
                        <a:t>ΑΠΟΤΕΛΕΣΜΑΤΑ</a:t>
                      </a:r>
                      <a:endParaRPr lang="el-GR" sz="1400" dirty="0">
                        <a:solidFill>
                          <a:schemeClr val="tx1"/>
                        </a:solidFill>
                      </a:endParaRPr>
                    </a:p>
                  </a:txBody>
                  <a:tcPr/>
                </a:tc>
                <a:tc>
                  <a:txBody>
                    <a:bodyPr/>
                    <a:lstStyle/>
                    <a:p>
                      <a:r>
                        <a:rPr lang="el-GR" sz="1400" dirty="0" smtClean="0">
                          <a:solidFill>
                            <a:schemeClr val="tx1"/>
                          </a:solidFill>
                        </a:rPr>
                        <a:t>ΣΥΜΠΕΡΑΣΜΑ</a:t>
                      </a:r>
                      <a:endParaRPr lang="el-GR" sz="1400" dirty="0">
                        <a:solidFill>
                          <a:schemeClr val="tx1"/>
                        </a:solidFill>
                      </a:endParaRPr>
                    </a:p>
                  </a:txBody>
                  <a:tcPr/>
                </a:tc>
              </a:tr>
              <a:tr h="2484640">
                <a:tc>
                  <a:txBody>
                    <a:bodyPr/>
                    <a:lstStyle/>
                    <a:p>
                      <a:r>
                        <a:rPr lang="en-US" sz="1200" b="1" dirty="0" smtClean="0">
                          <a:latin typeface="Arial" panose="020B0604020202020204" pitchFamily="34" charset="0"/>
                          <a:cs typeface="Arial" panose="020B0604020202020204" pitchFamily="34" charset="0"/>
                        </a:rPr>
                        <a:t>JANE E. YARDLEY, </a:t>
                      </a:r>
                    </a:p>
                    <a:p>
                      <a:r>
                        <a:rPr lang="en-US" sz="1200" b="1" dirty="0" smtClean="0">
                          <a:latin typeface="Arial" panose="020B0604020202020204" pitchFamily="34" charset="0"/>
                          <a:cs typeface="Arial" panose="020B0604020202020204" pitchFamily="34" charset="0"/>
                        </a:rPr>
                        <a:t>GLEN P. KENNY, </a:t>
                      </a:r>
                    </a:p>
                    <a:p>
                      <a:r>
                        <a:rPr lang="en-US" sz="1200" b="1" dirty="0" smtClean="0">
                          <a:latin typeface="Arial" panose="020B0604020202020204" pitchFamily="34" charset="0"/>
                          <a:cs typeface="Arial" panose="020B0604020202020204" pitchFamily="34" charset="0"/>
                        </a:rPr>
                        <a:t>BRUCE A. PERKINS, </a:t>
                      </a:r>
                    </a:p>
                    <a:p>
                      <a:r>
                        <a:rPr lang="en-US" sz="1200" b="1" dirty="0" smtClean="0">
                          <a:latin typeface="Arial" panose="020B0604020202020204" pitchFamily="34" charset="0"/>
                          <a:cs typeface="Arial" panose="020B0604020202020204" pitchFamily="34" charset="0"/>
                        </a:rPr>
                        <a:t>MICHAEL C. RIDDELL,</a:t>
                      </a:r>
                    </a:p>
                    <a:p>
                      <a:r>
                        <a:rPr lang="en-US" sz="1200" b="1" dirty="0" smtClean="0">
                          <a:latin typeface="Arial" panose="020B0604020202020204" pitchFamily="34" charset="0"/>
                          <a:cs typeface="Arial" panose="020B0604020202020204" pitchFamily="34" charset="0"/>
                        </a:rPr>
                        <a:t>NADIA BALAA, </a:t>
                      </a:r>
                    </a:p>
                    <a:p>
                      <a:r>
                        <a:rPr lang="en-US" sz="1200" b="1" dirty="0" smtClean="0">
                          <a:latin typeface="Arial" panose="020B0604020202020204" pitchFamily="34" charset="0"/>
                          <a:cs typeface="Arial" panose="020B0604020202020204" pitchFamily="34" charset="0"/>
                        </a:rPr>
                        <a:t>JANINE MALCOLM, </a:t>
                      </a:r>
                    </a:p>
                    <a:p>
                      <a:r>
                        <a:rPr lang="en-US" sz="1200" b="1" dirty="0" smtClean="0">
                          <a:latin typeface="Arial" panose="020B0604020202020204" pitchFamily="34" charset="0"/>
                          <a:cs typeface="Arial" panose="020B0604020202020204" pitchFamily="34" charset="0"/>
                        </a:rPr>
                        <a:t>PIERRE BOULAY, </a:t>
                      </a:r>
                    </a:p>
                    <a:p>
                      <a:r>
                        <a:rPr lang="en-US" sz="1200" b="1" dirty="0" smtClean="0">
                          <a:latin typeface="Arial" panose="020B0604020202020204" pitchFamily="34" charset="0"/>
                          <a:cs typeface="Arial" panose="020B0604020202020204" pitchFamily="34" charset="0"/>
                        </a:rPr>
                        <a:t>FARAH KHANDWALA, </a:t>
                      </a:r>
                    </a:p>
                    <a:p>
                      <a:r>
                        <a:rPr lang="en-US" sz="1200" b="1" dirty="0" smtClean="0">
                          <a:latin typeface="Arial" panose="020B0604020202020204" pitchFamily="34" charset="0"/>
                          <a:cs typeface="Arial" panose="020B0604020202020204" pitchFamily="34" charset="0"/>
                        </a:rPr>
                        <a:t>RONALD J. SIGAL</a:t>
                      </a:r>
                      <a:r>
                        <a:rPr lang="el-GR" sz="1200" b="1" dirty="0" smtClean="0"/>
                        <a:t>.</a:t>
                      </a:r>
                      <a:endParaRPr lang="en-US" sz="1200" b="1" dirty="0" smtClean="0"/>
                    </a:p>
                  </a:txBody>
                  <a:tcPr/>
                </a:tc>
                <a:tc>
                  <a:txBody>
                    <a:bodyPr/>
                    <a:lstStyle/>
                    <a:p>
                      <a:r>
                        <a:rPr lang="el-GR" sz="1400" dirty="0" smtClean="0">
                          <a:latin typeface="Arial" panose="020B0604020202020204" pitchFamily="34" charset="0"/>
                          <a:cs typeface="Arial" panose="020B0604020202020204" pitchFamily="34" charset="0"/>
                        </a:rPr>
                        <a:t>Εξέταση</a:t>
                      </a:r>
                      <a:r>
                        <a:rPr lang="el-GR" sz="1400" baseline="0" dirty="0" smtClean="0">
                          <a:latin typeface="Arial" panose="020B0604020202020204" pitchFamily="34" charset="0"/>
                          <a:cs typeface="Arial" panose="020B0604020202020204" pitchFamily="34" charset="0"/>
                        </a:rPr>
                        <a:t> των οξείων επιδράσεων στις ασκήσεις με αντίσταση, στην γλυκαιμία κατά την άσκηση και εξέταση μετά από 24 ώρες σε άτομα που έκαναν αερόβια άσκηση σε σχέση με αυτούς που δεν έκαναν καθόλου άσκηση.</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Ν</a:t>
                      </a:r>
                      <a:r>
                        <a:rPr lang="el-GR" sz="1400" baseline="0" dirty="0" smtClean="0">
                          <a:latin typeface="Arial" panose="020B0604020202020204" pitchFamily="34" charset="0"/>
                          <a:cs typeface="Arial" panose="020B0604020202020204" pitchFamily="34" charset="0"/>
                        </a:rPr>
                        <a:t>=12,45’ ασκήσεις με αντισταση (3 σετ *7-8 επαναλήψεις), 45’ αερόβιας άσκησης (60% τρέξιμο) ή καθόλου άσκηση σε ξεχωριστές μέρες. Μέτρηση γλυκόζης πλάσματος κατά την διάρκεια και για 60’ μετά την άσκηση</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Μείωσης</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γλυκόζης από 8,4 σε 6,8 κατά τις ασκήσεις με αντίσταση και από 9,2 σε 5,8 κατά την αερόβια άσκηση.</a:t>
                      </a:r>
                      <a:r>
                        <a:rPr lang="el-GR" dirty="0" smtClean="0"/>
                        <a:t> </a:t>
                      </a:r>
                      <a:r>
                        <a:rPr lang="el-GR" sz="1400" dirty="0" smtClean="0">
                          <a:latin typeface="Arial" panose="020B0604020202020204" pitchFamily="34" charset="0"/>
                          <a:cs typeface="Arial" panose="020B0604020202020204" pitchFamily="34" charset="0"/>
                        </a:rPr>
                        <a:t>Δεν παρατηρήθηκαν μεταβολές σε άτομα που δεν κάνανε άσκηση. Μετά την άσκηση  με αντίσταση η γλυκόζη δεν άλλαξε αλλά αυξήθηκε μετά την αερόβια άσκηση</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Η</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μειώσης αυτής στην HbA1 οφείλεται στις ασκήσεις με αντίσταση αλλά οχι στην αερόβια άσκηση.</a:t>
                      </a:r>
                      <a:endParaRPr lang="el-GR" sz="1400" dirty="0">
                        <a:latin typeface="Arial" panose="020B0604020202020204" pitchFamily="34" charset="0"/>
                        <a:cs typeface="Arial" panose="020B0604020202020204" pitchFamily="34" charset="0"/>
                      </a:endParaRPr>
                    </a:p>
                  </a:txBody>
                  <a:tcPr/>
                </a:tc>
              </a:tr>
              <a:tr h="4797880">
                <a:tc>
                  <a:txBody>
                    <a:bodyPr/>
                    <a:lstStyle/>
                    <a:p>
                      <a:r>
                        <a:rPr lang="en-US" sz="1200" b="1" dirty="0" smtClean="0">
                          <a:latin typeface="Arial" panose="020B0604020202020204" pitchFamily="34" charset="0"/>
                          <a:cs typeface="Arial" panose="020B0604020202020204" pitchFamily="34" charset="0"/>
                        </a:rPr>
                        <a:t>Catherine R.</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Mikus</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Seth T. </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Fairfax,</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Jessica L. </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Libla</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Leryn</a:t>
                      </a:r>
                      <a:r>
                        <a:rPr lang="en-US" sz="1200" b="1" dirty="0" smtClean="0">
                          <a:latin typeface="Arial" panose="020B0604020202020204" pitchFamily="34" charset="0"/>
                          <a:cs typeface="Arial" panose="020B0604020202020204" pitchFamily="34" charset="0"/>
                        </a:rPr>
                        <a:t> J. </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Boyle</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Lauro</a:t>
                      </a:r>
                      <a:r>
                        <a:rPr lang="en-US" sz="1200" b="1" dirty="0" smtClean="0">
                          <a:latin typeface="Arial" panose="020B0604020202020204" pitchFamily="34" charset="0"/>
                          <a:cs typeface="Arial" panose="020B0604020202020204" pitchFamily="34" charset="0"/>
                        </a:rPr>
                        <a:t> C. </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Vianna</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Douglas J. Oberlin,</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Grace M. </a:t>
                      </a:r>
                      <a:r>
                        <a:rPr lang="en-US" sz="1200" b="1" dirty="0" err="1" smtClean="0">
                          <a:latin typeface="Arial" panose="020B0604020202020204" pitchFamily="34" charset="0"/>
                          <a:cs typeface="Arial" panose="020B0604020202020204" pitchFamily="34" charset="0"/>
                        </a:rPr>
                        <a:t>Uptergrove</a:t>
                      </a:r>
                      <a:r>
                        <a:rPr lang="en-US"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Shekhar</a:t>
                      </a:r>
                      <a:r>
                        <a:rPr lang="en-US" sz="1200" b="1" dirty="0" smtClean="0">
                          <a:latin typeface="Arial" panose="020B0604020202020204" pitchFamily="34" charset="0"/>
                          <a:cs typeface="Arial" panose="020B0604020202020204" pitchFamily="34" charset="0"/>
                        </a:rPr>
                        <a:t> H. </a:t>
                      </a:r>
                      <a:r>
                        <a:rPr lang="en-US" sz="1200" b="1" dirty="0" err="1" smtClean="0">
                          <a:latin typeface="Arial" panose="020B0604020202020204" pitchFamily="34" charset="0"/>
                          <a:cs typeface="Arial" panose="020B0604020202020204" pitchFamily="34" charset="0"/>
                        </a:rPr>
                        <a:t>Deo</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err="1" smtClean="0">
                          <a:latin typeface="Arial" panose="020B0604020202020204" pitchFamily="34" charset="0"/>
                          <a:cs typeface="Arial" panose="020B0604020202020204" pitchFamily="34" charset="0"/>
                        </a:rPr>
                        <a:t>Areum</a:t>
                      </a:r>
                      <a:r>
                        <a:rPr lang="en-US" sz="1200" b="1" dirty="0" smtClean="0">
                          <a:latin typeface="Arial" panose="020B0604020202020204" pitchFamily="34" charset="0"/>
                          <a:cs typeface="Arial" panose="020B0604020202020204" pitchFamily="34" charset="0"/>
                        </a:rPr>
                        <a:t> Kim,</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Jill A. </a:t>
                      </a:r>
                      <a:r>
                        <a:rPr lang="en-US" sz="1200" b="1" dirty="0" err="1" smtClean="0">
                          <a:latin typeface="Arial" panose="020B0604020202020204" pitchFamily="34" charset="0"/>
                          <a:cs typeface="Arial" panose="020B0604020202020204" pitchFamily="34" charset="0"/>
                        </a:rPr>
                        <a:t>Kanaley</a:t>
                      </a:r>
                      <a:r>
                        <a:rPr lang="en-US" sz="1200" b="1" dirty="0" smtClean="0">
                          <a:latin typeface="Arial" panose="020B0604020202020204" pitchFamily="34" charset="0"/>
                          <a:cs typeface="Arial" panose="020B0604020202020204" pitchFamily="34" charset="0"/>
                        </a:rPr>
                        <a:t>,</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Paul J. </a:t>
                      </a:r>
                      <a:r>
                        <a:rPr lang="en-US" sz="1200" b="1" dirty="0" err="1" smtClean="0">
                          <a:latin typeface="Arial" panose="020B0604020202020204" pitchFamily="34" charset="0"/>
                          <a:cs typeface="Arial" panose="020B0604020202020204" pitchFamily="34" charset="0"/>
                        </a:rPr>
                        <a:t>Fadel</a:t>
                      </a:r>
                      <a:r>
                        <a:rPr lang="el-GR" sz="1200" b="1"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,John P. Thyfault</a:t>
                      </a:r>
                      <a:endParaRPr lang="el-GR" sz="1200" b="1"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Προσδιορισμός για το αν η άσκηση βελτιώνει την ροή του αίματος στις αρτηρίες μετα απο λήψη γλυκόζης, και την κυκλοφορία της ινσουλίνης μέσω της ανάλυσης της FBF και υπερήχου κατά την λήψη γλυκόζης απο το στόμα. </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Δοκιμή</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 πριν και μέτα απο 7 μέρες επιτηρούμενης άσκησης σε διάδρομο και ποδήλατο (60%/ μέρα ,60-75 % των αποθεμάτων του καρδιακόυ ρυθμού),11 υπέρβαρα ατομα με καθιστηκή ζωή, μη εξαρτούμενα απο ινσουλίνη με  ΣΔ2.</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Δεν υπήρχαν</a:t>
                      </a:r>
                      <a:r>
                        <a:rPr lang="el-GR" sz="1400" baseline="0" dirty="0" smtClean="0">
                          <a:latin typeface="Arial" panose="020B0604020202020204" pitchFamily="34" charset="0"/>
                          <a:cs typeface="Arial" panose="020B0604020202020204" pitchFamily="34" charset="0"/>
                        </a:rPr>
                        <a:t> διαφορές στην </a:t>
                      </a:r>
                      <a:r>
                        <a:rPr lang="el-GR" sz="1400" dirty="0" smtClean="0">
                          <a:latin typeface="Arial" panose="020B0604020202020204" pitchFamily="34" charset="0"/>
                          <a:cs typeface="Arial" panose="020B0604020202020204" pitchFamily="34" charset="0"/>
                        </a:rPr>
                        <a:t>λήψη γλυκόζης, στη ινσουλίνης και στη BFB. Η</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ευαισθησία στην ινσουλίνη σε όλο τον οργανισμό αυξήθηκε. Πριν την άσκηση τα στοιχεία της FBF δεν μεταβλήθηκαν σημαντίκα κατά την διάρκεια της OGTT. Αντίθετα μέτα την άσκηση τα στοιχεία της FBF αυξήθηκαν σημαντικά.</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Το</a:t>
                      </a:r>
                      <a:r>
                        <a:rPr lang="el-GR" sz="1400" baseline="0" dirty="0" smtClean="0">
                          <a:latin typeface="Arial" panose="020B0604020202020204" pitchFamily="34" charset="0"/>
                          <a:cs typeface="Arial" panose="020B0604020202020204" pitchFamily="34" charset="0"/>
                        </a:rPr>
                        <a:t> συμπέρα-σμα</a:t>
                      </a:r>
                      <a:r>
                        <a:rPr lang="el-GR" sz="1400" dirty="0" smtClean="0">
                          <a:latin typeface="Arial" panose="020B0604020202020204" pitchFamily="34" charset="0"/>
                          <a:cs typeface="Arial" panose="020B0604020202020204" pitchFamily="34" charset="0"/>
                        </a:rPr>
                        <a:t> είναι ότι μετά από 7</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ημέρες αερόβιας άσκησης η FBF κατα την λήψη γλυκόζης βελτιώνεται σε άτομα με ΣΔ2.</a:t>
                      </a:r>
                      <a:endParaRPr lang="el-GR" sz="1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878885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65695236"/>
              </p:ext>
            </p:extLst>
          </p:nvPr>
        </p:nvGraphicFramePr>
        <p:xfrm>
          <a:off x="2138" y="5079"/>
          <a:ext cx="9141860" cy="7210421"/>
        </p:xfrm>
        <a:graphic>
          <a:graphicData uri="http://schemas.openxmlformats.org/drawingml/2006/table">
            <a:tbl>
              <a:tblPr firstRow="1" bandRow="1">
                <a:tableStyleId>{5C22544A-7EE6-4342-B048-85BDC9FD1C3A}</a:tableStyleId>
              </a:tblPr>
              <a:tblGrid>
                <a:gridCol w="1833558"/>
                <a:gridCol w="1800200"/>
                <a:gridCol w="2880320"/>
                <a:gridCol w="1368152"/>
                <a:gridCol w="1259630"/>
              </a:tblGrid>
              <a:tr h="3783961">
                <a:tc>
                  <a:txBody>
                    <a:bodyPr/>
                    <a:lstStyle/>
                    <a:p>
                      <a:r>
                        <a:rPr lang="en-US" sz="1400" dirty="0" smtClean="0">
                          <a:solidFill>
                            <a:schemeClr val="tx1"/>
                          </a:solidFill>
                          <a:latin typeface="Arial" panose="020B0604020202020204" pitchFamily="34" charset="0"/>
                          <a:cs typeface="Arial" panose="020B0604020202020204" pitchFamily="34" charset="0"/>
                        </a:rPr>
                        <a:t>YORGI MAVROS,</a:t>
                      </a:r>
                    </a:p>
                    <a:p>
                      <a:r>
                        <a:rPr lang="en-US" sz="1400" dirty="0" smtClean="0">
                          <a:solidFill>
                            <a:schemeClr val="tx1"/>
                          </a:solidFill>
                          <a:latin typeface="Arial" panose="020B0604020202020204" pitchFamily="34" charset="0"/>
                          <a:cs typeface="Arial" panose="020B0604020202020204" pitchFamily="34" charset="0"/>
                        </a:rPr>
                        <a:t>SHELLEY KAY,</a:t>
                      </a:r>
                    </a:p>
                    <a:p>
                      <a:r>
                        <a:rPr lang="en-US" sz="1400" dirty="0" smtClean="0">
                          <a:solidFill>
                            <a:schemeClr val="tx1"/>
                          </a:solidFill>
                          <a:latin typeface="Arial" panose="020B0604020202020204" pitchFamily="34" charset="0"/>
                          <a:cs typeface="Arial" panose="020B0604020202020204" pitchFamily="34" charset="0"/>
                        </a:rPr>
                        <a:t>KYLIE A. ANDERBERG,</a:t>
                      </a:r>
                    </a:p>
                    <a:p>
                      <a:r>
                        <a:rPr lang="en-US" sz="1400" dirty="0" smtClean="0">
                          <a:solidFill>
                            <a:schemeClr val="tx1"/>
                          </a:solidFill>
                          <a:latin typeface="Arial" panose="020B0604020202020204" pitchFamily="34" charset="0"/>
                          <a:cs typeface="Arial" panose="020B0604020202020204" pitchFamily="34" charset="0"/>
                        </a:rPr>
                        <a:t>MICHAEL K. BAKER,</a:t>
                      </a:r>
                    </a:p>
                    <a:p>
                      <a:r>
                        <a:rPr lang="en-US" sz="1400" dirty="0" smtClean="0">
                          <a:solidFill>
                            <a:schemeClr val="tx1"/>
                          </a:solidFill>
                          <a:latin typeface="Arial" panose="020B0604020202020204" pitchFamily="34" charset="0"/>
                          <a:cs typeface="Arial" panose="020B0604020202020204" pitchFamily="34" charset="0"/>
                        </a:rPr>
                        <a:t>YI WANG, </a:t>
                      </a:r>
                    </a:p>
                    <a:p>
                      <a:r>
                        <a:rPr lang="en-US" sz="1400" dirty="0" smtClean="0">
                          <a:solidFill>
                            <a:schemeClr val="tx1"/>
                          </a:solidFill>
                          <a:latin typeface="Arial" panose="020B0604020202020204" pitchFamily="34" charset="0"/>
                          <a:cs typeface="Arial" panose="020B0604020202020204" pitchFamily="34" charset="0"/>
                        </a:rPr>
                        <a:t>RENRU ZHAO,</a:t>
                      </a:r>
                    </a:p>
                    <a:p>
                      <a:r>
                        <a:rPr lang="en-US" sz="1400" dirty="0" smtClean="0">
                          <a:solidFill>
                            <a:schemeClr val="tx1"/>
                          </a:solidFill>
                          <a:latin typeface="Arial" panose="020B0604020202020204" pitchFamily="34" charset="0"/>
                          <a:cs typeface="Arial" panose="020B0604020202020204" pitchFamily="34" charset="0"/>
                        </a:rPr>
                        <a:t>JACINDA MEIKLEJOHN,</a:t>
                      </a:r>
                    </a:p>
                    <a:p>
                      <a:r>
                        <a:rPr lang="en-US" sz="1400" dirty="0" smtClean="0">
                          <a:solidFill>
                            <a:schemeClr val="tx1"/>
                          </a:solidFill>
                          <a:latin typeface="Arial" panose="020B0604020202020204" pitchFamily="34" charset="0"/>
                          <a:cs typeface="Arial" panose="020B0604020202020204" pitchFamily="34" charset="0"/>
                        </a:rPr>
                        <a:t>MIKE CLIMSTEIN, </a:t>
                      </a:r>
                    </a:p>
                    <a:p>
                      <a:r>
                        <a:rPr lang="en-US" sz="1400" dirty="0" smtClean="0">
                          <a:solidFill>
                            <a:schemeClr val="tx1"/>
                          </a:solidFill>
                          <a:latin typeface="Arial" panose="020B0604020202020204" pitchFamily="34" charset="0"/>
                          <a:cs typeface="Arial" panose="020B0604020202020204" pitchFamily="34" charset="0"/>
                        </a:rPr>
                        <a:t>ANTHONY O’SULLIVAN,</a:t>
                      </a:r>
                    </a:p>
                    <a:p>
                      <a:r>
                        <a:rPr lang="en-US" sz="1400" dirty="0" smtClean="0">
                          <a:solidFill>
                            <a:schemeClr val="tx1"/>
                          </a:solidFill>
                          <a:latin typeface="Arial" panose="020B0604020202020204" pitchFamily="34" charset="0"/>
                          <a:cs typeface="Arial" panose="020B0604020202020204" pitchFamily="34" charset="0"/>
                        </a:rPr>
                        <a:t>NATHAN DE VOS,</a:t>
                      </a:r>
                    </a:p>
                    <a:p>
                      <a:r>
                        <a:rPr lang="en-US" sz="1400" dirty="0" smtClean="0">
                          <a:solidFill>
                            <a:schemeClr val="tx1"/>
                          </a:solidFill>
                          <a:latin typeface="Arial" panose="020B0604020202020204" pitchFamily="34" charset="0"/>
                          <a:cs typeface="Arial" panose="020B0604020202020204" pitchFamily="34" charset="0"/>
                        </a:rPr>
                        <a:t>BERNHARD T. BAUNE,</a:t>
                      </a: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Διερεύνηση των αλλαγών του σώματος μετα απο 1 χρόνο υψηλής έντασης προοδευτικής άσκησης με αντίσταση σε σχέση με τις αλλαγές αντίστασης της ινσουλίνης ή της ομοιόστασης της γλυκόζης σε ενήλικες μεγαλύτερης ηλικίας με ΣΔ2.</a:t>
                      </a:r>
                    </a:p>
                    <a:p>
                      <a:endParaRPr lang="el-GR" b="0" dirty="0"/>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Ν=103 τυχαιοποίηθηκαν να λάβουν είτε προοδευτική άσκηση αντίστασης(PRT) ή εικονική άσκηση 3 ημέρες *12 μήνες. Χρησιμοποιήθηκαν ως δέκτες IRO το μοντέλο αξιολόγησης της ομοιόστασης της ινσουλίνης(HOMA2) και της γλυκοζυλιωμένης(HbA1). Εκτίμηση μάζας σκελετικών μυών(Skmm) και μάζας λίπους με τη χρησιμοποίηση της βιοηλεκτρικής αγωγιμότητας. Μέτρηση με αξονική τομογραφία για λίπος σπλαχνικού ιστού και της επιφάνειας της μεσότητας του μηρού</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Στην ομάδα PRT παρατηρήθηκε αύξηση σκελετικών μυών, μείωση αντίστασης της ινσουλίνης και HbA1 σε σύγκριση με τα άτομα στην εικονική ομάδα που είχαν αυξημένη μάζα σκελετικών μυών</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με την επίτευξη υψηλής έντασης προοδευτικής άσκησης αντίστασης(PRT) σε ενήλικες μεγαλύτερης ηλικίας με ΣΔ1 βελτιώθηκε ο μεταβολισμός και η σύσταση του σώματος</a:t>
                      </a:r>
                      <a:endParaRPr lang="el-GR" sz="1400" b="0" dirty="0">
                        <a:solidFill>
                          <a:schemeClr val="tx1"/>
                        </a:solidFill>
                        <a:latin typeface="Arial" panose="020B0604020202020204" pitchFamily="34" charset="0"/>
                        <a:cs typeface="Arial" panose="020B0604020202020204" pitchFamily="34" charset="0"/>
                      </a:endParaRPr>
                    </a:p>
                  </a:txBody>
                  <a:tcPr/>
                </a:tc>
              </a:tr>
              <a:tr h="3426460">
                <a:tc>
                  <a:txBody>
                    <a:bodyPr/>
                    <a:lstStyle/>
                    <a:p>
                      <a:r>
                        <a:rPr lang="en-US" sz="1400" b="1" dirty="0" err="1" smtClean="0">
                          <a:latin typeface="Arial" panose="020B0604020202020204" pitchFamily="34" charset="0"/>
                          <a:cs typeface="Arial" panose="020B0604020202020204" pitchFamily="34" charset="0"/>
                        </a:rPr>
                        <a:t>Jakob</a:t>
                      </a:r>
                      <a:r>
                        <a:rPr lang="en-US" sz="1400" b="1" dirty="0" smtClean="0">
                          <a:latin typeface="Arial" panose="020B0604020202020204" pitchFamily="34" charset="0"/>
                          <a:cs typeface="Arial" panose="020B0604020202020204" pitchFamily="34" charset="0"/>
                        </a:rPr>
                        <a:t> Larsen,</a:t>
                      </a:r>
                      <a:r>
                        <a:rPr lang="el-GR" sz="1400" b="1" baseline="0"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Magne</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Brekke</a:t>
                      </a:r>
                      <a:r>
                        <a:rPr lang="en-US" sz="1400" b="1" dirty="0" smtClean="0">
                          <a:latin typeface="Arial" panose="020B0604020202020204" pitchFamily="34" charset="0"/>
                          <a:cs typeface="Arial" panose="020B0604020202020204" pitchFamily="34" charset="0"/>
                        </a:rPr>
                        <a:t>,</a:t>
                      </a:r>
                      <a:r>
                        <a:rPr lang="el-GR" sz="1400" b="1" baseline="0"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Leiv</a:t>
                      </a:r>
                      <a:r>
                        <a:rPr lang="en-US" sz="1400" b="1" dirty="0" smtClean="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Sandvik</a:t>
                      </a:r>
                      <a:r>
                        <a:rPr lang="en-US" sz="1400" b="1" dirty="0" smtClean="0">
                          <a:latin typeface="Arial" panose="020B0604020202020204" pitchFamily="34" charset="0"/>
                          <a:cs typeface="Arial" panose="020B0604020202020204" pitchFamily="34" charset="0"/>
                        </a:rPr>
                        <a:t>,</a:t>
                      </a:r>
                      <a:r>
                        <a:rPr lang="el-GR" sz="1400" b="1" baseline="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Harald </a:t>
                      </a:r>
                      <a:r>
                        <a:rPr lang="en-US" sz="1400" b="1" dirty="0" err="1" smtClean="0">
                          <a:latin typeface="Arial" panose="020B0604020202020204" pitchFamily="34" charset="0"/>
                          <a:cs typeface="Arial" panose="020B0604020202020204" pitchFamily="34" charset="0"/>
                        </a:rPr>
                        <a:t>Arnesen</a:t>
                      </a:r>
                      <a:r>
                        <a:rPr lang="en-US" sz="1400" b="1" dirty="0" smtClean="0">
                          <a:latin typeface="Arial" panose="020B0604020202020204" pitchFamily="34" charset="0"/>
                          <a:cs typeface="Arial" panose="020B0604020202020204" pitchFamily="34" charset="0"/>
                        </a:rPr>
                        <a:t>,</a:t>
                      </a:r>
                      <a:r>
                        <a:rPr lang="el-GR" sz="1400" b="1" baseline="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Kristian F.</a:t>
                      </a:r>
                      <a:r>
                        <a:rPr lang="el-GR" sz="1400" b="1" baseline="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Hanssen,</a:t>
                      </a:r>
                    </a:p>
                    <a:p>
                      <a:r>
                        <a:rPr lang="en-US" sz="1400" b="1" dirty="0" smtClean="0">
                          <a:latin typeface="Arial" panose="020B0604020202020204" pitchFamily="34" charset="0"/>
                          <a:cs typeface="Arial" panose="020B0604020202020204" pitchFamily="34" charset="0"/>
                        </a:rPr>
                        <a:t>Knut Dahl-Jorgensen</a:t>
                      </a:r>
                      <a:endParaRPr lang="el-GR" sz="1400" b="1"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Αποτελεσματικότητα  της αερόβιας άσκησης της δυναμικής προπόνησης σε ενήλικες μεγαλυτερης ηλικίας με ΣΔ2, για την βελτίωση του γλυκαιμικού ελέγχου και στόχευση στα μεταβολικά και φυσιολογικά αποτελέσματα. </a:t>
                      </a:r>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Ν=86</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ολοκλήρωσαν την αξιολόγιση των 12 μήνων και</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τυχαιοποιήθηκαν σε μια πλήρη εποπτευόμενη ομάδα εκπαιδευτικής δυναμικής παρέμβασης ή εικονικής άσκησης.</a:t>
                      </a:r>
                    </a:p>
                    <a:p>
                      <a:r>
                        <a:rPr lang="el-GR" sz="1400" dirty="0" smtClean="0">
                          <a:latin typeface="Arial" panose="020B0604020202020204" pitchFamily="34" charset="0"/>
                          <a:cs typeface="Arial" panose="020B0604020202020204" pitchFamily="34" charset="0"/>
                        </a:rPr>
                        <a:t>Η ομάδα δυναμικής προπόνισης εκτέλεσε άσκηση στο 80% IRM , 3 μέρες την εβδομάδα. Η ομάδα ελέγχου ανέλαβε την ίδια ποσότητα σε μη προοδευτίκη μικρής έντασης άσκησης. </a:t>
                      </a:r>
                    </a:p>
                    <a:p>
                      <a:endParaRPr lang="el-GR" sz="1400" dirty="0">
                        <a:latin typeface="Arial" panose="020B0604020202020204" pitchFamily="34" charset="0"/>
                        <a:cs typeface="Arial" panose="020B0604020202020204" pitchFamily="34" charset="0"/>
                      </a:endParaRPr>
                    </a:p>
                  </a:txBody>
                  <a:tcPr/>
                </a:tc>
                <a:tc>
                  <a:txBody>
                    <a:bodyPr/>
                    <a:lstStyle/>
                    <a:p>
                      <a:r>
                        <a:rPr lang="el-GR" sz="1400" dirty="0" smtClean="0">
                          <a:latin typeface="Arial" panose="020B0604020202020204" pitchFamily="34" charset="0"/>
                          <a:cs typeface="Arial" panose="020B0604020202020204" pitchFamily="34" charset="0"/>
                        </a:rPr>
                        <a:t>Οι αξιολογητές των αποτελεσ-</a:t>
                      </a:r>
                      <a:r>
                        <a:rPr lang="el-GR" sz="1400" baseline="0" dirty="0" smtClean="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μάτων δεν γνώριζαν την ανάθεση των ομαδων και οι συμμετέχοντες δεν γνώριζαν την υπόθεση των ερευνητών σχετικά με την πιο αποτελεσ-ματική παρέμ- βαση. </a:t>
                      </a:r>
                      <a:endParaRPr lang="el-GR" sz="1400" dirty="0">
                        <a:latin typeface="Arial" panose="020B0604020202020204" pitchFamily="34" charset="0"/>
                        <a:cs typeface="Arial" panose="020B0604020202020204" pitchFamily="34" charset="0"/>
                      </a:endParaRPr>
                    </a:p>
                  </a:txBody>
                  <a:tcPr/>
                </a:tc>
                <a:tc>
                  <a:txBody>
                    <a:bodyPr/>
                    <a:lstStyle/>
                    <a:p>
                      <a:r>
                        <a:rPr lang="el-GR" sz="1200" dirty="0" smtClean="0">
                          <a:latin typeface="Arial" panose="020B0604020202020204" pitchFamily="34" charset="0"/>
                          <a:cs typeface="Arial" panose="020B0604020202020204" pitchFamily="34" charset="0"/>
                        </a:rPr>
                        <a:t>Συμπερασματικά η εκπαίδευση δύναμης μπορεί να είναι εφικτή για συμπληρωματική θεραπεία για την βελτίωση του γλυκαιμικού ελέγχου για την αυξανόμενη επιδυμία του ΣΔ2 σε ενήλικες μεγαλυτερης ηλικίας.</a:t>
                      </a:r>
                      <a:endParaRPr lang="el-GR" sz="12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543569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768281035"/>
              </p:ext>
            </p:extLst>
          </p:nvPr>
        </p:nvGraphicFramePr>
        <p:xfrm>
          <a:off x="0" y="-27384"/>
          <a:ext cx="9144000" cy="7504647"/>
        </p:xfrm>
        <a:graphic>
          <a:graphicData uri="http://schemas.openxmlformats.org/drawingml/2006/table">
            <a:tbl>
              <a:tblPr firstRow="1" bandRow="1">
                <a:tableStyleId>{5C22544A-7EE6-4342-B048-85BDC9FD1C3A}</a:tableStyleId>
              </a:tblPr>
              <a:tblGrid>
                <a:gridCol w="1619672"/>
                <a:gridCol w="1296144"/>
                <a:gridCol w="1944216"/>
                <a:gridCol w="2448272"/>
                <a:gridCol w="1835696"/>
              </a:tblGrid>
              <a:tr h="4104456">
                <a:tc>
                  <a:txBody>
                    <a:bodyPr/>
                    <a:lstStyle/>
                    <a:p>
                      <a:r>
                        <a:rPr lang="en-US" sz="1400" b="0" dirty="0" smtClean="0">
                          <a:solidFill>
                            <a:schemeClr val="tx1"/>
                          </a:solidFill>
                          <a:latin typeface="Arial" panose="020B0604020202020204" pitchFamily="34" charset="0"/>
                          <a:cs typeface="Arial" panose="020B0604020202020204" pitchFamily="34" charset="0"/>
                        </a:rPr>
                        <a:t>Kylie A. Simpson, </a:t>
                      </a:r>
                      <a:r>
                        <a:rPr lang="en-US" sz="1400" b="0" dirty="0" err="1" smtClean="0">
                          <a:solidFill>
                            <a:schemeClr val="tx1"/>
                          </a:solidFill>
                          <a:latin typeface="Arial" panose="020B0604020202020204" pitchFamily="34" charset="0"/>
                          <a:cs typeface="Arial" panose="020B0604020202020204" pitchFamily="34" charset="0"/>
                        </a:rPr>
                        <a:t>Yorgi</a:t>
                      </a:r>
                      <a:r>
                        <a:rPr lang="en-US" sz="1400" b="0" dirty="0" smtClean="0">
                          <a:solidFill>
                            <a:schemeClr val="tx1"/>
                          </a:solidFill>
                          <a:latin typeface="Arial" panose="020B0604020202020204" pitchFamily="34" charset="0"/>
                          <a:cs typeface="Arial" panose="020B0604020202020204" pitchFamily="34" charset="0"/>
                        </a:rPr>
                        <a:t> </a:t>
                      </a:r>
                      <a:r>
                        <a:rPr lang="en-US" sz="1400" b="0" dirty="0" err="1" smtClean="0">
                          <a:solidFill>
                            <a:schemeClr val="tx1"/>
                          </a:solidFill>
                          <a:latin typeface="Arial" panose="020B0604020202020204" pitchFamily="34" charset="0"/>
                          <a:cs typeface="Arial" panose="020B0604020202020204" pitchFamily="34" charset="0"/>
                        </a:rPr>
                        <a:t>Mavros</a:t>
                      </a:r>
                      <a:r>
                        <a:rPr lang="en-US" sz="1400" b="0" dirty="0" smtClean="0">
                          <a:solidFill>
                            <a:schemeClr val="tx1"/>
                          </a:solidFill>
                          <a:latin typeface="Arial" panose="020B0604020202020204" pitchFamily="34" charset="0"/>
                          <a:cs typeface="Arial" panose="020B0604020202020204" pitchFamily="34" charset="0"/>
                        </a:rPr>
                        <a:t>, Shelley Kay, </a:t>
                      </a:r>
                      <a:r>
                        <a:rPr lang="en-US" sz="1400" b="0" dirty="0" err="1" smtClean="0">
                          <a:solidFill>
                            <a:schemeClr val="tx1"/>
                          </a:solidFill>
                          <a:latin typeface="Arial" panose="020B0604020202020204" pitchFamily="34" charset="0"/>
                          <a:cs typeface="Arial" panose="020B0604020202020204" pitchFamily="34" charset="0"/>
                        </a:rPr>
                        <a:t>Jacinda</a:t>
                      </a:r>
                      <a:r>
                        <a:rPr lang="en-US" sz="1400" b="0" dirty="0" smtClean="0">
                          <a:solidFill>
                            <a:schemeClr val="tx1"/>
                          </a:solidFill>
                          <a:latin typeface="Arial" panose="020B0604020202020204" pitchFamily="34" charset="0"/>
                          <a:cs typeface="Arial" panose="020B0604020202020204" pitchFamily="34" charset="0"/>
                        </a:rPr>
                        <a:t> </a:t>
                      </a:r>
                      <a:r>
                        <a:rPr lang="en-US" sz="1400" b="0" dirty="0" err="1" smtClean="0">
                          <a:solidFill>
                            <a:schemeClr val="tx1"/>
                          </a:solidFill>
                          <a:latin typeface="Arial" panose="020B0604020202020204" pitchFamily="34" charset="0"/>
                          <a:cs typeface="Arial" panose="020B0604020202020204" pitchFamily="34" charset="0"/>
                        </a:rPr>
                        <a:t>Meiklejohn</a:t>
                      </a:r>
                      <a:r>
                        <a:rPr lang="en-US" sz="1400" b="0" dirty="0" smtClean="0">
                          <a:solidFill>
                            <a:schemeClr val="tx1"/>
                          </a:solidFill>
                          <a:latin typeface="Arial" panose="020B0604020202020204" pitchFamily="34" charset="0"/>
                          <a:cs typeface="Arial" panose="020B0604020202020204" pitchFamily="34" charset="0"/>
                        </a:rPr>
                        <a:t>, Nathan de </a:t>
                      </a:r>
                      <a:r>
                        <a:rPr lang="en-US" sz="1400" b="0" dirty="0" err="1" smtClean="0">
                          <a:solidFill>
                            <a:schemeClr val="tx1"/>
                          </a:solidFill>
                          <a:latin typeface="Arial" panose="020B0604020202020204" pitchFamily="34" charset="0"/>
                          <a:cs typeface="Arial" panose="020B0604020202020204" pitchFamily="34" charset="0"/>
                        </a:rPr>
                        <a:t>Vos</a:t>
                      </a:r>
                      <a:r>
                        <a:rPr lang="en-US" sz="1400" b="0" dirty="0" smtClean="0">
                          <a:solidFill>
                            <a:schemeClr val="tx1"/>
                          </a:solidFill>
                          <a:latin typeface="Arial" panose="020B0604020202020204" pitchFamily="34" charset="0"/>
                          <a:cs typeface="Arial" panose="020B0604020202020204" pitchFamily="34" charset="0"/>
                        </a:rPr>
                        <a:t>, Yi Wang, </a:t>
                      </a:r>
                      <a:r>
                        <a:rPr lang="en-US" sz="1400" b="0" dirty="0" err="1" smtClean="0">
                          <a:solidFill>
                            <a:schemeClr val="tx1"/>
                          </a:solidFill>
                          <a:latin typeface="Arial" panose="020B0604020202020204" pitchFamily="34" charset="0"/>
                          <a:cs typeface="Arial" panose="020B0604020202020204" pitchFamily="34" charset="0"/>
                        </a:rPr>
                        <a:t>Qianyu</a:t>
                      </a:r>
                      <a:r>
                        <a:rPr lang="en-US" sz="1400" b="0" dirty="0" smtClean="0">
                          <a:solidFill>
                            <a:schemeClr val="tx1"/>
                          </a:solidFill>
                          <a:latin typeface="Arial" panose="020B0604020202020204" pitchFamily="34" charset="0"/>
                          <a:cs typeface="Arial" panose="020B0604020202020204" pitchFamily="34" charset="0"/>
                        </a:rPr>
                        <a:t> </a:t>
                      </a:r>
                      <a:r>
                        <a:rPr lang="en-US" sz="1400" b="0" dirty="0" err="1" smtClean="0">
                          <a:solidFill>
                            <a:schemeClr val="tx1"/>
                          </a:solidFill>
                          <a:latin typeface="Arial" panose="020B0604020202020204" pitchFamily="34" charset="0"/>
                          <a:cs typeface="Arial" panose="020B0604020202020204" pitchFamily="34" charset="0"/>
                        </a:rPr>
                        <a:t>Guo</a:t>
                      </a:r>
                      <a:r>
                        <a:rPr lang="en-US" sz="1400" b="0" dirty="0" smtClean="0">
                          <a:solidFill>
                            <a:schemeClr val="tx1"/>
                          </a:solidFill>
                          <a:latin typeface="Arial" panose="020B0604020202020204" pitchFamily="34" charset="0"/>
                          <a:cs typeface="Arial" panose="020B0604020202020204" pitchFamily="34" charset="0"/>
                        </a:rPr>
                        <a:t>,</a:t>
                      </a:r>
                    </a:p>
                    <a:p>
                      <a:r>
                        <a:rPr lang="en-US" sz="1400" b="0" dirty="0" err="1" smtClean="0">
                          <a:solidFill>
                            <a:schemeClr val="tx1"/>
                          </a:solidFill>
                          <a:latin typeface="Arial" panose="020B0604020202020204" pitchFamily="34" charset="0"/>
                          <a:cs typeface="Arial" panose="020B0604020202020204" pitchFamily="34" charset="0"/>
                        </a:rPr>
                        <a:t>Renru</a:t>
                      </a:r>
                      <a:r>
                        <a:rPr lang="en-US" sz="1400" b="0" dirty="0" smtClean="0">
                          <a:solidFill>
                            <a:schemeClr val="tx1"/>
                          </a:solidFill>
                          <a:latin typeface="Arial" panose="020B0604020202020204" pitchFamily="34" charset="0"/>
                          <a:cs typeface="Arial" panose="020B0604020202020204" pitchFamily="34" charset="0"/>
                        </a:rPr>
                        <a:t> Zhao, Mike </a:t>
                      </a:r>
                      <a:r>
                        <a:rPr lang="en-US" sz="1400" b="0" dirty="0" err="1" smtClean="0">
                          <a:solidFill>
                            <a:schemeClr val="tx1"/>
                          </a:solidFill>
                          <a:latin typeface="Arial" panose="020B0604020202020204" pitchFamily="34" charset="0"/>
                          <a:cs typeface="Arial" panose="020B0604020202020204" pitchFamily="34" charset="0"/>
                        </a:rPr>
                        <a:t>Climstein</a:t>
                      </a:r>
                      <a:r>
                        <a:rPr lang="en-US" sz="1400" b="0" dirty="0" smtClean="0">
                          <a:solidFill>
                            <a:schemeClr val="tx1"/>
                          </a:solidFill>
                          <a:latin typeface="Arial" panose="020B0604020202020204" pitchFamily="34" charset="0"/>
                          <a:cs typeface="Arial" panose="020B0604020202020204" pitchFamily="34" charset="0"/>
                        </a:rPr>
                        <a:t>, Bernard T. </a:t>
                      </a:r>
                      <a:r>
                        <a:rPr lang="en-US" sz="1400" b="0" dirty="0" err="1" smtClean="0">
                          <a:solidFill>
                            <a:schemeClr val="tx1"/>
                          </a:solidFill>
                          <a:latin typeface="Arial" panose="020B0604020202020204" pitchFamily="34" charset="0"/>
                          <a:cs typeface="Arial" panose="020B0604020202020204" pitchFamily="34" charset="0"/>
                        </a:rPr>
                        <a:t>Baune</a:t>
                      </a:r>
                      <a:r>
                        <a:rPr lang="en-US" sz="1400" b="0" dirty="0" smtClean="0">
                          <a:solidFill>
                            <a:schemeClr val="tx1"/>
                          </a:solidFill>
                          <a:latin typeface="Arial" panose="020B0604020202020204" pitchFamily="34" charset="0"/>
                          <a:cs typeface="Arial" panose="020B0604020202020204" pitchFamily="34" charset="0"/>
                        </a:rPr>
                        <a:t>, Steven Blair, Anthony J. O’Sullivan6, David </a:t>
                      </a:r>
                      <a:r>
                        <a:rPr lang="en-US" sz="1400" b="0" dirty="0" err="1" smtClean="0">
                          <a:solidFill>
                            <a:schemeClr val="tx1"/>
                          </a:solidFill>
                          <a:latin typeface="Arial" panose="020B0604020202020204" pitchFamily="34" charset="0"/>
                          <a:cs typeface="Arial" panose="020B0604020202020204" pitchFamily="34" charset="0"/>
                        </a:rPr>
                        <a:t>Simar</a:t>
                      </a:r>
                      <a:r>
                        <a:rPr lang="en-US" sz="1400" b="0" dirty="0" smtClean="0">
                          <a:solidFill>
                            <a:schemeClr val="tx1"/>
                          </a:solidFill>
                          <a:latin typeface="Arial" panose="020B0604020202020204" pitchFamily="34" charset="0"/>
                          <a:cs typeface="Arial" panose="020B0604020202020204" pitchFamily="34" charset="0"/>
                        </a:rPr>
                        <a:t>,</a:t>
                      </a:r>
                    </a:p>
                    <a:p>
                      <a:r>
                        <a:rPr lang="en-US" sz="1400" b="0" dirty="0" err="1" smtClean="0">
                          <a:solidFill>
                            <a:schemeClr val="tx1"/>
                          </a:solidFill>
                          <a:latin typeface="Arial" panose="020B0604020202020204" pitchFamily="34" charset="0"/>
                          <a:cs typeface="Arial" panose="020B0604020202020204" pitchFamily="34" charset="0"/>
                        </a:rPr>
                        <a:t>Nalin</a:t>
                      </a:r>
                      <a:r>
                        <a:rPr lang="en-US" sz="1400" b="0" dirty="0" smtClean="0">
                          <a:solidFill>
                            <a:schemeClr val="tx1"/>
                          </a:solidFill>
                          <a:latin typeface="Arial" panose="020B0604020202020204" pitchFamily="34" charset="0"/>
                          <a:cs typeface="Arial" panose="020B0604020202020204" pitchFamily="34" charset="0"/>
                        </a:rPr>
                        <a:t> Singh</a:t>
                      </a:r>
                      <a:r>
                        <a:rPr lang="el-GR" sz="1400" b="0" dirty="0" smtClean="0">
                          <a:solidFill>
                            <a:schemeClr val="tx1"/>
                          </a:solidFill>
                          <a:latin typeface="Arial" panose="020B0604020202020204" pitchFamily="34" charset="0"/>
                          <a:cs typeface="Arial" panose="020B0604020202020204" pitchFamily="34" charset="0"/>
                        </a:rPr>
                        <a:t>,</a:t>
                      </a:r>
                      <a:r>
                        <a:rPr lang="en-US" sz="1400" b="0" dirty="0" smtClean="0">
                          <a:solidFill>
                            <a:schemeClr val="tx1"/>
                          </a:solidFill>
                          <a:latin typeface="Arial" panose="020B0604020202020204" pitchFamily="34" charset="0"/>
                          <a:cs typeface="Arial" panose="020B0604020202020204" pitchFamily="34" charset="0"/>
                        </a:rPr>
                        <a:t> Maria A. </a:t>
                      </a:r>
                      <a:r>
                        <a:rPr lang="en-US" sz="1400" b="0" dirty="0" err="1" smtClean="0">
                          <a:solidFill>
                            <a:schemeClr val="tx1"/>
                          </a:solidFill>
                          <a:latin typeface="Arial" panose="020B0604020202020204" pitchFamily="34" charset="0"/>
                          <a:cs typeface="Arial" panose="020B0604020202020204" pitchFamily="34" charset="0"/>
                        </a:rPr>
                        <a:t>Fiatarone</a:t>
                      </a:r>
                      <a:r>
                        <a:rPr lang="en-US" sz="1400" b="0" dirty="0" smtClean="0">
                          <a:solidFill>
                            <a:schemeClr val="tx1"/>
                          </a:solidFill>
                          <a:latin typeface="Arial" panose="020B0604020202020204" pitchFamily="34" charset="0"/>
                          <a:cs typeface="Arial" panose="020B0604020202020204" pitchFamily="34" charset="0"/>
                        </a:rPr>
                        <a:t> Singh</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Προσδιορισμός των αποτελεσμάτων 12 μηνών προοδευτικής προπόνισης με αντίσταση για συστιματική φλεγμονή και εάν οι μειώσεις της συνδεονται με τις αλλαγές στην σύσταση του σώματος</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Ν=103 τυχαιοποιήθηκαν να λάβουν ή PRT ή εικονική άσκηση 3 μέρες την εβδομάδα για 12 μήνες. Η αντιδρόσα πρωτείνη χρησιμοποιηθηκε για να αξιολογήσει την συστιματική φλεγμονή. Η σκελετική μυική μάζα και η συνολική μάζα λίπους προσδιορίστικαν χρησιμοποιώντας την βιοηλεκτρική αγωγιμότητα.</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200" b="0" dirty="0" smtClean="0">
                          <a:solidFill>
                            <a:schemeClr val="tx1"/>
                          </a:solidFill>
                          <a:latin typeface="Arial" panose="020B0604020202020204" pitchFamily="34" charset="0"/>
                          <a:cs typeface="Arial" panose="020B0604020202020204" pitchFamily="34" charset="0"/>
                        </a:rPr>
                        <a:t>12 μήνες προπόνηση με αντίσταση μειώθηκε</a:t>
                      </a:r>
                      <a:r>
                        <a:rPr lang="el-GR" sz="1200" b="0" baseline="0" dirty="0" smtClean="0">
                          <a:solidFill>
                            <a:schemeClr val="tx1"/>
                          </a:solidFill>
                          <a:latin typeface="Arial" panose="020B0604020202020204" pitchFamily="34" charset="0"/>
                          <a:cs typeface="Arial" panose="020B0604020202020204" pitchFamily="34" charset="0"/>
                        </a:rPr>
                        <a:t> η</a:t>
                      </a:r>
                      <a:r>
                        <a:rPr lang="el-GR" sz="1200" b="0" dirty="0" smtClean="0">
                          <a:solidFill>
                            <a:schemeClr val="tx1"/>
                          </a:solidFill>
                          <a:latin typeface="Arial" panose="020B0604020202020204" pitchFamily="34" charset="0"/>
                          <a:cs typeface="Arial" panose="020B0604020202020204" pitchFamily="34" charset="0"/>
                        </a:rPr>
                        <a:t> CPR</a:t>
                      </a:r>
                      <a:r>
                        <a:rPr lang="el-GR" sz="1200" b="0" baseline="0" dirty="0" smtClean="0">
                          <a:solidFill>
                            <a:schemeClr val="tx1"/>
                          </a:solidFill>
                          <a:latin typeface="Arial" panose="020B0604020202020204" pitchFamily="34" charset="0"/>
                          <a:cs typeface="Arial" panose="020B0604020202020204" pitchFamily="34" charset="0"/>
                        </a:rPr>
                        <a:t> </a:t>
                      </a:r>
                      <a:r>
                        <a:rPr lang="el-GR" sz="1200" b="0" dirty="0" smtClean="0">
                          <a:solidFill>
                            <a:schemeClr val="tx1"/>
                          </a:solidFill>
                          <a:latin typeface="Arial" panose="020B0604020202020204" pitchFamily="34" charset="0"/>
                          <a:cs typeface="Arial" panose="020B0604020202020204" pitchFamily="34" charset="0"/>
                        </a:rPr>
                        <a:t>σύγριση με την</a:t>
                      </a:r>
                      <a:r>
                        <a:rPr lang="el-GR" sz="1200" b="0" baseline="0" dirty="0" smtClean="0">
                          <a:solidFill>
                            <a:schemeClr val="tx1"/>
                          </a:solidFill>
                          <a:latin typeface="Arial" panose="020B0604020202020204" pitchFamily="34" charset="0"/>
                          <a:cs typeface="Arial" panose="020B0604020202020204" pitchFamily="34" charset="0"/>
                        </a:rPr>
                        <a:t> </a:t>
                      </a:r>
                      <a:r>
                        <a:rPr lang="el-GR" sz="1200" b="0" dirty="0" smtClean="0">
                          <a:solidFill>
                            <a:schemeClr val="tx1"/>
                          </a:solidFill>
                          <a:latin typeface="Arial" panose="020B0604020202020204" pitchFamily="34" charset="0"/>
                          <a:cs typeface="Arial" panose="020B0604020202020204" pitchFamily="34" charset="0"/>
                        </a:rPr>
                        <a:t>εικόνικη άσκηση.Χρησιμοποιώντας γραμμικά πρότυπα μεικτών αποτελεσμάτων, οι πιθανές σχέσεις μεταξύ της σύστασης του σώματος και οι αλλαγές της CPR  ήταν σημαντίκα ισχυρότερες για την σκελετική μυική μάζα και την συνόλικη μάζα λιπους, σύμφωνα με το PRT όταν συγκρίθηκε με την εικονική άσκηση. Χρησιμοποιόντας μονομεταβλητά πρότυπα παλινδρομισης, εμφανίστηκαν μειώσεις της CPRκαι συσχετίστικαν με πτύχες στην μάζα του σκελετικού μυ και μειώσεις στην συνολική μάζα λίπους στην ομάδα PRT αλλά όχι στην ομάδα με εικονική άσκηση.</a:t>
                      </a:r>
                      <a:endParaRPr lang="el-GR" sz="12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Παρεμβάσεις στον τρόπο ζωής που στοχέυουν στην μείωση της συστιματικής φλεγμονής σε ενήλικες μεγαλύτερης ηλικίας με ΣΔ2, θα πρέπει να ενσωματώσουν αναβολική άσκηση όπως PRT για την βελτιστοποίηση των αντιφλεγμονόδων οφελών  των ευνοικών προσαρμογών σύστασης του σώματος.</a:t>
                      </a:r>
                      <a:endParaRPr lang="el-GR" sz="1400" b="0" dirty="0">
                        <a:solidFill>
                          <a:schemeClr val="tx1"/>
                        </a:solidFill>
                        <a:latin typeface="Arial" panose="020B0604020202020204" pitchFamily="34" charset="0"/>
                        <a:cs typeface="Arial" panose="020B0604020202020204" pitchFamily="34" charset="0"/>
                      </a:endParaRPr>
                    </a:p>
                  </a:txBody>
                  <a:tcPr/>
                </a:tc>
              </a:tr>
              <a:tr h="3359367">
                <a:tc>
                  <a:txBody>
                    <a:bodyPr/>
                    <a:lstStyle/>
                    <a:p>
                      <a:r>
                        <a:rPr lang="en-US" sz="1400" b="1" dirty="0" smtClean="0">
                          <a:solidFill>
                            <a:schemeClr val="tx1"/>
                          </a:solidFill>
                          <a:latin typeface="Arial" panose="020B0604020202020204" pitchFamily="34" charset="0"/>
                          <a:cs typeface="Arial" panose="020B0604020202020204" pitchFamily="34" charset="0"/>
                        </a:rPr>
                        <a:t>Michael J. Tansey</a:t>
                      </a:r>
                      <a:endParaRPr lang="el-GR" sz="1400" b="1" dirty="0">
                        <a:solidFill>
                          <a:schemeClr val="tx1"/>
                        </a:solidFill>
                        <a:latin typeface="Arial" panose="020B0604020202020204" pitchFamily="34" charset="0"/>
                        <a:cs typeface="Arial" panose="020B0604020202020204" pitchFamily="34" charset="0"/>
                      </a:endParaRPr>
                    </a:p>
                  </a:txBody>
                  <a:tcPr/>
                </a:tc>
                <a:tc>
                  <a:txBody>
                    <a:bodyPr/>
                    <a:lstStyle/>
                    <a:p>
                      <a:r>
                        <a:rPr lang="el-GR" sz="1400" dirty="0" smtClean="0">
                          <a:solidFill>
                            <a:schemeClr val="tx1"/>
                          </a:solidFill>
                          <a:latin typeface="Arial" panose="020B0604020202020204" pitchFamily="34" charset="0"/>
                          <a:cs typeface="Arial" panose="020B0604020202020204" pitchFamily="34" charset="0"/>
                        </a:rPr>
                        <a:t>Εξέταση της άμεσης μείωσης της γλυκόζης και τα αποτελέσματα της αερόβιας άσκησης σε παιδιά και εφήβους με διαβήτη τύπου 1. </a:t>
                      </a:r>
                      <a:endParaRPr lang="el-GR" sz="1400" dirty="0">
                        <a:solidFill>
                          <a:schemeClr val="tx1"/>
                        </a:solidFill>
                        <a:latin typeface="Arial" panose="020B0604020202020204" pitchFamily="34" charset="0"/>
                        <a:cs typeface="Arial" panose="020B0604020202020204" pitchFamily="34" charset="0"/>
                      </a:endParaRPr>
                    </a:p>
                  </a:txBody>
                  <a:tcPr/>
                </a:tc>
                <a:tc>
                  <a:txBody>
                    <a:bodyPr/>
                    <a:lstStyle/>
                    <a:p>
                      <a:r>
                        <a:rPr lang="el-GR" sz="1200" dirty="0" smtClean="0">
                          <a:latin typeface="Arial" panose="020B0604020202020204" pitchFamily="34" charset="0"/>
                          <a:cs typeface="Arial" panose="020B0604020202020204" pitchFamily="34" charset="0"/>
                        </a:rPr>
                        <a:t>Ν=50 με διαβήτη τύπου 1</a:t>
                      </a:r>
                      <a:r>
                        <a:rPr lang="el-GR" sz="1200" baseline="0" dirty="0" smtClean="0">
                          <a:latin typeface="Arial" panose="020B0604020202020204" pitchFamily="34" charset="0"/>
                          <a:cs typeface="Arial" panose="020B0604020202020204" pitchFamily="34" charset="0"/>
                        </a:rPr>
                        <a:t> </a:t>
                      </a:r>
                      <a:r>
                        <a:rPr lang="el-GR" sz="1200" dirty="0" smtClean="0">
                          <a:latin typeface="Arial" panose="020B0604020202020204" pitchFamily="34" charset="0"/>
                          <a:cs typeface="Arial" panose="020B0604020202020204" pitchFamily="34" charset="0"/>
                        </a:rPr>
                        <a:t> μελετήθηκαν κατά τη διάρκεια της άσκησης. Η 75’ συνεδρία άσκησης</a:t>
                      </a:r>
                      <a:r>
                        <a:rPr lang="el-GR" sz="1200" baseline="0" dirty="0" smtClean="0">
                          <a:latin typeface="Arial" panose="020B0604020202020204" pitchFamily="34" charset="0"/>
                          <a:cs typeface="Arial" panose="020B0604020202020204" pitchFamily="34" charset="0"/>
                        </a:rPr>
                        <a:t> </a:t>
                      </a:r>
                      <a:r>
                        <a:rPr lang="el-GR" sz="1200" dirty="0" smtClean="0">
                          <a:latin typeface="Arial" panose="020B0604020202020204" pitchFamily="34" charset="0"/>
                          <a:cs typeface="Arial" panose="020B0604020202020204" pitchFamily="34" charset="0"/>
                        </a:rPr>
                        <a:t>αποτελούνταν από τέσσερις περιόδους 15’ περπατήματος σε διάδρομο.Η γλυκόζη του αίματος και η γλυκαγόνη του πλάσματος,η</a:t>
                      </a:r>
                      <a:r>
                        <a:rPr lang="el-GR" sz="1200" baseline="0" dirty="0" smtClean="0">
                          <a:latin typeface="Arial" panose="020B0604020202020204" pitchFamily="34" charset="0"/>
                          <a:cs typeface="Arial" panose="020B0604020202020204" pitchFamily="34" charset="0"/>
                        </a:rPr>
                        <a:t> </a:t>
                      </a:r>
                      <a:r>
                        <a:rPr lang="el-GR" sz="1200" dirty="0" smtClean="0">
                          <a:latin typeface="Arial" panose="020B0604020202020204" pitchFamily="34" charset="0"/>
                          <a:cs typeface="Arial" panose="020B0604020202020204" pitchFamily="34" charset="0"/>
                        </a:rPr>
                        <a:t>κορτι -ζόλη,η ορμόνη ανάπτυ-ξης, και η συγκέ-ντρωση της νορεπι-νεφρίνης μετρήθηκαν πριν, κατά και μετά την άσκηση.</a:t>
                      </a:r>
                      <a:endParaRPr lang="el-GR" sz="1200" dirty="0">
                        <a:latin typeface="Arial" panose="020B0604020202020204" pitchFamily="34" charset="0"/>
                        <a:cs typeface="Arial" panose="020B0604020202020204" pitchFamily="34" charset="0"/>
                      </a:endParaRPr>
                    </a:p>
                  </a:txBody>
                  <a:tcPr/>
                </a:tc>
                <a:tc>
                  <a:txBody>
                    <a:bodyPr/>
                    <a:lstStyle/>
                    <a:p>
                      <a:r>
                        <a:rPr lang="el-GR" sz="1050" dirty="0" smtClean="0">
                          <a:solidFill>
                            <a:schemeClr val="tx1"/>
                          </a:solidFill>
                          <a:latin typeface="Arial" panose="020B0604020202020204" pitchFamily="34" charset="0"/>
                          <a:cs typeface="Arial" panose="020B0604020202020204" pitchFamily="34" charset="0"/>
                        </a:rPr>
                        <a:t>Η</a:t>
                      </a:r>
                      <a:r>
                        <a:rPr lang="el-GR" sz="1050" baseline="0" dirty="0" smtClean="0">
                          <a:solidFill>
                            <a:schemeClr val="tx1"/>
                          </a:solidFill>
                          <a:latin typeface="Arial" panose="020B0604020202020204" pitchFamily="34" charset="0"/>
                          <a:cs typeface="Arial" panose="020B0604020202020204" pitchFamily="34" charset="0"/>
                        </a:rPr>
                        <a:t> </a:t>
                      </a:r>
                      <a:r>
                        <a:rPr lang="el-GR" sz="1050" dirty="0" smtClean="0">
                          <a:solidFill>
                            <a:schemeClr val="tx1"/>
                          </a:solidFill>
                          <a:latin typeface="Arial" panose="020B0604020202020204" pitchFamily="34" charset="0"/>
                          <a:cs typeface="Arial" panose="020B0604020202020204" pitchFamily="34" charset="0"/>
                        </a:rPr>
                        <a:t>συγκέντρωση της γλυκόζης του πλάσματος μειώθηκε τουλάχιστον 25% από την αρχική τιμή, και 15 ασθενείς (30%) παρουσίασαν υπογλυκαιμία (&lt;ή = 60 mg / dl) ή υποβλήθηκαν σε αγωγή λόγω χαμηλής γλυκόζης είτε κατά τη διάρκεια ή μετά το πέρας της </a:t>
                      </a:r>
                      <a:r>
                        <a:rPr lang="el-GR" sz="1050" dirty="0" smtClean="0">
                          <a:solidFill>
                            <a:schemeClr val="tx1"/>
                          </a:solidFill>
                          <a:latin typeface="Arial" panose="020B0604020202020204" pitchFamily="34" charset="0"/>
                          <a:cs typeface="Arial" panose="020B0604020202020204" pitchFamily="34" charset="0"/>
                        </a:rPr>
                        <a:t>συνεδρίαςΑύξηση </a:t>
                      </a:r>
                      <a:r>
                        <a:rPr lang="el-GR" sz="1050" dirty="0" smtClean="0">
                          <a:solidFill>
                            <a:schemeClr val="tx1"/>
                          </a:solidFill>
                          <a:latin typeface="Arial" panose="020B0604020202020204" pitchFamily="34" charset="0"/>
                          <a:cs typeface="Arial" panose="020B0604020202020204" pitchFamily="34" charset="0"/>
                        </a:rPr>
                        <a:t>στη συγκέντρωση της ορμόνης ανάπτυξης και της νορεπινεφρίνης λόγω της άσκησης ήταν οριακά υψηλότερη σε ασθενείς των οποίων γλυκόζη έπεσε &lt;/= 70 mg / dl. Θεραπεία της υπογλυκαιμίας με 15g γλυκόζης από το στόμα οδήγησε σε μόνο περίπου 20mg / dl αύξηση στις συγκεντρώσεις γλυκόζης.</a:t>
                      </a:r>
                      <a:endParaRPr lang="el-GR" sz="105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smtClean="0">
                          <a:latin typeface="Arial" panose="020B0604020202020204" pitchFamily="34" charset="0"/>
                          <a:cs typeface="Arial" panose="020B0604020202020204" pitchFamily="34" charset="0"/>
                        </a:rPr>
                        <a:t>Η μέτρια αερόβια άσκηση οδηγεί σε σταθερή μείωση της γλυκόζης του πλάσματος και συχνή εμφάνιση υπογλυκαιμίας.</a:t>
                      </a:r>
                      <a:r>
                        <a:rPr kumimoji="0" lang="el-GR" sz="1200" kern="1200" dirty="0" smtClean="0">
                          <a:solidFill>
                            <a:schemeClr val="dk1"/>
                          </a:solidFill>
                          <a:effectLst/>
                          <a:latin typeface="Arial" panose="020B0604020202020204" pitchFamily="34" charset="0"/>
                          <a:ea typeface="+mn-ea"/>
                          <a:cs typeface="Arial" panose="020B0604020202020204" pitchFamily="34" charset="0"/>
                        </a:rPr>
                        <a:t> η θεραπεία με 15g γλυκόζης από το στόμα είναι συχνά ανεπαρκής για αξιόπιστη θεραπεία υπογλυκαιμίας κατά τη διάρκεια της άσκησης σε αυτούς τους νεαρούς</a:t>
                      </a:r>
                      <a:endParaRPr lang="el-GR" sz="1200" b="0" i="0" u="none" strike="noStrike" dirty="0" smtClean="0">
                        <a:effectLst/>
                        <a:latin typeface="Arial" panose="020B0604020202020204" pitchFamily="34" charset="0"/>
                        <a:cs typeface="Arial" panose="020B0604020202020204" pitchFamily="34" charset="0"/>
                      </a:endParaRPr>
                    </a:p>
                    <a:p>
                      <a:endParaRPr lang="el-GR" sz="1200" dirty="0">
                        <a:latin typeface="Arial" panose="020B0604020202020204" pitchFamily="34" charset="0"/>
                        <a:cs typeface="Arial" panose="020B0604020202020204" pitchFamily="34" charset="0"/>
                      </a:endParaRPr>
                    </a:p>
                  </a:txBody>
                  <a:tcPr/>
                </a:tc>
              </a:tr>
            </a:tbl>
          </a:graphicData>
        </a:graphic>
      </p:graphicFrame>
      <p:cxnSp>
        <p:nvCxnSpPr>
          <p:cNvPr id="6" name="Straight Arrow Connector 5"/>
          <p:cNvCxnSpPr/>
          <p:nvPr/>
        </p:nvCxnSpPr>
        <p:spPr>
          <a:xfrm>
            <a:off x="6300192" y="260648"/>
            <a:ext cx="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300192" y="260648"/>
            <a:ext cx="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633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529165404"/>
              </p:ext>
            </p:extLst>
          </p:nvPr>
        </p:nvGraphicFramePr>
        <p:xfrm>
          <a:off x="0" y="0"/>
          <a:ext cx="9144000" cy="3717032"/>
        </p:xfrm>
        <a:graphic>
          <a:graphicData uri="http://schemas.openxmlformats.org/drawingml/2006/table">
            <a:tbl>
              <a:tblPr firstRow="1" bandRow="1">
                <a:tableStyleId>{5C22544A-7EE6-4342-B048-85BDC9FD1C3A}</a:tableStyleId>
              </a:tblPr>
              <a:tblGrid>
                <a:gridCol w="1115616"/>
                <a:gridCol w="1440160"/>
                <a:gridCol w="2016224"/>
                <a:gridCol w="3024336"/>
                <a:gridCol w="1547664"/>
              </a:tblGrid>
              <a:tr h="3717032">
                <a:tc>
                  <a:txBody>
                    <a:bodyPr/>
                    <a:lstStyle/>
                    <a:p>
                      <a:r>
                        <a:rPr lang="en-US" sz="1400" b="0" dirty="0" smtClean="0">
                          <a:solidFill>
                            <a:schemeClr val="tx1"/>
                          </a:solidFill>
                          <a:latin typeface="Arial" panose="020B0604020202020204" pitchFamily="34" charset="0"/>
                          <a:cs typeface="Arial" panose="020B0604020202020204" pitchFamily="34" charset="0"/>
                        </a:rPr>
                        <a:t>Sung Soo Lee, Jae Ho </a:t>
                      </a:r>
                      <a:r>
                        <a:rPr lang="en-US" sz="1400" b="0" dirty="0" err="1" smtClean="0">
                          <a:solidFill>
                            <a:schemeClr val="tx1"/>
                          </a:solidFill>
                          <a:latin typeface="Arial" panose="020B0604020202020204" pitchFamily="34" charset="0"/>
                          <a:cs typeface="Arial" panose="020B0604020202020204" pitchFamily="34" charset="0"/>
                        </a:rPr>
                        <a:t>Yoo</a:t>
                      </a:r>
                      <a:r>
                        <a:rPr lang="en-US" sz="1400" b="0" dirty="0" smtClean="0">
                          <a:solidFill>
                            <a:schemeClr val="tx1"/>
                          </a:solidFill>
                          <a:latin typeface="Arial" panose="020B0604020202020204" pitchFamily="34" charset="0"/>
                          <a:cs typeface="Arial" panose="020B0604020202020204" pitchFamily="34" charset="0"/>
                        </a:rPr>
                        <a:t>, Yong </a:t>
                      </a:r>
                      <a:r>
                        <a:rPr lang="en-US" sz="1400" b="0" dirty="0" err="1" smtClean="0">
                          <a:solidFill>
                            <a:schemeClr val="tx1"/>
                          </a:solidFill>
                          <a:latin typeface="Arial" panose="020B0604020202020204" pitchFamily="34" charset="0"/>
                          <a:cs typeface="Arial" panose="020B0604020202020204" pitchFamily="34" charset="0"/>
                        </a:rPr>
                        <a:t>Seok</a:t>
                      </a:r>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Διερεύνηση επίδρασης της προπόνησης  χαμηλής έντασης σε σύγκριση με τη προπόνηση υψηλής έντασης στον ενδοσπλασματικό δίκτυο και στο άγχος που GLP-1 σε εφήβους με ΣΔ2. </a:t>
                      </a:r>
                    </a:p>
                    <a:p>
                      <a:endParaRPr lang="el-GR" sz="1400" b="0" dirty="0">
                        <a:solidFill>
                          <a:schemeClr val="tx1"/>
                        </a:solidFill>
                        <a:latin typeface="Arial" panose="020B0604020202020204" pitchFamily="34" charset="0"/>
                        <a:cs typeface="Arial" panose="020B0604020202020204" pitchFamily="34" charset="0"/>
                      </a:endParaRPr>
                    </a:p>
                  </a:txBody>
                  <a:tcPr/>
                </a:tc>
                <a:tc>
                  <a:txBody>
                    <a:bodyPr/>
                    <a:lstStyle/>
                    <a:p>
                      <a:r>
                        <a:rPr lang="el-GR" sz="1300" b="0" dirty="0" smtClean="0">
                          <a:solidFill>
                            <a:schemeClr val="tx1"/>
                          </a:solidFill>
                          <a:latin typeface="Arial" panose="020B0604020202020204" pitchFamily="34" charset="0"/>
                          <a:cs typeface="Arial" panose="020B0604020202020204" pitchFamily="34" charset="0"/>
                        </a:rPr>
                        <a:t>Ομάδα χαμηλής έντασης πραγματοποιεί αερόβια προπόνηση με ένταση ≤45% του αποθεματικού καρδιακού ρυθμού. Η ομάδα υψηλής έντασης πραγματοποιεί αερόβια με ένταση ≥80% του αποθεματικού καρδιακού ρυθμού. Η κατανάλωση ενέργειας που σχετίστηκε με την άσκηση προσδιορίστηκε για τις δύο ομάδες σε μια βάση ανα βδομάδες (1200kcal/βδομάδα). </a:t>
                      </a:r>
                    </a:p>
                    <a:p>
                      <a:endParaRPr lang="el-GR" sz="1300" b="0" dirty="0">
                        <a:solidFill>
                          <a:schemeClr val="tx1"/>
                        </a:solidFill>
                        <a:latin typeface="Arial" panose="020B0604020202020204" pitchFamily="34" charset="0"/>
                        <a:cs typeface="Arial" panose="020B0604020202020204" pitchFamily="34" charset="0"/>
                      </a:endParaRPr>
                    </a:p>
                  </a:txBody>
                  <a:tcPr/>
                </a:tc>
                <a:tc>
                  <a:txBody>
                    <a:bodyPr/>
                    <a:lstStyle/>
                    <a:p>
                      <a:r>
                        <a:rPr lang="el-GR" sz="1300" b="0" dirty="0" smtClean="0">
                          <a:solidFill>
                            <a:schemeClr val="tx1"/>
                          </a:solidFill>
                          <a:latin typeface="Arial" panose="020B0604020202020204" pitchFamily="34" charset="0"/>
                          <a:cs typeface="Arial" panose="020B0604020202020204" pitchFamily="34" charset="0"/>
                        </a:rPr>
                        <a:t>Βελτίωση στη GLR και στη δυπεπτική πεπτίδωση αλλά το μέγεθος της επίδρασης μεταξύ των ομάδων δεν ήταν σημαντικά στατιστικό. Στην ομάδα ΥΕΠ το σωματικό λίπος μειώθηκε σημαντικά. Το επίπεδο του C-πεπτιδίου αυξήθηκε μετά το πρόγραμμα 12 εβδομάδων και υπήρχε σημαντική διαφορά μεταξύ των ομάδων. Μείωση γλυκόζης νηστείας αντίσταση στην ινσουλίνη σε κατάσταση νηστείας σύμφνα με το μοντέλο αξιολόγησης ομοιόστασης και της λεπτίνης μετά το πρόγραμμα 12 εβδομάδων και υπήρξαν σταστιστικά σημαντικές διαφορές μεταξύ των δύο ομάδων. Η GLP-1 αυξήθηκε.</a:t>
                      </a:r>
                    </a:p>
                    <a:p>
                      <a:endParaRPr lang="el-GR" sz="1300" b="0" dirty="0">
                        <a:solidFill>
                          <a:schemeClr val="tx1"/>
                        </a:solidFill>
                        <a:latin typeface="Arial" panose="020B0604020202020204" pitchFamily="34" charset="0"/>
                        <a:cs typeface="Arial" panose="020B0604020202020204" pitchFamily="34" charset="0"/>
                      </a:endParaRPr>
                    </a:p>
                  </a:txBody>
                  <a:tcPr/>
                </a:tc>
                <a:tc>
                  <a:txBody>
                    <a:bodyPr/>
                    <a:lstStyle/>
                    <a:p>
                      <a:r>
                        <a:rPr lang="el-GR" sz="1400" b="0" dirty="0" smtClean="0">
                          <a:solidFill>
                            <a:schemeClr val="tx1"/>
                          </a:solidFill>
                          <a:latin typeface="Arial" panose="020B0604020202020204" pitchFamily="34" charset="0"/>
                          <a:cs typeface="Arial" panose="020B0604020202020204" pitchFamily="34" charset="0"/>
                        </a:rPr>
                        <a:t>Το διάστημα υψηλής έντασης προπόνησης μπορεί να οδηγήσει σε βελτιώσεις στη σύσταση του σώματος στον γλυκαιμικό έλεγχο, στο ενδοπλασματικό δίκτυο άγχους και στο GLA-2 σε εφήβους με ΣΔ2.</a:t>
                      </a:r>
                      <a:endParaRPr lang="el-GR" sz="1400" b="0" dirty="0">
                        <a:solidFill>
                          <a:schemeClr val="tx1"/>
                        </a:solidFill>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3953479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567</TotalTime>
  <Words>1970</Words>
  <Application>Microsoft Office PowerPoint</Application>
  <PresentationFormat>On-screen Show (4:3)</PresentationFormat>
  <Paragraphs>117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ΤΜΗΜΑ ΦΥΣΙΚΟΘΕΡΑΠΕΙΑΣ 2015-2016 ΕΡΓΑΣΙΑ ΣΤΟ ΜΑΘΗΜΑ:ΜΕΘΟΔΟΛΟΓΙΑ ΤΗΣ ΕΡΕΥΝΑΣ</vt:lpstr>
      <vt:lpstr>ΕΙΣΑΓΩΓΗ</vt:lpstr>
      <vt:lpstr>PowerPoint Presentation</vt:lpstr>
      <vt:lpstr>ΑΙΤΙΟΛΟΓΙΑ &amp; ΕΠΙΔΗΜΙΟΛΟΓΙΑ</vt:lpstr>
      <vt:lpstr>ΑΣΚΗΣΗ</vt:lpstr>
      <vt:lpstr>ΕΡΕΥΝΕΣ</vt:lpstr>
      <vt:lpstr>PowerPoint Presentation</vt:lpstr>
      <vt:lpstr>PowerPoint Presentation</vt:lpstr>
      <vt:lpstr>PowerPoint Presentation</vt:lpstr>
      <vt:lpstr>ΣΥΜΠΕΡΑΣΜΑΤΑ</vt:lpstr>
      <vt:lpstr>ΒΙΒΛΙΟΓΡΑΦΙΑ &amp;ΑΡΘΡΟΓΡΑΦΙΑ</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ΤΜΗΜΑ ΦΥΣΙΚΟΘΕΡΑΠΕΙΑΣ 2015-2016 ΕΡΓΑΣΙΑ ΣΤΟ ΜΑΘΗΜΑ:ΜΕΘΟΔΟΛΟΓΙΑ ΤΗΣ ΕΡΕΥΝΑΣ</dc:title>
  <dc:creator>ΓΙΑΝΝΗΣ</dc:creator>
  <cp:lastModifiedBy>ΓΙΑΝΝΗΣ</cp:lastModifiedBy>
  <cp:revision>30</cp:revision>
  <dcterms:created xsi:type="dcterms:W3CDTF">2015-12-17T16:40:41Z</dcterms:created>
  <dcterms:modified xsi:type="dcterms:W3CDTF">2015-12-29T21:34:31Z</dcterms:modified>
</cp:coreProperties>
</file>