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1" r:id="rId4"/>
    <p:sldId id="265" r:id="rId5"/>
    <p:sldId id="288" r:id="rId6"/>
    <p:sldId id="289" r:id="rId7"/>
    <p:sldId id="290" r:id="rId8"/>
    <p:sldId id="291" r:id="rId9"/>
    <p:sldId id="292" r:id="rId10"/>
    <p:sldId id="293" r:id="rId11"/>
    <p:sldId id="294" r:id="rId12"/>
    <p:sldId id="295" r:id="rId13"/>
    <p:sldId id="296" r:id="rId14"/>
    <p:sldId id="297" r:id="rId15"/>
    <p:sldId id="298" r:id="rId16"/>
    <p:sldId id="299" r:id="rId17"/>
    <p:sldId id="281" r:id="rId18"/>
    <p:sldId id="282" r:id="rId19"/>
    <p:sldId id="280"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29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7DEE1-6F3C-43E3-834F-5CB6B54F1C8C}" type="datetimeFigureOut">
              <a:rPr lang="el-GR" smtClean="0"/>
              <a:t>16/3/2015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35BD3-52EB-471D-88B1-48677E2B5357}" type="slidenum">
              <a:rPr lang="el-GR" smtClean="0"/>
              <a:t>‹#›</a:t>
            </a:fld>
            <a:endParaRPr lang="el-GR"/>
          </a:p>
        </p:txBody>
      </p:sp>
    </p:spTree>
    <p:extLst>
      <p:ext uri="{BB962C8B-B14F-4D97-AF65-F5344CB8AC3E}">
        <p14:creationId xmlns:p14="http://schemas.microsoft.com/office/powerpoint/2010/main" val="314827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320E57-48A5-4186-BF06-5252941897F9}" type="datetimeFigureOut">
              <a:rPr lang="el-GR" smtClean="0"/>
              <a:t>16/3/2015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6B96C59-6132-4DA0-B02D-E38DF1CAF6A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20E57-48A5-4186-BF06-5252941897F9}" type="datetimeFigureOut">
              <a:rPr lang="el-GR" smtClean="0"/>
              <a:t>16/3/2015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96C59-6132-4DA0-B02D-E38DF1CAF6A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b="1" dirty="0" smtClean="0"/>
              <a:t>Ειδικά Μαθηματικά</a:t>
            </a:r>
            <a:br>
              <a:rPr lang="el-GR" b="1" dirty="0" smtClean="0"/>
            </a:br>
            <a:endParaRPr lang="el-GR" b="1" dirty="0"/>
          </a:p>
        </p:txBody>
      </p:sp>
      <p:sp>
        <p:nvSpPr>
          <p:cNvPr id="3" name="Υπότιτλος 2"/>
          <p:cNvSpPr>
            <a:spLocks noGrp="1"/>
          </p:cNvSpPr>
          <p:nvPr>
            <p:ph type="subTitle" idx="1"/>
          </p:nvPr>
        </p:nvSpPr>
        <p:spPr>
          <a:xfrm>
            <a:off x="683568" y="3476600"/>
            <a:ext cx="7776864" cy="1752600"/>
          </a:xfrm>
        </p:spPr>
        <p:txBody>
          <a:bodyPr>
            <a:noAutofit/>
          </a:bodyPr>
          <a:lstStyle/>
          <a:p>
            <a:r>
              <a:rPr lang="el-GR" sz="2800" b="1" dirty="0" smtClean="0">
                <a:solidFill>
                  <a:schemeClr val="tx1"/>
                </a:solidFill>
              </a:rPr>
              <a:t>Ενότητα </a:t>
            </a:r>
            <a:r>
              <a:rPr lang="el-GR" sz="2800" b="1" dirty="0">
                <a:solidFill>
                  <a:schemeClr val="tx1"/>
                </a:solidFill>
              </a:rPr>
              <a:t>9</a:t>
            </a:r>
            <a:r>
              <a:rPr lang="el-GR" sz="2800" b="1" dirty="0" smtClean="0">
                <a:solidFill>
                  <a:schemeClr val="tx1"/>
                </a:solidFill>
              </a:rPr>
              <a:t>:</a:t>
            </a:r>
            <a:r>
              <a:rPr lang="en-US" sz="2800" b="1" dirty="0" smtClean="0">
                <a:solidFill>
                  <a:schemeClr val="tx1"/>
                </a:solidFill>
              </a:rPr>
              <a:t> </a:t>
            </a:r>
            <a:r>
              <a:rPr lang="el-GR" sz="2800" dirty="0" smtClean="0">
                <a:solidFill>
                  <a:schemeClr val="tx1"/>
                </a:solidFill>
              </a:rPr>
              <a:t>Εξισώσεις </a:t>
            </a:r>
            <a:r>
              <a:rPr lang="el-GR" sz="2800" dirty="0">
                <a:solidFill>
                  <a:schemeClr val="tx1"/>
                </a:solidFill>
              </a:rPr>
              <a:t>υπερβολικού </a:t>
            </a:r>
            <a:r>
              <a:rPr lang="el-GR" sz="2800" dirty="0" smtClean="0">
                <a:solidFill>
                  <a:schemeClr val="tx1"/>
                </a:solidFill>
              </a:rPr>
              <a:t>τύπου</a:t>
            </a:r>
            <a:endParaRPr lang="en-US" sz="2800" dirty="0" smtClean="0">
              <a:solidFill>
                <a:schemeClr val="tx1"/>
              </a:solidFill>
            </a:endParaRPr>
          </a:p>
          <a:p>
            <a:endParaRPr lang="en-US" sz="2800" dirty="0" smtClean="0">
              <a:solidFill>
                <a:schemeClr val="tx1"/>
              </a:solidFill>
            </a:endParaRPr>
          </a:p>
          <a:p>
            <a:r>
              <a:rPr lang="el-GR" sz="2800" dirty="0" smtClean="0">
                <a:solidFill>
                  <a:schemeClr val="tx1"/>
                </a:solidFill>
              </a:rPr>
              <a:t>Βασίλειος </a:t>
            </a:r>
            <a:r>
              <a:rPr lang="el-GR" sz="2800" dirty="0" err="1" smtClean="0">
                <a:solidFill>
                  <a:schemeClr val="tx1"/>
                </a:solidFill>
              </a:rPr>
              <a:t>Λουκόπουλος</a:t>
            </a:r>
            <a:r>
              <a:rPr lang="el-GR" sz="2800" dirty="0" smtClean="0">
                <a:solidFill>
                  <a:schemeClr val="tx1"/>
                </a:solidFill>
              </a:rPr>
              <a:t>, Επίκουρος Καθηγητής</a:t>
            </a:r>
          </a:p>
          <a:p>
            <a:r>
              <a:rPr lang="el-GR" sz="2800" dirty="0" smtClean="0">
                <a:solidFill>
                  <a:schemeClr val="tx1"/>
                </a:solidFill>
              </a:rPr>
              <a:t>Τμήμα Φυσικής</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91694"/>
            <a:ext cx="4310289" cy="1025873"/>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709667"/>
            <a:ext cx="4437830" cy="919133"/>
          </a:xfrm>
          <a:prstGeom prst="rect">
            <a:avLst/>
          </a:prstGeom>
        </p:spPr>
      </p:pic>
      <p:pic>
        <p:nvPicPr>
          <p:cNvPr id="8" name="Εικόνα 7"/>
          <p:cNvPicPr>
            <a:picLocks noChangeAspect="1"/>
          </p:cNvPicPr>
          <p:nvPr/>
        </p:nvPicPr>
        <p:blipFill>
          <a:blip r:embed="rId6"/>
          <a:stretch>
            <a:fillRect/>
          </a:stretch>
        </p:blipFill>
        <p:spPr>
          <a:xfrm>
            <a:off x="2062992" y="5827238"/>
            <a:ext cx="1572904" cy="554784"/>
          </a:xfrm>
          <a:prstGeom prst="rect">
            <a:avLst/>
          </a:prstGeom>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b="1" dirty="0"/>
              <a:t>Γενικές ιδιότητες των αρμονικών συναρτήσεων. </a:t>
            </a:r>
            <a:r>
              <a:rPr lang="el-GR" sz="2800" b="1" dirty="0" smtClean="0"/>
              <a:t>Η</a:t>
            </a:r>
            <a:r>
              <a:rPr lang="en-US" sz="2800" b="1" dirty="0" smtClean="0"/>
              <a:t> </a:t>
            </a:r>
            <a:r>
              <a:rPr lang="el-GR" sz="2800" b="1" dirty="0" smtClean="0"/>
              <a:t>ολοκληρωτική </a:t>
            </a:r>
            <a:r>
              <a:rPr lang="el-GR" sz="2800" b="1" dirty="0"/>
              <a:t>σχέση του </a:t>
            </a:r>
            <a:r>
              <a:rPr lang="en-US" sz="2800" b="1" dirty="0"/>
              <a:t>G</a:t>
            </a:r>
            <a:r>
              <a:rPr lang="el-GR" sz="2800" b="1" dirty="0" err="1" smtClean="0"/>
              <a:t>reen</a:t>
            </a:r>
            <a:r>
              <a:rPr lang="en-US" sz="2800" b="1" dirty="0" smtClean="0"/>
              <a:t> (2)</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pPr marL="0" indent="0">
                  <a:buNone/>
                </a:pPr>
                <a:r>
                  <a:rPr lang="el-GR" sz="3800" b="1" dirty="0"/>
                  <a:t>Ειδικές λύσεις της εξισώσεως του </a:t>
                </a:r>
                <a:r>
                  <a:rPr lang="el-GR" sz="3800" b="1" dirty="0" err="1" smtClean="0"/>
                  <a:t>Laplace</a:t>
                </a:r>
                <a:r>
                  <a:rPr lang="en-US" sz="3800" b="1" dirty="0" smtClean="0"/>
                  <a:t> (2)</a:t>
                </a:r>
                <a:endParaRPr lang="en-US" sz="3800" dirty="0" smtClean="0"/>
              </a:p>
              <a:p>
                <a:endParaRPr lang="en-US" dirty="0"/>
              </a:p>
              <a:p>
                <a:r>
                  <a:rPr lang="el-GR" dirty="0" smtClean="0"/>
                  <a:t>Στην </a:t>
                </a:r>
                <a:r>
                  <a:rPr lang="el-GR" dirty="0"/>
                  <a:t>περίπτωση λ.χ. ηλεκτρικού φορτίου κατανεμημένου ομοιόμορφα επί ευθείας απείρου μήκους το πεδίο είναι  συμμετρικό ως προς άξονα  και το δυναμικό του ηλεκτρικού πεδίου σε απόσταση   από τον άξονα περιγράφεται από την </a:t>
                </a:r>
                <a:r>
                  <a:rPr lang="el-GR" dirty="0" smtClean="0"/>
                  <a:t>εξίσωση</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𝑟</m:t>
                          </m:r>
                        </m:den>
                      </m:f>
                      <m:r>
                        <a:rPr lang="en-US">
                          <a:latin typeface="Cambria Math" panose="02040503050406030204" pitchFamily="18" charset="0"/>
                        </a:rPr>
                        <m:t>=0</m:t>
                      </m:r>
                    </m:oMath>
                  </m:oMathPara>
                </a14:m>
                <a:endParaRPr lang="en-US" dirty="0" smtClean="0"/>
              </a:p>
              <a:p>
                <a:pPr marL="0" indent="0">
                  <a:buNone/>
                </a:pPr>
                <a:endParaRPr lang="en-US" dirty="0" smtClean="0"/>
              </a:p>
              <a:p>
                <a:pPr marL="0" indent="0">
                  <a:buNone/>
                </a:pPr>
                <a:r>
                  <a:rPr lang="el-GR" dirty="0"/>
                  <a:t>η οποία έχει λύση </a:t>
                </a:r>
                <a14:m>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𝐴</m:t>
                    </m:r>
                    <m:r>
                      <m:rPr>
                        <m:sty m:val="p"/>
                      </m:rPr>
                      <a:rPr lang="en-US">
                        <a:latin typeface="Cambria Math" panose="02040503050406030204" pitchFamily="18" charset="0"/>
                      </a:rPr>
                      <m:t>ln</m:t>
                    </m:r>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𝐵</m:t>
                    </m:r>
                  </m:oMath>
                </a14:m>
                <a:r>
                  <a:rPr lang="el-GR" dirty="0" smtClean="0"/>
                  <a:t>, </a:t>
                </a:r>
                <a:r>
                  <a:rPr lang="el-GR" dirty="0"/>
                  <a:t>όπου Α και Β σταθερές. </a:t>
                </a:r>
                <a:r>
                  <a:rPr lang="el-GR" dirty="0" smtClean="0"/>
                  <a:t>Επιλέγουμε</a:t>
                </a:r>
                <a:r>
                  <a:rPr lang="en-US" dirty="0" smtClean="0"/>
                  <a:t> </a:t>
                </a:r>
                <a14:m>
                  <m:oMath xmlns:m="http://schemas.openxmlformats.org/officeDocument/2006/math">
                    <m:r>
                      <a:rPr lang="en-US" i="1">
                        <a:latin typeface="Cambria Math" panose="02040503050406030204" pitchFamily="18" charset="0"/>
                      </a:rPr>
                      <m:t>𝐴</m:t>
                    </m:r>
                    <m:r>
                      <a:rPr lang="en-US">
                        <a:latin typeface="Cambria Math" panose="02040503050406030204" pitchFamily="18" charset="0"/>
                      </a:rPr>
                      <m:t>=−1,</m:t>
                    </m:r>
                    <m:r>
                      <a:rPr lang="en-US" i="1">
                        <a:latin typeface="Cambria Math" panose="02040503050406030204" pitchFamily="18" charset="0"/>
                      </a:rPr>
                      <m:t>𝐵</m:t>
                    </m:r>
                    <m:r>
                      <a:rPr lang="en-US">
                        <a:latin typeface="Cambria Math" panose="02040503050406030204" pitchFamily="18" charset="0"/>
                      </a:rPr>
                      <m:t>=0</m:t>
                    </m:r>
                  </m:oMath>
                </a14:m>
                <a:r>
                  <a:rPr lang="el-GR" dirty="0" smtClean="0"/>
                  <a:t> </a:t>
                </a:r>
                <a:r>
                  <a:rPr lang="el-GR" dirty="0"/>
                  <a:t>οπότε προκύπτει</a:t>
                </a:r>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r>
                        <m:rPr>
                          <m:sty m:val="p"/>
                        </m:rPr>
                        <a:rPr lang="en-US">
                          <a:latin typeface="Cambria Math" panose="02040503050406030204" pitchFamily="18" charset="0"/>
                        </a:rPr>
                        <m:t>ln</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oMath>
                  </m:oMathPara>
                </a14:m>
                <a:endParaRPr lang="en-US" dirty="0"/>
              </a:p>
              <a:p>
                <a:pPr marL="0" indent="0">
                  <a:buNone/>
                </a:pPr>
                <a:endParaRPr lang="en-US" dirty="0"/>
              </a:p>
              <a:p>
                <a:endParaRPr lang="en-US" dirty="0" smtClean="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2561" r="-1333"/>
                </a:stretch>
              </a:blipFill>
            </p:spPr>
            <p:txBody>
              <a:bodyPr/>
              <a:lstStyle/>
              <a:p>
                <a:r>
                  <a:rPr lang="en-US">
                    <a:noFill/>
                  </a:rPr>
                  <a:t> </a:t>
                </a:r>
              </a:p>
            </p:txBody>
          </p:sp>
        </mc:Fallback>
      </mc:AlternateContent>
    </p:spTree>
    <p:extLst>
      <p:ext uri="{BB962C8B-B14F-4D97-AF65-F5344CB8AC3E}">
        <p14:creationId xmlns:p14="http://schemas.microsoft.com/office/powerpoint/2010/main" val="234167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noAutofit/>
          </a:bodyPr>
          <a:lstStyle/>
          <a:p>
            <a:r>
              <a:rPr lang="el-GR" sz="2800" b="1" dirty="0" smtClean="0"/>
              <a:t>Γενικές ιδιότητες των αρμονικών συναρτήσεων. Η</a:t>
            </a:r>
            <a:r>
              <a:rPr lang="en-US" sz="2800" b="1" dirty="0" smtClean="0"/>
              <a:t> </a:t>
            </a:r>
            <a:r>
              <a:rPr lang="el-GR" sz="2800" b="1" dirty="0" smtClean="0"/>
              <a:t>ολοκληρωτική σχέση του </a:t>
            </a:r>
            <a:r>
              <a:rPr lang="en-US" sz="2800" b="1" dirty="0" smtClean="0"/>
              <a:t>G</a:t>
            </a:r>
            <a:r>
              <a:rPr lang="el-GR" sz="2800" b="1" dirty="0" err="1" smtClean="0"/>
              <a:t>reen</a:t>
            </a:r>
            <a:r>
              <a:rPr lang="en-US" sz="2800" b="1" dirty="0" smtClean="0"/>
              <a:t> (3)</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55000" lnSpcReduction="20000"/>
              </a:bodyPr>
              <a:lstStyle/>
              <a:p>
                <a:pPr marL="0" indent="0">
                  <a:buNone/>
                </a:pPr>
                <a:r>
                  <a:rPr lang="el-GR" sz="2900" b="1" dirty="0" smtClean="0"/>
                  <a:t>Ειδικές λύσεις της εξισώσεως του </a:t>
                </a:r>
                <a:r>
                  <a:rPr lang="el-GR" sz="2900" b="1" dirty="0" err="1"/>
                  <a:t>Laplace</a:t>
                </a:r>
                <a:r>
                  <a:rPr lang="en-US" sz="2900" b="1" dirty="0"/>
                  <a:t> </a:t>
                </a:r>
                <a:r>
                  <a:rPr lang="en-US" sz="2900" b="1" dirty="0" smtClean="0"/>
                  <a:t>(3)</a:t>
                </a:r>
                <a:endParaRPr lang="en-US" sz="2900" dirty="0"/>
              </a:p>
              <a:p>
                <a:pPr marL="0" indent="0">
                  <a:buNone/>
                </a:pPr>
                <a:endParaRPr lang="en-US" dirty="0" smtClean="0"/>
              </a:p>
              <a:p>
                <a:r>
                  <a:rPr lang="el-GR" dirty="0" smtClean="0"/>
                  <a:t>Η παραπάνω εξίσωση </a:t>
                </a:r>
                <a:r>
                  <a:rPr lang="el-GR" dirty="0"/>
                  <a:t>καλείται θεμελιώδης λύση της εξισώσεως του </a:t>
                </a:r>
                <a:r>
                  <a:rPr lang="el-GR" dirty="0" err="1"/>
                  <a:t>Laplace</a:t>
                </a:r>
                <a:r>
                  <a:rPr lang="el-GR" dirty="0"/>
                  <a:t> στο </a:t>
                </a:r>
                <a:r>
                  <a:rPr lang="el-GR" dirty="0" smtClean="0"/>
                  <a:t>επίπεδο και </a:t>
                </a:r>
                <a:r>
                  <a:rPr lang="el-GR" dirty="0"/>
                  <a:t>ικανοποιεί την εξίσωση του </a:t>
                </a:r>
                <a:r>
                  <a:rPr lang="el-GR" dirty="0" err="1"/>
                  <a:t>Laplace</a:t>
                </a:r>
                <a:r>
                  <a:rPr lang="el-GR" dirty="0"/>
                  <a:t> σε κάθε σημείο με εξαίρεση την </a:t>
                </a:r>
                <a:r>
                  <a:rPr lang="el-GR" dirty="0" smtClean="0"/>
                  <a:t>θέση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=0</m:t>
                    </m:r>
                  </m:oMath>
                </a14:m>
                <a:r>
                  <a:rPr lang="el-GR" dirty="0" smtClean="0"/>
                  <a:t> </a:t>
                </a:r>
                <a:r>
                  <a:rPr lang="el-GR" dirty="0"/>
                  <a:t>, στην οποία </a:t>
                </a:r>
                <a:r>
                  <a:rPr lang="el-GR" dirty="0" smtClean="0"/>
                  <a:t>η </a:t>
                </a:r>
                <a:r>
                  <a:rPr lang="en-US" dirty="0" smtClean="0"/>
                  <a:t>u(r) </a:t>
                </a:r>
                <a:r>
                  <a:rPr lang="el-GR" dirty="0" smtClean="0"/>
                  <a:t>καθίσταται </a:t>
                </a:r>
                <a:r>
                  <a:rPr lang="el-GR" dirty="0"/>
                  <a:t>άπειρος</a:t>
                </a:r>
                <a:r>
                  <a:rPr lang="el-GR" dirty="0" smtClean="0"/>
                  <a:t>.</a:t>
                </a:r>
                <a:endParaRPr lang="en-US" dirty="0" smtClean="0"/>
              </a:p>
              <a:p>
                <a:endParaRPr lang="en-US" dirty="0"/>
              </a:p>
              <a:p>
                <a:r>
                  <a:rPr lang="el-GR" dirty="0"/>
                  <a:t>Αν το πρόβλημα </a:t>
                </a:r>
                <a:r>
                  <a:rPr lang="el-GR" dirty="0" err="1"/>
                  <a:t>διέπεται</a:t>
                </a:r>
                <a:r>
                  <a:rPr lang="el-GR" dirty="0"/>
                  <a:t> από σφαιρική συμμετρία, όπως είναι λ.χ. το πρόβλημα του προσδιορισμού του δυναμικού στον χώρο λόγω σημειακού φορτίου ευρισκομένου στην αρχή   των αξόνων, η αντίστοιχη εξίσωση </a:t>
                </a:r>
                <a:r>
                  <a:rPr lang="el-GR" dirty="0" smtClean="0"/>
                  <a:t>είναι</a:t>
                </a:r>
                <a:endParaRPr lang="en-US" dirty="0" smtClean="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𝑑𝑟</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r>
                                <m:rPr>
                                  <m:nor/>
                                </m:rPr>
                                <a:rPr lang="en-US" i="1">
                                  <a:latin typeface="Cambria Math" panose="02040503050406030204" pitchFamily="18" charset="0"/>
                                </a:rPr>
                                <m:t>r</m:t>
                              </m:r>
                            </m:e>
                            <m:sup>
                              <m:r>
                                <m:rPr>
                                  <m:nor/>
                                </m:rPr>
                                <a:rPr lang="en-US" i="1">
                                  <a:latin typeface="Cambria Math" panose="02040503050406030204" pitchFamily="18" charset="0"/>
                                </a:rPr>
                                <m:t>2</m:t>
                              </m:r>
                            </m:sup>
                          </m:sSup>
                          <m:f>
                            <m:fPr>
                              <m:ctrlPr>
                                <a:rPr lang="en-US" i="1">
                                  <a:latin typeface="Cambria Math" panose="02040503050406030204" pitchFamily="18" charset="0"/>
                                </a:rPr>
                              </m:ctrlPr>
                            </m:fPr>
                            <m:num>
                              <m:r>
                                <a:rPr lang="en-US" i="1">
                                  <a:latin typeface="Cambria Math" panose="02040503050406030204" pitchFamily="18" charset="0"/>
                                </a:rPr>
                                <m:t>𝑑𝑢</m:t>
                              </m:r>
                            </m:num>
                            <m:den>
                              <m:r>
                                <a:rPr lang="en-US" i="1">
                                  <a:latin typeface="Cambria Math" panose="02040503050406030204" pitchFamily="18" charset="0"/>
                                </a:rPr>
                                <m:t>𝑑𝑟</m:t>
                              </m:r>
                            </m:den>
                          </m:f>
                        </m:e>
                      </m:d>
                      <m:r>
                        <m:rPr>
                          <m:nor/>
                        </m:rPr>
                        <a:rPr lang="en-US" i="1">
                          <a:latin typeface="Cambria Math" panose="02040503050406030204" pitchFamily="18" charset="0"/>
                        </a:rPr>
                        <m:t>=0</m:t>
                      </m:r>
                    </m:oMath>
                  </m:oMathPara>
                </a14:m>
                <a:endParaRPr lang="en-US" dirty="0" smtClean="0"/>
              </a:p>
              <a:p>
                <a:pPr marL="0" indent="0">
                  <a:buNone/>
                </a:pPr>
                <a:endParaRPr lang="en-US" dirty="0"/>
              </a:p>
              <a:p>
                <a:pPr marL="0" indent="0">
                  <a:buNone/>
                </a:pPr>
                <a:r>
                  <a:rPr lang="el-GR" dirty="0"/>
                  <a:t>με λύση </a:t>
                </a:r>
                <a14:m>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num>
                      <m:den>
                        <m:r>
                          <a:rPr lang="en-US" i="1">
                            <a:latin typeface="Cambria Math" panose="02040503050406030204" pitchFamily="18" charset="0"/>
                          </a:rPr>
                          <m:t>𝑟</m:t>
                        </m:r>
                      </m:den>
                    </m:f>
                    <m:r>
                      <a:rPr lang="en-US">
                        <a:latin typeface="Cambria Math" panose="02040503050406030204" pitchFamily="18" charset="0"/>
                      </a:rPr>
                      <m:t>+</m:t>
                    </m:r>
                    <m:r>
                      <a:rPr lang="en-US" i="1">
                        <a:latin typeface="Cambria Math" panose="02040503050406030204" pitchFamily="18" charset="0"/>
                      </a:rPr>
                      <m:t>𝐵</m:t>
                    </m:r>
                  </m:oMath>
                </a14:m>
                <a:r>
                  <a:rPr lang="el-GR" dirty="0" smtClean="0"/>
                  <a:t>, </a:t>
                </a:r>
                <a:r>
                  <a:rPr lang="el-GR" dirty="0"/>
                  <a:t>όπου </a:t>
                </a:r>
                <a:r>
                  <a:rPr lang="en-US" dirty="0" smtClean="0"/>
                  <a:t>A</a:t>
                </a:r>
                <a:r>
                  <a:rPr lang="el-GR" dirty="0" smtClean="0"/>
                  <a:t> </a:t>
                </a:r>
                <a:r>
                  <a:rPr lang="el-GR" dirty="0"/>
                  <a:t>και </a:t>
                </a:r>
                <a:r>
                  <a:rPr lang="en-US" dirty="0" smtClean="0"/>
                  <a:t>B</a:t>
                </a:r>
                <a:r>
                  <a:rPr lang="el-GR" dirty="0" smtClean="0"/>
                  <a:t> σταθερές</a:t>
                </a:r>
                <a:r>
                  <a:rPr lang="el-GR" dirty="0"/>
                  <a:t>. Η </a:t>
                </a:r>
                <a:r>
                  <a:rPr lang="el-GR" dirty="0" smtClean="0"/>
                  <a:t>λύση</a:t>
                </a:r>
                <a:r>
                  <a:rPr lang="en-US" dirty="0" smtClean="0"/>
                  <a:t> </a:t>
                </a:r>
                <a14:m>
                  <m:oMath xmlns:m="http://schemas.openxmlformats.org/officeDocument/2006/math">
                    <m:r>
                      <a:rPr lang="en-US" i="1">
                        <a:latin typeface="Cambria Math" panose="02040503050406030204" pitchFamily="18" charset="0"/>
                      </a:rPr>
                      <m:t>𝑢</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oMath>
                </a14:m>
                <a:r>
                  <a:rPr lang="en-US" dirty="0" smtClean="0"/>
                  <a:t> </a:t>
                </a:r>
                <a:r>
                  <a:rPr lang="el-GR" dirty="0"/>
                  <a:t>καλείται  θεμελιώδης λύση της εξισώσεως του Laplace στις τρεις διαστάσεις και ικανοποιεί την εξίσωση του Laplace σε κάθε σημείο με εξαίρεση την </a:t>
                </a:r>
                <a:r>
                  <a:rPr lang="el-GR" dirty="0" smtClean="0"/>
                  <a:t>θέση </a:t>
                </a:r>
                <a:r>
                  <a:rPr lang="en-US" dirty="0" smtClean="0"/>
                  <a:t>r=0</a:t>
                </a:r>
                <a:r>
                  <a:rPr lang="el-GR" dirty="0" smtClean="0"/>
                  <a:t>.</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593" t="-1348" r="-296"/>
                </a:stretch>
              </a:blipFill>
            </p:spPr>
            <p:txBody>
              <a:bodyPr/>
              <a:lstStyle/>
              <a:p>
                <a:r>
                  <a:rPr lang="en-US">
                    <a:noFill/>
                  </a:rPr>
                  <a:t> </a:t>
                </a:r>
              </a:p>
            </p:txBody>
          </p:sp>
        </mc:Fallback>
      </mc:AlternateContent>
    </p:spTree>
    <p:extLst>
      <p:ext uri="{BB962C8B-B14F-4D97-AF65-F5344CB8AC3E}">
        <p14:creationId xmlns:p14="http://schemas.microsoft.com/office/powerpoint/2010/main" val="418652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Γενικές ιδιότητες των αρμονικών συναρτήσεων. Η</a:t>
            </a:r>
            <a:r>
              <a:rPr lang="en-US" sz="2800" b="1" dirty="0"/>
              <a:t> </a:t>
            </a:r>
            <a:r>
              <a:rPr lang="el-GR" sz="2800" b="1" dirty="0"/>
              <a:t>ολοκληρωτική σχέση του </a:t>
            </a:r>
            <a:r>
              <a:rPr lang="en-US" sz="2800" b="1" dirty="0"/>
              <a:t>G</a:t>
            </a:r>
            <a:r>
              <a:rPr lang="el-GR" sz="2800" b="1" dirty="0" err="1"/>
              <a:t>reen</a:t>
            </a:r>
            <a:r>
              <a:rPr lang="en-US" sz="2800" b="1" dirty="0"/>
              <a:t> </a:t>
            </a:r>
            <a:r>
              <a:rPr lang="en-US" sz="2800" b="1" dirty="0" smtClean="0"/>
              <a:t>(4)</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85000" lnSpcReduction="20000"/>
              </a:bodyPr>
              <a:lstStyle/>
              <a:p>
                <a:pPr marL="0" indent="0">
                  <a:buNone/>
                </a:pPr>
                <a:r>
                  <a:rPr lang="el-GR" sz="2400" b="1" dirty="0"/>
                  <a:t>Ο αντίστροφος μετασχηματισμός</a:t>
                </a:r>
                <a:r>
                  <a:rPr lang="el-GR" sz="2400" dirty="0"/>
                  <a:t> </a:t>
                </a:r>
                <a:endParaRPr lang="en-US" sz="2400" dirty="0" smtClean="0"/>
              </a:p>
              <a:p>
                <a:pPr marL="0" indent="0">
                  <a:buNone/>
                </a:pPr>
                <a:endParaRPr lang="en-US" sz="2400" dirty="0"/>
              </a:p>
              <a:p>
                <a:r>
                  <a:rPr lang="el-GR" sz="2400" dirty="0"/>
                  <a:t>Ο μετασχηματισμός αυτός συνιστά τεχνική κατάλληλη για την  επίλυση φυσικών προβλημάτων ,τα οποία σχετίζονται με αρμονικές  συναρτήσεις σε χώρους ,οι οποίοι χαρακτηρίζονται από σφαιρική ή αξονική </a:t>
                </a:r>
                <a:r>
                  <a:rPr lang="el-GR" sz="2400" dirty="0" smtClean="0"/>
                  <a:t>συμμετρία</a:t>
                </a:r>
                <a:r>
                  <a:rPr lang="en-US" sz="2400" dirty="0" smtClean="0"/>
                  <a:t>.</a:t>
                </a:r>
              </a:p>
              <a:p>
                <a:endParaRPr lang="en-US" sz="2400" dirty="0"/>
              </a:p>
              <a:p>
                <a:r>
                  <a:rPr lang="el-GR" sz="2400" dirty="0"/>
                  <a:t>Ένας  μετασχηματισμός  λέγεται αντίστροφος ως προς κύκλο ή σφαίρα με κέντρο </a:t>
                </a:r>
                <a:r>
                  <a:rPr lang="en-US" sz="2400" dirty="0" smtClean="0"/>
                  <a:t>O</a:t>
                </a:r>
                <a:r>
                  <a:rPr lang="el-GR" sz="2400" dirty="0" smtClean="0"/>
                  <a:t> </a:t>
                </a:r>
                <a:r>
                  <a:rPr lang="el-GR" sz="2400" dirty="0"/>
                  <a:t>και ακτίνα  α</a:t>
                </a:r>
                <a:r>
                  <a:rPr lang="el-GR" sz="2400" dirty="0" smtClean="0"/>
                  <a:t>, </a:t>
                </a:r>
                <a:r>
                  <a:rPr lang="el-GR" sz="2400" dirty="0"/>
                  <a:t>αν σε κάθε σημείο </a:t>
                </a:r>
                <a:r>
                  <a:rPr lang="en-US" sz="2400" dirty="0" smtClean="0"/>
                  <a:t>A(r)</a:t>
                </a:r>
                <a:r>
                  <a:rPr lang="el-GR" sz="2400" dirty="0" smtClean="0"/>
                  <a:t> </a:t>
                </a:r>
                <a:r>
                  <a:rPr lang="el-GR" sz="2400" dirty="0"/>
                  <a:t>του κύκλου ή της σφαίρας  αντιστοιχεί ένα άλλο </a:t>
                </a:r>
                <a:r>
                  <a:rPr lang="el-GR" sz="2400" dirty="0" smtClean="0"/>
                  <a:t>σημείο</a:t>
                </a:r>
                <a:r>
                  <a:rPr lang="en-US" sz="2400" dirty="0" smtClean="0"/>
                  <a:t> A’(</a:t>
                </a:r>
                <a:r>
                  <a:rPr lang="en-US" sz="2400" dirty="0"/>
                  <a:t>r)</a:t>
                </a:r>
                <a:r>
                  <a:rPr lang="el-GR" sz="2400" dirty="0" smtClean="0"/>
                  <a:t> επί </a:t>
                </a:r>
                <a:r>
                  <a:rPr lang="el-GR" sz="2400" dirty="0"/>
                  <a:t>της ευθείας , η οποία διέρχεται από τη </a:t>
                </a:r>
                <a:r>
                  <a:rPr lang="el-GR" sz="2400" dirty="0" smtClean="0"/>
                  <a:t>αρχή </a:t>
                </a:r>
                <a:r>
                  <a:rPr lang="en-US" sz="2400" dirty="0" smtClean="0"/>
                  <a:t>O</a:t>
                </a:r>
                <a:r>
                  <a:rPr lang="el-GR" sz="2400" dirty="0" smtClean="0"/>
                  <a:t> </a:t>
                </a:r>
                <a:r>
                  <a:rPr lang="el-GR" sz="2400" dirty="0"/>
                  <a:t>των συντεταγμένων και από το </a:t>
                </a:r>
                <a:r>
                  <a:rPr lang="en-US" sz="2400" dirty="0" smtClean="0"/>
                  <a:t>A</a:t>
                </a:r>
                <a:r>
                  <a:rPr lang="el-GR" sz="2400" dirty="0" smtClean="0"/>
                  <a:t>, </a:t>
                </a:r>
                <a:r>
                  <a:rPr lang="el-GR" sz="2400" dirty="0"/>
                  <a:t>και για το οποίο ισχύει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𝜌</m:t>
                    </m:r>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𝛼</m:t>
                        </m:r>
                      </m:e>
                      <m:sup>
                        <m:r>
                          <a:rPr lang="en-US" sz="2400">
                            <a:latin typeface="Cambria Math" panose="02040503050406030204" pitchFamily="18" charset="0"/>
                          </a:rPr>
                          <m:t>2</m:t>
                        </m:r>
                      </m:sup>
                    </m:sSup>
                  </m:oMath>
                </a14:m>
                <a:r>
                  <a:rPr lang="en-US" sz="2400" dirty="0" smtClean="0"/>
                  <a:t>.</a:t>
                </a:r>
              </a:p>
              <a:p>
                <a:endParaRPr lang="en-US" sz="2400" dirty="0"/>
              </a:p>
              <a:p>
                <a:r>
                  <a:rPr lang="el-GR" sz="2400" dirty="0" smtClean="0"/>
                  <a:t>Το </a:t>
                </a:r>
                <a:r>
                  <a:rPr lang="el-GR" sz="2400" dirty="0"/>
                  <a:t>σημείο </a:t>
                </a:r>
                <a:r>
                  <a:rPr lang="en-US" sz="2400" dirty="0" smtClean="0"/>
                  <a:t>A’</a:t>
                </a:r>
                <a:r>
                  <a:rPr lang="el-GR" sz="2400" dirty="0" smtClean="0"/>
                  <a:t> </a:t>
                </a:r>
                <a:r>
                  <a:rPr lang="el-GR" sz="2400" dirty="0"/>
                  <a:t>λέγεται συζυγές του σημείου </a:t>
                </a:r>
                <a:r>
                  <a:rPr lang="en-US" sz="2400" dirty="0" smtClean="0"/>
                  <a:t>A</a:t>
                </a:r>
                <a:r>
                  <a:rPr lang="el-GR" sz="2400" dirty="0" smtClean="0"/>
                  <a:t> </a:t>
                </a:r>
                <a:r>
                  <a:rPr lang="el-GR" sz="2400" dirty="0"/>
                  <a:t>ως προς τον κύκλο ή την σφαίρα.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2022"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Ορθογώνιο 26"/>
              <p:cNvSpPr/>
              <p:nvPr/>
            </p:nvSpPr>
            <p:spPr>
              <a:xfrm>
                <a:off x="4053364" y="3244334"/>
                <a:ext cx="10372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𝑟</m:t>
                      </m:r>
                      <m:r>
                        <a:rPr lang="en-US" i="1">
                          <a:latin typeface="Cambria Math" panose="02040503050406030204" pitchFamily="18" charset="0"/>
                        </a:rPr>
                        <m:t>𝜌</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i="0">
                              <a:latin typeface="Cambria Math" panose="02040503050406030204" pitchFamily="18" charset="0"/>
                            </a:rPr>
                            <m:t>2</m:t>
                          </m:r>
                        </m:sup>
                      </m:sSup>
                    </m:oMath>
                  </m:oMathPara>
                </a14:m>
                <a:endParaRPr lang="en-US" dirty="0"/>
              </a:p>
            </p:txBody>
          </p:sp>
        </mc:Choice>
        <mc:Fallback xmlns="">
          <p:sp>
            <p:nvSpPr>
              <p:cNvPr id="27" name="Ορθογώνιο 26"/>
              <p:cNvSpPr>
                <a:spLocks noRot="1" noChangeAspect="1" noMove="1" noResize="1" noEditPoints="1" noAdjustHandles="1" noChangeArrowheads="1" noChangeShapeType="1" noTextEdit="1"/>
              </p:cNvSpPr>
              <p:nvPr/>
            </p:nvSpPr>
            <p:spPr>
              <a:xfrm>
                <a:off x="4053364" y="3244334"/>
                <a:ext cx="1037272" cy="369332"/>
              </a:xfrm>
              <a:prstGeom prst="rect">
                <a:avLst/>
              </a:prstGeom>
              <a:blipFill rotWithShape="0">
                <a:blip r:embed="rId3"/>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289269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Γενικές ιδιότητες των αρμονικών συναρτήσεων. Η</a:t>
            </a:r>
            <a:r>
              <a:rPr lang="en-US" sz="2800" b="1" dirty="0"/>
              <a:t> </a:t>
            </a:r>
            <a:r>
              <a:rPr lang="el-GR" sz="2800" b="1" dirty="0"/>
              <a:t>ολοκληρωτική σχέση του </a:t>
            </a:r>
            <a:r>
              <a:rPr lang="en-US" sz="2800" b="1" dirty="0"/>
              <a:t>G</a:t>
            </a:r>
            <a:r>
              <a:rPr lang="el-GR" sz="2800" b="1" dirty="0" err="1"/>
              <a:t>reen</a:t>
            </a:r>
            <a:r>
              <a:rPr lang="en-US" sz="2800" b="1" dirty="0"/>
              <a:t> </a:t>
            </a:r>
            <a:r>
              <a:rPr lang="en-US" sz="2800" b="1" dirty="0" smtClean="0"/>
              <a:t>(5)</a:t>
            </a:r>
            <a:endParaRPr lang="el-GR"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7500" lnSpcReduction="20000"/>
              </a:bodyPr>
              <a:lstStyle/>
              <a:p>
                <a:pPr marL="0" indent="0">
                  <a:buNone/>
                </a:pPr>
                <a:r>
                  <a:rPr lang="el-GR" sz="2400" b="1" dirty="0"/>
                  <a:t>Ο αντίστροφος </a:t>
                </a:r>
                <a:r>
                  <a:rPr lang="el-GR" sz="2400" b="1" dirty="0" smtClean="0"/>
                  <a:t>μετασχηματισμός</a:t>
                </a:r>
                <a:r>
                  <a:rPr lang="en-US" sz="2400" b="1" dirty="0" smtClean="0"/>
                  <a:t> (2)</a:t>
                </a:r>
              </a:p>
              <a:p>
                <a:pPr marL="0" indent="0">
                  <a:buNone/>
                </a:pPr>
                <a:endParaRPr lang="en-US" sz="2400" b="1" dirty="0"/>
              </a:p>
              <a:p>
                <a:r>
                  <a:rPr lang="el-GR" sz="2400" dirty="0"/>
                  <a:t>Η ανωτέρω σχέση τροποποιείται με κατάλληλο επιλογή της μονάδας του μήκους ούτως, ώστε η μελέτη να είναι γενική και ανεξάρτητος της ακτίνας</a:t>
                </a:r>
                <a:r>
                  <a:rPr lang="el-GR" sz="2400" dirty="0" smtClean="0"/>
                  <a:t>.</a:t>
                </a:r>
                <a:endParaRPr lang="en-US" sz="2400" dirty="0" smtClean="0"/>
              </a:p>
              <a:p>
                <a:endParaRPr lang="en-US" sz="2400" b="1" dirty="0"/>
              </a:p>
              <a:p>
                <a:r>
                  <a:rPr lang="el-GR" sz="2400" dirty="0"/>
                  <a:t>Έστω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e>
                      <m:sup>
                        <m:r>
                          <a:rPr lang="en-US" sz="2400">
                            <a:latin typeface="Cambria Math" panose="02040503050406030204" pitchFamily="18" charset="0"/>
                          </a:rPr>
                          <m:t>∗2</m:t>
                        </m:r>
                      </m:sup>
                    </m:sSup>
                    <m:r>
                      <a:rPr lang="en-US" sz="2400" i="1">
                        <a:latin typeface="Cambria Math" panose="02040503050406030204" pitchFamily="18" charset="0"/>
                      </a:rPr>
                      <m:t>𝑢</m:t>
                    </m:r>
                  </m:oMath>
                </a14:m>
                <a:r>
                  <a:rPr lang="el-GR" sz="2400" dirty="0"/>
                  <a:t> η έκφραση της </a:t>
                </a:r>
                <a:r>
                  <a:rPr lang="el-GR" sz="2400" dirty="0" err="1"/>
                  <a:t>Λαπλασιανής</a:t>
                </a:r>
                <a:r>
                  <a:rPr lang="el-GR" sz="2400" dirty="0"/>
                  <a:t> ως προς τις νέες ( </a:t>
                </a:r>
                <a:r>
                  <a:rPr lang="el-GR" sz="2400" dirty="0" err="1"/>
                  <a:t>αδιάστατες</a:t>
                </a:r>
                <a:r>
                  <a:rPr lang="el-GR" sz="2400" dirty="0"/>
                  <a:t> ) </a:t>
                </a:r>
                <a:r>
                  <a:rPr lang="el-GR" sz="2400" dirty="0" smtClean="0"/>
                  <a:t>μεταβλητές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a:latin typeface="Cambria Math" panose="02040503050406030204" pitchFamily="18" charset="0"/>
                          </a:rPr>
                          <m:t>∗</m:t>
                        </m:r>
                      </m:sup>
                    </m:sSup>
                    <m:r>
                      <a:rPr lang="en-US" sz="2400">
                        <a:latin typeface="Cambria Math" panose="02040503050406030204" pitchFamily="18" charset="0"/>
                      </a:rPr>
                      <m:t>,</m:t>
                    </m:r>
                    <m:r>
                      <a:rPr lang="en-US" sz="2400" i="1">
                        <a:latin typeface="Cambria Math" panose="02040503050406030204" pitchFamily="18" charset="0"/>
                      </a:rPr>
                      <m:t>𝜃</m:t>
                    </m:r>
                  </m:oMath>
                </a14:m>
                <a:r>
                  <a:rPr lang="el-GR" sz="2400" dirty="0"/>
                  <a:t>. Έχουμε</a:t>
                </a:r>
                <a:endParaRPr lang="en-US" sz="2400"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p>
                        <m:sSupPr>
                          <m:ctrlPr>
                            <a:rPr lang="en-US" sz="3100" i="1">
                              <a:latin typeface="Cambria Math" panose="02040503050406030204" pitchFamily="18" charset="0"/>
                            </a:rPr>
                          </m:ctrlPr>
                        </m:sSupPr>
                        <m:e>
                          <m:r>
                            <a:rPr lang="en-US" sz="3100">
                              <a:latin typeface="Cambria Math" panose="02040503050406030204" pitchFamily="18" charset="0"/>
                            </a:rPr>
                            <m:t>𝛻</m:t>
                          </m:r>
                        </m:e>
                        <m:sup>
                          <m:r>
                            <a:rPr lang="en-US" sz="3100">
                              <a:latin typeface="Cambria Math" panose="02040503050406030204" pitchFamily="18" charset="0"/>
                            </a:rPr>
                            <m:t>∗2</m:t>
                          </m:r>
                        </m:sup>
                      </m:sSup>
                      <m:r>
                        <a:rPr lang="en-US" sz="3100" i="1">
                          <a:latin typeface="Cambria Math" panose="02040503050406030204" pitchFamily="18" charset="0"/>
                        </a:rPr>
                        <m:t>𝑢</m:t>
                      </m:r>
                      <m:r>
                        <a:rPr lang="en-US" sz="3100">
                          <a:latin typeface="Cambria Math" panose="02040503050406030204" pitchFamily="18" charset="0"/>
                        </a:rPr>
                        <m:t>=</m:t>
                      </m:r>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a:latin typeface="Cambria Math" panose="02040503050406030204" pitchFamily="18" charset="0"/>
                                </a:rPr>
                                <m:t>𝜕</m:t>
                              </m:r>
                            </m:e>
                            <m:sup>
                              <m:r>
                                <a:rPr lang="en-US" sz="3100">
                                  <a:latin typeface="Cambria Math" panose="02040503050406030204" pitchFamily="18" charset="0"/>
                                </a:rPr>
                                <m:t>2</m:t>
                              </m:r>
                            </m:sup>
                          </m:sSup>
                          <m:r>
                            <a:rPr lang="en-US" sz="3100" i="1">
                              <a:latin typeface="Cambria Math" panose="02040503050406030204" pitchFamily="18" charset="0"/>
                            </a:rPr>
                            <m:t>𝑢</m:t>
                          </m:r>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∗2</m:t>
                              </m:r>
                            </m:sup>
                          </m:sSup>
                        </m:den>
                      </m:f>
                      <m:r>
                        <a:rPr lang="en-US" sz="3100">
                          <a:latin typeface="Cambria Math" panose="02040503050406030204" pitchFamily="18" charset="0"/>
                        </a:rPr>
                        <m:t>+</m:t>
                      </m:r>
                      <m:f>
                        <m:fPr>
                          <m:ctrlPr>
                            <a:rPr lang="en-US" sz="3100" i="1">
                              <a:latin typeface="Cambria Math" panose="02040503050406030204" pitchFamily="18" charset="0"/>
                            </a:rPr>
                          </m:ctrlPr>
                        </m:fPr>
                        <m:num>
                          <m:r>
                            <a:rPr lang="en-US" sz="3100">
                              <a:latin typeface="Cambria Math" panose="02040503050406030204" pitchFamily="18" charset="0"/>
                            </a:rPr>
                            <m:t>1</m:t>
                          </m:r>
                        </m:num>
                        <m:den>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m:t>
                              </m:r>
                            </m:sup>
                          </m:sSup>
                        </m:den>
                      </m:f>
                      <m:f>
                        <m:fPr>
                          <m:ctrlPr>
                            <a:rPr lang="en-US" sz="3100" i="1">
                              <a:latin typeface="Cambria Math" panose="02040503050406030204" pitchFamily="18" charset="0"/>
                            </a:rPr>
                          </m:ctrlPr>
                        </m:fPr>
                        <m:num>
                          <m:r>
                            <a:rPr lang="en-US" sz="3100">
                              <a:latin typeface="Cambria Math" panose="02040503050406030204" pitchFamily="18" charset="0"/>
                            </a:rPr>
                            <m:t>𝜕</m:t>
                          </m:r>
                          <m:r>
                            <a:rPr lang="en-US" sz="3100" i="1">
                              <a:latin typeface="Cambria Math" panose="02040503050406030204" pitchFamily="18" charset="0"/>
                            </a:rPr>
                            <m:t>𝑢</m:t>
                          </m:r>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m:t>
                              </m:r>
                            </m:sup>
                          </m:sSup>
                        </m:den>
                      </m:f>
                      <m:r>
                        <a:rPr lang="en-US" sz="3100">
                          <a:latin typeface="Cambria Math" panose="02040503050406030204" pitchFamily="18" charset="0"/>
                        </a:rPr>
                        <m:t>+</m:t>
                      </m:r>
                      <m:f>
                        <m:fPr>
                          <m:ctrlPr>
                            <a:rPr lang="en-US" sz="3100" i="1">
                              <a:latin typeface="Cambria Math" panose="02040503050406030204" pitchFamily="18" charset="0"/>
                            </a:rPr>
                          </m:ctrlPr>
                        </m:fPr>
                        <m:num>
                          <m:r>
                            <a:rPr lang="en-US" sz="3100">
                              <a:latin typeface="Cambria Math" panose="02040503050406030204" pitchFamily="18" charset="0"/>
                            </a:rPr>
                            <m:t>1</m:t>
                          </m:r>
                        </m:num>
                        <m:den>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∗2</m:t>
                              </m:r>
                            </m:sup>
                          </m:sSup>
                        </m:den>
                      </m:f>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a:latin typeface="Cambria Math" panose="02040503050406030204" pitchFamily="18" charset="0"/>
                                </a:rPr>
                                <m:t>𝜕</m:t>
                              </m:r>
                            </m:e>
                            <m:sup>
                              <m:r>
                                <a:rPr lang="en-US" sz="3100">
                                  <a:latin typeface="Cambria Math" panose="02040503050406030204" pitchFamily="18" charset="0"/>
                                </a:rPr>
                                <m:t>2</m:t>
                              </m:r>
                            </m:sup>
                          </m:sSup>
                          <m:r>
                            <a:rPr lang="en-US" sz="3100" i="1">
                              <a:latin typeface="Cambria Math" panose="02040503050406030204" pitchFamily="18" charset="0"/>
                            </a:rPr>
                            <m:t>𝑢</m:t>
                          </m:r>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𝜃</m:t>
                              </m:r>
                            </m:e>
                            <m:sup>
                              <m:r>
                                <a:rPr lang="en-US" sz="3100">
                                  <a:latin typeface="Cambria Math" panose="02040503050406030204" pitchFamily="18" charset="0"/>
                                </a:rPr>
                                <m:t>2</m:t>
                              </m:r>
                            </m:sup>
                          </m:sSup>
                        </m:den>
                      </m:f>
                    </m:oMath>
                  </m:oMathPara>
                </a14:m>
                <a:endParaRPr lang="el-GR" dirty="0" smtClean="0"/>
              </a:p>
              <a:p>
                <a:pPr marL="0" indent="0">
                  <a:buNone/>
                </a:pPr>
                <a:r>
                  <a:rPr lang="el-GR" sz="2600" dirty="0" smtClean="0"/>
                  <a:t>Αλλά</a:t>
                </a:r>
              </a:p>
              <a:p>
                <a:pPr marL="0" indent="0">
                  <a:buNone/>
                </a:pPr>
                <a:endParaRPr lang="el-GR" dirty="0"/>
              </a:p>
              <a:p>
                <a:pPr marL="0" indent="0">
                  <a:buNone/>
                </a:pPr>
                <a:r>
                  <a:rPr lang="el-GR" dirty="0" smtClean="0"/>
                  <a:t>                      </a:t>
                </a:r>
                <a14:m>
                  <m:oMath xmlns:m="http://schemas.openxmlformats.org/officeDocument/2006/math">
                    <m:f>
                      <m:fPr>
                        <m:ctrlPr>
                          <a:rPr lang="en-US" sz="3100" i="1">
                            <a:latin typeface="Cambria Math" panose="02040503050406030204" pitchFamily="18" charset="0"/>
                          </a:rPr>
                        </m:ctrlPr>
                      </m:fPr>
                      <m:num>
                        <m:r>
                          <a:rPr lang="en-US" sz="3100">
                            <a:latin typeface="Cambria Math" panose="02040503050406030204" pitchFamily="18" charset="0"/>
                          </a:rPr>
                          <m:t>𝜕</m:t>
                        </m:r>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m:t>
                            </m:r>
                          </m:sup>
                        </m:sSup>
                      </m:den>
                    </m:f>
                    <m:r>
                      <a:rPr lang="en-US" sz="3100">
                        <a:latin typeface="Cambria Math" panose="02040503050406030204" pitchFamily="18" charset="0"/>
                      </a:rPr>
                      <m:t>=</m:t>
                    </m:r>
                    <m:f>
                      <m:fPr>
                        <m:ctrlPr>
                          <a:rPr lang="en-US" sz="3100" i="1">
                            <a:latin typeface="Cambria Math" panose="02040503050406030204" pitchFamily="18" charset="0"/>
                          </a:rPr>
                        </m:ctrlPr>
                      </m:fPr>
                      <m:num>
                        <m:r>
                          <a:rPr lang="en-US" sz="3100">
                            <a:latin typeface="Cambria Math" panose="02040503050406030204" pitchFamily="18" charset="0"/>
                          </a:rPr>
                          <m:t>𝜕</m:t>
                        </m:r>
                      </m:num>
                      <m:den>
                        <m:r>
                          <a:rPr lang="en-US" sz="3100">
                            <a:latin typeface="Cambria Math" panose="02040503050406030204" pitchFamily="18" charset="0"/>
                          </a:rPr>
                          <m:t>𝜕</m:t>
                        </m:r>
                        <m:r>
                          <a:rPr lang="en-US" sz="3100" i="1">
                            <a:latin typeface="Cambria Math" panose="02040503050406030204" pitchFamily="18" charset="0"/>
                          </a:rPr>
                          <m:t>𝑟</m:t>
                        </m:r>
                      </m:den>
                    </m:f>
                    <m:f>
                      <m:fPr>
                        <m:ctrlPr>
                          <a:rPr lang="en-US" sz="3100" i="1">
                            <a:latin typeface="Cambria Math" panose="02040503050406030204" pitchFamily="18" charset="0"/>
                          </a:rPr>
                        </m:ctrlPr>
                      </m:fPr>
                      <m:num>
                        <m:r>
                          <a:rPr lang="en-US" sz="3100" i="1">
                            <a:latin typeface="Cambria Math" panose="02040503050406030204" pitchFamily="18" charset="0"/>
                          </a:rPr>
                          <m:t>𝑑𝑟</m:t>
                        </m:r>
                      </m:num>
                      <m:den>
                        <m:r>
                          <a:rPr lang="en-US" sz="3100" i="1">
                            <a:latin typeface="Cambria Math" panose="02040503050406030204" pitchFamily="18" charset="0"/>
                          </a:rPr>
                          <m:t>𝑑</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m:t>
                            </m:r>
                          </m:sup>
                        </m:sSup>
                      </m:den>
                    </m:f>
                    <m:r>
                      <a:rPr lang="en-US" sz="3100">
                        <a:latin typeface="Cambria Math" panose="02040503050406030204" pitchFamily="18" charset="0"/>
                      </a:rPr>
                      <m:t>=</m:t>
                    </m:r>
                    <m:r>
                      <a:rPr lang="en-US" sz="3100" i="1">
                        <a:latin typeface="Cambria Math" panose="02040503050406030204" pitchFamily="18" charset="0"/>
                      </a:rPr>
                      <m:t>𝛼</m:t>
                    </m:r>
                    <m:f>
                      <m:fPr>
                        <m:ctrlPr>
                          <a:rPr lang="en-US" sz="3100" i="1">
                            <a:latin typeface="Cambria Math" panose="02040503050406030204" pitchFamily="18" charset="0"/>
                          </a:rPr>
                        </m:ctrlPr>
                      </m:fPr>
                      <m:num>
                        <m:r>
                          <a:rPr lang="en-US" sz="3100">
                            <a:latin typeface="Cambria Math" panose="02040503050406030204" pitchFamily="18" charset="0"/>
                          </a:rPr>
                          <m:t>𝜕</m:t>
                        </m:r>
                      </m:num>
                      <m:den>
                        <m:r>
                          <a:rPr lang="en-US" sz="3100">
                            <a:latin typeface="Cambria Math" panose="02040503050406030204" pitchFamily="18" charset="0"/>
                          </a:rPr>
                          <m:t>𝜕</m:t>
                        </m:r>
                        <m:r>
                          <a:rPr lang="en-US" sz="3100" i="1">
                            <a:latin typeface="Cambria Math" panose="02040503050406030204" pitchFamily="18" charset="0"/>
                          </a:rPr>
                          <m:t>𝑟</m:t>
                        </m:r>
                      </m:den>
                    </m:f>
                  </m:oMath>
                </a14:m>
                <a:r>
                  <a:rPr lang="el-GR" sz="3100" dirty="0" smtClean="0"/>
                  <a:t>  και </a:t>
                </a:r>
                <a14:m>
                  <m:oMath xmlns:m="http://schemas.openxmlformats.org/officeDocument/2006/math">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a:latin typeface="Cambria Math" panose="02040503050406030204" pitchFamily="18" charset="0"/>
                              </a:rPr>
                              <m:t>𝜕</m:t>
                            </m:r>
                          </m:e>
                          <m:sup>
                            <m:r>
                              <a:rPr lang="en-US" sz="3100">
                                <a:latin typeface="Cambria Math" panose="02040503050406030204" pitchFamily="18" charset="0"/>
                              </a:rPr>
                              <m:t>2</m:t>
                            </m:r>
                          </m:sup>
                        </m:sSup>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2∗</m:t>
                            </m:r>
                          </m:sup>
                        </m:sSup>
                      </m:den>
                    </m:f>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𝛼</m:t>
                        </m:r>
                      </m:e>
                      <m:sup>
                        <m:r>
                          <a:rPr lang="en-US" sz="3100">
                            <a:latin typeface="Cambria Math" panose="02040503050406030204" pitchFamily="18" charset="0"/>
                          </a:rPr>
                          <m:t>2</m:t>
                        </m:r>
                      </m:sup>
                    </m:sSup>
                    <m:f>
                      <m:fPr>
                        <m:ctrlPr>
                          <a:rPr lang="en-US" sz="3100" i="1">
                            <a:latin typeface="Cambria Math" panose="02040503050406030204" pitchFamily="18" charset="0"/>
                          </a:rPr>
                        </m:ctrlPr>
                      </m:fPr>
                      <m:num>
                        <m:sSup>
                          <m:sSupPr>
                            <m:ctrlPr>
                              <a:rPr lang="en-US" sz="3100" i="1">
                                <a:latin typeface="Cambria Math" panose="02040503050406030204" pitchFamily="18" charset="0"/>
                              </a:rPr>
                            </m:ctrlPr>
                          </m:sSupPr>
                          <m:e>
                            <m:r>
                              <a:rPr lang="en-US" sz="3100">
                                <a:latin typeface="Cambria Math" panose="02040503050406030204" pitchFamily="18" charset="0"/>
                              </a:rPr>
                              <m:t>𝜕</m:t>
                            </m:r>
                          </m:e>
                          <m:sup>
                            <m:r>
                              <a:rPr lang="en-US" sz="3100">
                                <a:latin typeface="Cambria Math" panose="02040503050406030204" pitchFamily="18" charset="0"/>
                              </a:rPr>
                              <m:t>2</m:t>
                            </m:r>
                          </m:sup>
                        </m:sSup>
                      </m:num>
                      <m:den>
                        <m:r>
                          <a:rPr lang="en-US" sz="3100">
                            <a:latin typeface="Cambria Math" panose="02040503050406030204" pitchFamily="18" charset="0"/>
                          </a:rPr>
                          <m:t>𝜕</m:t>
                        </m:r>
                        <m:sSup>
                          <m:sSupPr>
                            <m:ctrlPr>
                              <a:rPr lang="en-US" sz="3100" i="1">
                                <a:latin typeface="Cambria Math" panose="02040503050406030204" pitchFamily="18" charset="0"/>
                              </a:rPr>
                            </m:ctrlPr>
                          </m:sSupPr>
                          <m:e>
                            <m:r>
                              <a:rPr lang="en-US" sz="3100" i="1">
                                <a:latin typeface="Cambria Math" panose="02040503050406030204" pitchFamily="18" charset="0"/>
                              </a:rPr>
                              <m:t>𝑟</m:t>
                            </m:r>
                          </m:e>
                          <m:sup>
                            <m:r>
                              <a:rPr lang="en-US" sz="3100">
                                <a:latin typeface="Cambria Math" panose="02040503050406030204" pitchFamily="18" charset="0"/>
                              </a:rPr>
                              <m:t>2</m:t>
                            </m:r>
                          </m:sup>
                        </m:sSup>
                      </m:den>
                    </m:f>
                  </m:oMath>
                </a14:m>
                <a:endParaRPr lang="en-US" sz="3100" dirty="0"/>
              </a:p>
              <a:p>
                <a:pPr marL="0" indent="0">
                  <a:buNone/>
                </a:pPr>
                <a:endParaRPr lang="en-US" dirty="0"/>
              </a:p>
              <a:p>
                <a:pPr marL="0" indent="0">
                  <a:buNone/>
                </a:pPr>
                <a:endParaRPr lang="el-GR" dirty="0" smtClean="0"/>
              </a:p>
              <a:p>
                <a:pPr marL="0" indent="0">
                  <a:buNone/>
                </a:pPr>
                <a:endParaRPr lang="el-GR" dirty="0"/>
              </a:p>
              <a:p>
                <a:pPr marL="0" indent="0">
                  <a:buNone/>
                </a:pPr>
                <a:endParaRPr lang="en-US"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1752"/>
                </a:stretch>
              </a:blipFill>
            </p:spPr>
            <p:txBody>
              <a:bodyPr/>
              <a:lstStyle/>
              <a:p>
                <a:r>
                  <a:rPr lang="en-US">
                    <a:noFill/>
                  </a:rPr>
                  <a:t> </a:t>
                </a:r>
              </a:p>
            </p:txBody>
          </p:sp>
        </mc:Fallback>
      </mc:AlternateContent>
    </p:spTree>
    <p:extLst>
      <p:ext uri="{BB962C8B-B14F-4D97-AF65-F5344CB8AC3E}">
        <p14:creationId xmlns:p14="http://schemas.microsoft.com/office/powerpoint/2010/main" val="326186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Γενικές ιδιότητες των αρμονικών συναρτήσεων. Η</a:t>
            </a:r>
            <a:r>
              <a:rPr lang="en-US" sz="2800" b="1" dirty="0"/>
              <a:t> </a:t>
            </a:r>
            <a:r>
              <a:rPr lang="el-GR" sz="2800" b="1" dirty="0"/>
              <a:t>ολοκληρωτική σχέση του </a:t>
            </a:r>
            <a:r>
              <a:rPr lang="en-US" sz="2800" b="1" dirty="0"/>
              <a:t>G</a:t>
            </a:r>
            <a:r>
              <a:rPr lang="el-GR" sz="2800" b="1" dirty="0" err="1"/>
              <a:t>reen</a:t>
            </a:r>
            <a:r>
              <a:rPr lang="en-US" sz="2800" b="1" dirty="0"/>
              <a:t> </a:t>
            </a:r>
            <a:r>
              <a:rPr lang="en-US" sz="2800" b="1" dirty="0" smtClean="0"/>
              <a:t>(</a:t>
            </a:r>
            <a:r>
              <a:rPr lang="el-GR" sz="2800" b="1" dirty="0" smtClean="0"/>
              <a:t>6</a:t>
            </a:r>
            <a:r>
              <a:rPr lang="en-US" sz="2800" b="1" dirty="0" smtClean="0"/>
              <a:t>)</a:t>
            </a:r>
            <a:endParaRPr lang="en-US"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pPr marL="0" indent="0">
                  <a:buNone/>
                </a:pPr>
                <a:r>
                  <a:rPr lang="el-GR" sz="2400" b="1" dirty="0" smtClean="0"/>
                  <a:t>Ο αντίστροφος μετασχηματισμός</a:t>
                </a:r>
                <a:r>
                  <a:rPr lang="en-US" sz="2400" b="1" dirty="0"/>
                  <a:t> </a:t>
                </a:r>
                <a:r>
                  <a:rPr lang="en-US" sz="2400" b="1" dirty="0" smtClean="0"/>
                  <a:t>(</a:t>
                </a:r>
                <a:r>
                  <a:rPr lang="el-GR" sz="2400" b="1" dirty="0" smtClean="0"/>
                  <a:t>3</a:t>
                </a:r>
                <a:r>
                  <a:rPr lang="en-US" sz="2400" b="1" dirty="0" smtClean="0"/>
                  <a:t>)</a:t>
                </a:r>
                <a:endParaRPr lang="en-US" sz="2400" b="1" dirty="0"/>
              </a:p>
              <a:p>
                <a:pPr marL="0" indent="0">
                  <a:buNone/>
                </a:pPr>
                <a:endParaRPr lang="el-GR" dirty="0" smtClean="0"/>
              </a:p>
              <a:p>
                <a:pPr marL="0" indent="0">
                  <a:buNone/>
                </a:pPr>
                <a:r>
                  <a:rPr lang="el-GR" dirty="0" smtClean="0"/>
                  <a:t>Επομένως,</a:t>
                </a:r>
              </a:p>
              <a:p>
                <a:pPr marL="0" indent="0">
                  <a:buNone/>
                </a:pPr>
                <a:endParaRPr lang="el-GR"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𝛼</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𝑟</m:t>
                          </m:r>
                        </m:den>
                      </m:f>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a:latin typeface="Cambria Math" panose="02040503050406030204" pitchFamily="18" charset="0"/>
                                </a:rPr>
                                <m:t>2</m:t>
                              </m:r>
                            </m:sup>
                          </m:sSup>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oMath>
                  </m:oMathPara>
                </a14:m>
                <a:endParaRPr lang="el-GR" dirty="0" smtClean="0"/>
              </a:p>
              <a:p>
                <a:pPr marL="0" indent="0">
                  <a:buNone/>
                </a:pPr>
                <a:endParaRPr lang="el-GR" dirty="0"/>
              </a:p>
              <a:p>
                <a:pPr marL="0" indent="0">
                  <a:buNone/>
                </a:pPr>
                <a:r>
                  <a:rPr lang="el-GR" dirty="0" smtClean="0"/>
                  <a:t>Συνεπώς, </a:t>
                </a:r>
                <a:r>
                  <a:rPr lang="el-GR" dirty="0"/>
                  <a:t>κατά την μετάβαση από τις συντεταγμένες </a:t>
                </a:r>
                <a14:m>
                  <m:oMath xmlns:m="http://schemas.openxmlformats.org/officeDocument/2006/math">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oMath>
                </a14:m>
                <a:endParaRPr lang="en-US" dirty="0"/>
              </a:p>
              <a:p>
                <a:pPr marL="0" indent="0">
                  <a:buNone/>
                </a:pPr>
                <a:r>
                  <a:rPr lang="el-GR" dirty="0" smtClean="0"/>
                  <a:t> στις </a:t>
                </a:r>
                <a14:m>
                  <m:oMath xmlns:m="http://schemas.openxmlformats.org/officeDocument/2006/math">
                    <m:sSup>
                      <m:sSupPr>
                        <m:ctrlPr>
                          <a:rPr lang="el-GR" i="1" dirty="0" smtClean="0">
                            <a:latin typeface="Cambria Math" panose="02040503050406030204" pitchFamily="18" charset="0"/>
                          </a:rPr>
                        </m:ctrlPr>
                      </m:sSupPr>
                      <m:e>
                        <m:r>
                          <a:rPr lang="en-US" b="0" i="1" dirty="0" smtClean="0">
                            <a:latin typeface="Cambria Math" panose="02040503050406030204" pitchFamily="18" charset="0"/>
                          </a:rPr>
                          <m:t>𝑟</m:t>
                        </m:r>
                      </m:e>
                      <m:sup>
                        <m:r>
                          <a:rPr lang="en-US" b="0" i="1" dirty="0" smtClean="0">
                            <a:latin typeface="Cambria Math" panose="02040503050406030204" pitchFamily="18" charset="0"/>
                          </a:rPr>
                          <m:t>∗</m:t>
                        </m:r>
                      </m:sup>
                    </m:sSup>
                    <m:r>
                      <a:rPr lang="en-US">
                        <a:latin typeface="Cambria Math" panose="02040503050406030204" pitchFamily="18" charset="0"/>
                      </a:rPr>
                      <m:t>,</m:t>
                    </m:r>
                    <m:r>
                      <a:rPr lang="en-US" i="1">
                        <a:latin typeface="Cambria Math" panose="02040503050406030204" pitchFamily="18" charset="0"/>
                      </a:rPr>
                      <m:t>𝜃</m:t>
                    </m:r>
                  </m:oMath>
                </a14:m>
                <a:r>
                  <a:rPr lang="el-GR" dirty="0" smtClean="0"/>
                  <a:t> </a:t>
                </a:r>
                <a:r>
                  <a:rPr lang="el-GR" dirty="0"/>
                  <a:t>η </a:t>
                </a:r>
                <a:r>
                  <a:rPr lang="el-GR" dirty="0" err="1"/>
                  <a:t>Λαπλασιανή</a:t>
                </a:r>
                <a:r>
                  <a:rPr lang="el-GR" dirty="0"/>
                  <a:t>  πολλαπλασιάζεται επί τον σταθερό παράγοντα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den>
                    </m:f>
                  </m:oMath>
                </a14:m>
                <a:r>
                  <a:rPr lang="el-GR" dirty="0"/>
                  <a:t> και γίνεται </a:t>
                </a: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𝛼</m:t>
                              </m:r>
                            </m:e>
                            <m:sup>
                              <m:r>
                                <a:rPr lang="en-US">
                                  <a:latin typeface="Cambria Math" panose="02040503050406030204" pitchFamily="18" charset="0"/>
                                </a:rPr>
                                <m:t>2</m:t>
                              </m:r>
                            </m:sup>
                          </m:sSup>
                        </m:den>
                      </m:f>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𝑢</m:t>
                      </m:r>
                    </m:oMath>
                  </m:oMathPara>
                </a14:m>
                <a:endParaRPr lang="en-US" dirty="0"/>
              </a:p>
              <a:p>
                <a:pPr marL="0" indent="0">
                  <a:buNone/>
                </a:pPr>
                <a:endParaRPr lang="en-US" dirty="0" smtClean="0"/>
              </a:p>
              <a:p>
                <a:pPr marL="0" indent="0">
                  <a:buNone/>
                </a:pPr>
                <a:endParaRPr lang="en-US" dirty="0"/>
              </a:p>
              <a:p>
                <a:pPr marL="0" indent="0">
                  <a:buNone/>
                </a:pPr>
                <a:endParaRPr lang="en-US" dirty="0"/>
              </a:p>
              <a:p>
                <a:endParaRPr lang="el-GR"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482"/>
                </a:stretch>
              </a:blipFill>
            </p:spPr>
            <p:txBody>
              <a:bodyPr/>
              <a:lstStyle/>
              <a:p>
                <a:r>
                  <a:rPr lang="en-US">
                    <a:noFill/>
                  </a:rPr>
                  <a:t> </a:t>
                </a:r>
              </a:p>
            </p:txBody>
          </p:sp>
        </mc:Fallback>
      </mc:AlternateContent>
    </p:spTree>
    <p:extLst>
      <p:ext uri="{BB962C8B-B14F-4D97-AF65-F5344CB8AC3E}">
        <p14:creationId xmlns:p14="http://schemas.microsoft.com/office/powerpoint/2010/main" val="311819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Γενικές ιδιότητες των αρμονικών συναρτήσεων. Η</a:t>
            </a:r>
            <a:r>
              <a:rPr lang="en-US" sz="2800" b="1" dirty="0"/>
              <a:t> </a:t>
            </a:r>
            <a:r>
              <a:rPr lang="el-GR" sz="2800" b="1" dirty="0"/>
              <a:t>ολοκληρωτική σχέση του </a:t>
            </a:r>
            <a:r>
              <a:rPr lang="en-US" sz="2800" b="1" dirty="0"/>
              <a:t>G</a:t>
            </a:r>
            <a:r>
              <a:rPr lang="el-GR" sz="2800" b="1" dirty="0" err="1"/>
              <a:t>reen</a:t>
            </a:r>
            <a:r>
              <a:rPr lang="en-US" sz="2800" b="1" dirty="0"/>
              <a:t> </a:t>
            </a:r>
            <a:r>
              <a:rPr lang="en-US" sz="2800" b="1" dirty="0" smtClean="0"/>
              <a:t>(7)</a:t>
            </a:r>
            <a:endParaRPr lang="en-US"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pPr marL="0" indent="0">
                  <a:buNone/>
                </a:pPr>
                <a:r>
                  <a:rPr lang="el-GR" sz="2400" b="1" dirty="0"/>
                  <a:t>Ο αντίστροφος μετασχηματισμός</a:t>
                </a:r>
                <a:r>
                  <a:rPr lang="en-US" sz="2400" b="1" dirty="0"/>
                  <a:t> </a:t>
                </a:r>
                <a:r>
                  <a:rPr lang="en-US" sz="2400" b="1" dirty="0" smtClean="0"/>
                  <a:t>(4)</a:t>
                </a:r>
                <a:endParaRPr lang="en-US" sz="2400" b="1" dirty="0"/>
              </a:p>
              <a:p>
                <a:pPr marL="0" indent="0">
                  <a:buNone/>
                </a:pPr>
                <a:endParaRPr lang="en-US" dirty="0" smtClean="0"/>
              </a:p>
              <a:p>
                <a:pPr marL="0" indent="0">
                  <a:buNone/>
                </a:pPr>
                <a:r>
                  <a:rPr lang="el-GR" dirty="0"/>
                  <a:t>Έστω </a:t>
                </a:r>
                <a14:m>
                  <m:oMath xmlns:m="http://schemas.openxmlformats.org/officeDocument/2006/math">
                    <m:r>
                      <a:rPr lang="en-US" i="1">
                        <a:latin typeface="Cambria Math" panose="02040503050406030204" pitchFamily="18" charset="0"/>
                      </a:rPr>
                      <m:t>𝑢</m:t>
                    </m:r>
                    <m:r>
                      <m:rPr>
                        <m:nor/>
                      </m:rPr>
                      <a:rPr lang="en-US" i="1">
                        <a:latin typeface="Cambria Math" panose="02040503050406030204" pitchFamily="18" charset="0"/>
                      </a:rPr>
                      <m:t>(</m:t>
                    </m:r>
                    <m:r>
                      <m:rPr>
                        <m:nor/>
                      </m:rPr>
                      <a:rPr lang="en-US" i="1">
                        <a:latin typeface="Cambria Math" panose="02040503050406030204" pitchFamily="18" charset="0"/>
                      </a:rPr>
                      <m:t>r</m:t>
                    </m:r>
                    <m:r>
                      <m:rPr>
                        <m:nor/>
                      </m:rPr>
                      <a:rPr lang="en-US" i="1">
                        <a:latin typeface="Cambria Math" panose="02040503050406030204" pitchFamily="18" charset="0"/>
                      </a:rPr>
                      <m:t>,</m:t>
                    </m:r>
                    <m:r>
                      <m:rPr>
                        <m:nor/>
                      </m:rPr>
                      <a:rPr lang="en-US" i="1">
                        <a:latin typeface="Cambria Math" panose="02040503050406030204" pitchFamily="18" charset="0"/>
                      </a:rPr>
                      <m:t>θ</m:t>
                    </m:r>
                    <m:r>
                      <m:rPr>
                        <m:nor/>
                      </m:rPr>
                      <a:rPr lang="en-US" i="1">
                        <a:latin typeface="Cambria Math" panose="02040503050406030204" pitchFamily="18" charset="0"/>
                      </a:rPr>
                      <m:t>)</m:t>
                    </m:r>
                  </m:oMath>
                </a14:m>
                <a:r>
                  <a:rPr lang="el-GR" dirty="0"/>
                  <a:t> αρμονική συνάρτηση στις δύο </a:t>
                </a:r>
                <a:r>
                  <a:rPr lang="el-GR" dirty="0" smtClean="0"/>
                  <a:t>διαστάσεις, </a:t>
                </a:r>
                <a:r>
                  <a:rPr lang="el-GR" dirty="0"/>
                  <a:t>όπου </a:t>
                </a:r>
                <a:r>
                  <a:rPr lang="en-US" dirty="0" smtClean="0"/>
                  <a:t>r,</a:t>
                </a:r>
                <a:r>
                  <a:rPr lang="el-GR" dirty="0" smtClean="0"/>
                  <a:t>θ </a:t>
                </a:r>
                <a:r>
                  <a:rPr lang="el-GR" dirty="0"/>
                  <a:t>πολικές συντεταγμένες και </a:t>
                </a:r>
                <a14:m>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ρ</m:t>
                    </m:r>
                    <m:r>
                      <m:rPr>
                        <m:nor/>
                      </m:rPr>
                      <a:rPr lang="en-US" i="1">
                        <a:latin typeface="Cambria Math" panose="02040503050406030204" pitchFamily="18" charset="0"/>
                      </a:rPr>
                      <m:t>,</m:t>
                    </m:r>
                    <m:r>
                      <m:rPr>
                        <m:nor/>
                      </m:rPr>
                      <a:rPr lang="en-US" i="1">
                        <a:latin typeface="Cambria Math" panose="02040503050406030204" pitchFamily="18" charset="0"/>
                      </a:rPr>
                      <m:t>θ</m:t>
                    </m:r>
                    <m:r>
                      <m:rPr>
                        <m:nor/>
                      </m:rPr>
                      <a:rPr lang="en-US" i="1">
                        <a:latin typeface="Cambria Math" panose="02040503050406030204" pitchFamily="18" charset="0"/>
                      </a:rPr>
                      <m:t>)</m:t>
                    </m:r>
                  </m:oMath>
                </a14:m>
                <a:r>
                  <a:rPr lang="el-GR" dirty="0"/>
                  <a:t>  η συνάρτηση, η οποία  προκύπτει κατά τον αντίστροφο μετασχηματισμό από την </a:t>
                </a:r>
                <a14:m>
                  <m:oMath xmlns:m="http://schemas.openxmlformats.org/officeDocument/2006/math">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ρ</m:t>
                    </m:r>
                    <m:r>
                      <m:rPr>
                        <m:nor/>
                      </m:rPr>
                      <a:rPr lang="en-US" i="1">
                        <a:latin typeface="Cambria Math" panose="02040503050406030204" pitchFamily="18" charset="0"/>
                      </a:rPr>
                      <m:t>,</m:t>
                    </m:r>
                    <m:r>
                      <m:rPr>
                        <m:nor/>
                      </m:rPr>
                      <a:rPr lang="en-US" i="1">
                        <a:latin typeface="Cambria Math" panose="02040503050406030204" pitchFamily="18" charset="0"/>
                      </a:rPr>
                      <m:t>θ</m:t>
                    </m:r>
                    <m:r>
                      <m:rPr>
                        <m:nor/>
                      </m:rPr>
                      <a:rPr lang="en-US" i="1">
                        <a:latin typeface="Cambria Math" panose="02040503050406030204" pitchFamily="18" charset="0"/>
                      </a:rPr>
                      <m:t>)</m:t>
                    </m:r>
                  </m:oMath>
                </a14:m>
                <a:r>
                  <a:rPr lang="el-GR" dirty="0" smtClean="0"/>
                  <a:t> </a:t>
                </a:r>
                <a:r>
                  <a:rPr lang="el-GR" dirty="0"/>
                  <a:t> αν θέσουμε στην θέση του r το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r>
                      <a:rPr lang="en-US">
                        <a:latin typeface="Cambria Math" panose="02040503050406030204" pitchFamily="18" charset="0"/>
                      </a:rPr>
                      <m:t>=</m:t>
                    </m:r>
                    <m:r>
                      <a:rPr lang="en-US" i="1">
                        <a:latin typeface="Cambria Math" panose="02040503050406030204" pitchFamily="18" charset="0"/>
                      </a:rPr>
                      <m:t>𝜌</m:t>
                    </m:r>
                  </m:oMath>
                </a14:m>
                <a:r>
                  <a:rPr lang="el-GR" dirty="0"/>
                  <a:t>. </a:t>
                </a:r>
                <a:endParaRPr lang="el-GR" dirty="0" smtClean="0"/>
              </a:p>
              <a:p>
                <a:pPr marL="0" indent="0">
                  <a:buNone/>
                </a:pPr>
                <a:endParaRPr lang="el-GR" dirty="0"/>
              </a:p>
              <a:p>
                <a:pPr marL="0" indent="0">
                  <a:buNone/>
                </a:pPr>
                <a:r>
                  <a:rPr lang="el-GR" dirty="0" smtClean="0"/>
                  <a:t>Έχουμε </a:t>
                </a:r>
                <a14:m>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𝜐</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𝑟</m:t>
                        </m:r>
                      </m:den>
                    </m:f>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𝑟</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a:latin typeface="Cambria Math" panose="02040503050406030204" pitchFamily="18" charset="0"/>
                              </a:rPr>
                              <m:t>2</m:t>
                            </m:r>
                          </m:sup>
                        </m:sSup>
                      </m:den>
                    </m:f>
                  </m:oMath>
                </a14:m>
                <a:r>
                  <a:rPr lang="el-GR" dirty="0" smtClean="0"/>
                  <a:t> </a:t>
                </a:r>
              </a:p>
              <a:p>
                <a:pPr marL="0" indent="0">
                  <a:buNone/>
                </a:pPr>
                <a:endParaRPr lang="el-GR" dirty="0"/>
              </a:p>
              <a:p>
                <a:pPr marL="0" indent="0">
                  <a:buNone/>
                </a:pPr>
                <a:r>
                  <a:rPr lang="el-GR" dirty="0" smtClean="0"/>
                  <a:t>όπου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𝑟</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𝜌</m:t>
                        </m:r>
                      </m:den>
                    </m:f>
                    <m:f>
                      <m:fPr>
                        <m:ctrlPr>
                          <a:rPr lang="en-US" i="1">
                            <a:latin typeface="Cambria Math" panose="02040503050406030204" pitchFamily="18" charset="0"/>
                          </a:rPr>
                        </m:ctrlPr>
                      </m:fPr>
                      <m:num>
                        <m:r>
                          <a:rPr lang="en-US" i="1">
                            <a:latin typeface="Cambria Math" panose="02040503050406030204" pitchFamily="18" charset="0"/>
                          </a:rPr>
                          <m:t>𝑑</m:t>
                        </m:r>
                        <m:r>
                          <a:rPr lang="en-US" i="1">
                            <a:latin typeface="Cambria Math" panose="02040503050406030204" pitchFamily="18" charset="0"/>
                          </a:rPr>
                          <m:t>𝜌</m:t>
                        </m:r>
                      </m:num>
                      <m:den>
                        <m:r>
                          <a:rPr lang="en-US" i="1">
                            <a:latin typeface="Cambria Math" panose="02040503050406030204" pitchFamily="18" charset="0"/>
                          </a:rPr>
                          <m:t>𝑑𝑟</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𝜌</m:t>
                        </m:r>
                      </m:den>
                    </m:f>
                  </m:oMath>
                </a14:m>
                <a:r>
                  <a:rPr lang="el-GR" dirty="0" smtClean="0"/>
                  <a:t> </a:t>
                </a:r>
              </a:p>
              <a:p>
                <a:pPr marL="0" indent="0">
                  <a:buNone/>
                </a:pPr>
                <a:endParaRPr lang="el-GR" dirty="0"/>
              </a:p>
              <a:p>
                <a:pPr marL="0" indent="0">
                  <a:buNone/>
                </a:pPr>
                <a:r>
                  <a:rPr lang="el-GR" dirty="0" smtClean="0"/>
                  <a:t>και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r>
                      <a:rPr lang="en-US">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3</m:t>
                        </m:r>
                      </m:sup>
                    </m:sSup>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𝜌</m:t>
                        </m:r>
                      </m:den>
                    </m:f>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4</m:t>
                        </m:r>
                      </m:sup>
                    </m:s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2</m:t>
                            </m:r>
                          </m:sup>
                        </m:sSup>
                      </m:den>
                    </m:f>
                  </m:oMath>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482" b="-674"/>
                </a:stretch>
              </a:blipFill>
            </p:spPr>
            <p:txBody>
              <a:bodyPr/>
              <a:lstStyle/>
              <a:p>
                <a:r>
                  <a:rPr lang="en-US">
                    <a:noFill/>
                  </a:rPr>
                  <a:t> </a:t>
                </a:r>
              </a:p>
            </p:txBody>
          </p:sp>
        </mc:Fallback>
      </mc:AlternateContent>
    </p:spTree>
    <p:extLst>
      <p:ext uri="{BB962C8B-B14F-4D97-AF65-F5344CB8AC3E}">
        <p14:creationId xmlns:p14="http://schemas.microsoft.com/office/powerpoint/2010/main" val="191506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b="1" dirty="0"/>
              <a:t>Γενικές ιδιότητες των αρμονικών συναρτήσεων. Η</a:t>
            </a:r>
            <a:r>
              <a:rPr lang="en-US" sz="2800" b="1" dirty="0"/>
              <a:t> </a:t>
            </a:r>
            <a:r>
              <a:rPr lang="el-GR" sz="2800" b="1" dirty="0"/>
              <a:t>ολοκληρωτική σχέση του </a:t>
            </a:r>
            <a:r>
              <a:rPr lang="en-US" sz="2800" b="1" dirty="0"/>
              <a:t>G</a:t>
            </a:r>
            <a:r>
              <a:rPr lang="el-GR" sz="2800" b="1" dirty="0" err="1"/>
              <a:t>reen</a:t>
            </a:r>
            <a:r>
              <a:rPr lang="en-US" sz="2800" b="1" dirty="0"/>
              <a:t> </a:t>
            </a:r>
            <a:r>
              <a:rPr lang="en-US" sz="2800" b="1" dirty="0" smtClean="0"/>
              <a:t>(</a:t>
            </a:r>
            <a:r>
              <a:rPr lang="el-GR" sz="2800" b="1" dirty="0" smtClean="0"/>
              <a:t>8</a:t>
            </a:r>
            <a:r>
              <a:rPr lang="en-US" sz="2800" b="1" dirty="0" smtClean="0"/>
              <a:t>)</a:t>
            </a:r>
            <a:endParaRPr lang="en-US" sz="28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pPr marL="0" indent="0">
                  <a:buNone/>
                </a:pPr>
                <a:r>
                  <a:rPr lang="el-GR" sz="2400" b="1" dirty="0"/>
                  <a:t>Ο αντίστροφος μετασχηματισμός</a:t>
                </a:r>
                <a:r>
                  <a:rPr lang="en-US" sz="2400" b="1" dirty="0"/>
                  <a:t> </a:t>
                </a:r>
                <a:r>
                  <a:rPr lang="en-US" sz="2400" b="1" dirty="0" smtClean="0"/>
                  <a:t>(</a:t>
                </a:r>
                <a:r>
                  <a:rPr lang="el-GR" sz="2400" b="1" dirty="0" smtClean="0"/>
                  <a:t>5</a:t>
                </a:r>
                <a:r>
                  <a:rPr lang="en-US" sz="2400" b="1" dirty="0" smtClean="0"/>
                  <a:t>)</a:t>
                </a:r>
                <a:endParaRPr lang="en-US" sz="2400" b="1" dirty="0"/>
              </a:p>
              <a:p>
                <a:pPr marL="0" indent="0">
                  <a:buNone/>
                </a:pPr>
                <a:endParaRPr lang="el-GR" dirty="0" smtClean="0"/>
              </a:p>
              <a:p>
                <a:pPr marL="0" indent="0">
                  <a:buNone/>
                </a:pPr>
                <a:r>
                  <a:rPr lang="el-GR" dirty="0" smtClean="0"/>
                  <a:t>Επομένως </a:t>
                </a:r>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4</m:t>
                              </m:r>
                            </m:sup>
                          </m:sSup>
                        </m:den>
                      </m:f>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𝜐</m:t>
                      </m:r>
                      <m:r>
                        <a:rPr lang="en-US">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i="1">
                              <a:latin typeface="Cambria Math" panose="02040503050406030204" pitchFamily="18" charset="0"/>
                            </a:rPr>
                            <m:t>𝜌</m:t>
                          </m:r>
                        </m:den>
                      </m:f>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𝜐</m:t>
                          </m:r>
                        </m:num>
                        <m:den>
                          <m:r>
                            <a:rPr lang="en-US">
                              <a:latin typeface="Cambria Math" panose="02040503050406030204" pitchFamily="18" charset="0"/>
                            </a:rPr>
                            <m:t>𝜕</m:t>
                          </m:r>
                          <m:r>
                            <a:rPr lang="en-US" i="1">
                              <a:latin typeface="Cambria Math" panose="02040503050406030204" pitchFamily="18" charset="0"/>
                            </a:rPr>
                            <m:t>𝜌</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2</m:t>
                              </m:r>
                            </m:sup>
                          </m:sSup>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a:latin typeface="Cambria Math" panose="02040503050406030204" pitchFamily="18" charset="0"/>
                                </a:rPr>
                                <m:t>𝜕</m:t>
                              </m:r>
                            </m:e>
                            <m:sup>
                              <m:r>
                                <a:rPr lang="en-US">
                                  <a:latin typeface="Cambria Math" panose="02040503050406030204" pitchFamily="18" charset="0"/>
                                </a:rPr>
                                <m:t>2</m:t>
                              </m:r>
                            </m:sup>
                          </m:sSup>
                          <m:r>
                            <a:rPr lang="en-US" i="1">
                              <a:latin typeface="Cambria Math" panose="02040503050406030204" pitchFamily="18" charset="0"/>
                            </a:rPr>
                            <m:t>𝜐</m:t>
                          </m:r>
                        </m:num>
                        <m:den>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𝜃</m:t>
                              </m:r>
                            </m:e>
                            <m:sup>
                              <m:r>
                                <a:rPr lang="en-US">
                                  <a:latin typeface="Cambria Math" panose="02040503050406030204" pitchFamily="18" charset="0"/>
                                </a:rPr>
                                <m:t>2</m:t>
                              </m:r>
                            </m:sup>
                          </m:sSup>
                        </m:den>
                      </m:f>
                      <m:r>
                        <a:rPr lang="en-US">
                          <a:latin typeface="Cambria Math" panose="02040503050406030204" pitchFamily="18" charset="0"/>
                        </a:rPr>
                        <m:t>⇒</m:t>
                      </m:r>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𝜐</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𝜌</m:t>
                          </m:r>
                        </m:e>
                        <m:sup>
                          <m:r>
                            <a:rPr lang="en-US">
                              <a:latin typeface="Cambria Math" panose="02040503050406030204" pitchFamily="18" charset="0"/>
                            </a:rPr>
                            <m:t>4</m:t>
                          </m:r>
                        </m:sup>
                      </m:sSup>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𝜌</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𝜐</m:t>
                      </m:r>
                    </m:oMath>
                  </m:oMathPara>
                </a14:m>
                <a:endParaRPr lang="el-GR" dirty="0" smtClean="0"/>
              </a:p>
              <a:p>
                <a:pPr marL="0" indent="0">
                  <a:buNone/>
                </a:pPr>
                <a:endParaRPr lang="en-US" dirty="0"/>
              </a:p>
              <a:p>
                <a:pPr marL="0" indent="0">
                  <a:buNone/>
                </a:pPr>
                <a:r>
                  <a:rPr lang="el-GR" dirty="0" smtClean="0"/>
                  <a:t>Αλλά </a:t>
                </a:r>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𝑢</m:t>
                      </m:r>
                      <m:r>
                        <m:rPr>
                          <m:nor/>
                        </m:rPr>
                        <a:rPr lang="en-US" i="1">
                          <a:latin typeface="Cambria Math" panose="02040503050406030204" pitchFamily="18" charset="0"/>
                        </a:rPr>
                        <m:t>(</m:t>
                      </m:r>
                      <m:r>
                        <a:rPr lang="en-US" i="1">
                          <a:latin typeface="Cambria Math" panose="02040503050406030204" pitchFamily="18" charset="0"/>
                        </a:rPr>
                        <m:t>𝑟</m:t>
                      </m:r>
                      <m:r>
                        <a:rPr lang="en-US">
                          <a:latin typeface="Cambria Math" panose="02040503050406030204" pitchFamily="18" charset="0"/>
                        </a:rPr>
                        <m:t>,</m:t>
                      </m:r>
                      <m:r>
                        <a:rPr lang="en-US" i="1">
                          <a:latin typeface="Cambria Math" panose="02040503050406030204" pitchFamily="18" charset="0"/>
                        </a:rPr>
                        <m:t>𝜃</m:t>
                      </m:r>
                      <m:r>
                        <m:rPr>
                          <m:nor/>
                        </m:rPr>
                        <a:rPr lang="en-US" i="1">
                          <a:latin typeface="Cambria Math" panose="02040503050406030204" pitchFamily="18" charset="0"/>
                        </a:rPr>
                        <m:t>)</m:t>
                      </m:r>
                      <m:r>
                        <a:rPr lang="en-US">
                          <a:latin typeface="Cambria Math" panose="02040503050406030204" pitchFamily="18" charset="0"/>
                        </a:rPr>
                        <m:t>=0</m:t>
                      </m:r>
                    </m:oMath>
                  </m:oMathPara>
                </a14:m>
                <a:endParaRPr lang="en-US" dirty="0"/>
              </a:p>
              <a:p>
                <a:pPr marL="0" indent="0">
                  <a:buNone/>
                </a:pPr>
                <a:r>
                  <a:rPr lang="el-GR" dirty="0"/>
                  <a:t>οπότε και </a:t>
                </a:r>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a:latin typeface="Cambria Math" panose="02040503050406030204" pitchFamily="18" charset="0"/>
                            </a:rPr>
                            <m:t>𝛻</m:t>
                          </m:r>
                        </m:e>
                        <m:sub>
                          <m:r>
                            <a:rPr lang="en-US" i="1">
                              <a:latin typeface="Cambria Math" panose="02040503050406030204" pitchFamily="18" charset="0"/>
                            </a:rPr>
                            <m:t>𝜌</m:t>
                          </m:r>
                          <m:r>
                            <a:rPr lang="en-US">
                              <a:latin typeface="Cambria Math" panose="02040503050406030204" pitchFamily="18" charset="0"/>
                            </a:rPr>
                            <m:t>,</m:t>
                          </m:r>
                          <m:r>
                            <a:rPr lang="en-US" i="1">
                              <a:latin typeface="Cambria Math" panose="02040503050406030204" pitchFamily="18" charset="0"/>
                            </a:rPr>
                            <m:t>𝜃</m:t>
                          </m:r>
                        </m:sub>
                        <m:sup>
                          <m:r>
                            <a:rPr lang="en-US">
                              <a:latin typeface="Cambria Math" panose="02040503050406030204" pitchFamily="18" charset="0"/>
                            </a:rPr>
                            <m:t>2</m:t>
                          </m:r>
                        </m:sup>
                      </m:sSubSup>
                      <m:r>
                        <a:rPr lang="en-US" i="1">
                          <a:latin typeface="Cambria Math" panose="02040503050406030204" pitchFamily="18" charset="0"/>
                        </a:rPr>
                        <m:t>𝜐</m:t>
                      </m:r>
                      <m:r>
                        <m:rPr>
                          <m:nor/>
                        </m:rPr>
                        <a:rPr lang="en-US" i="1">
                          <a:latin typeface="Cambria Math" panose="02040503050406030204" pitchFamily="18" charset="0"/>
                        </a:rPr>
                        <m:t>(</m:t>
                      </m:r>
                      <m:r>
                        <m:rPr>
                          <m:nor/>
                        </m:rPr>
                        <a:rPr lang="en-US" i="1">
                          <a:latin typeface="Cambria Math" panose="02040503050406030204" pitchFamily="18" charset="0"/>
                        </a:rPr>
                        <m:t>ρ</m:t>
                      </m:r>
                      <m:r>
                        <m:rPr>
                          <m:nor/>
                        </m:rPr>
                        <a:rPr lang="en-US" i="1">
                          <a:latin typeface="Cambria Math" panose="02040503050406030204" pitchFamily="18" charset="0"/>
                        </a:rPr>
                        <m:t>,</m:t>
                      </m:r>
                      <m:r>
                        <m:rPr>
                          <m:nor/>
                        </m:rPr>
                        <a:rPr lang="en-US" i="1">
                          <a:latin typeface="Cambria Math" panose="02040503050406030204" pitchFamily="18" charset="0"/>
                        </a:rPr>
                        <m:t>θ</m:t>
                      </m:r>
                      <m:r>
                        <m:rPr>
                          <m:nor/>
                        </m:rPr>
                        <a:rPr lang="en-US" i="1">
                          <a:latin typeface="Cambria Math" panose="02040503050406030204" pitchFamily="18" charset="0"/>
                        </a:rPr>
                        <m:t>)</m:t>
                      </m:r>
                      <m:r>
                        <a:rPr lang="en-US">
                          <a:latin typeface="Cambria Math" panose="02040503050406030204" pitchFamily="18" charset="0"/>
                        </a:rPr>
                        <m:t>=0</m:t>
                      </m:r>
                    </m:oMath>
                  </m:oMathPara>
                </a14:m>
                <a:endParaRPr lang="en-US" dirty="0"/>
              </a:p>
              <a:p>
                <a:pPr marL="0" indent="0">
                  <a:buNone/>
                </a:pP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482"/>
                </a:stretch>
              </a:blipFill>
            </p:spPr>
            <p:txBody>
              <a:bodyPr/>
              <a:lstStyle/>
              <a:p>
                <a:r>
                  <a:rPr lang="en-US">
                    <a:noFill/>
                  </a:rPr>
                  <a:t> </a:t>
                </a:r>
              </a:p>
            </p:txBody>
          </p:sp>
        </mc:Fallback>
      </mc:AlternateContent>
    </p:spTree>
    <p:extLst>
      <p:ext uri="{BB962C8B-B14F-4D97-AF65-F5344CB8AC3E}">
        <p14:creationId xmlns:p14="http://schemas.microsoft.com/office/powerpoint/2010/main" val="412792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Χρήσης Έργων Τρίτων</a:t>
            </a:r>
            <a:endParaRPr lang="el-GR" b="1" dirty="0"/>
          </a:p>
        </p:txBody>
      </p:sp>
      <p:sp>
        <p:nvSpPr>
          <p:cNvPr id="3" name="Θέση περιεχομένου 2"/>
          <p:cNvSpPr>
            <a:spLocks noGrp="1"/>
          </p:cNvSpPr>
          <p:nvPr>
            <p:ph idx="1"/>
          </p:nvPr>
        </p:nvSpPr>
        <p:spPr/>
        <p:txBody>
          <a:bodyPr/>
          <a:lstStyle/>
          <a:p>
            <a:pPr marL="0" indent="0">
              <a:buNone/>
            </a:pPr>
            <a:r>
              <a:rPr lang="el-GR" dirty="0" smtClean="0"/>
              <a:t>Το υλικό της παρουσίασης προέρχεται από το βιβλίο</a:t>
            </a:r>
            <a:r>
              <a:rPr lang="en-US" dirty="0" smtClean="0"/>
              <a:t>:</a:t>
            </a:r>
            <a:r>
              <a:rPr lang="el-GR" dirty="0"/>
              <a:t> </a:t>
            </a:r>
            <a:r>
              <a:rPr lang="el-GR" dirty="0" smtClean="0"/>
              <a:t>«</a:t>
            </a:r>
            <a:r>
              <a:rPr lang="el-GR" dirty="0"/>
              <a:t>Ειδικά Μαθηματικά»,  Γ. Καραχάλιου &amp; Β. </a:t>
            </a:r>
            <a:r>
              <a:rPr lang="el-GR" dirty="0" err="1"/>
              <a:t>Λουκόπουλου</a:t>
            </a:r>
            <a:r>
              <a:rPr lang="el-GR" dirty="0"/>
              <a:t>, Παν/</a:t>
            </a:r>
            <a:r>
              <a:rPr lang="el-GR" dirty="0" err="1"/>
              <a:t>μίου</a:t>
            </a:r>
            <a:r>
              <a:rPr lang="el-GR" dirty="0"/>
              <a:t> </a:t>
            </a:r>
            <a:r>
              <a:rPr lang="el-GR" dirty="0" smtClean="0"/>
              <a:t>Πατρών</a:t>
            </a:r>
            <a:r>
              <a:rPr lang="en-US" dirty="0" smtClean="0"/>
              <a:t>,</a:t>
            </a:r>
          </a:p>
          <a:p>
            <a:pPr marL="0" indent="0">
              <a:buNone/>
            </a:pPr>
            <a:r>
              <a:rPr lang="el-GR" dirty="0"/>
              <a:t>ε</a:t>
            </a:r>
            <a:r>
              <a:rPr lang="el-GR" dirty="0" smtClean="0"/>
              <a:t>κτός αν αναγράφεται διαφορετικά.</a:t>
            </a:r>
            <a:endParaRPr lang="en-US" dirty="0" smtClean="0"/>
          </a:p>
          <a:p>
            <a:pPr marL="0" indent="0">
              <a:buNone/>
            </a:pPr>
            <a:endParaRPr lang="en-US" dirty="0"/>
          </a:p>
        </p:txBody>
      </p:sp>
    </p:spTree>
    <p:extLst>
      <p:ext uri="{BB962C8B-B14F-4D97-AF65-F5344CB8AC3E}">
        <p14:creationId xmlns:p14="http://schemas.microsoft.com/office/powerpoint/2010/main" val="3618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Σημείωμα Αναφοράς</a:t>
            </a:r>
            <a:endParaRPr lang="el-GR" b="1" dirty="0"/>
          </a:p>
        </p:txBody>
      </p:sp>
      <p:sp>
        <p:nvSpPr>
          <p:cNvPr id="3" name="Θέση περιεχομένου 2"/>
          <p:cNvSpPr>
            <a:spLocks noGrp="1"/>
          </p:cNvSpPr>
          <p:nvPr>
            <p:ph idx="1"/>
          </p:nvPr>
        </p:nvSpPr>
        <p:spPr>
          <a:xfrm>
            <a:off x="457200" y="1556792"/>
            <a:ext cx="8229600" cy="4525963"/>
          </a:xfrm>
        </p:spPr>
        <p:txBody>
          <a:bodyPr/>
          <a:lstStyle/>
          <a:p>
            <a:pPr marL="0" lvl="0" indent="0">
              <a:spcBef>
                <a:spcPts val="1200"/>
              </a:spcBef>
              <a:buNone/>
            </a:pPr>
            <a:r>
              <a:rPr lang="el-GR" sz="2400" dirty="0" err="1"/>
              <a:t>Copyright</a:t>
            </a:r>
            <a:r>
              <a:rPr lang="el-GR" sz="2400" dirty="0"/>
              <a:t> </a:t>
            </a:r>
            <a:r>
              <a:rPr lang="el-GR" sz="2400" dirty="0" smtClean="0"/>
              <a:t>Πανεπιστήμιο Πατρών</a:t>
            </a:r>
            <a:r>
              <a:rPr lang="en-US" sz="2400" dirty="0" smtClean="0"/>
              <a:t>,</a:t>
            </a:r>
            <a:r>
              <a:rPr lang="el-GR" sz="2400" dirty="0"/>
              <a:t> </a:t>
            </a:r>
            <a:r>
              <a:rPr lang="el-GR" sz="2400" dirty="0" smtClean="0"/>
              <a:t>Βασίλειος </a:t>
            </a:r>
            <a:r>
              <a:rPr lang="el-GR" sz="2400" dirty="0" err="1" smtClean="0"/>
              <a:t>Λουκόπουλος</a:t>
            </a:r>
            <a:r>
              <a:rPr lang="el-GR" sz="2400" dirty="0" smtClean="0"/>
              <a:t>. «Ειδικά Μαθηματικά. </a:t>
            </a:r>
            <a:r>
              <a:rPr lang="el-GR" sz="2400" smtClean="0"/>
              <a:t>Ενότητα </a:t>
            </a:r>
            <a:r>
              <a:rPr lang="el-GR" sz="2400"/>
              <a:t>9</a:t>
            </a:r>
            <a:r>
              <a:rPr lang="el-GR" sz="2400" smtClean="0"/>
              <a:t>». </a:t>
            </a:r>
            <a:r>
              <a:rPr lang="el-GR" sz="2400" dirty="0"/>
              <a:t>Έκδοση: 1.0. </a:t>
            </a:r>
            <a:r>
              <a:rPr lang="el-GR" sz="2400" dirty="0" smtClean="0"/>
              <a:t>Πάτρα 2015. </a:t>
            </a:r>
            <a:r>
              <a:rPr lang="el-GR" sz="2400" dirty="0"/>
              <a:t>Διαθέσιμο από τη δικτυακή διεύθυνση</a:t>
            </a:r>
            <a:r>
              <a:rPr lang="el-GR" sz="2400" dirty="0" smtClean="0"/>
              <a:t>: </a:t>
            </a:r>
            <a:r>
              <a:rPr lang="en-US" sz="2400" b="1" dirty="0"/>
              <a:t>https://eclass.upatras.gr/courses/PHY1945</a:t>
            </a:r>
            <a:r>
              <a:rPr lang="en-US" sz="2400" b="1" dirty="0" smtClean="0"/>
              <a:t>/</a:t>
            </a:r>
            <a:endParaRPr lang="el-GR" sz="2400" dirty="0"/>
          </a:p>
          <a:p>
            <a:pPr marL="0" indent="0">
              <a:buNone/>
            </a:pPr>
            <a:endParaRPr lang="el-GR" dirty="0"/>
          </a:p>
        </p:txBody>
      </p:sp>
    </p:spTree>
    <p:extLst>
      <p:ext uri="{BB962C8B-B14F-4D97-AF65-F5344CB8AC3E}">
        <p14:creationId xmlns:p14="http://schemas.microsoft.com/office/powerpoint/2010/main" val="2438145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5" name="Εικόνα 4"/>
          <p:cNvPicPr>
            <a:picLocks noChangeAspect="1"/>
          </p:cNvPicPr>
          <p:nvPr/>
        </p:nvPicPr>
        <p:blipFill>
          <a:blip r:embed="rId4"/>
          <a:stretch>
            <a:fillRect/>
          </a:stretch>
        </p:blipFill>
        <p:spPr>
          <a:xfrm>
            <a:off x="2062992" y="5827238"/>
            <a:ext cx="1572904" cy="554784"/>
          </a:xfrm>
          <a:prstGeom prst="rect">
            <a:avLst/>
          </a:prstGeom>
        </p:spPr>
      </p:pic>
    </p:spTree>
    <p:extLst>
      <p:ext uri="{BB962C8B-B14F-4D97-AF65-F5344CB8AC3E}">
        <p14:creationId xmlns:p14="http://schemas.microsoft.com/office/powerpoint/2010/main" val="189259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b="1" dirty="0" smtClean="0">
                <a:latin typeface="+mn-lt"/>
              </a:rPr>
              <a:t>Άδειες Χρήσης</a:t>
            </a:r>
            <a:endParaRPr lang="el-GR" b="1" dirty="0">
              <a:latin typeface="+mn-lt"/>
            </a:endParaRPr>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Εικόνα 5"/>
          <p:cNvPicPr>
            <a:picLocks noChangeAspect="1"/>
          </p:cNvPicPr>
          <p:nvPr/>
        </p:nvPicPr>
        <p:blipFill>
          <a:blip r:embed="rId3"/>
          <a:stretch>
            <a:fillRect/>
          </a:stretch>
        </p:blipFill>
        <p:spPr>
          <a:xfrm>
            <a:off x="3785548" y="5571379"/>
            <a:ext cx="1572904" cy="554784"/>
          </a:xfrm>
          <a:prstGeom prst="rect">
            <a:avLst/>
          </a:prstGeom>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Σκοποί  ενότητας</a:t>
            </a:r>
            <a:r>
              <a:rPr lang="en-US" b="1" dirty="0" smtClean="0"/>
              <a:t> </a:t>
            </a:r>
            <a:endParaRPr lang="el-GR" b="1"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r>
              <a:rPr lang="el-GR" dirty="0"/>
              <a:t>Η εξίσωση του </a:t>
            </a:r>
            <a:r>
              <a:rPr lang="el-GR" dirty="0" err="1"/>
              <a:t>Laplace</a:t>
            </a:r>
            <a:r>
              <a:rPr lang="el-GR" dirty="0"/>
              <a:t> σε σφαιρικές συντεταγμένες </a:t>
            </a:r>
          </a:p>
          <a:p>
            <a:endParaRPr lang="en-US" dirty="0"/>
          </a:p>
          <a:p>
            <a:r>
              <a:rPr lang="el-GR" dirty="0" smtClean="0"/>
              <a:t>Γενικές </a:t>
            </a:r>
            <a:r>
              <a:rPr lang="el-GR" dirty="0"/>
              <a:t>ιδιότητες των αρμονικών συναρτήσεων. Η ολοκληρωτική σχέση του </a:t>
            </a:r>
            <a:r>
              <a:rPr lang="el-GR" dirty="0" err="1"/>
              <a:t>Green</a:t>
            </a:r>
            <a:r>
              <a:rPr lang="el-GR" dirty="0"/>
              <a:t> </a:t>
            </a:r>
          </a:p>
          <a:p>
            <a:endParaRPr lang="en-US" dirty="0"/>
          </a:p>
          <a:p>
            <a:pPr marL="0" indent="0">
              <a:buNone/>
            </a:pPr>
            <a:r>
              <a:rPr lang="el-GR" dirty="0"/>
              <a:t>α) Ειδικές λύσεις της εξισώσεως του </a:t>
            </a:r>
            <a:r>
              <a:rPr lang="el-GR" dirty="0" err="1"/>
              <a:t>Laplace</a:t>
            </a:r>
            <a:r>
              <a:rPr lang="el-GR" dirty="0"/>
              <a:t> </a:t>
            </a:r>
          </a:p>
          <a:p>
            <a:pPr marL="0" indent="0">
              <a:buNone/>
            </a:pPr>
            <a:r>
              <a:rPr lang="el-GR" dirty="0"/>
              <a:t>β) Ο αντίστροφος μετασχηματισμός 	</a:t>
            </a:r>
          </a:p>
          <a:p>
            <a:pPr marL="0" indent="0">
              <a:buNone/>
            </a:pPr>
            <a:r>
              <a:rPr lang="el-GR" dirty="0"/>
              <a:t>	</a:t>
            </a:r>
          </a:p>
          <a:p>
            <a:pPr marL="0" indent="0">
              <a:buNone/>
            </a:pPr>
            <a:r>
              <a:rPr lang="el-GR" dirty="0"/>
              <a:t>	</a:t>
            </a:r>
          </a:p>
          <a:p>
            <a:pPr marL="0" indent="0">
              <a:buNone/>
            </a:pPr>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εξίσωση του </a:t>
            </a:r>
            <a:r>
              <a:rPr lang="en-US" b="1" dirty="0"/>
              <a:t>Laplace</a:t>
            </a:r>
            <a:r>
              <a:rPr lang="el-GR" b="1" dirty="0"/>
              <a:t> σε σφαιρικές </a:t>
            </a:r>
            <a:r>
              <a:rPr lang="el-GR" b="1" dirty="0" smtClean="0"/>
              <a:t>συντεταγμένες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70000" lnSpcReduction="20000"/>
              </a:bodyPr>
              <a:lstStyle/>
              <a:p>
                <a:r>
                  <a:rPr lang="el-GR" dirty="0" smtClean="0"/>
                  <a:t>Η κατάσταση της θερμικής ισορροπίας σφαίρας περιγράφεται από την εξίσωση του </a:t>
                </a:r>
                <a:r>
                  <a:rPr lang="el-GR" dirty="0" err="1"/>
                  <a:t>Laplace</a:t>
                </a:r>
                <a:r>
                  <a:rPr lang="el-GR" dirty="0"/>
                  <a:t> σε σφαιρικές συντεταγμένες </a:t>
                </a:r>
                <a14:m>
                  <m:oMath xmlns:m="http://schemas.openxmlformats.org/officeDocument/2006/math">
                    <m:r>
                      <m:rPr>
                        <m:nor/>
                      </m:rPr>
                      <a:rPr lang="en-US"/>
                      <m:t>(</m:t>
                    </m:r>
                    <m:r>
                      <a:rPr lang="en-US" i="1">
                        <a:latin typeface="Cambria Math" panose="02040503050406030204" pitchFamily="18" charset="0"/>
                      </a:rPr>
                      <m:t>𝑟</m:t>
                    </m:r>
                    <m:r>
                      <m:rPr>
                        <m:nor/>
                      </m:rPr>
                      <a:rPr lang="en-US" i="1">
                        <a:latin typeface="Cambria Math" panose="02040503050406030204" pitchFamily="18" charset="0"/>
                      </a:rPr>
                      <m:t>,</m:t>
                    </m:r>
                    <m:r>
                      <m:rPr>
                        <m:nor/>
                      </m:rPr>
                      <a:rPr lang="en-US" i="1">
                        <a:latin typeface="Cambria Math" panose="02040503050406030204" pitchFamily="18" charset="0"/>
                      </a:rPr>
                      <m:t>θ</m:t>
                    </m:r>
                    <m:r>
                      <m:rPr>
                        <m:nor/>
                      </m:rPr>
                      <a:rPr lang="en-US" i="1">
                        <a:latin typeface="Cambria Math" panose="02040503050406030204" pitchFamily="18" charset="0"/>
                      </a:rPr>
                      <m:t>,</m:t>
                    </m:r>
                    <m:r>
                      <a:rPr lang="en-US" i="1">
                        <a:latin typeface="Cambria Math" panose="02040503050406030204" pitchFamily="18" charset="0"/>
                      </a:rPr>
                      <m:t>𝜑</m:t>
                    </m:r>
                    <m:r>
                      <m:rPr>
                        <m:nor/>
                      </m:rPr>
                      <a:rPr lang="en-US" i="1">
                        <a:latin typeface="Cambria Math" panose="02040503050406030204" pitchFamily="18" charset="0"/>
                      </a:rPr>
                      <m:t>)</m:t>
                    </m:r>
                  </m:oMath>
                </a14:m>
                <a:r>
                  <a:rPr lang="en-US" dirty="0" smtClean="0"/>
                  <a:t>, </a:t>
                </a:r>
                <a14:m>
                  <m:oMath xmlns:m="http://schemas.openxmlformats.org/officeDocument/2006/math">
                    <m:r>
                      <a:rPr lang="en-US">
                        <a:latin typeface="Cambria Math" panose="02040503050406030204" pitchFamily="18" charset="0"/>
                      </a:rPr>
                      <m:t>0≤</m:t>
                    </m:r>
                    <m:r>
                      <a:rPr lang="en-US" i="1">
                        <a:latin typeface="Cambria Math" panose="02040503050406030204" pitchFamily="18" charset="0"/>
                      </a:rPr>
                      <m:t>𝑟</m:t>
                    </m:r>
                    <m:r>
                      <a:rPr lang="en-US">
                        <a:latin typeface="Cambria Math" panose="02040503050406030204" pitchFamily="18" charset="0"/>
                      </a:rPr>
                      <m:t>≤1</m:t>
                    </m:r>
                  </m:oMath>
                </a14:m>
                <a:r>
                  <a:rPr lang="en-US" dirty="0" smtClean="0"/>
                  <a:t>, </a:t>
                </a:r>
                <a14:m>
                  <m:oMath xmlns:m="http://schemas.openxmlformats.org/officeDocument/2006/math">
                    <m:r>
                      <a:rPr lang="en-US">
                        <a:latin typeface="Cambria Math" panose="02040503050406030204" pitchFamily="18" charset="0"/>
                      </a:rPr>
                      <m:t>0≤</m:t>
                    </m:r>
                    <m:r>
                      <m:rPr>
                        <m:sty m:val="p"/>
                      </m:rPr>
                      <a:rPr lang="el-GR" b="0" i="0" smtClean="0">
                        <a:latin typeface="Cambria Math" panose="02040503050406030204" pitchFamily="18" charset="0"/>
                      </a:rPr>
                      <m:t>θ</m:t>
                    </m:r>
                    <m:r>
                      <a:rPr lang="en-US">
                        <a:latin typeface="Cambria Math" panose="02040503050406030204" pitchFamily="18" charset="0"/>
                      </a:rPr>
                      <m:t>≤</m:t>
                    </m:r>
                    <m:r>
                      <a:rPr lang="el-GR" b="0" i="0" smtClean="0">
                        <a:latin typeface="Cambria Math" panose="02040503050406030204" pitchFamily="18" charset="0"/>
                      </a:rPr>
                      <m:t>2</m:t>
                    </m:r>
                    <m:r>
                      <m:rPr>
                        <m:sty m:val="p"/>
                      </m:rPr>
                      <a:rPr lang="el-GR" b="0" i="0" smtClean="0">
                        <a:latin typeface="Cambria Math" panose="02040503050406030204" pitchFamily="18" charset="0"/>
                      </a:rPr>
                      <m:t>π</m:t>
                    </m:r>
                  </m:oMath>
                </a14:m>
                <a:r>
                  <a:rPr lang="el-GR" dirty="0" smtClean="0"/>
                  <a:t>,</a:t>
                </a:r>
                <a:r>
                  <a:rPr lang="en-US" dirty="0"/>
                  <a:t> </a:t>
                </a:r>
                <a14:m>
                  <m:oMath xmlns:m="http://schemas.openxmlformats.org/officeDocument/2006/math">
                    <m:r>
                      <a:rPr lang="en-US">
                        <a:latin typeface="Cambria Math" panose="02040503050406030204" pitchFamily="18" charset="0"/>
                      </a:rPr>
                      <m:t>0≤</m:t>
                    </m:r>
                    <m:r>
                      <m:rPr>
                        <m:sty m:val="p"/>
                      </m:rPr>
                      <a:rPr lang="el-GR" b="0" i="0" smtClean="0">
                        <a:latin typeface="Cambria Math" panose="02040503050406030204" pitchFamily="18" charset="0"/>
                      </a:rPr>
                      <m:t>φ</m:t>
                    </m:r>
                    <m:r>
                      <a:rPr lang="en-US">
                        <a:latin typeface="Cambria Math" panose="02040503050406030204" pitchFamily="18" charset="0"/>
                      </a:rPr>
                      <m:t>≤</m:t>
                    </m:r>
                  </m:oMath>
                </a14:m>
                <a:r>
                  <a:rPr lang="el-GR" dirty="0" smtClean="0"/>
                  <a:t>2π, </a:t>
                </a:r>
                <a:r>
                  <a:rPr lang="el-GR" dirty="0"/>
                  <a:t>η οποία είναι</a:t>
                </a:r>
                <a:endParaRPr lang="en-US" dirty="0"/>
              </a:p>
              <a:p>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sz="3000" i="1">
                              <a:latin typeface="Cambria Math" panose="02040503050406030204" pitchFamily="18" charset="0"/>
                            </a:rPr>
                          </m:ctrlPr>
                        </m:fPr>
                        <m:num>
                          <m:r>
                            <a:rPr lang="en-US" sz="3000">
                              <a:latin typeface="Cambria Math" panose="02040503050406030204" pitchFamily="18" charset="0"/>
                            </a:rPr>
                            <m:t>1</m:t>
                          </m:r>
                        </m:num>
                        <m:den>
                          <m:sSup>
                            <m:sSupPr>
                              <m:ctrlPr>
                                <a:rPr lang="en-US" sz="3000" i="1">
                                  <a:latin typeface="Cambria Math" panose="02040503050406030204" pitchFamily="18" charset="0"/>
                                </a:rPr>
                              </m:ctrlPr>
                            </m:sSupPr>
                            <m:e>
                              <m:r>
                                <a:rPr lang="en-US" sz="3000" i="1">
                                  <a:latin typeface="Cambria Math" panose="02040503050406030204" pitchFamily="18" charset="0"/>
                                </a:rPr>
                                <m:t>𝑟</m:t>
                              </m:r>
                            </m:e>
                            <m:sup>
                              <m:r>
                                <a:rPr lang="en-US" sz="3000">
                                  <a:latin typeface="Cambria Math" panose="02040503050406030204" pitchFamily="18" charset="0"/>
                                </a:rPr>
                                <m:t>2</m:t>
                              </m:r>
                            </m:sup>
                          </m:sSup>
                        </m:den>
                      </m:f>
                      <m:d>
                        <m:dPr>
                          <m:begChr m:val="["/>
                          <m:endChr m:val="]"/>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a:latin typeface="Cambria Math" panose="02040503050406030204" pitchFamily="18" charset="0"/>
                                </a:rPr>
                                <m:t>𝜕</m:t>
                              </m:r>
                            </m:num>
                            <m:den>
                              <m:r>
                                <a:rPr lang="en-US" sz="3000">
                                  <a:latin typeface="Cambria Math" panose="02040503050406030204" pitchFamily="18" charset="0"/>
                                </a:rPr>
                                <m:t>𝜕</m:t>
                              </m:r>
                              <m:r>
                                <m:rPr>
                                  <m:nor/>
                                </m:rPr>
                                <a:rPr lang="en-US" sz="3000" i="1">
                                  <a:latin typeface="Cambria Math" panose="02040503050406030204" pitchFamily="18" charset="0"/>
                                </a:rPr>
                                <m:t>r</m:t>
                              </m:r>
                            </m:den>
                          </m:f>
                          <m:d>
                            <m:dPr>
                              <m:ctrlPr>
                                <a:rPr lang="en-US" sz="3000" i="1">
                                  <a:latin typeface="Cambria Math" panose="02040503050406030204" pitchFamily="18" charset="0"/>
                                </a:rPr>
                              </m:ctrlPr>
                            </m:dPr>
                            <m:e>
                              <m:sSup>
                                <m:sSupPr>
                                  <m:ctrlPr>
                                    <a:rPr lang="en-US" sz="3000" i="1">
                                      <a:latin typeface="Cambria Math" panose="02040503050406030204" pitchFamily="18" charset="0"/>
                                    </a:rPr>
                                  </m:ctrlPr>
                                </m:sSupPr>
                                <m:e>
                                  <m:r>
                                    <a:rPr lang="en-US" sz="3000" i="1">
                                      <a:latin typeface="Cambria Math" panose="02040503050406030204" pitchFamily="18" charset="0"/>
                                    </a:rPr>
                                    <m:t>𝑟</m:t>
                                  </m:r>
                                </m:e>
                                <m:sup>
                                  <m:r>
                                    <a:rPr lang="en-US" sz="3000">
                                      <a:latin typeface="Cambria Math" panose="02040503050406030204" pitchFamily="18" charset="0"/>
                                    </a:rPr>
                                    <m:t>2</m:t>
                                  </m:r>
                                </m:sup>
                              </m:sSup>
                              <m:f>
                                <m:fPr>
                                  <m:ctrlPr>
                                    <a:rPr lang="en-US" sz="3000" i="1">
                                      <a:latin typeface="Cambria Math" panose="02040503050406030204" pitchFamily="18" charset="0"/>
                                    </a:rPr>
                                  </m:ctrlPr>
                                </m:fPr>
                                <m:num>
                                  <m:r>
                                    <a:rPr lang="en-US" sz="3000">
                                      <a:latin typeface="Cambria Math" panose="02040503050406030204" pitchFamily="18" charset="0"/>
                                    </a:rPr>
                                    <m:t>𝜕</m:t>
                                  </m:r>
                                  <m:r>
                                    <a:rPr lang="en-US" sz="3000" i="1">
                                      <a:latin typeface="Cambria Math" panose="02040503050406030204" pitchFamily="18" charset="0"/>
                                    </a:rPr>
                                    <m:t>𝑢</m:t>
                                  </m:r>
                                </m:num>
                                <m:den>
                                  <m:r>
                                    <a:rPr lang="en-US" sz="3000">
                                      <a:latin typeface="Cambria Math" panose="02040503050406030204" pitchFamily="18" charset="0"/>
                                    </a:rPr>
                                    <m:t>𝜕</m:t>
                                  </m:r>
                                  <m:r>
                                    <a:rPr lang="en-US" sz="3000" i="1">
                                      <a:latin typeface="Cambria Math" panose="02040503050406030204" pitchFamily="18" charset="0"/>
                                    </a:rPr>
                                    <m:t>𝑟</m:t>
                                  </m:r>
                                </m:den>
                              </m:f>
                            </m:e>
                          </m:d>
                          <m:r>
                            <a:rPr lang="en-US" sz="3000">
                              <a:latin typeface="Cambria Math" panose="02040503050406030204" pitchFamily="18" charset="0"/>
                            </a:rPr>
                            <m:t>+</m:t>
                          </m:r>
                          <m:f>
                            <m:fPr>
                              <m:ctrlPr>
                                <a:rPr lang="en-US" sz="3000" i="1">
                                  <a:latin typeface="Cambria Math" panose="02040503050406030204" pitchFamily="18" charset="0"/>
                                </a:rPr>
                              </m:ctrlPr>
                            </m:fPr>
                            <m:num>
                              <m:r>
                                <a:rPr lang="en-US" sz="3000">
                                  <a:latin typeface="Cambria Math" panose="02040503050406030204" pitchFamily="18" charset="0"/>
                                </a:rPr>
                                <m:t>1</m:t>
                              </m:r>
                            </m:num>
                            <m:den>
                              <m:r>
                                <m:rPr>
                                  <m:sty m:val="p"/>
                                </m:rPr>
                                <a:rPr lang="en-US" sz="3000">
                                  <a:latin typeface="Cambria Math" panose="02040503050406030204" pitchFamily="18" charset="0"/>
                                </a:rPr>
                                <m:t>sin</m:t>
                              </m:r>
                              <m:r>
                                <a:rPr lang="en-US" sz="3000" i="1">
                                  <a:latin typeface="Cambria Math" panose="02040503050406030204" pitchFamily="18" charset="0"/>
                                </a:rPr>
                                <m:t>𝜃</m:t>
                              </m:r>
                            </m:den>
                          </m:f>
                          <m:f>
                            <m:fPr>
                              <m:ctrlPr>
                                <a:rPr lang="en-US" sz="3000" i="1">
                                  <a:latin typeface="Cambria Math" panose="02040503050406030204" pitchFamily="18" charset="0"/>
                                </a:rPr>
                              </m:ctrlPr>
                            </m:fPr>
                            <m:num>
                              <m:r>
                                <a:rPr lang="en-US" sz="3000">
                                  <a:latin typeface="Cambria Math" panose="02040503050406030204" pitchFamily="18" charset="0"/>
                                </a:rPr>
                                <m:t>𝜕</m:t>
                              </m:r>
                            </m:num>
                            <m:den>
                              <m:r>
                                <a:rPr lang="en-US" sz="3000">
                                  <a:latin typeface="Cambria Math" panose="02040503050406030204" pitchFamily="18" charset="0"/>
                                </a:rPr>
                                <m:t>𝜕</m:t>
                              </m:r>
                              <m:r>
                                <a:rPr lang="en-US" sz="3000" i="1">
                                  <a:latin typeface="Cambria Math" panose="02040503050406030204" pitchFamily="18" charset="0"/>
                                </a:rPr>
                                <m:t>𝜃</m:t>
                              </m:r>
                            </m:den>
                          </m:f>
                          <m:d>
                            <m:dPr>
                              <m:ctrlPr>
                                <a:rPr lang="en-US" sz="3000" i="1">
                                  <a:latin typeface="Cambria Math" panose="02040503050406030204" pitchFamily="18" charset="0"/>
                                </a:rPr>
                              </m:ctrlPr>
                            </m:dPr>
                            <m:e>
                              <m:r>
                                <m:rPr>
                                  <m:sty m:val="p"/>
                                </m:rPr>
                                <a:rPr lang="en-US" sz="3000">
                                  <a:latin typeface="Cambria Math" panose="02040503050406030204" pitchFamily="18" charset="0"/>
                                </a:rPr>
                                <m:t>sin</m:t>
                              </m:r>
                              <m:r>
                                <a:rPr lang="en-US" sz="3000" i="1">
                                  <a:latin typeface="Cambria Math" panose="02040503050406030204" pitchFamily="18" charset="0"/>
                                </a:rPr>
                                <m:t>𝜃</m:t>
                              </m:r>
                              <m:f>
                                <m:fPr>
                                  <m:ctrlPr>
                                    <a:rPr lang="en-US" sz="3000" i="1">
                                      <a:latin typeface="Cambria Math" panose="02040503050406030204" pitchFamily="18" charset="0"/>
                                    </a:rPr>
                                  </m:ctrlPr>
                                </m:fPr>
                                <m:num>
                                  <m:r>
                                    <a:rPr lang="en-US" sz="3000">
                                      <a:latin typeface="Cambria Math" panose="02040503050406030204" pitchFamily="18" charset="0"/>
                                    </a:rPr>
                                    <m:t>𝜕</m:t>
                                  </m:r>
                                  <m:r>
                                    <a:rPr lang="en-US" sz="3000" i="1">
                                      <a:latin typeface="Cambria Math" panose="02040503050406030204" pitchFamily="18" charset="0"/>
                                    </a:rPr>
                                    <m:t>𝑢</m:t>
                                  </m:r>
                                </m:num>
                                <m:den>
                                  <m:r>
                                    <a:rPr lang="en-US" sz="3000">
                                      <a:latin typeface="Cambria Math" panose="02040503050406030204" pitchFamily="18" charset="0"/>
                                    </a:rPr>
                                    <m:t>𝜕</m:t>
                                  </m:r>
                                  <m:r>
                                    <a:rPr lang="en-US" sz="3000" i="1">
                                      <a:latin typeface="Cambria Math" panose="02040503050406030204" pitchFamily="18" charset="0"/>
                                    </a:rPr>
                                    <m:t>𝜃</m:t>
                                  </m:r>
                                </m:den>
                              </m:f>
                            </m:e>
                          </m:d>
                          <m:r>
                            <a:rPr lang="en-US" sz="3000">
                              <a:latin typeface="Cambria Math" panose="02040503050406030204" pitchFamily="18" charset="0"/>
                            </a:rPr>
                            <m:t>+</m:t>
                          </m:r>
                          <m:f>
                            <m:fPr>
                              <m:ctrlPr>
                                <a:rPr lang="en-US" sz="3000" i="1">
                                  <a:latin typeface="Cambria Math" panose="02040503050406030204" pitchFamily="18" charset="0"/>
                                </a:rPr>
                              </m:ctrlPr>
                            </m:fPr>
                            <m:num>
                              <m:r>
                                <a:rPr lang="en-US" sz="3000">
                                  <a:latin typeface="Cambria Math" panose="02040503050406030204" pitchFamily="18" charset="0"/>
                                </a:rPr>
                                <m:t>1</m:t>
                              </m:r>
                            </m:num>
                            <m:den>
                              <m:sSup>
                                <m:sSupPr>
                                  <m:ctrlPr>
                                    <a:rPr lang="en-US" sz="3000" i="1">
                                      <a:latin typeface="Cambria Math" panose="02040503050406030204" pitchFamily="18" charset="0"/>
                                    </a:rPr>
                                  </m:ctrlPr>
                                </m:sSupPr>
                                <m:e>
                                  <m:r>
                                    <m:rPr>
                                      <m:sty m:val="p"/>
                                    </m:rPr>
                                    <a:rPr lang="en-US" sz="3000">
                                      <a:latin typeface="Cambria Math" panose="02040503050406030204" pitchFamily="18" charset="0"/>
                                    </a:rPr>
                                    <m:t>sin</m:t>
                                  </m:r>
                                </m:e>
                                <m:sup>
                                  <m:r>
                                    <a:rPr lang="en-US" sz="3000">
                                      <a:latin typeface="Cambria Math" panose="02040503050406030204" pitchFamily="18" charset="0"/>
                                    </a:rPr>
                                    <m:t>2</m:t>
                                  </m:r>
                                </m:sup>
                              </m:sSup>
                              <m:r>
                                <a:rPr lang="en-US" sz="3000" i="1">
                                  <a:latin typeface="Cambria Math" panose="02040503050406030204" pitchFamily="18" charset="0"/>
                                </a:rPr>
                                <m:t>𝜃</m:t>
                              </m:r>
                            </m:den>
                          </m:f>
                          <m:f>
                            <m:fPr>
                              <m:ctrlPr>
                                <a:rPr lang="en-US" sz="3000" i="1">
                                  <a:latin typeface="Cambria Math" panose="02040503050406030204" pitchFamily="18" charset="0"/>
                                </a:rPr>
                              </m:ctrlPr>
                            </m:fPr>
                            <m:num>
                              <m:sSup>
                                <m:sSupPr>
                                  <m:ctrlPr>
                                    <a:rPr lang="en-US" sz="3000" i="1">
                                      <a:latin typeface="Cambria Math" panose="02040503050406030204" pitchFamily="18" charset="0"/>
                                    </a:rPr>
                                  </m:ctrlPr>
                                </m:sSupPr>
                                <m:e>
                                  <m:r>
                                    <a:rPr lang="en-US" sz="3000">
                                      <a:latin typeface="Cambria Math" panose="02040503050406030204" pitchFamily="18" charset="0"/>
                                    </a:rPr>
                                    <m:t>𝜕</m:t>
                                  </m:r>
                                </m:e>
                                <m:sup>
                                  <m:r>
                                    <a:rPr lang="en-US" sz="3000">
                                      <a:latin typeface="Cambria Math" panose="02040503050406030204" pitchFamily="18" charset="0"/>
                                    </a:rPr>
                                    <m:t>2</m:t>
                                  </m:r>
                                </m:sup>
                              </m:sSup>
                              <m:r>
                                <a:rPr lang="en-US" sz="3000" i="1">
                                  <a:latin typeface="Cambria Math" panose="02040503050406030204" pitchFamily="18" charset="0"/>
                                </a:rPr>
                                <m:t>𝑢</m:t>
                              </m:r>
                            </m:num>
                            <m:den>
                              <m:r>
                                <a:rPr lang="en-US" sz="3000">
                                  <a:latin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𝜑</m:t>
                                  </m:r>
                                </m:e>
                                <m:sup>
                                  <m:r>
                                    <a:rPr lang="en-US" sz="3000">
                                      <a:latin typeface="Cambria Math" panose="02040503050406030204" pitchFamily="18" charset="0"/>
                                    </a:rPr>
                                    <m:t>2</m:t>
                                  </m:r>
                                </m:sup>
                              </m:sSup>
                            </m:den>
                          </m:f>
                        </m:e>
                      </m:d>
                      <m:r>
                        <m:rPr>
                          <m:nor/>
                        </m:rPr>
                        <a:rPr lang="en-US" sz="3000" i="1">
                          <a:latin typeface="Cambria Math" panose="02040503050406030204" pitchFamily="18" charset="0"/>
                        </a:rPr>
                        <m:t>=0</m:t>
                      </m:r>
                    </m:oMath>
                  </m:oMathPara>
                </a14:m>
                <a:endParaRPr lang="en-US" sz="3000" dirty="0"/>
              </a:p>
              <a:p>
                <a:endParaRPr lang="en-US" dirty="0"/>
              </a:p>
              <a:p>
                <a:r>
                  <a:rPr lang="el-GR" dirty="0"/>
                  <a:t>Αν η θερμοκρασία   είναι ανεξάρτητος της γωνίας φ, </a:t>
                </a:r>
                <a:r>
                  <a:rPr lang="el-GR" dirty="0" smtClean="0"/>
                  <a:t>η εξίσωση μας </a:t>
                </a:r>
                <a:r>
                  <a:rPr lang="el-GR" dirty="0"/>
                  <a:t>γίνεται απλούστερη και παίρνει την </a:t>
                </a:r>
                <a:r>
                  <a:rPr lang="el-GR" dirty="0" smtClean="0"/>
                  <a:t>μορφή</a:t>
                </a:r>
              </a:p>
              <a:p>
                <a:endParaRPr lang="el-GR"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m:t>
                              </m:r>
                            </m:num>
                            <m:den>
                              <m:r>
                                <a:rPr lang="en-US">
                                  <a:latin typeface="Cambria Math" panose="02040503050406030204" pitchFamily="18" charset="0"/>
                                </a:rPr>
                                <m:t>𝜕</m:t>
                              </m:r>
                              <m:r>
                                <m:rPr>
                                  <m:nor/>
                                </m:rPr>
                                <a:rPr lang="en-US" i="1">
                                  <a:latin typeface="Cambria Math" panose="02040503050406030204" pitchFamily="18" charset="0"/>
                                </a:rPr>
                                <m:t>r</m:t>
                              </m:r>
                            </m:den>
                          </m:f>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𝑟</m:t>
                                  </m:r>
                                </m:den>
                              </m:f>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m:rPr>
                                  <m:sty m:val="p"/>
                                </m:rPr>
                                <a:rPr lang="en-US">
                                  <a:latin typeface="Cambria Math" panose="02040503050406030204" pitchFamily="18" charset="0"/>
                                </a:rPr>
                                <m:t>sin</m:t>
                              </m:r>
                              <m:r>
                                <a:rPr lang="en-US" i="1">
                                  <a:latin typeface="Cambria Math" panose="02040503050406030204" pitchFamily="18" charset="0"/>
                                </a:rPr>
                                <m:t>𝜃</m:t>
                              </m:r>
                            </m:den>
                          </m:f>
                          <m:f>
                            <m:fPr>
                              <m:ctrlPr>
                                <a:rPr lang="en-US" i="1">
                                  <a:latin typeface="Cambria Math" panose="02040503050406030204" pitchFamily="18" charset="0"/>
                                </a:rPr>
                              </m:ctrlPr>
                            </m:fPr>
                            <m:num>
                              <m:r>
                                <a:rPr lang="en-US">
                                  <a:latin typeface="Cambria Math" panose="02040503050406030204" pitchFamily="18" charset="0"/>
                                </a:rPr>
                                <m:t>𝜕</m:t>
                              </m:r>
                            </m:num>
                            <m:den>
                              <m:r>
                                <a:rPr lang="en-US">
                                  <a:latin typeface="Cambria Math" panose="02040503050406030204" pitchFamily="18" charset="0"/>
                                </a:rPr>
                                <m:t>𝜕</m:t>
                              </m:r>
                              <m:r>
                                <a:rPr lang="en-US" i="1">
                                  <a:latin typeface="Cambria Math" panose="02040503050406030204" pitchFamily="18" charset="0"/>
                                </a:rPr>
                                <m:t>𝜃</m:t>
                              </m:r>
                            </m:den>
                          </m:f>
                          <m:d>
                            <m:dPr>
                              <m:ctrlPr>
                                <a:rPr lang="en-US" i="1">
                                  <a:latin typeface="Cambria Math" panose="02040503050406030204" pitchFamily="18" charset="0"/>
                                </a:rPr>
                              </m:ctrlPr>
                            </m:dPr>
                            <m:e>
                              <m:r>
                                <m:rPr>
                                  <m:sty m:val="p"/>
                                </m:rPr>
                                <a:rPr lang="en-US">
                                  <a:latin typeface="Cambria Math" panose="02040503050406030204" pitchFamily="18" charset="0"/>
                                </a:rPr>
                                <m:t>sin</m:t>
                              </m:r>
                              <m:r>
                                <a:rPr lang="en-US" i="1">
                                  <a:latin typeface="Cambria Math" panose="02040503050406030204" pitchFamily="18" charset="0"/>
                                </a:rPr>
                                <m:t>𝜃</m:t>
                              </m:r>
                              <m:f>
                                <m:fPr>
                                  <m:ctrlPr>
                                    <a:rPr lang="en-US" i="1">
                                      <a:latin typeface="Cambria Math" panose="02040503050406030204" pitchFamily="18" charset="0"/>
                                    </a:rPr>
                                  </m:ctrlPr>
                                </m:fPr>
                                <m:num>
                                  <m:r>
                                    <a:rPr lang="en-US">
                                      <a:latin typeface="Cambria Math" panose="02040503050406030204" pitchFamily="18" charset="0"/>
                                    </a:rPr>
                                    <m:t>𝜕</m:t>
                                  </m:r>
                                  <m:r>
                                    <a:rPr lang="en-US" i="1">
                                      <a:latin typeface="Cambria Math" panose="02040503050406030204" pitchFamily="18" charset="0"/>
                                    </a:rPr>
                                    <m:t>𝑢</m:t>
                                  </m:r>
                                </m:num>
                                <m:den>
                                  <m:r>
                                    <a:rPr lang="en-US">
                                      <a:latin typeface="Cambria Math" panose="02040503050406030204" pitchFamily="18" charset="0"/>
                                    </a:rPr>
                                    <m:t>𝜕</m:t>
                                  </m:r>
                                  <m:r>
                                    <a:rPr lang="en-US" i="1">
                                      <a:latin typeface="Cambria Math" panose="02040503050406030204" pitchFamily="18" charset="0"/>
                                    </a:rPr>
                                    <m:t>𝜃</m:t>
                                  </m:r>
                                </m:den>
                              </m:f>
                            </m:e>
                          </m:d>
                        </m:e>
                      </m:d>
                      <m:r>
                        <m:rPr>
                          <m:nor/>
                        </m:rPr>
                        <a:rPr lang="en-US" i="1">
                          <a:latin typeface="Cambria Math" panose="02040503050406030204" pitchFamily="18" charset="0"/>
                        </a:rPr>
                        <m:t>=0</m:t>
                      </m:r>
                    </m:oMath>
                  </m:oMathPara>
                </a14:m>
                <a:endParaRPr lang="en-US" dirty="0"/>
              </a:p>
              <a:p>
                <a:endParaRPr lang="en-US" dirty="0"/>
              </a:p>
              <a:p>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2291" r="-1259"/>
                </a:stretch>
              </a:blipFill>
            </p:spPr>
            <p:txBody>
              <a:bodyPr/>
              <a:lstStyle/>
              <a:p>
                <a:r>
                  <a:rPr lang="en-US">
                    <a:noFill/>
                  </a:rPr>
                  <a:t> </a:t>
                </a:r>
              </a:p>
            </p:txBody>
          </p:sp>
        </mc:Fallback>
      </mc:AlternateContent>
    </p:spTree>
    <p:extLst>
      <p:ext uri="{BB962C8B-B14F-4D97-AF65-F5344CB8AC3E}">
        <p14:creationId xmlns:p14="http://schemas.microsoft.com/office/powerpoint/2010/main" val="2541996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εξίσωση του </a:t>
            </a:r>
            <a:r>
              <a:rPr lang="en-US" b="1" dirty="0"/>
              <a:t>Laplace</a:t>
            </a:r>
            <a:r>
              <a:rPr lang="el-GR" b="1" dirty="0"/>
              <a:t> σε σφαιρικές </a:t>
            </a:r>
            <a:r>
              <a:rPr lang="el-GR" b="1" dirty="0" smtClean="0"/>
              <a:t>συντεταγμένες (2)</a:t>
            </a:r>
            <a:endParaRPr lang="el-GR"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20000"/>
              </a:bodyPr>
              <a:lstStyle/>
              <a:p>
                <a:pPr marL="0" indent="0">
                  <a:buNone/>
                </a:pPr>
                <a:r>
                  <a:rPr lang="el-GR" dirty="0"/>
                  <a:t>Θα χρησιμοποιήσουμε την μέθοδο </a:t>
                </a:r>
                <a:r>
                  <a:rPr lang="el-GR" dirty="0" smtClean="0"/>
                  <a:t>των </a:t>
                </a:r>
                <a:r>
                  <a:rPr lang="el-GR" dirty="0" err="1" smtClean="0"/>
                  <a:t>χωριζομένων</a:t>
                </a:r>
                <a:r>
                  <a:rPr lang="el-GR" dirty="0" smtClean="0"/>
                  <a:t> </a:t>
                </a:r>
                <a:r>
                  <a:rPr lang="el-GR" dirty="0"/>
                  <a:t>μεταβλητών </a:t>
                </a:r>
                <a:r>
                  <a:rPr lang="el-GR" dirty="0" smtClean="0"/>
                  <a:t>για επίλυση. </a:t>
                </a:r>
                <a:r>
                  <a:rPr lang="el-GR" dirty="0"/>
                  <a:t>Θεωρούμε λοιπόν την </a:t>
                </a:r>
                <a:r>
                  <a:rPr lang="el-GR" dirty="0" smtClean="0"/>
                  <a:t>λύση</a:t>
                </a:r>
              </a:p>
              <a:p>
                <a:endParaRPr lang="el-GR" dirty="0"/>
              </a:p>
              <a:p>
                <a:pPr marL="0" indent="0">
                  <a:buNone/>
                </a:pPr>
                <a14:m>
                  <m:oMathPara xmlns:m="http://schemas.openxmlformats.org/officeDocument/2006/math">
                    <m:oMathParaPr>
                      <m:jc m:val="centerGroup"/>
                    </m:oMathParaPr>
                    <m:oMath xmlns:m="http://schemas.openxmlformats.org/officeDocument/2006/math">
                      <m:r>
                        <m:rPr>
                          <m:sty m:val="p"/>
                        </m:rPr>
                        <a:rPr lang="en-US" sz="3000" i="0">
                          <a:latin typeface="Cambria Math" panose="02040503050406030204" pitchFamily="18" charset="0"/>
                        </a:rPr>
                        <m:t>u</m:t>
                      </m:r>
                      <m:r>
                        <m:rPr>
                          <m:nor/>
                        </m:rPr>
                        <a:rPr lang="en-US" sz="3000">
                          <a:latin typeface="Cambria Math" panose="02040503050406030204" pitchFamily="18" charset="0"/>
                        </a:rPr>
                        <m:t>(</m:t>
                      </m:r>
                      <m:r>
                        <m:rPr>
                          <m:nor/>
                        </m:rPr>
                        <a:rPr lang="en-US" sz="3000">
                          <a:latin typeface="Cambria Math" panose="02040503050406030204" pitchFamily="18" charset="0"/>
                        </a:rPr>
                        <m:t>r</m:t>
                      </m:r>
                      <m:r>
                        <m:rPr>
                          <m:nor/>
                        </m:rPr>
                        <a:rPr lang="en-US" sz="3000">
                          <a:latin typeface="Cambria Math" panose="02040503050406030204" pitchFamily="18" charset="0"/>
                        </a:rPr>
                        <m:t>,</m:t>
                      </m:r>
                      <m:r>
                        <m:rPr>
                          <m:nor/>
                        </m:rPr>
                        <a:rPr lang="en-US" sz="3000">
                          <a:latin typeface="Cambria Math" panose="02040503050406030204" pitchFamily="18" charset="0"/>
                        </a:rPr>
                        <m:t>θ</m:t>
                      </m:r>
                      <m:r>
                        <m:rPr>
                          <m:nor/>
                        </m:rPr>
                        <a:rPr lang="en-US" sz="3000">
                          <a:latin typeface="Cambria Math" panose="02040503050406030204" pitchFamily="18" charset="0"/>
                        </a:rPr>
                        <m:t>)</m:t>
                      </m:r>
                      <m:r>
                        <a:rPr lang="en-US" sz="3000" i="0">
                          <a:latin typeface="Cambria Math" panose="02040503050406030204" pitchFamily="18" charset="0"/>
                        </a:rPr>
                        <m:t>=</m:t>
                      </m:r>
                      <m:r>
                        <m:rPr>
                          <m:sty m:val="p"/>
                        </m:rPr>
                        <a:rPr lang="en-US" sz="3000" i="0">
                          <a:latin typeface="Cambria Math" panose="02040503050406030204" pitchFamily="18" charset="0"/>
                        </a:rPr>
                        <m:t>R</m:t>
                      </m:r>
                      <m:r>
                        <m:rPr>
                          <m:nor/>
                        </m:rPr>
                        <a:rPr lang="en-US" sz="3000">
                          <a:latin typeface="Cambria Math" panose="02040503050406030204" pitchFamily="18" charset="0"/>
                        </a:rPr>
                        <m:t>(</m:t>
                      </m:r>
                      <m:r>
                        <m:rPr>
                          <m:nor/>
                        </m:rPr>
                        <a:rPr lang="en-US" sz="3000">
                          <a:latin typeface="Cambria Math" panose="02040503050406030204" pitchFamily="18" charset="0"/>
                        </a:rPr>
                        <m:t>r</m:t>
                      </m:r>
                      <m:r>
                        <m:rPr>
                          <m:nor/>
                        </m:rPr>
                        <a:rPr lang="en-US" sz="3000">
                          <a:latin typeface="Cambria Math" panose="02040503050406030204" pitchFamily="18" charset="0"/>
                        </a:rPr>
                        <m:t>)</m:t>
                      </m:r>
                      <m:r>
                        <m:rPr>
                          <m:sty m:val="p"/>
                        </m:rPr>
                        <a:rPr lang="en-US" sz="3000" i="0">
                          <a:latin typeface="Cambria Math" panose="02040503050406030204" pitchFamily="18" charset="0"/>
                        </a:rPr>
                        <m:t>Θ</m:t>
                      </m:r>
                      <m:r>
                        <m:rPr>
                          <m:nor/>
                        </m:rPr>
                        <a:rPr lang="en-US" sz="3000">
                          <a:latin typeface="Cambria Math" panose="02040503050406030204" pitchFamily="18" charset="0"/>
                        </a:rPr>
                        <m:t>(</m:t>
                      </m:r>
                      <m:r>
                        <m:rPr>
                          <m:nor/>
                        </m:rPr>
                        <a:rPr lang="en-US" sz="3000">
                          <a:latin typeface="Cambria Math" panose="02040503050406030204" pitchFamily="18" charset="0"/>
                        </a:rPr>
                        <m:t>θ</m:t>
                      </m:r>
                      <m:r>
                        <m:rPr>
                          <m:nor/>
                        </m:rPr>
                        <a:rPr lang="en-US" sz="3000">
                          <a:latin typeface="Cambria Math" panose="02040503050406030204" pitchFamily="18" charset="0"/>
                        </a:rPr>
                        <m:t>)</m:t>
                      </m:r>
                    </m:oMath>
                  </m:oMathPara>
                </a14:m>
                <a:endParaRPr lang="el-GR" sz="3000" dirty="0" smtClean="0"/>
              </a:p>
              <a:p>
                <a:pPr marL="0" indent="0">
                  <a:buNone/>
                </a:pPr>
                <a:endParaRPr lang="el-GR" dirty="0" smtClean="0"/>
              </a:p>
              <a:p>
                <a:pPr marL="0" indent="0">
                  <a:buNone/>
                </a:pPr>
                <a:r>
                  <a:rPr lang="el-GR" dirty="0"/>
                  <a:t>οπότε παίρνουμε </a:t>
                </a:r>
                <a:endParaRPr lang="el-GR" dirty="0" smtClean="0"/>
              </a:p>
              <a:p>
                <a:pPr marL="0" indent="0">
                  <a:buNone/>
                </a:pPr>
                <a:endParaRPr lang="el-GR" dirty="0" smtClean="0"/>
              </a:p>
              <a:p>
                <a:pPr marL="0" indent="0">
                  <a:buNone/>
                </a:pPr>
                <a:endParaRPr lang="el-GR" dirty="0"/>
              </a:p>
              <a:p>
                <a:pPr marL="0" indent="0">
                  <a:buNone/>
                </a:pPr>
                <a:r>
                  <a:rPr lang="el-GR" dirty="0"/>
                  <a:t>Άρα   </a:t>
                </a:r>
                <a:endParaRPr lang="el-GR" dirty="0" smtClean="0"/>
              </a:p>
              <a:p>
                <a:pPr marL="0" indent="0">
                  <a:buNone/>
                </a:pPr>
                <a:endParaRPr lang="el-GR" dirty="0"/>
              </a:p>
              <a:p>
                <a:pPr marL="0" indent="0">
                  <a:buNone/>
                </a:pPr>
                <a:endParaRPr lang="en-US" dirty="0"/>
              </a:p>
              <a:p>
                <a:pPr marL="0" indent="0">
                  <a:buNone/>
                </a:pPr>
                <a:endParaRPr lang="el-GR" dirty="0" smtClean="0"/>
              </a:p>
              <a:p>
                <a:pPr marL="0" indent="0">
                  <a:buNone/>
                </a:pPr>
                <a:endParaRPr lang="el-GR" dirty="0"/>
              </a:p>
              <a:p>
                <a:pPr marL="0" indent="0">
                  <a:buNone/>
                </a:pP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704" t="-3504" r="-74" b="-674"/>
                </a:stretch>
              </a:blipFill>
            </p:spPr>
            <p:txBody>
              <a:bodyPr/>
              <a:lstStyle/>
              <a:p>
                <a:r>
                  <a:rPr lang="en-US">
                    <a:noFill/>
                  </a:rPr>
                  <a:t> </a:t>
                </a:r>
              </a:p>
            </p:txBody>
          </p:sp>
        </mc:Fallback>
      </mc:AlternateContent>
      <p:pic>
        <p:nvPicPr>
          <p:cNvPr id="8" name="Εικόνα 7"/>
          <p:cNvPicPr>
            <a:picLocks noChangeAspect="1"/>
          </p:cNvPicPr>
          <p:nvPr/>
        </p:nvPicPr>
        <p:blipFill>
          <a:blip r:embed="rId3"/>
          <a:stretch>
            <a:fillRect/>
          </a:stretch>
        </p:blipFill>
        <p:spPr>
          <a:xfrm>
            <a:off x="2771800" y="4869160"/>
            <a:ext cx="4505428" cy="792088"/>
          </a:xfrm>
          <a:prstGeom prst="rect">
            <a:avLst/>
          </a:prstGeom>
        </p:spPr>
      </p:pic>
      <p:pic>
        <p:nvPicPr>
          <p:cNvPr id="10" name="Εικόνα 9"/>
          <p:cNvPicPr>
            <a:picLocks noChangeAspect="1"/>
          </p:cNvPicPr>
          <p:nvPr/>
        </p:nvPicPr>
        <p:blipFill>
          <a:blip r:embed="rId4"/>
          <a:stretch>
            <a:fillRect/>
          </a:stretch>
        </p:blipFill>
        <p:spPr>
          <a:xfrm>
            <a:off x="2736184" y="5984688"/>
            <a:ext cx="4823835" cy="756680"/>
          </a:xfrm>
          <a:prstGeom prst="rect">
            <a:avLst/>
          </a:prstGeom>
        </p:spPr>
      </p:pic>
    </p:spTree>
    <p:extLst>
      <p:ext uri="{BB962C8B-B14F-4D97-AF65-F5344CB8AC3E}">
        <p14:creationId xmlns:p14="http://schemas.microsoft.com/office/powerpoint/2010/main" val="3591880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εξίσωση του </a:t>
            </a:r>
            <a:r>
              <a:rPr lang="en-US" b="1" dirty="0"/>
              <a:t>Laplace</a:t>
            </a:r>
            <a:r>
              <a:rPr lang="el-GR" b="1" dirty="0"/>
              <a:t> σε σφαιρικές </a:t>
            </a:r>
            <a:r>
              <a:rPr lang="el-GR" b="1" dirty="0" smtClean="0"/>
              <a:t>συντεταγμένες (3)</a:t>
            </a:r>
            <a:endParaRPr lang="el-GR" dirty="0"/>
          </a:p>
        </p:txBody>
      </p:sp>
      <mc:AlternateContent xmlns:mc="http://schemas.openxmlformats.org/markup-compatibility/2006" xmlns:a14="http://schemas.microsoft.com/office/drawing/2010/main">
        <mc:Choice Requires="a14">
          <p:sp>
            <p:nvSpPr>
              <p:cNvPr id="30" name="Θέση περιεχομένου 29"/>
              <p:cNvSpPr>
                <a:spLocks noGrp="1"/>
              </p:cNvSpPr>
              <p:nvPr>
                <p:ph idx="1"/>
              </p:nvPr>
            </p:nvSpPr>
            <p:spPr/>
            <p:txBody>
              <a:bodyPr>
                <a:normAutofit fontScale="85000" lnSpcReduction="20000"/>
              </a:bodyPr>
              <a:lstStyle/>
              <a:p>
                <a:r>
                  <a:rPr lang="el-GR" dirty="0"/>
                  <a:t>Συνεπώς έχουμε πλέον προς επίλυση τις </a:t>
                </a:r>
                <a:r>
                  <a:rPr lang="el-GR" dirty="0" smtClean="0"/>
                  <a:t>εξισώσεις</a:t>
                </a:r>
              </a:p>
              <a:p>
                <a:endParaRPr lang="el-GR" dirty="0"/>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a:latin typeface="Cambria Math" panose="02040503050406030204" pitchFamily="18" charset="0"/>
                            </a:rPr>
                            <m:t>2</m:t>
                          </m:r>
                        </m:sup>
                      </m:sSup>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a:latin typeface="Cambria Math" panose="02040503050406030204" pitchFamily="18" charset="0"/>
                                </a:rPr>
                                <m:t>′</m:t>
                              </m:r>
                            </m:sup>
                          </m:sSup>
                        </m:e>
                        <m:sup>
                          <m:r>
                            <a:rPr lang="en-US">
                              <a:latin typeface="Cambria Math" panose="02040503050406030204" pitchFamily="18" charset="0"/>
                            </a:rPr>
                            <m:t>′</m:t>
                          </m:r>
                        </m:sup>
                      </m:sSup>
                      <m:r>
                        <a:rPr lang="en-US">
                          <a:latin typeface="Cambria Math" panose="02040503050406030204" pitchFamily="18" charset="0"/>
                        </a:rPr>
                        <m:t>+2</m:t>
                      </m:r>
                      <m:r>
                        <a:rPr lang="en-US" i="1">
                          <a:latin typeface="Cambria Math" panose="02040503050406030204" pitchFamily="18" charset="0"/>
                        </a:rPr>
                        <m:t>𝑟</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a:latin typeface="Cambria Math" panose="02040503050406030204" pitchFamily="18" charset="0"/>
                            </a:rPr>
                            <m:t>′</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a:latin typeface="Cambria Math" panose="02040503050406030204" pitchFamily="18" charset="0"/>
                            </a:rPr>
                            <m:t>2</m:t>
                          </m:r>
                        </m:sup>
                      </m:sSup>
                      <m:r>
                        <a:rPr lang="en-US" i="1">
                          <a:latin typeface="Cambria Math" panose="02040503050406030204" pitchFamily="18" charset="0"/>
                        </a:rPr>
                        <m:t>𝑅</m:t>
                      </m:r>
                      <m:r>
                        <a:rPr lang="en-US">
                          <a:latin typeface="Cambria Math" panose="02040503050406030204" pitchFamily="18" charset="0"/>
                        </a:rPr>
                        <m:t>=0</m:t>
                      </m:r>
                    </m:oMath>
                  </m:oMathPara>
                </a14:m>
                <a:endParaRPr lang="el-GR" dirty="0" smtClean="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m:t>
                          </m:r>
                          <m:r>
                            <a:rPr lang="en-US" i="1">
                              <a:latin typeface="Cambria Math" panose="02040503050406030204" pitchFamily="18" charset="0"/>
                            </a:rPr>
                            <m:t>𝜃</m:t>
                          </m:r>
                        </m:den>
                      </m:f>
                      <m:r>
                        <m:rPr>
                          <m:nor/>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𝛩</m:t>
                          </m:r>
                        </m:e>
                        <m:sup>
                          <m:r>
                            <a:rPr lang="en-US">
                              <a:latin typeface="Cambria Math" panose="02040503050406030204" pitchFamily="18" charset="0"/>
                            </a:rPr>
                            <m:t>′</m:t>
                          </m:r>
                        </m:sup>
                      </m:sSup>
                      <m:r>
                        <m:rPr>
                          <m:sty m:val="p"/>
                        </m:rPr>
                        <a:rPr lang="en-US">
                          <a:latin typeface="Cambria Math" panose="02040503050406030204" pitchFamily="18" charset="0"/>
                        </a:rPr>
                        <m:t>sin</m:t>
                      </m:r>
                      <m:r>
                        <a:rPr lang="en-US" i="1">
                          <a:latin typeface="Cambria Math" panose="02040503050406030204" pitchFamily="18" charset="0"/>
                        </a:rPr>
                        <m:t>𝜃</m:t>
                      </m:r>
                      <m:r>
                        <m:rPr>
                          <m:nor/>
                        </m:rPr>
                        <a:rPr lang="en-US" i="1">
                          <a:latin typeface="Cambria Math" panose="02040503050406030204" pitchFamily="18" charset="0"/>
                        </a:rPr>
                        <m:t>)</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a:latin typeface="Cambria Math" panose="02040503050406030204" pitchFamily="18" charset="0"/>
                            </a:rPr>
                            <m:t>2</m:t>
                          </m:r>
                        </m:sup>
                      </m:sSup>
                      <m:r>
                        <a:rPr lang="en-US" i="1">
                          <a:latin typeface="Cambria Math" panose="02040503050406030204" pitchFamily="18" charset="0"/>
                        </a:rPr>
                        <m:t>𝛩</m:t>
                      </m:r>
                      <m:r>
                        <m:rPr>
                          <m:sty m:val="p"/>
                        </m:rPr>
                        <a:rPr lang="en-US">
                          <a:latin typeface="Cambria Math" panose="02040503050406030204" pitchFamily="18" charset="0"/>
                        </a:rPr>
                        <m:t>sin</m:t>
                      </m:r>
                      <m:r>
                        <a:rPr lang="en-US" i="1">
                          <a:latin typeface="Cambria Math" panose="02040503050406030204" pitchFamily="18" charset="0"/>
                        </a:rPr>
                        <m:t>𝜃</m:t>
                      </m:r>
                      <m:r>
                        <a:rPr lang="en-US">
                          <a:latin typeface="Cambria Math" panose="02040503050406030204" pitchFamily="18" charset="0"/>
                        </a:rPr>
                        <m:t>=0</m:t>
                      </m:r>
                    </m:oMath>
                  </m:oMathPara>
                </a14:m>
                <a:endParaRPr lang="el-GR" dirty="0" smtClean="0"/>
              </a:p>
              <a:p>
                <a:pPr marL="0" indent="0">
                  <a:buNone/>
                </a:pPr>
                <a:endParaRPr lang="el-GR" dirty="0"/>
              </a:p>
              <a:p>
                <a:r>
                  <a:rPr lang="el-GR" dirty="0"/>
                  <a:t>Η</a:t>
                </a:r>
                <a:r>
                  <a:rPr lang="el-GR" dirty="0" smtClean="0"/>
                  <a:t> παραπάνω εξίσωση γράφεται</a:t>
                </a:r>
              </a:p>
              <a:p>
                <a:endParaRPr lang="el-GR"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m:t>
                          </m:r>
                          <m:r>
                            <a:rPr lang="en-US" i="1">
                              <a:latin typeface="Cambria Math" panose="02040503050406030204" pitchFamily="18" charset="0"/>
                            </a:rPr>
                            <m:t>𝜃</m:t>
                          </m:r>
                        </m:den>
                      </m:f>
                      <m:r>
                        <m:rPr>
                          <m:nor/>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𝛩</m:t>
                          </m:r>
                        </m:e>
                        <m:sup>
                          <m:r>
                            <a:rPr lang="en-US">
                              <a:latin typeface="Cambria Math" panose="02040503050406030204" pitchFamily="18" charset="0"/>
                            </a:rPr>
                            <m:t>′</m:t>
                          </m:r>
                        </m:sup>
                      </m:sSup>
                      <m:r>
                        <m:rPr>
                          <m:sty m:val="p"/>
                        </m:rPr>
                        <a:rPr lang="en-US">
                          <a:latin typeface="Cambria Math" panose="02040503050406030204" pitchFamily="18" charset="0"/>
                        </a:rPr>
                        <m:t>sin</m:t>
                      </m:r>
                      <m:r>
                        <a:rPr lang="en-US" i="1">
                          <a:latin typeface="Cambria Math" panose="02040503050406030204" pitchFamily="18" charset="0"/>
                        </a:rPr>
                        <m:t>𝜃</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𝑛</m:t>
                      </m:r>
                      <m:r>
                        <m:rPr>
                          <m:nor/>
                        </m:rPr>
                        <a:rPr lang="en-US" i="1">
                          <a:latin typeface="Cambria Math" panose="02040503050406030204" pitchFamily="18" charset="0"/>
                        </a:rPr>
                        <m:t>(</m:t>
                      </m:r>
                      <m:r>
                        <m:rPr>
                          <m:nor/>
                        </m:rPr>
                        <a:rPr lang="en-US" i="1">
                          <a:latin typeface="Cambria Math" panose="02040503050406030204" pitchFamily="18" charset="0"/>
                        </a:rPr>
                        <m:t>n</m:t>
                      </m:r>
                      <m:r>
                        <m:rPr>
                          <m:nor/>
                        </m:rPr>
                        <a:rPr lang="en-US" i="1">
                          <a:latin typeface="Cambria Math" panose="02040503050406030204" pitchFamily="18" charset="0"/>
                        </a:rPr>
                        <m:t>+1)</m:t>
                      </m:r>
                      <m:r>
                        <a:rPr lang="en-US" i="1">
                          <a:latin typeface="Cambria Math" panose="02040503050406030204" pitchFamily="18" charset="0"/>
                        </a:rPr>
                        <m:t>𝛩</m:t>
                      </m:r>
                      <m:r>
                        <m:rPr>
                          <m:sty m:val="p"/>
                        </m:rPr>
                        <a:rPr lang="en-US">
                          <a:latin typeface="Cambria Math" panose="02040503050406030204" pitchFamily="18" charset="0"/>
                        </a:rPr>
                        <m:t>sin</m:t>
                      </m:r>
                      <m:r>
                        <a:rPr lang="en-US" i="1">
                          <a:latin typeface="Cambria Math" panose="02040503050406030204" pitchFamily="18" charset="0"/>
                        </a:rPr>
                        <m:t>𝜃</m:t>
                      </m:r>
                      <m:r>
                        <a:rPr lang="en-US">
                          <a:latin typeface="Cambria Math" panose="02040503050406030204" pitchFamily="18" charset="0"/>
                        </a:rPr>
                        <m:t>=0</m:t>
                      </m:r>
                    </m:oMath>
                  </m:oMathPara>
                </a14:m>
                <a:endParaRPr lang="en-US" dirty="0"/>
              </a:p>
              <a:p>
                <a:endParaRPr lang="en-US" dirty="0"/>
              </a:p>
              <a:p>
                <a:endParaRPr lang="en-US" dirty="0"/>
              </a:p>
            </p:txBody>
          </p:sp>
        </mc:Choice>
        <mc:Fallback xmlns="">
          <p:sp>
            <p:nvSpPr>
              <p:cNvPr id="30" name="Θέση περιεχομένου 29"/>
              <p:cNvSpPr>
                <a:spLocks noGrp="1" noRot="1" noChangeAspect="1" noMove="1" noResize="1" noEditPoints="1" noAdjustHandles="1" noChangeArrowheads="1" noChangeShapeType="1" noTextEdit="1"/>
              </p:cNvSpPr>
              <p:nvPr>
                <p:ph idx="1"/>
              </p:nvPr>
            </p:nvSpPr>
            <p:spPr>
              <a:blipFill rotWithShape="0">
                <a:blip r:embed="rId2"/>
                <a:stretch>
                  <a:fillRect l="-1259" t="-2830"/>
                </a:stretch>
              </a:blipFill>
            </p:spPr>
            <p:txBody>
              <a:bodyPr/>
              <a:lstStyle/>
              <a:p>
                <a:r>
                  <a:rPr lang="en-US">
                    <a:noFill/>
                  </a:rPr>
                  <a:t> </a:t>
                </a:r>
              </a:p>
            </p:txBody>
          </p:sp>
        </mc:Fallback>
      </mc:AlternateContent>
    </p:spTree>
    <p:extLst>
      <p:ext uri="{BB962C8B-B14F-4D97-AF65-F5344CB8AC3E}">
        <p14:creationId xmlns:p14="http://schemas.microsoft.com/office/powerpoint/2010/main" val="197609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Η εξίσωση του </a:t>
            </a:r>
            <a:r>
              <a:rPr lang="en-US" b="1" dirty="0"/>
              <a:t>Laplace</a:t>
            </a:r>
            <a:r>
              <a:rPr lang="el-GR" b="1" dirty="0"/>
              <a:t> σε σφαιρικές συντεταγμένες </a:t>
            </a:r>
            <a:r>
              <a:rPr lang="el-GR" b="1" dirty="0" smtClean="0"/>
              <a:t>(4)</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62500" lnSpcReduction="20000"/>
              </a:bodyPr>
              <a:lstStyle/>
              <a:p>
                <a:r>
                  <a:rPr lang="el-GR" dirty="0"/>
                  <a:t>Εν συνεχεία θέτουμε στην </a:t>
                </a:r>
                <a:r>
                  <a:rPr lang="el-GR" dirty="0" smtClean="0"/>
                  <a:t>παραπάνω εξίσωση </a:t>
                </a:r>
                <a14:m>
                  <m:oMath xmlns:m="http://schemas.openxmlformats.org/officeDocument/2006/math">
                    <m:r>
                      <a:rPr lang="en-US" i="1">
                        <a:latin typeface="Cambria Math" panose="02040503050406030204" pitchFamily="18" charset="0"/>
                      </a:rPr>
                      <m:t>𝜉</m:t>
                    </m:r>
                    <m:r>
                      <a:rPr lang="en-US">
                        <a:latin typeface="Cambria Math" panose="02040503050406030204" pitchFamily="18" charset="0"/>
                      </a:rPr>
                      <m:t>=</m:t>
                    </m:r>
                    <m:r>
                      <m:rPr>
                        <m:sty m:val="p"/>
                      </m:rPr>
                      <a:rPr lang="en-US">
                        <a:latin typeface="Cambria Math" panose="02040503050406030204" pitchFamily="18" charset="0"/>
                      </a:rPr>
                      <m:t>cos</m:t>
                    </m:r>
                    <m:r>
                      <a:rPr lang="en-US" i="1">
                        <a:latin typeface="Cambria Math" panose="02040503050406030204" pitchFamily="18" charset="0"/>
                      </a:rPr>
                      <m:t>𝜃</m:t>
                    </m:r>
                  </m:oMath>
                </a14:m>
                <a:r>
                  <a:rPr lang="el-GR" dirty="0" smtClean="0"/>
                  <a:t> και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m:t>
                        </m:r>
                        <m:r>
                          <a:rPr lang="en-US" i="1">
                            <a:latin typeface="Cambria Math" panose="02040503050406030204" pitchFamily="18" charset="0"/>
                          </a:rPr>
                          <m:t>𝜃</m:t>
                        </m:r>
                      </m:den>
                    </m:f>
                    <m:r>
                      <a:rPr lang="en-US">
                        <a:latin typeface="Cambria Math" panose="02040503050406030204" pitchFamily="18" charset="0"/>
                      </a:rPr>
                      <m:t>=−</m:t>
                    </m:r>
                    <m:r>
                      <m:rPr>
                        <m:sty m:val="p"/>
                      </m:rPr>
                      <a:rPr lang="en-US">
                        <a:latin typeface="Cambria Math" panose="02040503050406030204" pitchFamily="18" charset="0"/>
                      </a:rPr>
                      <m:t>sin</m:t>
                    </m:r>
                    <m:r>
                      <a:rPr lang="en-US" i="1">
                        <a:latin typeface="Cambria Math" panose="02040503050406030204" pitchFamily="18" charset="0"/>
                      </a:rPr>
                      <m:t>𝜃</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m:t>
                        </m:r>
                        <m:r>
                          <a:rPr lang="en-US" i="1">
                            <a:latin typeface="Cambria Math" panose="02040503050406030204" pitchFamily="18" charset="0"/>
                          </a:rPr>
                          <m:t>𝜉</m:t>
                        </m:r>
                      </m:den>
                    </m:f>
                  </m:oMath>
                </a14:m>
                <a:r>
                  <a:rPr lang="el-GR" dirty="0" smtClean="0"/>
                  <a:t>, </a:t>
                </a:r>
                <a:r>
                  <a:rPr lang="el-GR" dirty="0"/>
                  <a:t>οπότε αυτή ανάγεται στην </a:t>
                </a:r>
                <a:r>
                  <a:rPr lang="el-GR" dirty="0" smtClean="0"/>
                  <a:t>εξίσωση</a:t>
                </a:r>
              </a:p>
              <a:p>
                <a:endParaRPr lang="el-GR"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m:t>
                          </m:r>
                          <m:r>
                            <a:rPr lang="en-US" i="1">
                              <a:latin typeface="Cambria Math" panose="02040503050406030204" pitchFamily="18" charset="0"/>
                            </a:rPr>
                            <m:t>𝜉</m:t>
                          </m:r>
                        </m:den>
                      </m:f>
                      <m:d>
                        <m:dPr>
                          <m:begChr m:val="["/>
                          <m:endChr m:val="]"/>
                          <m:ctrlPr>
                            <a:rPr lang="en-US" i="1">
                              <a:latin typeface="Cambria Math" panose="02040503050406030204" pitchFamily="18" charset="0"/>
                            </a:rPr>
                          </m:ctrlPr>
                        </m:dPr>
                        <m:e>
                          <m:r>
                            <m:rPr>
                              <m:nor/>
                            </m:rPr>
                            <a:rPr lang="en-US" i="1">
                              <a:latin typeface="Cambria Math" panose="02040503050406030204" pitchFamily="18" charset="0"/>
                            </a:rPr>
                            <m:t>(1</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𝜉</m:t>
                              </m:r>
                            </m:e>
                            <m:sup>
                              <m:r>
                                <m:rPr>
                                  <m:nor/>
                                </m:rPr>
                                <a:rPr lang="en-US" i="1">
                                  <a:latin typeface="Cambria Math" panose="02040503050406030204" pitchFamily="18" charset="0"/>
                                </a:rPr>
                                <m:t>2</m:t>
                              </m:r>
                            </m:sup>
                          </m:sSup>
                          <m:r>
                            <m:rPr>
                              <m:nor/>
                            </m:rPr>
                            <a:rPr lang="en-US" i="1">
                              <a:latin typeface="Cambria Math" panose="02040503050406030204" pitchFamily="18" charset="0"/>
                            </a:rPr>
                            <m:t>)</m:t>
                          </m:r>
                          <m:f>
                            <m:fPr>
                              <m:ctrlPr>
                                <a:rPr lang="en-US" i="1">
                                  <a:latin typeface="Cambria Math" panose="02040503050406030204" pitchFamily="18" charset="0"/>
                                </a:rPr>
                              </m:ctrlPr>
                            </m:fPr>
                            <m:num>
                              <m:r>
                                <m:rPr>
                                  <m:nor/>
                                </m:rPr>
                                <a:rPr lang="en-US" i="1">
                                  <a:latin typeface="Cambria Math" panose="02040503050406030204" pitchFamily="18" charset="0"/>
                                </a:rPr>
                                <m:t>d</m:t>
                              </m:r>
                              <m:r>
                                <a:rPr lang="en-US" i="1">
                                  <a:latin typeface="Cambria Math" panose="02040503050406030204" pitchFamily="18" charset="0"/>
                                </a:rPr>
                                <m:t>𝛩</m:t>
                              </m:r>
                            </m:num>
                            <m:den>
                              <m:r>
                                <m:rPr>
                                  <m:nor/>
                                </m:rPr>
                                <a:rPr lang="en-US" i="1">
                                  <a:latin typeface="Cambria Math" panose="02040503050406030204" pitchFamily="18" charset="0"/>
                                </a:rPr>
                                <m:t>d</m:t>
                              </m:r>
                              <m:r>
                                <a:rPr lang="en-US" i="1">
                                  <a:latin typeface="Cambria Math" panose="02040503050406030204" pitchFamily="18" charset="0"/>
                                </a:rPr>
                                <m:t>𝜉</m:t>
                              </m:r>
                            </m:den>
                          </m:f>
                        </m:e>
                      </m:d>
                      <m:r>
                        <a:rPr lang="en-US">
                          <a:latin typeface="Cambria Math" panose="02040503050406030204" pitchFamily="18" charset="0"/>
                        </a:rPr>
                        <m:t>+</m:t>
                      </m:r>
                      <m:r>
                        <a:rPr lang="en-US" i="1">
                          <a:latin typeface="Cambria Math" panose="02040503050406030204" pitchFamily="18" charset="0"/>
                        </a:rPr>
                        <m:t>𝑛</m:t>
                      </m:r>
                      <m:r>
                        <m:rPr>
                          <m:nor/>
                        </m:rPr>
                        <a:rPr lang="en-US" i="1">
                          <a:latin typeface="Cambria Math" panose="02040503050406030204" pitchFamily="18" charset="0"/>
                        </a:rPr>
                        <m:t>(</m:t>
                      </m:r>
                      <m:r>
                        <a:rPr lang="en-US" i="1">
                          <a:latin typeface="Cambria Math" panose="02040503050406030204" pitchFamily="18" charset="0"/>
                        </a:rPr>
                        <m:t>𝑛</m:t>
                      </m:r>
                      <m:r>
                        <a:rPr lang="en-US">
                          <a:latin typeface="Cambria Math" panose="02040503050406030204" pitchFamily="18" charset="0"/>
                        </a:rPr>
                        <m:t>+1</m:t>
                      </m:r>
                      <m:r>
                        <m:rPr>
                          <m:nor/>
                        </m:rPr>
                        <a:rPr lang="en-US" i="1">
                          <a:latin typeface="Cambria Math" panose="02040503050406030204" pitchFamily="18" charset="0"/>
                        </a:rPr>
                        <m:t>)</m:t>
                      </m:r>
                      <m:r>
                        <a:rPr lang="en-US" i="1">
                          <a:latin typeface="Cambria Math" panose="02040503050406030204" pitchFamily="18" charset="0"/>
                        </a:rPr>
                        <m:t>𝛩</m:t>
                      </m:r>
                      <m:r>
                        <a:rPr lang="en-US">
                          <a:latin typeface="Cambria Math" panose="02040503050406030204" pitchFamily="18" charset="0"/>
                        </a:rPr>
                        <m:t>=0</m:t>
                      </m:r>
                    </m:oMath>
                  </m:oMathPara>
                </a14:m>
                <a:endParaRPr lang="el-GR" dirty="0" smtClean="0"/>
              </a:p>
              <a:p>
                <a:pPr marL="0" indent="0">
                  <a:buNone/>
                </a:pPr>
                <a:endParaRPr lang="el-GR" dirty="0"/>
              </a:p>
              <a:p>
                <a:r>
                  <a:rPr lang="el-GR" dirty="0"/>
                  <a:t>Η </a:t>
                </a:r>
                <a:r>
                  <a:rPr lang="el-GR" dirty="0" smtClean="0"/>
                  <a:t>παραπάνω εξίσωση </a:t>
                </a:r>
                <a:r>
                  <a:rPr lang="el-GR" dirty="0"/>
                  <a:t>είναι η </a:t>
                </a:r>
                <a:r>
                  <a:rPr lang="el-GR" b="1" i="1" dirty="0"/>
                  <a:t>εξίσωση του </a:t>
                </a:r>
                <a:r>
                  <a:rPr lang="el-GR" b="1" i="1" dirty="0" err="1"/>
                  <a:t>Legendre</a:t>
                </a:r>
                <a:r>
                  <a:rPr lang="el-GR" dirty="0"/>
                  <a:t>. </a:t>
                </a:r>
                <a:r>
                  <a:rPr lang="en-US" dirty="0"/>
                  <a:t>H </a:t>
                </a:r>
                <a:r>
                  <a:rPr lang="el-GR" dirty="0"/>
                  <a:t>λύση της εξισώσεως </a:t>
                </a:r>
                <a:r>
                  <a:rPr lang="el-GR" dirty="0" err="1"/>
                  <a:t>Legendre</a:t>
                </a:r>
                <a:r>
                  <a:rPr lang="el-GR" dirty="0"/>
                  <a:t> είναι </a:t>
                </a:r>
                <a:endParaRPr lang="el-GR" dirty="0" smtClean="0"/>
              </a:p>
              <a:p>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𝛩</m:t>
                      </m:r>
                      <m:r>
                        <a:rPr lang="en-US">
                          <a:latin typeface="Cambria Math" panose="02040503050406030204" pitchFamily="18" charset="0"/>
                        </a:rPr>
                        <m:t>=</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r>
                        <m:rPr>
                          <m:nor/>
                        </m:rPr>
                        <a:rPr lang="en-US" i="1">
                          <a:latin typeface="Cambria Math" panose="02040503050406030204" pitchFamily="18" charset="0"/>
                        </a:rPr>
                        <m:t>(</m:t>
                      </m:r>
                      <m:r>
                        <a:rPr lang="en-US" i="1">
                          <a:latin typeface="Cambria Math" panose="02040503050406030204" pitchFamily="18" charset="0"/>
                        </a:rPr>
                        <m:t>𝜉</m:t>
                      </m:r>
                      <m:r>
                        <m:rPr>
                          <m:nor/>
                        </m:rPr>
                        <a:rPr lang="en-US" i="1">
                          <a:latin typeface="Cambria Math" panose="02040503050406030204" pitchFamily="18" charset="0"/>
                        </a:rPr>
                        <m:t>)</m:t>
                      </m:r>
                      <m:r>
                        <a:rPr lang="en-US">
                          <a:latin typeface="Cambria Math" panose="02040503050406030204" pitchFamily="18" charset="0"/>
                        </a:rPr>
                        <m:t>+</m:t>
                      </m:r>
                      <m:r>
                        <a:rPr lang="en-US" i="1">
                          <a:latin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𝑛</m:t>
                          </m:r>
                        </m:sub>
                      </m:sSub>
                      <m:r>
                        <m:rPr>
                          <m:nor/>
                        </m:rPr>
                        <a:rPr lang="en-US" i="1">
                          <a:latin typeface="Cambria Math" panose="02040503050406030204" pitchFamily="18" charset="0"/>
                        </a:rPr>
                        <m:t>(</m:t>
                      </m:r>
                      <m:r>
                        <a:rPr lang="en-US" i="1">
                          <a:latin typeface="Cambria Math" panose="02040503050406030204" pitchFamily="18" charset="0"/>
                        </a:rPr>
                        <m:t>𝜉</m:t>
                      </m:r>
                      <m:r>
                        <m:rPr>
                          <m:nor/>
                        </m:rPr>
                        <a:rPr lang="en-US" i="1">
                          <a:latin typeface="Cambria Math" panose="02040503050406030204" pitchFamily="18" charset="0"/>
                        </a:rPr>
                        <m:t>)</m:t>
                      </m:r>
                    </m:oMath>
                  </m:oMathPara>
                </a14:m>
                <a:endParaRPr lang="en-US" dirty="0"/>
              </a:p>
              <a:p>
                <a:endParaRPr lang="en-US" dirty="0"/>
              </a:p>
              <a:p>
                <a:pPr marL="0" indent="0">
                  <a:buNone/>
                </a:pPr>
                <a:r>
                  <a:rPr lang="el-GR" dirty="0" smtClean="0"/>
                  <a:t>όπου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𝑛</m:t>
                        </m:r>
                      </m:sub>
                    </m:sSub>
                    <m:r>
                      <m:rPr>
                        <m:nor/>
                      </m:rPr>
                      <a:rPr lang="en-US" i="1">
                        <a:latin typeface="Cambria Math" panose="02040503050406030204" pitchFamily="18" charset="0"/>
                      </a:rPr>
                      <m:t>(</m:t>
                    </m:r>
                    <m:r>
                      <m:rPr>
                        <m:nor/>
                      </m:rPr>
                      <a:rPr lang="en-US" i="1">
                        <a:latin typeface="Cambria Math" panose="02040503050406030204" pitchFamily="18" charset="0"/>
                      </a:rPr>
                      <m:t>ξ</m:t>
                    </m:r>
                    <m:r>
                      <m:rPr>
                        <m:nor/>
                      </m:rPr>
                      <a:rPr lang="en-US" i="1">
                        <a:latin typeface="Cambria Math" panose="02040503050406030204" pitchFamily="18" charset="0"/>
                      </a:rPr>
                      <m:t>)</m:t>
                    </m:r>
                  </m:oMath>
                </a14:m>
                <a:r>
                  <a:rPr lang="el-GR" dirty="0" smtClean="0"/>
                  <a:t> είναι </a:t>
                </a:r>
                <a:r>
                  <a:rPr lang="el-GR" dirty="0"/>
                  <a:t>τα πολυώνυμα n βαθμού του </a:t>
                </a:r>
                <a:r>
                  <a:rPr lang="el-GR" dirty="0" err="1"/>
                  <a:t>Legendre</a:t>
                </a:r>
                <a:r>
                  <a:rPr lang="el-GR" dirty="0"/>
                  <a:t> και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𝑛</m:t>
                        </m:r>
                      </m:sub>
                    </m:sSub>
                    <m:r>
                      <m:rPr>
                        <m:nor/>
                      </m:rPr>
                      <a:rPr lang="en-US" i="1">
                        <a:latin typeface="Cambria Math" panose="02040503050406030204" pitchFamily="18" charset="0"/>
                      </a:rPr>
                      <m:t>(</m:t>
                    </m:r>
                    <m:r>
                      <a:rPr lang="en-US" i="1">
                        <a:latin typeface="Cambria Math" panose="02040503050406030204" pitchFamily="18" charset="0"/>
                      </a:rPr>
                      <m:t>𝜉</m:t>
                    </m:r>
                    <m:r>
                      <m:rPr>
                        <m:nor/>
                      </m:rPr>
                      <a:rPr lang="en-US" i="1">
                        <a:latin typeface="Cambria Math" panose="02040503050406030204" pitchFamily="18" charset="0"/>
                      </a:rPr>
                      <m:t>)</m:t>
                    </m:r>
                  </m:oMath>
                </a14:m>
                <a:r>
                  <a:rPr lang="el-GR" dirty="0"/>
                  <a:t> είναι οι συναρτήσεις </a:t>
                </a:r>
                <a:r>
                  <a:rPr lang="el-GR" dirty="0" err="1"/>
                  <a:t>Legendre</a:t>
                </a:r>
                <a:r>
                  <a:rPr lang="el-GR" dirty="0"/>
                  <a:t> του δευτέρου είδους, αντιστοίχως.</a:t>
                </a:r>
                <a:endParaRPr lang="en-US"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741" t="-674"/>
                </a:stretch>
              </a:blipFill>
            </p:spPr>
            <p:txBody>
              <a:bodyPr/>
              <a:lstStyle/>
              <a:p>
                <a:r>
                  <a:rPr lang="en-US">
                    <a:noFill/>
                  </a:rPr>
                  <a:t> </a:t>
                </a:r>
              </a:p>
            </p:txBody>
          </p:sp>
        </mc:Fallback>
      </mc:AlternateContent>
    </p:spTree>
    <p:extLst>
      <p:ext uri="{BB962C8B-B14F-4D97-AF65-F5344CB8AC3E}">
        <p14:creationId xmlns:p14="http://schemas.microsoft.com/office/powerpoint/2010/main" val="417033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1"/>
            <a:r>
              <a:rPr lang="el-GR" sz="2800" b="1" dirty="0">
                <a:latin typeface="+mj-lt"/>
              </a:rPr>
              <a:t>Γενικές ιδιότητες των αρμονικών σ</a:t>
            </a:r>
            <a:r>
              <a:rPr lang="el-GR" sz="2800" b="1" dirty="0" smtClean="0">
                <a:latin typeface="+mj-lt"/>
              </a:rPr>
              <a:t>υναρτήσεων</a:t>
            </a:r>
            <a:r>
              <a:rPr lang="el-GR" sz="2800" b="1" dirty="0">
                <a:latin typeface="+mj-lt"/>
              </a:rPr>
              <a:t>. Η ολοκληρωτική σχέση </a:t>
            </a:r>
            <a:r>
              <a:rPr lang="el-GR" sz="2800" b="1" dirty="0" smtClean="0">
                <a:latin typeface="+mj-lt"/>
              </a:rPr>
              <a:t>του </a:t>
            </a:r>
            <a:r>
              <a:rPr lang="en-US" sz="2800" b="1" dirty="0" smtClean="0">
                <a:latin typeface="+mj-lt"/>
              </a:rPr>
              <a:t>G</a:t>
            </a:r>
            <a:r>
              <a:rPr lang="el-GR" sz="2800" b="1" dirty="0" err="1" smtClean="0">
                <a:latin typeface="+mj-lt"/>
              </a:rPr>
              <a:t>reen</a:t>
            </a:r>
            <a:r>
              <a:rPr lang="en-US" sz="2800" b="1" dirty="0" smtClean="0">
                <a:latin typeface="+mj-lt"/>
              </a:rPr>
              <a:t>.</a:t>
            </a:r>
            <a:endParaRPr lang="el-GR" sz="2800" dirty="0">
              <a:latin typeface="+mj-lt"/>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pPr marL="0" indent="0">
                  <a:buNone/>
                </a:pPr>
                <a:r>
                  <a:rPr lang="el-GR" sz="2400" b="1" dirty="0"/>
                  <a:t>Ειδικές λύσεις </a:t>
                </a:r>
                <a:r>
                  <a:rPr lang="el-GR" sz="2400" b="1" dirty="0" smtClean="0"/>
                  <a:t>της </a:t>
                </a:r>
                <a:r>
                  <a:rPr lang="el-GR" sz="2400" b="1" dirty="0"/>
                  <a:t>εξισώσεως του </a:t>
                </a:r>
                <a:r>
                  <a:rPr lang="el-GR" sz="2400" b="1" dirty="0" err="1" smtClean="0"/>
                  <a:t>Laplace</a:t>
                </a:r>
                <a:endParaRPr lang="en-US" sz="2400" b="1" dirty="0" smtClean="0"/>
              </a:p>
              <a:p>
                <a:endParaRPr lang="en-US" sz="2400" b="1" dirty="0"/>
              </a:p>
              <a:p>
                <a:r>
                  <a:rPr lang="el-GR" sz="2400" dirty="0"/>
                  <a:t>Σε  προβλήματα της Φυσικής , στα οποία μελετάται η κατανομή ενός φυσικού μεγέθους σε σώμα ευρισκόμενο σε κατάσταση ισορροπίας η εξίσωση που </a:t>
                </a:r>
                <a:r>
                  <a:rPr lang="el-GR" sz="2400" dirty="0" err="1"/>
                  <a:t>καλούμεθα</a:t>
                </a:r>
                <a:r>
                  <a:rPr lang="el-GR" sz="2400" dirty="0"/>
                  <a:t> να λύσουμε είναι </a:t>
                </a:r>
                <a:r>
                  <a:rPr lang="el-GR" sz="2400" b="1" i="1" dirty="0"/>
                  <a:t>η εξίσωση του </a:t>
                </a:r>
                <a:r>
                  <a:rPr lang="el-GR" sz="2400" b="1" i="1" dirty="0" err="1"/>
                  <a:t>Laplace</a:t>
                </a:r>
                <a:r>
                  <a:rPr lang="el-GR" sz="2400" b="1" i="1" dirty="0" smtClean="0"/>
                  <a:t>,</a:t>
                </a:r>
                <a:r>
                  <a:rPr lang="en-US" sz="2400" b="1" i="1" dirty="0" smtClean="0"/>
                  <a:t> </a:t>
                </a:r>
              </a:p>
              <a:p>
                <a:pPr marL="0" indent="0">
                  <a:buNone/>
                </a:pPr>
                <a:endParaRPr lang="en-US" sz="2400" b="1" i="1" dirty="0">
                  <a:latin typeface="Cambria Math" panose="02040503050406030204" pitchFamily="18" charset="0"/>
                </a:endParaRPr>
              </a:p>
              <a:p>
                <a:pPr marL="0" indent="0">
                  <a:buNone/>
                </a:pPr>
                <a:r>
                  <a:rPr lang="en-US" sz="2400" b="1" i="1" dirty="0" smtClean="0">
                    <a:latin typeface="Cambria Math" panose="020405030504060302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e>
                      <m:sup>
                        <m:r>
                          <a:rPr lang="en-US" sz="2400">
                            <a:latin typeface="Cambria Math" panose="02040503050406030204" pitchFamily="18" charset="0"/>
                          </a:rPr>
                          <m:t>2</m:t>
                        </m:r>
                      </m:sup>
                    </m:sSup>
                    <m:r>
                      <a:rPr lang="en-US" sz="2400" i="1">
                        <a:latin typeface="Cambria Math" panose="02040503050406030204" pitchFamily="18" charset="0"/>
                      </a:rPr>
                      <m:t>𝑢</m:t>
                    </m:r>
                    <m:r>
                      <a:rPr lang="en-US" sz="2400">
                        <a:latin typeface="Cambria Math" panose="02040503050406030204" pitchFamily="18" charset="0"/>
                      </a:rPr>
                      <m:t>=0</m:t>
                    </m:r>
                  </m:oMath>
                </a14:m>
                <a:r>
                  <a:rPr lang="en-US" sz="2400" dirty="0" smtClean="0"/>
                  <a:t>.</a:t>
                </a:r>
              </a:p>
              <a:p>
                <a:endParaRPr lang="en-US" sz="2400" dirty="0"/>
              </a:p>
              <a:p>
                <a:pPr marL="0" indent="0">
                  <a:buNone/>
                </a:pPr>
                <a:r>
                  <a:rPr lang="el-GR" sz="2400" dirty="0"/>
                  <a:t>Η συνάρτηση   λέγεται αρμονική συνάρτηση στον χώρο Τ , στον οποίο ορίζεται, </a:t>
                </a:r>
                <a:r>
                  <a:rPr lang="el-GR" sz="2400" dirty="0" err="1"/>
                  <a:t>εφ’όσον</a:t>
                </a:r>
                <a:r>
                  <a:rPr lang="el-GR" sz="2400" dirty="0"/>
                  <a:t> είναι συνεχής και έχει παραγώγους δευτέρας τάξεως τουλάχιστον . </a:t>
                </a:r>
                <a:endParaRPr lang="en-US" sz="2400" dirty="0"/>
              </a:p>
              <a:p>
                <a:endParaRPr lang="el-GR" sz="2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1887" b="-2022"/>
                </a:stretch>
              </a:blipFill>
            </p:spPr>
            <p:txBody>
              <a:bodyPr/>
              <a:lstStyle/>
              <a:p>
                <a:r>
                  <a:rPr lang="en-US">
                    <a:noFill/>
                  </a:rPr>
                  <a:t> </a:t>
                </a:r>
              </a:p>
            </p:txBody>
          </p:sp>
        </mc:Fallback>
      </mc:AlternateContent>
    </p:spTree>
    <p:extLst>
      <p:ext uri="{BB962C8B-B14F-4D97-AF65-F5344CB8AC3E}">
        <p14:creationId xmlns:p14="http://schemas.microsoft.com/office/powerpoint/2010/main" val="307965907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798</Words>
  <Application>Microsoft Office PowerPoint</Application>
  <PresentationFormat>Προβολή στην οθόνη (4:3)</PresentationFormat>
  <Paragraphs>169</Paragraphs>
  <Slides>19</Slides>
  <Notes>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19</vt:i4>
      </vt:variant>
    </vt:vector>
  </HeadingPairs>
  <TitlesOfParts>
    <vt:vector size="23" baseType="lpstr">
      <vt:lpstr>Arial</vt:lpstr>
      <vt:lpstr>Calibri</vt:lpstr>
      <vt:lpstr>Cambria Math</vt:lpstr>
      <vt:lpstr>Θέμα του Office</vt:lpstr>
      <vt:lpstr>Ειδικά Μαθηματικά </vt:lpstr>
      <vt:lpstr>Άδειες Χρήσης</vt:lpstr>
      <vt:lpstr>Χρηματοδότηση</vt:lpstr>
      <vt:lpstr>Σκοποί  ενότητας </vt:lpstr>
      <vt:lpstr>Η εξίσωση του Laplace σε σφαιρικές συντεταγμένες</vt:lpstr>
      <vt:lpstr>Η εξίσωση του Laplace σε σφαιρικές συντεταγμένες (2)</vt:lpstr>
      <vt:lpstr>Η εξίσωση του Laplace σε σφαιρικές συντεταγμένες (3)</vt:lpstr>
      <vt:lpstr>Η εξίσωση του Laplace σε σφαιρικές συντεταγμένες (4)</vt:lpstr>
      <vt:lpstr>Γενικές ιδιότητες των αρμονικών συναρτήσεων. Η ολοκληρωτική σχέση του Green.</vt:lpstr>
      <vt:lpstr>Γενικές ιδιότητες των αρμονικών συναρτήσεων. Η ολοκληρωτική σχέση του Green (2)</vt:lpstr>
      <vt:lpstr>Γενικές ιδιότητες των αρμονικών συναρτήσεων. Η ολοκληρωτική σχέση του Green (3)</vt:lpstr>
      <vt:lpstr>Γενικές ιδιότητες των αρμονικών συναρτήσεων. Η ολοκληρωτική σχέση του Green (4)</vt:lpstr>
      <vt:lpstr>Γενικές ιδιότητες των αρμονικών συναρτήσεων. Η ολοκληρωτική σχέση του Green (5)</vt:lpstr>
      <vt:lpstr>Γενικές ιδιότητες των αρμονικών συναρτήσεων. Η ολοκληρωτική σχέση του Green (6)</vt:lpstr>
      <vt:lpstr>Γενικές ιδιότητες των αρμονικών συναρτήσεων. Η ολοκληρωτική σχέση του Green (7)</vt:lpstr>
      <vt:lpstr>Γενικές ιδιότητες των αρμονικών συναρτήσεων. Η ολοκληρωτική σχέση του Green (8)</vt:lpstr>
      <vt:lpstr>Σημείωμα Χρήσης Έργων Τρίτων</vt:lpstr>
      <vt:lpstr>Σημείωμα Αναφοράς</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Κλασσική Μηχανική</dc:title>
  <dc:creator>user</dc:creator>
  <cp:lastModifiedBy>Jimmy Labropoulos</cp:lastModifiedBy>
  <cp:revision>75</cp:revision>
  <dcterms:created xsi:type="dcterms:W3CDTF">2014-04-05T17:31:54Z</dcterms:created>
  <dcterms:modified xsi:type="dcterms:W3CDTF">2015-03-16T14:13:13Z</dcterms:modified>
</cp:coreProperties>
</file>