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96" r:id="rId2"/>
  </p:sldMasterIdLst>
  <p:notesMasterIdLst>
    <p:notesMasterId r:id="rId89"/>
  </p:notesMasterIdLst>
  <p:handoutMasterIdLst>
    <p:handoutMasterId r:id="rId90"/>
  </p:handoutMasterIdLst>
  <p:sldIdLst>
    <p:sldId id="256" r:id="rId3"/>
    <p:sldId id="357" r:id="rId4"/>
    <p:sldId id="383" r:id="rId5"/>
    <p:sldId id="384" r:id="rId6"/>
    <p:sldId id="385" r:id="rId7"/>
    <p:sldId id="386" r:id="rId8"/>
    <p:sldId id="362" r:id="rId9"/>
    <p:sldId id="363" r:id="rId10"/>
    <p:sldId id="364" r:id="rId11"/>
    <p:sldId id="365" r:id="rId12"/>
    <p:sldId id="366" r:id="rId13"/>
    <p:sldId id="367" r:id="rId14"/>
    <p:sldId id="368" r:id="rId15"/>
    <p:sldId id="369" r:id="rId16"/>
    <p:sldId id="370" r:id="rId17"/>
    <p:sldId id="371" r:id="rId18"/>
    <p:sldId id="372" r:id="rId19"/>
    <p:sldId id="373" r:id="rId20"/>
    <p:sldId id="374" r:id="rId21"/>
    <p:sldId id="415" r:id="rId22"/>
    <p:sldId id="375" r:id="rId23"/>
    <p:sldId id="376" r:id="rId24"/>
    <p:sldId id="377" r:id="rId25"/>
    <p:sldId id="378" r:id="rId26"/>
    <p:sldId id="379" r:id="rId27"/>
    <p:sldId id="380" r:id="rId28"/>
    <p:sldId id="381" r:id="rId29"/>
    <p:sldId id="387" r:id="rId30"/>
    <p:sldId id="388" r:id="rId31"/>
    <p:sldId id="389" r:id="rId32"/>
    <p:sldId id="416" r:id="rId33"/>
    <p:sldId id="391" r:id="rId34"/>
    <p:sldId id="392" r:id="rId35"/>
    <p:sldId id="393" r:id="rId36"/>
    <p:sldId id="394" r:id="rId37"/>
    <p:sldId id="395" r:id="rId38"/>
    <p:sldId id="396" r:id="rId39"/>
    <p:sldId id="397" r:id="rId40"/>
    <p:sldId id="404" r:id="rId41"/>
    <p:sldId id="405" r:id="rId42"/>
    <p:sldId id="402" r:id="rId43"/>
    <p:sldId id="406" r:id="rId44"/>
    <p:sldId id="314" r:id="rId45"/>
    <p:sldId id="398" r:id="rId46"/>
    <p:sldId id="400" r:id="rId47"/>
    <p:sldId id="399" r:id="rId48"/>
    <p:sldId id="401" r:id="rId49"/>
    <p:sldId id="304" r:id="rId50"/>
    <p:sldId id="303" r:id="rId51"/>
    <p:sldId id="411" r:id="rId52"/>
    <p:sldId id="316" r:id="rId53"/>
    <p:sldId id="317" r:id="rId54"/>
    <p:sldId id="318" r:id="rId55"/>
    <p:sldId id="319" r:id="rId56"/>
    <p:sldId id="320" r:id="rId57"/>
    <p:sldId id="335" r:id="rId58"/>
    <p:sldId id="412" r:id="rId59"/>
    <p:sldId id="336" r:id="rId60"/>
    <p:sldId id="337" r:id="rId61"/>
    <p:sldId id="340" r:id="rId62"/>
    <p:sldId id="341" r:id="rId63"/>
    <p:sldId id="310" r:id="rId64"/>
    <p:sldId id="311" r:id="rId65"/>
    <p:sldId id="312" r:id="rId66"/>
    <p:sldId id="342" r:id="rId67"/>
    <p:sldId id="345" r:id="rId68"/>
    <p:sldId id="343" r:id="rId69"/>
    <p:sldId id="346" r:id="rId70"/>
    <p:sldId id="347" r:id="rId71"/>
    <p:sldId id="348" r:id="rId72"/>
    <p:sldId id="349" r:id="rId73"/>
    <p:sldId id="350" r:id="rId74"/>
    <p:sldId id="313" r:id="rId75"/>
    <p:sldId id="351" r:id="rId76"/>
    <p:sldId id="353" r:id="rId77"/>
    <p:sldId id="414" r:id="rId78"/>
    <p:sldId id="257" r:id="rId79"/>
    <p:sldId id="258" r:id="rId80"/>
    <p:sldId id="259" r:id="rId81"/>
    <p:sldId id="260" r:id="rId82"/>
    <p:sldId id="262" r:id="rId83"/>
    <p:sldId id="263" r:id="rId84"/>
    <p:sldId id="264" r:id="rId85"/>
    <p:sldId id="265" r:id="rId86"/>
    <p:sldId id="261" r:id="rId87"/>
    <p:sldId id="268" r:id="rId8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907" autoAdjust="0"/>
  </p:normalViewPr>
  <p:slideViewPr>
    <p:cSldViewPr snapToGrid="0">
      <p:cViewPr varScale="1">
        <p:scale>
          <a:sx n="95" d="100"/>
          <a:sy n="95" d="100"/>
        </p:scale>
        <p:origin x="46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202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5" Type="http://schemas.openxmlformats.org/officeDocument/2006/relationships/slide" Target="slides/slide3.xml"/><Relationship Id="rId90" Type="http://schemas.openxmlformats.org/officeDocument/2006/relationships/handoutMaster" Target="handoutMasters/handoutMaster1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9032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F70B83-9403-43CF-8C44-ED6BB66B65F9}" type="datetimeFigureOut">
              <a:rPr lang="el-GR" smtClean="0"/>
              <a:t>10/12/2020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21DEF8-6EBD-483F-9896-9D54B314081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82625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>
            <a:extLst>
              <a:ext uri="{FF2B5EF4-FFF2-40B4-BE49-F238E27FC236}">
                <a16:creationId xmlns:a16="http://schemas.microsoft.com/office/drawing/2014/main" id="{66299DE0-C8D6-476E-97F4-14BABE8A86F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CCF817C-17CC-438A-BCBD-9153515C4C82}" type="slidenum">
              <a:rPr lang="en-GB" altLang="el-GR"/>
              <a:pPr eaLnBrk="1" hangingPunct="1"/>
              <a:t>5</a:t>
            </a:fld>
            <a:endParaRPr lang="en-GB" altLang="el-GR"/>
          </a:p>
        </p:txBody>
      </p:sp>
      <p:sp>
        <p:nvSpPr>
          <p:cNvPr id="79875" name="Rectangle 2">
            <a:extLst>
              <a:ext uri="{FF2B5EF4-FFF2-40B4-BE49-F238E27FC236}">
                <a16:creationId xmlns:a16="http://schemas.microsoft.com/office/drawing/2014/main" id="{77D6609E-239C-4DC7-9CD2-2EE25F650E1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>
            <a:extLst>
              <a:ext uri="{FF2B5EF4-FFF2-40B4-BE49-F238E27FC236}">
                <a16:creationId xmlns:a16="http://schemas.microsoft.com/office/drawing/2014/main" id="{BC2D85F2-2F25-42A3-887D-5D17C2CD92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l-G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1 - Θέση εικόνας διαφάνειας">
            <a:extLst>
              <a:ext uri="{FF2B5EF4-FFF2-40B4-BE49-F238E27FC236}">
                <a16:creationId xmlns:a16="http://schemas.microsoft.com/office/drawing/2014/main" id="{E438EC25-1CA9-4E56-A179-6803903F7C9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2 - Θέση σημειώσεων">
            <a:extLst>
              <a:ext uri="{FF2B5EF4-FFF2-40B4-BE49-F238E27FC236}">
                <a16:creationId xmlns:a16="http://schemas.microsoft.com/office/drawing/2014/main" id="{7323EA87-691C-495B-B74F-D567930BCB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 altLang="el-GR">
              <a:latin typeface="Arial" panose="020B0604020202020204" pitchFamily="34" charset="0"/>
            </a:endParaRPr>
          </a:p>
        </p:txBody>
      </p:sp>
      <p:sp>
        <p:nvSpPr>
          <p:cNvPr id="89092" name="3 - Θέση αριθμού διαφάνειας">
            <a:extLst>
              <a:ext uri="{FF2B5EF4-FFF2-40B4-BE49-F238E27FC236}">
                <a16:creationId xmlns:a16="http://schemas.microsoft.com/office/drawing/2014/main" id="{E45B8E3D-FE7C-4BAA-8A03-752DEFBB7D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226ADB5-F5B0-49EA-98A3-75CCE95E46CB}" type="slidenum">
              <a:rPr lang="en-GB" altLang="el-GR"/>
              <a:pPr eaLnBrk="1" hangingPunct="1"/>
              <a:t>41</a:t>
            </a:fld>
            <a:endParaRPr lang="en-GB" altLang="el-G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0E0DA6-D03F-4847-9C6E-C8A7291711CA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374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>
            <a:extLst>
              <a:ext uri="{FF2B5EF4-FFF2-40B4-BE49-F238E27FC236}">
                <a16:creationId xmlns:a16="http://schemas.microsoft.com/office/drawing/2014/main" id="{D4F76707-486B-480F-8FB5-CF278377B58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B870B52-28F0-41CD-963A-912AC6014280}" type="slidenum">
              <a:rPr lang="en-GB" altLang="el-GR"/>
              <a:pPr eaLnBrk="1" hangingPunct="1"/>
              <a:t>6</a:t>
            </a:fld>
            <a:endParaRPr lang="en-GB" altLang="el-GR"/>
          </a:p>
        </p:txBody>
      </p:sp>
      <p:sp>
        <p:nvSpPr>
          <p:cNvPr id="80899" name="Rectangle 2">
            <a:extLst>
              <a:ext uri="{FF2B5EF4-FFF2-40B4-BE49-F238E27FC236}">
                <a16:creationId xmlns:a16="http://schemas.microsoft.com/office/drawing/2014/main" id="{FBACA02D-1612-4DD7-95D7-1BA9A086B7D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>
            <a:extLst>
              <a:ext uri="{FF2B5EF4-FFF2-40B4-BE49-F238E27FC236}">
                <a16:creationId xmlns:a16="http://schemas.microsoft.com/office/drawing/2014/main" id="{8DAF3965-DE96-4226-8F0B-CE07ED1875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l-G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>
            <a:extLst>
              <a:ext uri="{FF2B5EF4-FFF2-40B4-BE49-F238E27FC236}">
                <a16:creationId xmlns:a16="http://schemas.microsoft.com/office/drawing/2014/main" id="{C2212442-CAEB-4F4A-84AF-E5624A488EC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F603C69-C3C3-4A26-8D23-D4234499FE05}" type="slidenum">
              <a:rPr lang="en-GB" altLang="el-GR"/>
              <a:pPr eaLnBrk="1" hangingPunct="1"/>
              <a:t>7</a:t>
            </a:fld>
            <a:endParaRPr lang="en-GB" altLang="el-GR"/>
          </a:p>
        </p:txBody>
      </p:sp>
      <p:sp>
        <p:nvSpPr>
          <p:cNvPr id="81923" name="Rectangle 2">
            <a:extLst>
              <a:ext uri="{FF2B5EF4-FFF2-40B4-BE49-F238E27FC236}">
                <a16:creationId xmlns:a16="http://schemas.microsoft.com/office/drawing/2014/main" id="{2FDC1F0E-A7BA-459E-AC5A-E64FDFADD1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>
            <a:extLst>
              <a:ext uri="{FF2B5EF4-FFF2-40B4-BE49-F238E27FC236}">
                <a16:creationId xmlns:a16="http://schemas.microsoft.com/office/drawing/2014/main" id="{DE855960-E82B-4E08-B8A4-D3510B0487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l-G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>
            <a:extLst>
              <a:ext uri="{FF2B5EF4-FFF2-40B4-BE49-F238E27FC236}">
                <a16:creationId xmlns:a16="http://schemas.microsoft.com/office/drawing/2014/main" id="{859A2427-B246-4FF3-9455-A41964CDBD7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42AAD6F-931F-4615-BBAB-AEACF33511FF}" type="slidenum">
              <a:rPr lang="en-GB" altLang="el-GR"/>
              <a:pPr eaLnBrk="1" hangingPunct="1"/>
              <a:t>8</a:t>
            </a:fld>
            <a:endParaRPr lang="en-GB" altLang="el-GR"/>
          </a:p>
        </p:txBody>
      </p:sp>
      <p:sp>
        <p:nvSpPr>
          <p:cNvPr id="82947" name="Rectangle 2">
            <a:extLst>
              <a:ext uri="{FF2B5EF4-FFF2-40B4-BE49-F238E27FC236}">
                <a16:creationId xmlns:a16="http://schemas.microsoft.com/office/drawing/2014/main" id="{B48DFE1F-4930-44BE-BF52-B4086D8673C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>
            <a:extLst>
              <a:ext uri="{FF2B5EF4-FFF2-40B4-BE49-F238E27FC236}">
                <a16:creationId xmlns:a16="http://schemas.microsoft.com/office/drawing/2014/main" id="{2D87D852-84E5-47C0-A6DF-6E4C117273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l-G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>
            <a:extLst>
              <a:ext uri="{FF2B5EF4-FFF2-40B4-BE49-F238E27FC236}">
                <a16:creationId xmlns:a16="http://schemas.microsoft.com/office/drawing/2014/main" id="{B93A8A65-D011-4163-B4F7-30008214882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D57B69D-238B-4617-BCE3-EF4015B10147}" type="slidenum">
              <a:rPr lang="en-GB" altLang="el-GR"/>
              <a:pPr eaLnBrk="1" hangingPunct="1"/>
              <a:t>14</a:t>
            </a:fld>
            <a:endParaRPr lang="en-GB" altLang="el-GR"/>
          </a:p>
        </p:txBody>
      </p:sp>
      <p:sp>
        <p:nvSpPr>
          <p:cNvPr id="83971" name="Rectangle 2">
            <a:extLst>
              <a:ext uri="{FF2B5EF4-FFF2-40B4-BE49-F238E27FC236}">
                <a16:creationId xmlns:a16="http://schemas.microsoft.com/office/drawing/2014/main" id="{3EBD67DF-CEE5-428C-853B-6AA66313917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>
            <a:extLst>
              <a:ext uri="{FF2B5EF4-FFF2-40B4-BE49-F238E27FC236}">
                <a16:creationId xmlns:a16="http://schemas.microsoft.com/office/drawing/2014/main" id="{3F810195-7D0E-4238-A839-867B9FB938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l-G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>
            <a:extLst>
              <a:ext uri="{FF2B5EF4-FFF2-40B4-BE49-F238E27FC236}">
                <a16:creationId xmlns:a16="http://schemas.microsoft.com/office/drawing/2014/main" id="{962D476D-D8B3-42C3-B83F-8E1E185585F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ED8C044-764F-4381-8AB9-D26A73CA092B}" type="slidenum">
              <a:rPr lang="en-GB" altLang="el-GR"/>
              <a:pPr eaLnBrk="1" hangingPunct="1"/>
              <a:t>15</a:t>
            </a:fld>
            <a:endParaRPr lang="en-GB" altLang="el-GR"/>
          </a:p>
        </p:txBody>
      </p:sp>
      <p:sp>
        <p:nvSpPr>
          <p:cNvPr id="84995" name="Rectangle 2">
            <a:extLst>
              <a:ext uri="{FF2B5EF4-FFF2-40B4-BE49-F238E27FC236}">
                <a16:creationId xmlns:a16="http://schemas.microsoft.com/office/drawing/2014/main" id="{42FB87B9-863D-47CE-AC43-97CDC200036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>
            <a:extLst>
              <a:ext uri="{FF2B5EF4-FFF2-40B4-BE49-F238E27FC236}">
                <a16:creationId xmlns:a16="http://schemas.microsoft.com/office/drawing/2014/main" id="{8C9D1F70-F6C6-472A-9E9B-A886C743A9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l-G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>
            <a:extLst>
              <a:ext uri="{FF2B5EF4-FFF2-40B4-BE49-F238E27FC236}">
                <a16:creationId xmlns:a16="http://schemas.microsoft.com/office/drawing/2014/main" id="{B0A92F0A-B7F7-4B46-A663-EF19B6127BE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8413CA6-9388-4320-89A5-B7E1E2C14162}" type="slidenum">
              <a:rPr lang="en-GB" altLang="el-GR"/>
              <a:pPr eaLnBrk="1" hangingPunct="1"/>
              <a:t>16</a:t>
            </a:fld>
            <a:endParaRPr lang="en-GB" altLang="el-GR"/>
          </a:p>
        </p:txBody>
      </p:sp>
      <p:sp>
        <p:nvSpPr>
          <p:cNvPr id="86019" name="Rectangle 2">
            <a:extLst>
              <a:ext uri="{FF2B5EF4-FFF2-40B4-BE49-F238E27FC236}">
                <a16:creationId xmlns:a16="http://schemas.microsoft.com/office/drawing/2014/main" id="{E92CAA5D-80D9-456A-A49F-1843F640E77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>
            <a:extLst>
              <a:ext uri="{FF2B5EF4-FFF2-40B4-BE49-F238E27FC236}">
                <a16:creationId xmlns:a16="http://schemas.microsoft.com/office/drawing/2014/main" id="{36D2C3CE-BCB3-43AC-A52B-0037A3165EB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l-G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>
            <a:extLst>
              <a:ext uri="{FF2B5EF4-FFF2-40B4-BE49-F238E27FC236}">
                <a16:creationId xmlns:a16="http://schemas.microsoft.com/office/drawing/2014/main" id="{32299B26-3D04-4C50-BED4-8EE84C7AC76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05AF5BD-9863-4A01-AE97-CB32D6480F33}" type="slidenum">
              <a:rPr lang="en-GB" altLang="el-GR"/>
              <a:pPr eaLnBrk="1" hangingPunct="1"/>
              <a:t>17</a:t>
            </a:fld>
            <a:endParaRPr lang="en-GB" altLang="el-GR"/>
          </a:p>
        </p:txBody>
      </p:sp>
      <p:sp>
        <p:nvSpPr>
          <p:cNvPr id="87043" name="Rectangle 2">
            <a:extLst>
              <a:ext uri="{FF2B5EF4-FFF2-40B4-BE49-F238E27FC236}">
                <a16:creationId xmlns:a16="http://schemas.microsoft.com/office/drawing/2014/main" id="{60927B04-C91A-4169-9640-641BFE5616A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>
            <a:extLst>
              <a:ext uri="{FF2B5EF4-FFF2-40B4-BE49-F238E27FC236}">
                <a16:creationId xmlns:a16="http://schemas.microsoft.com/office/drawing/2014/main" id="{07A07274-A343-4D65-866C-92D149A8D7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l-G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1 - Θέση εικόνας διαφάνειας">
            <a:extLst>
              <a:ext uri="{FF2B5EF4-FFF2-40B4-BE49-F238E27FC236}">
                <a16:creationId xmlns:a16="http://schemas.microsoft.com/office/drawing/2014/main" id="{015592AF-7725-45BF-B9C0-2161AA0DF4E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2 - Θέση σημειώσεων">
            <a:extLst>
              <a:ext uri="{FF2B5EF4-FFF2-40B4-BE49-F238E27FC236}">
                <a16:creationId xmlns:a16="http://schemas.microsoft.com/office/drawing/2014/main" id="{55BCEFED-3C8B-4E53-A5DB-40132296FF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l-GR">
                <a:latin typeface="Arial" panose="020B0604020202020204" pitchFamily="34" charset="0"/>
              </a:rPr>
              <a:t>`</a:t>
            </a:r>
          </a:p>
        </p:txBody>
      </p:sp>
      <p:sp>
        <p:nvSpPr>
          <p:cNvPr id="88068" name="3 - Θέση αριθμού διαφάνειας">
            <a:extLst>
              <a:ext uri="{FF2B5EF4-FFF2-40B4-BE49-F238E27FC236}">
                <a16:creationId xmlns:a16="http://schemas.microsoft.com/office/drawing/2014/main" id="{82FB2871-9E96-447E-8745-A6C7BA4250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BFE5776-837E-4574-81CF-BD89B2A1EC2E}" type="slidenum">
              <a:rPr lang="en-GB" altLang="el-GR"/>
              <a:pPr eaLnBrk="1" hangingPunct="1"/>
              <a:t>33</a:t>
            </a:fld>
            <a:endParaRPr lang="en-GB" alt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6B63-CEA6-4FA8-ADD8-E8BEC5E31330}" type="datetime1">
              <a:rPr lang="el-GR" smtClean="0"/>
              <a:t>10/12/2020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95145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318F9-22C3-4A18-865A-FD1CFBDC9FC3}" type="datetime1">
              <a:rPr lang="el-GR" smtClean="0"/>
              <a:t>10/12/2020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49269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0362"/>
            <a:ext cx="1971675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0365"/>
            <a:ext cx="5800725" cy="5811837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D54FC-9982-450A-B905-982682CEB597}" type="datetime1">
              <a:rPr lang="el-GR" smtClean="0"/>
              <a:t>10/12/2020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30042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22238"/>
            <a:ext cx="7772400" cy="1020762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46237"/>
            <a:ext cx="6400800" cy="4525963"/>
          </a:xfrm>
        </p:spPr>
        <p:txBody>
          <a:bodyPr/>
          <a:lstStyle>
            <a:lvl1pPr marL="0" indent="0">
              <a:spcAft>
                <a:spcPts val="1200"/>
              </a:spcAft>
              <a:buNone/>
              <a:defRPr sz="2200">
                <a:solidFill>
                  <a:schemeClr val="tx1"/>
                </a:solidFill>
              </a:defRPr>
            </a:lvl1pPr>
            <a:lvl2pPr marL="461963" indent="-4763">
              <a:spcAft>
                <a:spcPts val="1200"/>
              </a:spcAft>
              <a:buNone/>
              <a:defRPr sz="2000">
                <a:solidFill>
                  <a:schemeClr val="tx1"/>
                </a:solidFill>
              </a:defRPr>
            </a:lvl2pPr>
            <a:lvl3pPr marL="914400" indent="0">
              <a:buNone/>
              <a:defRPr sz="1800">
                <a:solidFill>
                  <a:schemeClr val="tx1"/>
                </a:solidFill>
              </a:defRPr>
            </a:lvl3pPr>
            <a:lvl4pPr marL="1376363" indent="-4763">
              <a:buNone/>
              <a:defRPr sz="1600">
                <a:solidFill>
                  <a:schemeClr val="tx1"/>
                </a:solidFill>
              </a:defRPr>
            </a:lvl4pPr>
            <a:lvl5pPr marL="1828800" indent="0"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6D3AE-9A6B-4724-B938-46259D069C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 hasCustomPrompt="1"/>
          </p:nvPr>
        </p:nvSpPr>
        <p:spPr>
          <a:xfrm>
            <a:off x="914400" y="838200"/>
            <a:ext cx="6400800" cy="304800"/>
          </a:xfrm>
        </p:spPr>
        <p:txBody>
          <a:bodyPr>
            <a:normAutofit/>
          </a:bodyPr>
          <a:lstStyle>
            <a:lvl1pPr>
              <a:buNone/>
              <a:defRPr sz="1500">
                <a:latin typeface="Rockwell" pitchFamily="18" charset="0"/>
              </a:defRPr>
            </a:lvl1pPr>
          </a:lstStyle>
          <a:p>
            <a:pPr lvl="0"/>
            <a:r>
              <a:rPr lang="en-US" dirty="0"/>
              <a:t>Enter subtitle</a:t>
            </a:r>
          </a:p>
        </p:txBody>
      </p:sp>
    </p:spTree>
    <p:extLst>
      <p:ext uri="{BB962C8B-B14F-4D97-AF65-F5344CB8AC3E}">
        <p14:creationId xmlns:p14="http://schemas.microsoft.com/office/powerpoint/2010/main" val="7083422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B86E-AFE5-4627-9C48-1E752138D554}" type="datetime1">
              <a:rPr lang="el-GR" smtClean="0"/>
              <a:t>10/12/2020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62939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59" y="265470"/>
            <a:ext cx="7543800" cy="1117929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l-GR" dirty="0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858298"/>
            <a:ext cx="7543801" cy="44146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7C654-FE99-4254-A282-1D56C77EB6A1}" type="datetime1">
              <a:rPr lang="el-GR" smtClean="0"/>
              <a:t>10/12/2020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3387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655CF-517B-4B31-ADBB-FAFBDAC502C8}" type="datetime1">
              <a:rPr lang="el-GR" smtClean="0"/>
              <a:t>10/12/2020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67188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43B9-93B7-4BF3-9351-219151982168}" type="datetime1">
              <a:rPr lang="el-GR" smtClean="0"/>
              <a:t>10/12/2020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088815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5"/>
            <a:ext cx="3703320" cy="3286760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F5054-1DA1-4F63-A447-FA99FE0EAEE6}" type="datetime1">
              <a:rPr lang="el-GR" smtClean="0"/>
              <a:t>10/12/2020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58039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070C-59BC-46C8-BD14-9CC1E5F31577}" type="datetime1">
              <a:rPr lang="el-GR" smtClean="0"/>
              <a:t>10/12/2020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89024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3C94-CAAA-4DC3-870D-D10008674DA7}" type="datetime1">
              <a:rPr lang="el-GR" smtClean="0"/>
              <a:t>10/12/2020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6465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F645-F304-4F5D-91A4-848C15912DAF}" type="datetime1">
              <a:rPr lang="el-GR" smtClean="0"/>
              <a:t>10/12/2020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8838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09AA994D-0B96-41BB-BF06-C6E98A5383FA}" type="datetime1">
              <a:rPr lang="el-GR" smtClean="0"/>
              <a:t>10/12/2020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277041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85C8-10E8-4BD1-9DB6-1287C15480F5}" type="datetime1">
              <a:rPr lang="el-GR" smtClean="0"/>
              <a:t>10/12/2020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930428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60156-550F-44C7-8226-A4C03E7D051D}" type="datetime1">
              <a:rPr lang="el-GR" smtClean="0"/>
              <a:t>10/12/2020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737899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51BA4-FF3A-467A-AA10-E30DFA460E51}" type="datetime1">
              <a:rPr lang="el-GR" smtClean="0"/>
              <a:t>10/12/2020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921459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/>
          <p:nvPr/>
        </p:nvSpPr>
        <p:spPr>
          <a:xfrm>
            <a:off x="0" y="-60"/>
            <a:ext cx="9144000" cy="14580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782700" y="347160"/>
            <a:ext cx="7578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782700" y="1560240"/>
            <a:ext cx="7578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Calibri"/>
              <a:buChar char="●"/>
              <a:defRPr sz="2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Calibri"/>
              <a:buChar char="○"/>
              <a:defRPr sz="2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Calibri"/>
              <a:buChar char="■"/>
              <a:defRPr sz="2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Calibri"/>
              <a:buChar char="●"/>
              <a:defRPr sz="2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3810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Calibri"/>
              <a:buChar char="○"/>
              <a:defRPr sz="2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Calibri"/>
              <a:buChar char="■"/>
              <a:defRPr sz="2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lvl="6" indent="-3810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Calibri"/>
              <a:buChar char="●"/>
              <a:defRPr sz="2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lvl="7" indent="-3810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Calibri"/>
              <a:buChar char="○"/>
              <a:defRPr sz="2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lvl="8" indent="-3810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Calibri"/>
              <a:buChar char="■"/>
              <a:defRPr sz="2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8102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6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6F280-7C3E-475B-91BA-D92AE97ADBBC}" type="datetime1">
              <a:rPr lang="el-GR" smtClean="0"/>
              <a:t>10/12/2020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65290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3"/>
            <a:ext cx="3886200" cy="4351337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3"/>
            <a:ext cx="3886200" cy="4351337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41520-4A67-41F4-8C2A-FDD9D823EA73}" type="datetime1">
              <a:rPr lang="el-GR" smtClean="0"/>
              <a:t>10/12/2020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54585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2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3"/>
            <a:ext cx="3867150" cy="3680525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7553"/>
            <a:ext cx="3886201" cy="3680525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82CC0-A71A-4CA1-869F-D8A2E95DBDC0}" type="datetime1">
              <a:rPr lang="el-GR" smtClean="0"/>
              <a:t>10/12/2020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205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82F80-F339-4FDE-9BEC-F2C70AB8FF60}" type="datetime1">
              <a:rPr lang="el-GR" smtClean="0"/>
              <a:t>10/12/2020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983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A90C-2250-44E0-A995-4E6472E16635}" type="datetime1">
              <a:rPr lang="el-GR" smtClean="0"/>
              <a:t>10/12/2020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22749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3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B17C1-E295-407D-BE04-B9D8A6579D86}" type="datetime1">
              <a:rPr lang="el-GR" smtClean="0"/>
              <a:t>10/12/2020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88291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0D9CC-0E2E-4F61-854F-DBE9793513F7}" type="datetime1">
              <a:rPr lang="el-GR" smtClean="0"/>
              <a:t>10/12/2020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60057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3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49A2C2F-5E34-4A46-BBEF-BB801AA10278}" type="datetime1">
              <a:rPr lang="el-GR" smtClean="0"/>
              <a:t>10/12/2020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32580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710" r:id="rId1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6529900-46D2-4891-BECB-5401FF5677FB}" type="datetime1">
              <a:rPr lang="el-GR" smtClean="0"/>
              <a:t>10/12/2020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9713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9" r:id="rId12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xml/cdata.x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xml/namespace.x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xml/defaultnamespace.x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xml/bookstore.dtd" TargetMode="Externa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otes.com/" TargetMode="External"/><Relationship Id="rId2" Type="http://schemas.openxmlformats.org/officeDocument/2006/relationships/hyperlink" Target="http://www.w3.org/2001/XMLSchema" TargetMode="Externa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://www.eleni.com/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xml/note.xsd" TargetMode="External"/><Relationship Id="rId2" Type="http://schemas.openxmlformats.org/officeDocument/2006/relationships/hyperlink" Target="xml/note.xml" TargetMode="Externa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otes.com/" TargetMode="Externa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dom/DOMParser.htm" TargetMode="External"/><Relationship Id="rId2" Type="http://schemas.openxmlformats.org/officeDocument/2006/relationships/hyperlink" Target="dom/note.xml" TargetMode="External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dom/DOMExample.htm" TargetMode="External"/><Relationship Id="rId2" Type="http://schemas.openxmlformats.org/officeDocument/2006/relationships/hyperlink" Target="dom/article.xml" TargetMode="Externa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dom/article.xml" TargetMode="External"/><Relationship Id="rId2" Type="http://schemas.openxmlformats.org/officeDocument/2006/relationships/hyperlink" Target="dom/DOMExample.html" TargetMode="External"/><Relationship Id="rId1" Type="http://schemas.openxmlformats.org/officeDocument/2006/relationships/slideLayout" Target="../slideLayouts/slideLayout14.xml"/><Relationship Id="rId4" Type="http://schemas.openxmlformats.org/officeDocument/2006/relationships/hyperlink" Target="dom/DOMExample.htm" TargetMode="Externa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dom/DOMExample.htm" TargetMode="Externa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xml/intro.x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hyperlink" Target="xsl/intro.xml" TargetMode="External"/><Relationship Id="rId2" Type="http://schemas.openxmlformats.org/officeDocument/2006/relationships/hyperlink" Target="xsl/intro.xsl" TargetMode="External"/><Relationship Id="rId1" Type="http://schemas.openxmlformats.org/officeDocument/2006/relationships/slideLayout" Target="../slideLayouts/slideLayout1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hyperlink" Target="xsl/cdcatalog_with_ex1.xml" TargetMode="External"/><Relationship Id="rId2" Type="http://schemas.openxmlformats.org/officeDocument/2006/relationships/hyperlink" Target="xsl/cdcatalog_ex1.xsl" TargetMode="External"/><Relationship Id="rId1" Type="http://schemas.openxmlformats.org/officeDocument/2006/relationships/slideLayout" Target="../slideLayouts/slideLayout1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hyperlink" Target="xsl/cdcatalog_with_ex2.xml" TargetMode="External"/><Relationship Id="rId2" Type="http://schemas.openxmlformats.org/officeDocument/2006/relationships/hyperlink" Target="xsl/cdcatalog_ex2.xsl" TargetMode="External"/><Relationship Id="rId1" Type="http://schemas.openxmlformats.org/officeDocument/2006/relationships/slideLayout" Target="../slideLayouts/slideLayout14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hyperlink" Target="xsl/cdcatalog_with_ex3.xml" TargetMode="External"/><Relationship Id="rId2" Type="http://schemas.openxmlformats.org/officeDocument/2006/relationships/hyperlink" Target="xsl/cdcatalog_ex3.xsl" TargetMode="External"/><Relationship Id="rId1" Type="http://schemas.openxmlformats.org/officeDocument/2006/relationships/slideLayout" Target="../slideLayouts/slideLayout14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xsl/cdcatalog_filter.xml" TargetMode="External"/><Relationship Id="rId2" Type="http://schemas.openxmlformats.org/officeDocument/2006/relationships/hyperlink" Target="xsl/cdcatalog_filter.xsl" TargetMode="External"/><Relationship Id="rId1" Type="http://schemas.openxmlformats.org/officeDocument/2006/relationships/slideLayout" Target="../slideLayouts/slideLayout14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hyperlink" Target="xsl/cdcatalog_sort.xml" TargetMode="External"/><Relationship Id="rId2" Type="http://schemas.openxmlformats.org/officeDocument/2006/relationships/hyperlink" Target="xsl/cdcatalog_sort.xsl" TargetMode="Externa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hyperlink" Target="xsl/cdcatalog_if.xml" TargetMode="External"/><Relationship Id="rId2" Type="http://schemas.openxmlformats.org/officeDocument/2006/relationships/hyperlink" Target="xsl/cdcatalog_if.xsl" TargetMode="External"/><Relationship Id="rId1" Type="http://schemas.openxmlformats.org/officeDocument/2006/relationships/slideLayout" Target="../slideLayouts/slideLayout14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hyperlink" Target="xsl/cdcatalog_choose.xml" TargetMode="External"/><Relationship Id="rId2" Type="http://schemas.openxmlformats.org/officeDocument/2006/relationships/hyperlink" Target="xsl/cdcatalog_choose.xsl" TargetMode="External"/><Relationship Id="rId1" Type="http://schemas.openxmlformats.org/officeDocument/2006/relationships/slideLayout" Target="../slideLayouts/slideLayout14.xml"/><Relationship Id="rId5" Type="http://schemas.openxmlformats.org/officeDocument/2006/relationships/hyperlink" Target="xsl/cdcatalog_choose2.xml" TargetMode="External"/><Relationship Id="rId4" Type="http://schemas.openxmlformats.org/officeDocument/2006/relationships/hyperlink" Target="xsl/cdcatalog_choose2.xsl" TargetMode="Externa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hyperlink" Target="xsl/cdcatalog_apply.xml" TargetMode="External"/><Relationship Id="rId2" Type="http://schemas.openxmlformats.org/officeDocument/2006/relationships/hyperlink" Target="xsl/cdcatalog_apply.xsl" TargetMode="External"/><Relationship Id="rId1" Type="http://schemas.openxmlformats.org/officeDocument/2006/relationships/slideLayout" Target="../slideLayouts/slideLayout14.xml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hyperlink" Target="xsl/conditional.xsl" TargetMode="External"/><Relationship Id="rId3" Type="http://schemas.openxmlformats.org/officeDocument/2006/relationships/hyperlink" Target="xsl/cd_catalog.xml" TargetMode="External"/><Relationship Id="rId7" Type="http://schemas.openxmlformats.org/officeDocument/2006/relationships/hyperlink" Target="xsl/transf_usage.xml" TargetMode="External"/><Relationship Id="rId2" Type="http://schemas.openxmlformats.org/officeDocument/2006/relationships/hyperlink" Target="xsl/cdcatalog.xsl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xsl/usage.xml" TargetMode="External"/><Relationship Id="rId5" Type="http://schemas.openxmlformats.org/officeDocument/2006/relationships/hyperlink" Target="xsl/usage.xsl" TargetMode="External"/><Relationship Id="rId10" Type="http://schemas.openxmlformats.org/officeDocument/2006/relationships/hyperlink" Target="xsl/transf_planner.xml" TargetMode="External"/><Relationship Id="rId4" Type="http://schemas.openxmlformats.org/officeDocument/2006/relationships/hyperlink" Target="xsl/transf_cdcatalog_simple.xml" TargetMode="External"/><Relationship Id="rId9" Type="http://schemas.openxmlformats.org/officeDocument/2006/relationships/hyperlink" Target="xsl/planner.xml" TargetMode="Externa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hyperlink" Target="xsl/transf_cdcatalog_3.htm" TargetMode="External"/><Relationship Id="rId1" Type="http://schemas.openxmlformats.org/officeDocument/2006/relationships/slideLayout" Target="../slideLayouts/slideLayout14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hyperlink" Target="https://developers.google.com/kml/documentation/kml_tut" TargetMode="External"/><Relationship Id="rId1" Type="http://schemas.openxmlformats.org/officeDocument/2006/relationships/slideLayout" Target="../slideLayouts/slideLayout15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D167CA4-B09C-4015-BB76-C0A21BDD34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>
            <a:noAutofit/>
          </a:bodyPr>
          <a:lstStyle/>
          <a:p>
            <a:pPr algn="ctr"/>
            <a:r>
              <a:rPr lang="el-GR" sz="4000" b="1" dirty="0"/>
              <a:t>Προγραμματισμός και Συστήματα στον Παγκόσμιο Ιστό</a:t>
            </a:r>
            <a:br>
              <a:rPr lang="el-GR" sz="4000" dirty="0"/>
            </a:br>
            <a:br>
              <a:rPr lang="el-GR" sz="4000" dirty="0"/>
            </a:br>
            <a:r>
              <a:rPr lang="en-AU" sz="3800" dirty="0"/>
              <a:t>XML</a:t>
            </a:r>
            <a:br>
              <a:rPr lang="en-AU" sz="3800" dirty="0"/>
            </a:br>
            <a:endParaRPr lang="el-GR" sz="3800" dirty="0"/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F4A16A11-BF53-4DD6-AAF1-709D173D17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el-GR" dirty="0"/>
          </a:p>
          <a:p>
            <a:pPr algn="r"/>
            <a:r>
              <a:rPr lang="el-GR" b="1" cap="none" dirty="0"/>
              <a:t>Δρ. Δημήτριος Κουτσομητρόπουλος</a:t>
            </a:r>
          </a:p>
          <a:p>
            <a:pPr algn="r"/>
            <a:r>
              <a:rPr lang="el-GR" b="1" cap="none" dirty="0"/>
              <a:t>Ιωάννης </a:t>
            </a:r>
            <a:r>
              <a:rPr lang="el-GR" b="1" cap="none" dirty="0" err="1"/>
              <a:t>Γαροφαλάκης</a:t>
            </a:r>
            <a:r>
              <a:rPr lang="el-GR" b="1" cap="none" dirty="0"/>
              <a:t>, καθηγητής</a:t>
            </a:r>
          </a:p>
        </p:txBody>
      </p:sp>
    </p:spTree>
    <p:extLst>
      <p:ext uri="{BB962C8B-B14F-4D97-AF65-F5344CB8AC3E}">
        <p14:creationId xmlns:p14="http://schemas.microsoft.com/office/powerpoint/2010/main" val="3303826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85AA20E2-64EA-4ACD-BABB-0F952E0063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XML Elements				2/2</a:t>
            </a:r>
            <a:endParaRPr lang="el-GR" altLang="el-GR"/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FD0E32ED-9804-4105-8942-5C026484D6A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l-GR" sz="2600" dirty="0"/>
              <a:t>Το περιεχόμενο των </a:t>
            </a:r>
            <a:r>
              <a:rPr lang="en-US" sz="2600" dirty="0"/>
              <a:t>elements </a:t>
            </a:r>
            <a:r>
              <a:rPr lang="el-GR" sz="2600" dirty="0"/>
              <a:t>ποικίλλει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Άλλα </a:t>
            </a:r>
            <a:r>
              <a:rPr lang="en-US" sz="2200" dirty="0"/>
              <a:t>elements (child elements)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Μεικτό περιεχόμενο – κείμενο &amp; </a:t>
            </a:r>
            <a:r>
              <a:rPr lang="en-US" sz="2200" dirty="0"/>
              <a:t>elements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Μόνο κείμενο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Άδειο </a:t>
            </a:r>
            <a:r>
              <a:rPr lang="en-US" sz="2200" dirty="0"/>
              <a:t>element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l-GR" sz="2600" dirty="0"/>
              <a:t>Δεν υπάρχει περιορισμός στο βάθος της </a:t>
            </a:r>
            <a:r>
              <a:rPr lang="el-GR" sz="2600" dirty="0" err="1"/>
              <a:t>εμφώλευσης</a:t>
            </a:r>
            <a:r>
              <a:rPr lang="el-GR" sz="2600" dirty="0"/>
              <a:t> στοιχείων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l-GR" sz="2600" dirty="0"/>
              <a:t>Τα ονόματα των </a:t>
            </a:r>
            <a:r>
              <a:rPr lang="en-US" sz="2600" dirty="0"/>
              <a:t>elements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Μπορούν να περιέχουν γράμματα, αριθμητικά ψηφία και άλλους χαρακτήρες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Δεν μπορούν να αρχίζουν με αριθμητικό ή σημείο στίξης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Δεν μπορούν να αρχίζουν με τα γράμματα </a:t>
            </a:r>
            <a:r>
              <a:rPr lang="el-GR" sz="2200" dirty="0" err="1"/>
              <a:t>xml</a:t>
            </a:r>
            <a:r>
              <a:rPr lang="el-GR" sz="2200" dirty="0"/>
              <a:t> (ή XML ή </a:t>
            </a:r>
            <a:r>
              <a:rPr lang="el-GR" sz="2200" dirty="0" err="1"/>
              <a:t>Xml</a:t>
            </a:r>
            <a:r>
              <a:rPr lang="el-GR" sz="2200" dirty="0"/>
              <a:t>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Δεν μπορούν να περιέχουν κενά</a:t>
            </a:r>
            <a:endParaRPr lang="en-US" sz="22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A16946CB-1DFC-4C2F-962E-8609E29D8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10</a:t>
            </a:fld>
            <a:endParaRPr lang="el-G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A749B43A-39D8-4669-9D2A-3F60B86BE6C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XML attributes</a:t>
            </a:r>
            <a:endParaRPr lang="el-GR" altLang="el-GR"/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6DC97CF0-DCA2-462C-A974-24C53FF0CFB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l-GR" altLang="el-GR"/>
              <a:t>Τα XML elements μπορούν να περιέχουν attributes (ιδιότητες) στο αρχικό </a:t>
            </a:r>
            <a:r>
              <a:rPr lang="en-US" altLang="el-GR"/>
              <a:t>tag </a:t>
            </a:r>
            <a:r>
              <a:rPr lang="el-GR" altLang="el-GR"/>
              <a:t>όπως και στην HTML</a:t>
            </a:r>
          </a:p>
          <a:p>
            <a:pPr lvl="1" eaLnBrk="1" hangingPunct="1">
              <a:lnSpc>
                <a:spcPct val="90000"/>
              </a:lnSpc>
            </a:pPr>
            <a:r>
              <a:rPr lang="el-GR" altLang="el-GR"/>
              <a:t>Τα </a:t>
            </a:r>
            <a:r>
              <a:rPr lang="en-US" altLang="el-GR"/>
              <a:t>a</a:t>
            </a:r>
            <a:r>
              <a:rPr lang="el-GR" altLang="el-GR"/>
              <a:t>ttributes παρέχουν περισσότερες πληροφορίες για τα elements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/>
              <a:t>	&lt;file </a:t>
            </a:r>
            <a:r>
              <a:rPr lang="el-GR" altLang="el-GR">
                <a:solidFill>
                  <a:srgbClr val="FF0000"/>
                </a:solidFill>
              </a:rPr>
              <a:t>type="gif"</a:t>
            </a:r>
            <a:r>
              <a:rPr lang="el-GR" altLang="el-GR"/>
              <a:t>&gt;computer.gif&lt;/file&gt;</a:t>
            </a:r>
          </a:p>
          <a:p>
            <a:pPr lvl="1" eaLnBrk="1" hangingPunct="1">
              <a:lnSpc>
                <a:spcPct val="90000"/>
              </a:lnSpc>
            </a:pPr>
            <a:r>
              <a:rPr lang="el-GR" altLang="el-GR"/>
              <a:t>Η τιμή ενός </a:t>
            </a:r>
            <a:r>
              <a:rPr lang="en-US" altLang="el-GR"/>
              <a:t>attribute </a:t>
            </a:r>
            <a:r>
              <a:rPr lang="el-GR" altLang="el-GR"/>
              <a:t>πρέπει να βρίσκεται είτε σε μονά είτε σε διπλά εισαγωγικά</a:t>
            </a:r>
          </a:p>
          <a:p>
            <a:pPr eaLnBrk="1" hangingPunct="1">
              <a:lnSpc>
                <a:spcPct val="90000"/>
              </a:lnSpc>
            </a:pPr>
            <a:r>
              <a:rPr lang="el-GR" altLang="el-GR"/>
              <a:t>Οι επιπλέον πληροφορίες για ένα </a:t>
            </a:r>
            <a:r>
              <a:rPr lang="en-US" altLang="el-GR"/>
              <a:t>element </a:t>
            </a:r>
            <a:r>
              <a:rPr lang="el-GR" altLang="el-GR"/>
              <a:t>μπορούν να αποθηκευτούν είτε ως </a:t>
            </a:r>
            <a:r>
              <a:rPr lang="en-US" altLang="el-GR"/>
              <a:t>attribute </a:t>
            </a:r>
            <a:r>
              <a:rPr lang="el-GR" altLang="el-GR"/>
              <a:t>είτε ως </a:t>
            </a:r>
            <a:r>
              <a:rPr lang="en-US" altLang="el-GR"/>
              <a:t>child element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36519B1E-D200-4A8D-94E6-5D3EABB9B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11</a:t>
            </a:fld>
            <a:endParaRPr lang="el-G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646A4228-A4B1-48D3-9417-D307EF8EA6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Χρήση </a:t>
            </a:r>
            <a:r>
              <a:rPr lang="en-US" altLang="el-GR"/>
              <a:t>elements </a:t>
            </a:r>
            <a:r>
              <a:rPr lang="el-GR" altLang="el-GR"/>
              <a:t>αντί </a:t>
            </a:r>
            <a:r>
              <a:rPr lang="en-US" altLang="el-GR"/>
              <a:t>attributes!</a:t>
            </a:r>
            <a:endParaRPr lang="el-GR" altLang="el-GR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6072FE77-179D-46B6-A79A-F8B7443CAF0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l-GR" dirty="0"/>
              <a:t>Γιατί να αποφεύγετε τα </a:t>
            </a:r>
            <a:r>
              <a:rPr lang="en-US" dirty="0"/>
              <a:t>attributes?</a:t>
            </a:r>
          </a:p>
          <a:p>
            <a:pPr lvl="1" eaLnBrk="1" hangingPunct="1">
              <a:defRPr/>
            </a:pPr>
            <a:r>
              <a:rPr lang="el-GR" dirty="0"/>
              <a:t>Δεν μπορούν να περιέχουν πολλαπλές τιμές</a:t>
            </a:r>
          </a:p>
          <a:p>
            <a:pPr lvl="1" eaLnBrk="1" hangingPunct="1">
              <a:defRPr/>
            </a:pPr>
            <a:r>
              <a:rPr lang="el-GR" dirty="0"/>
              <a:t>Δεν είναι εύκολα επεκτάσιμα</a:t>
            </a:r>
          </a:p>
          <a:p>
            <a:pPr lvl="1" eaLnBrk="1" hangingPunct="1">
              <a:defRPr/>
            </a:pPr>
            <a:r>
              <a:rPr lang="el-GR" dirty="0"/>
              <a:t>Δεν περιγράφουν δομές</a:t>
            </a:r>
          </a:p>
          <a:p>
            <a:pPr lvl="1" eaLnBrk="1" hangingPunct="1">
              <a:defRPr/>
            </a:pPr>
            <a:r>
              <a:rPr lang="el-GR" dirty="0"/>
              <a:t>Διαχειρίζονται δύσκολα από προγράμματα</a:t>
            </a:r>
          </a:p>
          <a:p>
            <a:pPr lvl="1" eaLnBrk="1" hangingPunct="1">
              <a:defRPr/>
            </a:pPr>
            <a:r>
              <a:rPr lang="el-GR" dirty="0"/>
              <a:t>Είναι δύσκολος ο έλεγχος του με βάση ένα DTD</a:t>
            </a:r>
          </a:p>
          <a:p>
            <a:pPr eaLnBrk="1" hangingPunct="1">
              <a:defRPr/>
            </a:pPr>
            <a:r>
              <a:rPr lang="el-GR" dirty="0"/>
              <a:t>Πότε να χρησιμοποιείτε </a:t>
            </a:r>
            <a:r>
              <a:rPr lang="en-US" dirty="0"/>
              <a:t>attributes?</a:t>
            </a:r>
          </a:p>
          <a:p>
            <a:pPr lvl="1" eaLnBrk="1" hangingPunct="1">
              <a:defRPr/>
            </a:pPr>
            <a:r>
              <a:rPr lang="el-GR" dirty="0"/>
              <a:t>Για πληροφορίες που δεν είναι σχετικές με τα δεδομένα</a:t>
            </a:r>
          </a:p>
          <a:p>
            <a:pPr lvl="1" eaLnBrk="1" hangingPunct="1">
              <a:defRPr/>
            </a:pPr>
            <a:r>
              <a:rPr lang="el-GR" dirty="0"/>
              <a:t>Για την ανάθεση </a:t>
            </a:r>
            <a:r>
              <a:rPr lang="en-US" dirty="0"/>
              <a:t>ID </a:t>
            </a:r>
            <a:r>
              <a:rPr lang="el-GR" dirty="0"/>
              <a:t>στα </a:t>
            </a:r>
            <a:r>
              <a:rPr lang="en-US" dirty="0"/>
              <a:t>elements</a:t>
            </a:r>
            <a:endParaRPr lang="el-GR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48A882F6-A830-4B36-8123-96022CD39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12</a:t>
            </a:fld>
            <a:endParaRPr lang="el-GR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0A69ADE2-B901-44AF-9D91-4B10740226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Προκαθορισμένες </a:t>
            </a:r>
            <a:br>
              <a:rPr lang="el-GR" altLang="el-GR"/>
            </a:br>
            <a:r>
              <a:rPr lang="el-GR" altLang="el-GR"/>
              <a:t>οντότητες αναφοράς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B8FFB313-50B5-4A82-AD34-CA4496C5BC6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l-GR" sz="2600" dirty="0"/>
              <a:t>Η εισαγωγή του χαρακτήρα </a:t>
            </a:r>
            <a:r>
              <a:rPr lang="en-US" sz="2600" dirty="0"/>
              <a:t>“</a:t>
            </a:r>
            <a:r>
              <a:rPr lang="el-GR" sz="2600" dirty="0"/>
              <a:t>&lt;</a:t>
            </a:r>
            <a:r>
              <a:rPr lang="en-US" sz="2600" dirty="0"/>
              <a:t>“ </a:t>
            </a:r>
            <a:r>
              <a:rPr lang="el-GR" sz="2600" dirty="0"/>
              <a:t>σε ένα </a:t>
            </a:r>
            <a:r>
              <a:rPr lang="en-US" sz="2600" dirty="0"/>
              <a:t>XML </a:t>
            </a:r>
            <a:r>
              <a:rPr lang="el-GR" sz="2600" dirty="0"/>
              <a:t>αρχείο θα παράγει σφάλμα, καθώς ο </a:t>
            </a:r>
            <a:r>
              <a:rPr lang="en-US" sz="2600" dirty="0"/>
              <a:t>XML parser </a:t>
            </a:r>
            <a:r>
              <a:rPr lang="el-GR" sz="2600" dirty="0"/>
              <a:t>θα θεωρήσει ότι αρχίζει ένα καινούριο </a:t>
            </a:r>
            <a:r>
              <a:rPr lang="en-US" sz="2600" dirty="0"/>
              <a:t>element</a:t>
            </a:r>
          </a:p>
          <a:p>
            <a:pPr lvl="4" eaLnBrk="1" hangingPunct="1">
              <a:lnSpc>
                <a:spcPct val="90000"/>
              </a:lnSpc>
              <a:defRPr/>
            </a:pPr>
            <a:endParaRPr lang="el-GR" sz="1800" dirty="0"/>
          </a:p>
          <a:p>
            <a:pPr eaLnBrk="1" hangingPunct="1">
              <a:lnSpc>
                <a:spcPct val="90000"/>
              </a:lnSpc>
              <a:defRPr/>
            </a:pPr>
            <a:r>
              <a:rPr lang="el-GR" sz="2600" dirty="0"/>
              <a:t>Η XML υποστηρίζει τις εξής πέντε προκαθορισμένες οντότητες αναφοράς για τους ειδικούς χαρακτήρες: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&lt;		&amp;</a:t>
            </a:r>
            <a:r>
              <a:rPr lang="el-GR" sz="2200" dirty="0" err="1"/>
              <a:t>lt</a:t>
            </a:r>
            <a:r>
              <a:rPr lang="el-GR" sz="2200" dirty="0"/>
              <a:t>;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&gt;		&amp;</a:t>
            </a:r>
            <a:r>
              <a:rPr lang="el-GR" sz="2200" dirty="0" err="1"/>
              <a:t>gt</a:t>
            </a:r>
            <a:r>
              <a:rPr lang="el-GR" sz="2200" dirty="0"/>
              <a:t>;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&amp;		&amp;</a:t>
            </a:r>
            <a:r>
              <a:rPr lang="el-GR" sz="2200" dirty="0" err="1"/>
              <a:t>amp</a:t>
            </a:r>
            <a:r>
              <a:rPr lang="el-GR" sz="2200" dirty="0"/>
              <a:t>;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‘		&amp;</a:t>
            </a:r>
            <a:r>
              <a:rPr lang="el-GR" sz="2200" dirty="0" err="1"/>
              <a:t>apos</a:t>
            </a:r>
            <a:r>
              <a:rPr lang="el-GR" sz="2200" dirty="0"/>
              <a:t>;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" 		&amp;</a:t>
            </a:r>
            <a:r>
              <a:rPr lang="el-GR" sz="2200" dirty="0" err="1"/>
              <a:t>quot</a:t>
            </a:r>
            <a:r>
              <a:rPr lang="el-GR" sz="2200" dirty="0"/>
              <a:t>;</a:t>
            </a:r>
          </a:p>
          <a:p>
            <a:pPr lvl="4" eaLnBrk="1" hangingPunct="1">
              <a:lnSpc>
                <a:spcPct val="90000"/>
              </a:lnSpc>
              <a:defRPr/>
            </a:pPr>
            <a:endParaRPr lang="el-GR" sz="1800" dirty="0"/>
          </a:p>
          <a:p>
            <a:pPr eaLnBrk="1" hangingPunct="1">
              <a:lnSpc>
                <a:spcPct val="90000"/>
              </a:lnSpc>
              <a:defRPr/>
            </a:pPr>
            <a:r>
              <a:rPr lang="el-GR" sz="2600" dirty="0"/>
              <a:t>Σφάλμα παράγουν μόνο οι χαρακτήρες </a:t>
            </a:r>
            <a:r>
              <a:rPr lang="en-US" sz="2600" dirty="0"/>
              <a:t>“&lt;“ </a:t>
            </a:r>
            <a:r>
              <a:rPr lang="el-GR" sz="2600" dirty="0"/>
              <a:t>και </a:t>
            </a:r>
            <a:r>
              <a:rPr lang="en-US" sz="2600" dirty="0"/>
              <a:t>“&amp;”</a:t>
            </a:r>
            <a:endParaRPr lang="en-GB" sz="2600" b="1" i="1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DB93D854-814C-4E6A-8041-C8DB2AEE3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13</a:t>
            </a:fld>
            <a:endParaRPr lang="el-GR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78102305-3B6F-4137-9531-BCD482A257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XML CDATA		</a:t>
            </a:r>
            <a:endParaRPr lang="en-US" altLang="el-GR" sz="3100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DE23DACC-C3F7-4F1C-9C69-B459A9764C4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l-GR" sz="2100" dirty="0"/>
              <a:t>Όλο το κείμενο ενός </a:t>
            </a:r>
            <a:r>
              <a:rPr lang="en-US" sz="2100" dirty="0"/>
              <a:t>XML </a:t>
            </a:r>
            <a:r>
              <a:rPr lang="el-GR" sz="2100" dirty="0"/>
              <a:t>αρχείου θα επεξεργαστεί από τον </a:t>
            </a:r>
            <a:r>
              <a:rPr lang="en-US" sz="2100" dirty="0"/>
              <a:t>XML parser. </a:t>
            </a:r>
            <a:endParaRPr lang="el-GR" sz="2100" dirty="0"/>
          </a:p>
          <a:p>
            <a:pPr eaLnBrk="1" hangingPunct="1">
              <a:lnSpc>
                <a:spcPct val="80000"/>
              </a:lnSpc>
              <a:defRPr/>
            </a:pPr>
            <a:r>
              <a:rPr lang="el-GR" sz="2100" dirty="0"/>
              <a:t>Εάν ο χρήστης επιθυμεί να εισάγει πληροφορία η οποία δεν πρέπει να επεξεργαστεί τότε αυτή πρέπει να εμφανιστεί σε ένα </a:t>
            </a:r>
            <a:r>
              <a:rPr lang="en-US" sz="2100" dirty="0"/>
              <a:t>CDATA</a:t>
            </a:r>
            <a:r>
              <a:rPr lang="el-GR" sz="2100" dirty="0"/>
              <a:t> </a:t>
            </a:r>
            <a:r>
              <a:rPr lang="en-US" sz="2100" dirty="0"/>
              <a:t>section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l-GR" sz="2100" dirty="0"/>
              <a:t>Ένας </a:t>
            </a:r>
            <a:r>
              <a:rPr lang="en-US" sz="2100" dirty="0"/>
              <a:t>CDATA section </a:t>
            </a:r>
            <a:r>
              <a:rPr lang="el-GR" sz="2100" dirty="0"/>
              <a:t>αρχίζει με το </a:t>
            </a:r>
            <a:r>
              <a:rPr lang="en-GB" sz="2100" b="1" dirty="0"/>
              <a:t>&lt;![CDATA[ </a:t>
            </a:r>
            <a:r>
              <a:rPr lang="el-GR" sz="2100" dirty="0"/>
              <a:t>και τελειώνει με το </a:t>
            </a:r>
            <a:r>
              <a:rPr lang="en-GB" sz="2100" b="1" dirty="0"/>
              <a:t>]]&gt;</a:t>
            </a:r>
            <a:r>
              <a:rPr lang="en-GB" sz="2100" dirty="0"/>
              <a:t> </a:t>
            </a:r>
            <a:endParaRPr lang="el-GR" sz="2100" dirty="0"/>
          </a:p>
          <a:p>
            <a:pPr eaLnBrk="1" hangingPunct="1">
              <a:lnSpc>
                <a:spcPct val="80000"/>
              </a:lnSpc>
              <a:defRPr/>
            </a:pPr>
            <a:r>
              <a:rPr lang="el-GR" sz="2100" dirty="0"/>
              <a:t>Σε ένα </a:t>
            </a:r>
            <a:r>
              <a:rPr lang="en-US" sz="2100" dirty="0"/>
              <a:t>CDATA </a:t>
            </a:r>
            <a:r>
              <a:rPr lang="el-GR" sz="2100" dirty="0"/>
              <a:t>δεν επιτρέπεται η ακολουθία χαρακτήρων </a:t>
            </a:r>
            <a:r>
              <a:rPr lang="en-US" sz="2100" dirty="0"/>
              <a:t>]]&gt;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100" dirty="0"/>
              <a:t>	</a:t>
            </a:r>
            <a:r>
              <a:rPr lang="el-GR" sz="2100" dirty="0"/>
              <a:t>&lt;</a:t>
            </a:r>
            <a:r>
              <a:rPr lang="en-US" sz="2100" dirty="0"/>
              <a:t>script</a:t>
            </a:r>
            <a:r>
              <a:rPr lang="el-GR" sz="2100" dirty="0"/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100" dirty="0"/>
              <a:t>		</a:t>
            </a:r>
            <a:r>
              <a:rPr lang="el-GR" sz="2100" dirty="0"/>
              <a:t>&lt;![CDATA[</a:t>
            </a:r>
            <a:r>
              <a:rPr lang="en-US" sz="2100" dirty="0"/>
              <a:t>	</a:t>
            </a:r>
            <a:r>
              <a:rPr lang="el-GR" sz="2100" dirty="0" err="1"/>
              <a:t>function</a:t>
            </a:r>
            <a:r>
              <a:rPr lang="el-GR" sz="2100" dirty="0"/>
              <a:t> </a:t>
            </a:r>
            <a:r>
              <a:rPr lang="el-GR" sz="2100" dirty="0" err="1"/>
              <a:t>matchwo</a:t>
            </a:r>
            <a:r>
              <a:rPr lang="el-GR" sz="2100" dirty="0"/>
              <a:t>(</a:t>
            </a:r>
            <a:r>
              <a:rPr lang="el-GR" sz="2100" dirty="0" err="1"/>
              <a:t>a,b</a:t>
            </a:r>
            <a:r>
              <a:rPr lang="el-GR" sz="2100" dirty="0"/>
              <a:t>) { </a:t>
            </a:r>
            <a:endParaRPr lang="en-US" sz="210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100" dirty="0"/>
              <a:t>					</a:t>
            </a:r>
            <a:r>
              <a:rPr lang="el-GR" sz="2100" dirty="0" err="1"/>
              <a:t>if</a:t>
            </a:r>
            <a:r>
              <a:rPr lang="el-GR" sz="2100" dirty="0"/>
              <a:t> (a &lt; b &amp;&amp; a &lt; 0) </a:t>
            </a:r>
            <a:endParaRPr lang="en-US" sz="210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100" dirty="0"/>
              <a:t>					</a:t>
            </a:r>
            <a:r>
              <a:rPr lang="el-GR" sz="2100" dirty="0" err="1"/>
              <a:t>then</a:t>
            </a:r>
            <a:r>
              <a:rPr lang="en-US" sz="2100" dirty="0"/>
              <a:t> 	</a:t>
            </a:r>
            <a:r>
              <a:rPr lang="el-GR" sz="2100" dirty="0"/>
              <a:t>{ </a:t>
            </a:r>
            <a:r>
              <a:rPr lang="el-GR" sz="2100" dirty="0" err="1"/>
              <a:t>return</a:t>
            </a:r>
            <a:r>
              <a:rPr lang="el-GR" sz="2100" dirty="0"/>
              <a:t> 1 } </a:t>
            </a:r>
            <a:endParaRPr lang="en-US" sz="210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100" dirty="0"/>
              <a:t>					</a:t>
            </a:r>
            <a:r>
              <a:rPr lang="el-GR" sz="2100" dirty="0" err="1"/>
              <a:t>else</a:t>
            </a:r>
            <a:r>
              <a:rPr lang="el-GR" sz="2100" dirty="0"/>
              <a:t> </a:t>
            </a:r>
            <a:r>
              <a:rPr lang="en-US" sz="2100" dirty="0"/>
              <a:t>	</a:t>
            </a:r>
            <a:r>
              <a:rPr lang="el-GR" sz="2100" dirty="0"/>
              <a:t>{ </a:t>
            </a:r>
            <a:r>
              <a:rPr lang="el-GR" sz="2100" dirty="0" err="1"/>
              <a:t>return</a:t>
            </a:r>
            <a:r>
              <a:rPr lang="el-GR" sz="2100" dirty="0"/>
              <a:t> 0 } } </a:t>
            </a:r>
            <a:endParaRPr lang="en-US" sz="210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100" dirty="0"/>
              <a:t>		</a:t>
            </a:r>
            <a:r>
              <a:rPr lang="el-GR" sz="2100" dirty="0"/>
              <a:t>]]&gt; </a:t>
            </a:r>
            <a:endParaRPr lang="el-GR" sz="2100" b="1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100" b="1" dirty="0"/>
              <a:t>	</a:t>
            </a:r>
            <a:r>
              <a:rPr lang="el-GR" sz="2100" dirty="0"/>
              <a:t>&lt;/ </a:t>
            </a:r>
            <a:r>
              <a:rPr lang="en-US" sz="2100" dirty="0"/>
              <a:t>script</a:t>
            </a:r>
            <a:r>
              <a:rPr lang="el-GR" sz="2100" dirty="0"/>
              <a:t> &gt;</a:t>
            </a:r>
            <a:r>
              <a:rPr lang="en-US" sz="2200" dirty="0">
                <a:solidFill>
                  <a:srgbClr val="FF0000"/>
                </a:solidFill>
              </a:rPr>
              <a:t>	</a:t>
            </a:r>
            <a:endParaRPr lang="el-GR" sz="2200" dirty="0">
              <a:solidFill>
                <a:srgbClr val="FF0000"/>
              </a:solidFill>
            </a:endParaRPr>
          </a:p>
          <a:p>
            <a:pPr algn="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sz="1700" dirty="0">
                <a:hlinkClick r:id="rId3" action="ppaction://hlinkpres?slideindex=1&amp;slidetitle="/>
              </a:rPr>
              <a:t>View page</a:t>
            </a:r>
            <a:endParaRPr lang="en-US" sz="17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F278C702-12D3-4E82-832B-28CD05EB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14</a:t>
            </a:fld>
            <a:endParaRPr lang="el-G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B7A599F1-44CF-4186-8A57-D262BD7853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XML Namespaces		</a:t>
            </a:r>
            <a:r>
              <a:rPr lang="en-US" altLang="el-GR" sz="3100"/>
              <a:t>1/</a:t>
            </a:r>
            <a:r>
              <a:rPr lang="el-GR" altLang="el-GR" sz="3100"/>
              <a:t>3</a:t>
            </a:r>
            <a:endParaRPr lang="en-US" altLang="el-GR" sz="3100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281B2426-83E3-4CF6-A6D9-220DE07CA487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l-GR" sz="2500" dirty="0"/>
              <a:t>Είναι πιθανό σε δύο διαφορετικά αρχεία να εμφανίζονται </a:t>
            </a:r>
            <a:r>
              <a:rPr lang="en-US" sz="2500" dirty="0"/>
              <a:t>elements </a:t>
            </a:r>
            <a:r>
              <a:rPr lang="el-GR" sz="2500" dirty="0"/>
              <a:t>με το ίδιο όνομα, αλλά διαφορετική σημασία</a:t>
            </a:r>
          </a:p>
          <a:p>
            <a:pPr lvl="1" eaLnBrk="1" hangingPunct="1">
              <a:defRPr/>
            </a:pPr>
            <a:r>
              <a:rPr lang="el-GR" sz="2000" dirty="0"/>
              <a:t>πχ. το </a:t>
            </a:r>
            <a:r>
              <a:rPr lang="en-US" sz="2000" dirty="0"/>
              <a:t>element &lt;file</a:t>
            </a:r>
            <a:r>
              <a:rPr lang="el-GR" sz="2000" dirty="0"/>
              <a:t>&gt; μπορεί να αναφέρεται είτε σε ένα αρχείο </a:t>
            </a:r>
            <a:r>
              <a:rPr lang="en-US" sz="2000" dirty="0"/>
              <a:t>txt </a:t>
            </a:r>
            <a:r>
              <a:rPr lang="el-GR" sz="2000" dirty="0"/>
              <a:t>είτε σε μία εικόνα</a:t>
            </a:r>
            <a:endParaRPr lang="en-US" sz="2000" dirty="0"/>
          </a:p>
          <a:p>
            <a:pPr eaLnBrk="1" hangingPunct="1">
              <a:defRPr/>
            </a:pPr>
            <a:r>
              <a:rPr lang="el-GR" sz="2500" dirty="0"/>
              <a:t>Προστίθεται ένα πρόθεμα μπροστά στο όνομα, καθώς τα ονόματα των </a:t>
            </a:r>
            <a:r>
              <a:rPr lang="en-US" sz="2500" dirty="0"/>
              <a:t>tags </a:t>
            </a:r>
            <a:r>
              <a:rPr lang="el-GR" sz="2500" dirty="0"/>
              <a:t>πρέπει να είναι διαφορετικά</a:t>
            </a:r>
          </a:p>
          <a:p>
            <a:pPr lvl="1" eaLnBrk="1" hangingPunct="1">
              <a:defRPr/>
            </a:pPr>
            <a:r>
              <a:rPr lang="el-GR" sz="2400" dirty="0"/>
              <a:t>πχ. &lt;</a:t>
            </a:r>
            <a:r>
              <a:rPr lang="en-US" sz="2400" dirty="0" err="1"/>
              <a:t>text:file</a:t>
            </a:r>
            <a:r>
              <a:rPr lang="en-US" sz="2400" dirty="0"/>
              <a:t>&gt; &amp; &lt;</a:t>
            </a:r>
            <a:r>
              <a:rPr lang="en-US" sz="2400" dirty="0" err="1"/>
              <a:t>image:file</a:t>
            </a:r>
            <a:r>
              <a:rPr lang="en-US" sz="2400" dirty="0"/>
              <a:t>&gt;</a:t>
            </a:r>
          </a:p>
          <a:p>
            <a:pPr lvl="1" eaLnBrk="1" hangingPunct="1">
              <a:defRPr/>
            </a:pPr>
            <a:r>
              <a:rPr lang="el-GR" sz="2400" dirty="0"/>
              <a:t>Έτσι προκύπτουν δύο διαφορετικά </a:t>
            </a:r>
            <a:r>
              <a:rPr lang="en-US" sz="2400" dirty="0"/>
              <a:t>elements</a:t>
            </a:r>
          </a:p>
          <a:p>
            <a:pPr eaLnBrk="1" hangingPunct="1">
              <a:defRPr/>
            </a:pPr>
            <a:r>
              <a:rPr lang="el-GR" dirty="0"/>
              <a:t>Το </a:t>
            </a:r>
            <a:r>
              <a:rPr lang="en-US" dirty="0"/>
              <a:t>namespace attribute</a:t>
            </a:r>
            <a:r>
              <a:rPr lang="el-GR" dirty="0"/>
              <a:t> έχει την εξής σύνταξη</a:t>
            </a:r>
            <a:endParaRPr lang="en-US" dirty="0"/>
          </a:p>
          <a:p>
            <a:pPr lvl="1" eaLnBrk="1" hangingPunct="1">
              <a:defRPr/>
            </a:pPr>
            <a:r>
              <a:rPr lang="el-GR" dirty="0" err="1"/>
              <a:t>xmlns</a:t>
            </a:r>
            <a:r>
              <a:rPr lang="el-GR" dirty="0"/>
              <a:t>:</a:t>
            </a:r>
            <a:r>
              <a:rPr lang="en-US" i="1" dirty="0">
                <a:solidFill>
                  <a:srgbClr val="0000FF"/>
                </a:solidFill>
              </a:rPr>
              <a:t>prefix</a:t>
            </a:r>
            <a:r>
              <a:rPr lang="el-GR" dirty="0"/>
              <a:t>="</a:t>
            </a:r>
            <a:r>
              <a:rPr lang="el-GR" dirty="0" err="1"/>
              <a:t>namespace</a:t>
            </a:r>
            <a:r>
              <a:rPr lang="el-GR" dirty="0"/>
              <a:t>" </a:t>
            </a:r>
            <a:endParaRPr lang="en-US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FCCE8F2C-84AE-4E6D-A818-E0DD96E61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15</a:t>
            </a:fld>
            <a:endParaRPr lang="el-GR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0F3B9C23-AADE-436D-9576-C833FAE942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XML Namespaces		</a:t>
            </a:r>
            <a:r>
              <a:rPr lang="en-US" altLang="el-GR" sz="3100"/>
              <a:t>2</a:t>
            </a:r>
            <a:r>
              <a:rPr lang="el-GR" altLang="el-GR" sz="3100"/>
              <a:t>/3</a:t>
            </a:r>
            <a:endParaRPr lang="en-US" altLang="el-GR" sz="3100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AB7C3DE4-2523-4F94-96F9-15D9E66386B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l-GR" altLang="el-GR" sz="2500" dirty="0"/>
              <a:t>Προθέματα </a:t>
            </a:r>
            <a:r>
              <a:rPr lang="en-US" altLang="el-GR" sz="2500" dirty="0"/>
              <a:t>namespaces, </a:t>
            </a:r>
            <a:r>
              <a:rPr lang="el-GR" altLang="el-GR" sz="2500" dirty="0"/>
              <a:t>τα οποία είναι </a:t>
            </a:r>
            <a:r>
              <a:rPr lang="en-US" altLang="el-GR" sz="2500" dirty="0"/>
              <a:t>Uniform Resource Identifier (URI)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l-GR" altLang="el-GR" sz="2400" dirty="0">
                <a:solidFill>
                  <a:srgbClr val="FF0000"/>
                </a:solidFill>
              </a:rPr>
              <a:t>&lt;</a:t>
            </a:r>
            <a:r>
              <a:rPr lang="el-GR" altLang="el-GR" sz="2400" dirty="0" err="1">
                <a:solidFill>
                  <a:srgbClr val="FF0000"/>
                </a:solidFill>
              </a:rPr>
              <a:t>directory</a:t>
            </a:r>
            <a:r>
              <a:rPr lang="el-GR" altLang="el-GR" sz="2400" dirty="0">
                <a:solidFill>
                  <a:srgbClr val="FF0000"/>
                </a:solidFill>
              </a:rPr>
              <a:t> </a:t>
            </a:r>
            <a:r>
              <a:rPr lang="el-GR" altLang="el-GR" sz="2400" dirty="0" err="1">
                <a:solidFill>
                  <a:srgbClr val="FF0000"/>
                </a:solidFill>
              </a:rPr>
              <a:t>xmlns:text</a:t>
            </a:r>
            <a:r>
              <a:rPr lang="el-GR" altLang="el-GR" sz="2400" dirty="0">
                <a:solidFill>
                  <a:srgbClr val="FF0000"/>
                </a:solidFill>
              </a:rPr>
              <a:t>=“</a:t>
            </a:r>
            <a:r>
              <a:rPr lang="en-US" altLang="el-GR" sz="2400" dirty="0">
                <a:solidFill>
                  <a:srgbClr val="FF0000"/>
                </a:solidFill>
              </a:rPr>
              <a:t>http://www.standard.org/text/”</a:t>
            </a:r>
            <a:r>
              <a:rPr lang="el-GR" altLang="el-GR" sz="2400" dirty="0">
                <a:solidFill>
                  <a:srgbClr val="FF0000"/>
                </a:solidFill>
              </a:rPr>
              <a:t>&gt; 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l-GR" altLang="el-GR" sz="2400" dirty="0">
                <a:solidFill>
                  <a:schemeClr val="accent2"/>
                </a:solidFill>
              </a:rPr>
              <a:t>	&lt;</a:t>
            </a:r>
            <a:r>
              <a:rPr lang="el-GR" altLang="el-GR" sz="2400" dirty="0" err="1">
                <a:solidFill>
                  <a:schemeClr val="accent2"/>
                </a:solidFill>
              </a:rPr>
              <a:t>text:file</a:t>
            </a:r>
            <a:r>
              <a:rPr lang="el-GR" altLang="el-GR" sz="2400" dirty="0">
                <a:solidFill>
                  <a:schemeClr val="accent2"/>
                </a:solidFill>
              </a:rPr>
              <a:t> </a:t>
            </a:r>
            <a:r>
              <a:rPr lang="el-GR" altLang="el-GR" sz="2400" dirty="0" err="1">
                <a:solidFill>
                  <a:schemeClr val="accent2"/>
                </a:solidFill>
              </a:rPr>
              <a:t>filename</a:t>
            </a:r>
            <a:r>
              <a:rPr lang="el-GR" altLang="el-GR" sz="2400" dirty="0">
                <a:solidFill>
                  <a:schemeClr val="accent2"/>
                </a:solidFill>
              </a:rPr>
              <a:t>="book.xml"&gt;</a:t>
            </a:r>
            <a:endParaRPr lang="el-GR" altLang="el-GR" sz="2400" b="1" dirty="0">
              <a:solidFill>
                <a:schemeClr val="accent2"/>
              </a:solidFill>
            </a:endParaRP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l-GR" altLang="el-GR" sz="2400" dirty="0"/>
              <a:t>		</a:t>
            </a:r>
            <a:r>
              <a:rPr lang="el-GR" altLang="el-GR" sz="2400" dirty="0">
                <a:solidFill>
                  <a:schemeClr val="hlink"/>
                </a:solidFill>
              </a:rPr>
              <a:t>&lt;</a:t>
            </a:r>
            <a:r>
              <a:rPr lang="el-GR" altLang="el-GR" sz="2400" dirty="0" err="1">
                <a:solidFill>
                  <a:schemeClr val="hlink"/>
                </a:solidFill>
              </a:rPr>
              <a:t>text:description</a:t>
            </a:r>
            <a:r>
              <a:rPr lang="el-GR" altLang="el-GR" sz="2400" dirty="0">
                <a:solidFill>
                  <a:schemeClr val="hlink"/>
                </a:solidFill>
              </a:rPr>
              <a:t>&gt;A </a:t>
            </a:r>
            <a:r>
              <a:rPr lang="el-GR" altLang="el-GR" sz="2400" dirty="0" err="1">
                <a:solidFill>
                  <a:schemeClr val="hlink"/>
                </a:solidFill>
              </a:rPr>
              <a:t>book</a:t>
            </a:r>
            <a:r>
              <a:rPr lang="el-GR" altLang="el-GR" sz="2400" dirty="0">
                <a:solidFill>
                  <a:schemeClr val="hlink"/>
                </a:solidFill>
              </a:rPr>
              <a:t> </a:t>
            </a:r>
            <a:r>
              <a:rPr lang="el-GR" altLang="el-GR" sz="2400" dirty="0" err="1">
                <a:solidFill>
                  <a:schemeClr val="hlink"/>
                </a:solidFill>
              </a:rPr>
              <a:t>list</a:t>
            </a:r>
            <a:r>
              <a:rPr lang="el-GR" altLang="el-GR" sz="2400" dirty="0">
                <a:solidFill>
                  <a:schemeClr val="hlink"/>
                </a:solidFill>
              </a:rPr>
              <a:t>&lt;/</a:t>
            </a:r>
            <a:r>
              <a:rPr lang="el-GR" altLang="el-GR" sz="2400" dirty="0" err="1">
                <a:solidFill>
                  <a:schemeClr val="hlink"/>
                </a:solidFill>
              </a:rPr>
              <a:t>text:description</a:t>
            </a:r>
            <a:r>
              <a:rPr lang="el-GR" altLang="el-GR" sz="2400" dirty="0">
                <a:solidFill>
                  <a:schemeClr val="hlink"/>
                </a:solidFill>
              </a:rPr>
              <a:t>&gt; </a:t>
            </a:r>
            <a:endParaRPr lang="el-GR" altLang="el-GR" sz="2400" b="1" dirty="0">
              <a:solidFill>
                <a:schemeClr val="hlink"/>
              </a:solidFill>
            </a:endParaRP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l-GR" altLang="el-GR" sz="2400" dirty="0">
                <a:solidFill>
                  <a:schemeClr val="accent2"/>
                </a:solidFill>
              </a:rPr>
              <a:t>	&lt;/</a:t>
            </a:r>
            <a:r>
              <a:rPr lang="el-GR" altLang="el-GR" sz="2400" dirty="0" err="1">
                <a:solidFill>
                  <a:schemeClr val="accent2"/>
                </a:solidFill>
              </a:rPr>
              <a:t>text:file</a:t>
            </a:r>
            <a:r>
              <a:rPr lang="el-GR" altLang="el-GR" sz="2400" dirty="0">
                <a:solidFill>
                  <a:schemeClr val="accent2"/>
                </a:solidFill>
              </a:rPr>
              <a:t>&gt;</a:t>
            </a:r>
            <a:endParaRPr lang="en-US" altLang="el-GR" sz="2400" dirty="0">
              <a:solidFill>
                <a:schemeClr val="accent2"/>
              </a:solidFill>
            </a:endParaRP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l-GR" altLang="el-GR" sz="2400" dirty="0">
                <a:solidFill>
                  <a:srgbClr val="FF0000"/>
                </a:solidFill>
              </a:rPr>
              <a:t>&lt;</a:t>
            </a:r>
            <a:r>
              <a:rPr lang="en-US" altLang="el-GR" sz="2400" dirty="0">
                <a:solidFill>
                  <a:srgbClr val="FF0000"/>
                </a:solidFill>
              </a:rPr>
              <a:t>/</a:t>
            </a:r>
            <a:r>
              <a:rPr lang="el-GR" altLang="el-GR" sz="2400" dirty="0" err="1">
                <a:solidFill>
                  <a:srgbClr val="FF0000"/>
                </a:solidFill>
              </a:rPr>
              <a:t>directory</a:t>
            </a:r>
            <a:r>
              <a:rPr lang="en-US" altLang="el-GR" sz="2400" dirty="0">
                <a:solidFill>
                  <a:srgbClr val="FF0000"/>
                </a:solidFill>
              </a:rPr>
              <a:t>&gt;</a:t>
            </a:r>
            <a:endParaRPr lang="el-GR" altLang="el-GR" sz="2400" dirty="0">
              <a:solidFill>
                <a:srgbClr val="FF0000"/>
              </a:solidFill>
            </a:endParaRPr>
          </a:p>
          <a:p>
            <a:pPr algn="r" eaLnBrk="1" hangingPunct="1">
              <a:buFont typeface="Wingdings" panose="05000000000000000000" pitchFamily="2" charset="2"/>
              <a:buNone/>
            </a:pPr>
            <a:r>
              <a:rPr lang="en-US" altLang="el-GR" sz="1900" dirty="0">
                <a:hlinkClick r:id="rId3" action="ppaction://hlinkpres?slideindex=1&amp;slidetitle="/>
              </a:rPr>
              <a:t>View page</a:t>
            </a:r>
            <a:endParaRPr lang="en-US" altLang="el-GR" sz="19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B0659F46-C8F3-4807-9A4E-559307318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16</a:t>
            </a:fld>
            <a:endParaRPr lang="el-G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76656EA2-B002-43C9-90CA-5B7C1CEE4E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l-GR"/>
              <a:t>XML Namespaces		</a:t>
            </a:r>
            <a:r>
              <a:rPr lang="en-US" altLang="el-GR" sz="3100"/>
              <a:t>3/3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BAF3E88A-5456-4D29-B853-697C6BFDBEC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l-GR" altLang="el-GR" sz="2600" dirty="0"/>
              <a:t>Είναι δυνατό σε ένα </a:t>
            </a:r>
            <a:r>
              <a:rPr lang="en-US" altLang="el-GR" sz="2600" dirty="0"/>
              <a:t>element </a:t>
            </a:r>
            <a:r>
              <a:rPr lang="el-GR" altLang="el-GR" sz="2600" dirty="0"/>
              <a:t>να δηλωθεί ένα </a:t>
            </a:r>
            <a:r>
              <a:rPr lang="en-US" altLang="el-GR" sz="2600" dirty="0"/>
              <a:t>default namespace </a:t>
            </a:r>
            <a:r>
              <a:rPr lang="el-GR" altLang="el-GR" sz="2600" dirty="0"/>
              <a:t>με αποτέλεσμα να μην είναι απαραίτητο να τοποθετείται το αντίστοιχο πρόθεμα σε όλα τα παιδιά του στοιχείου αυτού</a:t>
            </a:r>
            <a:endParaRPr lang="en-US" altLang="el-GR" sz="2600" dirty="0"/>
          </a:p>
          <a:p>
            <a:pPr lvl="2" eaLnBrk="1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400" dirty="0">
                <a:solidFill>
                  <a:srgbClr val="FF0000"/>
                </a:solidFill>
              </a:rPr>
              <a:t>&lt;</a:t>
            </a:r>
            <a:r>
              <a:rPr lang="el-GR" altLang="el-GR" sz="2400" dirty="0" err="1">
                <a:solidFill>
                  <a:srgbClr val="FF0000"/>
                </a:solidFill>
              </a:rPr>
              <a:t>directory</a:t>
            </a:r>
            <a:r>
              <a:rPr lang="el-GR" altLang="el-GR" sz="2400" dirty="0">
                <a:solidFill>
                  <a:srgbClr val="FF0000"/>
                </a:solidFill>
              </a:rPr>
              <a:t> </a:t>
            </a:r>
            <a:r>
              <a:rPr lang="el-GR" altLang="el-GR" sz="2400" dirty="0" err="1">
                <a:solidFill>
                  <a:srgbClr val="FF0000"/>
                </a:solidFill>
              </a:rPr>
              <a:t>xmlns</a:t>
            </a:r>
            <a:r>
              <a:rPr lang="el-GR" altLang="el-GR" sz="2400" dirty="0">
                <a:solidFill>
                  <a:srgbClr val="FF0000"/>
                </a:solidFill>
              </a:rPr>
              <a:t>=“</a:t>
            </a:r>
            <a:r>
              <a:rPr lang="en-US" altLang="el-GR" sz="2400" dirty="0">
                <a:solidFill>
                  <a:srgbClr val="FF0000"/>
                </a:solidFill>
              </a:rPr>
              <a:t>http://www.standard.org/text/” </a:t>
            </a:r>
            <a:r>
              <a:rPr lang="el-GR" altLang="el-GR" sz="2400" dirty="0">
                <a:solidFill>
                  <a:srgbClr val="FF0000"/>
                </a:solidFill>
              </a:rPr>
              <a:t>&gt; </a:t>
            </a:r>
          </a:p>
          <a:p>
            <a:pPr lvl="2" eaLnBrk="1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400" dirty="0">
                <a:solidFill>
                  <a:schemeClr val="accent2"/>
                </a:solidFill>
              </a:rPr>
              <a:t>	&lt;</a:t>
            </a:r>
            <a:r>
              <a:rPr lang="el-GR" altLang="el-GR" sz="2400" dirty="0" err="1">
                <a:solidFill>
                  <a:schemeClr val="accent2"/>
                </a:solidFill>
              </a:rPr>
              <a:t>file</a:t>
            </a:r>
            <a:r>
              <a:rPr lang="el-GR" altLang="el-GR" sz="2400" dirty="0">
                <a:solidFill>
                  <a:schemeClr val="accent2"/>
                </a:solidFill>
              </a:rPr>
              <a:t> </a:t>
            </a:r>
            <a:r>
              <a:rPr lang="el-GR" altLang="el-GR" sz="2400" dirty="0" err="1">
                <a:solidFill>
                  <a:schemeClr val="accent2"/>
                </a:solidFill>
              </a:rPr>
              <a:t>filename</a:t>
            </a:r>
            <a:r>
              <a:rPr lang="el-GR" altLang="el-GR" sz="2400" dirty="0">
                <a:solidFill>
                  <a:schemeClr val="accent2"/>
                </a:solidFill>
              </a:rPr>
              <a:t>="book.xml"&gt;</a:t>
            </a:r>
            <a:endParaRPr lang="el-GR" altLang="el-GR" sz="2400" b="1" dirty="0">
              <a:solidFill>
                <a:schemeClr val="accent2"/>
              </a:solidFill>
            </a:endParaRPr>
          </a:p>
          <a:p>
            <a:pPr lvl="2" eaLnBrk="1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400" dirty="0"/>
              <a:t>		</a:t>
            </a:r>
            <a:r>
              <a:rPr lang="el-GR" altLang="el-GR" sz="2400" dirty="0">
                <a:solidFill>
                  <a:schemeClr val="hlink"/>
                </a:solidFill>
              </a:rPr>
              <a:t>&lt;</a:t>
            </a:r>
            <a:r>
              <a:rPr lang="el-GR" altLang="el-GR" sz="2400" dirty="0" err="1">
                <a:solidFill>
                  <a:schemeClr val="hlink"/>
                </a:solidFill>
              </a:rPr>
              <a:t>description</a:t>
            </a:r>
            <a:r>
              <a:rPr lang="el-GR" altLang="el-GR" sz="2400" dirty="0">
                <a:solidFill>
                  <a:schemeClr val="hlink"/>
                </a:solidFill>
              </a:rPr>
              <a:t>&gt;A </a:t>
            </a:r>
            <a:r>
              <a:rPr lang="el-GR" altLang="el-GR" sz="2400" dirty="0" err="1">
                <a:solidFill>
                  <a:schemeClr val="hlink"/>
                </a:solidFill>
              </a:rPr>
              <a:t>book</a:t>
            </a:r>
            <a:r>
              <a:rPr lang="el-GR" altLang="el-GR" sz="2400" dirty="0">
                <a:solidFill>
                  <a:schemeClr val="hlink"/>
                </a:solidFill>
              </a:rPr>
              <a:t> </a:t>
            </a:r>
            <a:r>
              <a:rPr lang="el-GR" altLang="el-GR" sz="2400" dirty="0" err="1">
                <a:solidFill>
                  <a:schemeClr val="hlink"/>
                </a:solidFill>
              </a:rPr>
              <a:t>list</a:t>
            </a:r>
            <a:r>
              <a:rPr lang="el-GR" altLang="el-GR" sz="2400" dirty="0">
                <a:solidFill>
                  <a:schemeClr val="hlink"/>
                </a:solidFill>
              </a:rPr>
              <a:t>&lt;/</a:t>
            </a:r>
            <a:r>
              <a:rPr lang="el-GR" altLang="el-GR" sz="2400" dirty="0" err="1">
                <a:solidFill>
                  <a:schemeClr val="hlink"/>
                </a:solidFill>
              </a:rPr>
              <a:t>description</a:t>
            </a:r>
            <a:r>
              <a:rPr lang="el-GR" altLang="el-GR" sz="2400" dirty="0">
                <a:solidFill>
                  <a:schemeClr val="hlink"/>
                </a:solidFill>
              </a:rPr>
              <a:t>&gt; </a:t>
            </a:r>
            <a:endParaRPr lang="el-GR" altLang="el-GR" sz="2400" b="1" dirty="0">
              <a:solidFill>
                <a:schemeClr val="hlink"/>
              </a:solidFill>
            </a:endParaRPr>
          </a:p>
          <a:p>
            <a:pPr lvl="2" eaLnBrk="1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400" dirty="0">
                <a:solidFill>
                  <a:schemeClr val="accent2"/>
                </a:solidFill>
              </a:rPr>
              <a:t>	&lt;/</a:t>
            </a:r>
            <a:r>
              <a:rPr lang="el-GR" altLang="el-GR" sz="2400" dirty="0" err="1">
                <a:solidFill>
                  <a:schemeClr val="accent2"/>
                </a:solidFill>
              </a:rPr>
              <a:t>file</a:t>
            </a:r>
            <a:r>
              <a:rPr lang="el-GR" altLang="el-GR" sz="2400" dirty="0">
                <a:solidFill>
                  <a:schemeClr val="accent2"/>
                </a:solidFill>
              </a:rPr>
              <a:t>&gt;</a:t>
            </a:r>
            <a:endParaRPr lang="en-US" altLang="el-GR" sz="2400" dirty="0">
              <a:solidFill>
                <a:schemeClr val="accent2"/>
              </a:solidFill>
            </a:endParaRPr>
          </a:p>
          <a:p>
            <a:pPr lvl="2" eaLnBrk="1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400" dirty="0">
                <a:solidFill>
                  <a:srgbClr val="FF0000"/>
                </a:solidFill>
              </a:rPr>
              <a:t>&lt;</a:t>
            </a:r>
            <a:r>
              <a:rPr lang="en-US" altLang="el-GR" sz="2400" dirty="0">
                <a:solidFill>
                  <a:srgbClr val="FF0000"/>
                </a:solidFill>
              </a:rPr>
              <a:t>/</a:t>
            </a:r>
            <a:r>
              <a:rPr lang="el-GR" altLang="el-GR" sz="2400" dirty="0" err="1">
                <a:solidFill>
                  <a:srgbClr val="FF0000"/>
                </a:solidFill>
              </a:rPr>
              <a:t>directory</a:t>
            </a:r>
            <a:r>
              <a:rPr lang="en-US" altLang="el-GR" sz="2400" dirty="0">
                <a:solidFill>
                  <a:srgbClr val="FF0000"/>
                </a:solidFill>
              </a:rPr>
              <a:t>&gt;</a:t>
            </a:r>
            <a:endParaRPr lang="el-GR" altLang="el-GR" sz="2400" dirty="0">
              <a:solidFill>
                <a:srgbClr val="FF0000"/>
              </a:solidFill>
            </a:endParaRPr>
          </a:p>
          <a:p>
            <a:pPr algn="r" eaLnBrk="1" hangingPunct="1">
              <a:buFont typeface="Wingdings" panose="05000000000000000000" pitchFamily="2" charset="2"/>
              <a:buNone/>
            </a:pPr>
            <a:r>
              <a:rPr lang="en-US" altLang="el-GR" sz="2200" dirty="0">
                <a:hlinkClick r:id="rId3" action="ppaction://hlinkpres?slideindex=1&amp;slidetitle="/>
              </a:rPr>
              <a:t>View page</a:t>
            </a:r>
            <a:endParaRPr lang="en-US" altLang="el-GR" sz="22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BE7F37E-BA45-4872-9CD9-256BD7C21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17</a:t>
            </a:fld>
            <a:endParaRPr lang="el-GR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3470EB00-3D06-43D4-B792-C866CD6391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Well Formed XML</a:t>
            </a:r>
            <a:r>
              <a:rPr lang="el-GR" altLang="el-GR"/>
              <a:t> αρχεία</a:t>
            </a:r>
            <a:endParaRPr lang="en-US" altLang="el-GR"/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5223E495-F37C-46FC-8D72-791AE5592C6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l-GR" sz="3200" dirty="0"/>
              <a:t>Ένα </a:t>
            </a:r>
            <a:r>
              <a:rPr lang="en-US" sz="3200" dirty="0"/>
              <a:t>XML </a:t>
            </a:r>
            <a:r>
              <a:rPr lang="el-GR" sz="3200" dirty="0"/>
              <a:t>αρχείο χαρακτηρίζεται ως </a:t>
            </a:r>
            <a:r>
              <a:rPr lang="en-US" sz="3200" dirty="0"/>
              <a:t>“Well Formed” </a:t>
            </a:r>
            <a:r>
              <a:rPr lang="el-GR" sz="3200" dirty="0"/>
              <a:t>όταν η σύνταξή του είναι σωστή</a:t>
            </a:r>
          </a:p>
          <a:p>
            <a:pPr lvl="1" eaLnBrk="1" hangingPunct="1">
              <a:defRPr/>
            </a:pPr>
            <a:r>
              <a:rPr lang="el-GR" dirty="0"/>
              <a:t>Περιέχει ένα μόνο </a:t>
            </a:r>
            <a:r>
              <a:rPr lang="en-US" dirty="0"/>
              <a:t>root element</a:t>
            </a:r>
          </a:p>
          <a:p>
            <a:pPr lvl="1" eaLnBrk="1" hangingPunct="1">
              <a:defRPr/>
            </a:pPr>
            <a:r>
              <a:rPr lang="el-GR" dirty="0"/>
              <a:t>Όλα τα </a:t>
            </a:r>
            <a:r>
              <a:rPr lang="en-US" dirty="0"/>
              <a:t>elements </a:t>
            </a:r>
            <a:r>
              <a:rPr lang="el-GR" dirty="0"/>
              <a:t>του είναι παιδιά του </a:t>
            </a:r>
            <a:r>
              <a:rPr lang="en-US" dirty="0"/>
              <a:t>root</a:t>
            </a:r>
            <a:r>
              <a:rPr lang="el-GR" dirty="0"/>
              <a:t> </a:t>
            </a:r>
            <a:r>
              <a:rPr lang="en-US" dirty="0"/>
              <a:t>element</a:t>
            </a:r>
          </a:p>
          <a:p>
            <a:pPr lvl="1" eaLnBrk="1" hangingPunct="1">
              <a:defRPr/>
            </a:pPr>
            <a:r>
              <a:rPr lang="el-GR" dirty="0"/>
              <a:t>Όλα τα </a:t>
            </a:r>
            <a:r>
              <a:rPr lang="en-US" dirty="0"/>
              <a:t>elements </a:t>
            </a:r>
            <a:r>
              <a:rPr lang="el-GR" dirty="0"/>
              <a:t>είναι σωστά εμφωλευμένα</a:t>
            </a:r>
          </a:p>
          <a:p>
            <a:pPr lvl="1" eaLnBrk="1" hangingPunct="1">
              <a:defRPr/>
            </a:pPr>
            <a:r>
              <a:rPr lang="el-GR" dirty="0"/>
              <a:t>Το όνομα των </a:t>
            </a:r>
            <a:r>
              <a:rPr lang="en-US" dirty="0"/>
              <a:t>elements </a:t>
            </a:r>
            <a:r>
              <a:rPr lang="el-GR" dirty="0"/>
              <a:t>είναι το ίδιο στα </a:t>
            </a:r>
            <a:r>
              <a:rPr lang="en-US" dirty="0"/>
              <a:t>start-tag </a:t>
            </a:r>
            <a:r>
              <a:rPr lang="el-GR" dirty="0"/>
              <a:t>και </a:t>
            </a:r>
            <a:r>
              <a:rPr lang="en-US" dirty="0"/>
              <a:t>end-tag</a:t>
            </a:r>
          </a:p>
          <a:p>
            <a:pPr lvl="1" eaLnBrk="1" hangingPunct="1">
              <a:defRPr/>
            </a:pPr>
            <a:r>
              <a:rPr lang="el-GR" dirty="0"/>
              <a:t>Ένα </a:t>
            </a:r>
            <a:r>
              <a:rPr lang="en-US" dirty="0"/>
              <a:t>attribute</a:t>
            </a:r>
            <a:r>
              <a:rPr lang="el-GR" dirty="0"/>
              <a:t> εμφανίζεται μόνο μία φορά σε ένα</a:t>
            </a:r>
            <a:r>
              <a:rPr lang="en-US" dirty="0"/>
              <a:t> element</a:t>
            </a:r>
            <a:endParaRPr lang="el-GR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1DE466E1-CC1A-454C-A89D-382673FF6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18</a:t>
            </a:fld>
            <a:endParaRPr lang="el-GR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AA441A19-FB18-4C7D-974A-63A21FFBDF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Valid XML</a:t>
            </a:r>
            <a:r>
              <a:rPr lang="el-GR" altLang="el-GR"/>
              <a:t> αρχεία</a:t>
            </a:r>
            <a:endParaRPr lang="en-US" altLang="el-GR"/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DC71496B-0DBB-49FE-8442-BEFA38BEF5E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Για να χαρακτηριστεί ένα </a:t>
            </a:r>
            <a:r>
              <a:rPr lang="en-US" altLang="el-GR"/>
              <a:t>XML </a:t>
            </a:r>
            <a:r>
              <a:rPr lang="el-GR" altLang="el-GR"/>
              <a:t>αρχείο ως </a:t>
            </a:r>
            <a:r>
              <a:rPr lang="en-US" altLang="el-GR"/>
              <a:t>“Valid” </a:t>
            </a:r>
            <a:r>
              <a:rPr lang="el-GR" altLang="el-GR"/>
              <a:t>πρέπει να ισχύουν τα εξής:</a:t>
            </a:r>
          </a:p>
          <a:p>
            <a:pPr lvl="1" eaLnBrk="1" hangingPunct="1"/>
            <a:r>
              <a:rPr lang="el-GR" altLang="el-GR"/>
              <a:t>Το </a:t>
            </a:r>
            <a:r>
              <a:rPr lang="en-US" altLang="el-GR"/>
              <a:t>XML </a:t>
            </a:r>
            <a:r>
              <a:rPr lang="el-GR" altLang="el-GR"/>
              <a:t>αρχείο να είναι </a:t>
            </a:r>
            <a:r>
              <a:rPr lang="en-US" altLang="el-GR"/>
              <a:t>“Well Formed” </a:t>
            </a:r>
            <a:r>
              <a:rPr lang="el-GR" altLang="el-GR"/>
              <a:t>και</a:t>
            </a:r>
          </a:p>
          <a:p>
            <a:pPr lvl="1" eaLnBrk="1" hangingPunct="1"/>
            <a:r>
              <a:rPr lang="el-GR" altLang="el-GR"/>
              <a:t>Το συντακτικό του να καθορίζεται από ένα </a:t>
            </a:r>
            <a:r>
              <a:rPr lang="en-US" altLang="el-GR"/>
              <a:t>DTD (Document Type Definition)</a:t>
            </a:r>
            <a:endParaRPr lang="el-GR" altLang="el-GR"/>
          </a:p>
          <a:p>
            <a:pPr lvl="2" eaLnBrk="1" hangingPunct="1"/>
            <a:r>
              <a:rPr lang="el-GR" altLang="el-GR"/>
              <a:t>Δηλ. δεν μπορούν να</a:t>
            </a:r>
            <a:r>
              <a:rPr lang="en-US" altLang="el-GR"/>
              <a:t> </a:t>
            </a:r>
            <a:r>
              <a:rPr lang="el-GR" altLang="el-GR"/>
              <a:t>χρησιμοποιηθούν </a:t>
            </a:r>
            <a:r>
              <a:rPr lang="en-US" altLang="el-GR"/>
              <a:t>elements </a:t>
            </a:r>
            <a:r>
              <a:rPr lang="el-GR" altLang="el-GR"/>
              <a:t>που δεν ορίζονται στο </a:t>
            </a:r>
            <a:r>
              <a:rPr lang="en-US" altLang="el-GR"/>
              <a:t>DTD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1825DD6D-5766-461E-81AE-E07AD39E9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19</a:t>
            </a:fld>
            <a:endParaRPr lang="el-G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FC36F152-82FC-4F89-A0EE-6A65BA2288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l-GR"/>
              <a:t>Γιατί άλλη μία γλώσσα</a:t>
            </a:r>
            <a:r>
              <a:rPr lang="en-US" altLang="el-GR"/>
              <a:t>? </a:t>
            </a:r>
            <a:endParaRPr lang="el-GR" altLang="el-GR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0B6DD049-D6F9-4856-B009-DDA41FACCD9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l-GR" dirty="0"/>
              <a:t>Η XML χρησιμοποιείται για την ανταλλαγή δεδομένων</a:t>
            </a:r>
          </a:p>
          <a:p>
            <a:pPr lvl="1"/>
            <a:r>
              <a:rPr lang="el-GR" dirty="0"/>
              <a:t>Επιτρέπει σαφή ορισμό των δεδομένων</a:t>
            </a:r>
          </a:p>
          <a:p>
            <a:pPr lvl="1"/>
            <a:r>
              <a:rPr lang="el-GR" dirty="0"/>
              <a:t>Όλοι οι συμμετέχοντες «μεταφράζουν» με τον ίδιο τρόπο τα δεδομένα </a:t>
            </a:r>
          </a:p>
          <a:p>
            <a:r>
              <a:rPr lang="el-GR" dirty="0"/>
              <a:t>Αντικαθιστά το EDI (</a:t>
            </a:r>
            <a:r>
              <a:rPr lang="el-GR" dirty="0" err="1"/>
              <a:t>Electronic</a:t>
            </a:r>
            <a:r>
              <a:rPr lang="el-GR" dirty="0"/>
              <a:t> </a:t>
            </a:r>
            <a:r>
              <a:rPr lang="el-GR" dirty="0" err="1"/>
              <a:t>Data</a:t>
            </a:r>
            <a:r>
              <a:rPr lang="el-GR" dirty="0"/>
              <a:t> </a:t>
            </a:r>
            <a:r>
              <a:rPr lang="el-GR" dirty="0" err="1"/>
              <a:t>Interchange</a:t>
            </a:r>
            <a:r>
              <a:rPr lang="el-GR" dirty="0"/>
              <a:t>)</a:t>
            </a:r>
          </a:p>
          <a:p>
            <a:pPr lvl="1"/>
            <a:r>
              <a:rPr lang="el-GR" dirty="0"/>
              <a:t>Χρησιμοποιεί το διαδίκτυο για την ανταλλαγή δεδομένων</a:t>
            </a:r>
          </a:p>
          <a:p>
            <a:pPr lvl="1"/>
            <a:r>
              <a:rPr lang="el-GR" dirty="0"/>
              <a:t>Είναι πιο ευέλικτη</a:t>
            </a:r>
          </a:p>
          <a:p>
            <a:r>
              <a:rPr lang="el-GR" dirty="0"/>
              <a:t>Επιτρέπει τον ορισμό άλλων γλωσσών</a:t>
            </a:r>
          </a:p>
          <a:p>
            <a:pPr lvl="1"/>
            <a:r>
              <a:rPr lang="en-US" dirty="0"/>
              <a:t>WSDL – Web Services Description Language</a:t>
            </a:r>
            <a:endParaRPr lang="el-GR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64B02E85-0243-4696-AAF4-BED6EC22B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</a:t>
            </a:fld>
            <a:endParaRPr lang="el-GR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B1153A85-24DF-4F4E-BA30-1A21CBBAD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/>
              <a:t>DTD</a:t>
            </a:r>
            <a:endParaRPr lang="el-GR" sz="4500" dirty="0"/>
          </a:p>
        </p:txBody>
      </p:sp>
      <p:sp>
        <p:nvSpPr>
          <p:cNvPr id="6" name="Θέση κειμένου 5">
            <a:extLst>
              <a:ext uri="{FF2B5EF4-FFF2-40B4-BE49-F238E27FC236}">
                <a16:creationId xmlns:a16="http://schemas.microsoft.com/office/drawing/2014/main" id="{7F7106E7-F98A-4B16-A365-C82DBC48D9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6EF02FBB-B6E9-4B0C-BBB8-0C8F071E8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644537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32042BE7-0B92-4CE4-A04F-4B17BDAEFF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DTD – </a:t>
            </a:r>
            <a:r>
              <a:rPr lang="en-US" altLang="el-GR" sz="3500"/>
              <a:t>Document Type Definition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80FD9D14-8386-43A4-AB02-83F4772B500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l-GR" altLang="el-GR" sz="2900" dirty="0"/>
              <a:t>Ορισμός των νόμιμων </a:t>
            </a:r>
            <a:r>
              <a:rPr lang="en-US" altLang="el-GR" sz="2900" dirty="0"/>
              <a:t>tags </a:t>
            </a:r>
            <a:r>
              <a:rPr lang="el-GR" altLang="el-GR" sz="2900" dirty="0"/>
              <a:t>ενός </a:t>
            </a:r>
            <a:r>
              <a:rPr lang="en-US" altLang="el-GR" sz="2900" dirty="0"/>
              <a:t>XML </a:t>
            </a:r>
            <a:r>
              <a:rPr lang="el-GR" altLang="el-GR" sz="2900" dirty="0"/>
              <a:t>αρχείου</a:t>
            </a:r>
          </a:p>
          <a:p>
            <a:pPr eaLnBrk="1" hangingPunct="1">
              <a:lnSpc>
                <a:spcPct val="80000"/>
              </a:lnSpc>
            </a:pPr>
            <a:r>
              <a:rPr lang="el-GR" altLang="el-GR" sz="2900" dirty="0"/>
              <a:t>Ορισμός των σχέσεων μεταξύ των </a:t>
            </a:r>
            <a:r>
              <a:rPr lang="en-US" altLang="el-GR" sz="2900" dirty="0"/>
              <a:t>tags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l-GR" altLang="el-GR" sz="290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500" dirty="0"/>
              <a:t>&lt;!ENTITY % Binary “yes | no”&gt;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500" dirty="0"/>
              <a:t>&lt;!ELEMENT bookstore (book+)&gt;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500" dirty="0"/>
              <a:t>&lt;!ELEMENT book (</a:t>
            </a:r>
            <a:r>
              <a:rPr lang="en-US" altLang="el-GR" sz="2500" dirty="0" err="1"/>
              <a:t>title,author,price</a:t>
            </a:r>
            <a:r>
              <a:rPr lang="en-US" altLang="el-GR" sz="2500" dirty="0"/>
              <a:t>))&gt;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500" dirty="0"/>
              <a:t>&lt;!ATTLIST book paperback (% Binary) #REQUIRED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500" dirty="0"/>
              <a:t>			</a:t>
            </a:r>
            <a:r>
              <a:rPr lang="en-US" altLang="el-GR" sz="2500" dirty="0" err="1"/>
              <a:t>cdrom</a:t>
            </a:r>
            <a:r>
              <a:rPr lang="en-US" altLang="el-GR" sz="2500" dirty="0"/>
              <a:t> (% Binary) #REQUIRED&gt;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500" dirty="0"/>
              <a:t>&lt;!ELEMENT title (#PCDATA)&gt;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500" dirty="0"/>
              <a:t>&lt;!ELEMENT author (#PCDATA)&gt;</a:t>
            </a:r>
            <a:endParaRPr lang="el-GR" altLang="el-GR" sz="250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500" dirty="0"/>
              <a:t>&lt;!</a:t>
            </a:r>
            <a:r>
              <a:rPr lang="en-US" altLang="el-GR" sz="2500" dirty="0"/>
              <a:t>ELEMENT price</a:t>
            </a:r>
            <a:r>
              <a:rPr lang="el-GR" altLang="el-GR" sz="2500" dirty="0"/>
              <a:t> (#</a:t>
            </a:r>
            <a:r>
              <a:rPr lang="en-US" altLang="el-GR" sz="2500" dirty="0"/>
              <a:t>PCDATA</a:t>
            </a:r>
            <a:r>
              <a:rPr lang="el-GR" altLang="el-GR" sz="2500" dirty="0"/>
              <a:t>)&gt;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1800" dirty="0"/>
              <a:t>								</a:t>
            </a:r>
            <a:r>
              <a:rPr lang="en-US" altLang="el-GR" sz="2000" dirty="0">
                <a:hlinkClick r:id="rId2" action="ppaction://hlinkfile"/>
              </a:rPr>
              <a:t>View xml</a:t>
            </a:r>
            <a:endParaRPr lang="en-US" altLang="el-GR" sz="20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311DE6BE-7381-44B8-BF21-811B852F3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21</a:t>
            </a:fld>
            <a:endParaRPr lang="el-GR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EB36161C-578F-483E-80CB-DEB0824143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Δήλωση </a:t>
            </a:r>
            <a:r>
              <a:rPr lang="en-US" altLang="el-GR"/>
              <a:t>DTD</a:t>
            </a:r>
            <a:r>
              <a:rPr lang="el-GR" altLang="el-GR"/>
              <a:t> μέσα στο </a:t>
            </a:r>
            <a:r>
              <a:rPr lang="en-US" altLang="el-GR"/>
              <a:t>XML </a:t>
            </a:r>
            <a:r>
              <a:rPr lang="el-GR" altLang="el-GR"/>
              <a:t>αρχείο</a:t>
            </a:r>
            <a:endParaRPr lang="en-US" altLang="el-GR" sz="3500"/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17B42C46-C401-40EA-8E49-99C517C72BA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22959" y="1858298"/>
            <a:ext cx="7543801" cy="4734232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&lt;?xml version="1.0"?&gt;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000" b="1" dirty="0">
                <a:solidFill>
                  <a:schemeClr val="tx2"/>
                </a:solidFill>
              </a:rPr>
              <a:t>&lt;!DOCTYPE </a:t>
            </a:r>
            <a:r>
              <a:rPr lang="en-US" altLang="el-GR" sz="2000" b="1" dirty="0">
                <a:solidFill>
                  <a:schemeClr val="tx2"/>
                </a:solidFill>
              </a:rPr>
              <a:t>bookstore</a:t>
            </a:r>
            <a:r>
              <a:rPr lang="el-GR" altLang="el-GR" sz="2000" b="1" dirty="0">
                <a:solidFill>
                  <a:schemeClr val="tx2"/>
                </a:solidFill>
              </a:rPr>
              <a:t> [ </a:t>
            </a:r>
            <a:endParaRPr lang="el-GR" altLang="el-GR" sz="2400" b="1" dirty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	&lt;!ENTITY % Binary “yes | no”&gt;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	&lt;!ELEMENT bookstore (book+)&gt;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	&lt;!ELEMENT book (</a:t>
            </a:r>
            <a:r>
              <a:rPr lang="en-US" altLang="el-GR" sz="2000" dirty="0" err="1"/>
              <a:t>title,author,price</a:t>
            </a:r>
            <a:r>
              <a:rPr lang="en-US" altLang="el-GR" sz="2000" dirty="0"/>
              <a:t>))&gt;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	&lt;!ATTLIST book paperback (%Binary) #REQUIRED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			</a:t>
            </a:r>
            <a:r>
              <a:rPr lang="en-US" altLang="el-GR" sz="2000" dirty="0" err="1"/>
              <a:t>cdrom</a:t>
            </a:r>
            <a:r>
              <a:rPr lang="en-US" altLang="el-GR" sz="2000" dirty="0"/>
              <a:t> (%Binary) #REQUIRED&gt;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	&lt;!ELEMENT title (#PCDATA)&gt;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	&lt;!ELEMENT author (#PCDATA)&gt;</a:t>
            </a:r>
            <a:endParaRPr lang="el-GR" altLang="el-GR" sz="200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	</a:t>
            </a:r>
            <a:r>
              <a:rPr lang="el-GR" altLang="el-GR" sz="2000" dirty="0"/>
              <a:t>&lt;!</a:t>
            </a:r>
            <a:r>
              <a:rPr lang="en-US" altLang="el-GR" sz="2000" dirty="0"/>
              <a:t>ELEMENT price</a:t>
            </a:r>
            <a:r>
              <a:rPr lang="el-GR" altLang="el-GR" sz="2000" dirty="0"/>
              <a:t> (#</a:t>
            </a:r>
            <a:r>
              <a:rPr lang="en-US" altLang="el-GR" sz="2000" dirty="0"/>
              <a:t>PCDATA</a:t>
            </a:r>
            <a:r>
              <a:rPr lang="el-GR" altLang="el-GR" sz="2000" dirty="0"/>
              <a:t>)&gt; </a:t>
            </a:r>
            <a:endParaRPr lang="en-US" altLang="el-GR" sz="200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b="1" dirty="0">
                <a:solidFill>
                  <a:schemeClr val="tx2"/>
                </a:solidFill>
              </a:rPr>
              <a:t>]&gt;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&lt;bookstore&gt;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&lt;book paperback="yes" </a:t>
            </a:r>
            <a:r>
              <a:rPr lang="en-US" altLang="el-GR" sz="2000" dirty="0" err="1"/>
              <a:t>cdrom</a:t>
            </a:r>
            <a:r>
              <a:rPr lang="en-US" altLang="el-GR" sz="2000" dirty="0"/>
              <a:t>="no"&gt;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&lt;title&gt;A Guide to XML technology&lt;/title&gt;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&lt;author&gt;Robert Stewart&lt;/author&gt;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&lt;price&gt;30$&lt;/price&gt;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&lt;/book&gt;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&lt;/bookstore&gt;</a:t>
            </a:r>
            <a:endParaRPr lang="el-GR" altLang="el-GR" sz="17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9E150B71-D4AD-433F-AFF4-0A33822FC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22</a:t>
            </a:fld>
            <a:endParaRPr lang="el-GR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73FF8AB3-4B0A-4DC9-B495-EB76E92F40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Το </a:t>
            </a:r>
            <a:r>
              <a:rPr lang="en-US" altLang="el-GR"/>
              <a:t>DTD</a:t>
            </a:r>
            <a:r>
              <a:rPr lang="el-GR" altLang="el-GR"/>
              <a:t> σε ξεχωριστό αρχείο</a:t>
            </a:r>
            <a:endParaRPr lang="en-US" altLang="el-GR" sz="3500"/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3A386D8F-0BDF-4405-AF72-AB1450CCD7E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l-GR" sz="3400" dirty="0"/>
              <a:t>Δήλωση του κατάλληλου </a:t>
            </a:r>
            <a:r>
              <a:rPr lang="en-US" sz="3400" dirty="0"/>
              <a:t>DTD </a:t>
            </a:r>
            <a:r>
              <a:rPr lang="el-GR" sz="3400" dirty="0"/>
              <a:t>αρχείου στο </a:t>
            </a:r>
            <a:r>
              <a:rPr lang="en-US" sz="3400" dirty="0"/>
              <a:t>XML </a:t>
            </a:r>
            <a:r>
              <a:rPr lang="el-GR" sz="3400" dirty="0"/>
              <a:t>αρχείο</a:t>
            </a:r>
          </a:p>
          <a:p>
            <a:pPr lvl="1" eaLnBrk="1" hangingPunct="1">
              <a:buFont typeface="Wingdings" pitchFamily="2" charset="2"/>
              <a:buNone/>
              <a:defRPr/>
            </a:pPr>
            <a:endParaRPr lang="en-US" sz="1700" dirty="0">
              <a:latin typeface="+mn-lt"/>
            </a:endParaRP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sz="2200" dirty="0">
                <a:latin typeface="+mn-lt"/>
              </a:rPr>
              <a:t>&lt;?xml version="1.0"?&gt;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l-GR" sz="2200" b="1" dirty="0">
                <a:solidFill>
                  <a:schemeClr val="tx2"/>
                </a:solidFill>
                <a:latin typeface="+mn-lt"/>
              </a:rPr>
              <a:t>&lt;!DOCTYPE </a:t>
            </a:r>
            <a:r>
              <a:rPr lang="en-US" sz="2200" b="1" dirty="0">
                <a:solidFill>
                  <a:schemeClr val="tx2"/>
                </a:solidFill>
                <a:latin typeface="+mn-lt"/>
              </a:rPr>
              <a:t>bookstore</a:t>
            </a:r>
            <a:r>
              <a:rPr lang="el-GR" sz="2200" b="1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200" b="1" dirty="0">
                <a:solidFill>
                  <a:schemeClr val="tx2"/>
                </a:solidFill>
                <a:latin typeface="+mn-lt"/>
              </a:rPr>
              <a:t>System “bookstore.dtd”&gt;</a:t>
            </a:r>
            <a:endParaRPr lang="el-GR" sz="2200" b="1" dirty="0">
              <a:solidFill>
                <a:schemeClr val="tx2"/>
              </a:solidFill>
              <a:latin typeface="+mn-lt"/>
            </a:endParaRP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sz="2200" dirty="0">
                <a:latin typeface="+mn-lt"/>
              </a:rPr>
              <a:t>&lt;bookstore&gt;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sz="2200" dirty="0">
                <a:latin typeface="+mn-lt"/>
              </a:rPr>
              <a:t>&lt;book paperback="yes" </a:t>
            </a:r>
            <a:r>
              <a:rPr lang="en-US" sz="2200" dirty="0" err="1">
                <a:latin typeface="+mn-lt"/>
              </a:rPr>
              <a:t>cdrom</a:t>
            </a:r>
            <a:r>
              <a:rPr lang="en-US" sz="2200" dirty="0">
                <a:latin typeface="+mn-lt"/>
              </a:rPr>
              <a:t>="no"&gt;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sz="2200" dirty="0">
                <a:latin typeface="+mn-lt"/>
              </a:rPr>
              <a:t>&lt;title&gt;A Guide to XML technology&lt;/title&gt;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sz="2200" dirty="0">
                <a:latin typeface="+mn-lt"/>
              </a:rPr>
              <a:t>&lt;author&gt;Robert Stewart&lt;/author&gt;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sz="2200" dirty="0">
                <a:latin typeface="+mn-lt"/>
              </a:rPr>
              <a:t>&lt;price&gt;30$&lt;/price&gt;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sz="2200" dirty="0">
                <a:latin typeface="+mn-lt"/>
              </a:rPr>
              <a:t>&lt;/book&gt;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sz="2200" dirty="0">
                <a:latin typeface="+mn-lt"/>
              </a:rPr>
              <a:t>&lt;/bookstore&gt;</a:t>
            </a:r>
            <a:endParaRPr lang="el-GR" sz="2200" dirty="0">
              <a:latin typeface="+mn-lt"/>
            </a:endParaRP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FF17381-73AE-4824-97A3-C4B452949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23</a:t>
            </a:fld>
            <a:endParaRPr lang="el-GR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89AD3767-CF91-4535-BAF4-C3239E0401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Τα στοιχεία ενός </a:t>
            </a:r>
            <a:r>
              <a:rPr lang="en-US" altLang="el-GR"/>
              <a:t>DTD </a:t>
            </a:r>
            <a:r>
              <a:rPr lang="el-GR" altLang="el-GR"/>
              <a:t>αρχείου</a:t>
            </a:r>
            <a:endParaRPr lang="en-US" altLang="el-GR" sz="3500"/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4C073FB1-EBE5-4DBD-9B52-7B7F7EF3B027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l-GR" sz="2900" dirty="0"/>
              <a:t>!</a:t>
            </a:r>
            <a:r>
              <a:rPr lang="en-US" sz="2900" dirty="0"/>
              <a:t>ELEMENT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l-GR" sz="2900" dirty="0"/>
              <a:t>Ορίζει ένα </a:t>
            </a:r>
            <a:r>
              <a:rPr lang="en-US" sz="2900" dirty="0"/>
              <a:t>element </a:t>
            </a:r>
            <a:r>
              <a:rPr lang="el-GR" sz="2900" dirty="0"/>
              <a:t>του </a:t>
            </a:r>
            <a:r>
              <a:rPr lang="en-US" sz="2900" dirty="0"/>
              <a:t>XML </a:t>
            </a:r>
            <a:r>
              <a:rPr lang="el-GR" sz="2900" dirty="0"/>
              <a:t>αρχείου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900" dirty="0"/>
              <a:t>!ATTLIST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l-GR" sz="2900" dirty="0"/>
              <a:t>Ορίζει τα χαρακτηριστικά ενός </a:t>
            </a:r>
            <a:r>
              <a:rPr lang="en-US" sz="2900" dirty="0"/>
              <a:t>element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l-GR" sz="2900" dirty="0"/>
              <a:t>!</a:t>
            </a:r>
            <a:r>
              <a:rPr lang="en-US" sz="2900" dirty="0"/>
              <a:t>ENTITY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l-GR" sz="2900" dirty="0"/>
              <a:t>Ορίζει μία συντόμευση για ένα όνομα ή μία έκφραση</a:t>
            </a:r>
            <a:endParaRPr lang="en-US" sz="2900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900" dirty="0"/>
              <a:t>PCDATA – parsed character data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l-GR" sz="2000" dirty="0"/>
              <a:t>Το κείμενο μεταξύ των </a:t>
            </a:r>
            <a:r>
              <a:rPr lang="el-GR" sz="2000" dirty="0" err="1"/>
              <a:t>start</a:t>
            </a:r>
            <a:r>
              <a:rPr lang="en-US" sz="2000" dirty="0"/>
              <a:t>-</a:t>
            </a:r>
            <a:r>
              <a:rPr lang="el-GR" sz="2000" dirty="0" err="1"/>
              <a:t>tag</a:t>
            </a:r>
            <a:r>
              <a:rPr lang="en-US" sz="2000" dirty="0"/>
              <a:t>s</a:t>
            </a:r>
            <a:r>
              <a:rPr lang="el-GR" sz="2000" dirty="0"/>
              <a:t> και </a:t>
            </a:r>
            <a:r>
              <a:rPr lang="el-GR" sz="2000" dirty="0" err="1"/>
              <a:t>end</a:t>
            </a:r>
            <a:r>
              <a:rPr lang="en-US" sz="2000" dirty="0"/>
              <a:t>-</a:t>
            </a:r>
            <a:r>
              <a:rPr lang="el-GR" sz="2000" dirty="0" err="1"/>
              <a:t>tag</a:t>
            </a:r>
            <a:r>
              <a:rPr lang="en-US" sz="2000" dirty="0"/>
              <a:t>s</a:t>
            </a:r>
            <a:r>
              <a:rPr lang="el-GR" sz="2000" dirty="0"/>
              <a:t> ενός </a:t>
            </a:r>
            <a:r>
              <a:rPr lang="el-GR" sz="2000" dirty="0" err="1"/>
              <a:t>element</a:t>
            </a:r>
            <a:r>
              <a:rPr lang="el-GR" sz="2000" dirty="0"/>
              <a:t> το οποίο θα επεξεργαστεί από τον </a:t>
            </a:r>
            <a:r>
              <a:rPr lang="en-US" sz="2000" dirty="0"/>
              <a:t>XML parser</a:t>
            </a:r>
            <a:endParaRPr lang="en-US" sz="2900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900" dirty="0"/>
              <a:t>CDATA</a:t>
            </a:r>
            <a:r>
              <a:rPr lang="el-GR" sz="2900" dirty="0"/>
              <a:t> – </a:t>
            </a:r>
            <a:r>
              <a:rPr lang="en-US" sz="2900" dirty="0"/>
              <a:t>character data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l-GR" sz="2900" dirty="0"/>
              <a:t>Κείμενο που δε θα επεξεργαστεί από τον </a:t>
            </a:r>
            <a:r>
              <a:rPr lang="en-US" sz="2900" dirty="0"/>
              <a:t>XML parser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64CCE404-B1B9-4E59-B339-F017BF837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24</a:t>
            </a:fld>
            <a:endParaRPr lang="el-GR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6342BD62-AE87-4CD5-8CF0-C7F2AC885C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DTD - ELEMENT</a:t>
            </a:r>
            <a:endParaRPr lang="en-US" altLang="el-GR" sz="3500"/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706C7CB5-EF43-424E-B490-DFC3051A474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l-GR" dirty="0"/>
              <a:t>&lt;!ELEMENT </a:t>
            </a:r>
            <a:r>
              <a:rPr lang="el-GR" dirty="0" err="1"/>
              <a:t>element</a:t>
            </a:r>
            <a:r>
              <a:rPr lang="el-GR" dirty="0"/>
              <a:t>-</a:t>
            </a:r>
            <a:r>
              <a:rPr lang="el-GR" dirty="0" err="1"/>
              <a:t>name</a:t>
            </a:r>
            <a:r>
              <a:rPr lang="el-GR" dirty="0"/>
              <a:t> </a:t>
            </a:r>
            <a:r>
              <a:rPr lang="en-US" dirty="0"/>
              <a:t>category</a:t>
            </a:r>
            <a:r>
              <a:rPr lang="el-GR" dirty="0"/>
              <a:t>&gt;</a:t>
            </a:r>
            <a:endParaRPr lang="en-US" dirty="0"/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>
                <a:solidFill>
                  <a:srgbClr val="FF0000"/>
                </a:solidFill>
              </a:rPr>
              <a:t>	&lt;!ELEMENT book EMPTY&gt;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>
                <a:solidFill>
                  <a:srgbClr val="0094C8"/>
                </a:solidFill>
              </a:rPr>
              <a:t>	&lt;! ELEMENT author ANY&gt;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>
                <a:solidFill>
                  <a:schemeClr val="accent1"/>
                </a:solidFill>
              </a:rPr>
              <a:t>	&lt;! ELEMENT title (#PCDATA) &gt;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l-GR" dirty="0"/>
              <a:t>&lt;!ELEMENT </a:t>
            </a:r>
            <a:r>
              <a:rPr lang="el-GR" dirty="0" err="1"/>
              <a:t>element</a:t>
            </a:r>
            <a:r>
              <a:rPr lang="el-GR" dirty="0"/>
              <a:t>-</a:t>
            </a:r>
            <a:r>
              <a:rPr lang="el-GR" dirty="0" err="1"/>
              <a:t>name</a:t>
            </a:r>
            <a:r>
              <a:rPr lang="el-GR" dirty="0"/>
              <a:t> (</a:t>
            </a:r>
            <a:r>
              <a:rPr lang="el-GR" dirty="0" err="1"/>
              <a:t>element</a:t>
            </a:r>
            <a:r>
              <a:rPr lang="el-GR" dirty="0"/>
              <a:t>-</a:t>
            </a:r>
            <a:r>
              <a:rPr lang="en-US" dirty="0"/>
              <a:t>c</a:t>
            </a:r>
            <a:r>
              <a:rPr lang="el-GR" dirty="0" err="1"/>
              <a:t>ontent</a:t>
            </a:r>
            <a:r>
              <a:rPr lang="el-GR" dirty="0"/>
              <a:t>)&gt;</a:t>
            </a:r>
            <a:endParaRPr lang="en-US" dirty="0"/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700" dirty="0">
                <a:solidFill>
                  <a:schemeClr val="accent2"/>
                </a:solidFill>
              </a:rPr>
              <a:t>&lt;!ELEMENT book (</a:t>
            </a:r>
            <a:r>
              <a:rPr lang="en-US" sz="2700" dirty="0" err="1">
                <a:solidFill>
                  <a:schemeClr val="accent2"/>
                </a:solidFill>
              </a:rPr>
              <a:t>title,author,price</a:t>
            </a:r>
            <a:r>
              <a:rPr lang="en-US" sz="2700" dirty="0">
                <a:solidFill>
                  <a:schemeClr val="accent2"/>
                </a:solidFill>
              </a:rPr>
              <a:t>)&gt;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700" dirty="0">
                <a:solidFill>
                  <a:srgbClr val="FF9900"/>
                </a:solidFill>
              </a:rPr>
              <a:t>&lt;!ELEMENT bookstore (book+)&gt;</a:t>
            </a:r>
            <a:r>
              <a:rPr lang="en-US" sz="2700" dirty="0"/>
              <a:t> - min one 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700" dirty="0">
                <a:solidFill>
                  <a:srgbClr val="FF9900"/>
                </a:solidFill>
              </a:rPr>
              <a:t>&lt;!ELEMENT bookstore (book*)&gt;</a:t>
            </a:r>
            <a:r>
              <a:rPr lang="en-US" sz="2700" dirty="0"/>
              <a:t> - zero or more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700" dirty="0">
                <a:solidFill>
                  <a:srgbClr val="FF9900"/>
                </a:solidFill>
              </a:rPr>
              <a:t>&lt;!ELEMENT bookstore (book?)&gt;</a:t>
            </a:r>
            <a:r>
              <a:rPr lang="en-US" sz="2700" dirty="0"/>
              <a:t> - zero or one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700" dirty="0">
                <a:solidFill>
                  <a:srgbClr val="CC00FF"/>
                </a:solidFill>
              </a:rPr>
              <a:t>&lt;!ELEMENT note (</a:t>
            </a:r>
            <a:r>
              <a:rPr lang="en-US" sz="2700" dirty="0" err="1">
                <a:solidFill>
                  <a:srgbClr val="CC00FF"/>
                </a:solidFill>
              </a:rPr>
              <a:t>body|mesage</a:t>
            </a:r>
            <a:r>
              <a:rPr lang="en-US" sz="2700" dirty="0">
                <a:solidFill>
                  <a:srgbClr val="CC00FF"/>
                </a:solidFill>
              </a:rPr>
              <a:t>)&gt;</a:t>
            </a:r>
            <a:r>
              <a:rPr lang="en-US" sz="2700" dirty="0"/>
              <a:t> - selection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700" dirty="0">
                <a:solidFill>
                  <a:schemeClr val="tx2"/>
                </a:solidFill>
              </a:rPr>
              <a:t>&lt;!ELEMENT note (#</a:t>
            </a:r>
            <a:r>
              <a:rPr lang="en-US" sz="2700" dirty="0" err="1">
                <a:solidFill>
                  <a:schemeClr val="tx2"/>
                </a:solidFill>
              </a:rPr>
              <a:t>PCDATA|body|mesage</a:t>
            </a:r>
            <a:r>
              <a:rPr lang="en-US" sz="2700" dirty="0">
                <a:solidFill>
                  <a:schemeClr val="tx2"/>
                </a:solidFill>
              </a:rPr>
              <a:t>)*&gt;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CA65A0F6-140F-4B70-A6D8-6DD1E51CA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25</a:t>
            </a:fld>
            <a:endParaRPr lang="el-GR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86479DA2-8D6B-4FA9-8930-01971A0BB9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DTD – ATTLIST</a:t>
            </a:r>
            <a:r>
              <a:rPr lang="el-GR" altLang="el-GR"/>
              <a:t>				1/3</a:t>
            </a:r>
            <a:endParaRPr lang="en-US" altLang="el-GR" sz="3500"/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B609AF3D-6586-484A-A74C-33407874B4C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l-GR" dirty="0"/>
              <a:t>&lt;!ATTLIST </a:t>
            </a:r>
            <a:r>
              <a:rPr lang="el-GR" dirty="0" err="1"/>
              <a:t>element</a:t>
            </a:r>
            <a:r>
              <a:rPr lang="el-GR" dirty="0"/>
              <a:t>-</a:t>
            </a:r>
            <a:r>
              <a:rPr lang="el-GR" dirty="0" err="1"/>
              <a:t>name</a:t>
            </a:r>
            <a:r>
              <a:rPr lang="el-GR" dirty="0"/>
              <a:t> </a:t>
            </a:r>
            <a:r>
              <a:rPr lang="el-GR" dirty="0" err="1"/>
              <a:t>attribute</a:t>
            </a:r>
            <a:r>
              <a:rPr lang="el-GR" dirty="0"/>
              <a:t>-</a:t>
            </a:r>
            <a:r>
              <a:rPr lang="el-GR" dirty="0" err="1"/>
              <a:t>name</a:t>
            </a:r>
            <a:r>
              <a:rPr lang="el-GR" dirty="0"/>
              <a:t> </a:t>
            </a:r>
            <a:r>
              <a:rPr lang="el-GR" dirty="0" err="1"/>
              <a:t>attribute</a:t>
            </a:r>
            <a:r>
              <a:rPr lang="el-GR" dirty="0"/>
              <a:t>-</a:t>
            </a:r>
            <a:r>
              <a:rPr lang="el-GR" dirty="0" err="1"/>
              <a:t>type</a:t>
            </a:r>
            <a:r>
              <a:rPr lang="el-GR" dirty="0"/>
              <a:t> </a:t>
            </a:r>
            <a:r>
              <a:rPr lang="el-GR" dirty="0" err="1"/>
              <a:t>default</a:t>
            </a:r>
            <a:r>
              <a:rPr lang="el-GR" dirty="0"/>
              <a:t>-</a:t>
            </a:r>
            <a:r>
              <a:rPr lang="el-GR" dirty="0" err="1"/>
              <a:t>value</a:t>
            </a:r>
            <a:r>
              <a:rPr lang="el-GR" dirty="0"/>
              <a:t>&gt;</a:t>
            </a:r>
            <a:endParaRPr lang="en-US" dirty="0"/>
          </a:p>
          <a:p>
            <a:pPr eaLnBrk="1" hangingPunct="1">
              <a:defRPr/>
            </a:pPr>
            <a:r>
              <a:rPr lang="en-US" dirty="0"/>
              <a:t>Attribute type </a:t>
            </a:r>
            <a:endParaRPr lang="el-GR" dirty="0"/>
          </a:p>
          <a:p>
            <a:pPr lvl="1" eaLnBrk="1" hangingPunct="1">
              <a:defRPr/>
            </a:pPr>
            <a:r>
              <a:rPr lang="el-GR" dirty="0"/>
              <a:t>CDATA: </a:t>
            </a:r>
            <a:r>
              <a:rPr lang="en-US" dirty="0"/>
              <a:t>string</a:t>
            </a:r>
            <a:endParaRPr lang="el-GR" dirty="0"/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l-GR" sz="2100" b="1" dirty="0">
                <a:solidFill>
                  <a:srgbClr val="0000FF"/>
                </a:solidFill>
              </a:rPr>
              <a:t>	&lt;!ATTLIST </a:t>
            </a:r>
            <a:r>
              <a:rPr lang="el-GR" sz="2100" b="1" dirty="0" err="1">
                <a:solidFill>
                  <a:srgbClr val="0000FF"/>
                </a:solidFill>
              </a:rPr>
              <a:t>person</a:t>
            </a:r>
            <a:r>
              <a:rPr lang="el-GR" sz="2100" b="1" dirty="0">
                <a:solidFill>
                  <a:srgbClr val="0000FF"/>
                </a:solidFill>
              </a:rPr>
              <a:t> </a:t>
            </a:r>
            <a:r>
              <a:rPr lang="en-US" sz="2100" b="1" dirty="0">
                <a:solidFill>
                  <a:srgbClr val="0000FF"/>
                </a:solidFill>
              </a:rPr>
              <a:t>name </a:t>
            </a:r>
            <a:r>
              <a:rPr lang="el-GR" sz="2100" b="1" dirty="0">
                <a:solidFill>
                  <a:srgbClr val="0000FF"/>
                </a:solidFill>
              </a:rPr>
              <a:t>CDATA</a:t>
            </a:r>
            <a:r>
              <a:rPr lang="en-US" sz="2100" b="1" dirty="0">
                <a:solidFill>
                  <a:srgbClr val="0000FF"/>
                </a:solidFill>
              </a:rPr>
              <a:t> #REQUIRED</a:t>
            </a:r>
            <a:r>
              <a:rPr lang="el-GR" sz="2100" b="1" dirty="0">
                <a:solidFill>
                  <a:srgbClr val="0000FF"/>
                </a:solidFill>
              </a:rPr>
              <a:t>&gt;</a:t>
            </a:r>
            <a:endParaRPr lang="en-US" b="1" dirty="0"/>
          </a:p>
          <a:p>
            <a:pPr lvl="1" eaLnBrk="1" hangingPunct="1">
              <a:defRPr/>
            </a:pPr>
            <a:r>
              <a:rPr lang="el-GR" dirty="0"/>
              <a:t>(en1|en2|..): μία επιλογή από μία λίστα απαρίθμησης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l-GR" sz="2100" b="1" dirty="0">
                <a:solidFill>
                  <a:srgbClr val="0000FF"/>
                </a:solidFill>
              </a:rPr>
              <a:t>	&lt;!ATTLIST </a:t>
            </a:r>
            <a:r>
              <a:rPr lang="el-GR" sz="2100" b="1" dirty="0" err="1">
                <a:solidFill>
                  <a:srgbClr val="0000FF"/>
                </a:solidFill>
              </a:rPr>
              <a:t>payment</a:t>
            </a:r>
            <a:r>
              <a:rPr lang="el-GR" sz="2100" b="1" dirty="0">
                <a:solidFill>
                  <a:srgbClr val="0000FF"/>
                </a:solidFill>
              </a:rPr>
              <a:t> </a:t>
            </a:r>
            <a:r>
              <a:rPr lang="el-GR" sz="2100" b="1" dirty="0" err="1">
                <a:solidFill>
                  <a:srgbClr val="0000FF"/>
                </a:solidFill>
              </a:rPr>
              <a:t>type</a:t>
            </a:r>
            <a:r>
              <a:rPr lang="el-GR" sz="2100" b="1" dirty="0">
                <a:solidFill>
                  <a:srgbClr val="0000FF"/>
                </a:solidFill>
              </a:rPr>
              <a:t> (</a:t>
            </a:r>
            <a:r>
              <a:rPr lang="el-GR" sz="2100" b="1" dirty="0" err="1">
                <a:solidFill>
                  <a:srgbClr val="0000FF"/>
                </a:solidFill>
              </a:rPr>
              <a:t>check|cash</a:t>
            </a:r>
            <a:r>
              <a:rPr lang="el-GR" sz="2100" b="1" dirty="0">
                <a:solidFill>
                  <a:srgbClr val="0000FF"/>
                </a:solidFill>
              </a:rPr>
              <a:t>) "</a:t>
            </a:r>
            <a:r>
              <a:rPr lang="el-GR" sz="2100" b="1" dirty="0" err="1">
                <a:solidFill>
                  <a:srgbClr val="0000FF"/>
                </a:solidFill>
              </a:rPr>
              <a:t>cash</a:t>
            </a:r>
            <a:r>
              <a:rPr lang="el-GR" sz="2100" b="1" dirty="0">
                <a:solidFill>
                  <a:srgbClr val="0000FF"/>
                </a:solidFill>
              </a:rPr>
              <a:t>"&gt;</a:t>
            </a:r>
            <a:endParaRPr lang="el-GR" b="1" dirty="0"/>
          </a:p>
          <a:p>
            <a:pPr lvl="1" eaLnBrk="1" hangingPunct="1">
              <a:defRPr/>
            </a:pPr>
            <a:r>
              <a:rPr lang="el-GR" dirty="0"/>
              <a:t>ENTITY: παίρνει τη τιμή από μία οντότητα</a:t>
            </a:r>
          </a:p>
          <a:p>
            <a:pPr lvl="1" eaLnBrk="1" hangingPunct="1">
              <a:defRPr/>
            </a:pPr>
            <a:r>
              <a:rPr lang="el-GR" dirty="0"/>
              <a:t>ENTITIES: λίστα οντοτήτων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l-GR" sz="2200" dirty="0"/>
              <a:t>	</a:t>
            </a:r>
            <a:r>
              <a:rPr lang="en-US" sz="2200" dirty="0">
                <a:solidFill>
                  <a:srgbClr val="0000FF"/>
                </a:solidFill>
              </a:rPr>
              <a:t>&lt;!ENTITY % Binary “yes | no”&gt;</a:t>
            </a:r>
            <a:endParaRPr lang="el-GR" sz="2200" dirty="0">
              <a:solidFill>
                <a:srgbClr val="0000FF"/>
              </a:solidFill>
            </a:endParaRP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l-GR" sz="2200" dirty="0">
                <a:solidFill>
                  <a:srgbClr val="0000FF"/>
                </a:solidFill>
              </a:rPr>
              <a:t>	</a:t>
            </a:r>
            <a:r>
              <a:rPr lang="en-US" sz="2200" dirty="0">
                <a:solidFill>
                  <a:srgbClr val="0000FF"/>
                </a:solidFill>
              </a:rPr>
              <a:t>&lt;!ATTLIST book paperback (%Binary) #REQUIRED&gt;</a:t>
            </a:r>
            <a:endParaRPr lang="el-GR" sz="2200" dirty="0">
              <a:solidFill>
                <a:srgbClr val="0000FF"/>
              </a:solidFill>
            </a:endParaRP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0AF126A2-0B60-4D8C-8475-3D7C1C6BE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26</a:t>
            </a:fld>
            <a:endParaRPr lang="el-GR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33A0259B-124C-4131-B8BA-4CD3476204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DTD – ATTLIST</a:t>
            </a:r>
            <a:r>
              <a:rPr lang="el-GR" altLang="el-GR"/>
              <a:t>				2/3</a:t>
            </a:r>
            <a:endParaRPr lang="en-US" altLang="el-GR" sz="3500"/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C9C254EF-F68E-4E9D-9A97-C89711F7784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22959" y="1868931"/>
            <a:ext cx="7543801" cy="4734232"/>
          </a:xfrm>
        </p:spPr>
        <p:txBody>
          <a:bodyPr>
            <a:normAutofit/>
          </a:bodyPr>
          <a:lstStyle/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ID: μοναδικό id</a:t>
            </a:r>
          </a:p>
          <a:p>
            <a:pPr lvl="2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l-GR" dirty="0">
                <a:solidFill>
                  <a:srgbClr val="0000FF"/>
                </a:solidFill>
              </a:rPr>
              <a:t>	</a:t>
            </a:r>
            <a:r>
              <a:rPr lang="en-GB" dirty="0">
                <a:solidFill>
                  <a:srgbClr val="0000FF"/>
                </a:solidFill>
              </a:rPr>
              <a:t>&lt;!ATTLIST car </a:t>
            </a:r>
            <a:r>
              <a:rPr lang="en-GB" dirty="0" err="1">
                <a:solidFill>
                  <a:srgbClr val="0000FF"/>
                </a:solidFill>
              </a:rPr>
              <a:t>serial_no</a:t>
            </a:r>
            <a:r>
              <a:rPr lang="en-GB" dirty="0">
                <a:solidFill>
                  <a:srgbClr val="0000FF"/>
                </a:solidFill>
              </a:rPr>
              <a:t> ID #REQUIRED&gt;</a:t>
            </a:r>
            <a:endParaRPr lang="el-GR" dirty="0">
              <a:solidFill>
                <a:srgbClr val="0000FF"/>
              </a:solidFill>
            </a:endParaRP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IDREF: το id ενός άλλου </a:t>
            </a:r>
            <a:r>
              <a:rPr lang="el-GR" dirty="0" err="1"/>
              <a:t>element</a:t>
            </a:r>
            <a:r>
              <a:rPr lang="el-GR" dirty="0"/>
              <a:t> &amp; IDREFS: λίστα από άλλα </a:t>
            </a:r>
            <a:r>
              <a:rPr lang="el-GR" dirty="0" err="1"/>
              <a:t>ids</a:t>
            </a:r>
            <a:endParaRPr lang="el-GR" dirty="0"/>
          </a:p>
          <a:p>
            <a:pPr lvl="2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l-GR" dirty="0">
                <a:solidFill>
                  <a:srgbClr val="0000FF"/>
                </a:solidFill>
              </a:rPr>
              <a:t>	</a:t>
            </a:r>
            <a:r>
              <a:rPr lang="en-GB" dirty="0">
                <a:solidFill>
                  <a:srgbClr val="0000FF"/>
                </a:solidFill>
              </a:rPr>
              <a:t>&lt;!ATTLIST car </a:t>
            </a:r>
            <a:r>
              <a:rPr lang="en-GB" dirty="0" err="1">
                <a:solidFill>
                  <a:srgbClr val="0000FF"/>
                </a:solidFill>
              </a:rPr>
              <a:t>serial_no</a:t>
            </a:r>
            <a:r>
              <a:rPr lang="en-GB" dirty="0">
                <a:solidFill>
                  <a:srgbClr val="0000FF"/>
                </a:solidFill>
              </a:rPr>
              <a:t> ID #REQUIRED&gt;</a:t>
            </a:r>
          </a:p>
          <a:p>
            <a:pPr lvl="2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l-GR" dirty="0">
                <a:solidFill>
                  <a:srgbClr val="0000FF"/>
                </a:solidFill>
              </a:rPr>
              <a:t>	</a:t>
            </a:r>
            <a:r>
              <a:rPr lang="en-GB" dirty="0">
                <a:solidFill>
                  <a:srgbClr val="0000FF"/>
                </a:solidFill>
              </a:rPr>
              <a:t>&lt;!ATTLIST ford number IDREF #IMPLIED&gt;</a:t>
            </a:r>
            <a:endParaRPr lang="el-GR" dirty="0">
              <a:solidFill>
                <a:srgbClr val="0000FF"/>
              </a:solidFill>
            </a:endParaRP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NMTOKEN: ένα </a:t>
            </a:r>
            <a:r>
              <a:rPr lang="el-GR" dirty="0" err="1"/>
              <a:t>valid</a:t>
            </a:r>
            <a:r>
              <a:rPr lang="el-GR" dirty="0"/>
              <a:t> XML όνομα NMTOKENS: λίστα ονομάτων</a:t>
            </a:r>
          </a:p>
          <a:p>
            <a:pPr lvl="2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l-GR" dirty="0"/>
              <a:t>	</a:t>
            </a:r>
            <a:r>
              <a:rPr lang="en-GB" dirty="0">
                <a:solidFill>
                  <a:srgbClr val="0000FF"/>
                </a:solidFill>
              </a:rPr>
              <a:t>&lt;!ATTLIST car </a:t>
            </a:r>
            <a:r>
              <a:rPr lang="en-GB" dirty="0" err="1">
                <a:solidFill>
                  <a:srgbClr val="0000FF"/>
                </a:solidFill>
              </a:rPr>
              <a:t>plate_number</a:t>
            </a:r>
            <a:r>
              <a:rPr lang="en-GB" dirty="0">
                <a:solidFill>
                  <a:srgbClr val="0000FF"/>
                </a:solidFill>
              </a:rPr>
              <a:t> NMTOKEN #REQUIRED&gt; </a:t>
            </a:r>
            <a:r>
              <a:rPr lang="el-GR" dirty="0"/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NOTATION: μία σήμανση</a:t>
            </a:r>
          </a:p>
          <a:p>
            <a:pPr lvl="2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dirty="0">
                <a:solidFill>
                  <a:srgbClr val="0000FF"/>
                </a:solidFill>
              </a:rPr>
              <a:t>   </a:t>
            </a:r>
            <a:r>
              <a:rPr lang="el-GR" dirty="0">
                <a:solidFill>
                  <a:srgbClr val="0000FF"/>
                </a:solidFill>
              </a:rPr>
              <a:t>&lt;!ΝΟΤΑΤΙΟΝ </a:t>
            </a:r>
            <a:r>
              <a:rPr lang="en-US" dirty="0">
                <a:solidFill>
                  <a:srgbClr val="0000FF"/>
                </a:solidFill>
              </a:rPr>
              <a:t>pl System “</a:t>
            </a:r>
            <a:r>
              <a:rPr lang="en-US" dirty="0" err="1">
                <a:solidFill>
                  <a:srgbClr val="0000FF"/>
                </a:solidFill>
              </a:rPr>
              <a:t>usr</a:t>
            </a:r>
            <a:r>
              <a:rPr lang="en-US" dirty="0">
                <a:solidFill>
                  <a:srgbClr val="0000FF"/>
                </a:solidFill>
              </a:rPr>
              <a:t>/bin/</a:t>
            </a:r>
            <a:r>
              <a:rPr lang="en-US" dirty="0" err="1">
                <a:solidFill>
                  <a:srgbClr val="0000FF"/>
                </a:solidFill>
              </a:rPr>
              <a:t>perl</a:t>
            </a:r>
            <a:r>
              <a:rPr lang="en-US" dirty="0">
                <a:solidFill>
                  <a:srgbClr val="0000FF"/>
                </a:solidFill>
              </a:rPr>
              <a:t>”&gt;</a:t>
            </a:r>
            <a:endParaRPr lang="el-GR" dirty="0">
              <a:solidFill>
                <a:srgbClr val="0000FF"/>
              </a:solidFill>
            </a:endParaRP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xm</a:t>
            </a:r>
            <a:r>
              <a:rPr lang="en-US" dirty="0"/>
              <a:t>l</a:t>
            </a:r>
            <a:r>
              <a:rPr lang="el-GR" dirty="0"/>
              <a:t>:</a:t>
            </a:r>
            <a:r>
              <a:rPr lang="en-US" dirty="0"/>
              <a:t> </a:t>
            </a:r>
            <a:r>
              <a:rPr lang="el-GR" dirty="0"/>
              <a:t>μία προκαθορισμένη </a:t>
            </a:r>
            <a:r>
              <a:rPr lang="el-GR" dirty="0" err="1"/>
              <a:t>xml</a:t>
            </a:r>
            <a:r>
              <a:rPr lang="el-GR" dirty="0"/>
              <a:t> τιμή</a:t>
            </a:r>
            <a:endParaRPr lang="en-US" dirty="0"/>
          </a:p>
          <a:p>
            <a:pPr lvl="2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dirty="0"/>
              <a:t>   </a:t>
            </a:r>
            <a:r>
              <a:rPr lang="en-US" dirty="0">
                <a:solidFill>
                  <a:srgbClr val="0000FF"/>
                </a:solidFill>
              </a:rPr>
              <a:t>&lt;!ATTLIST note </a:t>
            </a:r>
            <a:r>
              <a:rPr lang="en-US" i="1" dirty="0" err="1">
                <a:solidFill>
                  <a:srgbClr val="FF0000"/>
                </a:solidFill>
              </a:rPr>
              <a:t>xml:lang</a:t>
            </a:r>
            <a:r>
              <a:rPr lang="en-US" dirty="0">
                <a:solidFill>
                  <a:srgbClr val="0000FF"/>
                </a:solidFill>
              </a:rPr>
              <a:t> CDATA 'en'&gt;</a:t>
            </a:r>
          </a:p>
          <a:p>
            <a:pPr lvl="2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dirty="0">
                <a:solidFill>
                  <a:srgbClr val="0000FF"/>
                </a:solidFill>
              </a:rPr>
              <a:t>   &lt;!ATTLIST note </a:t>
            </a:r>
            <a:r>
              <a:rPr lang="en-US" i="1" dirty="0" err="1">
                <a:solidFill>
                  <a:srgbClr val="FF0000"/>
                </a:solidFill>
              </a:rPr>
              <a:t>xml:space</a:t>
            </a:r>
            <a:r>
              <a:rPr lang="en-US" dirty="0">
                <a:solidFill>
                  <a:srgbClr val="0000FF"/>
                </a:solidFill>
              </a:rPr>
              <a:t> (</a:t>
            </a:r>
            <a:r>
              <a:rPr lang="en-US" dirty="0" err="1">
                <a:solidFill>
                  <a:srgbClr val="0000FF"/>
                </a:solidFill>
              </a:rPr>
              <a:t>default|preserve</a:t>
            </a:r>
            <a:r>
              <a:rPr lang="en-US" dirty="0">
                <a:solidFill>
                  <a:srgbClr val="0000FF"/>
                </a:solidFill>
              </a:rPr>
              <a:t>) 'preserve'&gt;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CE2D5563-2A8A-460F-AE69-47662CBCD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27</a:t>
            </a:fld>
            <a:endParaRPr lang="el-GR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E7870239-CA29-41A6-A4C3-174A0E0202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DTD – ATTLIST</a:t>
            </a:r>
            <a:r>
              <a:rPr lang="el-GR" altLang="el-GR"/>
              <a:t>				3/3</a:t>
            </a:r>
            <a:endParaRPr lang="en-US" altLang="el-GR" sz="3500"/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895C1481-8CED-48C6-A21F-FCEE2B2E373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/>
              <a:t>Default value</a:t>
            </a:r>
          </a:p>
          <a:p>
            <a:pPr lvl="1" eaLnBrk="1" hangingPunct="1">
              <a:defRPr/>
            </a:pPr>
            <a:r>
              <a:rPr lang="el-GR" dirty="0"/>
              <a:t>Μία προκαθορισμένη τιμή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l-GR" dirty="0">
                <a:solidFill>
                  <a:srgbClr val="0000FF"/>
                </a:solidFill>
              </a:rPr>
              <a:t>&lt;!ATTLIST </a:t>
            </a:r>
            <a:r>
              <a:rPr lang="el-GR" dirty="0" err="1">
                <a:solidFill>
                  <a:srgbClr val="0000FF"/>
                </a:solidFill>
              </a:rPr>
              <a:t>square</a:t>
            </a:r>
            <a:r>
              <a:rPr lang="el-GR" dirty="0">
                <a:solidFill>
                  <a:srgbClr val="0000FF"/>
                </a:solidFill>
              </a:rPr>
              <a:t> </a:t>
            </a:r>
            <a:r>
              <a:rPr lang="el-GR" dirty="0" err="1">
                <a:solidFill>
                  <a:srgbClr val="0000FF"/>
                </a:solidFill>
              </a:rPr>
              <a:t>width</a:t>
            </a:r>
            <a:r>
              <a:rPr lang="el-GR" dirty="0">
                <a:solidFill>
                  <a:srgbClr val="0000FF"/>
                </a:solidFill>
              </a:rPr>
              <a:t> CDATA "0"&gt;</a:t>
            </a:r>
            <a:r>
              <a:rPr lang="el-GR" dirty="0"/>
              <a:t> </a:t>
            </a:r>
            <a:endParaRPr lang="en-US" dirty="0"/>
          </a:p>
          <a:p>
            <a:pPr lvl="1" eaLnBrk="1" hangingPunct="1">
              <a:defRPr/>
            </a:pPr>
            <a:r>
              <a:rPr lang="el-GR" dirty="0"/>
              <a:t>#</a:t>
            </a:r>
            <a:r>
              <a:rPr lang="en-US" dirty="0"/>
              <a:t>REQUIRED: </a:t>
            </a:r>
            <a:r>
              <a:rPr lang="el-GR" dirty="0"/>
              <a:t>το χαρακτηριστικό είναι απαραίτητο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l-GR" dirty="0">
                <a:solidFill>
                  <a:srgbClr val="0000FF"/>
                </a:solidFill>
              </a:rPr>
              <a:t>&lt;!ATTLIST </a:t>
            </a:r>
            <a:r>
              <a:rPr lang="el-GR" dirty="0" err="1">
                <a:solidFill>
                  <a:srgbClr val="0000FF"/>
                </a:solidFill>
              </a:rPr>
              <a:t>person</a:t>
            </a:r>
            <a:r>
              <a:rPr lang="el-GR" dirty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name </a:t>
            </a:r>
            <a:r>
              <a:rPr lang="el-GR" dirty="0">
                <a:solidFill>
                  <a:srgbClr val="0000FF"/>
                </a:solidFill>
              </a:rPr>
              <a:t>CDATA #REQUIRED&gt;</a:t>
            </a:r>
            <a:r>
              <a:rPr lang="el-GR" dirty="0"/>
              <a:t> </a:t>
            </a:r>
            <a:endParaRPr lang="en-US" dirty="0"/>
          </a:p>
          <a:p>
            <a:pPr lvl="1" eaLnBrk="1" hangingPunct="1">
              <a:defRPr/>
            </a:pPr>
            <a:r>
              <a:rPr lang="el-GR" dirty="0"/>
              <a:t>#</a:t>
            </a:r>
            <a:r>
              <a:rPr lang="en-US" dirty="0"/>
              <a:t>IMPLIED:</a:t>
            </a:r>
            <a:r>
              <a:rPr lang="el-GR" dirty="0"/>
              <a:t> το χαρακτηριστικό δεν είναι απαραίτητο και δεν υπάρχει προκαθορισμένη τιμή</a:t>
            </a:r>
            <a:endParaRPr lang="en-US" dirty="0"/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l-GR" dirty="0">
                <a:solidFill>
                  <a:srgbClr val="0000FF"/>
                </a:solidFill>
              </a:rPr>
              <a:t>&lt;!ATTLIST </a:t>
            </a:r>
            <a:r>
              <a:rPr lang="el-GR" dirty="0" err="1">
                <a:solidFill>
                  <a:srgbClr val="0000FF"/>
                </a:solidFill>
              </a:rPr>
              <a:t>contact</a:t>
            </a:r>
            <a:r>
              <a:rPr lang="el-GR" dirty="0">
                <a:solidFill>
                  <a:srgbClr val="0000FF"/>
                </a:solidFill>
              </a:rPr>
              <a:t> </a:t>
            </a:r>
            <a:r>
              <a:rPr lang="el-GR" dirty="0" err="1">
                <a:solidFill>
                  <a:srgbClr val="0000FF"/>
                </a:solidFill>
              </a:rPr>
              <a:t>fax</a:t>
            </a:r>
            <a:r>
              <a:rPr lang="el-GR" dirty="0">
                <a:solidFill>
                  <a:srgbClr val="0000FF"/>
                </a:solidFill>
              </a:rPr>
              <a:t> CDATA #IMPLIED&gt; </a:t>
            </a:r>
            <a:endParaRPr lang="en-US" dirty="0">
              <a:solidFill>
                <a:srgbClr val="0000FF"/>
              </a:solidFill>
            </a:endParaRPr>
          </a:p>
          <a:p>
            <a:pPr lvl="1" eaLnBrk="1" hangingPunct="1">
              <a:defRPr/>
            </a:pPr>
            <a:r>
              <a:rPr lang="en-US" dirty="0"/>
              <a:t>#FIXED: </a:t>
            </a:r>
            <a:r>
              <a:rPr lang="el-GR" dirty="0"/>
              <a:t>το χαρακτηριστικό μπορεί να πάρει μόνο αυτή τη συγκεκριμένη τιμή</a:t>
            </a:r>
            <a:endParaRPr lang="en-US" dirty="0"/>
          </a:p>
          <a:p>
            <a:pPr lvl="2">
              <a:buNone/>
              <a:defRPr/>
            </a:pPr>
            <a:r>
              <a:rPr lang="el-GR" dirty="0">
                <a:solidFill>
                  <a:srgbClr val="0000FF"/>
                </a:solidFill>
              </a:rPr>
              <a:t>&lt;!ATTLIST </a:t>
            </a:r>
            <a:r>
              <a:rPr lang="el-GR" dirty="0" err="1">
                <a:solidFill>
                  <a:srgbClr val="0000FF"/>
                </a:solidFill>
              </a:rPr>
              <a:t>sender</a:t>
            </a:r>
            <a:r>
              <a:rPr lang="el-GR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uni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l-GR" dirty="0">
                <a:solidFill>
                  <a:srgbClr val="0000FF"/>
                </a:solidFill>
              </a:rPr>
              <a:t>CDATA #FIXED "</a:t>
            </a:r>
            <a:r>
              <a:rPr lang="en-US" dirty="0">
                <a:solidFill>
                  <a:srgbClr val="0000FF"/>
                </a:solidFill>
              </a:rPr>
              <a:t>Patras</a:t>
            </a:r>
            <a:r>
              <a:rPr lang="el-GR" dirty="0">
                <a:solidFill>
                  <a:srgbClr val="0000FF"/>
                </a:solidFill>
              </a:rPr>
              <a:t>"&gt;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0DFDCEBB-F14E-45F3-9F34-10C599137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28</a:t>
            </a:fld>
            <a:endParaRPr lang="el-GR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4CA03F71-9740-41C1-80F3-CC559DDFE2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l-GR"/>
              <a:t>DTD – </a:t>
            </a:r>
            <a:r>
              <a:rPr lang="el-GR" altLang="el-GR"/>
              <a:t>ΕΝΤΙΤΥ				1/2</a:t>
            </a:r>
            <a:endParaRPr lang="en-US" altLang="el-GR" sz="3500"/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AF447CAF-3BA2-4965-807D-0422A732CC7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l-GR" altLang="el-GR" sz="2600"/>
              <a:t>Παραμετρική οντότητα</a:t>
            </a:r>
          </a:p>
          <a:p>
            <a:pPr lvl="1" eaLnBrk="1" hangingPunct="1"/>
            <a:r>
              <a:rPr lang="el-GR" altLang="el-GR" sz="2200"/>
              <a:t>Μία συντόμευση για μεγάλο κείμενο που εμφανίζεται πολλές φορές σε ένα </a:t>
            </a:r>
            <a:r>
              <a:rPr lang="en-US" altLang="el-GR" sz="2200" i="1">
                <a:solidFill>
                  <a:srgbClr val="FF0000"/>
                </a:solidFill>
              </a:rPr>
              <a:t>DTD </a:t>
            </a:r>
            <a:r>
              <a:rPr lang="el-GR" altLang="el-GR" sz="2200" i="1">
                <a:solidFill>
                  <a:srgbClr val="FF0000"/>
                </a:solidFill>
              </a:rPr>
              <a:t>αρχείο</a:t>
            </a:r>
          </a:p>
          <a:p>
            <a:pPr lvl="1" eaLnBrk="1" hangingPunct="1"/>
            <a:r>
              <a:rPr lang="el-GR" altLang="el-GR" sz="2200"/>
              <a:t>Πρέπει να δηλωθεί πριν χρησιμοποιηθεί</a:t>
            </a:r>
          </a:p>
          <a:p>
            <a:pPr lvl="1" eaLnBrk="1" hangingPunct="1"/>
            <a:r>
              <a:rPr lang="el-GR" altLang="el-GR" sz="2200"/>
              <a:t>Συνήθως δηλώνεται στην αρχή του DTD αρχείου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l-GR" altLang="el-GR" sz="2200" i="1"/>
              <a:t>	</a:t>
            </a:r>
            <a:r>
              <a:rPr lang="el-GR" altLang="el-GR" sz="2200"/>
              <a:t>&lt;!ENTITY % όνομα "κείμενο αντικατάστασης"&gt;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l-GR" altLang="el-GR" sz="2100"/>
              <a:t>	</a:t>
            </a:r>
            <a:r>
              <a:rPr lang="en-US" altLang="el-GR" sz="2200">
                <a:solidFill>
                  <a:srgbClr val="0000FF"/>
                </a:solidFill>
              </a:rPr>
              <a:t>&lt;!ENTITY % Binary “yes | no”&gt;</a:t>
            </a:r>
            <a:endParaRPr lang="el-GR" altLang="el-GR" sz="2200"/>
          </a:p>
          <a:p>
            <a:pPr eaLnBrk="1" hangingPunct="1"/>
            <a:r>
              <a:rPr lang="el-GR" altLang="el-GR" sz="2600"/>
              <a:t>Γενική οντότητα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l-GR" altLang="el-GR" sz="2200"/>
              <a:t>Συντόμευση για κείμενο που εμφανίζεται συχνά σε ένα </a:t>
            </a:r>
            <a:r>
              <a:rPr lang="el-GR" altLang="el-GR" sz="2200" i="1">
                <a:solidFill>
                  <a:srgbClr val="FF0000"/>
                </a:solidFill>
              </a:rPr>
              <a:t>XML αρχείο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l-GR" altLang="el-GR" sz="2100"/>
              <a:t>	&lt;!ENTITY όνομα "κείμενο αντικατάστασης"&gt;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l-GR" altLang="el-GR" sz="2100">
                <a:solidFill>
                  <a:srgbClr val="0000FF"/>
                </a:solidFill>
              </a:rPr>
              <a:t>	&lt;!ENTITY </a:t>
            </a:r>
            <a:r>
              <a:rPr lang="en-US" altLang="el-GR" sz="2100">
                <a:solidFill>
                  <a:srgbClr val="0000FF"/>
                </a:solidFill>
              </a:rPr>
              <a:t>dcterms</a:t>
            </a:r>
            <a:r>
              <a:rPr lang="el-GR" altLang="el-GR" sz="2100">
                <a:solidFill>
                  <a:srgbClr val="0000FF"/>
                </a:solidFill>
              </a:rPr>
              <a:t> “</a:t>
            </a:r>
            <a:r>
              <a:rPr lang="en-US" altLang="el-GR" sz="2100">
                <a:solidFill>
                  <a:srgbClr val="0000FF"/>
                </a:solidFill>
              </a:rPr>
              <a:t>http://purl.org/dc/terms/</a:t>
            </a:r>
            <a:r>
              <a:rPr lang="el-GR" altLang="el-GR" sz="2100">
                <a:solidFill>
                  <a:srgbClr val="0000FF"/>
                </a:solidFill>
              </a:rPr>
              <a:t>"&gt;</a:t>
            </a:r>
            <a:endParaRPr lang="en-US" altLang="el-GR" sz="2100">
              <a:solidFill>
                <a:srgbClr val="0000FF"/>
              </a:solidFill>
            </a:endParaRP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7C978B50-E7C6-40E9-B5A4-0CD3FCD12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29</a:t>
            </a:fld>
            <a:endParaRPr lang="el-G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251415A8-C686-4C20-8905-06F9FB7384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l-GR"/>
              <a:t>Τι είναι η </a:t>
            </a:r>
            <a:r>
              <a:rPr lang="en-US" altLang="el-GR"/>
              <a:t>XML</a:t>
            </a:r>
            <a:r>
              <a:rPr lang="el-GR" altLang="el-GR"/>
              <a:t>;</a:t>
            </a:r>
            <a:br>
              <a:rPr lang="el-GR" altLang="el-GR"/>
            </a:br>
            <a:r>
              <a:rPr lang="el-GR" altLang="el-GR"/>
              <a:t> EXtensible Markup Language 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652AF4C1-65D8-4624-AEDE-B146BEB1843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l-GR" dirty="0"/>
              <a:t>Υποσύνολο της </a:t>
            </a:r>
            <a:r>
              <a:rPr lang="en-US" dirty="0"/>
              <a:t>SGML (</a:t>
            </a:r>
            <a:r>
              <a:rPr lang="el-GR" dirty="0"/>
              <a:t>Standard </a:t>
            </a:r>
            <a:r>
              <a:rPr lang="el-GR" dirty="0" err="1"/>
              <a:t>Generalized</a:t>
            </a:r>
            <a:r>
              <a:rPr lang="el-GR" dirty="0"/>
              <a:t> </a:t>
            </a:r>
            <a:r>
              <a:rPr lang="el-GR" dirty="0" err="1"/>
              <a:t>Markup</a:t>
            </a:r>
            <a:r>
              <a:rPr lang="el-GR" dirty="0"/>
              <a:t> </a:t>
            </a:r>
            <a:r>
              <a:rPr lang="el-GR" dirty="0" err="1"/>
              <a:t>Language</a:t>
            </a:r>
            <a:r>
              <a:rPr lang="en-US" dirty="0"/>
              <a:t>)</a:t>
            </a:r>
          </a:p>
          <a:p>
            <a:pPr lvl="1"/>
            <a:r>
              <a:rPr lang="el-GR" dirty="0" err="1"/>
              <a:t>Μετα</a:t>
            </a:r>
            <a:r>
              <a:rPr lang="el-GR" dirty="0"/>
              <a:t>-γλώσσα </a:t>
            </a:r>
            <a:r>
              <a:rPr lang="el-GR" dirty="0">
                <a:sym typeface="Wingdings" pitchFamily="2" charset="2"/>
              </a:rPr>
              <a:t> κατάλληλη για τον ορισμό άλλων γλωσσών</a:t>
            </a:r>
          </a:p>
          <a:p>
            <a:r>
              <a:rPr lang="el-GR" dirty="0"/>
              <a:t>Σχεδιάστηκε για τον ορισμό δεδομένων</a:t>
            </a:r>
          </a:p>
          <a:p>
            <a:pPr lvl="1"/>
            <a:r>
              <a:rPr lang="el-GR" dirty="0"/>
              <a:t>Οι δομές δεδομένων ανεξάρτητες από την πλατφόρμα</a:t>
            </a:r>
          </a:p>
          <a:p>
            <a:pPr lvl="1"/>
            <a:r>
              <a:rPr lang="el-GR" dirty="0"/>
              <a:t>Εύκολη η αυτόματη επεξεργασία των δεδομένων</a:t>
            </a:r>
          </a:p>
          <a:p>
            <a:pPr lvl="1"/>
            <a:r>
              <a:rPr lang="el-GR" dirty="0"/>
              <a:t>Ο χρήστης μπορεί να ορίσει τα δικά του </a:t>
            </a:r>
            <a:r>
              <a:rPr lang="el-GR" dirty="0" err="1"/>
              <a:t>tags</a:t>
            </a:r>
            <a:endParaRPr lang="el-GR" dirty="0"/>
          </a:p>
          <a:p>
            <a:r>
              <a:rPr lang="el-GR" dirty="0"/>
              <a:t>Δεν περιγράφει τον τρόπο εμφάνισης δεδομένων!</a:t>
            </a:r>
          </a:p>
          <a:p>
            <a:pPr lvl="1"/>
            <a:r>
              <a:rPr lang="el-GR" dirty="0"/>
              <a:t>Ένα XSL αρχείο ορίζει την εμφάνιση ενός </a:t>
            </a:r>
            <a:r>
              <a:rPr lang="en-US" dirty="0"/>
              <a:t>XML </a:t>
            </a:r>
            <a:r>
              <a:rPr lang="el-GR" dirty="0"/>
              <a:t>αρχείου</a:t>
            </a:r>
          </a:p>
          <a:p>
            <a:r>
              <a:rPr lang="el-GR" dirty="0"/>
              <a:t>Ένα DTD (</a:t>
            </a:r>
            <a:r>
              <a:rPr lang="en-US" dirty="0"/>
              <a:t>Document Type Definition) </a:t>
            </a:r>
            <a:r>
              <a:rPr lang="el-GR" dirty="0"/>
              <a:t>ή ένα </a:t>
            </a:r>
            <a:r>
              <a:rPr lang="en-US" dirty="0"/>
              <a:t>XML </a:t>
            </a:r>
            <a:r>
              <a:rPr lang="el-GR" dirty="0" err="1"/>
              <a:t>Schema</a:t>
            </a:r>
            <a:r>
              <a:rPr lang="el-GR" dirty="0"/>
              <a:t> ορίζει τη σύνταξη ενός </a:t>
            </a:r>
            <a:r>
              <a:rPr lang="en-US" dirty="0"/>
              <a:t>XML </a:t>
            </a:r>
            <a:r>
              <a:rPr lang="el-GR" dirty="0"/>
              <a:t>αρχείου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B7F10ADD-F1F5-4A0A-B4E9-CBBCEEFC6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</a:t>
            </a:fld>
            <a:endParaRPr lang="el-GR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7A3382AF-AF69-4E7E-B2B7-2EBA191EB9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DTD – </a:t>
            </a:r>
            <a:r>
              <a:rPr lang="el-GR" altLang="el-GR"/>
              <a:t>ΕΝΤΙΤΥ				2/2</a:t>
            </a:r>
            <a:endParaRPr lang="en-US" altLang="el-GR" sz="3500"/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7051866A-D2A5-4C6C-BCD2-460F1136E9D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Εσωτερική δήλωση </a:t>
            </a:r>
            <a:r>
              <a:rPr lang="en-US" altLang="el-GR"/>
              <a:t>entity</a:t>
            </a:r>
          </a:p>
          <a:p>
            <a:pPr lvl="1" eaLnBrk="1" hangingPunct="1"/>
            <a:r>
              <a:rPr lang="el-GR" altLang="el-GR"/>
              <a:t>&lt;!ENTITY entity-name "entity-value"&gt;</a:t>
            </a:r>
            <a:endParaRPr lang="en-US" altLang="el-GR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el-GR">
                <a:solidFill>
                  <a:schemeClr val="accent2"/>
                </a:solidFill>
              </a:rPr>
              <a:t>	</a:t>
            </a:r>
            <a:r>
              <a:rPr lang="el-GR" altLang="el-GR">
                <a:solidFill>
                  <a:schemeClr val="accent2"/>
                </a:solidFill>
              </a:rPr>
              <a:t>&lt;!ENTITY </a:t>
            </a:r>
            <a:r>
              <a:rPr lang="en-US" altLang="el-GR">
                <a:solidFill>
                  <a:schemeClr val="accent2"/>
                </a:solidFill>
              </a:rPr>
              <a:t>dcterms </a:t>
            </a:r>
            <a:r>
              <a:rPr lang="el-GR" altLang="el-GR">
                <a:solidFill>
                  <a:schemeClr val="accent2"/>
                </a:solidFill>
              </a:rPr>
              <a:t>“</a:t>
            </a:r>
            <a:r>
              <a:rPr lang="en-US" altLang="el-GR">
                <a:solidFill>
                  <a:schemeClr val="accent2"/>
                </a:solidFill>
              </a:rPr>
              <a:t>http://purl.org/dc/terms</a:t>
            </a:r>
            <a:r>
              <a:rPr lang="el-GR" altLang="el-GR">
                <a:solidFill>
                  <a:schemeClr val="accent2"/>
                </a:solidFill>
              </a:rPr>
              <a:t>"&gt;</a:t>
            </a:r>
            <a:endParaRPr lang="en-US" altLang="el-GR">
              <a:solidFill>
                <a:schemeClr val="accent2"/>
              </a:solidFill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endParaRPr lang="el-GR" altLang="el-GR"/>
          </a:p>
          <a:p>
            <a:pPr eaLnBrk="1" hangingPunct="1"/>
            <a:r>
              <a:rPr lang="el-GR" altLang="el-GR"/>
              <a:t>Εξωτερική δήλωση </a:t>
            </a:r>
            <a:r>
              <a:rPr lang="en-US" altLang="el-GR"/>
              <a:t>entity</a:t>
            </a:r>
          </a:p>
          <a:p>
            <a:pPr lvl="1" eaLnBrk="1" hangingPunct="1"/>
            <a:r>
              <a:rPr lang="el-GR" altLang="el-GR"/>
              <a:t>&lt;!ENTITY entity-name SYSTEM "URI/URL"&gt; </a:t>
            </a:r>
            <a:endParaRPr lang="en-US" altLang="el-GR"/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el-GR" sz="2700">
                <a:solidFill>
                  <a:srgbClr val="CC00FF"/>
                </a:solidFill>
              </a:rPr>
              <a:t>&lt;!ENTITY writer SYSTEM “entities.xml”&gt;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el-GR" sz="2700">
                <a:solidFill>
                  <a:srgbClr val="0094C8"/>
                </a:solidFill>
              </a:rPr>
              <a:t>&lt;!ENTITY writer SYSTEM “entities.dtd”&gt;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99817AAC-C30B-46F2-962F-739D76B19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30</a:t>
            </a:fld>
            <a:endParaRPr lang="el-GR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E2EB1232-4241-454A-B93D-807061868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/>
              <a:t>XML Schema</a:t>
            </a:r>
            <a:endParaRPr lang="el-GR" sz="4500" dirty="0"/>
          </a:p>
        </p:txBody>
      </p:sp>
      <p:sp>
        <p:nvSpPr>
          <p:cNvPr id="6" name="Θέση κειμένου 5">
            <a:extLst>
              <a:ext uri="{FF2B5EF4-FFF2-40B4-BE49-F238E27FC236}">
                <a16:creationId xmlns:a16="http://schemas.microsoft.com/office/drawing/2014/main" id="{3CC8DE7B-FCFB-4869-ACAC-7CF7844778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866B0683-2583-48A5-A714-DD56E5651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540723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C4A149F4-09AE-4A4D-B7B5-4FD70A42CE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XML Schema Definition (XSD)</a:t>
            </a:r>
            <a:endParaRPr lang="en-US" altLang="el-GR" sz="3500"/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A38D4BDF-249B-4CEF-AAE5-77C0F4611FA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Ένα </a:t>
            </a:r>
            <a:r>
              <a:rPr lang="en-US" altLang="el-GR"/>
              <a:t>XML Schema </a:t>
            </a:r>
            <a:r>
              <a:rPr lang="el-GR" altLang="el-GR"/>
              <a:t>μπορεί να χρησιμοποιηθεί αντί για ένα </a:t>
            </a:r>
            <a:r>
              <a:rPr lang="en-US" altLang="el-GR"/>
              <a:t>DTD</a:t>
            </a:r>
          </a:p>
          <a:p>
            <a:pPr eaLnBrk="1" hangingPunct="1"/>
            <a:r>
              <a:rPr lang="el-GR" altLang="el-GR"/>
              <a:t>Περιγράφει τη δομή ενός </a:t>
            </a:r>
            <a:r>
              <a:rPr lang="en-US" altLang="el-GR"/>
              <a:t>XML </a:t>
            </a:r>
            <a:r>
              <a:rPr lang="el-GR" altLang="el-GR"/>
              <a:t>αρχείου</a:t>
            </a:r>
          </a:p>
          <a:p>
            <a:pPr eaLnBrk="1" hangingPunct="1"/>
            <a:r>
              <a:rPr lang="el-GR" altLang="el-GR"/>
              <a:t>Ένα </a:t>
            </a:r>
            <a:r>
              <a:rPr lang="en-US" altLang="el-GR"/>
              <a:t>XML Schema </a:t>
            </a:r>
            <a:r>
              <a:rPr lang="el-GR" altLang="el-GR"/>
              <a:t>μπορεί να διαχειριστεί όπως ένα απλό </a:t>
            </a:r>
            <a:r>
              <a:rPr lang="en-US" altLang="el-GR"/>
              <a:t>XML </a:t>
            </a:r>
            <a:r>
              <a:rPr lang="el-GR" altLang="el-GR"/>
              <a:t>αρχείο</a:t>
            </a:r>
            <a:endParaRPr lang="en-US" altLang="el-GR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el-GR" sz="3400"/>
              <a:t>	&lt;xs:schema&gt;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el-GR" sz="3200"/>
              <a:t>	…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el-GR" sz="3400"/>
              <a:t>	&lt;/xs:schema&gt;</a:t>
            </a:r>
            <a:endParaRPr lang="el-GR" altLang="el-GR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F2540810-F413-4265-8078-8350FB445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32</a:t>
            </a:fld>
            <a:endParaRPr lang="el-GR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862D7EA2-9CDA-4D61-988E-CD7091CA50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XSD vs DTD</a:t>
            </a:r>
            <a:endParaRPr lang="el-GR" altLang="el-GR"/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6F3FB8F4-0D6A-4CBF-AED6-B5B507543CA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22959" y="1858297"/>
            <a:ext cx="7543801" cy="4818949"/>
          </a:xfrm>
        </p:spPr>
        <p:txBody>
          <a:bodyPr>
            <a:normAutofit/>
          </a:bodyPr>
          <a:lstStyle/>
          <a:p>
            <a:pPr marL="571500" indent="-571500" eaLnBrk="1" hangingPunct="1">
              <a:lnSpc>
                <a:spcPct val="90000"/>
              </a:lnSpc>
              <a:defRPr/>
            </a:pPr>
            <a:r>
              <a:rPr lang="el-GR" sz="3200" dirty="0"/>
              <a:t>Πλεονεκτήματα των </a:t>
            </a:r>
            <a:r>
              <a:rPr lang="en-US" sz="3200" dirty="0"/>
              <a:t>XSD </a:t>
            </a:r>
            <a:r>
              <a:rPr lang="el-GR" sz="3200" dirty="0"/>
              <a:t>αρχείων</a:t>
            </a:r>
          </a:p>
          <a:p>
            <a:pPr marL="839788" lvl="1" indent="-495300" eaLnBrk="1" hangingPunct="1">
              <a:lnSpc>
                <a:spcPct val="90000"/>
              </a:lnSpc>
              <a:defRPr/>
            </a:pPr>
            <a:r>
              <a:rPr lang="el-GR" sz="2800" dirty="0"/>
              <a:t>Εύκολα επεκτάσιμα</a:t>
            </a:r>
          </a:p>
          <a:p>
            <a:pPr marL="839788" lvl="1" indent="-495300" eaLnBrk="1" hangingPunct="1">
              <a:lnSpc>
                <a:spcPct val="90000"/>
              </a:lnSpc>
              <a:defRPr/>
            </a:pPr>
            <a:r>
              <a:rPr lang="el-GR" sz="2800" i="1" dirty="0"/>
              <a:t>Είναι </a:t>
            </a:r>
            <a:r>
              <a:rPr lang="el-GR" sz="2800" dirty="0"/>
              <a:t>XML! </a:t>
            </a:r>
          </a:p>
          <a:p>
            <a:pPr marL="839788" lvl="1" indent="-495300" eaLnBrk="1" hangingPunct="1">
              <a:lnSpc>
                <a:spcPct val="90000"/>
              </a:lnSpc>
              <a:defRPr/>
            </a:pPr>
            <a:r>
              <a:rPr lang="el-GR" sz="2800" dirty="0"/>
              <a:t>Υποστηρίζουν τύπους δεδομένων</a:t>
            </a:r>
          </a:p>
          <a:p>
            <a:pPr marL="1131888" lvl="2" indent="-438150" eaLnBrk="1" hangingPunct="1">
              <a:lnSpc>
                <a:spcPct val="90000"/>
              </a:lnSpc>
              <a:defRPr/>
            </a:pPr>
            <a:r>
              <a:rPr lang="el-GR" sz="2000" dirty="0"/>
              <a:t>Καλύτερος έλεγχος δεδομένων, χρήση δεδομένων από βάσεις δεδομένων, μετατροπή μεταξύ διάφορων τύπων, πιο εύκολοι οι περιορισμοί</a:t>
            </a:r>
          </a:p>
          <a:p>
            <a:pPr marL="839788" lvl="1" indent="-495300" eaLnBrk="1" hangingPunct="1">
              <a:lnSpc>
                <a:spcPct val="90000"/>
              </a:lnSpc>
              <a:defRPr/>
            </a:pPr>
            <a:r>
              <a:rPr lang="el-GR" sz="2800" dirty="0"/>
              <a:t>Υποστηρίζουν </a:t>
            </a:r>
            <a:r>
              <a:rPr lang="el-GR" sz="2800" dirty="0" err="1"/>
              <a:t>namespaces</a:t>
            </a:r>
            <a:r>
              <a:rPr lang="el-GR" sz="2800" dirty="0"/>
              <a:t> </a:t>
            </a:r>
          </a:p>
          <a:p>
            <a:pPr marL="839788" lvl="1" indent="-495300" eaLnBrk="1" hangingPunct="1">
              <a:lnSpc>
                <a:spcPct val="90000"/>
              </a:lnSpc>
              <a:defRPr/>
            </a:pPr>
            <a:r>
              <a:rPr lang="el-GR" sz="2800" dirty="0"/>
              <a:t>Αξιόπιστη επικοινωνία δεδομένων</a:t>
            </a:r>
          </a:p>
          <a:p>
            <a:pPr marL="1131888" lvl="2" indent="-438150" eaLnBrk="1" hangingPunct="1">
              <a:lnSpc>
                <a:spcPct val="90000"/>
              </a:lnSpc>
              <a:defRPr/>
            </a:pPr>
            <a:r>
              <a:rPr lang="el-GR" sz="2000" dirty="0"/>
              <a:t>&lt;</a:t>
            </a:r>
            <a:r>
              <a:rPr lang="el-GR" sz="2000" dirty="0" err="1"/>
              <a:t>date</a:t>
            </a:r>
            <a:r>
              <a:rPr lang="el-GR" sz="2000" dirty="0"/>
              <a:t> type="date"&gt;2004-03-11&lt;/date&gt;</a:t>
            </a:r>
          </a:p>
          <a:p>
            <a:pPr marL="1131888" lvl="2" indent="-438150" eaLnBrk="1" hangingPunct="1">
              <a:lnSpc>
                <a:spcPct val="90000"/>
              </a:lnSpc>
              <a:defRPr/>
            </a:pPr>
            <a:r>
              <a:rPr lang="el-GR" sz="2000" dirty="0"/>
              <a:t>Χρήση του τύπου δεδομένων </a:t>
            </a:r>
            <a:r>
              <a:rPr lang="en-US" sz="2000" dirty="0"/>
              <a:t>date </a:t>
            </a:r>
            <a:r>
              <a:rPr lang="el-GR" sz="2000" dirty="0"/>
              <a:t>με το </a:t>
            </a:r>
            <a:r>
              <a:rPr lang="en-US" sz="2000" dirty="0"/>
              <a:t>format </a:t>
            </a:r>
            <a:r>
              <a:rPr lang="el-GR" sz="2000" dirty="0"/>
              <a:t>YYYY-MM-DD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C1995CF7-1CF4-4CFA-AC80-CB68D8074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33</a:t>
            </a:fld>
            <a:endParaRPr lang="el-GR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3A61C294-9C16-401D-A1F0-B159CE5327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Ένα απλό </a:t>
            </a:r>
            <a:r>
              <a:rPr lang="en-US" altLang="el-GR"/>
              <a:t>XML Schema</a:t>
            </a:r>
            <a:endParaRPr lang="en-US" altLang="el-GR" sz="3500"/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55AA011C-BBBA-40EE-A873-9C950478C38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22959" y="1858298"/>
            <a:ext cx="7543801" cy="4734232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&lt;?xml version="1.0"?&gt;</a:t>
            </a:r>
            <a:endParaRPr lang="el-GR" sz="2400" spc="-15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400" spc="-150" dirty="0"/>
              <a:t>	</a:t>
            </a:r>
            <a:r>
              <a:rPr lang="en-GB" sz="2400" spc="-150" dirty="0"/>
              <a:t>&lt;</a:t>
            </a:r>
            <a:r>
              <a:rPr lang="en-GB" sz="2400" spc="-150" dirty="0" err="1"/>
              <a:t>xs:schema</a:t>
            </a:r>
            <a:r>
              <a:rPr lang="el-GR" sz="2400" spc="-150" dirty="0"/>
              <a:t> </a:t>
            </a:r>
            <a:r>
              <a:rPr lang="en-GB" sz="2400" spc="-150" dirty="0" err="1"/>
              <a:t>xmlns:xs</a:t>
            </a:r>
            <a:r>
              <a:rPr lang="en-GB" sz="2400" spc="-150" dirty="0"/>
              <a:t>=</a:t>
            </a:r>
            <a:r>
              <a:rPr lang="en-GB" sz="2400" spc="-150" dirty="0">
                <a:hlinkClick r:id="rId2"/>
              </a:rPr>
              <a:t>http://www.w3.org/2001/XMLSchema</a:t>
            </a:r>
            <a:endParaRPr lang="el-GR" sz="2400" spc="-15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400" spc="-150" dirty="0"/>
              <a:t>	</a:t>
            </a:r>
            <a:r>
              <a:rPr lang="el-GR" sz="2400" spc="-150" dirty="0"/>
              <a:t>	</a:t>
            </a:r>
            <a:r>
              <a:rPr lang="en-GB" sz="2400" spc="-150" dirty="0" err="1"/>
              <a:t>targetNamespace</a:t>
            </a:r>
            <a:r>
              <a:rPr lang="en-GB" sz="2400" spc="-150" dirty="0"/>
              <a:t>=</a:t>
            </a:r>
            <a:r>
              <a:rPr lang="en-GB" sz="2400" spc="-150" dirty="0">
                <a:hlinkClick r:id="rId3"/>
              </a:rPr>
              <a:t>http://www.</a:t>
            </a:r>
            <a:r>
              <a:rPr lang="en-US" sz="2400" spc="-150" dirty="0">
                <a:hlinkClick r:id="rId3"/>
              </a:rPr>
              <a:t>notes.</a:t>
            </a:r>
            <a:r>
              <a:rPr lang="en-GB" sz="2400" spc="-150" dirty="0">
                <a:hlinkClick r:id="rId3"/>
              </a:rPr>
              <a:t>com</a:t>
            </a:r>
            <a:endParaRPr lang="en-GB" sz="2400" spc="-15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		</a:t>
            </a:r>
            <a:r>
              <a:rPr lang="en-GB" sz="2400" spc="-150" dirty="0" err="1"/>
              <a:t>xmlns</a:t>
            </a:r>
            <a:r>
              <a:rPr lang="en-GB" sz="2400" spc="-150" dirty="0"/>
              <a:t>=</a:t>
            </a:r>
            <a:r>
              <a:rPr lang="en-GB" sz="2400" spc="-150" dirty="0">
                <a:hlinkClick r:id="rId4"/>
              </a:rPr>
              <a:t>http://www.notes.com</a:t>
            </a:r>
            <a:endParaRPr lang="en-GB" sz="2400" spc="-15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		</a:t>
            </a:r>
            <a:r>
              <a:rPr lang="en-GB" sz="2400" spc="-150" dirty="0" err="1"/>
              <a:t>elementFormDefault</a:t>
            </a:r>
            <a:r>
              <a:rPr lang="en-GB" sz="2400" spc="-150" dirty="0"/>
              <a:t>="qualified"&gt;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          	&lt;</a:t>
            </a:r>
            <a:r>
              <a:rPr lang="en-GB" sz="2400" spc="-150" dirty="0" err="1"/>
              <a:t>xs:element</a:t>
            </a:r>
            <a:r>
              <a:rPr lang="en-GB" sz="2400" spc="-150" dirty="0"/>
              <a:t> name="note"&gt;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		   &lt;</a:t>
            </a:r>
            <a:r>
              <a:rPr lang="en-GB" sz="2400" spc="-150" dirty="0" err="1"/>
              <a:t>xs:complexType</a:t>
            </a:r>
            <a:r>
              <a:rPr lang="en-GB" sz="2400" spc="-150" dirty="0"/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		      &lt;</a:t>
            </a:r>
            <a:r>
              <a:rPr lang="en-GB" sz="2400" spc="-150" dirty="0" err="1"/>
              <a:t>xs:sequence</a:t>
            </a:r>
            <a:r>
              <a:rPr lang="en-GB" sz="2400" spc="-150" dirty="0"/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		          &lt;</a:t>
            </a:r>
            <a:r>
              <a:rPr lang="en-GB" sz="2400" spc="-150" dirty="0" err="1"/>
              <a:t>xs:element</a:t>
            </a:r>
            <a:r>
              <a:rPr lang="en-GB" sz="2400" spc="-150" dirty="0"/>
              <a:t> name="to“ type="</a:t>
            </a:r>
            <a:r>
              <a:rPr lang="en-GB" sz="2400" spc="-150" dirty="0" err="1"/>
              <a:t>xs:string</a:t>
            </a:r>
            <a:r>
              <a:rPr lang="en-GB" sz="2400" spc="-150" dirty="0"/>
              <a:t>"/&gt;				          &lt;</a:t>
            </a:r>
            <a:r>
              <a:rPr lang="en-GB" sz="2400" spc="-150" dirty="0" err="1"/>
              <a:t>xs:element</a:t>
            </a:r>
            <a:r>
              <a:rPr lang="en-GB" sz="2400" spc="-150" dirty="0"/>
              <a:t> name="from" type="</a:t>
            </a:r>
            <a:r>
              <a:rPr lang="en-GB" sz="2400" spc="-150" dirty="0" err="1"/>
              <a:t>xs:string</a:t>
            </a:r>
            <a:r>
              <a:rPr lang="en-GB" sz="2400" spc="-150" dirty="0"/>
              <a:t>"/&gt;				          &lt;</a:t>
            </a:r>
            <a:r>
              <a:rPr lang="en-GB" sz="2400" spc="-150" dirty="0" err="1"/>
              <a:t>xs:element</a:t>
            </a:r>
            <a:r>
              <a:rPr lang="en-GB" sz="2400" spc="-150" dirty="0"/>
              <a:t> name="heading" type="</a:t>
            </a:r>
            <a:r>
              <a:rPr lang="en-GB" sz="2400" spc="-150" dirty="0" err="1"/>
              <a:t>xs:string</a:t>
            </a:r>
            <a:r>
              <a:rPr lang="en-GB" sz="2400" spc="-150" dirty="0"/>
              <a:t>"/&gt;			       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                                  &lt;</a:t>
            </a:r>
            <a:r>
              <a:rPr lang="en-GB" sz="2400" spc="-150" dirty="0" err="1"/>
              <a:t>xs:element</a:t>
            </a:r>
            <a:r>
              <a:rPr lang="en-GB" sz="2400" spc="-150" dirty="0"/>
              <a:t> name="body" type="</a:t>
            </a:r>
            <a:r>
              <a:rPr lang="en-GB" sz="2400" spc="-150" dirty="0" err="1"/>
              <a:t>xs:string</a:t>
            </a:r>
            <a:r>
              <a:rPr lang="en-GB" sz="2400" spc="-150" dirty="0"/>
              <a:t>"/&gt;      			   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                              &lt;/</a:t>
            </a:r>
            <a:r>
              <a:rPr lang="en-GB" sz="2400" spc="-150" dirty="0" err="1"/>
              <a:t>xs:sequence</a:t>
            </a:r>
            <a:r>
              <a:rPr lang="en-GB" sz="2400" spc="-150" dirty="0"/>
              <a:t>&gt;    						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                           &lt;/</a:t>
            </a:r>
            <a:r>
              <a:rPr lang="en-GB" sz="2400" spc="-150" dirty="0" err="1"/>
              <a:t>xs:complexType</a:t>
            </a:r>
            <a:r>
              <a:rPr lang="en-GB" sz="2400" spc="-150" dirty="0"/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		&lt;/</a:t>
            </a:r>
            <a:r>
              <a:rPr lang="en-GB" sz="2400" spc="-150" dirty="0" err="1"/>
              <a:t>xs:element</a:t>
            </a:r>
            <a:r>
              <a:rPr lang="en-GB" sz="2400" spc="-150" dirty="0"/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400" spc="-150" dirty="0"/>
              <a:t>	</a:t>
            </a:r>
            <a:r>
              <a:rPr lang="el-GR" sz="2400" spc="-150" dirty="0"/>
              <a:t>&lt;/</a:t>
            </a:r>
            <a:r>
              <a:rPr lang="el-GR" sz="2400" spc="-150" dirty="0" err="1"/>
              <a:t>xs:schema</a:t>
            </a:r>
            <a:r>
              <a:rPr lang="el-GR" sz="2400" spc="-150" dirty="0"/>
              <a:t>&gt;</a:t>
            </a:r>
            <a:r>
              <a:rPr lang="en-GB" sz="2400" spc="-150" dirty="0"/>
              <a:t> </a:t>
            </a:r>
            <a:endParaRPr lang="en-US" sz="2400" spc="-15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FB658214-8128-4FC8-9833-D7F80207E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34</a:t>
            </a:fld>
            <a:endParaRPr lang="el-GR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4E97FB72-7E1D-4C33-808A-3CA5749BC5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Δήλωση </a:t>
            </a:r>
            <a:r>
              <a:rPr lang="en-US" altLang="el-GR"/>
              <a:t>XML Schema</a:t>
            </a:r>
            <a:r>
              <a:rPr lang="el-GR" altLang="el-GR"/>
              <a:t> μέσα σε ένα </a:t>
            </a:r>
            <a:r>
              <a:rPr lang="en-US" altLang="el-GR"/>
              <a:t>XML </a:t>
            </a:r>
            <a:r>
              <a:rPr lang="el-GR" altLang="el-GR"/>
              <a:t>αρχείο</a:t>
            </a:r>
            <a:endParaRPr lang="en-US" altLang="el-GR" sz="3500"/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798A389E-C7D1-4DBB-8AB9-7C2E90886D6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l-GR" sz="2400" dirty="0"/>
              <a:t>&lt;?xml version="1.0"?&gt;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l-GR" altLang="el-GR" sz="2400" dirty="0"/>
              <a:t>	</a:t>
            </a:r>
            <a:r>
              <a:rPr lang="en-GB" altLang="el-GR" sz="2400" dirty="0"/>
              <a:t>&lt;note</a:t>
            </a:r>
            <a:r>
              <a:rPr lang="el-GR" altLang="el-GR" sz="2400" dirty="0"/>
              <a:t> </a:t>
            </a:r>
            <a:r>
              <a:rPr lang="en-GB" altLang="el-GR" sz="2400" dirty="0" err="1"/>
              <a:t>xmlns</a:t>
            </a:r>
            <a:r>
              <a:rPr lang="en-GB" altLang="el-GR" sz="2400" dirty="0"/>
              <a:t>="http://www.notes.com"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l-GR" altLang="el-GR" sz="2400" dirty="0"/>
              <a:t>	</a:t>
            </a:r>
            <a:r>
              <a:rPr lang="en-US" altLang="el-GR" sz="2400" dirty="0"/>
              <a:t>	</a:t>
            </a:r>
            <a:r>
              <a:rPr lang="en-GB" altLang="el-GR" sz="2400" dirty="0" err="1">
                <a:solidFill>
                  <a:srgbClr val="0000FF"/>
                </a:solidFill>
              </a:rPr>
              <a:t>xmlns:xsi</a:t>
            </a:r>
            <a:r>
              <a:rPr lang="en-GB" altLang="el-GR" sz="2400" dirty="0">
                <a:solidFill>
                  <a:srgbClr val="0000FF"/>
                </a:solidFill>
              </a:rPr>
              <a:t>="http://www.w3.org/2001/XMLSchema-instance"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l-GR" altLang="el-GR" sz="2400" dirty="0">
                <a:solidFill>
                  <a:srgbClr val="0000FF"/>
                </a:solidFill>
              </a:rPr>
              <a:t>		</a:t>
            </a:r>
            <a:r>
              <a:rPr lang="en-GB" altLang="el-GR" sz="2400" dirty="0" err="1">
                <a:solidFill>
                  <a:srgbClr val="0000FF"/>
                </a:solidFill>
              </a:rPr>
              <a:t>xsi:schemaLocation</a:t>
            </a:r>
            <a:r>
              <a:rPr lang="en-GB" altLang="el-GR" sz="2400" dirty="0">
                <a:solidFill>
                  <a:srgbClr val="0000FF"/>
                </a:solidFill>
              </a:rPr>
              <a:t>="http://www.</a:t>
            </a:r>
            <a:r>
              <a:rPr lang="en-US" altLang="el-GR" sz="2400" dirty="0">
                <a:solidFill>
                  <a:srgbClr val="0000FF"/>
                </a:solidFill>
              </a:rPr>
              <a:t>notes</a:t>
            </a:r>
            <a:r>
              <a:rPr lang="en-GB" altLang="el-GR" sz="2400" dirty="0">
                <a:solidFill>
                  <a:srgbClr val="0000FF"/>
                </a:solidFill>
              </a:rPr>
              <a:t>.com</a:t>
            </a:r>
            <a:r>
              <a:rPr lang="el-GR" altLang="el-GR" sz="2400" dirty="0">
                <a:solidFill>
                  <a:srgbClr val="0000FF"/>
                </a:solidFill>
              </a:rPr>
              <a:t>/</a:t>
            </a:r>
            <a:r>
              <a:rPr lang="en-GB" altLang="el-GR" sz="2400" dirty="0">
                <a:solidFill>
                  <a:srgbClr val="0000FF"/>
                </a:solidFill>
              </a:rPr>
              <a:t>note.xsd"&gt;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l-GR" sz="2400" dirty="0"/>
              <a:t>		&lt;to&gt;</a:t>
            </a:r>
            <a:r>
              <a:rPr lang="en-GB" altLang="el-GR" sz="2400" dirty="0" err="1"/>
              <a:t>Tove</a:t>
            </a:r>
            <a:r>
              <a:rPr lang="en-GB" altLang="el-GR" sz="2400" dirty="0"/>
              <a:t>&lt;/to&gt;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l-GR" sz="2400" dirty="0"/>
              <a:t>		&lt;from&gt;Jani&lt;/from&gt;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l-GR" sz="2400" dirty="0"/>
              <a:t>		&lt;heading&gt;Reminder&lt;/heading&gt;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l-GR" sz="2400" dirty="0"/>
              <a:t>		&lt;body&gt;Don't forget me this weekend!&lt;/body&gt;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l-GR" sz="2400" dirty="0"/>
              <a:t>	&lt;/note&gt;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l-GR" sz="2400" dirty="0"/>
              <a:t>		</a:t>
            </a:r>
            <a:r>
              <a:rPr lang="en-US" altLang="el-GR" sz="2400" dirty="0">
                <a:hlinkClick r:id="rId2" action="ppaction://hlinkpres?slideindex=1&amp;slidetitle="/>
              </a:rPr>
              <a:t>note.xml</a:t>
            </a:r>
            <a:r>
              <a:rPr lang="en-US" altLang="el-GR" sz="2400" dirty="0"/>
              <a:t>				</a:t>
            </a:r>
            <a:r>
              <a:rPr lang="en-US" altLang="el-GR" sz="2400" dirty="0">
                <a:hlinkClick r:id="rId3" action="ppaction://hlinkfile"/>
              </a:rPr>
              <a:t>note.xsd</a:t>
            </a:r>
            <a:endParaRPr lang="en-US" altLang="el-GR" sz="24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7171C27-3567-46F3-8BA5-C989AFF14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35</a:t>
            </a:fld>
            <a:endParaRPr lang="el-GR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3A2DFF2C-5AE8-4791-AF6D-2E2963C427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&lt;Schema&gt; element</a:t>
            </a:r>
            <a:endParaRPr lang="en-US" altLang="el-GR" sz="3500"/>
          </a:p>
        </p:txBody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5E85E7B8-85D7-4645-A25F-2629C8D7655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l-GR" sz="2600"/>
              <a:t>&lt;schema&gt;  - root element</a:t>
            </a:r>
          </a:p>
          <a:p>
            <a:pPr lvl="1" eaLnBrk="1" hangingPunct="1"/>
            <a:r>
              <a:rPr lang="el-GR" altLang="el-GR" sz="2200"/>
              <a:t>xmlns:xs="http://www.w3.org/2001/XMLSchema"</a:t>
            </a:r>
            <a:r>
              <a:rPr lang="en-GB" altLang="el-GR" sz="2200"/>
              <a:t> </a:t>
            </a:r>
          </a:p>
          <a:p>
            <a:pPr lvl="2" eaLnBrk="1" hangingPunct="1"/>
            <a:r>
              <a:rPr lang="el-GR" altLang="el-GR" sz="2100"/>
              <a:t>Χρησιμοποιεί το </a:t>
            </a:r>
            <a:r>
              <a:rPr lang="en-GB" altLang="el-GR" sz="2100"/>
              <a:t>"http://www.w3.org/2001/XMLSchema" namespace</a:t>
            </a:r>
            <a:endParaRPr lang="el-GR" altLang="el-GR" sz="2100"/>
          </a:p>
          <a:p>
            <a:pPr lvl="2" eaLnBrk="1" hangingPunct="1"/>
            <a:r>
              <a:rPr lang="el-GR" altLang="el-GR" sz="2100"/>
              <a:t>Ό,τι προέρχεται από αυτό το </a:t>
            </a:r>
            <a:r>
              <a:rPr lang="en-GB" altLang="el-GR" sz="2100"/>
              <a:t>namespace </a:t>
            </a:r>
            <a:r>
              <a:rPr lang="el-GR" altLang="el-GR" sz="2100"/>
              <a:t>έχει μπροστά το </a:t>
            </a:r>
            <a:r>
              <a:rPr lang="en-GB" altLang="el-GR" sz="2100" b="1"/>
              <a:t>xs:</a:t>
            </a:r>
            <a:endParaRPr lang="el-GR" altLang="el-GR" sz="2100"/>
          </a:p>
          <a:p>
            <a:pPr lvl="1" eaLnBrk="1" hangingPunct="1"/>
            <a:r>
              <a:rPr lang="el-GR" altLang="el-GR" sz="2200"/>
              <a:t>targetNamespace=</a:t>
            </a:r>
            <a:r>
              <a:rPr lang="el-GR" altLang="el-GR" sz="2200">
                <a:hlinkClick r:id="rId2"/>
              </a:rPr>
              <a:t>http://www.</a:t>
            </a:r>
            <a:r>
              <a:rPr lang="en-US" altLang="el-GR" sz="2200">
                <a:hlinkClick r:id="rId2"/>
              </a:rPr>
              <a:t>notes</a:t>
            </a:r>
            <a:r>
              <a:rPr lang="el-GR" altLang="el-GR" sz="2200">
                <a:hlinkClick r:id="rId2"/>
              </a:rPr>
              <a:t>.com</a:t>
            </a:r>
            <a:endParaRPr lang="en-US" altLang="el-GR" sz="2200"/>
          </a:p>
          <a:p>
            <a:pPr lvl="2" eaLnBrk="1" hangingPunct="1"/>
            <a:r>
              <a:rPr lang="el-GR" altLang="el-GR" sz="2100"/>
              <a:t>Τα </a:t>
            </a:r>
            <a:r>
              <a:rPr lang="en-GB" altLang="el-GR" sz="2100"/>
              <a:t>elements </a:t>
            </a:r>
            <a:r>
              <a:rPr lang="el-GR" altLang="el-GR" sz="2100"/>
              <a:t>που ορίζονται σε αυτό το σχήμα προέρχονται από αυτό το </a:t>
            </a:r>
            <a:r>
              <a:rPr lang="en-GB" altLang="el-GR" sz="2100"/>
              <a:t>namespace</a:t>
            </a:r>
            <a:endParaRPr lang="el-GR" altLang="el-GR" sz="2100"/>
          </a:p>
          <a:p>
            <a:pPr lvl="1" eaLnBrk="1" hangingPunct="1"/>
            <a:r>
              <a:rPr lang="el-GR" altLang="el-GR" sz="2200"/>
              <a:t>xmlns=</a:t>
            </a:r>
            <a:r>
              <a:rPr lang="el-GR" altLang="el-GR" sz="2200">
                <a:hlinkClick r:id="rId2"/>
              </a:rPr>
              <a:t>http://www.</a:t>
            </a:r>
            <a:r>
              <a:rPr lang="en-US" altLang="el-GR" sz="2200">
                <a:hlinkClick r:id="rId2"/>
              </a:rPr>
              <a:t>notes</a:t>
            </a:r>
            <a:r>
              <a:rPr lang="el-GR" altLang="el-GR" sz="2200">
                <a:hlinkClick r:id="rId2"/>
              </a:rPr>
              <a:t>.com</a:t>
            </a:r>
            <a:endParaRPr lang="en-US" altLang="el-GR" sz="2200"/>
          </a:p>
          <a:p>
            <a:pPr lvl="2" eaLnBrk="1" hangingPunct="1"/>
            <a:r>
              <a:rPr lang="el-GR" altLang="el-GR" sz="2100"/>
              <a:t>Δηλώνεται το </a:t>
            </a:r>
            <a:r>
              <a:rPr lang="en-GB" altLang="el-GR" sz="2100"/>
              <a:t>default namespace </a:t>
            </a:r>
            <a:endParaRPr lang="el-GR" altLang="el-GR" sz="2100"/>
          </a:p>
          <a:p>
            <a:pPr lvl="1" eaLnBrk="1" hangingPunct="1"/>
            <a:r>
              <a:rPr lang="el-GR" altLang="el-GR" sz="2200"/>
              <a:t>elementFormDefault="qualified</a:t>
            </a:r>
            <a:r>
              <a:rPr lang="en-US" altLang="el-GR" sz="2200"/>
              <a:t>”</a:t>
            </a:r>
            <a:endParaRPr lang="el-GR" altLang="el-GR" sz="2200"/>
          </a:p>
          <a:p>
            <a:pPr lvl="2" eaLnBrk="1" hangingPunct="1"/>
            <a:r>
              <a:rPr lang="el-GR" altLang="el-GR" sz="2100"/>
              <a:t>Όλα τα </a:t>
            </a:r>
            <a:r>
              <a:rPr lang="en-GB" altLang="el-GR" sz="2100"/>
              <a:t>elements </a:t>
            </a:r>
            <a:r>
              <a:rPr lang="el-GR" altLang="el-GR" sz="2100"/>
              <a:t>πρέπει να έχουν το </a:t>
            </a:r>
            <a:r>
              <a:rPr lang="en-US" altLang="el-GR" sz="2100"/>
              <a:t>namespace </a:t>
            </a:r>
            <a:r>
              <a:rPr lang="el-GR" altLang="el-GR" sz="2100"/>
              <a:t>μπροστά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D2DC4053-CF01-44AF-934E-386150388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36</a:t>
            </a:fld>
            <a:endParaRPr lang="el-GR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6BDF3DDD-AEA5-450D-A6B5-8C74A55AE2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XSD </a:t>
            </a:r>
            <a:r>
              <a:rPr lang="el-GR" altLang="el-GR"/>
              <a:t>- </a:t>
            </a:r>
            <a:r>
              <a:rPr lang="en-US" altLang="el-GR"/>
              <a:t>elements</a:t>
            </a:r>
            <a:endParaRPr lang="en-US" altLang="el-GR" sz="3500"/>
          </a:p>
        </p:txBody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2B2B80AE-1DD3-4F28-935F-F00E66F7FB9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/>
              <a:t>Element: </a:t>
            </a:r>
            <a:r>
              <a:rPr lang="el-GR" spc="-150" dirty="0">
                <a:solidFill>
                  <a:srgbClr val="FF0000"/>
                </a:solidFill>
              </a:rPr>
              <a:t>&lt;</a:t>
            </a:r>
            <a:r>
              <a:rPr lang="el-GR" spc="-150" dirty="0" err="1">
                <a:solidFill>
                  <a:srgbClr val="FF0000"/>
                </a:solidFill>
              </a:rPr>
              <a:t>xs:element</a:t>
            </a:r>
            <a:r>
              <a:rPr lang="el-GR" spc="-150" dirty="0">
                <a:solidFill>
                  <a:srgbClr val="FF0000"/>
                </a:solidFill>
              </a:rPr>
              <a:t> </a:t>
            </a:r>
            <a:r>
              <a:rPr lang="el-GR" spc="-150" dirty="0" err="1">
                <a:solidFill>
                  <a:srgbClr val="FF0000"/>
                </a:solidFill>
              </a:rPr>
              <a:t>name="xxx</a:t>
            </a:r>
            <a:r>
              <a:rPr lang="el-GR" spc="-150" dirty="0">
                <a:solidFill>
                  <a:srgbClr val="FF0000"/>
                </a:solidFill>
              </a:rPr>
              <a:t>"</a:t>
            </a:r>
            <a:r>
              <a:rPr lang="en-US" spc="-150" dirty="0">
                <a:solidFill>
                  <a:srgbClr val="FF0000"/>
                </a:solidFill>
              </a:rPr>
              <a:t> </a:t>
            </a:r>
            <a:r>
              <a:rPr lang="el-GR" spc="-150" dirty="0" err="1">
                <a:solidFill>
                  <a:srgbClr val="FF0000"/>
                </a:solidFill>
              </a:rPr>
              <a:t>type="yyy</a:t>
            </a:r>
            <a:r>
              <a:rPr lang="el-GR" spc="-150" dirty="0">
                <a:solidFill>
                  <a:srgbClr val="FF0000"/>
                </a:solidFill>
              </a:rPr>
              <a:t>"/&gt;</a:t>
            </a:r>
            <a:endParaRPr lang="en-US" spc="-150" dirty="0">
              <a:solidFill>
                <a:srgbClr val="FF0000"/>
              </a:solidFill>
            </a:endParaRPr>
          </a:p>
          <a:p>
            <a:pPr lvl="1" eaLnBrk="1" hangingPunct="1">
              <a:defRPr/>
            </a:pPr>
            <a:r>
              <a:rPr lang="el-GR" dirty="0"/>
              <a:t>&lt;</a:t>
            </a:r>
            <a:r>
              <a:rPr lang="el-GR" dirty="0" err="1"/>
              <a:t>xs:element</a:t>
            </a:r>
            <a:r>
              <a:rPr lang="el-GR" dirty="0"/>
              <a:t> </a:t>
            </a:r>
            <a:r>
              <a:rPr lang="el-GR" dirty="0" err="1"/>
              <a:t>name</a:t>
            </a:r>
            <a:r>
              <a:rPr lang="el-GR" dirty="0"/>
              <a:t>=“</a:t>
            </a:r>
            <a:r>
              <a:rPr lang="en-US" dirty="0"/>
              <a:t>message</a:t>
            </a:r>
            <a:r>
              <a:rPr lang="el-GR" dirty="0"/>
              <a:t>" </a:t>
            </a:r>
            <a:r>
              <a:rPr lang="el-GR" dirty="0" err="1"/>
              <a:t>type="xs:string</a:t>
            </a:r>
            <a:r>
              <a:rPr lang="el-GR" dirty="0"/>
              <a:t>"/&gt;</a:t>
            </a:r>
            <a:endParaRPr lang="en-US" dirty="0"/>
          </a:p>
          <a:p>
            <a:pPr lvl="1" eaLnBrk="1" hangingPunct="1">
              <a:defRPr/>
            </a:pPr>
            <a:endParaRPr lang="el-GR" dirty="0"/>
          </a:p>
          <a:p>
            <a:pPr lvl="1" eaLnBrk="1" hangingPunct="1">
              <a:defRPr/>
            </a:pPr>
            <a:r>
              <a:rPr lang="en-US" dirty="0"/>
              <a:t>Types: </a:t>
            </a:r>
            <a:r>
              <a:rPr lang="el-GR" dirty="0" err="1"/>
              <a:t>xs:string</a:t>
            </a:r>
            <a:r>
              <a:rPr lang="el-GR" dirty="0"/>
              <a:t> </a:t>
            </a:r>
            <a:r>
              <a:rPr lang="en-US" dirty="0"/>
              <a:t>| </a:t>
            </a:r>
            <a:r>
              <a:rPr lang="el-GR" dirty="0" err="1"/>
              <a:t>xs:decimal</a:t>
            </a:r>
            <a:r>
              <a:rPr lang="el-GR" dirty="0"/>
              <a:t> </a:t>
            </a:r>
            <a:r>
              <a:rPr lang="en-US" dirty="0"/>
              <a:t>| </a:t>
            </a:r>
            <a:r>
              <a:rPr lang="el-GR" dirty="0" err="1"/>
              <a:t>xs:integer</a:t>
            </a:r>
            <a:r>
              <a:rPr lang="el-GR" dirty="0"/>
              <a:t> </a:t>
            </a:r>
            <a:r>
              <a:rPr lang="en-US" dirty="0"/>
              <a:t>| </a:t>
            </a:r>
            <a:r>
              <a:rPr lang="el-GR" dirty="0" err="1"/>
              <a:t>xs:boolean</a:t>
            </a:r>
            <a:r>
              <a:rPr lang="el-GR" dirty="0"/>
              <a:t> </a:t>
            </a:r>
            <a:r>
              <a:rPr lang="en-US" dirty="0"/>
              <a:t>| </a:t>
            </a:r>
            <a:r>
              <a:rPr lang="el-GR" dirty="0" err="1"/>
              <a:t>xs:date</a:t>
            </a:r>
            <a:r>
              <a:rPr lang="el-GR" dirty="0"/>
              <a:t> </a:t>
            </a:r>
            <a:r>
              <a:rPr lang="en-US" dirty="0"/>
              <a:t>| </a:t>
            </a:r>
            <a:r>
              <a:rPr lang="el-GR" dirty="0" err="1"/>
              <a:t>xs:time</a:t>
            </a:r>
            <a:r>
              <a:rPr lang="el-GR" dirty="0"/>
              <a:t> </a:t>
            </a:r>
            <a:endParaRPr lang="en-US" dirty="0"/>
          </a:p>
          <a:p>
            <a:pPr lvl="1" eaLnBrk="1" hangingPunct="1">
              <a:defRPr/>
            </a:pPr>
            <a:endParaRPr lang="el-GR" dirty="0"/>
          </a:p>
          <a:p>
            <a:pPr lvl="1" eaLnBrk="1" hangingPunct="1">
              <a:defRPr/>
            </a:pPr>
            <a:r>
              <a:rPr lang="en-US" dirty="0"/>
              <a:t>“Default” </a:t>
            </a:r>
            <a:r>
              <a:rPr lang="el-GR" dirty="0"/>
              <a:t>και </a:t>
            </a:r>
            <a:r>
              <a:rPr lang="en-US" dirty="0"/>
              <a:t>“Fixed”</a:t>
            </a:r>
            <a:r>
              <a:rPr lang="el-GR" dirty="0"/>
              <a:t> τιμές  </a:t>
            </a:r>
            <a:endParaRPr lang="en-US" dirty="0"/>
          </a:p>
          <a:p>
            <a:pPr lvl="2" eaLnBrk="1" hangingPunct="1">
              <a:defRPr/>
            </a:pPr>
            <a:r>
              <a:rPr lang="en-GB" dirty="0"/>
              <a:t>&lt;</a:t>
            </a:r>
            <a:r>
              <a:rPr lang="en-GB" dirty="0" err="1"/>
              <a:t>xs:element</a:t>
            </a:r>
            <a:r>
              <a:rPr lang="en-GB" dirty="0"/>
              <a:t> name="</a:t>
            </a:r>
            <a:r>
              <a:rPr lang="en-GB" dirty="0" err="1"/>
              <a:t>color</a:t>
            </a:r>
            <a:r>
              <a:rPr lang="en-GB" dirty="0"/>
              <a:t>" type="</a:t>
            </a:r>
            <a:r>
              <a:rPr lang="en-GB" dirty="0" err="1"/>
              <a:t>xs:string</a:t>
            </a:r>
            <a:r>
              <a:rPr lang="en-GB" dirty="0"/>
              <a:t>" </a:t>
            </a:r>
            <a:r>
              <a:rPr lang="en-GB" dirty="0">
                <a:solidFill>
                  <a:srgbClr val="0000FF"/>
                </a:solidFill>
              </a:rPr>
              <a:t>default="red"</a:t>
            </a:r>
            <a:r>
              <a:rPr lang="en-GB" dirty="0"/>
              <a:t>/&gt;</a:t>
            </a:r>
            <a:endParaRPr lang="el-GR" dirty="0"/>
          </a:p>
          <a:p>
            <a:pPr lvl="2" eaLnBrk="1" hangingPunct="1">
              <a:defRPr/>
            </a:pPr>
            <a:r>
              <a:rPr lang="en-GB" dirty="0"/>
              <a:t>&lt;</a:t>
            </a:r>
            <a:r>
              <a:rPr lang="en-GB" dirty="0" err="1"/>
              <a:t>xs:element</a:t>
            </a:r>
            <a:r>
              <a:rPr lang="en-GB" dirty="0"/>
              <a:t> name="</a:t>
            </a:r>
            <a:r>
              <a:rPr lang="en-GB" dirty="0" err="1"/>
              <a:t>color</a:t>
            </a:r>
            <a:r>
              <a:rPr lang="en-GB" dirty="0"/>
              <a:t>" type="</a:t>
            </a:r>
            <a:r>
              <a:rPr lang="en-GB" dirty="0" err="1"/>
              <a:t>xs:string</a:t>
            </a:r>
            <a:r>
              <a:rPr lang="en-GB" dirty="0"/>
              <a:t>" </a:t>
            </a:r>
            <a:r>
              <a:rPr lang="en-GB" dirty="0">
                <a:solidFill>
                  <a:srgbClr val="0000FF"/>
                </a:solidFill>
              </a:rPr>
              <a:t>fixed="red"</a:t>
            </a:r>
            <a:r>
              <a:rPr lang="en-GB" dirty="0"/>
              <a:t>/&gt;  </a:t>
            </a:r>
            <a:endParaRPr lang="en-US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377B1CF8-2840-4C8E-A447-DAF34DFEA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37</a:t>
            </a:fld>
            <a:endParaRPr lang="el-GR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0AF0C367-4281-47B2-B4B7-7357E8D7B1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XSD - attributes</a:t>
            </a:r>
            <a:endParaRPr lang="en-US" altLang="el-GR" sz="3500"/>
          </a:p>
        </p:txBody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3DE2A63D-7571-4BD9-8C66-1E23F23E227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/>
              <a:t>Attribute: </a:t>
            </a:r>
            <a:r>
              <a:rPr lang="el-GR" spc="-150" dirty="0">
                <a:solidFill>
                  <a:srgbClr val="0000FF"/>
                </a:solidFill>
              </a:rPr>
              <a:t>&lt;</a:t>
            </a:r>
            <a:r>
              <a:rPr lang="el-GR" spc="-150" dirty="0" err="1">
                <a:solidFill>
                  <a:srgbClr val="0000FF"/>
                </a:solidFill>
              </a:rPr>
              <a:t>xs:attribute</a:t>
            </a:r>
            <a:r>
              <a:rPr lang="el-GR" spc="-150" dirty="0">
                <a:solidFill>
                  <a:srgbClr val="0000FF"/>
                </a:solidFill>
              </a:rPr>
              <a:t> </a:t>
            </a:r>
            <a:r>
              <a:rPr lang="el-GR" spc="-150" dirty="0" err="1">
                <a:solidFill>
                  <a:srgbClr val="0000FF"/>
                </a:solidFill>
              </a:rPr>
              <a:t>name="xxx</a:t>
            </a:r>
            <a:r>
              <a:rPr lang="el-GR" spc="-150" dirty="0">
                <a:solidFill>
                  <a:srgbClr val="0000FF"/>
                </a:solidFill>
              </a:rPr>
              <a:t>" </a:t>
            </a:r>
            <a:r>
              <a:rPr lang="el-GR" spc="-150" dirty="0" err="1">
                <a:solidFill>
                  <a:srgbClr val="0000FF"/>
                </a:solidFill>
              </a:rPr>
              <a:t>type="yyy</a:t>
            </a:r>
            <a:r>
              <a:rPr lang="el-GR" spc="-150" dirty="0">
                <a:solidFill>
                  <a:srgbClr val="0000FF"/>
                </a:solidFill>
              </a:rPr>
              <a:t>"/&gt;</a:t>
            </a:r>
            <a:endParaRPr lang="en-US" spc="-150" dirty="0">
              <a:solidFill>
                <a:srgbClr val="0000FF"/>
              </a:solidFill>
            </a:endParaRPr>
          </a:p>
          <a:p>
            <a:pPr lvl="1" eaLnBrk="1" hangingPunct="1">
              <a:defRPr/>
            </a:pPr>
            <a:r>
              <a:rPr lang="en-GB" dirty="0"/>
              <a:t>&lt;</a:t>
            </a:r>
            <a:r>
              <a:rPr lang="en-GB" dirty="0" err="1"/>
              <a:t>xs:attribute</a:t>
            </a:r>
            <a:r>
              <a:rPr lang="en-GB" dirty="0"/>
              <a:t> name="</a:t>
            </a:r>
            <a:r>
              <a:rPr lang="en-GB" dirty="0" err="1"/>
              <a:t>lang</a:t>
            </a:r>
            <a:r>
              <a:rPr lang="en-GB" dirty="0"/>
              <a:t>" type="</a:t>
            </a:r>
            <a:r>
              <a:rPr lang="en-GB" dirty="0" err="1"/>
              <a:t>xs:string</a:t>
            </a:r>
            <a:r>
              <a:rPr lang="en-GB" dirty="0"/>
              <a:t>"/&gt; </a:t>
            </a:r>
          </a:p>
          <a:p>
            <a:pPr lvl="1" eaLnBrk="1" hangingPunct="1">
              <a:defRPr/>
            </a:pPr>
            <a:endParaRPr lang="en-US" dirty="0"/>
          </a:p>
          <a:p>
            <a:pPr lvl="1" eaLnBrk="1" hangingPunct="1">
              <a:defRPr/>
            </a:pPr>
            <a:r>
              <a:rPr lang="en-US" dirty="0"/>
              <a:t>“Default” </a:t>
            </a:r>
            <a:r>
              <a:rPr lang="el-GR" dirty="0"/>
              <a:t>και </a:t>
            </a:r>
            <a:r>
              <a:rPr lang="en-US" dirty="0"/>
              <a:t>“Fixed”</a:t>
            </a:r>
            <a:r>
              <a:rPr lang="el-GR" dirty="0"/>
              <a:t> τιμές  </a:t>
            </a:r>
            <a:endParaRPr lang="en-US" dirty="0"/>
          </a:p>
          <a:p>
            <a:pPr lvl="1" eaLnBrk="1" hangingPunct="1">
              <a:defRPr/>
            </a:pPr>
            <a:endParaRPr lang="en-US" dirty="0"/>
          </a:p>
          <a:p>
            <a:pPr lvl="1" eaLnBrk="1" hangingPunct="1">
              <a:defRPr/>
            </a:pPr>
            <a:r>
              <a:rPr lang="en-US" dirty="0"/>
              <a:t>use= optional | required</a:t>
            </a:r>
          </a:p>
          <a:p>
            <a:pPr lvl="2" eaLnBrk="1" hangingPunct="1">
              <a:defRPr/>
            </a:pPr>
            <a:r>
              <a:rPr lang="en-GB" dirty="0"/>
              <a:t>&lt;</a:t>
            </a:r>
            <a:r>
              <a:rPr lang="en-GB" dirty="0" err="1"/>
              <a:t>xs:attribute</a:t>
            </a:r>
            <a:r>
              <a:rPr lang="en-GB" dirty="0"/>
              <a:t> name="</a:t>
            </a:r>
            <a:r>
              <a:rPr lang="en-GB" dirty="0" err="1"/>
              <a:t>lang</a:t>
            </a:r>
            <a:r>
              <a:rPr lang="en-GB" dirty="0"/>
              <a:t>" type="</a:t>
            </a:r>
            <a:r>
              <a:rPr lang="en-GB" dirty="0" err="1"/>
              <a:t>xs:string</a:t>
            </a:r>
            <a:r>
              <a:rPr lang="en-GB" dirty="0"/>
              <a:t>" use="optional"/&gt; </a:t>
            </a:r>
            <a:endParaRPr lang="en-US" dirty="0"/>
          </a:p>
          <a:p>
            <a:pPr lvl="1" eaLnBrk="1" hangingPunct="1">
              <a:defRPr/>
            </a:pPr>
            <a:endParaRPr lang="en-US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5D098F10-5480-46E7-9231-C9A1DFB03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38</a:t>
            </a:fld>
            <a:endParaRPr lang="el-GR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8647659D-A52E-4A97-A311-712064F4911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l-GR"/>
              <a:t>XSD – restrictions &amp; facets</a:t>
            </a:r>
            <a:endParaRPr lang="en-US" altLang="el-GR" sz="3500"/>
          </a:p>
        </p:txBody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BFC3D079-99E1-41C6-B939-98C43E416A1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&lt;</a:t>
            </a:r>
            <a:r>
              <a:rPr lang="en-GB" sz="2600" spc="-150" dirty="0" err="1"/>
              <a:t>xs:element</a:t>
            </a:r>
            <a:r>
              <a:rPr lang="en-GB" sz="2600" spc="-150" dirty="0"/>
              <a:t> name="age"&gt;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600" spc="-150" dirty="0">
                <a:solidFill>
                  <a:srgbClr val="0000FF"/>
                </a:solidFill>
              </a:rPr>
              <a:t>&lt;</a:t>
            </a:r>
            <a:r>
              <a:rPr lang="en-GB" sz="2600" spc="-150" dirty="0" err="1">
                <a:solidFill>
                  <a:srgbClr val="0000FF"/>
                </a:solidFill>
              </a:rPr>
              <a:t>xs:simpleType</a:t>
            </a:r>
            <a:r>
              <a:rPr lang="en-GB" sz="2600" spc="-150" dirty="0">
                <a:solidFill>
                  <a:srgbClr val="0000FF"/>
                </a:solidFill>
              </a:rPr>
              <a:t> </a:t>
            </a:r>
            <a:r>
              <a:rPr lang="en-GB" sz="2600" i="1" spc="-150" dirty="0">
                <a:solidFill>
                  <a:srgbClr val="C0C0C0"/>
                </a:solidFill>
              </a:rPr>
              <a:t>name="</a:t>
            </a:r>
            <a:r>
              <a:rPr lang="en-US" sz="2600" i="1" spc="-150" dirty="0" err="1">
                <a:solidFill>
                  <a:srgbClr val="C0C0C0"/>
                </a:solidFill>
              </a:rPr>
              <a:t>new_stype</a:t>
            </a:r>
            <a:r>
              <a:rPr lang="en-GB" sz="2600" i="1" spc="-150" dirty="0">
                <a:solidFill>
                  <a:srgbClr val="C0C0C0"/>
                </a:solidFill>
              </a:rPr>
              <a:t>"</a:t>
            </a:r>
            <a:r>
              <a:rPr lang="en-GB" sz="2600" spc="-150" dirty="0">
                <a:solidFill>
                  <a:srgbClr val="0000FF"/>
                </a:solidFill>
              </a:rPr>
              <a:t>&gt;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	</a:t>
            </a:r>
            <a:r>
              <a:rPr lang="en-GB" sz="2600" spc="-150" dirty="0">
                <a:solidFill>
                  <a:schemeClr val="tx2"/>
                </a:solidFill>
              </a:rPr>
              <a:t>&lt;</a:t>
            </a:r>
            <a:r>
              <a:rPr lang="en-GB" sz="2600" spc="-150" dirty="0" err="1">
                <a:solidFill>
                  <a:schemeClr val="tx2"/>
                </a:solidFill>
              </a:rPr>
              <a:t>xs:restriction</a:t>
            </a:r>
            <a:r>
              <a:rPr lang="en-GB" sz="2600" spc="-150" dirty="0"/>
              <a:t> base="</a:t>
            </a:r>
            <a:r>
              <a:rPr lang="en-GB" sz="2600" spc="-150" dirty="0" err="1"/>
              <a:t>xs:integer</a:t>
            </a:r>
            <a:r>
              <a:rPr lang="en-GB" sz="2600" spc="-150" dirty="0"/>
              <a:t>"&gt;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	    	&lt;</a:t>
            </a:r>
            <a:r>
              <a:rPr lang="en-GB" sz="2600" spc="-150" dirty="0" err="1"/>
              <a:t>xs:minInclusive</a:t>
            </a:r>
            <a:r>
              <a:rPr lang="en-GB" sz="2600" spc="-150" dirty="0"/>
              <a:t> value="0"/&gt;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    	&lt;</a:t>
            </a:r>
            <a:r>
              <a:rPr lang="en-GB" sz="2600" spc="-150" dirty="0" err="1"/>
              <a:t>xs:maxInclusive</a:t>
            </a:r>
            <a:r>
              <a:rPr lang="en-GB" sz="2600" spc="-150" dirty="0"/>
              <a:t> value="100"/&gt;  &lt;/</a:t>
            </a:r>
            <a:r>
              <a:rPr lang="en-GB" sz="2600" spc="-150" dirty="0" err="1"/>
              <a:t>xs:restriction</a:t>
            </a:r>
            <a:r>
              <a:rPr lang="en-GB" sz="2600" spc="-150" dirty="0"/>
              <a:t>&gt;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&lt;/</a:t>
            </a:r>
            <a:r>
              <a:rPr lang="en-GB" sz="2600" spc="-150" dirty="0" err="1"/>
              <a:t>xs:simpleType</a:t>
            </a:r>
            <a:r>
              <a:rPr lang="en-GB" sz="2600" spc="-150" dirty="0"/>
              <a:t>&gt;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&lt;/</a:t>
            </a:r>
            <a:r>
              <a:rPr lang="en-GB" sz="2600" spc="-150" dirty="0" err="1"/>
              <a:t>xs:element</a:t>
            </a:r>
            <a:r>
              <a:rPr lang="en-GB" sz="2600" spc="-150" dirty="0"/>
              <a:t>&gt; </a:t>
            </a:r>
            <a:endParaRPr lang="en-US" sz="2600" spc="-150" dirty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600" spc="-150" dirty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600" spc="-150" dirty="0">
                <a:solidFill>
                  <a:srgbClr val="FF9900"/>
                </a:solidFill>
              </a:rPr>
              <a:t>&lt;</a:t>
            </a:r>
            <a:r>
              <a:rPr lang="en-GB" sz="2600" spc="-150" dirty="0" err="1">
                <a:solidFill>
                  <a:srgbClr val="FF9900"/>
                </a:solidFill>
              </a:rPr>
              <a:t>xs:enumeration</a:t>
            </a:r>
            <a:r>
              <a:rPr lang="en-GB" sz="2600" spc="-150" dirty="0"/>
              <a:t> value="Audi"/&gt;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600" spc="-150" dirty="0">
                <a:solidFill>
                  <a:srgbClr val="0094C8"/>
                </a:solidFill>
              </a:rPr>
              <a:t>&lt;</a:t>
            </a:r>
            <a:r>
              <a:rPr lang="en-GB" sz="2600" spc="-150" dirty="0" err="1">
                <a:solidFill>
                  <a:srgbClr val="0094C8"/>
                </a:solidFill>
              </a:rPr>
              <a:t>xs:whiteSpace</a:t>
            </a:r>
            <a:r>
              <a:rPr lang="en-GB" sz="2600" spc="-150" dirty="0"/>
              <a:t> value="</a:t>
            </a:r>
            <a:r>
              <a:rPr lang="en-GB" sz="2600" spc="-150" dirty="0" err="1"/>
              <a:t>preserve|replace|collapse</a:t>
            </a:r>
            <a:r>
              <a:rPr lang="en-GB" sz="2600" spc="-150" dirty="0"/>
              <a:t>"/&gt; 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600" spc="-150" dirty="0">
                <a:solidFill>
                  <a:schemeClr val="accent2"/>
                </a:solidFill>
              </a:rPr>
              <a:t>&lt;</a:t>
            </a:r>
            <a:r>
              <a:rPr lang="en-GB" sz="2600" spc="-150" dirty="0" err="1">
                <a:solidFill>
                  <a:schemeClr val="accent2"/>
                </a:solidFill>
              </a:rPr>
              <a:t>xs:length</a:t>
            </a:r>
            <a:r>
              <a:rPr lang="en-GB" sz="2600" spc="-150" dirty="0"/>
              <a:t> value="8"/&gt;, </a:t>
            </a:r>
            <a:r>
              <a:rPr lang="en-GB" sz="2600" spc="-150" dirty="0" err="1">
                <a:solidFill>
                  <a:srgbClr val="C00000"/>
                </a:solidFill>
              </a:rPr>
              <a:t>minlength</a:t>
            </a:r>
            <a:r>
              <a:rPr lang="en-GB" sz="2600" spc="-150" dirty="0">
                <a:solidFill>
                  <a:srgbClr val="C00000"/>
                </a:solidFill>
              </a:rPr>
              <a:t>, </a:t>
            </a:r>
            <a:r>
              <a:rPr lang="en-GB" sz="2600" spc="-150" dirty="0" err="1">
                <a:solidFill>
                  <a:srgbClr val="C00000"/>
                </a:solidFill>
              </a:rPr>
              <a:t>maxlength</a:t>
            </a:r>
            <a:r>
              <a:rPr lang="en-GB" sz="2600" spc="-150" dirty="0">
                <a:solidFill>
                  <a:srgbClr val="C00000"/>
                </a:solidFill>
              </a:rPr>
              <a:t>, pattern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A4438272-7E28-4560-9E97-CBBC4276E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39</a:t>
            </a:fld>
            <a:endParaRPr lang="el-G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8219ABE5-1B5A-4187-86B7-3AE376CA66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XML </a:t>
            </a:r>
            <a:r>
              <a:rPr lang="el-GR" altLang="el-GR"/>
              <a:t>&amp; </a:t>
            </a:r>
            <a:r>
              <a:rPr lang="en-US" altLang="el-GR"/>
              <a:t>HTML</a:t>
            </a:r>
            <a:endParaRPr lang="el-GR" altLang="el-GR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5A82315D-6011-4F49-8CA5-5F0D5402C82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66688" y="1676400"/>
            <a:ext cx="8834437" cy="4800600"/>
          </a:xfrm>
        </p:spPr>
        <p:txBody>
          <a:bodyPr/>
          <a:lstStyle/>
          <a:p>
            <a:pPr eaLnBrk="1" hangingPunct="1"/>
            <a:r>
              <a:rPr lang="el-GR" altLang="el-GR"/>
              <a:t>Η </a:t>
            </a:r>
            <a:r>
              <a:rPr lang="en-US" altLang="el-GR"/>
              <a:t>XML </a:t>
            </a:r>
            <a:r>
              <a:rPr lang="el-GR" altLang="el-GR"/>
              <a:t>δεν έχει σκοπό να αντικαταστήσει την </a:t>
            </a:r>
            <a:r>
              <a:rPr lang="en-US" altLang="el-GR"/>
              <a:t>HTML, </a:t>
            </a:r>
            <a:r>
              <a:rPr lang="el-GR" altLang="el-GR"/>
              <a:t>αλλά να την συμπληρώσει</a:t>
            </a:r>
          </a:p>
          <a:p>
            <a:pPr lvl="1" eaLnBrk="1" hangingPunct="1"/>
            <a:r>
              <a:rPr lang="el-GR" altLang="el-GR"/>
              <a:t>Η </a:t>
            </a:r>
            <a:r>
              <a:rPr lang="en-US" altLang="el-GR"/>
              <a:t>HTML </a:t>
            </a:r>
            <a:r>
              <a:rPr lang="el-GR" altLang="el-GR"/>
              <a:t>σχεδιάστηκε για να παρουσιάζει δεδομένα δίνοντας έμφαση στο πώς αυτά φαίνονται</a:t>
            </a:r>
          </a:p>
          <a:p>
            <a:pPr lvl="1" eaLnBrk="1" hangingPunct="1"/>
            <a:r>
              <a:rPr lang="el-GR" altLang="el-GR"/>
              <a:t>Η </a:t>
            </a:r>
            <a:r>
              <a:rPr lang="en-US" altLang="el-GR"/>
              <a:t>XML </a:t>
            </a:r>
            <a:r>
              <a:rPr lang="el-GR" altLang="el-GR"/>
              <a:t>σχεδιάστηκε για να περιγράφει δεδομένα δίνοντας έμφαση στο τι είδους δεδομένα είναι</a:t>
            </a:r>
          </a:p>
          <a:p>
            <a:pPr lvl="1" eaLnBrk="1" hangingPunct="1"/>
            <a:endParaRPr lang="el-GR" altLang="el-GR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529E78A7-B121-43C9-9EE3-5317BEA08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4</a:t>
            </a:fld>
            <a:endParaRPr lang="el-GR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EB8CCFB3-B45F-413C-8029-95880EBAEE3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l-GR"/>
              <a:t>XSD – facets</a:t>
            </a:r>
            <a:endParaRPr lang="en-US" altLang="el-GR" sz="3500"/>
          </a:p>
        </p:txBody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C14D0E29-2CC9-49E1-9503-A84EA671555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&lt;</a:t>
            </a:r>
            <a:r>
              <a:rPr lang="en-GB" sz="2600" spc="-150" dirty="0" err="1">
                <a:solidFill>
                  <a:srgbClr val="0000FF"/>
                </a:solidFill>
              </a:rPr>
              <a:t>simpleType</a:t>
            </a:r>
            <a:r>
              <a:rPr lang="en-GB" sz="2600" spc="-150" dirty="0"/>
              <a:t> name='</a:t>
            </a:r>
            <a:r>
              <a:rPr lang="en-GB" sz="2600" spc="-150" dirty="0" err="1"/>
              <a:t>celsiusBodyTemp</a:t>
            </a:r>
            <a:r>
              <a:rPr lang="en-GB" sz="2600" spc="-150" dirty="0"/>
              <a:t>'&gt;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  &lt;</a:t>
            </a:r>
            <a:r>
              <a:rPr lang="en-GB" sz="2600" spc="-150" dirty="0">
                <a:solidFill>
                  <a:schemeClr val="tx2"/>
                </a:solidFill>
              </a:rPr>
              <a:t>restriction</a:t>
            </a:r>
            <a:r>
              <a:rPr lang="en-GB" sz="2600" spc="-150" dirty="0"/>
              <a:t> base='</a:t>
            </a:r>
            <a:r>
              <a:rPr lang="en-GB" sz="2600" spc="-150" dirty="0">
                <a:solidFill>
                  <a:srgbClr val="0070C0"/>
                </a:solidFill>
              </a:rPr>
              <a:t>decimal</a:t>
            </a:r>
            <a:r>
              <a:rPr lang="en-GB" sz="2600" spc="-150" dirty="0"/>
              <a:t>'&gt;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    &lt;</a:t>
            </a:r>
            <a:r>
              <a:rPr lang="en-GB" sz="2600" spc="-150" dirty="0" err="1">
                <a:solidFill>
                  <a:srgbClr val="C00000"/>
                </a:solidFill>
              </a:rPr>
              <a:t>totalDigits</a:t>
            </a:r>
            <a:r>
              <a:rPr lang="en-GB" sz="2600" spc="-150" dirty="0"/>
              <a:t> value='4'/&gt;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    &lt;</a:t>
            </a:r>
            <a:r>
              <a:rPr lang="en-GB" sz="2600" spc="-150" dirty="0" err="1">
                <a:solidFill>
                  <a:srgbClr val="33CC33"/>
                </a:solidFill>
              </a:rPr>
              <a:t>fractionDigits</a:t>
            </a:r>
            <a:r>
              <a:rPr lang="en-GB" sz="2600" spc="-150" dirty="0"/>
              <a:t> value='1'/&gt;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    &lt;</a:t>
            </a:r>
            <a:r>
              <a:rPr lang="en-GB" sz="2600" spc="-150" dirty="0" err="1">
                <a:solidFill>
                  <a:srgbClr val="CC00FF"/>
                </a:solidFill>
              </a:rPr>
              <a:t>minInclusive</a:t>
            </a:r>
            <a:r>
              <a:rPr lang="en-GB" sz="2600" spc="-150" dirty="0"/>
              <a:t> value='36.4'/&gt;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    &lt;</a:t>
            </a:r>
            <a:r>
              <a:rPr lang="en-GB" sz="2600" spc="-150" dirty="0" err="1">
                <a:solidFill>
                  <a:srgbClr val="CC00FF"/>
                </a:solidFill>
              </a:rPr>
              <a:t>maxInclusive</a:t>
            </a:r>
            <a:r>
              <a:rPr lang="en-GB" sz="2600" spc="-150" dirty="0"/>
              <a:t> value='40.5'/&gt;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  &lt;/restriction&gt;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&lt;/</a:t>
            </a:r>
            <a:r>
              <a:rPr lang="en-GB" sz="2600" spc="-150" dirty="0" err="1"/>
              <a:t>simpleType</a:t>
            </a:r>
            <a:r>
              <a:rPr lang="en-GB" sz="2600" spc="-150" dirty="0"/>
              <a:t>&gt;</a:t>
            </a:r>
            <a:endParaRPr lang="en-US" sz="2600" spc="-15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2E7F88F-70BE-42D3-8CBD-E511F275A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40</a:t>
            </a:fld>
            <a:endParaRPr lang="el-GR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C54CE837-16B9-446B-A4AC-66816950EB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l-GR"/>
              <a:t>XSD – complex elements</a:t>
            </a:r>
            <a:endParaRPr lang="en-US" altLang="el-GR" sz="3500"/>
          </a:p>
        </p:txBody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CAB658E3-16A7-48D6-AF8E-173A6427ABF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22959" y="1858298"/>
            <a:ext cx="7543801" cy="4414684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500" spc="-150" dirty="0"/>
              <a:t>&lt;</a:t>
            </a:r>
            <a:r>
              <a:rPr lang="en-GB" sz="2500" spc="-150" dirty="0" err="1"/>
              <a:t>xs:element</a:t>
            </a:r>
            <a:r>
              <a:rPr lang="en-GB" sz="2500" spc="-150" dirty="0"/>
              <a:t> name="employee"&gt;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500" spc="-150" dirty="0">
                <a:solidFill>
                  <a:srgbClr val="0000FF"/>
                </a:solidFill>
              </a:rPr>
              <a:t>&lt;</a:t>
            </a:r>
            <a:r>
              <a:rPr lang="en-GB" sz="2500" spc="-150" dirty="0" err="1">
                <a:solidFill>
                  <a:srgbClr val="0000FF"/>
                </a:solidFill>
              </a:rPr>
              <a:t>xs:complexType</a:t>
            </a:r>
            <a:r>
              <a:rPr lang="en-GB" sz="2500" spc="-150" dirty="0">
                <a:solidFill>
                  <a:srgbClr val="0000FF"/>
                </a:solidFill>
              </a:rPr>
              <a:t> </a:t>
            </a:r>
            <a:r>
              <a:rPr lang="en-GB" sz="2500" i="1" spc="-150" dirty="0">
                <a:solidFill>
                  <a:srgbClr val="C0C0C0"/>
                </a:solidFill>
              </a:rPr>
              <a:t>name="</a:t>
            </a:r>
            <a:r>
              <a:rPr lang="en-US" sz="2500" i="1" spc="-150" dirty="0" err="1">
                <a:solidFill>
                  <a:srgbClr val="C0C0C0"/>
                </a:solidFill>
              </a:rPr>
              <a:t>new_ctype</a:t>
            </a:r>
            <a:r>
              <a:rPr lang="en-GB" sz="2500" i="1" spc="-150" dirty="0">
                <a:solidFill>
                  <a:srgbClr val="C0C0C0"/>
                </a:solidFill>
              </a:rPr>
              <a:t>"</a:t>
            </a:r>
            <a:r>
              <a:rPr lang="en-GB" sz="2500" spc="-150" dirty="0">
                <a:solidFill>
                  <a:srgbClr val="0000FF"/>
                </a:solidFill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500" spc="-150" dirty="0"/>
              <a:t>	&lt;</a:t>
            </a:r>
            <a:r>
              <a:rPr lang="en-GB" sz="2500" spc="-150" dirty="0" err="1"/>
              <a:t>xs:attribute</a:t>
            </a:r>
            <a:r>
              <a:rPr lang="en-GB" sz="2500" spc="-150" dirty="0"/>
              <a:t> name="</a:t>
            </a:r>
            <a:r>
              <a:rPr lang="en-GB" sz="2500" spc="-150" dirty="0" err="1"/>
              <a:t>empID</a:t>
            </a:r>
            <a:r>
              <a:rPr lang="en-GB" sz="2500" spc="-150" dirty="0"/>
              <a:t>" type="</a:t>
            </a:r>
            <a:r>
              <a:rPr lang="en-GB" sz="2500" spc="-150" dirty="0" err="1"/>
              <a:t>xs:integer</a:t>
            </a:r>
            <a:r>
              <a:rPr lang="en-GB" sz="2500" spc="-150" dirty="0"/>
              <a:t>" /&gt;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500" spc="-150" dirty="0"/>
              <a:t>	</a:t>
            </a:r>
            <a:r>
              <a:rPr lang="en-GB" sz="2500" b="1" spc="-150" dirty="0">
                <a:solidFill>
                  <a:srgbClr val="FF0000"/>
                </a:solidFill>
              </a:rPr>
              <a:t>&lt;</a:t>
            </a:r>
            <a:r>
              <a:rPr lang="en-GB" sz="2500" b="1" spc="-150" dirty="0" err="1">
                <a:solidFill>
                  <a:srgbClr val="FF0000"/>
                </a:solidFill>
              </a:rPr>
              <a:t>xs:sequence</a:t>
            </a:r>
            <a:r>
              <a:rPr lang="en-GB" sz="2500" b="1" spc="-150" dirty="0">
                <a:solidFill>
                  <a:srgbClr val="FF0000"/>
                </a:solidFill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500" spc="-150" dirty="0"/>
              <a:t>	&lt;</a:t>
            </a:r>
            <a:r>
              <a:rPr lang="en-GB" sz="2500" spc="-150" dirty="0" err="1"/>
              <a:t>xs:element</a:t>
            </a:r>
            <a:r>
              <a:rPr lang="en-GB" sz="2500" spc="-150" dirty="0"/>
              <a:t> name="</a:t>
            </a:r>
            <a:r>
              <a:rPr lang="en-GB" sz="2500" spc="-150" dirty="0" err="1"/>
              <a:t>firstname</a:t>
            </a:r>
            <a:r>
              <a:rPr lang="en-GB" sz="2500" spc="-150" dirty="0"/>
              <a:t>" type="</a:t>
            </a:r>
            <a:r>
              <a:rPr lang="en-GB" sz="2500" spc="-150" dirty="0" err="1"/>
              <a:t>xs:string</a:t>
            </a:r>
            <a:r>
              <a:rPr lang="en-GB" sz="2500" spc="-150" dirty="0"/>
              <a:t>" </a:t>
            </a:r>
            <a:r>
              <a:rPr lang="en-GB" sz="2500" spc="-150" dirty="0" err="1">
                <a:solidFill>
                  <a:srgbClr val="33CC33"/>
                </a:solidFill>
              </a:rPr>
              <a:t>maxOccurs</a:t>
            </a:r>
            <a:r>
              <a:rPr lang="en-GB" sz="2500" spc="-150" dirty="0">
                <a:solidFill>
                  <a:srgbClr val="33CC33"/>
                </a:solidFill>
              </a:rPr>
              <a:t>="2" </a:t>
            </a:r>
            <a:r>
              <a:rPr lang="en-GB" sz="2500" spc="-150" dirty="0"/>
              <a:t>/&gt;     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500" spc="-150" dirty="0"/>
              <a:t>	&lt;</a:t>
            </a:r>
            <a:r>
              <a:rPr lang="en-GB" sz="2500" spc="-150" dirty="0" err="1"/>
              <a:t>xs:element</a:t>
            </a:r>
            <a:r>
              <a:rPr lang="en-GB" sz="2500" spc="-150" dirty="0"/>
              <a:t> name="</a:t>
            </a:r>
            <a:r>
              <a:rPr lang="en-GB" sz="2500" spc="-150" dirty="0" err="1"/>
              <a:t>lastname</a:t>
            </a:r>
            <a:r>
              <a:rPr lang="en-GB" sz="2500" spc="-150" dirty="0"/>
              <a:t>" type="</a:t>
            </a:r>
            <a:r>
              <a:rPr lang="en-GB" sz="2500" spc="-150" dirty="0" err="1"/>
              <a:t>xs:string</a:t>
            </a:r>
            <a:r>
              <a:rPr lang="en-GB" sz="2500" spc="-150" dirty="0"/>
              <a:t>"/&gt;   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500" spc="-150" dirty="0"/>
              <a:t>	</a:t>
            </a:r>
            <a:r>
              <a:rPr lang="en-GB" sz="2500" b="1" spc="-150" dirty="0">
                <a:solidFill>
                  <a:srgbClr val="FF0000"/>
                </a:solidFill>
              </a:rPr>
              <a:t>&lt;/</a:t>
            </a:r>
            <a:r>
              <a:rPr lang="en-GB" sz="2500" b="1" spc="-150" dirty="0" err="1">
                <a:solidFill>
                  <a:srgbClr val="FF0000"/>
                </a:solidFill>
              </a:rPr>
              <a:t>xs:sequence</a:t>
            </a:r>
            <a:r>
              <a:rPr lang="en-GB" sz="2500" b="1" spc="-150" dirty="0">
                <a:solidFill>
                  <a:srgbClr val="FF0000"/>
                </a:solidFill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500" spc="-150" dirty="0"/>
              <a:t>&lt;/</a:t>
            </a:r>
            <a:r>
              <a:rPr lang="en-GB" sz="2500" spc="-150" dirty="0" err="1"/>
              <a:t>xs:complexType</a:t>
            </a:r>
            <a:r>
              <a:rPr lang="en-GB" sz="2500" spc="-150" dirty="0"/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500" spc="-150" dirty="0"/>
              <a:t>&lt;/</a:t>
            </a:r>
            <a:r>
              <a:rPr lang="en-GB" sz="2500" spc="-150" dirty="0" err="1"/>
              <a:t>xs:element</a:t>
            </a:r>
            <a:r>
              <a:rPr lang="en-GB" sz="2500" spc="-150" dirty="0"/>
              <a:t>&gt;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en-GB" sz="2500" spc="-150" dirty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500" spc="-150" dirty="0">
                <a:solidFill>
                  <a:srgbClr val="FF9900"/>
                </a:solidFill>
              </a:rPr>
              <a:t>&lt;</a:t>
            </a:r>
            <a:r>
              <a:rPr lang="en-GB" sz="2500" spc="-150" dirty="0" err="1">
                <a:solidFill>
                  <a:srgbClr val="FF9900"/>
                </a:solidFill>
              </a:rPr>
              <a:t>xs:all</a:t>
            </a:r>
            <a:r>
              <a:rPr lang="en-GB" sz="2500" spc="-150" dirty="0">
                <a:solidFill>
                  <a:srgbClr val="FF9900"/>
                </a:solidFill>
              </a:rPr>
              <a:t>&gt; </a:t>
            </a:r>
            <a:r>
              <a:rPr lang="en-GB" sz="2500" spc="-150" dirty="0"/>
              <a:t>: </a:t>
            </a:r>
            <a:r>
              <a:rPr lang="el-GR" sz="2500" spc="-150" dirty="0"/>
              <a:t>δεν έχει σημασία η σειρά (+ </a:t>
            </a:r>
            <a:r>
              <a:rPr lang="en-US" sz="2500" spc="-150" dirty="0" err="1"/>
              <a:t>maxOccurs</a:t>
            </a:r>
            <a:r>
              <a:rPr lang="en-US" sz="2500" spc="-150" dirty="0"/>
              <a:t>=“1”)</a:t>
            </a:r>
            <a:endParaRPr lang="en-GB" sz="2500" spc="-150" dirty="0">
              <a:solidFill>
                <a:srgbClr val="FF99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500" spc="-150" dirty="0">
                <a:solidFill>
                  <a:srgbClr val="0094C8"/>
                </a:solidFill>
              </a:rPr>
              <a:t>&lt;</a:t>
            </a:r>
            <a:r>
              <a:rPr lang="en-GB" sz="2500" spc="-150" dirty="0" err="1">
                <a:solidFill>
                  <a:srgbClr val="0094C8"/>
                </a:solidFill>
              </a:rPr>
              <a:t>xs:choice</a:t>
            </a:r>
            <a:r>
              <a:rPr lang="en-GB" sz="2500" spc="-150" dirty="0">
                <a:solidFill>
                  <a:srgbClr val="0094C8"/>
                </a:solidFill>
              </a:rPr>
              <a:t>&gt; </a:t>
            </a:r>
            <a:r>
              <a:rPr lang="en-GB" sz="2500" spc="-150" dirty="0"/>
              <a:t>: </a:t>
            </a:r>
            <a:r>
              <a:rPr lang="el-GR" sz="2500" spc="-150" dirty="0"/>
              <a:t>ένα από</a:t>
            </a:r>
            <a:endParaRPr lang="en-GB" sz="2500" spc="-150" dirty="0">
              <a:solidFill>
                <a:srgbClr val="0094C8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500" spc="-150" dirty="0">
                <a:solidFill>
                  <a:srgbClr val="C00000"/>
                </a:solidFill>
              </a:rPr>
              <a:t>&lt;</a:t>
            </a:r>
            <a:r>
              <a:rPr lang="en-GB" sz="2500" spc="-150" dirty="0" err="1">
                <a:solidFill>
                  <a:srgbClr val="C00000"/>
                </a:solidFill>
              </a:rPr>
              <a:t>xs:any</a:t>
            </a:r>
            <a:r>
              <a:rPr lang="en-GB" sz="2500" spc="-150" dirty="0">
                <a:solidFill>
                  <a:srgbClr val="C00000"/>
                </a:solidFill>
              </a:rPr>
              <a:t>&gt;, &lt;</a:t>
            </a:r>
            <a:r>
              <a:rPr lang="en-GB" sz="2500" spc="-150" dirty="0" err="1">
                <a:solidFill>
                  <a:srgbClr val="C00000"/>
                </a:solidFill>
              </a:rPr>
              <a:t>xs:anyAttribute</a:t>
            </a:r>
            <a:r>
              <a:rPr lang="en-GB" sz="2500" spc="-150" dirty="0">
                <a:solidFill>
                  <a:srgbClr val="C00000"/>
                </a:solidFill>
              </a:rPr>
              <a:t>&gt;</a:t>
            </a:r>
            <a:r>
              <a:rPr lang="en-GB" sz="2500" spc="-150" dirty="0"/>
              <a:t> </a:t>
            </a:r>
            <a:r>
              <a:rPr lang="en-US" sz="2500" spc="-150" dirty="0"/>
              <a:t>: </a:t>
            </a:r>
            <a:r>
              <a:rPr lang="el-GR" sz="2500" spc="-150" dirty="0"/>
              <a:t>επέκταση με </a:t>
            </a:r>
            <a:r>
              <a:rPr lang="en-US" sz="2500" spc="-150" dirty="0"/>
              <a:t>elements/attributes </a:t>
            </a:r>
            <a:r>
              <a:rPr lang="el-GR" sz="2500" spc="-150" dirty="0"/>
              <a:t>από διαφορετικό </a:t>
            </a:r>
            <a:r>
              <a:rPr lang="en-US" sz="2500" spc="-150" dirty="0"/>
              <a:t>Schema</a:t>
            </a:r>
            <a:endParaRPr lang="en-GB" sz="2500" spc="-15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en-GB" sz="2600" spc="-15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n-US" sz="2600" spc="-15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ABD83281-3D30-4B87-B51F-2BDFE272E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41</a:t>
            </a:fld>
            <a:endParaRPr lang="el-GR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FE36C193-6700-4B11-90D4-0DEAE7BFC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XML Parsing</a:t>
            </a:r>
            <a:endParaRPr lang="el-GR" sz="5400" dirty="0"/>
          </a:p>
        </p:txBody>
      </p:sp>
      <p:sp>
        <p:nvSpPr>
          <p:cNvPr id="9" name="Θέση κειμένου 8">
            <a:extLst>
              <a:ext uri="{FF2B5EF4-FFF2-40B4-BE49-F238E27FC236}">
                <a16:creationId xmlns:a16="http://schemas.microsoft.com/office/drawing/2014/main" id="{5BD0859B-804B-4324-B42B-48B91C9C81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9B6A1B1E-9DA1-4C3A-A94A-67B90239B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pPr/>
              <a:t>42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715988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034EECDB-5542-47CC-8743-E5E57DA988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DOM – </a:t>
            </a:r>
            <a:r>
              <a:rPr lang="en-US" altLang="el-GR" sz="3500"/>
              <a:t>Document Object Model</a:t>
            </a:r>
            <a:endParaRPr lang="el-GR" altLang="el-GR" sz="3500"/>
          </a:p>
        </p:txBody>
      </p:sp>
      <p:sp>
        <p:nvSpPr>
          <p:cNvPr id="68611" name="Rectangle 3">
            <a:extLst>
              <a:ext uri="{FF2B5EF4-FFF2-40B4-BE49-F238E27FC236}">
                <a16:creationId xmlns:a16="http://schemas.microsoft.com/office/drawing/2014/main" id="{B505FAF8-4443-421B-B2CC-837A14EDF7E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71500" indent="-571500" eaLnBrk="1" hangingPunct="1">
              <a:defRPr/>
            </a:pPr>
            <a:r>
              <a:rPr lang="el-GR" sz="2600" dirty="0"/>
              <a:t>Ένα </a:t>
            </a:r>
            <a:r>
              <a:rPr lang="el-GR" sz="2600" dirty="0" err="1"/>
              <a:t>standard</a:t>
            </a:r>
            <a:r>
              <a:rPr lang="el-GR" sz="2600" dirty="0"/>
              <a:t> </a:t>
            </a:r>
            <a:r>
              <a:rPr lang="en-US" sz="2600" dirty="0"/>
              <a:t>programming interface </a:t>
            </a:r>
            <a:r>
              <a:rPr lang="el-GR" sz="2600" dirty="0"/>
              <a:t>για να προσπελάσουμε και να επεξεργαστούμε τη δομή και τα δεδομένα που περιέχονται σε ένα αρχείο XML </a:t>
            </a:r>
          </a:p>
          <a:p>
            <a:pPr marL="839788" lvl="1" indent="-495300" eaLnBrk="1" hangingPunct="1">
              <a:defRPr/>
            </a:pPr>
            <a:r>
              <a:rPr lang="el-GR" sz="2200" dirty="0"/>
              <a:t>Βασίζεται στην δενδρική αναπαράσταση ενός XML αρχείου </a:t>
            </a:r>
          </a:p>
          <a:p>
            <a:pPr marL="1663700" lvl="4" indent="-381000" eaLnBrk="1" hangingPunct="1">
              <a:defRPr/>
            </a:pPr>
            <a:endParaRPr lang="el-GR" sz="1800" dirty="0"/>
          </a:p>
          <a:p>
            <a:pPr marL="571500" indent="-571500" eaLnBrk="1" hangingPunct="1">
              <a:defRPr/>
            </a:pPr>
            <a:r>
              <a:rPr lang="el-GR" sz="2600" dirty="0"/>
              <a:t>Δημιουργία ενός </a:t>
            </a:r>
            <a:r>
              <a:rPr lang="en-US" sz="2600" dirty="0"/>
              <a:t>XML </a:t>
            </a:r>
            <a:r>
              <a:rPr lang="el-GR" sz="2600" dirty="0"/>
              <a:t>αρχείου</a:t>
            </a:r>
          </a:p>
          <a:p>
            <a:pPr marL="571500" indent="-571500" eaLnBrk="1" hangingPunct="1">
              <a:defRPr/>
            </a:pPr>
            <a:r>
              <a:rPr lang="el-GR" sz="2600" dirty="0"/>
              <a:t>Προσπέλαση της δενδρικής δομής ενός </a:t>
            </a:r>
            <a:r>
              <a:rPr lang="en-US" sz="2600" dirty="0"/>
              <a:t>XML </a:t>
            </a:r>
            <a:r>
              <a:rPr lang="el-GR" sz="2600" dirty="0"/>
              <a:t>αρχείου</a:t>
            </a:r>
          </a:p>
          <a:p>
            <a:pPr marL="571500" indent="-571500" eaLnBrk="1" hangingPunct="1">
              <a:defRPr/>
            </a:pPr>
            <a:r>
              <a:rPr lang="el-GR" sz="2600" dirty="0"/>
              <a:t>Εισαγωγή / επεξεργασία / διαγραφή </a:t>
            </a:r>
            <a:r>
              <a:rPr lang="en-US" sz="2600" dirty="0"/>
              <a:t>XML elements</a:t>
            </a:r>
            <a:endParaRPr lang="el-GR" sz="26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6F169688-1C98-4785-8B49-384EC6CA5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43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8527164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10FD04C0-CFAF-4EDB-A0BB-056DB13422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 sz="4300"/>
              <a:t>DOM – Node Interface</a:t>
            </a:r>
            <a:endParaRPr lang="el-GR" altLang="el-GR"/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67488099-A180-4259-933F-3D80BA3A29A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buNone/>
              <a:defRPr/>
            </a:pPr>
            <a:r>
              <a:rPr lang="el-GR" dirty="0"/>
              <a:t>Το </a:t>
            </a:r>
            <a:r>
              <a:rPr lang="en-US" dirty="0"/>
              <a:t>DOM </a:t>
            </a:r>
            <a:r>
              <a:rPr lang="el-GR" dirty="0"/>
              <a:t>αναπαριστά τη δενδρική μορφή ενός </a:t>
            </a:r>
            <a:r>
              <a:rPr lang="en-US" dirty="0"/>
              <a:t>XML </a:t>
            </a:r>
            <a:r>
              <a:rPr lang="el-GR" dirty="0"/>
              <a:t>αρχείου</a:t>
            </a:r>
          </a:p>
          <a:p>
            <a:pPr marL="839788" lvl="1" indent="-495300" eaLnBrk="1" hangingPunct="1">
              <a:defRPr/>
            </a:pPr>
            <a:r>
              <a:rPr lang="el-GR" dirty="0"/>
              <a:t>Η ρίζα του δένδρου είναι το </a:t>
            </a:r>
            <a:r>
              <a:rPr lang="en-GB" b="1" dirty="0" err="1"/>
              <a:t>documentElement</a:t>
            </a:r>
            <a:r>
              <a:rPr lang="en-GB" dirty="0"/>
              <a:t> </a:t>
            </a:r>
            <a:endParaRPr lang="el-GR" dirty="0"/>
          </a:p>
          <a:p>
            <a:pPr marL="1131888" lvl="2" indent="-438150" eaLnBrk="1" hangingPunct="1">
              <a:defRPr/>
            </a:pPr>
            <a:r>
              <a:rPr lang="el-GR" dirty="0"/>
              <a:t>Το </a:t>
            </a:r>
            <a:r>
              <a:rPr lang="en-US" dirty="0"/>
              <a:t>element </a:t>
            </a:r>
            <a:r>
              <a:rPr lang="el-GR" dirty="0"/>
              <a:t>αυτό αποτελείται από ένα ή περισσότερα </a:t>
            </a:r>
            <a:r>
              <a:rPr lang="en-GB" b="1" dirty="0" err="1"/>
              <a:t>childNodes</a:t>
            </a:r>
            <a:r>
              <a:rPr lang="en-GB" dirty="0"/>
              <a:t> </a:t>
            </a:r>
            <a:endParaRPr lang="el-GR" dirty="0"/>
          </a:p>
          <a:p>
            <a:pPr marL="839788" lvl="1" indent="-495300" eaLnBrk="1" hangingPunct="1">
              <a:defRPr/>
            </a:pPr>
            <a:r>
              <a:rPr lang="el-GR" dirty="0"/>
              <a:t>Το </a:t>
            </a:r>
            <a:r>
              <a:rPr lang="en-GB" b="1" dirty="0"/>
              <a:t>Node Interface Model</a:t>
            </a:r>
            <a:r>
              <a:rPr lang="en-GB" dirty="0"/>
              <a:t> </a:t>
            </a:r>
            <a:r>
              <a:rPr lang="el-GR" dirty="0"/>
              <a:t>χρησιμοποιείται για να προσπελάζονται μεμονωμένα </a:t>
            </a:r>
            <a:r>
              <a:rPr lang="en-GB" dirty="0"/>
              <a:t>elements </a:t>
            </a:r>
            <a:r>
              <a:rPr lang="el-GR" dirty="0"/>
              <a:t>του δένδρου</a:t>
            </a:r>
            <a:endParaRPr lang="en-US" dirty="0"/>
          </a:p>
          <a:p>
            <a:pPr marL="51880" indent="0">
              <a:buNone/>
              <a:defRPr/>
            </a:pPr>
            <a:r>
              <a:rPr lang="en-US" dirty="0"/>
              <a:t>Parsing XML </a:t>
            </a:r>
            <a:r>
              <a:rPr lang="el-GR" dirty="0"/>
              <a:t>με </a:t>
            </a:r>
            <a:r>
              <a:rPr lang="en-US" dirty="0"/>
              <a:t>JavaScript</a:t>
            </a:r>
          </a:p>
          <a:p>
            <a:pPr marL="839788" lvl="1" indent="-495300">
              <a:defRPr/>
            </a:pPr>
            <a:r>
              <a:rPr lang="el-GR" dirty="0"/>
              <a:t>Φόρτωση από αρχείο: Χρήση </a:t>
            </a:r>
            <a:r>
              <a:rPr lang="en-US" dirty="0" err="1">
                <a:solidFill>
                  <a:schemeClr val="accent2"/>
                </a:solidFill>
              </a:rPr>
              <a:t>XMLHttpRequest</a:t>
            </a:r>
            <a:endParaRPr lang="en-US" dirty="0">
              <a:solidFill>
                <a:schemeClr val="accent2"/>
              </a:solidFill>
            </a:endParaRPr>
          </a:p>
          <a:p>
            <a:pPr marL="1022668" lvl="2" indent="-495300">
              <a:defRPr/>
            </a:pPr>
            <a:r>
              <a:rPr lang="el-GR" dirty="0"/>
              <a:t>Πραγματοποιεί ένα </a:t>
            </a:r>
            <a:r>
              <a:rPr lang="en-US" dirty="0"/>
              <a:t>AJAX call </a:t>
            </a:r>
            <a:r>
              <a:rPr lang="el-GR" dirty="0"/>
              <a:t>για να φέρει το αρχείο</a:t>
            </a:r>
          </a:p>
          <a:p>
            <a:pPr marL="1022668" lvl="2" indent="-495300">
              <a:defRPr/>
            </a:pPr>
            <a:r>
              <a:rPr lang="el-GR" dirty="0"/>
              <a:t>Το αποτέλεσμα επιστρέφεται στο </a:t>
            </a:r>
            <a:r>
              <a:rPr lang="en-US" dirty="0"/>
              <a:t>property </a:t>
            </a:r>
            <a:r>
              <a:rPr lang="en-US" i="1" dirty="0" err="1"/>
              <a:t>responseXML</a:t>
            </a:r>
            <a:endParaRPr lang="en-US" i="1" dirty="0"/>
          </a:p>
          <a:p>
            <a:pPr marL="839788" lvl="1" indent="-495300">
              <a:defRPr/>
            </a:pPr>
            <a:r>
              <a:rPr lang="el-GR" dirty="0"/>
              <a:t>Φόρτωση από </a:t>
            </a:r>
            <a:r>
              <a:rPr lang="en-US" dirty="0"/>
              <a:t>string: </a:t>
            </a:r>
            <a:r>
              <a:rPr lang="el-GR" dirty="0"/>
              <a:t>Χρήση </a:t>
            </a:r>
            <a:r>
              <a:rPr lang="en-US" dirty="0" err="1">
                <a:solidFill>
                  <a:schemeClr val="accent5"/>
                </a:solidFill>
              </a:rPr>
              <a:t>DOMParser</a:t>
            </a:r>
            <a:r>
              <a:rPr lang="en-US" dirty="0"/>
              <a:t>		</a:t>
            </a:r>
            <a:endParaRPr lang="el-GR" dirty="0"/>
          </a:p>
          <a:p>
            <a:pPr marL="344488" lvl="1" indent="0" eaLnBrk="1" hangingPunct="1">
              <a:buFontTx/>
              <a:buNone/>
              <a:defRPr/>
            </a:pPr>
            <a:endParaRPr lang="en-GB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109A8F04-0C5B-4626-B6E0-24F2CB1FE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44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6354837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>
            <a:extLst>
              <a:ext uri="{FF2B5EF4-FFF2-40B4-BE49-F238E27FC236}">
                <a16:creationId xmlns:a16="http://schemas.microsoft.com/office/drawing/2014/main" id="{8B8A2329-A3BD-4D52-8B09-431F987BF4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sz="3100" dirty="0"/>
              <a:t>Φόρτωση </a:t>
            </a:r>
            <a:r>
              <a:rPr lang="en-US" altLang="el-GR" sz="3100" dirty="0"/>
              <a:t>XML </a:t>
            </a:r>
            <a:r>
              <a:rPr lang="el-GR" altLang="el-GR" sz="3100" b="1" i="1" dirty="0">
                <a:solidFill>
                  <a:schemeClr val="accent1"/>
                </a:solidFill>
              </a:rPr>
              <a:t>κειμένου</a:t>
            </a:r>
            <a:r>
              <a:rPr lang="el-GR" altLang="el-GR" sz="3100" b="1" i="1" dirty="0"/>
              <a:t> </a:t>
            </a:r>
            <a:r>
              <a:rPr lang="el-GR" altLang="el-GR" sz="3100" dirty="0"/>
              <a:t>στον </a:t>
            </a:r>
            <a:r>
              <a:rPr lang="en-US" altLang="el-GR" sz="3100" dirty="0"/>
              <a:t>parser</a:t>
            </a:r>
            <a:endParaRPr lang="el-GR" altLang="el-GR" sz="2300" dirty="0"/>
          </a:p>
        </p:txBody>
      </p:sp>
      <p:sp>
        <p:nvSpPr>
          <p:cNvPr id="71683" name="Rectangle 3">
            <a:extLst>
              <a:ext uri="{FF2B5EF4-FFF2-40B4-BE49-F238E27FC236}">
                <a16:creationId xmlns:a16="http://schemas.microsoft.com/office/drawing/2014/main" id="{8A3BECB7-1A3E-4A16-B744-41C88AEA069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l-GR" sz="2100" spc="-150" dirty="0">
                <a:solidFill>
                  <a:schemeClr val="tx2"/>
                </a:solidFill>
              </a:rPr>
              <a:t>	&lt;</a:t>
            </a:r>
            <a:r>
              <a:rPr lang="el-GR" sz="2100" spc="-150" dirty="0" err="1">
                <a:solidFill>
                  <a:schemeClr val="tx2"/>
                </a:solidFill>
              </a:rPr>
              <a:t>script</a:t>
            </a:r>
            <a:r>
              <a:rPr lang="el-GR" sz="2100" spc="-150" dirty="0">
                <a:solidFill>
                  <a:schemeClr val="tx2"/>
                </a:solidFill>
              </a:rPr>
              <a:t> </a:t>
            </a:r>
            <a:r>
              <a:rPr lang="el-GR" sz="2100" spc="-150" dirty="0" err="1">
                <a:solidFill>
                  <a:schemeClr val="tx2"/>
                </a:solidFill>
              </a:rPr>
              <a:t>type="text</a:t>
            </a:r>
            <a:r>
              <a:rPr lang="el-GR" sz="2100" spc="-150" dirty="0">
                <a:solidFill>
                  <a:schemeClr val="tx2"/>
                </a:solidFill>
              </a:rPr>
              <a:t>/</a:t>
            </a:r>
            <a:r>
              <a:rPr lang="el-GR" sz="2100" spc="-150" dirty="0" err="1">
                <a:solidFill>
                  <a:schemeClr val="tx2"/>
                </a:solidFill>
              </a:rPr>
              <a:t>javascript</a:t>
            </a:r>
            <a:r>
              <a:rPr lang="el-GR" sz="2100" spc="-150" dirty="0">
                <a:solidFill>
                  <a:schemeClr val="tx2"/>
                </a:solidFill>
              </a:rPr>
              <a:t>"&gt;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l-GR" sz="2100" spc="-150" dirty="0">
                <a:solidFill>
                  <a:schemeClr val="tx2"/>
                </a:solidFill>
              </a:rPr>
              <a:t>		</a:t>
            </a:r>
            <a:r>
              <a:rPr lang="el-GR" sz="2100" spc="-150" dirty="0" err="1">
                <a:solidFill>
                  <a:schemeClr val="tx2"/>
                </a:solidFill>
              </a:rPr>
              <a:t>var</a:t>
            </a:r>
            <a:r>
              <a:rPr lang="el-GR" sz="2100" spc="-150" dirty="0">
                <a:solidFill>
                  <a:schemeClr val="tx2"/>
                </a:solidFill>
              </a:rPr>
              <a:t> </a:t>
            </a:r>
            <a:r>
              <a:rPr lang="el-GR" sz="2100" spc="-150" dirty="0" err="1">
                <a:solidFill>
                  <a:schemeClr val="tx2"/>
                </a:solidFill>
              </a:rPr>
              <a:t>text="&lt;note</a:t>
            </a:r>
            <a:r>
              <a:rPr lang="el-GR" sz="2100" spc="-150" dirty="0">
                <a:solidFill>
                  <a:schemeClr val="tx2"/>
                </a:solidFill>
              </a:rPr>
              <a:t>&gt;"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l-GR" sz="2100" spc="-150" dirty="0">
                <a:solidFill>
                  <a:schemeClr val="tx2"/>
                </a:solidFill>
              </a:rPr>
              <a:t>		</a:t>
            </a:r>
            <a:r>
              <a:rPr lang="el-GR" sz="2100" spc="-150" dirty="0" err="1">
                <a:solidFill>
                  <a:schemeClr val="tx2"/>
                </a:solidFill>
              </a:rPr>
              <a:t>text=text+"&lt;to&gt;Tove</a:t>
            </a:r>
            <a:r>
              <a:rPr lang="el-GR" sz="2100" spc="-150" dirty="0">
                <a:solidFill>
                  <a:schemeClr val="tx2"/>
                </a:solidFill>
              </a:rPr>
              <a:t>&lt;/</a:t>
            </a:r>
            <a:r>
              <a:rPr lang="el-GR" sz="2100" spc="-150" dirty="0" err="1">
                <a:solidFill>
                  <a:schemeClr val="tx2"/>
                </a:solidFill>
              </a:rPr>
              <a:t>to&gt;&lt;from&gt;Jani</a:t>
            </a:r>
            <a:r>
              <a:rPr lang="el-GR" sz="2100" spc="-150" dirty="0">
                <a:solidFill>
                  <a:schemeClr val="tx2"/>
                </a:solidFill>
              </a:rPr>
              <a:t>&lt;/</a:t>
            </a:r>
            <a:r>
              <a:rPr lang="el-GR" sz="2100" spc="-150" dirty="0" err="1">
                <a:solidFill>
                  <a:schemeClr val="tx2"/>
                </a:solidFill>
              </a:rPr>
              <a:t>from</a:t>
            </a:r>
            <a:r>
              <a:rPr lang="el-GR" sz="2100" spc="-150" dirty="0">
                <a:solidFill>
                  <a:schemeClr val="tx2"/>
                </a:solidFill>
              </a:rPr>
              <a:t>&gt;"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l-GR" sz="2100" spc="-150" dirty="0">
                <a:solidFill>
                  <a:schemeClr val="tx2"/>
                </a:solidFill>
              </a:rPr>
              <a:t>		</a:t>
            </a:r>
            <a:r>
              <a:rPr lang="el-GR" sz="2100" spc="-150" dirty="0" err="1">
                <a:solidFill>
                  <a:schemeClr val="tx2"/>
                </a:solidFill>
              </a:rPr>
              <a:t>text=text+"&lt;heading&gt;Reminder</a:t>
            </a:r>
            <a:r>
              <a:rPr lang="el-GR" sz="2100" spc="-150" dirty="0">
                <a:solidFill>
                  <a:schemeClr val="tx2"/>
                </a:solidFill>
              </a:rPr>
              <a:t>&lt;/</a:t>
            </a:r>
            <a:r>
              <a:rPr lang="el-GR" sz="2100" spc="-150" dirty="0" err="1">
                <a:solidFill>
                  <a:schemeClr val="tx2"/>
                </a:solidFill>
              </a:rPr>
              <a:t>heading</a:t>
            </a:r>
            <a:r>
              <a:rPr lang="el-GR" sz="2100" spc="-150" dirty="0">
                <a:solidFill>
                  <a:schemeClr val="tx2"/>
                </a:solidFill>
              </a:rPr>
              <a:t>&gt;"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l-GR" sz="2100" spc="-150" dirty="0">
                <a:solidFill>
                  <a:schemeClr val="tx2"/>
                </a:solidFill>
              </a:rPr>
              <a:t>		</a:t>
            </a:r>
            <a:r>
              <a:rPr lang="el-GR" sz="2100" spc="-150" dirty="0" err="1">
                <a:solidFill>
                  <a:schemeClr val="tx2"/>
                </a:solidFill>
              </a:rPr>
              <a:t>text=text+"&lt;body&gt;Don't</a:t>
            </a:r>
            <a:r>
              <a:rPr lang="el-GR" sz="2100" spc="-150" dirty="0">
                <a:solidFill>
                  <a:schemeClr val="tx2"/>
                </a:solidFill>
              </a:rPr>
              <a:t> </a:t>
            </a:r>
            <a:r>
              <a:rPr lang="el-GR" sz="2100" spc="-150" dirty="0" err="1">
                <a:solidFill>
                  <a:schemeClr val="tx2"/>
                </a:solidFill>
              </a:rPr>
              <a:t>forget</a:t>
            </a:r>
            <a:r>
              <a:rPr lang="el-GR" sz="2100" spc="-150" dirty="0">
                <a:solidFill>
                  <a:schemeClr val="tx2"/>
                </a:solidFill>
              </a:rPr>
              <a:t> </a:t>
            </a:r>
            <a:r>
              <a:rPr lang="el-GR" sz="2100" spc="-150" dirty="0" err="1">
                <a:solidFill>
                  <a:schemeClr val="tx2"/>
                </a:solidFill>
              </a:rPr>
              <a:t>me</a:t>
            </a:r>
            <a:r>
              <a:rPr lang="el-GR" sz="2100" spc="-150" dirty="0">
                <a:solidFill>
                  <a:schemeClr val="tx2"/>
                </a:solidFill>
              </a:rPr>
              <a:t> </a:t>
            </a:r>
            <a:r>
              <a:rPr lang="el-GR" sz="2100" spc="-150" dirty="0" err="1">
                <a:solidFill>
                  <a:schemeClr val="tx2"/>
                </a:solidFill>
              </a:rPr>
              <a:t>this</a:t>
            </a:r>
            <a:r>
              <a:rPr lang="el-GR" sz="2100" spc="-150" dirty="0">
                <a:solidFill>
                  <a:schemeClr val="tx2"/>
                </a:solidFill>
              </a:rPr>
              <a:t> </a:t>
            </a:r>
            <a:r>
              <a:rPr lang="el-GR" sz="2100" spc="-150" dirty="0" err="1">
                <a:solidFill>
                  <a:schemeClr val="tx2"/>
                </a:solidFill>
              </a:rPr>
              <a:t>weekend</a:t>
            </a:r>
            <a:r>
              <a:rPr lang="el-GR" sz="2100" spc="-150" dirty="0">
                <a:solidFill>
                  <a:schemeClr val="tx2"/>
                </a:solidFill>
              </a:rPr>
              <a:t>!&lt;/</a:t>
            </a:r>
            <a:r>
              <a:rPr lang="el-GR" sz="2100" spc="-150" dirty="0" err="1">
                <a:solidFill>
                  <a:schemeClr val="tx2"/>
                </a:solidFill>
              </a:rPr>
              <a:t>body</a:t>
            </a:r>
            <a:r>
              <a:rPr lang="el-GR" sz="2100" spc="-150" dirty="0">
                <a:solidFill>
                  <a:schemeClr val="tx2"/>
                </a:solidFill>
              </a:rPr>
              <a:t>&gt;"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l-GR" sz="2100" spc="-150" dirty="0">
                <a:solidFill>
                  <a:schemeClr val="tx2"/>
                </a:solidFill>
              </a:rPr>
              <a:t>		</a:t>
            </a:r>
            <a:r>
              <a:rPr lang="el-GR" sz="2100" spc="-150" dirty="0" err="1">
                <a:solidFill>
                  <a:schemeClr val="tx2"/>
                </a:solidFill>
              </a:rPr>
              <a:t>text</a:t>
            </a:r>
            <a:r>
              <a:rPr lang="el-GR" sz="2100" spc="-150" dirty="0">
                <a:solidFill>
                  <a:schemeClr val="tx2"/>
                </a:solidFill>
              </a:rPr>
              <a:t>=</a:t>
            </a:r>
            <a:r>
              <a:rPr lang="el-GR" sz="2100" spc="-150" dirty="0" err="1">
                <a:solidFill>
                  <a:schemeClr val="tx2"/>
                </a:solidFill>
              </a:rPr>
              <a:t>text</a:t>
            </a:r>
            <a:r>
              <a:rPr lang="el-GR" sz="2100" spc="-150" dirty="0">
                <a:solidFill>
                  <a:schemeClr val="tx2"/>
                </a:solidFill>
              </a:rPr>
              <a:t>+"&lt;/</a:t>
            </a:r>
            <a:r>
              <a:rPr lang="el-GR" sz="2100" spc="-150" dirty="0" err="1">
                <a:solidFill>
                  <a:schemeClr val="tx2"/>
                </a:solidFill>
              </a:rPr>
              <a:t>note</a:t>
            </a:r>
            <a:r>
              <a:rPr lang="el-GR" sz="2100" spc="-150" dirty="0">
                <a:solidFill>
                  <a:schemeClr val="tx2"/>
                </a:solidFill>
              </a:rPr>
              <a:t>&gt;"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l-GR" sz="2100" spc="-150" dirty="0">
                <a:solidFill>
                  <a:schemeClr val="tx2"/>
                </a:solidFill>
              </a:rPr>
              <a:t>		</a:t>
            </a:r>
            <a:r>
              <a:rPr lang="el-GR" sz="2100" spc="-150" dirty="0" err="1">
                <a:solidFill>
                  <a:schemeClr val="tx2"/>
                </a:solidFill>
              </a:rPr>
              <a:t>var</a:t>
            </a:r>
            <a:r>
              <a:rPr lang="el-GR" sz="2100" spc="-150" dirty="0">
                <a:solidFill>
                  <a:schemeClr val="tx2"/>
                </a:solidFill>
              </a:rPr>
              <a:t> </a:t>
            </a:r>
            <a:r>
              <a:rPr lang="en-US" sz="2100" spc="-150" dirty="0">
                <a:solidFill>
                  <a:schemeClr val="tx2"/>
                </a:solidFill>
              </a:rPr>
              <a:t>parser</a:t>
            </a:r>
            <a:r>
              <a:rPr lang="el-GR" sz="2100" spc="-150" dirty="0">
                <a:solidFill>
                  <a:schemeClr val="tx2"/>
                </a:solidFill>
              </a:rPr>
              <a:t> = </a:t>
            </a:r>
            <a:r>
              <a:rPr lang="el-GR" sz="2100" spc="-150" dirty="0" err="1">
                <a:solidFill>
                  <a:schemeClr val="tx2"/>
                </a:solidFill>
              </a:rPr>
              <a:t>new</a:t>
            </a:r>
            <a:r>
              <a:rPr lang="el-GR" sz="2100" spc="-150" dirty="0">
                <a:solidFill>
                  <a:schemeClr val="tx2"/>
                </a:solidFill>
              </a:rPr>
              <a:t> </a:t>
            </a:r>
            <a:r>
              <a:rPr lang="en-US" sz="2100" spc="-150" dirty="0" err="1">
                <a:solidFill>
                  <a:schemeClr val="tx2"/>
                </a:solidFill>
              </a:rPr>
              <a:t>DOMParser</a:t>
            </a:r>
            <a:r>
              <a:rPr lang="en-US" sz="2100" spc="-150" dirty="0">
                <a:solidFill>
                  <a:schemeClr val="tx2"/>
                </a:solidFill>
              </a:rPr>
              <a:t>();</a:t>
            </a:r>
            <a:endParaRPr lang="el-GR" sz="2100" spc="-150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None/>
              <a:defRPr/>
            </a:pPr>
            <a:r>
              <a:rPr lang="el-GR" sz="2100" spc="-150" dirty="0">
                <a:solidFill>
                  <a:schemeClr val="tx2"/>
                </a:solidFill>
              </a:rPr>
              <a:t>		</a:t>
            </a:r>
            <a:r>
              <a:rPr lang="en-US" sz="2100" spc="-150" dirty="0" err="1">
                <a:solidFill>
                  <a:schemeClr val="tx2"/>
                </a:solidFill>
              </a:rPr>
              <a:t>xmlDocument</a:t>
            </a:r>
            <a:r>
              <a:rPr lang="en-US" sz="2100" spc="-150" dirty="0">
                <a:solidFill>
                  <a:schemeClr val="tx2"/>
                </a:solidFill>
              </a:rPr>
              <a:t> = </a:t>
            </a:r>
            <a:r>
              <a:rPr lang="en-US" sz="2100" spc="-150" dirty="0" err="1">
                <a:solidFill>
                  <a:schemeClr val="tx2"/>
                </a:solidFill>
              </a:rPr>
              <a:t>parser.parseFromString</a:t>
            </a:r>
            <a:r>
              <a:rPr lang="en-US" sz="2100" spc="-150" dirty="0">
                <a:solidFill>
                  <a:schemeClr val="tx2"/>
                </a:solidFill>
              </a:rPr>
              <a:t> (text, "text/xml")</a:t>
            </a:r>
            <a:endParaRPr lang="el-GR" sz="2100" spc="-150" dirty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l-GR" sz="2100" spc="-150" dirty="0">
                <a:solidFill>
                  <a:schemeClr val="accent2"/>
                </a:solidFill>
              </a:rPr>
              <a:t>		// ....... </a:t>
            </a:r>
            <a:r>
              <a:rPr lang="el-GR" sz="2100" spc="-150" dirty="0" err="1">
                <a:solidFill>
                  <a:schemeClr val="accent2"/>
                </a:solidFill>
              </a:rPr>
              <a:t>processing</a:t>
            </a:r>
            <a:r>
              <a:rPr lang="el-GR" sz="2100" spc="-150" dirty="0">
                <a:solidFill>
                  <a:schemeClr val="accent2"/>
                </a:solidFill>
              </a:rPr>
              <a:t> </a:t>
            </a:r>
            <a:r>
              <a:rPr lang="el-GR" sz="2100" spc="-150" dirty="0" err="1">
                <a:solidFill>
                  <a:schemeClr val="accent2"/>
                </a:solidFill>
              </a:rPr>
              <a:t>the</a:t>
            </a:r>
            <a:r>
              <a:rPr lang="el-GR" sz="2100" spc="-150" dirty="0">
                <a:solidFill>
                  <a:schemeClr val="accent2"/>
                </a:solidFill>
              </a:rPr>
              <a:t> </a:t>
            </a:r>
            <a:r>
              <a:rPr lang="el-GR" sz="2100" spc="-150" dirty="0" err="1">
                <a:solidFill>
                  <a:schemeClr val="accent2"/>
                </a:solidFill>
              </a:rPr>
              <a:t>document</a:t>
            </a:r>
            <a:r>
              <a:rPr lang="el-GR" sz="2100" spc="-150" dirty="0">
                <a:solidFill>
                  <a:schemeClr val="accent2"/>
                </a:solidFill>
              </a:rPr>
              <a:t> </a:t>
            </a:r>
            <a:r>
              <a:rPr lang="el-GR" sz="2100" spc="-150" dirty="0" err="1">
                <a:solidFill>
                  <a:schemeClr val="accent2"/>
                </a:solidFill>
              </a:rPr>
              <a:t>goes</a:t>
            </a:r>
            <a:r>
              <a:rPr lang="el-GR" sz="2100" spc="-150" dirty="0">
                <a:solidFill>
                  <a:schemeClr val="accent2"/>
                </a:solidFill>
              </a:rPr>
              <a:t> </a:t>
            </a:r>
            <a:r>
              <a:rPr lang="el-GR" sz="2100" spc="-150" dirty="0" err="1">
                <a:solidFill>
                  <a:schemeClr val="accent2"/>
                </a:solidFill>
              </a:rPr>
              <a:t>here</a:t>
            </a:r>
            <a:endParaRPr lang="el-GR" sz="2100" spc="-150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l-GR" sz="2100" spc="-150" dirty="0">
                <a:solidFill>
                  <a:schemeClr val="tx2"/>
                </a:solidFill>
              </a:rPr>
              <a:t>	&lt;/</a:t>
            </a:r>
            <a:r>
              <a:rPr lang="el-GR" sz="2100" spc="-150" dirty="0" err="1">
                <a:solidFill>
                  <a:schemeClr val="tx2"/>
                </a:solidFill>
              </a:rPr>
              <a:t>script</a:t>
            </a:r>
            <a:r>
              <a:rPr lang="el-GR" sz="2100" spc="-150" dirty="0">
                <a:solidFill>
                  <a:schemeClr val="tx2"/>
                </a:solidFill>
              </a:rPr>
              <a:t>&gt;</a:t>
            </a:r>
            <a:endParaRPr lang="en-US" sz="2100" spc="-150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None/>
              <a:defRPr/>
            </a:pPr>
            <a:r>
              <a:rPr lang="el-GR" sz="2400" spc="-150" dirty="0">
                <a:hlinkClick r:id="rId2" action="ppaction://hlinkpres?slideindex=1&amp;slidetitle="/>
              </a:rPr>
              <a:t>Χ</a:t>
            </a:r>
            <a:r>
              <a:rPr lang="en-US" sz="2400" spc="-150" dirty="0">
                <a:hlinkClick r:id="rId2" action="ppaction://hlinkpres?slideindex=1&amp;slidetitle="/>
              </a:rPr>
              <a:t>ML </a:t>
            </a:r>
            <a:r>
              <a:rPr lang="el-GR" sz="2400" spc="-150" dirty="0">
                <a:hlinkClick r:id="rId2" action="ppaction://hlinkpres?slideindex=1&amp;slidetitle="/>
              </a:rPr>
              <a:t>αρχείο</a:t>
            </a:r>
            <a:r>
              <a:rPr lang="en-US" sz="2400" spc="-150" dirty="0"/>
              <a:t> </a:t>
            </a:r>
            <a:r>
              <a:rPr lang="el-GR" sz="2400" spc="-150" dirty="0"/>
              <a:t>  	</a:t>
            </a:r>
            <a:r>
              <a:rPr lang="en-US" sz="2400" spc="-150" dirty="0"/>
              <a:t>		</a:t>
            </a:r>
            <a:r>
              <a:rPr lang="el-GR" sz="2400" spc="-150" dirty="0"/>
              <a:t>	                   </a:t>
            </a:r>
            <a:r>
              <a:rPr lang="en-US" sz="2400" spc="-150" dirty="0">
                <a:hlinkClick r:id="rId3" action="ppaction://hlinkfile"/>
              </a:rPr>
              <a:t>DOM </a:t>
            </a:r>
            <a:r>
              <a:rPr lang="el-GR" sz="2400" spc="-150" dirty="0">
                <a:hlinkClick r:id="rId3" action="ppaction://hlinkfile"/>
              </a:rPr>
              <a:t>παράδειγμα</a:t>
            </a:r>
            <a:endParaRPr lang="el-GR" sz="2400" spc="-15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l-GR" sz="2100" spc="-150" dirty="0">
              <a:solidFill>
                <a:schemeClr val="tx2"/>
              </a:solidFill>
            </a:endParaRP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7AD05D8D-B38D-4192-A20F-E17BCFC3F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45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0018199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>
            <a:extLst>
              <a:ext uri="{FF2B5EF4-FFF2-40B4-BE49-F238E27FC236}">
                <a16:creationId xmlns:a16="http://schemas.microsoft.com/office/drawing/2014/main" id="{1ACC30BD-B11E-4F07-938A-9D69419EB0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sz="3100" dirty="0"/>
              <a:t>Φόρτωση </a:t>
            </a:r>
            <a:r>
              <a:rPr lang="en-US" altLang="el-GR" sz="3100" dirty="0"/>
              <a:t>XML </a:t>
            </a:r>
            <a:r>
              <a:rPr lang="el-GR" altLang="el-GR" sz="3100" b="1" i="1" dirty="0">
                <a:solidFill>
                  <a:schemeClr val="accent1"/>
                </a:solidFill>
              </a:rPr>
              <a:t>αρχείου</a:t>
            </a:r>
            <a:r>
              <a:rPr lang="el-GR" altLang="el-GR" sz="3100" dirty="0"/>
              <a:t> στον </a:t>
            </a:r>
            <a:r>
              <a:rPr lang="en-US" altLang="el-GR" sz="3100" dirty="0"/>
              <a:t>parser</a:t>
            </a:r>
            <a:endParaRPr lang="el-GR" altLang="el-GR" sz="2300" dirty="0"/>
          </a:p>
        </p:txBody>
      </p:sp>
      <p:sp>
        <p:nvSpPr>
          <p:cNvPr id="70659" name="Rectangle 3">
            <a:extLst>
              <a:ext uri="{FF2B5EF4-FFF2-40B4-BE49-F238E27FC236}">
                <a16:creationId xmlns:a16="http://schemas.microsoft.com/office/drawing/2014/main" id="{05ECB766-8B4F-4C78-A951-64F63055E19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22959" y="1858298"/>
            <a:ext cx="7789413" cy="4734232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100" dirty="0">
                <a:solidFill>
                  <a:schemeClr val="tx2"/>
                </a:solidFill>
              </a:rPr>
              <a:t>&lt;</a:t>
            </a:r>
            <a:r>
              <a:rPr lang="el-GR" altLang="el-GR" sz="2100" dirty="0" err="1">
                <a:solidFill>
                  <a:schemeClr val="tx2"/>
                </a:solidFill>
              </a:rPr>
              <a:t>html</a:t>
            </a:r>
            <a:r>
              <a:rPr lang="el-GR" altLang="el-GR" sz="2100" dirty="0">
                <a:solidFill>
                  <a:schemeClr val="tx2"/>
                </a:solidFill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100" dirty="0">
                <a:solidFill>
                  <a:schemeClr val="tx2"/>
                </a:solidFill>
              </a:rPr>
              <a:t>	&lt;</a:t>
            </a:r>
            <a:r>
              <a:rPr lang="el-GR" altLang="el-GR" sz="2100" dirty="0" err="1">
                <a:solidFill>
                  <a:schemeClr val="tx2"/>
                </a:solidFill>
              </a:rPr>
              <a:t>body</a:t>
            </a:r>
            <a:r>
              <a:rPr lang="el-GR" altLang="el-GR" sz="2100" dirty="0">
                <a:solidFill>
                  <a:schemeClr val="tx2"/>
                </a:solidFill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100" dirty="0">
                <a:solidFill>
                  <a:schemeClr val="tx2"/>
                </a:solidFill>
              </a:rPr>
              <a:t>	&lt;</a:t>
            </a:r>
            <a:r>
              <a:rPr lang="el-GR" altLang="el-GR" sz="2100" dirty="0" err="1">
                <a:solidFill>
                  <a:schemeClr val="tx2"/>
                </a:solidFill>
              </a:rPr>
              <a:t>script</a:t>
            </a:r>
            <a:r>
              <a:rPr lang="el-GR" altLang="el-GR" sz="2100" dirty="0">
                <a:solidFill>
                  <a:schemeClr val="tx2"/>
                </a:solidFill>
              </a:rPr>
              <a:t> </a:t>
            </a:r>
            <a:r>
              <a:rPr lang="el-GR" altLang="el-GR" sz="2100" dirty="0" err="1">
                <a:solidFill>
                  <a:schemeClr val="tx2"/>
                </a:solidFill>
              </a:rPr>
              <a:t>type</a:t>
            </a:r>
            <a:r>
              <a:rPr lang="el-GR" altLang="el-GR" sz="2100" dirty="0">
                <a:solidFill>
                  <a:schemeClr val="tx2"/>
                </a:solidFill>
              </a:rPr>
              <a:t>="</a:t>
            </a:r>
            <a:r>
              <a:rPr lang="el-GR" altLang="el-GR" sz="2100" dirty="0" err="1">
                <a:solidFill>
                  <a:schemeClr val="tx2"/>
                </a:solidFill>
              </a:rPr>
              <a:t>text</a:t>
            </a:r>
            <a:r>
              <a:rPr lang="el-GR" altLang="el-GR" sz="2100" dirty="0">
                <a:solidFill>
                  <a:schemeClr val="tx2"/>
                </a:solidFill>
              </a:rPr>
              <a:t>/</a:t>
            </a:r>
            <a:r>
              <a:rPr lang="el-GR" altLang="el-GR" sz="2100" dirty="0" err="1">
                <a:solidFill>
                  <a:schemeClr val="tx2"/>
                </a:solidFill>
              </a:rPr>
              <a:t>javascript</a:t>
            </a:r>
            <a:r>
              <a:rPr lang="el-GR" altLang="el-GR" sz="2100" dirty="0">
                <a:solidFill>
                  <a:schemeClr val="tx2"/>
                </a:solidFill>
              </a:rPr>
              <a:t>"&gt;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100" i="1" dirty="0">
                <a:solidFill>
                  <a:schemeClr val="tx2"/>
                </a:solidFill>
              </a:rPr>
              <a:t>	</a:t>
            </a:r>
            <a:endParaRPr lang="en-US" altLang="el-GR" sz="2100" i="1" dirty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100" i="1" dirty="0">
                <a:solidFill>
                  <a:schemeClr val="accent2"/>
                </a:solidFill>
              </a:rPr>
              <a:t>// </a:t>
            </a:r>
            <a:r>
              <a:rPr lang="el-GR" altLang="el-GR" sz="2100" i="1" dirty="0" err="1">
                <a:solidFill>
                  <a:schemeClr val="accent2"/>
                </a:solidFill>
              </a:rPr>
              <a:t>Load</a:t>
            </a:r>
            <a:r>
              <a:rPr lang="el-GR" altLang="el-GR" sz="2100" i="1" dirty="0">
                <a:solidFill>
                  <a:schemeClr val="accent2"/>
                </a:solidFill>
              </a:rPr>
              <a:t> XML </a:t>
            </a:r>
            <a:endParaRPr lang="fr-FR" altLang="el-GR" sz="2100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altLang="el-GR" sz="2100" dirty="0">
                <a:solidFill>
                  <a:schemeClr val="tx2"/>
                </a:solidFill>
              </a:rPr>
              <a:t>   </a:t>
            </a:r>
            <a:r>
              <a:rPr lang="fr-FR" altLang="el-GR" sz="2100" dirty="0" err="1">
                <a:solidFill>
                  <a:schemeClr val="tx2"/>
                </a:solidFill>
              </a:rPr>
              <a:t>xhttp</a:t>
            </a:r>
            <a:r>
              <a:rPr lang="fr-FR" altLang="el-GR" sz="2100" dirty="0">
                <a:solidFill>
                  <a:schemeClr val="tx2"/>
                </a:solidFill>
              </a:rPr>
              <a:t> = new </a:t>
            </a:r>
            <a:r>
              <a:rPr lang="fr-FR" altLang="el-GR" sz="2100" dirty="0" err="1">
                <a:solidFill>
                  <a:schemeClr val="tx2"/>
                </a:solidFill>
              </a:rPr>
              <a:t>XMLHttpRequest</a:t>
            </a:r>
            <a:r>
              <a:rPr lang="fr-FR" altLang="el-GR" sz="2100" dirty="0">
                <a:solidFill>
                  <a:schemeClr val="tx2"/>
                </a:solidFill>
              </a:rPr>
              <a:t>();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altLang="el-GR" sz="2100" dirty="0">
                <a:solidFill>
                  <a:schemeClr val="tx2"/>
                </a:solidFill>
              </a:rPr>
              <a:t>   </a:t>
            </a:r>
            <a:r>
              <a:rPr lang="fr-FR" altLang="el-GR" sz="2100" dirty="0" err="1">
                <a:solidFill>
                  <a:schemeClr val="tx2"/>
                </a:solidFill>
              </a:rPr>
              <a:t>xhttp.async</a:t>
            </a:r>
            <a:r>
              <a:rPr lang="fr-FR" altLang="el-GR" sz="2100" dirty="0">
                <a:solidFill>
                  <a:schemeClr val="tx2"/>
                </a:solidFill>
              </a:rPr>
              <a:t>=false;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altLang="el-GR" sz="2100" dirty="0">
                <a:solidFill>
                  <a:schemeClr val="tx2"/>
                </a:solidFill>
              </a:rPr>
              <a:t>   </a:t>
            </a:r>
            <a:r>
              <a:rPr lang="fr-FR" altLang="el-GR" sz="2100" dirty="0" err="1">
                <a:solidFill>
                  <a:schemeClr val="tx2"/>
                </a:solidFill>
              </a:rPr>
              <a:t>xhttp.open</a:t>
            </a:r>
            <a:r>
              <a:rPr lang="fr-FR" altLang="el-GR" sz="2100" dirty="0">
                <a:solidFill>
                  <a:schemeClr val="tx2"/>
                </a:solidFill>
              </a:rPr>
              <a:t>("</a:t>
            </a:r>
            <a:r>
              <a:rPr lang="fr-FR" altLang="el-GR" sz="2100" dirty="0" err="1">
                <a:solidFill>
                  <a:schemeClr val="tx2"/>
                </a:solidFill>
              </a:rPr>
              <a:t>GET","article.xml</a:t>
            </a:r>
            <a:r>
              <a:rPr lang="fr-FR" altLang="el-GR" sz="2100" dirty="0">
                <a:solidFill>
                  <a:schemeClr val="tx2"/>
                </a:solidFill>
              </a:rPr>
              <a:t>");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altLang="el-GR" sz="2100" dirty="0">
                <a:solidFill>
                  <a:schemeClr val="tx2"/>
                </a:solidFill>
              </a:rPr>
              <a:t>   </a:t>
            </a:r>
            <a:r>
              <a:rPr lang="fr-FR" altLang="el-GR" sz="2100" dirty="0" err="1">
                <a:solidFill>
                  <a:schemeClr val="tx2"/>
                </a:solidFill>
              </a:rPr>
              <a:t>xhttp.send</a:t>
            </a:r>
            <a:r>
              <a:rPr lang="fr-FR" altLang="el-GR" sz="2100" dirty="0">
                <a:solidFill>
                  <a:schemeClr val="tx2"/>
                </a:solidFill>
              </a:rPr>
              <a:t>();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altLang="el-GR" sz="2100" dirty="0">
                <a:solidFill>
                  <a:schemeClr val="tx2"/>
                </a:solidFill>
              </a:rPr>
              <a:t>   </a:t>
            </a:r>
            <a:r>
              <a:rPr lang="fr-FR" altLang="el-GR" sz="2100" dirty="0" err="1">
                <a:solidFill>
                  <a:schemeClr val="tx2"/>
                </a:solidFill>
              </a:rPr>
              <a:t>xmlDocument</a:t>
            </a:r>
            <a:r>
              <a:rPr lang="fr-FR" altLang="el-GR" sz="2100" dirty="0">
                <a:solidFill>
                  <a:schemeClr val="tx2"/>
                </a:solidFill>
              </a:rPr>
              <a:t> = </a:t>
            </a:r>
            <a:r>
              <a:rPr lang="fr-FR" altLang="el-GR" sz="2100" dirty="0" err="1">
                <a:solidFill>
                  <a:schemeClr val="tx2"/>
                </a:solidFill>
              </a:rPr>
              <a:t>xhttp.responseXML</a:t>
            </a:r>
            <a:r>
              <a:rPr lang="fr-FR" altLang="el-GR" sz="2100" dirty="0">
                <a:solidFill>
                  <a:schemeClr val="tx2"/>
                </a:solidFill>
              </a:rPr>
              <a:t>;</a:t>
            </a:r>
            <a:r>
              <a:rPr lang="en-US" altLang="el-GR" sz="2100" i="1" dirty="0">
                <a:solidFill>
                  <a:schemeClr val="accent2"/>
                </a:solidFill>
              </a:rPr>
              <a:t>	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el-GR" sz="2100" i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l-GR" sz="2100" i="1" dirty="0">
                <a:solidFill>
                  <a:schemeClr val="accent2"/>
                </a:solidFill>
              </a:rPr>
              <a:t>//</a:t>
            </a:r>
            <a:r>
              <a:rPr lang="el-GR" altLang="el-GR" sz="2100" i="1" dirty="0">
                <a:solidFill>
                  <a:schemeClr val="accent2"/>
                </a:solidFill>
              </a:rPr>
              <a:t>... </a:t>
            </a:r>
            <a:r>
              <a:rPr lang="en-US" altLang="el-GR" sz="2100" i="1" dirty="0">
                <a:solidFill>
                  <a:schemeClr val="accent2"/>
                </a:solidFill>
              </a:rPr>
              <a:t>process</a:t>
            </a:r>
            <a:endParaRPr lang="el-GR" altLang="el-GR" sz="2100" i="1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100" dirty="0">
                <a:solidFill>
                  <a:schemeClr val="tx2"/>
                </a:solidFill>
              </a:rPr>
              <a:t>	&lt;/</a:t>
            </a:r>
            <a:r>
              <a:rPr lang="el-GR" altLang="el-GR" sz="2100" dirty="0" err="1">
                <a:solidFill>
                  <a:schemeClr val="tx2"/>
                </a:solidFill>
              </a:rPr>
              <a:t>script</a:t>
            </a:r>
            <a:r>
              <a:rPr lang="el-GR" altLang="el-GR" sz="2100" dirty="0">
                <a:solidFill>
                  <a:schemeClr val="tx2"/>
                </a:solidFill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100" dirty="0">
                <a:solidFill>
                  <a:schemeClr val="tx2"/>
                </a:solidFill>
              </a:rPr>
              <a:t>	&lt;/</a:t>
            </a:r>
            <a:r>
              <a:rPr lang="el-GR" altLang="el-GR" sz="2100" dirty="0" err="1">
                <a:solidFill>
                  <a:schemeClr val="tx2"/>
                </a:solidFill>
              </a:rPr>
              <a:t>body</a:t>
            </a:r>
            <a:r>
              <a:rPr lang="el-GR" altLang="el-GR" sz="2100" dirty="0">
                <a:solidFill>
                  <a:schemeClr val="tx2"/>
                </a:solidFill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100" dirty="0">
                <a:solidFill>
                  <a:schemeClr val="tx2"/>
                </a:solidFill>
              </a:rPr>
              <a:t>&lt;/</a:t>
            </a:r>
            <a:r>
              <a:rPr lang="el-GR" altLang="el-GR" sz="2100" dirty="0" err="1">
                <a:solidFill>
                  <a:schemeClr val="tx2"/>
                </a:solidFill>
              </a:rPr>
              <a:t>html</a:t>
            </a:r>
            <a:r>
              <a:rPr lang="el-GR" altLang="el-GR" sz="2100" dirty="0">
                <a:solidFill>
                  <a:schemeClr val="tx2"/>
                </a:solidFill>
              </a:rPr>
              <a:t>&gt;</a:t>
            </a:r>
            <a:r>
              <a:rPr lang="en-US" altLang="el-GR" sz="1900" dirty="0"/>
              <a:t>				</a:t>
            </a:r>
            <a:r>
              <a:rPr lang="en-GB" sz="2000" i="1" dirty="0">
                <a:solidFill>
                  <a:schemeClr val="tx1"/>
                </a:solidFill>
              </a:rPr>
              <a:t> </a:t>
            </a:r>
            <a:r>
              <a:rPr lang="en-GB" sz="2000" b="1" i="1" dirty="0">
                <a:solidFill>
                  <a:schemeClr val="tx1"/>
                </a:solidFill>
              </a:rPr>
              <a:t>--allow-file-access-from-files</a:t>
            </a:r>
            <a:endParaRPr lang="en-US" altLang="el-GR" sz="1900" b="1" i="1" dirty="0"/>
          </a:p>
          <a:p>
            <a:pPr>
              <a:lnSpc>
                <a:spcPct val="80000"/>
              </a:lnSpc>
              <a:buNone/>
            </a:pPr>
            <a:r>
              <a:rPr lang="el-GR" sz="2400" spc="-150" dirty="0">
                <a:hlinkClick r:id="rId2" action="ppaction://hlinkpres?slideindex=1&amp;slidetitle="/>
              </a:rPr>
              <a:t>Χ</a:t>
            </a:r>
            <a:r>
              <a:rPr lang="en-US" sz="2400" spc="-150" dirty="0">
                <a:hlinkClick r:id="rId2" action="ppaction://hlinkpres?slideindex=1&amp;slidetitle="/>
              </a:rPr>
              <a:t>ML </a:t>
            </a:r>
            <a:r>
              <a:rPr lang="el-GR" sz="2400" spc="-150" dirty="0">
                <a:hlinkClick r:id="rId2" action="ppaction://hlinkpres?slideindex=1&amp;slidetitle="/>
              </a:rPr>
              <a:t>αρχείο</a:t>
            </a:r>
            <a:r>
              <a:rPr lang="en-US" sz="2400" spc="-150" dirty="0"/>
              <a:t> </a:t>
            </a:r>
            <a:r>
              <a:rPr lang="el-GR" sz="2400" spc="-150" dirty="0"/>
              <a:t>  	</a:t>
            </a:r>
            <a:r>
              <a:rPr lang="en-US" sz="2400" spc="-150" dirty="0"/>
              <a:t>		</a:t>
            </a:r>
            <a:r>
              <a:rPr lang="el-GR" sz="2400" spc="-150" dirty="0"/>
              <a:t>	 </a:t>
            </a:r>
            <a:r>
              <a:rPr lang="en-US" sz="2400" spc="-150" dirty="0">
                <a:hlinkClick r:id="rId3" action="ppaction://hlinkfile"/>
              </a:rPr>
              <a:t>DOM </a:t>
            </a:r>
            <a:r>
              <a:rPr lang="el-GR" sz="2400" spc="-150" dirty="0">
                <a:hlinkClick r:id="rId3" action="ppaction://hlinkfile"/>
              </a:rPr>
              <a:t>παράδειγμα</a:t>
            </a:r>
            <a:r>
              <a:rPr lang="en-US" altLang="el-GR" sz="2400" dirty="0"/>
              <a:t>			</a:t>
            </a:r>
            <a:endParaRPr lang="el-GR" altLang="el-GR" sz="2400" b="1" dirty="0">
              <a:solidFill>
                <a:schemeClr val="tx2"/>
              </a:solidFill>
            </a:endParaRP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FDD227D3-7BB2-49AF-BB69-913D2400C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46</a:t>
            </a:fld>
            <a:endParaRPr lang="el-GR"/>
          </a:p>
        </p:txBody>
      </p:sp>
      <p:pic>
        <p:nvPicPr>
          <p:cNvPr id="7" name="Γραφικό 6" descr="Προειδοποίηση">
            <a:extLst>
              <a:ext uri="{FF2B5EF4-FFF2-40B4-BE49-F238E27FC236}">
                <a16:creationId xmlns:a16="http://schemas.microsoft.com/office/drawing/2014/main" id="{D9812B29-1E1F-4751-9B21-8ECD45CB00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08745" y="508767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5673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id="{CD866E61-6ECA-401B-A1C6-24EFE003D3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DOM – node object</a:t>
            </a:r>
            <a:endParaRPr lang="el-GR" altLang="el-GR" sz="3500"/>
          </a:p>
        </p:txBody>
      </p:sp>
      <p:sp>
        <p:nvSpPr>
          <p:cNvPr id="72707" name="Rectangle 3">
            <a:extLst>
              <a:ext uri="{FF2B5EF4-FFF2-40B4-BE49-F238E27FC236}">
                <a16:creationId xmlns:a16="http://schemas.microsoft.com/office/drawing/2014/main" id="{65BEC16D-2793-4414-BE80-395193B1861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71500" indent="-571500" eaLnBrk="1" hangingPunct="1">
              <a:defRPr/>
            </a:pPr>
            <a:r>
              <a:rPr lang="el-GR" sz="2900" dirty="0"/>
              <a:t>Εύρεση του </a:t>
            </a:r>
            <a:r>
              <a:rPr lang="en-US" sz="2900" dirty="0"/>
              <a:t>root element</a:t>
            </a:r>
            <a:endParaRPr lang="en-US" sz="2600" dirty="0"/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en-US" sz="2600" dirty="0"/>
              <a:t>	</a:t>
            </a:r>
            <a:r>
              <a:rPr lang="el-GR" sz="2600" dirty="0" err="1">
                <a:solidFill>
                  <a:schemeClr val="tx2"/>
                </a:solidFill>
              </a:rPr>
              <a:t>xmlDocument.documentElement</a:t>
            </a:r>
            <a:r>
              <a:rPr lang="el-GR" sz="2600" dirty="0">
                <a:solidFill>
                  <a:schemeClr val="tx2"/>
                </a:solidFill>
              </a:rPr>
              <a:t>;</a:t>
            </a:r>
          </a:p>
          <a:p>
            <a:pPr marL="571500" indent="-571500" eaLnBrk="1" hangingPunct="1">
              <a:defRPr/>
            </a:pPr>
            <a:r>
              <a:rPr lang="en-US" sz="2900" dirty="0"/>
              <a:t>Node object</a:t>
            </a:r>
          </a:p>
          <a:p>
            <a:pPr marL="839788" lvl="1" indent="-495300" eaLnBrk="1" hangingPunct="1">
              <a:defRPr/>
            </a:pPr>
            <a:r>
              <a:rPr lang="en-GB" sz="2300" dirty="0">
                <a:solidFill>
                  <a:schemeClr val="tx2"/>
                </a:solidFill>
              </a:rPr>
              <a:t>attributes	</a:t>
            </a:r>
          </a:p>
          <a:p>
            <a:pPr marL="839788" lvl="1" indent="-495300" eaLnBrk="1" hangingPunct="1">
              <a:defRPr/>
            </a:pPr>
            <a:r>
              <a:rPr lang="en-GB" sz="2300" dirty="0" err="1">
                <a:solidFill>
                  <a:schemeClr val="tx2"/>
                </a:solidFill>
              </a:rPr>
              <a:t>childNodes</a:t>
            </a:r>
            <a:r>
              <a:rPr lang="en-GB" sz="2300" dirty="0">
                <a:solidFill>
                  <a:schemeClr val="tx2"/>
                </a:solidFill>
              </a:rPr>
              <a:t> </a:t>
            </a:r>
            <a:r>
              <a:rPr lang="en-GB" sz="2300" b="1" dirty="0">
                <a:solidFill>
                  <a:schemeClr val="tx2"/>
                </a:solidFill>
              </a:rPr>
              <a:t>vs</a:t>
            </a:r>
            <a:r>
              <a:rPr lang="en-GB" sz="2300" dirty="0">
                <a:solidFill>
                  <a:schemeClr val="tx2"/>
                </a:solidFill>
              </a:rPr>
              <a:t> children	</a:t>
            </a:r>
          </a:p>
          <a:p>
            <a:pPr marL="839788" lvl="1" indent="-495300" eaLnBrk="1" hangingPunct="1">
              <a:defRPr/>
            </a:pPr>
            <a:r>
              <a:rPr lang="en-GB" sz="2300" dirty="0" err="1">
                <a:solidFill>
                  <a:schemeClr val="tx2"/>
                </a:solidFill>
              </a:rPr>
              <a:t>firstChild</a:t>
            </a:r>
            <a:r>
              <a:rPr lang="en-GB" sz="2300" dirty="0">
                <a:solidFill>
                  <a:schemeClr val="tx2"/>
                </a:solidFill>
              </a:rPr>
              <a:t> / </a:t>
            </a:r>
            <a:r>
              <a:rPr lang="en-GB" sz="2300" dirty="0" err="1">
                <a:solidFill>
                  <a:schemeClr val="tx2"/>
                </a:solidFill>
              </a:rPr>
              <a:t>lastChild</a:t>
            </a:r>
            <a:r>
              <a:rPr lang="en-GB" sz="2300" dirty="0">
                <a:solidFill>
                  <a:schemeClr val="tx2"/>
                </a:solidFill>
              </a:rPr>
              <a:t>  </a:t>
            </a:r>
            <a:r>
              <a:rPr lang="en-GB" sz="2300" b="1" dirty="0">
                <a:solidFill>
                  <a:schemeClr val="tx2"/>
                </a:solidFill>
              </a:rPr>
              <a:t>vs</a:t>
            </a:r>
            <a:r>
              <a:rPr lang="en-GB" sz="2300" dirty="0">
                <a:solidFill>
                  <a:schemeClr val="tx2"/>
                </a:solidFill>
              </a:rPr>
              <a:t> </a:t>
            </a:r>
            <a:r>
              <a:rPr lang="en-GB" sz="2300" dirty="0" err="1">
                <a:solidFill>
                  <a:schemeClr val="tx2"/>
                </a:solidFill>
              </a:rPr>
              <a:t>firstElementChild</a:t>
            </a:r>
            <a:r>
              <a:rPr lang="en-GB" sz="2300" dirty="0">
                <a:solidFill>
                  <a:schemeClr val="tx2"/>
                </a:solidFill>
              </a:rPr>
              <a:t> / </a:t>
            </a:r>
            <a:r>
              <a:rPr lang="en-GB" sz="2300" dirty="0" err="1">
                <a:solidFill>
                  <a:schemeClr val="tx2"/>
                </a:solidFill>
              </a:rPr>
              <a:t>lastElementChild</a:t>
            </a:r>
            <a:r>
              <a:rPr lang="en-GB" sz="2300" dirty="0">
                <a:solidFill>
                  <a:schemeClr val="tx2"/>
                </a:solidFill>
              </a:rPr>
              <a:t>	</a:t>
            </a:r>
          </a:p>
          <a:p>
            <a:pPr marL="839788" lvl="1" indent="-495300" eaLnBrk="1" hangingPunct="1">
              <a:defRPr/>
            </a:pPr>
            <a:r>
              <a:rPr lang="en-GB" sz="2300" dirty="0" err="1">
                <a:solidFill>
                  <a:schemeClr val="tx2"/>
                </a:solidFill>
              </a:rPr>
              <a:t>nextSibling</a:t>
            </a:r>
            <a:r>
              <a:rPr lang="en-GB" sz="2300" dirty="0">
                <a:solidFill>
                  <a:schemeClr val="tx2"/>
                </a:solidFill>
              </a:rPr>
              <a:t> / </a:t>
            </a:r>
            <a:r>
              <a:rPr lang="en-GB" sz="2300" dirty="0" err="1">
                <a:solidFill>
                  <a:schemeClr val="tx2"/>
                </a:solidFill>
              </a:rPr>
              <a:t>previousSibling</a:t>
            </a:r>
            <a:r>
              <a:rPr lang="en-GB" sz="2300" dirty="0">
                <a:solidFill>
                  <a:schemeClr val="tx2"/>
                </a:solidFill>
              </a:rPr>
              <a:t> …	</a:t>
            </a:r>
          </a:p>
          <a:p>
            <a:pPr marL="839788" lvl="1" indent="-495300" eaLnBrk="1" hangingPunct="1">
              <a:defRPr/>
            </a:pPr>
            <a:r>
              <a:rPr lang="en-GB" sz="2300" dirty="0" err="1">
                <a:solidFill>
                  <a:schemeClr val="tx2"/>
                </a:solidFill>
              </a:rPr>
              <a:t>nodeName</a:t>
            </a:r>
            <a:r>
              <a:rPr lang="en-GB" sz="2300" dirty="0">
                <a:solidFill>
                  <a:schemeClr val="tx2"/>
                </a:solidFill>
              </a:rPr>
              <a:t> / </a:t>
            </a:r>
            <a:r>
              <a:rPr lang="en-GB" sz="2300" dirty="0" err="1">
                <a:solidFill>
                  <a:schemeClr val="tx2"/>
                </a:solidFill>
              </a:rPr>
              <a:t>nodeType</a:t>
            </a:r>
            <a:r>
              <a:rPr lang="en-GB" sz="2300" dirty="0">
                <a:solidFill>
                  <a:schemeClr val="tx2"/>
                </a:solidFill>
              </a:rPr>
              <a:t> 	</a:t>
            </a:r>
          </a:p>
          <a:p>
            <a:pPr marL="839788" lvl="1" indent="-495300" eaLnBrk="1" hangingPunct="1">
              <a:defRPr/>
            </a:pPr>
            <a:r>
              <a:rPr lang="en-GB" sz="2300" dirty="0" err="1">
                <a:solidFill>
                  <a:schemeClr val="tx2"/>
                </a:solidFill>
              </a:rPr>
              <a:t>nodeValue</a:t>
            </a:r>
            <a:r>
              <a:rPr lang="en-GB" sz="2300" dirty="0">
                <a:solidFill>
                  <a:schemeClr val="tx2"/>
                </a:solidFill>
              </a:rPr>
              <a:t>	</a:t>
            </a:r>
          </a:p>
          <a:p>
            <a:pPr marL="839788" lvl="1" indent="-495300">
              <a:defRPr/>
            </a:pPr>
            <a:r>
              <a:rPr lang="en-GB" sz="2300" dirty="0" err="1">
                <a:solidFill>
                  <a:schemeClr val="tx2"/>
                </a:solidFill>
              </a:rPr>
              <a:t>parentNode</a:t>
            </a:r>
            <a:r>
              <a:rPr lang="en-GB" sz="2300" dirty="0">
                <a:solidFill>
                  <a:schemeClr val="tx2"/>
                </a:solidFill>
              </a:rPr>
              <a:t>		</a:t>
            </a:r>
            <a:endParaRPr lang="el-GR" sz="2000" i="1" spc="-150" dirty="0">
              <a:solidFill>
                <a:schemeClr val="tx1"/>
              </a:solidFill>
              <a:hlinkClick r:id="rId2" action="ppaction://hlinkfile"/>
            </a:endParaRPr>
          </a:p>
          <a:p>
            <a:pPr marL="839788" lvl="1" indent="-495300" eaLnBrk="1" hangingPunct="1">
              <a:buFontTx/>
              <a:buNone/>
              <a:defRPr/>
            </a:pPr>
            <a:r>
              <a:rPr lang="el-GR" sz="2000" spc="-150" dirty="0">
                <a:hlinkClick r:id="rId3" action="ppaction://hlinkpres?slideindex=1&amp;slidetitle="/>
              </a:rPr>
              <a:t>Χ</a:t>
            </a:r>
            <a:r>
              <a:rPr lang="en-US" sz="2000" spc="-150" dirty="0">
                <a:hlinkClick r:id="rId3" action="ppaction://hlinkpres?slideindex=1&amp;slidetitle="/>
              </a:rPr>
              <a:t>ML </a:t>
            </a:r>
            <a:r>
              <a:rPr lang="el-GR" sz="2000" spc="-150" dirty="0">
                <a:hlinkClick r:id="rId3" action="ppaction://hlinkpres?slideindex=1&amp;slidetitle="/>
              </a:rPr>
              <a:t>αρχείο</a:t>
            </a:r>
            <a:r>
              <a:rPr lang="en-US" sz="2000" spc="-150" dirty="0"/>
              <a:t> </a:t>
            </a:r>
            <a:r>
              <a:rPr lang="el-GR" sz="2000" spc="-150" dirty="0"/>
              <a:t>  	</a:t>
            </a:r>
            <a:r>
              <a:rPr lang="en-US" sz="2000" spc="-150" dirty="0"/>
              <a:t>		</a:t>
            </a:r>
            <a:r>
              <a:rPr lang="el-GR" sz="2000" spc="-150" dirty="0"/>
              <a:t>	                   </a:t>
            </a:r>
            <a:r>
              <a:rPr lang="en-US" sz="2000" spc="-150" dirty="0">
                <a:hlinkClick r:id="rId4" action="ppaction://hlinkfile"/>
              </a:rPr>
              <a:t>DOM </a:t>
            </a:r>
            <a:r>
              <a:rPr lang="el-GR" sz="2000" spc="-150" dirty="0">
                <a:hlinkClick r:id="rId4" action="ppaction://hlinkfile"/>
              </a:rPr>
              <a:t>παράδειγμα</a:t>
            </a:r>
            <a:endParaRPr lang="el-GR" sz="2000" spc="-15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4D921D00-D79F-4182-A235-EA8132A30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47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0868455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2">
            <a:extLst>
              <a:ext uri="{FF2B5EF4-FFF2-40B4-BE49-F238E27FC236}">
                <a16:creationId xmlns:a16="http://schemas.microsoft.com/office/drawing/2014/main" id="{13D1A9E3-168C-438E-9AAD-3F1C95DDD7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XML </a:t>
            </a:r>
            <a:r>
              <a:rPr lang="el-GR" altLang="el-GR"/>
              <a:t>αρχείο για</a:t>
            </a:r>
            <a:r>
              <a:rPr lang="en-US" altLang="el-GR"/>
              <a:t> DOM </a:t>
            </a:r>
            <a:r>
              <a:rPr lang="el-GR" altLang="el-GR"/>
              <a:t> </a:t>
            </a:r>
          </a:p>
        </p:txBody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916C5FB6-70E1-4AF2-85FF-83AECE64F04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&lt;?xml version = "1.0"?&gt;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&lt;!-- Article formatted with XML  --&gt;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&lt;article&gt;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&lt;title&gt;Simple XML&lt;/title&gt;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&lt;date&gt;December 6, 2000&lt;/date&gt;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&lt;author&gt;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   &lt;</a:t>
            </a:r>
            <a:r>
              <a:rPr lang="en-US" altLang="el-GR" sz="2400" dirty="0" err="1"/>
              <a:t>fname</a:t>
            </a:r>
            <a:r>
              <a:rPr lang="en-US" altLang="el-GR" sz="2400" dirty="0"/>
              <a:t>&gt;</a:t>
            </a:r>
            <a:r>
              <a:rPr lang="en-US" altLang="el-GR" sz="2400" dirty="0" err="1"/>
              <a:t>Tem</a:t>
            </a:r>
            <a:r>
              <a:rPr lang="en-US" altLang="el-GR" sz="2400" dirty="0"/>
              <a:t>&lt;/</a:t>
            </a:r>
            <a:r>
              <a:rPr lang="en-US" altLang="el-GR" sz="2400" dirty="0" err="1"/>
              <a:t>fname</a:t>
            </a:r>
            <a:r>
              <a:rPr lang="en-US" altLang="el-GR" sz="2400" dirty="0"/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   &lt;</a:t>
            </a:r>
            <a:r>
              <a:rPr lang="en-US" altLang="el-GR" sz="2400" dirty="0" err="1"/>
              <a:t>lname</a:t>
            </a:r>
            <a:r>
              <a:rPr lang="en-US" altLang="el-GR" sz="2400" dirty="0"/>
              <a:t>&gt;Nieto&lt;/</a:t>
            </a:r>
            <a:r>
              <a:rPr lang="en-US" altLang="el-GR" sz="2400" dirty="0" err="1"/>
              <a:t>lname</a:t>
            </a:r>
            <a:r>
              <a:rPr lang="en-US" altLang="el-GR" sz="2400" dirty="0"/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&lt;/author&gt;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&lt;summary&gt;XML is pretty easy.&lt;/summary&gt;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&lt;content&gt;Once you have mastered HTML, XML is easily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   learned. You must remember that XML is not for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   displaying information but for managing information.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&lt;/content&gt;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&lt;/article&gt;</a:t>
            </a:r>
            <a:endParaRPr lang="el-GR" altLang="el-GR" sz="24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775E147A-6090-46AC-894F-1406CC5CB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48</a:t>
            </a:fld>
            <a:endParaRPr lang="el-GR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>
            <a:extLst>
              <a:ext uri="{FF2B5EF4-FFF2-40B4-BE49-F238E27FC236}">
                <a16:creationId xmlns:a16="http://schemas.microsoft.com/office/drawing/2014/main" id="{27FE1077-EBBE-49F1-A1E9-EA48F7E8CC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/>
              <a:t>DOM Example	</a:t>
            </a:r>
            <a:endParaRPr lang="el-GR" altLang="el-GR"/>
          </a:p>
        </p:txBody>
      </p:sp>
      <p:sp>
        <p:nvSpPr>
          <p:cNvPr id="39940" name="Rectangle 3">
            <a:extLst>
              <a:ext uri="{FF2B5EF4-FFF2-40B4-BE49-F238E27FC236}">
                <a16:creationId xmlns:a16="http://schemas.microsoft.com/office/drawing/2014/main" id="{B908048D-F169-4C32-B4FF-049411E5759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l-GR" altLang="el-GR" dirty="0"/>
              <a:t>Το δέντρο του παραδείγματος:</a:t>
            </a:r>
            <a:r>
              <a:rPr lang="en-US" altLang="el-GR" dirty="0">
                <a:hlinkClick r:id="rId2" action="ppaction://hlinkfile"/>
              </a:rPr>
              <a:t>DOM Example</a:t>
            </a:r>
            <a:endParaRPr lang="en-US" altLang="el-GR" dirty="0"/>
          </a:p>
          <a:p>
            <a:endParaRPr lang="el-GR" altLang="el-GR" dirty="0"/>
          </a:p>
        </p:txBody>
      </p:sp>
      <p:sp>
        <p:nvSpPr>
          <p:cNvPr id="39941" name="Rectangle 4">
            <a:extLst>
              <a:ext uri="{FF2B5EF4-FFF2-40B4-BE49-F238E27FC236}">
                <a16:creationId xmlns:a16="http://schemas.microsoft.com/office/drawing/2014/main" id="{8CCA1573-B45B-4995-A8FC-6544CC0EA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8400" y="2276475"/>
            <a:ext cx="1584325" cy="576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l-GR" altLang="el-GR"/>
          </a:p>
        </p:txBody>
      </p:sp>
      <p:sp>
        <p:nvSpPr>
          <p:cNvPr id="39942" name="Text Box 5">
            <a:extLst>
              <a:ext uri="{FF2B5EF4-FFF2-40B4-BE49-F238E27FC236}">
                <a16:creationId xmlns:a16="http://schemas.microsoft.com/office/drawing/2014/main" id="{36556372-6B57-4C1C-B63D-9AFF5A230C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275" y="2349500"/>
            <a:ext cx="12938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l-GR"/>
              <a:t>ARTICLE</a:t>
            </a:r>
            <a:endParaRPr lang="el-GR" altLang="el-GR"/>
          </a:p>
        </p:txBody>
      </p:sp>
      <p:sp>
        <p:nvSpPr>
          <p:cNvPr id="39943" name="Rectangle 6">
            <a:extLst>
              <a:ext uri="{FF2B5EF4-FFF2-40B4-BE49-F238E27FC236}">
                <a16:creationId xmlns:a16="http://schemas.microsoft.com/office/drawing/2014/main" id="{D30AC26B-16DC-4118-94E1-CAA9BDF022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3429000"/>
            <a:ext cx="1150937" cy="504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l-GR" altLang="el-GR"/>
          </a:p>
        </p:txBody>
      </p:sp>
      <p:sp>
        <p:nvSpPr>
          <p:cNvPr id="39944" name="Rectangle 7">
            <a:extLst>
              <a:ext uri="{FF2B5EF4-FFF2-40B4-BE49-F238E27FC236}">
                <a16:creationId xmlns:a16="http://schemas.microsoft.com/office/drawing/2014/main" id="{C0600D0B-BFA9-47B5-A94D-73E24EDEE5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975" y="3429000"/>
            <a:ext cx="1152525" cy="576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l-GR" altLang="el-GR"/>
          </a:p>
        </p:txBody>
      </p:sp>
      <p:sp>
        <p:nvSpPr>
          <p:cNvPr id="39945" name="Rectangle 8">
            <a:extLst>
              <a:ext uri="{FF2B5EF4-FFF2-40B4-BE49-F238E27FC236}">
                <a16:creationId xmlns:a16="http://schemas.microsoft.com/office/drawing/2014/main" id="{9CFEDD9A-9E6D-44DB-BE45-FA272B9EEE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3357563"/>
            <a:ext cx="1152525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l-GR" altLang="el-GR"/>
          </a:p>
        </p:txBody>
      </p:sp>
      <p:sp>
        <p:nvSpPr>
          <p:cNvPr id="39946" name="Rectangle 9">
            <a:extLst>
              <a:ext uri="{FF2B5EF4-FFF2-40B4-BE49-F238E27FC236}">
                <a16:creationId xmlns:a16="http://schemas.microsoft.com/office/drawing/2014/main" id="{84A11693-CC23-4662-A6A6-2E8C1C6D1D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0063" y="3357563"/>
            <a:ext cx="1296987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l-GR" altLang="el-GR"/>
          </a:p>
        </p:txBody>
      </p:sp>
      <p:sp>
        <p:nvSpPr>
          <p:cNvPr id="39947" name="Rectangle 10">
            <a:extLst>
              <a:ext uri="{FF2B5EF4-FFF2-40B4-BE49-F238E27FC236}">
                <a16:creationId xmlns:a16="http://schemas.microsoft.com/office/drawing/2014/main" id="{FC0F12C0-46CB-431A-A14D-E5BB5C468A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8850" y="3357563"/>
            <a:ext cx="1295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l-GR" altLang="el-GR"/>
          </a:p>
        </p:txBody>
      </p:sp>
      <p:sp>
        <p:nvSpPr>
          <p:cNvPr id="39948" name="Rectangle 11">
            <a:extLst>
              <a:ext uri="{FF2B5EF4-FFF2-40B4-BE49-F238E27FC236}">
                <a16:creationId xmlns:a16="http://schemas.microsoft.com/office/drawing/2014/main" id="{D6F4E14E-E353-4D1A-AC02-D904389F63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0" y="4365625"/>
            <a:ext cx="1152525" cy="576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l-GR" altLang="el-GR"/>
          </a:p>
        </p:txBody>
      </p:sp>
      <p:sp>
        <p:nvSpPr>
          <p:cNvPr id="39949" name="Rectangle 12">
            <a:extLst>
              <a:ext uri="{FF2B5EF4-FFF2-40B4-BE49-F238E27FC236}">
                <a16:creationId xmlns:a16="http://schemas.microsoft.com/office/drawing/2014/main" id="{687EF319-4642-4320-87A1-771BFC40B9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463" y="4365625"/>
            <a:ext cx="1152525" cy="576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l-GR" altLang="el-GR"/>
          </a:p>
        </p:txBody>
      </p:sp>
      <p:sp>
        <p:nvSpPr>
          <p:cNvPr id="39950" name="Line 13">
            <a:extLst>
              <a:ext uri="{FF2B5EF4-FFF2-40B4-BE49-F238E27FC236}">
                <a16:creationId xmlns:a16="http://schemas.microsoft.com/office/drawing/2014/main" id="{B491CD52-599D-4E5B-A2FD-B8887C9F28B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03350" y="2852738"/>
            <a:ext cx="295275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9951" name="Line 14">
            <a:extLst>
              <a:ext uri="{FF2B5EF4-FFF2-40B4-BE49-F238E27FC236}">
                <a16:creationId xmlns:a16="http://schemas.microsoft.com/office/drawing/2014/main" id="{28805400-DF6C-4518-BF2B-B31E03E1DC8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771775" y="2852738"/>
            <a:ext cx="1584325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9952" name="Line 15">
            <a:extLst>
              <a:ext uri="{FF2B5EF4-FFF2-40B4-BE49-F238E27FC236}">
                <a16:creationId xmlns:a16="http://schemas.microsoft.com/office/drawing/2014/main" id="{599A413D-C939-4C2E-B14F-A8AB7497BBD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56100" y="2852738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9953" name="Line 16">
            <a:extLst>
              <a:ext uri="{FF2B5EF4-FFF2-40B4-BE49-F238E27FC236}">
                <a16:creationId xmlns:a16="http://schemas.microsoft.com/office/drawing/2014/main" id="{2C7CCD60-8032-4CE1-8B92-66DA398A35BC}"/>
              </a:ext>
            </a:extLst>
          </p:cNvPr>
          <p:cNvSpPr>
            <a:spLocks noChangeShapeType="1"/>
          </p:cNvSpPr>
          <p:nvPr/>
        </p:nvSpPr>
        <p:spPr bwMode="auto">
          <a:xfrm>
            <a:off x="4356100" y="2852738"/>
            <a:ext cx="1800225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9954" name="Line 17">
            <a:extLst>
              <a:ext uri="{FF2B5EF4-FFF2-40B4-BE49-F238E27FC236}">
                <a16:creationId xmlns:a16="http://schemas.microsoft.com/office/drawing/2014/main" id="{CEC1414A-2047-4236-BD36-A0660E431C9E}"/>
              </a:ext>
            </a:extLst>
          </p:cNvPr>
          <p:cNvSpPr>
            <a:spLocks noChangeShapeType="1"/>
          </p:cNvSpPr>
          <p:nvPr/>
        </p:nvSpPr>
        <p:spPr bwMode="auto">
          <a:xfrm>
            <a:off x="4356100" y="2852738"/>
            <a:ext cx="3240088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9955" name="Line 18">
            <a:extLst>
              <a:ext uri="{FF2B5EF4-FFF2-40B4-BE49-F238E27FC236}">
                <a16:creationId xmlns:a16="http://schemas.microsoft.com/office/drawing/2014/main" id="{8534C19B-7F88-4159-A6D5-52B27D67704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51275" y="3933825"/>
            <a:ext cx="72072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9956" name="Line 19">
            <a:extLst>
              <a:ext uri="{FF2B5EF4-FFF2-40B4-BE49-F238E27FC236}">
                <a16:creationId xmlns:a16="http://schemas.microsoft.com/office/drawing/2014/main" id="{9CDFEEA3-1F05-4F1F-8916-90C12DABC77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0" y="3933825"/>
            <a:ext cx="64770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9957" name="Text Box 20">
            <a:extLst>
              <a:ext uri="{FF2B5EF4-FFF2-40B4-BE49-F238E27FC236}">
                <a16:creationId xmlns:a16="http://schemas.microsoft.com/office/drawing/2014/main" id="{836B79B5-49B9-4A47-9A48-5AFEF4124E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3500438"/>
            <a:ext cx="7921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l-GR" altLang="el-GR"/>
          </a:p>
        </p:txBody>
      </p:sp>
      <p:sp>
        <p:nvSpPr>
          <p:cNvPr id="39958" name="Text Box 21">
            <a:extLst>
              <a:ext uri="{FF2B5EF4-FFF2-40B4-BE49-F238E27FC236}">
                <a16:creationId xmlns:a16="http://schemas.microsoft.com/office/drawing/2014/main" id="{61AA2924-509A-4728-99ED-48A7A3148D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475" y="3448050"/>
            <a:ext cx="806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l-GR"/>
              <a:t>TITLE</a:t>
            </a:r>
            <a:endParaRPr lang="el-GR" altLang="el-GR"/>
          </a:p>
        </p:txBody>
      </p:sp>
      <p:sp>
        <p:nvSpPr>
          <p:cNvPr id="39959" name="Text Box 22">
            <a:extLst>
              <a:ext uri="{FF2B5EF4-FFF2-40B4-BE49-F238E27FC236}">
                <a16:creationId xmlns:a16="http://schemas.microsoft.com/office/drawing/2014/main" id="{13ECE590-1F61-4D25-A22C-06BCD6A038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5238" y="3448050"/>
            <a:ext cx="793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l-GR"/>
              <a:t>DATE</a:t>
            </a:r>
            <a:endParaRPr lang="el-GR" altLang="el-GR"/>
          </a:p>
        </p:txBody>
      </p:sp>
      <p:sp>
        <p:nvSpPr>
          <p:cNvPr id="39960" name="Text Box 23">
            <a:extLst>
              <a:ext uri="{FF2B5EF4-FFF2-40B4-BE49-F238E27FC236}">
                <a16:creationId xmlns:a16="http://schemas.microsoft.com/office/drawing/2014/main" id="{8F55CEDC-81F7-44E9-B419-D060798731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7175" y="3500438"/>
            <a:ext cx="1149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l-GR"/>
              <a:t>AUTHOR</a:t>
            </a:r>
            <a:endParaRPr lang="el-GR" altLang="el-GR"/>
          </a:p>
        </p:txBody>
      </p:sp>
      <p:sp>
        <p:nvSpPr>
          <p:cNvPr id="39961" name="Text Box 24">
            <a:extLst>
              <a:ext uri="{FF2B5EF4-FFF2-40B4-BE49-F238E27FC236}">
                <a16:creationId xmlns:a16="http://schemas.microsoft.com/office/drawing/2014/main" id="{A515906D-0A24-4BBC-95BA-26FEA584C0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0063" y="3500438"/>
            <a:ext cx="1352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l-GR"/>
              <a:t>SUMMARY</a:t>
            </a:r>
            <a:endParaRPr lang="el-GR" altLang="el-GR"/>
          </a:p>
        </p:txBody>
      </p:sp>
      <p:sp>
        <p:nvSpPr>
          <p:cNvPr id="39962" name="Text Box 25">
            <a:extLst>
              <a:ext uri="{FF2B5EF4-FFF2-40B4-BE49-F238E27FC236}">
                <a16:creationId xmlns:a16="http://schemas.microsoft.com/office/drawing/2014/main" id="{E67DD54D-56DC-4FDF-BA6F-B88EE231A9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0288" y="35004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l-GR" altLang="el-GR"/>
          </a:p>
        </p:txBody>
      </p:sp>
      <p:sp>
        <p:nvSpPr>
          <p:cNvPr id="39963" name="Text Box 26">
            <a:extLst>
              <a:ext uri="{FF2B5EF4-FFF2-40B4-BE49-F238E27FC236}">
                <a16:creationId xmlns:a16="http://schemas.microsoft.com/office/drawing/2014/main" id="{FF30CB39-C4CA-4E7E-BA9B-3F6335474C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88213" y="3448050"/>
            <a:ext cx="1289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l-GR"/>
              <a:t>CONTENT</a:t>
            </a:r>
            <a:endParaRPr lang="el-GR" altLang="el-GR"/>
          </a:p>
        </p:txBody>
      </p:sp>
      <p:sp>
        <p:nvSpPr>
          <p:cNvPr id="39964" name="Text Box 27">
            <a:extLst>
              <a:ext uri="{FF2B5EF4-FFF2-40B4-BE49-F238E27FC236}">
                <a16:creationId xmlns:a16="http://schemas.microsoft.com/office/drawing/2014/main" id="{EFEF31ED-B2AE-4008-80DF-33E40B1CF9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5963" y="4456113"/>
            <a:ext cx="984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l-GR"/>
              <a:t>FNAME</a:t>
            </a:r>
            <a:endParaRPr lang="el-GR" altLang="el-GR"/>
          </a:p>
        </p:txBody>
      </p:sp>
      <p:sp>
        <p:nvSpPr>
          <p:cNvPr id="39965" name="Text Box 28">
            <a:extLst>
              <a:ext uri="{FF2B5EF4-FFF2-40B4-BE49-F238E27FC236}">
                <a16:creationId xmlns:a16="http://schemas.microsoft.com/office/drawing/2014/main" id="{CBDFB93A-0578-4ACA-B3CB-01F90B74B7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7263" y="4456113"/>
            <a:ext cx="971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l-GR"/>
              <a:t>LNAME</a:t>
            </a:r>
            <a:endParaRPr lang="el-GR" altLang="el-GR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2882934-80B3-4FEE-9865-1B31F200C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49</a:t>
            </a:fld>
            <a:endParaRPr lang="el-G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39850CB5-543A-48C6-959F-528C3C5E0B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22959" y="265470"/>
            <a:ext cx="7543800" cy="1117929"/>
          </a:xfrm>
        </p:spPr>
        <p:txBody>
          <a:bodyPr/>
          <a:lstStyle/>
          <a:p>
            <a:pPr eaLnBrk="1" hangingPunct="1"/>
            <a:r>
              <a:rPr lang="el-GR" altLang="el-GR" dirty="0"/>
              <a:t>Ένα απλό </a:t>
            </a:r>
            <a:r>
              <a:rPr lang="en-US" altLang="el-GR" dirty="0"/>
              <a:t>XML </a:t>
            </a:r>
            <a:r>
              <a:rPr lang="el-GR" altLang="el-GR" dirty="0"/>
              <a:t>αρχείο .</a:t>
            </a:r>
            <a:r>
              <a:rPr lang="en-US" altLang="el-GR" dirty="0"/>
              <a:t>xml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66B78954-0907-404F-B420-52ADE68002F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US" altLang="el-GR" sz="2600" dirty="0">
                <a:solidFill>
                  <a:srgbClr val="FF0000"/>
                </a:solidFill>
              </a:rPr>
              <a:t>&lt;?xml version = "1.0"?&gt;</a:t>
            </a:r>
            <a:r>
              <a:rPr lang="en-US" altLang="el-GR" sz="2500" dirty="0">
                <a:solidFill>
                  <a:srgbClr val="FF0000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endParaRPr lang="en-US" altLang="el-GR" sz="2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US" altLang="el-GR" sz="2600" dirty="0">
                <a:solidFill>
                  <a:srgbClr val="0000FF"/>
                </a:solidFill>
              </a:rPr>
              <a:t>&lt;!-- Simple introduction to XML markup --&gt;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endParaRPr lang="en-US" altLang="el-GR" sz="2600" dirty="0">
              <a:solidFill>
                <a:srgbClr val="0000FF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US" altLang="el-GR" sz="2600" dirty="0">
                <a:solidFill>
                  <a:srgbClr val="FF9900"/>
                </a:solidFill>
              </a:rPr>
              <a:t>&lt;</a:t>
            </a:r>
            <a:r>
              <a:rPr lang="en-US" altLang="el-GR" sz="2600" dirty="0" err="1">
                <a:solidFill>
                  <a:srgbClr val="FF9900"/>
                </a:solidFill>
              </a:rPr>
              <a:t>myMessage</a:t>
            </a:r>
            <a:r>
              <a:rPr lang="en-US" altLang="el-GR" sz="2600" dirty="0">
                <a:solidFill>
                  <a:srgbClr val="FF9900"/>
                </a:solidFill>
              </a:rPr>
              <a:t>&gt;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US" altLang="el-GR" sz="2600" dirty="0">
                <a:solidFill>
                  <a:schemeClr val="accent2"/>
                </a:solidFill>
              </a:rPr>
              <a:t>	&lt;message&gt;</a:t>
            </a:r>
            <a:r>
              <a:rPr lang="en-US" altLang="el-GR" sz="2600" dirty="0"/>
              <a:t>Welcome to XML!</a:t>
            </a:r>
            <a:r>
              <a:rPr lang="en-US" altLang="el-GR" sz="2600" dirty="0">
                <a:solidFill>
                  <a:schemeClr val="accent2"/>
                </a:solidFill>
              </a:rPr>
              <a:t>&lt;/message&gt;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US" altLang="el-GR" sz="2600" dirty="0">
                <a:solidFill>
                  <a:srgbClr val="FF9900"/>
                </a:solidFill>
              </a:rPr>
              <a:t>&lt;/</a:t>
            </a:r>
            <a:r>
              <a:rPr lang="en-US" altLang="el-GR" sz="2600" dirty="0" err="1">
                <a:solidFill>
                  <a:srgbClr val="FF9900"/>
                </a:solidFill>
              </a:rPr>
              <a:t>myMessage</a:t>
            </a:r>
            <a:r>
              <a:rPr lang="en-US" altLang="el-GR" sz="2600" dirty="0">
                <a:solidFill>
                  <a:srgbClr val="FF9900"/>
                </a:solidFill>
              </a:rPr>
              <a:t>&gt;</a:t>
            </a:r>
          </a:p>
          <a:p>
            <a:pPr eaLnBrk="1" hangingPunct="1">
              <a:lnSpc>
                <a:spcPct val="90000"/>
              </a:lnSpc>
            </a:pPr>
            <a:endParaRPr lang="en-US" altLang="el-GR" sz="2600" dirty="0">
              <a:solidFill>
                <a:srgbClr val="FF99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l-GR" sz="25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l-GR" altLang="el-GR" sz="2500" dirty="0">
              <a:solidFill>
                <a:schemeClr val="tx2"/>
              </a:solidFill>
            </a:endParaRPr>
          </a:p>
          <a:p>
            <a:pPr algn="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l-GR" sz="2500" dirty="0">
                <a:hlinkClick r:id="rId3" action="ppaction://hlinkpres?slideindex=1&amp;slidetitle="/>
              </a:rPr>
              <a:t>View page</a:t>
            </a:r>
            <a:endParaRPr lang="en-US" altLang="el-GR" sz="2500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EF5F7B44-0F5C-463E-BA4B-248A835D1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5</a:t>
            </a:fld>
            <a:endParaRPr lang="el-GR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>
            <a:extLst>
              <a:ext uri="{FF2B5EF4-FFF2-40B4-BE49-F238E27FC236}">
                <a16:creationId xmlns:a16="http://schemas.microsoft.com/office/drawing/2014/main" id="{D91E467B-1F3C-445E-B43F-E4C24B8D5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dirty="0"/>
              <a:t>XML Parsing - PHP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9756D-787E-4C95-8ECF-984363ADEE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740" y="1805136"/>
            <a:ext cx="3738409" cy="4414684"/>
          </a:xfrm>
        </p:spPr>
        <p:txBody>
          <a:bodyPr/>
          <a:lstStyle/>
          <a:p>
            <a:r>
              <a:rPr lang="en-US" dirty="0" err="1"/>
              <a:t>SimpleXML</a:t>
            </a:r>
            <a:r>
              <a:rPr lang="en-US" dirty="0"/>
              <a:t> is a tree-based parser</a:t>
            </a:r>
          </a:p>
          <a:p>
            <a:pPr lvl="1"/>
            <a:r>
              <a:rPr lang="en-US" dirty="0" err="1"/>
              <a:t>simplexml_load_string</a:t>
            </a:r>
            <a:r>
              <a:rPr lang="en-US" dirty="0"/>
              <a:t>();</a:t>
            </a:r>
          </a:p>
          <a:p>
            <a:pPr lvl="1"/>
            <a:r>
              <a:rPr lang="en-US" dirty="0" err="1"/>
              <a:t>simplexml_load_file</a:t>
            </a:r>
            <a:r>
              <a:rPr lang="en-US" dirty="0"/>
              <a:t>();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9F1B83A5-EE02-4808-BBF7-FA65D681C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pPr/>
              <a:t>50</a:t>
            </a:fld>
            <a:endParaRPr lang="el-GR"/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76EC8001-268C-4E48-938D-D97420F8A1A1}"/>
              </a:ext>
            </a:extLst>
          </p:cNvPr>
          <p:cNvSpPr/>
          <p:nvPr/>
        </p:nvSpPr>
        <p:spPr>
          <a:xfrm>
            <a:off x="4274288" y="1209097"/>
            <a:ext cx="4572000" cy="4801314"/>
          </a:xfrm>
          <a:prstGeom prst="rect">
            <a:avLst/>
          </a:pr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n-AU" dirty="0">
                <a:solidFill>
                  <a:srgbClr val="000000"/>
                </a:solidFill>
                <a:latin typeface="Courier New" panose="02070309020205020404" pitchFamily="49" charset="0"/>
              </a:rPr>
              <a:t>&lt;?php</a:t>
            </a:r>
          </a:p>
          <a:p>
            <a:r>
              <a:rPr lang="en-AU" dirty="0">
                <a:solidFill>
                  <a:srgbClr val="0000FF"/>
                </a:solidFill>
                <a:latin typeface="Courier New" panose="02070309020205020404" pitchFamily="49" charset="0"/>
              </a:rPr>
              <a:t>$</a:t>
            </a:r>
            <a:r>
              <a:rPr lang="en-AU" dirty="0" err="1">
                <a:solidFill>
                  <a:srgbClr val="0000FF"/>
                </a:solidFill>
                <a:latin typeface="Courier New" panose="02070309020205020404" pitchFamily="49" charset="0"/>
              </a:rPr>
              <a:t>myXMLData</a:t>
            </a:r>
            <a:r>
              <a:rPr lang="en-AU" dirty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AU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</a:p>
          <a:p>
            <a:r>
              <a:rPr lang="en-AU" dirty="0">
                <a:solidFill>
                  <a:srgbClr val="008000"/>
                </a:solidFill>
                <a:latin typeface="Courier New" panose="02070309020205020404" pitchFamily="49" charset="0"/>
              </a:rPr>
              <a:t>"&lt;?xml version='1.0' encoding='UTF-8'?&gt;</a:t>
            </a:r>
          </a:p>
          <a:p>
            <a:r>
              <a:rPr lang="en-AU" dirty="0">
                <a:solidFill>
                  <a:srgbClr val="008000"/>
                </a:solidFill>
                <a:latin typeface="Courier New" panose="02070309020205020404" pitchFamily="49" charset="0"/>
              </a:rPr>
              <a:t>&lt;note&gt;</a:t>
            </a:r>
          </a:p>
          <a:p>
            <a:r>
              <a:rPr lang="en-AU" dirty="0">
                <a:solidFill>
                  <a:srgbClr val="008000"/>
                </a:solidFill>
                <a:latin typeface="Courier New" panose="02070309020205020404" pitchFamily="49" charset="0"/>
              </a:rPr>
              <a:t>&lt;to&gt;</a:t>
            </a:r>
            <a:r>
              <a:rPr lang="en-AU" dirty="0" err="1">
                <a:solidFill>
                  <a:srgbClr val="008000"/>
                </a:solidFill>
                <a:latin typeface="Courier New" panose="02070309020205020404" pitchFamily="49" charset="0"/>
              </a:rPr>
              <a:t>Tove</a:t>
            </a:r>
            <a:r>
              <a:rPr lang="en-AU" dirty="0">
                <a:solidFill>
                  <a:srgbClr val="008000"/>
                </a:solidFill>
                <a:latin typeface="Courier New" panose="02070309020205020404" pitchFamily="49" charset="0"/>
              </a:rPr>
              <a:t>&lt;/to&gt;</a:t>
            </a:r>
          </a:p>
          <a:p>
            <a:r>
              <a:rPr lang="en-AU" dirty="0">
                <a:solidFill>
                  <a:srgbClr val="008000"/>
                </a:solidFill>
                <a:latin typeface="Courier New" panose="02070309020205020404" pitchFamily="49" charset="0"/>
              </a:rPr>
              <a:t>&lt;from&gt;Jani&lt;/from&gt;</a:t>
            </a:r>
          </a:p>
          <a:p>
            <a:r>
              <a:rPr lang="en-AU" dirty="0">
                <a:solidFill>
                  <a:srgbClr val="008000"/>
                </a:solidFill>
                <a:latin typeface="Courier New" panose="02070309020205020404" pitchFamily="49" charset="0"/>
              </a:rPr>
              <a:t>&lt;heading&gt;Reminder&lt;/heading&gt;</a:t>
            </a:r>
          </a:p>
          <a:p>
            <a:r>
              <a:rPr lang="en-US" dirty="0">
                <a:solidFill>
                  <a:srgbClr val="008000"/>
                </a:solidFill>
                <a:latin typeface="Courier New" panose="02070309020205020404" pitchFamily="49" charset="0"/>
              </a:rPr>
              <a:t>&lt;body&gt;Don't forget me this weekend!&lt;/body&gt;</a:t>
            </a:r>
          </a:p>
          <a:p>
            <a:r>
              <a:rPr lang="en-AU" dirty="0">
                <a:solidFill>
                  <a:srgbClr val="008000"/>
                </a:solidFill>
                <a:latin typeface="Courier New" panose="02070309020205020404" pitchFamily="49" charset="0"/>
              </a:rPr>
              <a:t>&lt;/note&gt;"</a:t>
            </a:r>
            <a:r>
              <a:rPr lang="en-AU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endParaRPr lang="el-GR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Courier New" panose="02070309020205020404" pitchFamily="49" charset="0"/>
              </a:rPr>
              <a:t>$xml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simplexml_load_string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dirty="0">
                <a:solidFill>
                  <a:srgbClr val="0000FF"/>
                </a:solidFill>
                <a:latin typeface="Courier New" panose="02070309020205020404" pitchFamily="49" charset="0"/>
              </a:rPr>
              <a:t>$</a:t>
            </a:r>
            <a:r>
              <a:rPr lang="en-US" dirty="0" err="1">
                <a:solidFill>
                  <a:srgbClr val="0000FF"/>
                </a:solidFill>
                <a:latin typeface="Courier New" panose="02070309020205020404" pitchFamily="49" charset="0"/>
              </a:rPr>
              <a:t>myXMLData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en-US" dirty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  <a:t>or</a:t>
            </a:r>
            <a:r>
              <a:rPr lang="en-US" dirty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  <a:t>die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dirty="0">
                <a:solidFill>
                  <a:srgbClr val="008000"/>
                </a:solidFill>
                <a:latin typeface="Courier New" panose="02070309020205020404" pitchFamily="49" charset="0"/>
              </a:rPr>
              <a:t>"Error: Cannot create object"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AU" dirty="0" err="1">
                <a:solidFill>
                  <a:srgbClr val="000000"/>
                </a:solidFill>
                <a:latin typeface="Courier New" panose="02070309020205020404" pitchFamily="49" charset="0"/>
              </a:rPr>
              <a:t>print_r</a:t>
            </a:r>
            <a:r>
              <a:rPr lang="en-AU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AU" dirty="0">
                <a:solidFill>
                  <a:srgbClr val="0000FF"/>
                </a:solidFill>
                <a:latin typeface="Courier New" panose="02070309020205020404" pitchFamily="49" charset="0"/>
              </a:rPr>
              <a:t>$xml</a:t>
            </a:r>
            <a:r>
              <a:rPr lang="en-AU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l-GR" dirty="0">
                <a:solidFill>
                  <a:srgbClr val="000000"/>
                </a:solidFill>
                <a:latin typeface="Courier New" panose="02070309020205020404" pitchFamily="49" charset="0"/>
              </a:rPr>
              <a:t>?&gt;</a:t>
            </a: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70C3D3ED-3704-466C-BA5B-A8BEC0671A36}"/>
              </a:ext>
            </a:extLst>
          </p:cNvPr>
          <p:cNvSpPr/>
          <p:nvPr/>
        </p:nvSpPr>
        <p:spPr>
          <a:xfrm>
            <a:off x="-63795" y="4768476"/>
            <a:ext cx="3827721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err="1">
                <a:latin typeface="Consolas" panose="020B0609020204030204" pitchFamily="49" charset="0"/>
              </a:rPr>
              <a:t>SimpleXMLElement</a:t>
            </a:r>
            <a:r>
              <a:rPr lang="en-US" dirty="0">
                <a:latin typeface="Consolas" panose="020B0609020204030204" pitchFamily="49" charset="0"/>
              </a:rPr>
              <a:t> Object ( [to] =&gt; </a:t>
            </a:r>
            <a:r>
              <a:rPr lang="en-US" dirty="0" err="1">
                <a:latin typeface="Consolas" panose="020B0609020204030204" pitchFamily="49" charset="0"/>
              </a:rPr>
              <a:t>Tove</a:t>
            </a:r>
            <a:r>
              <a:rPr lang="en-US" dirty="0">
                <a:latin typeface="Consolas" panose="020B0609020204030204" pitchFamily="49" charset="0"/>
              </a:rPr>
              <a:t> [from] =&gt; Jani [heading] =&gt; Reminder [body] =&gt; Don't forget me this weekend! )</a:t>
            </a:r>
          </a:p>
        </p:txBody>
      </p:sp>
      <p:cxnSp>
        <p:nvCxnSpPr>
          <p:cNvPr id="11" name="Ευθύγραμμο βέλος σύνδεσης 10">
            <a:extLst>
              <a:ext uri="{FF2B5EF4-FFF2-40B4-BE49-F238E27FC236}">
                <a16:creationId xmlns:a16="http://schemas.microsoft.com/office/drawing/2014/main" id="{26E85EA6-B356-4B4A-A9B1-03691E26A8A8}"/>
              </a:ext>
            </a:extLst>
          </p:cNvPr>
          <p:cNvCxnSpPr>
            <a:cxnSpLocks/>
          </p:cNvCxnSpPr>
          <p:nvPr/>
        </p:nvCxnSpPr>
        <p:spPr>
          <a:xfrm flipH="1">
            <a:off x="3763926" y="5475767"/>
            <a:ext cx="43593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A903AE33-834B-4735-A736-0649A028AA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SAX – Simple API for XML</a:t>
            </a:r>
            <a:endParaRPr lang="el-GR" altLang="el-GR" sz="3500"/>
          </a:p>
        </p:txBody>
      </p:sp>
      <p:sp>
        <p:nvSpPr>
          <p:cNvPr id="73731" name="Rectangle 3">
            <a:extLst>
              <a:ext uri="{FF2B5EF4-FFF2-40B4-BE49-F238E27FC236}">
                <a16:creationId xmlns:a16="http://schemas.microsoft.com/office/drawing/2014/main" id="{B369C777-1F4F-4BBB-BE04-8126A5FDC74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71500" indent="-571500" eaLnBrk="1" hangingPunct="1">
              <a:lnSpc>
                <a:spcPct val="90000"/>
              </a:lnSpc>
            </a:pPr>
            <a:r>
              <a:rPr lang="el-GR" altLang="el-GR"/>
              <a:t>Επιτρέπει στους προγραμματιστές να επωφεληθούν από το event-driven XML parsing</a:t>
            </a:r>
          </a:p>
          <a:p>
            <a:pPr marL="571500" indent="-571500" eaLnBrk="1" hangingPunct="1">
              <a:lnSpc>
                <a:spcPct val="90000"/>
              </a:lnSpc>
            </a:pPr>
            <a:r>
              <a:rPr lang="el-GR" altLang="el-GR"/>
              <a:t>Αντίθετα απ’ ότι συμβαίνει με το DOM που απαιτεί να φορτωθεί στη μνήμη ολόκληρο το XML αρχείο, ο ΧML parser κάθε φορά που διαβάζει ένα στοιχείο XML καλεί τον αντίστοιχο handler που έχει ορίσει ο προγραμματιστής</a:t>
            </a:r>
          </a:p>
          <a:p>
            <a:pPr marL="571500" indent="-571500" eaLnBrk="1" hangingPunct="1">
              <a:lnSpc>
                <a:spcPct val="90000"/>
              </a:lnSpc>
            </a:pPr>
            <a:r>
              <a:rPr lang="el-GR" altLang="el-GR"/>
              <a:t>Συνήθως χρειάζεται </a:t>
            </a:r>
            <a:r>
              <a:rPr lang="en-US" altLang="el-GR"/>
              <a:t>Java/C++</a:t>
            </a:r>
            <a:endParaRPr lang="el-GR" altLang="el-GR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69B458F9-A9EA-4DC9-AF97-23F671F3B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51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3148133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>
            <a:extLst>
              <a:ext uri="{FF2B5EF4-FFF2-40B4-BE49-F238E27FC236}">
                <a16:creationId xmlns:a16="http://schemas.microsoft.com/office/drawing/2014/main" id="{F6EEC7A2-66E0-414B-9EF9-A8B6218EA0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SAX Events </a:t>
            </a:r>
            <a:r>
              <a:rPr lang="en-US" altLang="el-GR" sz="3200"/>
              <a:t>1/</a:t>
            </a:r>
            <a:r>
              <a:rPr lang="el-GR" altLang="el-GR" sz="3200"/>
              <a:t>3</a:t>
            </a:r>
            <a:endParaRPr lang="el-GR" altLang="el-GR" sz="2800"/>
          </a:p>
        </p:txBody>
      </p:sp>
      <p:sp>
        <p:nvSpPr>
          <p:cNvPr id="74755" name="Rectangle 3">
            <a:extLst>
              <a:ext uri="{FF2B5EF4-FFF2-40B4-BE49-F238E27FC236}">
                <a16:creationId xmlns:a16="http://schemas.microsoft.com/office/drawing/2014/main" id="{AABF1BEB-B159-42C2-896E-6C6FB9A5CD1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71500" indent="-571500" eaLnBrk="1" hangingPunct="1"/>
            <a:r>
              <a:rPr lang="en-GB" altLang="el-GR"/>
              <a:t>setDocumentLocator </a:t>
            </a:r>
            <a:endParaRPr lang="el-GR" altLang="el-GR"/>
          </a:p>
          <a:p>
            <a:pPr marL="839788" lvl="1" indent="-495300" eaLnBrk="1" hangingPunct="1"/>
            <a:r>
              <a:rPr lang="el-GR" altLang="el-GR"/>
              <a:t>Προκαλείται κατά την έναρξη του </a:t>
            </a:r>
            <a:r>
              <a:rPr lang="en-GB" altLang="el-GR"/>
              <a:t>parsing </a:t>
            </a:r>
            <a:endParaRPr lang="el-GR" altLang="el-GR"/>
          </a:p>
          <a:p>
            <a:pPr marL="571500" indent="-571500" eaLnBrk="1" hangingPunct="1"/>
            <a:r>
              <a:rPr lang="en-GB" altLang="el-GR"/>
              <a:t> startDocument </a:t>
            </a:r>
            <a:endParaRPr lang="el-GR" altLang="el-GR"/>
          </a:p>
          <a:p>
            <a:pPr marL="839788" lvl="1" indent="-495300" eaLnBrk="1" hangingPunct="1"/>
            <a:r>
              <a:rPr lang="el-GR" altLang="el-GR"/>
              <a:t>Προκαλείται όταν ο </a:t>
            </a:r>
            <a:r>
              <a:rPr lang="en-GB" altLang="el-GR"/>
              <a:t>parser </a:t>
            </a:r>
            <a:r>
              <a:rPr lang="el-GR" altLang="el-GR"/>
              <a:t>βρίσκεται στην αρχή του </a:t>
            </a:r>
            <a:r>
              <a:rPr lang="en-US" altLang="el-GR"/>
              <a:t>XML </a:t>
            </a:r>
            <a:r>
              <a:rPr lang="el-GR" altLang="el-GR"/>
              <a:t>αρχείου</a:t>
            </a:r>
          </a:p>
          <a:p>
            <a:pPr marL="571500" indent="-571500" eaLnBrk="1" hangingPunct="1"/>
            <a:r>
              <a:rPr lang="en-GB" altLang="el-GR"/>
              <a:t> endDocument </a:t>
            </a:r>
            <a:endParaRPr lang="el-GR" altLang="el-GR"/>
          </a:p>
          <a:p>
            <a:pPr marL="839788" lvl="1" indent="-495300" eaLnBrk="1" hangingPunct="1"/>
            <a:r>
              <a:rPr lang="el-GR" altLang="el-GR"/>
              <a:t>Προκαλείται όταν ο </a:t>
            </a:r>
            <a:r>
              <a:rPr lang="en-GB" altLang="el-GR"/>
              <a:t>parser </a:t>
            </a:r>
            <a:r>
              <a:rPr lang="el-GR" altLang="el-GR"/>
              <a:t>βρίσκεται στο τέλος του </a:t>
            </a:r>
            <a:r>
              <a:rPr lang="en-US" altLang="el-GR"/>
              <a:t>XML </a:t>
            </a:r>
            <a:r>
              <a:rPr lang="el-GR" altLang="el-GR"/>
              <a:t>αρχείου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76C3093-88D4-496B-BCB4-117854AAB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52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6784345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>
            <a:extLst>
              <a:ext uri="{FF2B5EF4-FFF2-40B4-BE49-F238E27FC236}">
                <a16:creationId xmlns:a16="http://schemas.microsoft.com/office/drawing/2014/main" id="{4C0225D3-3FC7-48F9-9987-4A14BC8F12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SAX Events </a:t>
            </a:r>
            <a:r>
              <a:rPr lang="el-GR" altLang="el-GR" sz="3200"/>
              <a:t>2/3</a:t>
            </a:r>
            <a:endParaRPr lang="el-GR" altLang="el-GR" sz="2800"/>
          </a:p>
        </p:txBody>
      </p:sp>
      <p:sp>
        <p:nvSpPr>
          <p:cNvPr id="75779" name="Rectangle 3">
            <a:extLst>
              <a:ext uri="{FF2B5EF4-FFF2-40B4-BE49-F238E27FC236}">
                <a16:creationId xmlns:a16="http://schemas.microsoft.com/office/drawing/2014/main" id="{A12D2C5E-C856-46D2-8EF7-73684AB50D5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71500" indent="-571500" eaLnBrk="1" hangingPunct="1"/>
            <a:r>
              <a:rPr lang="en-GB" altLang="el-GR"/>
              <a:t>startElement </a:t>
            </a:r>
            <a:endParaRPr lang="el-GR" altLang="el-GR"/>
          </a:p>
          <a:p>
            <a:pPr marL="839788" lvl="1" indent="-495300" eaLnBrk="1" hangingPunct="1"/>
            <a:r>
              <a:rPr lang="el-GR" altLang="el-GR"/>
              <a:t>Προκαλείται όταν ο </a:t>
            </a:r>
            <a:r>
              <a:rPr lang="en-US" altLang="el-GR"/>
              <a:t>parser </a:t>
            </a:r>
            <a:r>
              <a:rPr lang="el-GR" altLang="el-GR"/>
              <a:t>βρίσκει το αρχικό </a:t>
            </a:r>
            <a:r>
              <a:rPr lang="en-GB" altLang="el-GR"/>
              <a:t>tag </a:t>
            </a:r>
            <a:r>
              <a:rPr lang="el-GR" altLang="el-GR"/>
              <a:t>ενός </a:t>
            </a:r>
            <a:r>
              <a:rPr lang="en-GB" altLang="el-GR"/>
              <a:t>element </a:t>
            </a:r>
            <a:endParaRPr lang="el-GR" altLang="el-GR"/>
          </a:p>
          <a:p>
            <a:pPr marL="571500" indent="-571500" eaLnBrk="1" hangingPunct="1"/>
            <a:r>
              <a:rPr lang="en-GB" altLang="el-GR"/>
              <a:t>endElement </a:t>
            </a:r>
            <a:endParaRPr lang="el-GR" altLang="el-GR"/>
          </a:p>
          <a:p>
            <a:pPr marL="839788" lvl="1" indent="-495300" eaLnBrk="1" hangingPunct="1"/>
            <a:r>
              <a:rPr lang="el-GR" altLang="el-GR"/>
              <a:t>Προκαλείται όταν ο </a:t>
            </a:r>
            <a:r>
              <a:rPr lang="en-US" altLang="el-GR"/>
              <a:t>parser </a:t>
            </a:r>
            <a:r>
              <a:rPr lang="el-GR" altLang="el-GR"/>
              <a:t>βρίσκει το </a:t>
            </a:r>
            <a:r>
              <a:rPr lang="en-GB" altLang="el-GR"/>
              <a:t>tag </a:t>
            </a:r>
            <a:r>
              <a:rPr lang="el-GR" altLang="el-GR"/>
              <a:t>όπου κλείνει ένα </a:t>
            </a:r>
            <a:r>
              <a:rPr lang="en-GB" altLang="el-GR"/>
              <a:t>element </a:t>
            </a:r>
            <a:endParaRPr lang="el-GR" altLang="el-GR"/>
          </a:p>
          <a:p>
            <a:pPr marL="571500" indent="-571500" eaLnBrk="1" hangingPunct="1"/>
            <a:r>
              <a:rPr lang="en-GB" altLang="el-GR"/>
              <a:t>characters </a:t>
            </a:r>
            <a:endParaRPr lang="el-GR" altLang="el-GR"/>
          </a:p>
          <a:p>
            <a:pPr marL="839788" lvl="1" indent="-495300" eaLnBrk="1" hangingPunct="1"/>
            <a:r>
              <a:rPr lang="el-GR" altLang="el-GR"/>
              <a:t>Προκαλείται όταν ο </a:t>
            </a:r>
            <a:r>
              <a:rPr lang="en-US" altLang="el-GR"/>
              <a:t>parser </a:t>
            </a:r>
            <a:r>
              <a:rPr lang="el-GR" altLang="el-GR"/>
              <a:t>βρίσκει χαρακτήρες κειμένου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6AB828B2-854D-4E08-8151-B95070E8F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53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2292060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>
            <a:extLst>
              <a:ext uri="{FF2B5EF4-FFF2-40B4-BE49-F238E27FC236}">
                <a16:creationId xmlns:a16="http://schemas.microsoft.com/office/drawing/2014/main" id="{339CF5A3-F7A8-4EBA-940B-6220DFCCA1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SAX Events </a:t>
            </a:r>
            <a:r>
              <a:rPr lang="el-GR" altLang="el-GR" sz="3200"/>
              <a:t>3/3</a:t>
            </a:r>
            <a:endParaRPr lang="el-GR" altLang="el-GR" sz="2800"/>
          </a:p>
        </p:txBody>
      </p:sp>
      <p:sp>
        <p:nvSpPr>
          <p:cNvPr id="76803" name="Rectangle 3">
            <a:extLst>
              <a:ext uri="{FF2B5EF4-FFF2-40B4-BE49-F238E27FC236}">
                <a16:creationId xmlns:a16="http://schemas.microsoft.com/office/drawing/2014/main" id="{41A46C59-35A9-4939-BF2D-3EAEEA2C921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71500" indent="-571500" eaLnBrk="1" hangingPunct="1"/>
            <a:r>
              <a:rPr lang="en-GB" altLang="el-GR"/>
              <a:t>ignorableWhitespace </a:t>
            </a:r>
            <a:endParaRPr lang="el-GR" altLang="el-GR"/>
          </a:p>
          <a:p>
            <a:pPr marL="839788" lvl="1" indent="-495300" eaLnBrk="1" hangingPunct="1"/>
            <a:r>
              <a:rPr lang="el-GR" altLang="el-GR"/>
              <a:t>Προκαλείται όταν ο </a:t>
            </a:r>
            <a:r>
              <a:rPr lang="en-US" altLang="el-GR"/>
              <a:t>parser </a:t>
            </a:r>
            <a:r>
              <a:rPr lang="el-GR" altLang="el-GR"/>
              <a:t>βρίσκει κενούς χαρακτήρες οι οποίοι μπορούν να αγνοηθούν ασφαλώς</a:t>
            </a:r>
          </a:p>
          <a:p>
            <a:pPr marL="571500" indent="-571500" eaLnBrk="1" hangingPunct="1"/>
            <a:r>
              <a:rPr lang="en-GB" altLang="el-GR"/>
              <a:t>processingInstruction </a:t>
            </a:r>
            <a:endParaRPr lang="el-GR" altLang="el-GR"/>
          </a:p>
          <a:p>
            <a:pPr marL="839788" lvl="1" indent="-495300" eaLnBrk="1" hangingPunct="1"/>
            <a:r>
              <a:rPr lang="el-GR" altLang="el-GR"/>
              <a:t>Προκαλείται όταν ο </a:t>
            </a:r>
            <a:r>
              <a:rPr lang="en-US" altLang="el-GR"/>
              <a:t>parser </a:t>
            </a:r>
            <a:r>
              <a:rPr lang="el-GR" altLang="el-GR"/>
              <a:t>βρίσκει μία εντολή προς εκτέλεση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E58CFA08-B79B-432D-943F-626FFA5DE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54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5869729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>
            <a:extLst>
              <a:ext uri="{FF2B5EF4-FFF2-40B4-BE49-F238E27FC236}">
                <a16:creationId xmlns:a16="http://schemas.microsoft.com/office/drawing/2014/main" id="{085C29BF-1310-4F06-8FEC-450EC338E6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SAX vs DOM</a:t>
            </a:r>
            <a:endParaRPr lang="el-GR" altLang="el-GR" sz="2800"/>
          </a:p>
        </p:txBody>
      </p:sp>
      <p:sp>
        <p:nvSpPr>
          <p:cNvPr id="77827" name="Rectangle 3">
            <a:extLst>
              <a:ext uri="{FF2B5EF4-FFF2-40B4-BE49-F238E27FC236}">
                <a16:creationId xmlns:a16="http://schemas.microsoft.com/office/drawing/2014/main" id="{5D51F1D9-0206-42AA-91DC-AA8328C676C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71500" indent="-571500" eaLnBrk="1" hangingPunct="1">
              <a:lnSpc>
                <a:spcPct val="90000"/>
              </a:lnSpc>
            </a:pPr>
            <a:r>
              <a:rPr lang="en-GB" altLang="el-GR" sz="2600"/>
              <a:t>DOM</a:t>
            </a:r>
          </a:p>
          <a:p>
            <a:pPr marL="839788" lvl="1" indent="-495300" eaLnBrk="1" hangingPunct="1">
              <a:lnSpc>
                <a:spcPct val="90000"/>
              </a:lnSpc>
            </a:pPr>
            <a:r>
              <a:rPr lang="el-GR" altLang="el-GR" sz="2200"/>
              <a:t>Παρέχει ένα επεξεργασμένο δέντρο στη μνήμη</a:t>
            </a:r>
          </a:p>
          <a:p>
            <a:pPr marL="839788" lvl="1" indent="-495300" eaLnBrk="1" hangingPunct="1">
              <a:lnSpc>
                <a:spcPct val="90000"/>
              </a:lnSpc>
            </a:pPr>
            <a:r>
              <a:rPr lang="el-GR" altLang="el-GR" sz="2200"/>
              <a:t>Όλο το αρχείο πρέπει να γίνει </a:t>
            </a:r>
            <a:r>
              <a:rPr lang="en-US" altLang="el-GR" sz="2200"/>
              <a:t>parsed </a:t>
            </a:r>
            <a:r>
              <a:rPr lang="el-GR" altLang="el-GR" sz="2200"/>
              <a:t>πριν χρησιμοποιηθεί</a:t>
            </a:r>
          </a:p>
          <a:p>
            <a:pPr marL="839788" lvl="1" indent="-495300" eaLnBrk="1" hangingPunct="1">
              <a:lnSpc>
                <a:spcPct val="90000"/>
              </a:lnSpc>
            </a:pPr>
            <a:r>
              <a:rPr lang="el-GR" altLang="el-GR" sz="2200"/>
              <a:t>Απαιτείται μνήμη ώστε να αποθηκευτεί όλο το δέντρο</a:t>
            </a:r>
          </a:p>
          <a:p>
            <a:pPr marL="839788" lvl="1" indent="-495300" eaLnBrk="1" hangingPunct="1">
              <a:lnSpc>
                <a:spcPct val="90000"/>
              </a:lnSpc>
            </a:pPr>
            <a:r>
              <a:rPr lang="el-GR" altLang="el-GR" sz="2200"/>
              <a:t>Το δέντρο μπορεί να επεξεργαστεί προς οποιαδήποτε κατεύθυνση</a:t>
            </a:r>
          </a:p>
          <a:p>
            <a:pPr marL="571500" indent="-571500" eaLnBrk="1" hangingPunct="1">
              <a:lnSpc>
                <a:spcPct val="90000"/>
              </a:lnSpc>
            </a:pPr>
            <a:r>
              <a:rPr lang="en-GB" altLang="el-GR" sz="2600"/>
              <a:t>SAX </a:t>
            </a:r>
            <a:endParaRPr lang="el-GR" altLang="el-GR" sz="2600"/>
          </a:p>
          <a:p>
            <a:pPr marL="839788" lvl="1" indent="-495300" eaLnBrk="1" hangingPunct="1">
              <a:lnSpc>
                <a:spcPct val="90000"/>
              </a:lnSpc>
            </a:pPr>
            <a:r>
              <a:rPr lang="el-GR" altLang="el-GR" sz="2200"/>
              <a:t>Το αρχείο δεν είναι αποθηκευμένο στη μνήμη</a:t>
            </a:r>
          </a:p>
          <a:p>
            <a:pPr marL="839788" lvl="1" indent="-495300" eaLnBrk="1" hangingPunct="1">
              <a:lnSpc>
                <a:spcPct val="90000"/>
              </a:lnSpc>
            </a:pPr>
            <a:r>
              <a:rPr lang="el-GR" altLang="el-GR" sz="2200"/>
              <a:t>Το αρχείο γίνεται </a:t>
            </a:r>
            <a:r>
              <a:rPr lang="en-US" altLang="el-GR" sz="2200"/>
              <a:t>parsed </a:t>
            </a:r>
            <a:r>
              <a:rPr lang="el-GR" altLang="el-GR" sz="2200"/>
              <a:t>‘</a:t>
            </a:r>
            <a:r>
              <a:rPr lang="en-GB" altLang="el-GR" sz="2200"/>
              <a:t>on the fly</a:t>
            </a:r>
            <a:r>
              <a:rPr lang="el-GR" altLang="el-GR" sz="2200"/>
              <a:t>’</a:t>
            </a:r>
            <a:r>
              <a:rPr lang="en-GB" altLang="el-GR" sz="2200"/>
              <a:t> </a:t>
            </a:r>
            <a:endParaRPr lang="el-GR" altLang="el-GR" sz="2200"/>
          </a:p>
          <a:p>
            <a:pPr marL="839788" lvl="1" indent="-495300" eaLnBrk="1" hangingPunct="1">
              <a:lnSpc>
                <a:spcPct val="90000"/>
              </a:lnSpc>
            </a:pPr>
            <a:r>
              <a:rPr lang="el-GR" altLang="el-GR" sz="2200"/>
              <a:t>Δεν χρειάζεται μνήμη για να γίνει </a:t>
            </a:r>
            <a:r>
              <a:rPr lang="en-US" altLang="el-GR" sz="2200"/>
              <a:t>parsed </a:t>
            </a:r>
            <a:r>
              <a:rPr lang="el-GR" altLang="el-GR" sz="2200"/>
              <a:t>το αρχείο</a:t>
            </a:r>
          </a:p>
          <a:p>
            <a:pPr marL="839788" lvl="1" indent="-495300" eaLnBrk="1" hangingPunct="1">
              <a:lnSpc>
                <a:spcPct val="90000"/>
              </a:lnSpc>
            </a:pPr>
            <a:r>
              <a:rPr lang="el-GR" altLang="el-GR" sz="2200"/>
              <a:t>Το αρχείο μπορεί να επεξεργαστεί μόνο προς την «μπροστά» κατεύθυνση</a:t>
            </a:r>
            <a:endParaRPr lang="en-GB" altLang="el-GR" sz="220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20896CE1-9CB9-4337-8EAD-B28A7727A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55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9512251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4">
            <a:extLst>
              <a:ext uri="{FF2B5EF4-FFF2-40B4-BE49-F238E27FC236}">
                <a16:creationId xmlns:a16="http://schemas.microsoft.com/office/drawing/2014/main" id="{047E03BB-8CC6-4CEE-A59A-8DB94CA982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altLang="el-GR" sz="3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XSL</a:t>
            </a:r>
            <a:endParaRPr lang="el-GR" altLang="el-GR" sz="3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84B0B221-0350-48AC-8C54-79FA660370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id="{02A6DE3D-3B0F-4C59-91FA-1E9D30171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56</a:t>
            </a:fld>
            <a:endParaRPr lang="el-GR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6B354DE7-8A1E-485A-A1ED-829F6A9F86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sz="4300"/>
              <a:t>Παρουσίαση </a:t>
            </a:r>
            <a:r>
              <a:rPr lang="en-US" altLang="el-GR" sz="4300"/>
              <a:t>XML </a:t>
            </a:r>
            <a:r>
              <a:rPr lang="el-GR" altLang="el-GR" sz="4300"/>
              <a:t>αρχείων</a:t>
            </a:r>
            <a:endParaRPr lang="en-US" altLang="el-GR" sz="4300"/>
          </a:p>
        </p:txBody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B7013DDE-2845-47CB-A43E-337DFCB0A8B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CSS – Cascading Style Sheets</a:t>
            </a:r>
          </a:p>
          <a:p>
            <a:pPr lvl="1" eaLnBrk="1" hangingPunct="1"/>
            <a:r>
              <a:rPr lang="el-GR" altLang="el-GR"/>
              <a:t>Όπως χρησιμοποιούνται και στην </a:t>
            </a:r>
            <a:r>
              <a:rPr lang="en-US" altLang="el-GR"/>
              <a:t>HTML</a:t>
            </a:r>
          </a:p>
          <a:p>
            <a:pPr eaLnBrk="1" hangingPunct="1"/>
            <a:endParaRPr lang="en-US" altLang="el-GR"/>
          </a:p>
          <a:p>
            <a:pPr eaLnBrk="1" hangingPunct="1"/>
            <a:r>
              <a:rPr lang="en-US" altLang="el-GR"/>
              <a:t>XSL - </a:t>
            </a:r>
            <a:r>
              <a:rPr lang="en-US" altLang="el-GR" sz="2600"/>
              <a:t>e</a:t>
            </a:r>
            <a:r>
              <a:rPr lang="el-GR" altLang="el-GR" sz="2600"/>
              <a:t>Χtensible Stylesheet Language</a:t>
            </a:r>
            <a:r>
              <a:rPr lang="el-GR" altLang="el-GR" sz="3400"/>
              <a:t> </a:t>
            </a:r>
            <a:endParaRPr lang="en-US" altLang="el-GR" sz="3400"/>
          </a:p>
          <a:p>
            <a:pPr lvl="1" eaLnBrk="1" hangingPunct="1"/>
            <a:r>
              <a:rPr lang="el-GR" altLang="el-GR"/>
              <a:t>Μετατρέπουν </a:t>
            </a:r>
            <a:r>
              <a:rPr lang="en-US" altLang="el-GR"/>
              <a:t>XML </a:t>
            </a:r>
            <a:r>
              <a:rPr lang="el-GR" altLang="el-GR"/>
              <a:t>αρχεία σε </a:t>
            </a:r>
            <a:r>
              <a:rPr lang="en-US" altLang="el-GR"/>
              <a:t>HTML</a:t>
            </a:r>
          </a:p>
          <a:p>
            <a:pPr lvl="1" eaLnBrk="1" hangingPunct="1"/>
            <a:r>
              <a:rPr lang="el-GR" altLang="el-GR"/>
              <a:t>Είτε </a:t>
            </a:r>
            <a:r>
              <a:rPr lang="en-US" altLang="el-GR"/>
              <a:t>client side </a:t>
            </a:r>
            <a:r>
              <a:rPr lang="el-GR" altLang="el-GR"/>
              <a:t>είτε </a:t>
            </a:r>
            <a:r>
              <a:rPr lang="en-US" altLang="el-GR"/>
              <a:t>server side</a:t>
            </a:r>
          </a:p>
          <a:p>
            <a:pPr lvl="2" eaLnBrk="1" hangingPunct="1"/>
            <a:r>
              <a:rPr lang="el-GR" altLang="el-GR"/>
              <a:t>Προτιμότερο </a:t>
            </a:r>
            <a:r>
              <a:rPr lang="en-US" altLang="el-GR"/>
              <a:t>server side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B564E204-B181-41AA-AD07-16F20B13C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57</a:t>
            </a:fld>
            <a:endParaRPr lang="el-GR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19CDFDF5-E9C5-456B-B146-F8A39E09C5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XSL - </a:t>
            </a:r>
            <a:r>
              <a:rPr lang="el-GR" altLang="el-GR" sz="3100"/>
              <a:t>EΧtensible Stylesheet Language</a:t>
            </a:r>
            <a:r>
              <a:rPr lang="el-GR" altLang="el-GR"/>
              <a:t> </a:t>
            </a:r>
            <a:endParaRPr lang="en-US" altLang="el-GR"/>
          </a:p>
        </p:txBody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638B8077-0E0E-431C-BA01-AA6D1763CAE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l-GR" dirty="0"/>
              <a:t>Δεν είναι μία απλή </a:t>
            </a:r>
            <a:r>
              <a:rPr lang="en-US" dirty="0"/>
              <a:t>style sheet </a:t>
            </a:r>
            <a:r>
              <a:rPr lang="el-GR" dirty="0"/>
              <a:t>γλώσσα</a:t>
            </a:r>
          </a:p>
          <a:p>
            <a:pPr eaLnBrk="1" hangingPunct="1">
              <a:defRPr/>
            </a:pPr>
            <a:r>
              <a:rPr lang="el-GR" dirty="0"/>
              <a:t>Ένα σύνολο γλωσσών</a:t>
            </a:r>
          </a:p>
          <a:p>
            <a:pPr lvl="1" eaLnBrk="1" hangingPunct="1">
              <a:defRPr/>
            </a:pPr>
            <a:r>
              <a:rPr lang="el-GR" b="1" dirty="0"/>
              <a:t>XSLT</a:t>
            </a:r>
            <a:r>
              <a:rPr lang="el-GR" dirty="0"/>
              <a:t>- μετατροπή XML αρχείων</a:t>
            </a:r>
          </a:p>
          <a:p>
            <a:pPr lvl="1" eaLnBrk="1" hangingPunct="1">
              <a:defRPr/>
            </a:pPr>
            <a:r>
              <a:rPr lang="el-GR" b="1" dirty="0" err="1"/>
              <a:t>XPath</a:t>
            </a:r>
            <a:r>
              <a:rPr lang="el-GR" dirty="0"/>
              <a:t> – ορισμός τμημάτων ενός XML αρχείου</a:t>
            </a:r>
            <a:endParaRPr lang="en-US" dirty="0"/>
          </a:p>
          <a:p>
            <a:pPr lvl="2" eaLnBrk="1" hangingPunct="1">
              <a:defRPr/>
            </a:pPr>
            <a:r>
              <a:rPr lang="el-GR" dirty="0"/>
              <a:t>Πλοήγηση (και αναφορά) στο </a:t>
            </a:r>
            <a:r>
              <a:rPr lang="en-US" dirty="0"/>
              <a:t>XML </a:t>
            </a:r>
            <a:r>
              <a:rPr lang="el-GR" dirty="0"/>
              <a:t>έγγραφο</a:t>
            </a:r>
          </a:p>
          <a:p>
            <a:pPr lvl="1" eaLnBrk="1" hangingPunct="1">
              <a:defRPr/>
            </a:pPr>
            <a:r>
              <a:rPr lang="el-GR" b="1" dirty="0"/>
              <a:t>XSL-FO</a:t>
            </a:r>
            <a:r>
              <a:rPr lang="el-GR" dirty="0"/>
              <a:t> – μορφοποίηση XML αρχείων</a:t>
            </a:r>
            <a:r>
              <a:rPr lang="en-US" dirty="0"/>
              <a:t> &amp; </a:t>
            </a:r>
            <a:r>
              <a:rPr lang="el-GR" dirty="0"/>
              <a:t>δεδομένων</a:t>
            </a:r>
          </a:p>
          <a:p>
            <a:pPr lvl="2" eaLnBrk="1" hangingPunct="1">
              <a:defRPr/>
            </a:pPr>
            <a:r>
              <a:rPr lang="el-GR" dirty="0"/>
              <a:t>Στην οθόνη, σε χαρτί ή αλλού</a:t>
            </a:r>
          </a:p>
          <a:p>
            <a:pPr lvl="2" eaLnBrk="1" hangingPunct="1">
              <a:defRPr/>
            </a:pPr>
            <a:r>
              <a:rPr lang="el-GR" dirty="0"/>
              <a:t>Σελιδοποίηση και τυπογραφία</a:t>
            </a:r>
          </a:p>
          <a:p>
            <a:pPr lvl="2" eaLnBrk="1" hangingPunct="1">
              <a:defRPr/>
            </a:pPr>
            <a:r>
              <a:rPr lang="el-GR" dirty="0"/>
              <a:t>Π.χ. </a:t>
            </a:r>
            <a:r>
              <a:rPr lang="en-US" dirty="0"/>
              <a:t>Adobe </a:t>
            </a:r>
            <a:r>
              <a:rPr lang="en-US" dirty="0" err="1"/>
              <a:t>InDesign</a:t>
            </a:r>
            <a:endParaRPr lang="el-GR" dirty="0"/>
          </a:p>
          <a:p>
            <a:pPr eaLnBrk="1" hangingPunct="1">
              <a:defRPr/>
            </a:pPr>
            <a:endParaRPr lang="el-GR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97C98F12-071B-45FC-B448-C213138F5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58</a:t>
            </a:fld>
            <a:endParaRPr lang="el-GR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:a16="http://schemas.microsoft.com/office/drawing/2014/main" id="{B9FA2CA2-1212-4403-A11D-331699D2D7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XSLT</a:t>
            </a:r>
            <a:endParaRPr lang="el-GR" altLang="el-GR"/>
          </a:p>
        </p:txBody>
      </p:sp>
      <p:sp>
        <p:nvSpPr>
          <p:cNvPr id="47107" name="Rectangle 3">
            <a:extLst>
              <a:ext uri="{FF2B5EF4-FFF2-40B4-BE49-F238E27FC236}">
                <a16:creationId xmlns:a16="http://schemas.microsoft.com/office/drawing/2014/main" id="{9BB75E18-B248-4E01-A52F-BDE847E6C2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l-GR" sz="2600" dirty="0"/>
              <a:t>Μετατρέπει </a:t>
            </a:r>
            <a:r>
              <a:rPr lang="en-US" sz="2600" dirty="0"/>
              <a:t>XML </a:t>
            </a:r>
            <a:r>
              <a:rPr lang="el-GR" sz="2600" dirty="0"/>
              <a:t>αρχεία σε </a:t>
            </a:r>
          </a:p>
          <a:p>
            <a:pPr lvl="1" eaLnBrk="1" hangingPunct="1">
              <a:defRPr/>
            </a:pPr>
            <a:r>
              <a:rPr lang="el-GR" sz="2200" dirty="0"/>
              <a:t>άλλα </a:t>
            </a:r>
            <a:r>
              <a:rPr lang="en-US" sz="2200" dirty="0"/>
              <a:t>XML </a:t>
            </a:r>
            <a:r>
              <a:rPr lang="el-GR" sz="2200" dirty="0"/>
              <a:t>αρχεία</a:t>
            </a:r>
          </a:p>
          <a:p>
            <a:pPr lvl="1" eaLnBrk="1" hangingPunct="1">
              <a:defRPr/>
            </a:pPr>
            <a:r>
              <a:rPr lang="el-GR" sz="2200" dirty="0"/>
              <a:t>αρχεία αναγνωρίσιμα από τους </a:t>
            </a:r>
            <a:r>
              <a:rPr lang="en-US" sz="2200" dirty="0"/>
              <a:t>browsers, </a:t>
            </a:r>
            <a:r>
              <a:rPr lang="el-GR" sz="2200" dirty="0"/>
              <a:t>πχ </a:t>
            </a:r>
            <a:r>
              <a:rPr lang="en-US" sz="2200" dirty="0"/>
              <a:t>HTML, XHTML</a:t>
            </a:r>
          </a:p>
          <a:p>
            <a:pPr lvl="2" eaLnBrk="1" hangingPunct="1">
              <a:defRPr/>
            </a:pPr>
            <a:r>
              <a:rPr lang="el-GR" sz="2100" dirty="0"/>
              <a:t>Αντιστοιχώντας σε ένα </a:t>
            </a:r>
            <a:r>
              <a:rPr lang="en-US" sz="2100" dirty="0"/>
              <a:t>XML element </a:t>
            </a:r>
            <a:r>
              <a:rPr lang="el-GR" sz="2100" dirty="0"/>
              <a:t>ένα </a:t>
            </a:r>
            <a:r>
              <a:rPr lang="en-US" sz="2100" dirty="0"/>
              <a:t>(X)HTML element</a:t>
            </a:r>
          </a:p>
          <a:p>
            <a:pPr eaLnBrk="1" hangingPunct="1">
              <a:defRPr/>
            </a:pPr>
            <a:r>
              <a:rPr lang="el-GR" sz="2600" dirty="0"/>
              <a:t>Προσθέτει ή αφαιρεί καινούρια </a:t>
            </a:r>
            <a:r>
              <a:rPr lang="en-US" sz="2600" dirty="0"/>
              <a:t>elements </a:t>
            </a:r>
            <a:r>
              <a:rPr lang="el-GR" sz="2600" dirty="0"/>
              <a:t>στο παραγόμενο αρχείο</a:t>
            </a:r>
          </a:p>
          <a:p>
            <a:pPr eaLnBrk="1" hangingPunct="1">
              <a:defRPr/>
            </a:pPr>
            <a:r>
              <a:rPr lang="el-GR" sz="2600" dirty="0"/>
              <a:t>Ταξινομεί </a:t>
            </a:r>
            <a:r>
              <a:rPr lang="en-US" sz="2600" dirty="0"/>
              <a:t>elements</a:t>
            </a:r>
          </a:p>
          <a:p>
            <a:pPr eaLnBrk="1" hangingPunct="1">
              <a:defRPr/>
            </a:pPr>
            <a:r>
              <a:rPr lang="el-GR" sz="2600" dirty="0"/>
              <a:t>Ορίζει τον τρόπο αναπαράστασης των δεδομένων </a:t>
            </a:r>
            <a:endParaRPr lang="en-US" sz="2600" dirty="0"/>
          </a:p>
          <a:p>
            <a:pPr eaLnBrk="1" hangingPunct="1">
              <a:defRPr/>
            </a:pPr>
            <a:endParaRPr lang="en-US" sz="2600" dirty="0"/>
          </a:p>
          <a:p>
            <a:pPr eaLnBrk="1" hangingPunct="1">
              <a:defRPr/>
            </a:pPr>
            <a:r>
              <a:rPr lang="el-GR" sz="2600" dirty="0"/>
              <a:t>Το </a:t>
            </a:r>
            <a:r>
              <a:rPr lang="en-US" sz="2600" dirty="0"/>
              <a:t>XSLT </a:t>
            </a:r>
            <a:r>
              <a:rPr lang="el-GR" sz="2600" dirty="0"/>
              <a:t>μετατρέπει ένα XML </a:t>
            </a:r>
            <a:r>
              <a:rPr lang="el-GR" sz="2600" dirty="0" err="1"/>
              <a:t>source</a:t>
            </a:r>
            <a:r>
              <a:rPr lang="el-GR" sz="2600" dirty="0"/>
              <a:t> </a:t>
            </a:r>
            <a:r>
              <a:rPr lang="el-GR" sz="2600" dirty="0" err="1"/>
              <a:t>tree</a:t>
            </a:r>
            <a:r>
              <a:rPr lang="el-GR" sz="2600" dirty="0"/>
              <a:t> σε ένα XML </a:t>
            </a:r>
            <a:r>
              <a:rPr lang="el-GR" sz="2600" dirty="0" err="1"/>
              <a:t>result</a:t>
            </a:r>
            <a:r>
              <a:rPr lang="el-GR" sz="2600" dirty="0"/>
              <a:t> </a:t>
            </a:r>
            <a:r>
              <a:rPr lang="el-GR" sz="2600" dirty="0" err="1"/>
              <a:t>tree</a:t>
            </a:r>
            <a:endParaRPr lang="el-GR" sz="26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D50EE3CD-AE7A-4E86-888C-0B09E21C1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59</a:t>
            </a:fld>
            <a:endParaRPr lang="el-G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4D60527D-5AEB-4AC9-BA31-639E0A47FD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XML </a:t>
            </a:r>
            <a:r>
              <a:rPr lang="el-GR" altLang="el-GR"/>
              <a:t>δήλωση</a:t>
            </a:r>
            <a:endParaRPr lang="en-US" altLang="el-GR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A090CD94-CCE1-4DCE-8957-5B13BE2F2DC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l-GR" dirty="0"/>
              <a:t>Η πρώτη γραμμή ενός XML αρχείου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GB" dirty="0">
                <a:solidFill>
                  <a:srgbClr val="FF0000"/>
                </a:solidFill>
              </a:rPr>
              <a:t>&lt;?xml</a:t>
            </a:r>
            <a:r>
              <a:rPr lang="en-GB" dirty="0"/>
              <a:t> </a:t>
            </a:r>
            <a:r>
              <a:rPr lang="en-GB" dirty="0">
                <a:solidFill>
                  <a:srgbClr val="0000FF"/>
                </a:solidFill>
              </a:rPr>
              <a:t>version</a:t>
            </a:r>
            <a:r>
              <a:rPr lang="en-GB" dirty="0"/>
              <a:t>="</a:t>
            </a:r>
            <a:r>
              <a:rPr lang="en-GB" dirty="0" err="1"/>
              <a:t>versionNumber</a:t>
            </a:r>
            <a:r>
              <a:rPr lang="en-GB" dirty="0"/>
              <a:t>"</a:t>
            </a:r>
            <a:r>
              <a:rPr lang="el-GR" dirty="0"/>
              <a:t>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dirty="0"/>
              <a:t>	</a:t>
            </a:r>
            <a:r>
              <a:rPr lang="en-GB" dirty="0"/>
              <a:t>[</a:t>
            </a:r>
            <a:r>
              <a:rPr lang="en-GB" dirty="0">
                <a:solidFill>
                  <a:srgbClr val="FF9900"/>
                </a:solidFill>
              </a:rPr>
              <a:t>encoding</a:t>
            </a:r>
            <a:r>
              <a:rPr lang="en-GB" dirty="0"/>
              <a:t>="</a:t>
            </a:r>
            <a:r>
              <a:rPr lang="en-GB" dirty="0" err="1"/>
              <a:t>encodingValue</a:t>
            </a:r>
            <a:r>
              <a:rPr lang="en-GB" dirty="0"/>
              <a:t>"]</a:t>
            </a:r>
            <a:endParaRPr lang="el-GR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dirty="0"/>
              <a:t>	[</a:t>
            </a:r>
            <a:r>
              <a:rPr lang="el-GR" dirty="0" err="1">
                <a:solidFill>
                  <a:srgbClr val="0094C8"/>
                </a:solidFill>
              </a:rPr>
              <a:t>standalone</a:t>
            </a:r>
            <a:r>
              <a:rPr lang="el-GR" dirty="0" err="1"/>
              <a:t>="yes</a:t>
            </a:r>
            <a:r>
              <a:rPr lang="el-GR" dirty="0"/>
              <a:t> | </a:t>
            </a:r>
            <a:r>
              <a:rPr lang="el-GR" dirty="0" err="1"/>
              <a:t>no</a:t>
            </a:r>
            <a:r>
              <a:rPr lang="el-GR" dirty="0"/>
              <a:t>"]</a:t>
            </a:r>
            <a:r>
              <a:rPr lang="el-GR" dirty="0">
                <a:solidFill>
                  <a:srgbClr val="FF0000"/>
                </a:solidFill>
              </a:rPr>
              <a:t>?&gt;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dirty="0" err="1"/>
              <a:t>version</a:t>
            </a:r>
            <a:r>
              <a:rPr lang="el-GR" dirty="0"/>
              <a:t>	</a:t>
            </a:r>
            <a:r>
              <a:rPr lang="en-US" dirty="0"/>
              <a:t>e.g. “1.0”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dirty="0" err="1"/>
              <a:t>encoding</a:t>
            </a:r>
            <a:endParaRPr lang="en-US" dirty="0"/>
          </a:p>
          <a:p>
            <a:pPr lvl="2" eaLnBrk="1" hangingPunct="1">
              <a:lnSpc>
                <a:spcPct val="90000"/>
              </a:lnSpc>
              <a:defRPr/>
            </a:pPr>
            <a:r>
              <a:rPr lang="el-GR" dirty="0"/>
              <a:t>προαιρετική τιμή  - προεπιλεγμένη UTF-8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/>
              <a:t>s</a:t>
            </a:r>
            <a:r>
              <a:rPr lang="el-GR" dirty="0" err="1"/>
              <a:t>tandalone</a:t>
            </a:r>
            <a:endParaRPr lang="el-GR" dirty="0"/>
          </a:p>
          <a:p>
            <a:pPr lvl="2" eaLnBrk="1" hangingPunct="1">
              <a:lnSpc>
                <a:spcPct val="90000"/>
              </a:lnSpc>
              <a:defRPr/>
            </a:pPr>
            <a:r>
              <a:rPr lang="el-GR" dirty="0"/>
              <a:t>Δηλώνει αν το XML αρχείο δεν εξαρτάται από άλλα XML αρχεία για να είναι έγκυρο ή όχι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l-GR" dirty="0"/>
              <a:t>Εξ’ ορισμού η τιμή είναι </a:t>
            </a:r>
            <a:r>
              <a:rPr lang="el-GR" dirty="0" err="1"/>
              <a:t>yes</a:t>
            </a:r>
            <a:r>
              <a:rPr lang="el-GR" dirty="0"/>
              <a:t> (δηλ. ανεξάρτητο αρχείο)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6E0DD66F-0D25-4328-8893-A2153A320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</a:t>
            </a:fld>
            <a:endParaRPr lang="el-GR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>
            <a:extLst>
              <a:ext uri="{FF2B5EF4-FFF2-40B4-BE49-F238E27FC236}">
                <a16:creationId xmlns:a16="http://schemas.microsoft.com/office/drawing/2014/main" id="{741E6C8C-C8D9-4C75-91C0-361B2AAAF8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Δήλωση ενός </a:t>
            </a:r>
            <a:r>
              <a:rPr lang="en-US" altLang="el-GR"/>
              <a:t>XSL </a:t>
            </a:r>
            <a:r>
              <a:rPr lang="el-GR" altLang="el-GR"/>
              <a:t>αρχείου</a:t>
            </a:r>
            <a:endParaRPr lang="en-US" altLang="el-GR"/>
          </a:p>
        </p:txBody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id="{476D9296-85D2-4D18-9D5A-308F352DA0D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Root element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dirty="0">
              <a:solidFill>
                <a:srgbClr val="0000FF"/>
              </a:solidFill>
            </a:endParaRP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l-GR" sz="2400" dirty="0"/>
              <a:t>&lt;</a:t>
            </a:r>
            <a:r>
              <a:rPr lang="el-GR" sz="2400" dirty="0" err="1">
                <a:solidFill>
                  <a:srgbClr val="33CC33"/>
                </a:solidFill>
              </a:rPr>
              <a:t>xsl:stylesheet</a:t>
            </a:r>
            <a:r>
              <a:rPr lang="el-GR" sz="2400" dirty="0"/>
              <a:t> version="1.0" xmlns:xsl="http://www.w3.org/1999/XSL/Transform"&gt;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sz="2400" dirty="0"/>
              <a:t>	</a:t>
            </a:r>
          </a:p>
          <a:p>
            <a:pPr marL="0" indent="11113" eaLnBrk="1" hangingPunct="1">
              <a:buFont typeface="Wingdings" panose="05000000000000000000" pitchFamily="2" charset="2"/>
              <a:buNone/>
              <a:defRPr/>
            </a:pPr>
            <a:r>
              <a:rPr lang="el-GR" sz="2400" dirty="0"/>
              <a:t>&lt;</a:t>
            </a:r>
            <a:r>
              <a:rPr lang="el-GR" sz="2400" dirty="0" err="1">
                <a:solidFill>
                  <a:srgbClr val="FF9900"/>
                </a:solidFill>
              </a:rPr>
              <a:t>xsl:transform</a:t>
            </a:r>
            <a:r>
              <a:rPr lang="el-GR" sz="2400" dirty="0"/>
              <a:t> version="1.0" xmlns:xsl="http://www.w3.org/1999/XSL/Transform"&gt;</a:t>
            </a:r>
            <a:endParaRPr lang="en-US" sz="24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EBCDD378-0683-4DC3-BAAF-E8B08CC89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60</a:t>
            </a:fld>
            <a:endParaRPr lang="el-GR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CD8316DD-8E6C-405C-B57B-20EBC97BA0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Ένα απλό </a:t>
            </a:r>
            <a:r>
              <a:rPr lang="en-US" altLang="el-GR"/>
              <a:t>XSL </a:t>
            </a:r>
            <a:r>
              <a:rPr lang="el-GR" altLang="el-GR"/>
              <a:t>αρχείο</a:t>
            </a:r>
          </a:p>
        </p:txBody>
      </p:sp>
      <p:sp>
        <p:nvSpPr>
          <p:cNvPr id="50179" name="Rectangle 3">
            <a:extLst>
              <a:ext uri="{FF2B5EF4-FFF2-40B4-BE49-F238E27FC236}">
                <a16:creationId xmlns:a16="http://schemas.microsoft.com/office/drawing/2014/main" id="{D2E70008-EBDB-44C6-94C4-F80130D872E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l-GR" sz="2600" spc="-150" dirty="0"/>
              <a:t>&lt;?</a:t>
            </a:r>
            <a:r>
              <a:rPr lang="el-GR" sz="2600" spc="-150" dirty="0" err="1"/>
              <a:t>xml</a:t>
            </a:r>
            <a:r>
              <a:rPr lang="el-GR" sz="2600" spc="-150" dirty="0"/>
              <a:t> </a:t>
            </a:r>
            <a:r>
              <a:rPr lang="el-GR" sz="2600" spc="-150" dirty="0" err="1"/>
              <a:t>version</a:t>
            </a:r>
            <a:r>
              <a:rPr lang="el-GR" sz="2600" spc="-150" dirty="0"/>
              <a:t> = "1.0"?&gt;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l-GR" sz="2600" spc="-150" dirty="0">
                <a:solidFill>
                  <a:schemeClr val="accent1"/>
                </a:solidFill>
              </a:rPr>
              <a:t>&lt;!-- </a:t>
            </a:r>
            <a:r>
              <a:rPr lang="el-GR" sz="2600" spc="-150" dirty="0" err="1">
                <a:solidFill>
                  <a:schemeClr val="accent1"/>
                </a:solidFill>
              </a:rPr>
              <a:t>Simple</a:t>
            </a:r>
            <a:r>
              <a:rPr lang="el-GR" sz="2600" spc="-150" dirty="0">
                <a:solidFill>
                  <a:schemeClr val="accent1"/>
                </a:solidFill>
              </a:rPr>
              <a:t> XSLT </a:t>
            </a:r>
            <a:r>
              <a:rPr lang="el-GR" sz="2600" spc="-150" dirty="0" err="1">
                <a:solidFill>
                  <a:schemeClr val="accent1"/>
                </a:solidFill>
              </a:rPr>
              <a:t>document</a:t>
            </a:r>
            <a:r>
              <a:rPr lang="el-GR" sz="2600" spc="-150" dirty="0">
                <a:solidFill>
                  <a:schemeClr val="accent1"/>
                </a:solidFill>
              </a:rPr>
              <a:t> </a:t>
            </a:r>
            <a:r>
              <a:rPr lang="el-GR" sz="2600" spc="-150" dirty="0" err="1">
                <a:solidFill>
                  <a:schemeClr val="accent1"/>
                </a:solidFill>
              </a:rPr>
              <a:t>for</a:t>
            </a:r>
            <a:r>
              <a:rPr lang="el-GR" sz="2600" spc="-150" dirty="0">
                <a:solidFill>
                  <a:schemeClr val="accent1"/>
                </a:solidFill>
              </a:rPr>
              <a:t> </a:t>
            </a:r>
            <a:r>
              <a:rPr lang="el-GR" sz="2600" spc="-150" dirty="0" err="1">
                <a:solidFill>
                  <a:schemeClr val="accent1"/>
                </a:solidFill>
              </a:rPr>
              <a:t>intro.xml</a:t>
            </a:r>
            <a:r>
              <a:rPr lang="el-GR" sz="2600" spc="-150" dirty="0">
                <a:solidFill>
                  <a:schemeClr val="accent1"/>
                </a:solidFill>
              </a:rPr>
              <a:t> --&gt;</a:t>
            </a:r>
          </a:p>
          <a:p>
            <a:pPr indent="11113" eaLnBrk="1" hangingPunct="1">
              <a:buFont typeface="Wingdings" panose="05000000000000000000" pitchFamily="2" charset="2"/>
              <a:buNone/>
              <a:defRPr/>
            </a:pPr>
            <a:r>
              <a:rPr lang="el-GR" sz="2600" spc="-150" dirty="0">
                <a:solidFill>
                  <a:schemeClr val="accent2"/>
                </a:solidFill>
              </a:rPr>
              <a:t>&lt;</a:t>
            </a:r>
            <a:r>
              <a:rPr lang="el-GR" sz="2600" spc="-150" dirty="0" err="1">
                <a:solidFill>
                  <a:schemeClr val="accent2"/>
                </a:solidFill>
              </a:rPr>
              <a:t>xsl:stylesheet</a:t>
            </a:r>
            <a:r>
              <a:rPr lang="el-GR" sz="2600" spc="-150" dirty="0">
                <a:solidFill>
                  <a:schemeClr val="accent2"/>
                </a:solidFill>
              </a:rPr>
              <a:t> </a:t>
            </a:r>
            <a:r>
              <a:rPr lang="el-GR" sz="2600" spc="-150" dirty="0" err="1">
                <a:solidFill>
                  <a:schemeClr val="accent2"/>
                </a:solidFill>
              </a:rPr>
              <a:t>version</a:t>
            </a:r>
            <a:r>
              <a:rPr lang="el-GR" sz="2600" spc="-150" dirty="0">
                <a:solidFill>
                  <a:schemeClr val="accent2"/>
                </a:solidFill>
              </a:rPr>
              <a:t> = "1.0"  xmlns:xsl="http://www.w3.org/1999/XSL/Transform"&gt;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l-GR" sz="2600" spc="-150" dirty="0"/>
              <a:t>   &lt;</a:t>
            </a:r>
            <a:r>
              <a:rPr lang="el-GR" sz="2600" spc="-150" dirty="0" err="1">
                <a:solidFill>
                  <a:srgbClr val="0000FF"/>
                </a:solidFill>
              </a:rPr>
              <a:t>xsl:template</a:t>
            </a:r>
            <a:r>
              <a:rPr lang="el-GR" sz="2600" spc="-150" dirty="0"/>
              <a:t> </a:t>
            </a:r>
            <a:r>
              <a:rPr lang="el-GR" sz="2600" spc="-150" dirty="0" err="1"/>
              <a:t>match</a:t>
            </a:r>
            <a:r>
              <a:rPr lang="el-GR" sz="2600" spc="-150" dirty="0"/>
              <a:t> = "</a:t>
            </a:r>
            <a:r>
              <a:rPr lang="el-GR" sz="2600" spc="-150" dirty="0" err="1"/>
              <a:t>myMessage</a:t>
            </a:r>
            <a:r>
              <a:rPr lang="el-GR" sz="2600" spc="-150" dirty="0"/>
              <a:t>"&gt;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l-GR" sz="2600" spc="-150" dirty="0"/>
              <a:t>      &lt;</a:t>
            </a:r>
            <a:r>
              <a:rPr lang="el-GR" sz="2600" spc="-150" dirty="0" err="1"/>
              <a:t>html</a:t>
            </a:r>
            <a:r>
              <a:rPr lang="el-GR" sz="2600" spc="-150" dirty="0"/>
              <a:t>&gt;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l-GR" sz="2600" spc="-150" dirty="0"/>
              <a:t>         &lt;</a:t>
            </a:r>
            <a:r>
              <a:rPr lang="el-GR" sz="2600" spc="-150" dirty="0" err="1"/>
              <a:t>body&gt;&lt;xsl:value</a:t>
            </a:r>
            <a:r>
              <a:rPr lang="el-GR" sz="2600" spc="-150" dirty="0"/>
              <a:t>-</a:t>
            </a:r>
            <a:r>
              <a:rPr lang="el-GR" sz="2600" spc="-150" dirty="0" err="1"/>
              <a:t>of</a:t>
            </a:r>
            <a:r>
              <a:rPr lang="el-GR" sz="2600" spc="-150" dirty="0"/>
              <a:t> </a:t>
            </a:r>
            <a:r>
              <a:rPr lang="el-GR" sz="2600" spc="-150" dirty="0" err="1"/>
              <a:t>select</a:t>
            </a:r>
            <a:r>
              <a:rPr lang="el-GR" sz="2600" spc="-150" dirty="0"/>
              <a:t> = "</a:t>
            </a:r>
            <a:r>
              <a:rPr lang="el-GR" sz="2600" spc="-150" dirty="0" err="1"/>
              <a:t>message</a:t>
            </a:r>
            <a:r>
              <a:rPr lang="el-GR" sz="2600" spc="-150" dirty="0"/>
              <a:t>"/&gt;&lt;/body&gt;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l-GR" sz="2600" spc="-150" dirty="0"/>
              <a:t>      &lt;/</a:t>
            </a:r>
            <a:r>
              <a:rPr lang="el-GR" sz="2600" spc="-150" dirty="0" err="1"/>
              <a:t>html</a:t>
            </a:r>
            <a:r>
              <a:rPr lang="el-GR" sz="2600" spc="-150" dirty="0"/>
              <a:t>&gt;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l-GR" sz="2600" spc="-150" dirty="0"/>
              <a:t>   &lt;/</a:t>
            </a:r>
            <a:r>
              <a:rPr lang="el-GR" sz="2600" spc="-150" dirty="0" err="1"/>
              <a:t>xsl:template</a:t>
            </a:r>
            <a:r>
              <a:rPr lang="el-GR" sz="2600" spc="-150" dirty="0"/>
              <a:t>&gt;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l-GR" sz="2600" spc="-150" dirty="0"/>
              <a:t>&lt;/</a:t>
            </a:r>
            <a:r>
              <a:rPr lang="el-GR" sz="2600" spc="-150" dirty="0" err="1"/>
              <a:t>xsl:stylesheet</a:t>
            </a:r>
            <a:r>
              <a:rPr lang="el-GR" sz="2600" spc="-150" dirty="0"/>
              <a:t>&gt;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469BB250-011E-4224-832F-D3BD591F9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61</a:t>
            </a:fld>
            <a:endParaRPr lang="el-GR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>
            <a:extLst>
              <a:ext uri="{FF2B5EF4-FFF2-40B4-BE49-F238E27FC236}">
                <a16:creationId xmlns:a16="http://schemas.microsoft.com/office/drawing/2014/main" id="{B75DBBA8-7AF6-4195-BDC3-73A852C900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sz="3500"/>
              <a:t>Μετατροπή </a:t>
            </a:r>
            <a:r>
              <a:rPr lang="en-US" altLang="el-GR" sz="3500"/>
              <a:t>XML </a:t>
            </a:r>
            <a:r>
              <a:rPr lang="el-GR" altLang="el-GR" sz="3500"/>
              <a:t>αρχείου σε </a:t>
            </a:r>
            <a:r>
              <a:rPr lang="en-US" altLang="el-GR" sz="3500"/>
              <a:t>HTML</a:t>
            </a:r>
          </a:p>
        </p:txBody>
      </p:sp>
      <p:sp>
        <p:nvSpPr>
          <p:cNvPr id="51203" name="Rectangle 3">
            <a:extLst>
              <a:ext uri="{FF2B5EF4-FFF2-40B4-BE49-F238E27FC236}">
                <a16:creationId xmlns:a16="http://schemas.microsoft.com/office/drawing/2014/main" id="{1F6665C4-E52B-48CF-BE8A-D58EA17C2AF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endParaRPr lang="el-GR" sz="3400" dirty="0"/>
          </a:p>
          <a:p>
            <a:pPr eaLnBrk="1" hangingPunct="1">
              <a:defRPr/>
            </a:pPr>
            <a:r>
              <a:rPr lang="el-GR" sz="3400" dirty="0"/>
              <a:t>Δήλωση μέσα στο </a:t>
            </a:r>
            <a:r>
              <a:rPr lang="en-US" sz="3400" dirty="0"/>
              <a:t>XML </a:t>
            </a:r>
            <a:r>
              <a:rPr lang="el-GR" sz="3400" dirty="0"/>
              <a:t>αρχείο για τη σύνδεση με το </a:t>
            </a:r>
            <a:r>
              <a:rPr lang="en-US" sz="3400" dirty="0"/>
              <a:t>XSL </a:t>
            </a:r>
            <a:r>
              <a:rPr lang="el-GR" sz="3400" dirty="0"/>
              <a:t>αρχείο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l-GR" sz="2600" dirty="0">
              <a:solidFill>
                <a:srgbClr val="FF9900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sz="2600" spc="-150" dirty="0">
                <a:solidFill>
                  <a:srgbClr val="0094C8"/>
                </a:solidFill>
              </a:rPr>
              <a:t>&lt;?xml-</a:t>
            </a:r>
            <a:r>
              <a:rPr lang="en-US" sz="2600" spc="-150" dirty="0" err="1">
                <a:solidFill>
                  <a:srgbClr val="0094C8"/>
                </a:solidFill>
              </a:rPr>
              <a:t>stylesheet</a:t>
            </a:r>
            <a:r>
              <a:rPr lang="en-US" sz="2600" spc="-150" dirty="0">
                <a:solidFill>
                  <a:srgbClr val="0094C8"/>
                </a:solidFill>
              </a:rPr>
              <a:t> type = "text/</a:t>
            </a:r>
            <a:r>
              <a:rPr lang="en-US" sz="2600" spc="-150" dirty="0" err="1">
                <a:solidFill>
                  <a:srgbClr val="0094C8"/>
                </a:solidFill>
              </a:rPr>
              <a:t>xsl</a:t>
            </a:r>
            <a:r>
              <a:rPr lang="en-US" sz="2600" spc="-150" dirty="0">
                <a:solidFill>
                  <a:srgbClr val="0094C8"/>
                </a:solidFill>
              </a:rPr>
              <a:t>" </a:t>
            </a:r>
            <a:r>
              <a:rPr lang="en-US" sz="2600" spc="-150" dirty="0" err="1">
                <a:solidFill>
                  <a:srgbClr val="0094C8"/>
                </a:solidFill>
              </a:rPr>
              <a:t>href</a:t>
            </a:r>
            <a:r>
              <a:rPr lang="en-US" sz="2600" spc="-150" dirty="0">
                <a:solidFill>
                  <a:srgbClr val="0094C8"/>
                </a:solidFill>
              </a:rPr>
              <a:t> = "intro.xsl"?&gt;</a:t>
            </a:r>
            <a:endParaRPr lang="el-GR" sz="2600" spc="-150" dirty="0">
              <a:solidFill>
                <a:srgbClr val="0094C8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l-GR" dirty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l-GR" dirty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dirty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dirty="0"/>
              <a:t>	</a:t>
            </a:r>
            <a:r>
              <a:rPr lang="en-US" dirty="0">
                <a:hlinkClick r:id="rId2" action="ppaction://hlinkfile"/>
              </a:rPr>
              <a:t>XSL </a:t>
            </a:r>
            <a:r>
              <a:rPr lang="el-GR" dirty="0">
                <a:hlinkClick r:id="rId2" action="ppaction://hlinkfile"/>
              </a:rPr>
              <a:t>αρχείο</a:t>
            </a:r>
            <a:r>
              <a:rPr lang="el-GR" dirty="0"/>
              <a:t>				 </a:t>
            </a:r>
            <a:r>
              <a:rPr lang="en-US" dirty="0">
                <a:hlinkClick r:id="rId3" action="ppaction://hlinkfile"/>
              </a:rPr>
              <a:t>XML </a:t>
            </a:r>
            <a:r>
              <a:rPr lang="el-GR" dirty="0">
                <a:hlinkClick r:id="rId3" action="ppaction://hlinkfile"/>
              </a:rPr>
              <a:t>αρχείο</a:t>
            </a:r>
            <a:r>
              <a:rPr lang="el-GR" dirty="0"/>
              <a:t> </a:t>
            </a:r>
            <a:endParaRPr lang="en-US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DBA2796B-D2C4-482E-9536-73A417476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62</a:t>
            </a:fld>
            <a:endParaRPr lang="el-GR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>
            <a:extLst>
              <a:ext uri="{FF2B5EF4-FFF2-40B4-BE49-F238E27FC236}">
                <a16:creationId xmlns:a16="http://schemas.microsoft.com/office/drawing/2014/main" id="{E6690364-B15C-4D4F-ABEB-B8F9CAAB6E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Τα στοιχεία ενός </a:t>
            </a:r>
            <a:r>
              <a:rPr lang="en-US" altLang="el-GR"/>
              <a:t>XSL </a:t>
            </a:r>
            <a:r>
              <a:rPr lang="el-GR" altLang="el-GR"/>
              <a:t>αρχείου</a:t>
            </a:r>
            <a:r>
              <a:rPr lang="en-US" altLang="el-GR"/>
              <a:t> </a:t>
            </a:r>
            <a:r>
              <a:rPr lang="en-US" altLang="el-GR" sz="2700"/>
              <a:t>1/2</a:t>
            </a:r>
          </a:p>
        </p:txBody>
      </p:sp>
      <p:sp>
        <p:nvSpPr>
          <p:cNvPr id="52227" name="Rectangle 3">
            <a:extLst>
              <a:ext uri="{FF2B5EF4-FFF2-40B4-BE49-F238E27FC236}">
                <a16:creationId xmlns:a16="http://schemas.microsoft.com/office/drawing/2014/main" id="{9B2981B2-345B-41F0-99C4-903D01FD9C4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71500" indent="-571500" eaLnBrk="1" hangingPunct="1">
              <a:defRPr/>
            </a:pPr>
            <a:r>
              <a:rPr lang="el-GR" sz="2600" spc="-150" dirty="0">
                <a:solidFill>
                  <a:srgbClr val="0094C8"/>
                </a:solidFill>
              </a:rPr>
              <a:t>&lt;</a:t>
            </a:r>
            <a:r>
              <a:rPr lang="en-US" sz="2600" spc="-150" dirty="0" err="1">
                <a:solidFill>
                  <a:srgbClr val="0094C8"/>
                </a:solidFill>
              </a:rPr>
              <a:t>xsl</a:t>
            </a:r>
            <a:r>
              <a:rPr lang="el-GR" sz="2600" spc="-150" dirty="0">
                <a:solidFill>
                  <a:srgbClr val="0094C8"/>
                </a:solidFill>
              </a:rPr>
              <a:t>:</a:t>
            </a:r>
            <a:r>
              <a:rPr lang="en-US" sz="2600" spc="-150" dirty="0">
                <a:solidFill>
                  <a:srgbClr val="0094C8"/>
                </a:solidFill>
              </a:rPr>
              <a:t>template match</a:t>
            </a:r>
            <a:r>
              <a:rPr lang="el-GR" sz="2600" spc="-150" dirty="0">
                <a:solidFill>
                  <a:srgbClr val="0094C8"/>
                </a:solidFill>
              </a:rPr>
              <a:t>=”</a:t>
            </a:r>
            <a:r>
              <a:rPr lang="en-US" sz="2600" spc="-150" dirty="0">
                <a:solidFill>
                  <a:srgbClr val="0094C8"/>
                </a:solidFill>
              </a:rPr>
              <a:t>tag</a:t>
            </a:r>
            <a:r>
              <a:rPr lang="el-GR" sz="2600" spc="-150" dirty="0">
                <a:solidFill>
                  <a:srgbClr val="0094C8"/>
                </a:solidFill>
              </a:rPr>
              <a:t>-</a:t>
            </a:r>
            <a:r>
              <a:rPr lang="en-US" sz="2600" spc="-150" dirty="0">
                <a:solidFill>
                  <a:srgbClr val="0094C8"/>
                </a:solidFill>
              </a:rPr>
              <a:t>name</a:t>
            </a:r>
            <a:r>
              <a:rPr lang="el-GR" sz="2600" spc="-150" dirty="0">
                <a:solidFill>
                  <a:srgbClr val="0094C8"/>
                </a:solidFill>
              </a:rPr>
              <a:t>”&gt;</a:t>
            </a:r>
            <a:r>
              <a:rPr lang="en-US" sz="2600" spc="-150" dirty="0">
                <a:solidFill>
                  <a:srgbClr val="0094C8"/>
                </a:solidFill>
              </a:rPr>
              <a:t>…</a:t>
            </a:r>
            <a:r>
              <a:rPr lang="el-GR" sz="2600" spc="-150" dirty="0">
                <a:solidFill>
                  <a:srgbClr val="0094C8"/>
                </a:solidFill>
              </a:rPr>
              <a:t>&lt;/</a:t>
            </a:r>
            <a:r>
              <a:rPr lang="el-GR" sz="2600" spc="-150" dirty="0" err="1">
                <a:solidFill>
                  <a:srgbClr val="0094C8"/>
                </a:solidFill>
              </a:rPr>
              <a:t>xsl:template</a:t>
            </a:r>
            <a:r>
              <a:rPr lang="el-GR" sz="2600" spc="-150" dirty="0">
                <a:solidFill>
                  <a:srgbClr val="0094C8"/>
                </a:solidFill>
              </a:rPr>
              <a:t>&gt;</a:t>
            </a:r>
            <a:endParaRPr lang="el-GR" spc="-150" dirty="0"/>
          </a:p>
          <a:p>
            <a:pPr marL="839788" lvl="1" indent="-495300" eaLnBrk="1" hangingPunct="1">
              <a:defRPr/>
            </a:pPr>
            <a:r>
              <a:rPr lang="el-GR" sz="2200" dirty="0"/>
              <a:t>Ορίζει τον HTML κώδικα για ένα συγκεκριμένο XML </a:t>
            </a:r>
            <a:r>
              <a:rPr lang="el-GR" sz="2200" dirty="0" err="1"/>
              <a:t>tag</a:t>
            </a:r>
            <a:endParaRPr lang="el-GR" sz="2200" dirty="0"/>
          </a:p>
          <a:p>
            <a:pPr marL="571500" indent="-571500" eaLnBrk="1" hangingPunct="1">
              <a:defRPr/>
            </a:pPr>
            <a:r>
              <a:rPr lang="en-US" sz="2600" spc="-150" dirty="0">
                <a:solidFill>
                  <a:srgbClr val="0000FF"/>
                </a:solidFill>
              </a:rPr>
              <a:t>&lt;</a:t>
            </a:r>
            <a:r>
              <a:rPr lang="en-US" sz="2600" spc="-150" dirty="0" err="1">
                <a:solidFill>
                  <a:srgbClr val="0000FF"/>
                </a:solidFill>
              </a:rPr>
              <a:t>xsl:value</a:t>
            </a:r>
            <a:r>
              <a:rPr lang="en-US" sz="2600" spc="-150" dirty="0">
                <a:solidFill>
                  <a:srgbClr val="0000FF"/>
                </a:solidFill>
              </a:rPr>
              <a:t>-of select=”tag-name”&gt;</a:t>
            </a:r>
            <a:r>
              <a:rPr lang="el-GR" sz="2600" spc="-150" dirty="0">
                <a:solidFill>
                  <a:srgbClr val="0000FF"/>
                </a:solidFill>
              </a:rPr>
              <a:t>… &lt;/</a:t>
            </a:r>
            <a:r>
              <a:rPr lang="en-US" sz="2600" spc="-150" dirty="0" err="1">
                <a:solidFill>
                  <a:srgbClr val="0000FF"/>
                </a:solidFill>
              </a:rPr>
              <a:t>xsl:value</a:t>
            </a:r>
            <a:r>
              <a:rPr lang="en-US" sz="2600" spc="-150" dirty="0">
                <a:solidFill>
                  <a:srgbClr val="0000FF"/>
                </a:solidFill>
              </a:rPr>
              <a:t>-of&gt;</a:t>
            </a:r>
            <a:endParaRPr lang="el-GR" sz="2600" spc="-150" dirty="0">
              <a:solidFill>
                <a:srgbClr val="0000FF"/>
              </a:solidFill>
            </a:endParaRPr>
          </a:p>
          <a:p>
            <a:pPr marL="839788" lvl="1" indent="-495300" eaLnBrk="1" hangingPunct="1">
              <a:defRPr/>
            </a:pPr>
            <a:r>
              <a:rPr lang="el-GR" dirty="0"/>
              <a:t>Επιστρέφει την τιμή ενός </a:t>
            </a:r>
            <a:r>
              <a:rPr lang="el-GR" dirty="0" err="1"/>
              <a:t>attribute</a:t>
            </a:r>
            <a:r>
              <a:rPr lang="el-GR" dirty="0"/>
              <a:t> ενός </a:t>
            </a:r>
            <a:r>
              <a:rPr lang="el-GR" dirty="0" err="1"/>
              <a:t>tag</a:t>
            </a:r>
            <a:r>
              <a:rPr lang="el-GR" dirty="0"/>
              <a:t> ή το κείμενο που σχετίζεται με έναν κόμβο του XML κειμένου</a:t>
            </a:r>
            <a:endParaRPr lang="en-US" dirty="0"/>
          </a:p>
          <a:p>
            <a:pPr marL="571500" indent="-571500" eaLnBrk="1" hangingPunct="1">
              <a:defRPr/>
            </a:pPr>
            <a:r>
              <a:rPr lang="en-US" sz="2600" spc="-150" dirty="0">
                <a:solidFill>
                  <a:srgbClr val="FF9900"/>
                </a:solidFill>
              </a:rPr>
              <a:t>&lt;</a:t>
            </a:r>
            <a:r>
              <a:rPr lang="en-US" sz="2600" spc="-150" dirty="0" err="1">
                <a:solidFill>
                  <a:srgbClr val="FF9900"/>
                </a:solidFill>
              </a:rPr>
              <a:t>xsl:for</a:t>
            </a:r>
            <a:r>
              <a:rPr lang="en-US" sz="2600" spc="-150" dirty="0">
                <a:solidFill>
                  <a:srgbClr val="FF9900"/>
                </a:solidFill>
              </a:rPr>
              <a:t>-each select=”tag-name”&gt; … &lt;</a:t>
            </a:r>
            <a:r>
              <a:rPr lang="en-US" sz="2600" spc="-150" dirty="0" err="1">
                <a:solidFill>
                  <a:srgbClr val="FF9900"/>
                </a:solidFill>
              </a:rPr>
              <a:t>xsl:for</a:t>
            </a:r>
            <a:r>
              <a:rPr lang="en-US" sz="2600" spc="-150" dirty="0">
                <a:solidFill>
                  <a:srgbClr val="FF9900"/>
                </a:solidFill>
              </a:rPr>
              <a:t>-each&gt;</a:t>
            </a:r>
          </a:p>
          <a:p>
            <a:pPr marL="839788" lvl="1" indent="-495300" eaLnBrk="1" hangingPunct="1">
              <a:defRPr/>
            </a:pPr>
            <a:r>
              <a:rPr lang="el-GR" dirty="0"/>
              <a:t>Επαναλαμβάνει ότι ακολουθεί για κάθε </a:t>
            </a:r>
            <a:r>
              <a:rPr lang="el-GR" dirty="0" err="1"/>
              <a:t>tag</a:t>
            </a:r>
            <a:r>
              <a:rPr lang="el-GR" dirty="0"/>
              <a:t> που ταιριάζει με το συγκεκριμένο </a:t>
            </a:r>
            <a:r>
              <a:rPr lang="el-GR" dirty="0" err="1"/>
              <a:t>tag</a:t>
            </a:r>
            <a:r>
              <a:rPr lang="el-GR" dirty="0"/>
              <a:t> </a:t>
            </a:r>
            <a:r>
              <a:rPr lang="el-GR" dirty="0" err="1"/>
              <a:t>name</a:t>
            </a:r>
            <a:r>
              <a:rPr lang="el-GR" dirty="0"/>
              <a:t>.</a:t>
            </a:r>
            <a:endParaRPr lang="en-US" dirty="0"/>
          </a:p>
          <a:p>
            <a:pPr marL="571500" indent="-571500" eaLnBrk="1" hangingPunct="1">
              <a:defRPr/>
            </a:pPr>
            <a:r>
              <a:rPr lang="el-GR" sz="2600" spc="-150" dirty="0">
                <a:solidFill>
                  <a:srgbClr val="CC00FF"/>
                </a:solidFill>
              </a:rPr>
              <a:t>&lt;</a:t>
            </a:r>
            <a:r>
              <a:rPr lang="el-GR" sz="2600" spc="-150" dirty="0" err="1">
                <a:solidFill>
                  <a:srgbClr val="CC00FF"/>
                </a:solidFill>
              </a:rPr>
              <a:t>xsl:sort</a:t>
            </a:r>
            <a:r>
              <a:rPr lang="el-GR" sz="2600" spc="-150" dirty="0">
                <a:solidFill>
                  <a:srgbClr val="CC00FF"/>
                </a:solidFill>
              </a:rPr>
              <a:t> </a:t>
            </a:r>
            <a:r>
              <a:rPr lang="el-GR" sz="2600" spc="-150" dirty="0" err="1">
                <a:solidFill>
                  <a:srgbClr val="CC00FF"/>
                </a:solidFill>
              </a:rPr>
              <a:t>select</a:t>
            </a:r>
            <a:r>
              <a:rPr lang="el-GR" sz="2600" spc="-150" dirty="0">
                <a:solidFill>
                  <a:srgbClr val="CC00FF"/>
                </a:solidFill>
              </a:rPr>
              <a:t>=“</a:t>
            </a:r>
            <a:r>
              <a:rPr lang="en-US" sz="2600" spc="-150" dirty="0">
                <a:solidFill>
                  <a:srgbClr val="CC00FF"/>
                </a:solidFill>
              </a:rPr>
              <a:t>tag-name”/&gt;</a:t>
            </a:r>
          </a:p>
          <a:p>
            <a:pPr marL="839788" lvl="1" indent="-495300" eaLnBrk="1" hangingPunct="1">
              <a:defRPr/>
            </a:pPr>
            <a:r>
              <a:rPr lang="el-GR" dirty="0"/>
              <a:t>Ορίζει με βάση ποιο </a:t>
            </a:r>
            <a:r>
              <a:rPr lang="en-US" dirty="0"/>
              <a:t>tag </a:t>
            </a:r>
            <a:r>
              <a:rPr lang="el-GR" dirty="0"/>
              <a:t>να γίνει η ταξινόμηση 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20DC3239-07FE-4F7D-ACBB-C4886776D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63</a:t>
            </a:fld>
            <a:endParaRPr lang="el-GR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>
            <a:extLst>
              <a:ext uri="{FF2B5EF4-FFF2-40B4-BE49-F238E27FC236}">
                <a16:creationId xmlns:a16="http://schemas.microsoft.com/office/drawing/2014/main" id="{B9BCF0B6-3B5A-46C6-A4AA-584109C731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Τα στοιχεία ενός </a:t>
            </a:r>
            <a:r>
              <a:rPr lang="en-US" altLang="el-GR"/>
              <a:t>XSL </a:t>
            </a:r>
            <a:r>
              <a:rPr lang="el-GR" altLang="el-GR"/>
              <a:t>αρχείου</a:t>
            </a:r>
            <a:r>
              <a:rPr lang="en-US" altLang="el-GR"/>
              <a:t> </a:t>
            </a:r>
            <a:r>
              <a:rPr lang="el-GR" altLang="el-GR" sz="2700"/>
              <a:t>2/</a:t>
            </a:r>
            <a:r>
              <a:rPr lang="en-US" altLang="el-GR" sz="2700"/>
              <a:t>2</a:t>
            </a:r>
          </a:p>
        </p:txBody>
      </p:sp>
      <p:sp>
        <p:nvSpPr>
          <p:cNvPr id="52227" name="Rectangle 3">
            <a:extLst>
              <a:ext uri="{FF2B5EF4-FFF2-40B4-BE49-F238E27FC236}">
                <a16:creationId xmlns:a16="http://schemas.microsoft.com/office/drawing/2014/main" id="{6E24E145-04E7-40C9-A4F8-0B1266E9C15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71500" indent="-571500" eaLnBrk="1" hangingPunct="1">
              <a:lnSpc>
                <a:spcPct val="80000"/>
              </a:lnSpc>
            </a:pPr>
            <a:r>
              <a:rPr lang="el-GR" altLang="el-GR" sz="2400">
                <a:solidFill>
                  <a:srgbClr val="0094C8"/>
                </a:solidFill>
              </a:rPr>
              <a:t>&lt;xsl:if test="price &amp;</a:t>
            </a:r>
            <a:r>
              <a:rPr lang="en-US" altLang="el-GR" sz="2400">
                <a:solidFill>
                  <a:srgbClr val="0094C8"/>
                </a:solidFill>
              </a:rPr>
              <a:t>gt; </a:t>
            </a:r>
            <a:r>
              <a:rPr lang="el-GR" altLang="el-GR" sz="2400">
                <a:solidFill>
                  <a:srgbClr val="0094C8"/>
                </a:solidFill>
              </a:rPr>
              <a:t>10"&gt;...&lt;/xsl:if&gt;</a:t>
            </a:r>
          </a:p>
          <a:p>
            <a:pPr marL="839788" lvl="1" indent="-495300" eaLnBrk="1" hangingPunct="1">
              <a:lnSpc>
                <a:spcPct val="80000"/>
              </a:lnSpc>
            </a:pPr>
            <a:r>
              <a:rPr lang="el-GR" altLang="el-GR" sz="2000"/>
              <a:t>Εάν η συνθήκη παίρνει την τιμή </a:t>
            </a:r>
            <a:r>
              <a:rPr lang="en-US" altLang="el-GR" sz="2000"/>
              <a:t>“true” </a:t>
            </a:r>
            <a:r>
              <a:rPr lang="el-GR" altLang="el-GR" sz="2000"/>
              <a:t>τότε εμφανίζεται το αποτέλεσμα στον </a:t>
            </a:r>
            <a:r>
              <a:rPr lang="en-US" altLang="el-GR" sz="2000"/>
              <a:t>browser</a:t>
            </a:r>
          </a:p>
          <a:p>
            <a:pPr marL="571500" indent="-571500" eaLnBrk="1" hangingPunct="1">
              <a:lnSpc>
                <a:spcPct val="80000"/>
              </a:lnSpc>
            </a:pPr>
            <a:r>
              <a:rPr lang="el-GR" altLang="el-GR" sz="2400">
                <a:solidFill>
                  <a:schemeClr val="accent1"/>
                </a:solidFill>
              </a:rPr>
              <a:t>&lt;xsl:choose&gt;</a:t>
            </a:r>
            <a:endParaRPr lang="en-US" altLang="el-GR" sz="2400">
              <a:solidFill>
                <a:schemeClr val="accent1"/>
              </a:solidFill>
            </a:endParaRPr>
          </a:p>
          <a:p>
            <a:pPr marL="571500" indent="-5715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l-GR" sz="2400">
                <a:solidFill>
                  <a:schemeClr val="accent1"/>
                </a:solidFill>
              </a:rPr>
              <a:t>		</a:t>
            </a:r>
            <a:r>
              <a:rPr lang="el-GR" altLang="el-GR" sz="2400">
                <a:solidFill>
                  <a:schemeClr val="accent1"/>
                </a:solidFill>
              </a:rPr>
              <a:t>&lt;xsl:when test="price &amp;gt; 10"&gt;...&lt;/xsl:when&gt;</a:t>
            </a:r>
            <a:br>
              <a:rPr lang="el-GR" altLang="el-GR" sz="2400">
                <a:solidFill>
                  <a:schemeClr val="accent1"/>
                </a:solidFill>
              </a:rPr>
            </a:br>
            <a:r>
              <a:rPr lang="el-GR" altLang="el-GR" sz="2400">
                <a:solidFill>
                  <a:schemeClr val="accent1"/>
                </a:solidFill>
              </a:rPr>
              <a:t>   </a:t>
            </a:r>
            <a:r>
              <a:rPr lang="en-US" altLang="el-GR" sz="2400">
                <a:solidFill>
                  <a:schemeClr val="accent1"/>
                </a:solidFill>
              </a:rPr>
              <a:t>	</a:t>
            </a:r>
            <a:r>
              <a:rPr lang="el-GR" altLang="el-GR" sz="2400">
                <a:solidFill>
                  <a:schemeClr val="accent1"/>
                </a:solidFill>
              </a:rPr>
              <a:t>&lt;xsl:otherwise&gt;...&lt;/xsl:otherwise&gt;</a:t>
            </a:r>
            <a:br>
              <a:rPr lang="el-GR" altLang="el-GR" sz="2400">
                <a:solidFill>
                  <a:schemeClr val="accent1"/>
                </a:solidFill>
              </a:rPr>
            </a:br>
            <a:r>
              <a:rPr lang="el-GR" altLang="el-GR" sz="2400">
                <a:solidFill>
                  <a:schemeClr val="accent1"/>
                </a:solidFill>
              </a:rPr>
              <a:t>&lt;/xsl:choose&gt;</a:t>
            </a:r>
            <a:endParaRPr lang="en-US" altLang="el-GR" sz="2400">
              <a:solidFill>
                <a:schemeClr val="accent1"/>
              </a:solidFill>
            </a:endParaRPr>
          </a:p>
          <a:p>
            <a:pPr marL="571500" indent="-571500" eaLnBrk="1" hangingPunct="1">
              <a:lnSpc>
                <a:spcPct val="80000"/>
              </a:lnSpc>
            </a:pPr>
            <a:r>
              <a:rPr lang="el-GR" altLang="el-GR" sz="2400">
                <a:solidFill>
                  <a:schemeClr val="accent2"/>
                </a:solidFill>
              </a:rPr>
              <a:t>&lt;xsl:apply-templates match=”name”</a:t>
            </a:r>
            <a:r>
              <a:rPr lang="en-US" altLang="el-GR" sz="2400">
                <a:solidFill>
                  <a:schemeClr val="accent2"/>
                </a:solidFill>
              </a:rPr>
              <a:t>/&gt;</a:t>
            </a:r>
          </a:p>
          <a:p>
            <a:pPr marL="839788" lvl="1" indent="-495300" eaLnBrk="1" hangingPunct="1">
              <a:lnSpc>
                <a:spcPct val="80000"/>
              </a:lnSpc>
            </a:pPr>
            <a:r>
              <a:rPr lang="el-GR" altLang="el-GR" sz="2000"/>
              <a:t>Εφαρμόζει όλα τα δυνατά templates στα tags που ταιριάζουν στην περιγραφή</a:t>
            </a:r>
            <a:r>
              <a:rPr lang="en-US" altLang="el-GR" sz="1800"/>
              <a:t> </a:t>
            </a:r>
          </a:p>
          <a:p>
            <a:pPr marL="571500" indent="-571500" eaLnBrk="1" hangingPunct="1">
              <a:lnSpc>
                <a:spcPct val="80000"/>
              </a:lnSpc>
            </a:pPr>
            <a:r>
              <a:rPr lang="en-US" altLang="el-GR" sz="2400">
                <a:solidFill>
                  <a:srgbClr val="FF9900"/>
                </a:solidFill>
              </a:rPr>
              <a:t>&lt;xsl:element name = ”Name”&gt;. .</a:t>
            </a:r>
            <a:r>
              <a:rPr lang="el-GR" altLang="el-GR" sz="2400">
                <a:solidFill>
                  <a:srgbClr val="FF9900"/>
                </a:solidFill>
              </a:rPr>
              <a:t> .</a:t>
            </a:r>
            <a:r>
              <a:rPr lang="en-GB" altLang="el-GR" sz="2400">
                <a:solidFill>
                  <a:srgbClr val="FF9900"/>
                </a:solidFill>
              </a:rPr>
              <a:t>&lt;/xsl:element&gt;</a:t>
            </a:r>
          </a:p>
          <a:p>
            <a:pPr marL="839788" lvl="1" indent="-495300" eaLnBrk="1" hangingPunct="1">
              <a:lnSpc>
                <a:spcPct val="80000"/>
              </a:lnSpc>
            </a:pPr>
            <a:r>
              <a:rPr lang="el-GR" altLang="el-GR" sz="2200"/>
              <a:t>Ορίζει ένα </a:t>
            </a:r>
            <a:r>
              <a:rPr lang="en-US" altLang="el-GR" sz="2200"/>
              <a:t>element </a:t>
            </a:r>
            <a:r>
              <a:rPr lang="el-GR" altLang="el-GR" sz="2200"/>
              <a:t>δυναμικά</a:t>
            </a:r>
          </a:p>
          <a:p>
            <a:pPr marL="571500" indent="-571500" eaLnBrk="1" hangingPunct="1">
              <a:lnSpc>
                <a:spcPct val="80000"/>
              </a:lnSpc>
            </a:pPr>
            <a:r>
              <a:rPr lang="en-US" altLang="el-GR" sz="2300">
                <a:solidFill>
                  <a:srgbClr val="0094C8"/>
                </a:solidFill>
              </a:rPr>
              <a:t>&lt;xsl:attribute name =</a:t>
            </a:r>
            <a:r>
              <a:rPr lang="el-GR" altLang="el-GR" sz="2300">
                <a:solidFill>
                  <a:srgbClr val="0094C8"/>
                </a:solidFill>
              </a:rPr>
              <a:t> </a:t>
            </a:r>
            <a:r>
              <a:rPr lang="en-US" altLang="el-GR" sz="2300">
                <a:solidFill>
                  <a:srgbClr val="0094C8"/>
                </a:solidFill>
              </a:rPr>
              <a:t>”Name”&gt;Value&lt;/xsl:attribute&gt;</a:t>
            </a:r>
            <a:endParaRPr lang="el-GR" altLang="el-GR" sz="2300">
              <a:solidFill>
                <a:srgbClr val="0094C8"/>
              </a:solidFill>
            </a:endParaRPr>
          </a:p>
          <a:p>
            <a:pPr marL="839788" lvl="1" indent="-495300" eaLnBrk="1" hangingPunct="1">
              <a:lnSpc>
                <a:spcPct val="80000"/>
              </a:lnSpc>
            </a:pPr>
            <a:r>
              <a:rPr lang="el-GR" altLang="el-GR" sz="2200"/>
              <a:t>Ορίζει ένα </a:t>
            </a:r>
            <a:r>
              <a:rPr lang="en-US" altLang="el-GR" sz="2200"/>
              <a:t>attribute </a:t>
            </a:r>
            <a:r>
              <a:rPr lang="el-GR" altLang="el-GR" sz="2200"/>
              <a:t>για ένα </a:t>
            </a:r>
            <a:r>
              <a:rPr lang="en-US" altLang="el-GR" sz="2200"/>
              <a:t>element</a:t>
            </a:r>
            <a:endParaRPr lang="el-GR" altLang="el-GR" sz="200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97CE81A-4B66-4F96-9FAB-56FF10C3D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64</a:t>
            </a:fld>
            <a:endParaRPr lang="el-GR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AA4AA15D-C44D-4636-9FBC-1D7C6D0835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sz="4300"/>
              <a:t>&lt;</a:t>
            </a:r>
            <a:r>
              <a:rPr lang="en-US" altLang="el-GR" sz="4300"/>
              <a:t>xsl</a:t>
            </a:r>
            <a:r>
              <a:rPr lang="el-GR" altLang="el-GR" sz="4300"/>
              <a:t>:</a:t>
            </a:r>
            <a:r>
              <a:rPr lang="en-US" altLang="el-GR" sz="4300"/>
              <a:t>template</a:t>
            </a:r>
            <a:r>
              <a:rPr lang="el-GR" altLang="el-GR" sz="4300"/>
              <a:t>&gt;</a:t>
            </a:r>
            <a:endParaRPr lang="en-US" altLang="el-GR"/>
          </a:p>
        </p:txBody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94DEE975-0E42-49FC-99A1-AEA1B802BDF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71500" indent="-571500" eaLnBrk="1" hangingPunct="1">
              <a:defRPr/>
            </a:pPr>
            <a:r>
              <a:rPr lang="el-GR" dirty="0"/>
              <a:t>Ένα XSL αποτελείται από ένα σύνολο κανόνων, τα </a:t>
            </a:r>
            <a:r>
              <a:rPr lang="el-GR" dirty="0" err="1"/>
              <a:t>templates</a:t>
            </a:r>
            <a:endParaRPr lang="el-GR" dirty="0"/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en-US" sz="2400" dirty="0">
                <a:solidFill>
                  <a:schemeClr val="tx2"/>
                </a:solidFill>
              </a:rPr>
              <a:t>	</a:t>
            </a:r>
            <a:r>
              <a:rPr lang="el-GR" sz="2400" dirty="0">
                <a:solidFill>
                  <a:schemeClr val="tx2"/>
                </a:solidFill>
              </a:rPr>
              <a:t>&lt;</a:t>
            </a:r>
            <a:r>
              <a:rPr lang="en-US" sz="2400" dirty="0" err="1">
                <a:solidFill>
                  <a:schemeClr val="tx2"/>
                </a:solidFill>
              </a:rPr>
              <a:t>xsl</a:t>
            </a:r>
            <a:r>
              <a:rPr lang="el-GR" sz="2400" dirty="0">
                <a:solidFill>
                  <a:schemeClr val="tx2"/>
                </a:solidFill>
              </a:rPr>
              <a:t>:</a:t>
            </a:r>
            <a:r>
              <a:rPr lang="en-US" sz="2400" dirty="0">
                <a:solidFill>
                  <a:schemeClr val="tx2"/>
                </a:solidFill>
              </a:rPr>
              <a:t>template match</a:t>
            </a:r>
            <a:r>
              <a:rPr lang="el-GR" sz="2400" dirty="0">
                <a:solidFill>
                  <a:schemeClr val="tx2"/>
                </a:solidFill>
              </a:rPr>
              <a:t>=”</a:t>
            </a:r>
            <a:r>
              <a:rPr lang="en-US" sz="2400" dirty="0">
                <a:solidFill>
                  <a:schemeClr val="tx2"/>
                </a:solidFill>
              </a:rPr>
              <a:t>tag</a:t>
            </a:r>
            <a:r>
              <a:rPr lang="el-GR" sz="2400" dirty="0">
                <a:solidFill>
                  <a:schemeClr val="tx2"/>
                </a:solidFill>
              </a:rPr>
              <a:t>-</a:t>
            </a:r>
            <a:r>
              <a:rPr lang="en-US" sz="2400" dirty="0">
                <a:solidFill>
                  <a:schemeClr val="tx2"/>
                </a:solidFill>
              </a:rPr>
              <a:t>name</a:t>
            </a:r>
            <a:r>
              <a:rPr lang="el-GR" sz="2400" dirty="0">
                <a:solidFill>
                  <a:schemeClr val="tx2"/>
                </a:solidFill>
              </a:rPr>
              <a:t>”&gt;</a:t>
            </a:r>
            <a:r>
              <a:rPr lang="en-US" sz="2400" dirty="0">
                <a:solidFill>
                  <a:schemeClr val="tx2"/>
                </a:solidFill>
              </a:rPr>
              <a:t>…</a:t>
            </a:r>
            <a:r>
              <a:rPr lang="el-GR" sz="2400" dirty="0">
                <a:solidFill>
                  <a:schemeClr val="tx2"/>
                </a:solidFill>
              </a:rPr>
              <a:t>&lt;/</a:t>
            </a:r>
            <a:r>
              <a:rPr lang="el-GR" sz="2400" dirty="0" err="1">
                <a:solidFill>
                  <a:schemeClr val="tx2"/>
                </a:solidFill>
              </a:rPr>
              <a:t>xsl:template</a:t>
            </a:r>
            <a:r>
              <a:rPr lang="el-GR" sz="2400" dirty="0">
                <a:solidFill>
                  <a:schemeClr val="tx2"/>
                </a:solidFill>
              </a:rPr>
              <a:t>&gt;</a:t>
            </a:r>
          </a:p>
          <a:p>
            <a:pPr marL="571500" indent="-571500" eaLnBrk="1" hangingPunct="1">
              <a:defRPr/>
            </a:pPr>
            <a:r>
              <a:rPr lang="el-GR" dirty="0"/>
              <a:t>Κάθε στοιχείο &lt;</a:t>
            </a:r>
            <a:r>
              <a:rPr lang="el-GR" dirty="0" err="1"/>
              <a:t>xsl:template</a:t>
            </a:r>
            <a:r>
              <a:rPr lang="el-GR" dirty="0"/>
              <a:t>&gt; περιέχει κανόνες που θα εφαρμοστούν όταν βρεθεί ένα συγκεκριμένο </a:t>
            </a:r>
            <a:r>
              <a:rPr lang="en-US" dirty="0"/>
              <a:t>XML element</a:t>
            </a:r>
          </a:p>
          <a:p>
            <a:pPr marL="839788" lvl="1" indent="-495300" eaLnBrk="1" hangingPunct="1">
              <a:defRPr/>
            </a:pPr>
            <a:r>
              <a:rPr lang="el-GR" dirty="0"/>
              <a:t>Το πεδίο </a:t>
            </a:r>
            <a:r>
              <a:rPr lang="en-US" dirty="0"/>
              <a:t>“</a:t>
            </a:r>
            <a:r>
              <a:rPr lang="el-GR" dirty="0" err="1"/>
              <a:t>match</a:t>
            </a:r>
            <a:r>
              <a:rPr lang="en-US" dirty="0"/>
              <a:t>” </a:t>
            </a:r>
            <a:r>
              <a:rPr lang="el-GR" dirty="0"/>
              <a:t>συνδέει το </a:t>
            </a:r>
            <a:r>
              <a:rPr lang="el-GR" dirty="0" err="1"/>
              <a:t>template</a:t>
            </a:r>
            <a:r>
              <a:rPr lang="el-GR" dirty="0"/>
              <a:t> με ένα XML </a:t>
            </a:r>
            <a:r>
              <a:rPr lang="el-GR" dirty="0" err="1"/>
              <a:t>element</a:t>
            </a:r>
            <a:r>
              <a:rPr lang="el-GR" dirty="0"/>
              <a:t> </a:t>
            </a:r>
            <a:endParaRPr lang="en-US" dirty="0"/>
          </a:p>
          <a:p>
            <a:pPr marL="1131888" lvl="2" indent="-438150" eaLnBrk="1" hangingPunct="1">
              <a:defRPr/>
            </a:pPr>
            <a:r>
              <a:rPr lang="el-GR" dirty="0"/>
              <a:t>Ορισμός ενός </a:t>
            </a:r>
            <a:r>
              <a:rPr lang="el-GR" dirty="0" err="1"/>
              <a:t>template</a:t>
            </a:r>
            <a:r>
              <a:rPr lang="el-GR" dirty="0"/>
              <a:t> για ένα ολόκληρο XML αρχείο </a:t>
            </a:r>
            <a:r>
              <a:rPr lang="el-GR" sz="2800" dirty="0" err="1">
                <a:solidFill>
                  <a:srgbClr val="0000FF"/>
                </a:solidFill>
              </a:rPr>
              <a:t>match</a:t>
            </a:r>
            <a:r>
              <a:rPr lang="el-GR" sz="2800" dirty="0">
                <a:solidFill>
                  <a:srgbClr val="0000FF"/>
                </a:solidFill>
              </a:rPr>
              <a:t>="/</a:t>
            </a:r>
            <a:r>
              <a:rPr lang="en-US" sz="2800" dirty="0">
                <a:solidFill>
                  <a:srgbClr val="0000FF"/>
                </a:solidFill>
              </a:rPr>
              <a:t>”</a:t>
            </a:r>
            <a:endParaRPr lang="el-GR" sz="2800" dirty="0">
              <a:solidFill>
                <a:srgbClr val="0000FF"/>
              </a:solidFill>
            </a:endParaRPr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en-US" dirty="0"/>
              <a:t>	</a:t>
            </a:r>
            <a:r>
              <a:rPr lang="en-US" dirty="0">
                <a:hlinkClick r:id="rId2" action="ppaction://hlinkfile"/>
              </a:rPr>
              <a:t>XSL </a:t>
            </a:r>
            <a:r>
              <a:rPr lang="el-GR" dirty="0">
                <a:hlinkClick r:id="rId2" action="ppaction://hlinkfile"/>
              </a:rPr>
              <a:t>αρχείο</a:t>
            </a:r>
            <a:r>
              <a:rPr lang="el-GR" dirty="0"/>
              <a:t>				 </a:t>
            </a:r>
            <a:r>
              <a:rPr lang="en-US" dirty="0">
                <a:hlinkClick r:id="rId3" action="ppaction://hlinkpres?slideindex=1&amp;slidetitle="/>
              </a:rPr>
              <a:t>XML </a:t>
            </a:r>
            <a:r>
              <a:rPr lang="el-GR" dirty="0">
                <a:hlinkClick r:id="rId3" action="ppaction://hlinkpres?slideindex=1&amp;slidetitle="/>
              </a:rPr>
              <a:t>αρχείο</a:t>
            </a:r>
            <a:r>
              <a:rPr lang="el-GR" dirty="0"/>
              <a:t> </a:t>
            </a:r>
            <a:endParaRPr lang="el-GR" dirty="0">
              <a:solidFill>
                <a:srgbClr val="0000FF"/>
              </a:solidFill>
            </a:endParaRP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19C9AE5D-C2DF-4AB0-9379-F1439DD03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65</a:t>
            </a:fld>
            <a:endParaRPr lang="el-GR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>
            <a:extLst>
              <a:ext uri="{FF2B5EF4-FFF2-40B4-BE49-F238E27FC236}">
                <a16:creationId xmlns:a16="http://schemas.microsoft.com/office/drawing/2014/main" id="{34657D0B-3A79-49CE-8B62-AFF2A1F961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sz="4300"/>
              <a:t>&lt;xsl:value-of&gt;</a:t>
            </a:r>
            <a:endParaRPr lang="en-US" altLang="el-GR" sz="4300"/>
          </a:p>
        </p:txBody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4AA1F245-7EB8-43A6-A707-5867FEB11CF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71500" indent="-571500" eaLnBrk="1" hangingPunct="1">
              <a:buFont typeface="Wingdings" panose="05000000000000000000" pitchFamily="2" charset="2"/>
              <a:buNone/>
            </a:pPr>
            <a:r>
              <a:rPr lang="el-GR" altLang="el-GR" sz="2200">
                <a:solidFill>
                  <a:schemeClr val="tx2"/>
                </a:solidFill>
              </a:rPr>
              <a:t>	&lt;xsl:value-of select=”tag-name”&gt;… &lt;/xsl:value-of&gt;</a:t>
            </a:r>
          </a:p>
          <a:p>
            <a:pPr marL="571500" indent="-571500" eaLnBrk="1" hangingPunct="1"/>
            <a:r>
              <a:rPr lang="el-GR" altLang="el-GR"/>
              <a:t>Επιστρέφει την τιμή ενός attribute ενός </a:t>
            </a:r>
            <a:r>
              <a:rPr lang="en-US" altLang="el-GR"/>
              <a:t>element </a:t>
            </a:r>
            <a:r>
              <a:rPr lang="el-GR" altLang="el-GR"/>
              <a:t>ή ενός κόμβου του XML αρχείου</a:t>
            </a:r>
          </a:p>
          <a:p>
            <a:pPr marL="839788" lvl="1" indent="-495300" eaLnBrk="1" hangingPunct="1"/>
            <a:r>
              <a:rPr lang="el-GR" altLang="el-GR"/>
              <a:t>Το πεδίο </a:t>
            </a:r>
            <a:r>
              <a:rPr lang="en-US" altLang="el-GR"/>
              <a:t>“</a:t>
            </a:r>
            <a:r>
              <a:rPr lang="el-GR" altLang="el-GR"/>
              <a:t>select</a:t>
            </a:r>
            <a:r>
              <a:rPr lang="en-US" altLang="el-GR"/>
              <a:t>” </a:t>
            </a:r>
            <a:r>
              <a:rPr lang="el-GR" altLang="el-GR"/>
              <a:t>είναι απαραίτητο και περιέχει μία XPath expression</a:t>
            </a:r>
          </a:p>
          <a:p>
            <a:pPr marL="1131888" lvl="2" indent="-438150" eaLnBrk="1" hangingPunct="1"/>
            <a:r>
              <a:rPr lang="el-GR" altLang="el-GR"/>
              <a:t>Χρησιμοποιεί το forward slash (/) για να επιλέγει υπο-καταλόγους</a:t>
            </a:r>
          </a:p>
          <a:p>
            <a:pPr marL="571500" indent="-571500" eaLnBrk="1" hangingPunct="1">
              <a:buFont typeface="Wingdings" panose="05000000000000000000" pitchFamily="2" charset="2"/>
              <a:buNone/>
            </a:pPr>
            <a:r>
              <a:rPr lang="el-GR" altLang="el-GR" sz="2600"/>
              <a:t>	</a:t>
            </a:r>
            <a:r>
              <a:rPr lang="en-US" altLang="el-GR" sz="2200">
                <a:solidFill>
                  <a:schemeClr val="tx2"/>
                </a:solidFill>
              </a:rPr>
              <a:t>&lt;title&gt;ISBN &lt;xsl:value-of select =</a:t>
            </a:r>
            <a:r>
              <a:rPr lang="en-US" altLang="el-GR" sz="2200"/>
              <a:t> </a:t>
            </a:r>
            <a:r>
              <a:rPr lang="en-US" altLang="el-GR" sz="2200">
                <a:solidFill>
                  <a:schemeClr val="hlink"/>
                </a:solidFill>
              </a:rPr>
              <a:t>"@isbn</a:t>
            </a:r>
            <a:r>
              <a:rPr lang="en-US" altLang="el-GR" sz="2200">
                <a:solidFill>
                  <a:schemeClr val="tx2"/>
                </a:solidFill>
              </a:rPr>
              <a:t>"/&gt; - </a:t>
            </a:r>
          </a:p>
          <a:p>
            <a:pPr marL="571500" indent="-571500" eaLnBrk="1" hangingPunct="1">
              <a:buFont typeface="Wingdings" panose="05000000000000000000" pitchFamily="2" charset="2"/>
              <a:buNone/>
            </a:pPr>
            <a:r>
              <a:rPr lang="en-US" altLang="el-GR" sz="2200">
                <a:solidFill>
                  <a:schemeClr val="tx2"/>
                </a:solidFill>
              </a:rPr>
              <a:t>            &lt;xsl:value-of select =</a:t>
            </a:r>
            <a:r>
              <a:rPr lang="en-US" altLang="el-GR" sz="2200"/>
              <a:t> </a:t>
            </a:r>
            <a:r>
              <a:rPr lang="en-US" altLang="el-GR" sz="2200">
                <a:solidFill>
                  <a:schemeClr val="accent2"/>
                </a:solidFill>
              </a:rPr>
              <a:t>"title"</a:t>
            </a:r>
            <a:r>
              <a:rPr lang="en-US" altLang="el-GR" sz="2200">
                <a:solidFill>
                  <a:schemeClr val="tx2"/>
                </a:solidFill>
              </a:rPr>
              <a:t>/&gt;&lt;/title&gt;</a:t>
            </a:r>
            <a:endParaRPr lang="el-GR" altLang="el-GR" sz="2200">
              <a:solidFill>
                <a:schemeClr val="tx2"/>
              </a:solidFill>
            </a:endParaRPr>
          </a:p>
          <a:p>
            <a:pPr marL="571500" indent="-571500" eaLnBrk="1" hangingPunct="1">
              <a:buFont typeface="Wingdings" panose="05000000000000000000" pitchFamily="2" charset="2"/>
              <a:buNone/>
            </a:pPr>
            <a:endParaRPr lang="en-US" altLang="el-GR">
              <a:solidFill>
                <a:schemeClr val="tx2"/>
              </a:solidFill>
            </a:endParaRPr>
          </a:p>
          <a:p>
            <a:pPr marL="571500" indent="-571500" eaLnBrk="1" hangingPunct="1">
              <a:buFont typeface="Wingdings" panose="05000000000000000000" pitchFamily="2" charset="2"/>
              <a:buNone/>
            </a:pPr>
            <a:r>
              <a:rPr lang="en-US" altLang="el-GR"/>
              <a:t>	</a:t>
            </a:r>
            <a:r>
              <a:rPr lang="en-US" altLang="el-GR" sz="2600">
                <a:hlinkClick r:id="rId2" action="ppaction://hlinkfile"/>
              </a:rPr>
              <a:t>XSL </a:t>
            </a:r>
            <a:r>
              <a:rPr lang="el-GR" altLang="el-GR" sz="2600">
                <a:hlinkClick r:id="rId2" action="ppaction://hlinkfile"/>
              </a:rPr>
              <a:t>αρχείο</a:t>
            </a:r>
            <a:r>
              <a:rPr lang="el-GR" altLang="el-GR" sz="2600"/>
              <a:t>				 </a:t>
            </a:r>
            <a:r>
              <a:rPr lang="en-US" altLang="el-GR" sz="2600">
                <a:hlinkClick r:id="rId3" action="ppaction://hlinkpres?slideindex=1&amp;slidetitle="/>
              </a:rPr>
              <a:t>XML </a:t>
            </a:r>
            <a:r>
              <a:rPr lang="el-GR" altLang="el-GR" sz="2600">
                <a:hlinkClick r:id="rId3" action="ppaction://hlinkpres?slideindex=1&amp;slidetitle="/>
              </a:rPr>
              <a:t>αρχείο</a:t>
            </a:r>
            <a:r>
              <a:rPr lang="el-GR" altLang="el-GR" sz="2600"/>
              <a:t> 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7E54A5F7-4125-4108-A9E2-99CFA26AA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66</a:t>
            </a:fld>
            <a:endParaRPr lang="el-GR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>
            <a:extLst>
              <a:ext uri="{FF2B5EF4-FFF2-40B4-BE49-F238E27FC236}">
                <a16:creationId xmlns:a16="http://schemas.microsoft.com/office/drawing/2014/main" id="{DD284687-8C60-4563-8481-27B5F2FC95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 sz="4300"/>
              <a:t>&lt;xsl:for-each&gt;</a:t>
            </a:r>
            <a:r>
              <a:rPr lang="el-GR" altLang="el-GR" sz="4300"/>
              <a:t>			</a:t>
            </a:r>
            <a:r>
              <a:rPr lang="el-GR" altLang="el-GR" sz="3500"/>
              <a:t>1/2</a:t>
            </a:r>
            <a:endParaRPr lang="en-US" altLang="el-GR" sz="3500"/>
          </a:p>
        </p:txBody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26042D24-1D74-460E-BC00-0787B9D5C1E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sz="2600" dirty="0">
                <a:solidFill>
                  <a:schemeClr val="tx2"/>
                </a:solidFill>
              </a:rPr>
              <a:t>	&lt;</a:t>
            </a:r>
            <a:r>
              <a:rPr lang="el-GR" sz="2600" dirty="0" err="1">
                <a:solidFill>
                  <a:schemeClr val="tx2"/>
                </a:solidFill>
              </a:rPr>
              <a:t>xsl:for</a:t>
            </a:r>
            <a:r>
              <a:rPr lang="el-GR" sz="2600" dirty="0">
                <a:solidFill>
                  <a:schemeClr val="tx2"/>
                </a:solidFill>
              </a:rPr>
              <a:t>-</a:t>
            </a:r>
            <a:r>
              <a:rPr lang="el-GR" sz="2600" dirty="0" err="1">
                <a:solidFill>
                  <a:schemeClr val="tx2"/>
                </a:solidFill>
              </a:rPr>
              <a:t>each</a:t>
            </a:r>
            <a:r>
              <a:rPr lang="el-GR" sz="2600" dirty="0">
                <a:solidFill>
                  <a:schemeClr val="tx2"/>
                </a:solidFill>
              </a:rPr>
              <a:t> </a:t>
            </a:r>
            <a:r>
              <a:rPr lang="el-GR" sz="2600" dirty="0" err="1">
                <a:solidFill>
                  <a:schemeClr val="tx2"/>
                </a:solidFill>
              </a:rPr>
              <a:t>select=”tag</a:t>
            </a:r>
            <a:r>
              <a:rPr lang="el-GR" sz="2600" dirty="0">
                <a:solidFill>
                  <a:schemeClr val="tx2"/>
                </a:solidFill>
              </a:rPr>
              <a:t>-</a:t>
            </a:r>
            <a:r>
              <a:rPr lang="el-GR" sz="2600" dirty="0" err="1">
                <a:solidFill>
                  <a:schemeClr val="tx2"/>
                </a:solidFill>
              </a:rPr>
              <a:t>name</a:t>
            </a:r>
            <a:r>
              <a:rPr lang="el-GR" sz="2600" dirty="0">
                <a:solidFill>
                  <a:schemeClr val="tx2"/>
                </a:solidFill>
              </a:rPr>
              <a:t>”&gt; … &lt;</a:t>
            </a:r>
            <a:r>
              <a:rPr lang="el-GR" sz="2600" dirty="0" err="1">
                <a:solidFill>
                  <a:schemeClr val="tx2"/>
                </a:solidFill>
              </a:rPr>
              <a:t>xsl:for</a:t>
            </a:r>
            <a:r>
              <a:rPr lang="el-GR" sz="2600" dirty="0">
                <a:solidFill>
                  <a:schemeClr val="tx2"/>
                </a:solidFill>
              </a:rPr>
              <a:t>-</a:t>
            </a:r>
            <a:r>
              <a:rPr lang="el-GR" sz="2600" dirty="0" err="1">
                <a:solidFill>
                  <a:schemeClr val="tx2"/>
                </a:solidFill>
              </a:rPr>
              <a:t>each</a:t>
            </a:r>
            <a:r>
              <a:rPr lang="el-GR" sz="2600" dirty="0">
                <a:solidFill>
                  <a:schemeClr val="tx2"/>
                </a:solidFill>
              </a:rPr>
              <a:t>&gt;</a:t>
            </a:r>
            <a:endParaRPr lang="el-GR" dirty="0">
              <a:solidFill>
                <a:schemeClr val="tx2"/>
              </a:solidFill>
            </a:endParaRPr>
          </a:p>
          <a:p>
            <a:pPr marL="571500" indent="-571500" eaLnBrk="1" hangingPunct="1">
              <a:lnSpc>
                <a:spcPct val="90000"/>
              </a:lnSpc>
              <a:defRPr/>
            </a:pPr>
            <a:r>
              <a:rPr lang="el-GR" dirty="0"/>
              <a:t>Επιτρέπει τον ορισμό </a:t>
            </a:r>
            <a:r>
              <a:rPr lang="en-US" dirty="0"/>
              <a:t>looping </a:t>
            </a:r>
            <a:r>
              <a:rPr lang="el-GR" dirty="0"/>
              <a:t>στο </a:t>
            </a:r>
            <a:r>
              <a:rPr lang="en-US" dirty="0"/>
              <a:t>XSLT</a:t>
            </a:r>
            <a:endParaRPr lang="el-GR" dirty="0"/>
          </a:p>
          <a:p>
            <a:pPr marL="571500" indent="-571500" eaLnBrk="1" hangingPunct="1">
              <a:lnSpc>
                <a:spcPct val="90000"/>
              </a:lnSpc>
              <a:defRPr/>
            </a:pPr>
            <a:r>
              <a:rPr lang="el-GR" dirty="0"/>
              <a:t>Ότι περιέχεται μεταξύ του </a:t>
            </a:r>
            <a:r>
              <a:rPr lang="en-US" dirty="0"/>
              <a:t>start </a:t>
            </a:r>
            <a:r>
              <a:rPr lang="el-GR" dirty="0"/>
              <a:t>και </a:t>
            </a:r>
            <a:r>
              <a:rPr lang="en-US" dirty="0"/>
              <a:t>end tag </a:t>
            </a:r>
            <a:r>
              <a:rPr lang="el-GR" dirty="0"/>
              <a:t>επαναλαμβάνεται για όσα </a:t>
            </a:r>
            <a:r>
              <a:rPr lang="en-US" dirty="0"/>
              <a:t>XML elements </a:t>
            </a:r>
            <a:r>
              <a:rPr lang="el-GR" dirty="0"/>
              <a:t>ταιριάζουν με το </a:t>
            </a:r>
            <a:r>
              <a:rPr lang="el-GR" dirty="0" err="1"/>
              <a:t>tag</a:t>
            </a:r>
            <a:r>
              <a:rPr lang="el-GR" dirty="0"/>
              <a:t> </a:t>
            </a:r>
            <a:r>
              <a:rPr lang="el-GR" dirty="0" err="1"/>
              <a:t>name</a:t>
            </a:r>
            <a:r>
              <a:rPr lang="el-GR" dirty="0"/>
              <a:t> που έχει επιλεχθεί</a:t>
            </a:r>
            <a:endParaRPr lang="en-US" dirty="0"/>
          </a:p>
          <a:p>
            <a:pPr marL="839788" lvl="1" indent="-495300" eaLnBrk="1" hangingPunct="1">
              <a:lnSpc>
                <a:spcPct val="90000"/>
              </a:lnSpc>
              <a:defRPr/>
            </a:pPr>
            <a:r>
              <a:rPr lang="el-GR" dirty="0"/>
              <a:t>Το πεδίο </a:t>
            </a:r>
            <a:r>
              <a:rPr lang="en-US" dirty="0"/>
              <a:t>“</a:t>
            </a:r>
            <a:r>
              <a:rPr lang="el-GR" dirty="0" err="1"/>
              <a:t>select</a:t>
            </a:r>
            <a:r>
              <a:rPr lang="en-US" dirty="0"/>
              <a:t>” </a:t>
            </a:r>
            <a:r>
              <a:rPr lang="el-GR" dirty="0"/>
              <a:t>είναι απαραίτητο και περιέχει μία </a:t>
            </a:r>
            <a:r>
              <a:rPr lang="el-GR" dirty="0" err="1"/>
              <a:t>XPath</a:t>
            </a:r>
            <a:r>
              <a:rPr lang="el-GR" dirty="0"/>
              <a:t> </a:t>
            </a:r>
            <a:r>
              <a:rPr lang="el-GR" dirty="0" err="1"/>
              <a:t>expression</a:t>
            </a:r>
            <a:endParaRPr lang="el-GR" dirty="0"/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dirty="0">
                <a:solidFill>
                  <a:schemeClr val="tx2"/>
                </a:solidFill>
              </a:rPr>
              <a:t>	</a:t>
            </a:r>
            <a:r>
              <a:rPr lang="en-US" sz="2400" dirty="0">
                <a:solidFill>
                  <a:schemeClr val="tx2"/>
                </a:solidFill>
              </a:rPr>
              <a:t>&lt;</a:t>
            </a:r>
            <a:r>
              <a:rPr lang="en-US" sz="2400" dirty="0" err="1">
                <a:solidFill>
                  <a:schemeClr val="tx2"/>
                </a:solidFill>
              </a:rPr>
              <a:t>xsl:for</a:t>
            </a:r>
            <a:r>
              <a:rPr lang="en-US" sz="2400" dirty="0">
                <a:solidFill>
                  <a:schemeClr val="tx2"/>
                </a:solidFill>
              </a:rPr>
              <a:t>-each select="catalog/</a:t>
            </a:r>
            <a:r>
              <a:rPr lang="en-US" sz="2400" dirty="0" err="1">
                <a:solidFill>
                  <a:schemeClr val="tx2"/>
                </a:solidFill>
              </a:rPr>
              <a:t>cd</a:t>
            </a:r>
            <a:r>
              <a:rPr lang="en-US" sz="2400" dirty="0">
                <a:solidFill>
                  <a:schemeClr val="tx2"/>
                </a:solidFill>
              </a:rPr>
              <a:t>"&gt;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sz="2400" dirty="0">
                <a:solidFill>
                  <a:schemeClr val="tx2"/>
                </a:solidFill>
              </a:rPr>
              <a:t>	</a:t>
            </a:r>
            <a:r>
              <a:rPr lang="en-US" sz="2400" dirty="0">
                <a:solidFill>
                  <a:schemeClr val="tx2"/>
                </a:solidFill>
              </a:rPr>
              <a:t>      &lt;</a:t>
            </a:r>
            <a:r>
              <a:rPr lang="en-US" sz="2400" dirty="0" err="1">
                <a:solidFill>
                  <a:schemeClr val="tx2"/>
                </a:solidFill>
              </a:rPr>
              <a:t>tr</a:t>
            </a:r>
            <a:r>
              <a:rPr lang="en-US" sz="2400" dirty="0">
                <a:solidFill>
                  <a:schemeClr val="tx2"/>
                </a:solidFill>
              </a:rPr>
              <a:t>&gt;&lt;td&gt;&lt;</a:t>
            </a:r>
            <a:r>
              <a:rPr lang="en-US" sz="2400" dirty="0" err="1">
                <a:solidFill>
                  <a:schemeClr val="tx2"/>
                </a:solidFill>
              </a:rPr>
              <a:t>xsl:value</a:t>
            </a:r>
            <a:r>
              <a:rPr lang="en-US" sz="2400" dirty="0">
                <a:solidFill>
                  <a:schemeClr val="tx2"/>
                </a:solidFill>
              </a:rPr>
              <a:t>-of select="title" /&gt;&lt;/td&gt;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sz="2400" dirty="0">
                <a:solidFill>
                  <a:schemeClr val="tx2"/>
                </a:solidFill>
              </a:rPr>
              <a:t>	</a:t>
            </a:r>
            <a:r>
              <a:rPr lang="en-US" sz="2400" dirty="0">
                <a:solidFill>
                  <a:schemeClr val="tx2"/>
                </a:solidFill>
              </a:rPr>
              <a:t>        &lt;td&gt;&lt;</a:t>
            </a:r>
            <a:r>
              <a:rPr lang="en-US" sz="2400" dirty="0" err="1">
                <a:solidFill>
                  <a:schemeClr val="tx2"/>
                </a:solidFill>
              </a:rPr>
              <a:t>xsl:value</a:t>
            </a:r>
            <a:r>
              <a:rPr lang="en-US" sz="2400" dirty="0">
                <a:solidFill>
                  <a:schemeClr val="tx2"/>
                </a:solidFill>
              </a:rPr>
              <a:t>-of select="artist" /&gt;&lt;/td&gt;&lt;/</a:t>
            </a:r>
            <a:r>
              <a:rPr lang="en-US" sz="2400" dirty="0" err="1">
                <a:solidFill>
                  <a:schemeClr val="tx2"/>
                </a:solidFill>
              </a:rPr>
              <a:t>tr</a:t>
            </a:r>
            <a:r>
              <a:rPr lang="en-US" sz="2400" dirty="0">
                <a:solidFill>
                  <a:schemeClr val="tx2"/>
                </a:solidFill>
              </a:rPr>
              <a:t>&gt;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sz="2400" dirty="0">
                <a:solidFill>
                  <a:schemeClr val="tx2"/>
                </a:solidFill>
              </a:rPr>
              <a:t>      &lt;/</a:t>
            </a:r>
            <a:r>
              <a:rPr lang="en-US" sz="2400" dirty="0" err="1">
                <a:solidFill>
                  <a:schemeClr val="tx2"/>
                </a:solidFill>
              </a:rPr>
              <a:t>xsl:for</a:t>
            </a:r>
            <a:r>
              <a:rPr lang="en-US" sz="2400" dirty="0">
                <a:solidFill>
                  <a:schemeClr val="tx2"/>
                </a:solidFill>
              </a:rPr>
              <a:t>-each&gt;</a:t>
            </a:r>
          </a:p>
          <a:p>
            <a:pPr marL="571500" indent="-571500" eaLnBrk="1" hangingPunct="1">
              <a:lnSpc>
                <a:spcPct val="90000"/>
              </a:lnSpc>
              <a:spcBef>
                <a:spcPts val="1200"/>
              </a:spcBef>
              <a:buFont typeface="Wingdings" panose="05000000000000000000" pitchFamily="2" charset="2"/>
              <a:buNone/>
              <a:defRPr/>
            </a:pPr>
            <a:r>
              <a:rPr lang="en-US" sz="2600" dirty="0"/>
              <a:t>	</a:t>
            </a:r>
            <a:r>
              <a:rPr lang="en-US" sz="2600" dirty="0">
                <a:hlinkClick r:id="rId2" action="ppaction://hlinkfile"/>
              </a:rPr>
              <a:t>XSL </a:t>
            </a:r>
            <a:r>
              <a:rPr lang="el-GR" sz="2600" dirty="0">
                <a:hlinkClick r:id="rId2" action="ppaction://hlinkfile"/>
              </a:rPr>
              <a:t>αρχείο</a:t>
            </a:r>
            <a:r>
              <a:rPr lang="el-GR" sz="2600" dirty="0"/>
              <a:t>				 </a:t>
            </a:r>
            <a:r>
              <a:rPr lang="en-US" sz="2600" dirty="0">
                <a:hlinkClick r:id="rId3" action="ppaction://hlinkpres?slideindex=1&amp;slidetitle="/>
              </a:rPr>
              <a:t>XML </a:t>
            </a:r>
            <a:r>
              <a:rPr lang="el-GR" sz="2600" dirty="0">
                <a:hlinkClick r:id="rId3" action="ppaction://hlinkpres?slideindex=1&amp;slidetitle="/>
              </a:rPr>
              <a:t>αρχείο</a:t>
            </a:r>
            <a:r>
              <a:rPr lang="el-GR" sz="2600" dirty="0"/>
              <a:t> 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002C7526-93AE-4345-834D-0BEC2125F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67</a:t>
            </a:fld>
            <a:endParaRPr lang="el-GR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980EB179-F14C-4F3D-9C06-F8D688CCA0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 sz="4300"/>
              <a:t>&lt;xsl:for-each&gt;</a:t>
            </a:r>
            <a:r>
              <a:rPr lang="el-GR" altLang="el-GR" sz="4300"/>
              <a:t>			</a:t>
            </a:r>
            <a:r>
              <a:rPr lang="el-GR" altLang="el-GR" sz="3500"/>
              <a:t>2/2</a:t>
            </a:r>
            <a:endParaRPr lang="en-US" altLang="el-GR" sz="3500"/>
          </a:p>
        </p:txBody>
      </p:sp>
      <p:sp>
        <p:nvSpPr>
          <p:cNvPr id="57347" name="Rectangle 3">
            <a:extLst>
              <a:ext uri="{FF2B5EF4-FFF2-40B4-BE49-F238E27FC236}">
                <a16:creationId xmlns:a16="http://schemas.microsoft.com/office/drawing/2014/main" id="{30C5BF62-F24C-48EC-9B26-A99C961A5B3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71500" indent="-571500" eaLnBrk="1" hangingPunct="1">
              <a:defRPr/>
            </a:pPr>
            <a:r>
              <a:rPr lang="el-GR" dirty="0"/>
              <a:t>Στο πεδίο </a:t>
            </a:r>
            <a:r>
              <a:rPr lang="en-US" dirty="0"/>
              <a:t>“select” </a:t>
            </a:r>
            <a:r>
              <a:rPr lang="el-GR" dirty="0"/>
              <a:t>μπορούμε να προσθέσουμε ένα κριτήριο για να φιλτράρουμε τα δεδομένα από ένα </a:t>
            </a:r>
            <a:r>
              <a:rPr lang="en-US" dirty="0"/>
              <a:t>XML </a:t>
            </a:r>
            <a:r>
              <a:rPr lang="el-GR" dirty="0"/>
              <a:t>αρχείο</a:t>
            </a:r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el-GR" spc="-150" dirty="0"/>
              <a:t>	</a:t>
            </a:r>
            <a:r>
              <a:rPr lang="el-GR" sz="2600" spc="-150" dirty="0">
                <a:solidFill>
                  <a:schemeClr val="tx2"/>
                </a:solidFill>
              </a:rPr>
              <a:t>&lt;</a:t>
            </a:r>
            <a:r>
              <a:rPr lang="el-GR" sz="2600" spc="-150" dirty="0" err="1">
                <a:solidFill>
                  <a:schemeClr val="tx2"/>
                </a:solidFill>
              </a:rPr>
              <a:t>xsl:for</a:t>
            </a:r>
            <a:r>
              <a:rPr lang="el-GR" sz="2600" spc="-150" dirty="0">
                <a:solidFill>
                  <a:schemeClr val="tx2"/>
                </a:solidFill>
              </a:rPr>
              <a:t>-</a:t>
            </a:r>
            <a:r>
              <a:rPr lang="el-GR" sz="2600" spc="-150" dirty="0" err="1">
                <a:solidFill>
                  <a:schemeClr val="tx2"/>
                </a:solidFill>
              </a:rPr>
              <a:t>each</a:t>
            </a:r>
            <a:r>
              <a:rPr lang="el-GR" sz="2600" spc="-150" dirty="0">
                <a:solidFill>
                  <a:schemeClr val="tx2"/>
                </a:solidFill>
              </a:rPr>
              <a:t> </a:t>
            </a:r>
            <a:r>
              <a:rPr lang="el-GR" sz="2600" spc="-150" dirty="0" err="1">
                <a:solidFill>
                  <a:schemeClr val="tx2"/>
                </a:solidFill>
              </a:rPr>
              <a:t>select="catalog</a:t>
            </a:r>
            <a:r>
              <a:rPr lang="el-GR" sz="2600" spc="-150" dirty="0">
                <a:solidFill>
                  <a:schemeClr val="tx2"/>
                </a:solidFill>
              </a:rPr>
              <a:t>/cd</a:t>
            </a:r>
            <a:r>
              <a:rPr lang="el-GR" sz="2600" spc="-150" dirty="0">
                <a:solidFill>
                  <a:schemeClr val="accent2"/>
                </a:solidFill>
              </a:rPr>
              <a:t>[</a:t>
            </a:r>
            <a:r>
              <a:rPr lang="el-GR" sz="2600" spc="-150" dirty="0" err="1">
                <a:solidFill>
                  <a:schemeClr val="accent2"/>
                </a:solidFill>
              </a:rPr>
              <a:t>artist='Bob</a:t>
            </a:r>
            <a:r>
              <a:rPr lang="el-GR" sz="2600" spc="-150" dirty="0">
                <a:solidFill>
                  <a:schemeClr val="accent2"/>
                </a:solidFill>
              </a:rPr>
              <a:t> </a:t>
            </a:r>
            <a:r>
              <a:rPr lang="el-GR" sz="2600" spc="-150" dirty="0" err="1">
                <a:solidFill>
                  <a:schemeClr val="accent2"/>
                </a:solidFill>
              </a:rPr>
              <a:t>Dylan</a:t>
            </a:r>
            <a:r>
              <a:rPr lang="el-GR" sz="2600" spc="-150" dirty="0">
                <a:solidFill>
                  <a:schemeClr val="accent2"/>
                </a:solidFill>
              </a:rPr>
              <a:t>']</a:t>
            </a:r>
            <a:r>
              <a:rPr lang="el-GR" sz="2600" spc="-150" dirty="0">
                <a:solidFill>
                  <a:schemeClr val="tx2"/>
                </a:solidFill>
              </a:rPr>
              <a:t>"&gt;</a:t>
            </a:r>
          </a:p>
          <a:p>
            <a:pPr marL="571500" indent="-571500" eaLnBrk="1" hangingPunct="1">
              <a:defRPr/>
            </a:pPr>
            <a:r>
              <a:rPr lang="el-GR" dirty="0"/>
              <a:t>Τελεστές φιλτραρίσματος</a:t>
            </a:r>
          </a:p>
          <a:p>
            <a:pPr marL="839788" lvl="1" indent="-495300" eaLnBrk="1" hangingPunct="1">
              <a:defRPr/>
            </a:pPr>
            <a:r>
              <a:rPr lang="el-GR" dirty="0"/>
              <a:t>=  (ίσο) </a:t>
            </a:r>
          </a:p>
          <a:p>
            <a:pPr marL="839788" lvl="1" indent="-495300" eaLnBrk="1" hangingPunct="1">
              <a:defRPr/>
            </a:pPr>
            <a:r>
              <a:rPr lang="el-GR" dirty="0"/>
              <a:t>!= (διάφορο) </a:t>
            </a:r>
          </a:p>
          <a:p>
            <a:pPr marL="839788" lvl="1" indent="-495300" eaLnBrk="1" hangingPunct="1">
              <a:defRPr/>
            </a:pPr>
            <a:r>
              <a:rPr lang="el-GR" dirty="0"/>
              <a:t>&amp;</a:t>
            </a:r>
            <a:r>
              <a:rPr lang="el-GR" dirty="0" err="1"/>
              <a:t>lt</a:t>
            </a:r>
            <a:r>
              <a:rPr lang="el-GR" dirty="0"/>
              <a:t>; (&lt; μικρότερο)</a:t>
            </a:r>
          </a:p>
          <a:p>
            <a:pPr marL="839788" lvl="1" indent="-495300" eaLnBrk="1" hangingPunct="1">
              <a:defRPr/>
            </a:pPr>
            <a:r>
              <a:rPr lang="el-GR" dirty="0"/>
              <a:t>&amp;</a:t>
            </a:r>
            <a:r>
              <a:rPr lang="el-GR" dirty="0" err="1"/>
              <a:t>gt</a:t>
            </a:r>
            <a:r>
              <a:rPr lang="el-GR" dirty="0"/>
              <a:t>; (&gt; μεγαλύτερο)</a:t>
            </a:r>
            <a:endParaRPr lang="en-US" sz="2100" dirty="0">
              <a:solidFill>
                <a:schemeClr val="tx2"/>
              </a:solidFill>
            </a:endParaRPr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en-US" sz="2600" dirty="0"/>
              <a:t>	</a:t>
            </a:r>
            <a:r>
              <a:rPr lang="en-US" dirty="0">
                <a:hlinkClick r:id="rId2" action="ppaction://hlinkfile"/>
              </a:rPr>
              <a:t>XSL </a:t>
            </a:r>
            <a:r>
              <a:rPr lang="el-GR" dirty="0">
                <a:hlinkClick r:id="rId2" action="ppaction://hlinkfile"/>
              </a:rPr>
              <a:t>αρχείο</a:t>
            </a:r>
            <a:r>
              <a:rPr lang="el-GR" dirty="0"/>
              <a:t>				 </a:t>
            </a:r>
            <a:r>
              <a:rPr lang="en-US" dirty="0">
                <a:hlinkClick r:id="rId3" action="ppaction://hlinkpres?slideindex=1&amp;slidetitle="/>
              </a:rPr>
              <a:t>XML </a:t>
            </a:r>
            <a:r>
              <a:rPr lang="el-GR" dirty="0">
                <a:hlinkClick r:id="rId3" action="ppaction://hlinkpres?slideindex=1&amp;slidetitle="/>
              </a:rPr>
              <a:t>αρχείο</a:t>
            </a:r>
            <a:r>
              <a:rPr lang="el-GR" dirty="0"/>
              <a:t> 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538212AC-446D-4938-911A-B6E73732D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68</a:t>
            </a:fld>
            <a:endParaRPr lang="el-GR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>
            <a:extLst>
              <a:ext uri="{FF2B5EF4-FFF2-40B4-BE49-F238E27FC236}">
                <a16:creationId xmlns:a16="http://schemas.microsoft.com/office/drawing/2014/main" id="{B83AB43E-0AFD-4314-8966-CDFD04F8EC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sz="4300"/>
              <a:t>&lt;xsl:sort&gt;	</a:t>
            </a:r>
            <a:endParaRPr lang="en-US" altLang="el-GR" sz="4300"/>
          </a:p>
        </p:txBody>
      </p:sp>
      <p:sp>
        <p:nvSpPr>
          <p:cNvPr id="58371" name="Rectangle 3">
            <a:extLst>
              <a:ext uri="{FF2B5EF4-FFF2-40B4-BE49-F238E27FC236}">
                <a16:creationId xmlns:a16="http://schemas.microsoft.com/office/drawing/2014/main" id="{A19D96FD-8033-4737-BA87-1883C8C45E7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71500" indent="-571500" eaLnBrk="1" hangingPunct="1">
              <a:lnSpc>
                <a:spcPct val="90000"/>
              </a:lnSpc>
              <a:defRPr/>
            </a:pPr>
            <a:r>
              <a:rPr lang="el-GR" dirty="0"/>
              <a:t>Ταξινόμηση αποτελέσματος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sz="2600" spc="-150" dirty="0">
                <a:solidFill>
                  <a:schemeClr val="tx2"/>
                </a:solidFill>
              </a:rPr>
              <a:t>	&lt;</a:t>
            </a:r>
            <a:r>
              <a:rPr lang="el-GR" sz="2600" spc="-150" dirty="0" err="1">
                <a:solidFill>
                  <a:schemeClr val="tx2"/>
                </a:solidFill>
              </a:rPr>
              <a:t>xsl:sort</a:t>
            </a:r>
            <a:r>
              <a:rPr lang="el-GR" sz="2600" spc="-150" dirty="0">
                <a:solidFill>
                  <a:schemeClr val="tx2"/>
                </a:solidFill>
              </a:rPr>
              <a:t> </a:t>
            </a:r>
            <a:r>
              <a:rPr lang="el-GR" sz="2600" spc="-150" dirty="0" err="1">
                <a:solidFill>
                  <a:schemeClr val="tx2"/>
                </a:solidFill>
              </a:rPr>
              <a:t>select=“tag</a:t>
            </a:r>
            <a:r>
              <a:rPr lang="el-GR" sz="2600" spc="-150" dirty="0">
                <a:solidFill>
                  <a:schemeClr val="tx2"/>
                </a:solidFill>
              </a:rPr>
              <a:t>-</a:t>
            </a:r>
            <a:r>
              <a:rPr lang="el-GR" sz="2600" spc="-150" dirty="0" err="1">
                <a:solidFill>
                  <a:schemeClr val="tx2"/>
                </a:solidFill>
              </a:rPr>
              <a:t>name</a:t>
            </a:r>
            <a:r>
              <a:rPr lang="el-GR" sz="2600" spc="-150" dirty="0">
                <a:solidFill>
                  <a:schemeClr val="tx2"/>
                </a:solidFill>
              </a:rPr>
              <a:t>”/&gt;</a:t>
            </a:r>
            <a:endParaRPr lang="el-GR" spc="-150" dirty="0">
              <a:solidFill>
                <a:schemeClr val="tx2"/>
              </a:solidFill>
            </a:endParaRPr>
          </a:p>
          <a:p>
            <a:pPr marL="839788" lvl="1" indent="-495300" eaLnBrk="1" hangingPunct="1">
              <a:lnSpc>
                <a:spcPct val="90000"/>
              </a:lnSpc>
              <a:defRPr/>
            </a:pPr>
            <a:r>
              <a:rPr lang="el-GR" dirty="0"/>
              <a:t>Το </a:t>
            </a:r>
            <a:r>
              <a:rPr lang="en-US" dirty="0"/>
              <a:t>element “sort” </a:t>
            </a:r>
            <a:r>
              <a:rPr lang="el-GR" dirty="0"/>
              <a:t>πρέπει να μπει μέσα στο </a:t>
            </a:r>
            <a:r>
              <a:rPr lang="en-US" dirty="0"/>
              <a:t>“</a:t>
            </a:r>
            <a:r>
              <a:rPr lang="el-GR" dirty="0" err="1"/>
              <a:t>for</a:t>
            </a:r>
            <a:r>
              <a:rPr lang="el-GR" dirty="0"/>
              <a:t>-</a:t>
            </a:r>
            <a:r>
              <a:rPr lang="el-GR" dirty="0" err="1"/>
              <a:t>each</a:t>
            </a:r>
            <a:r>
              <a:rPr lang="en-US" dirty="0"/>
              <a:t>”</a:t>
            </a:r>
            <a:r>
              <a:rPr lang="el-GR" dirty="0"/>
              <a:t> </a:t>
            </a:r>
            <a:r>
              <a:rPr lang="el-GR" dirty="0" err="1"/>
              <a:t>element</a:t>
            </a:r>
            <a:r>
              <a:rPr lang="el-GR" dirty="0"/>
              <a:t> στο XSL αρχείο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dirty="0">
                <a:solidFill>
                  <a:schemeClr val="tx2"/>
                </a:solidFill>
              </a:rPr>
              <a:t>	</a:t>
            </a:r>
            <a:r>
              <a:rPr lang="en-US" sz="2400" spc="-150" dirty="0">
                <a:solidFill>
                  <a:schemeClr val="tx2"/>
                </a:solidFill>
              </a:rPr>
              <a:t>&lt;</a:t>
            </a:r>
            <a:r>
              <a:rPr lang="en-US" sz="2400" spc="-150" dirty="0" err="1">
                <a:solidFill>
                  <a:schemeClr val="tx2"/>
                </a:solidFill>
              </a:rPr>
              <a:t>xsl:for</a:t>
            </a:r>
            <a:r>
              <a:rPr lang="en-US" sz="2400" spc="-150" dirty="0">
                <a:solidFill>
                  <a:schemeClr val="tx2"/>
                </a:solidFill>
              </a:rPr>
              <a:t>-each select="catalog/</a:t>
            </a:r>
            <a:r>
              <a:rPr lang="en-US" sz="2400" spc="-150" dirty="0" err="1">
                <a:solidFill>
                  <a:schemeClr val="tx2"/>
                </a:solidFill>
              </a:rPr>
              <a:t>cd</a:t>
            </a:r>
            <a:r>
              <a:rPr lang="en-US" sz="2400" spc="-150" dirty="0">
                <a:solidFill>
                  <a:schemeClr val="tx2"/>
                </a:solidFill>
              </a:rPr>
              <a:t>"&gt;</a:t>
            </a:r>
            <a:endParaRPr lang="el-GR" sz="2400" spc="-150" dirty="0">
              <a:solidFill>
                <a:schemeClr val="tx2"/>
              </a:solidFill>
            </a:endParaRP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sz="2400" spc="-150" dirty="0">
                <a:solidFill>
                  <a:schemeClr val="tx2"/>
                </a:solidFill>
              </a:rPr>
              <a:t>		</a:t>
            </a:r>
            <a:r>
              <a:rPr lang="en-US" sz="2400" spc="-150" dirty="0">
                <a:solidFill>
                  <a:schemeClr val="accent2"/>
                </a:solidFill>
              </a:rPr>
              <a:t>&lt;</a:t>
            </a:r>
            <a:r>
              <a:rPr lang="en-US" sz="2400" spc="-150" dirty="0" err="1">
                <a:solidFill>
                  <a:schemeClr val="accent2"/>
                </a:solidFill>
              </a:rPr>
              <a:t>xsl:sort</a:t>
            </a:r>
            <a:r>
              <a:rPr lang="en-US" sz="2400" spc="-150" dirty="0">
                <a:solidFill>
                  <a:schemeClr val="accent2"/>
                </a:solidFill>
              </a:rPr>
              <a:t> select="artist"/&gt;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sz="2400" spc="-150" dirty="0">
                <a:solidFill>
                  <a:schemeClr val="tx2"/>
                </a:solidFill>
              </a:rPr>
              <a:t>	</a:t>
            </a:r>
            <a:r>
              <a:rPr lang="en-US" sz="2400" spc="-150" dirty="0">
                <a:solidFill>
                  <a:schemeClr val="tx2"/>
                </a:solidFill>
              </a:rPr>
              <a:t>      &lt;</a:t>
            </a:r>
            <a:r>
              <a:rPr lang="en-US" sz="2400" spc="-150" dirty="0" err="1">
                <a:solidFill>
                  <a:schemeClr val="tx2"/>
                </a:solidFill>
              </a:rPr>
              <a:t>tr</a:t>
            </a:r>
            <a:r>
              <a:rPr lang="en-US" sz="2400" spc="-150" dirty="0">
                <a:solidFill>
                  <a:schemeClr val="tx2"/>
                </a:solidFill>
              </a:rPr>
              <a:t>&gt;&lt;td&gt;&lt;</a:t>
            </a:r>
            <a:r>
              <a:rPr lang="en-US" sz="2400" spc="-150" dirty="0" err="1">
                <a:solidFill>
                  <a:schemeClr val="tx2"/>
                </a:solidFill>
              </a:rPr>
              <a:t>xsl:value</a:t>
            </a:r>
            <a:r>
              <a:rPr lang="en-US" sz="2400" spc="-150" dirty="0">
                <a:solidFill>
                  <a:schemeClr val="tx2"/>
                </a:solidFill>
              </a:rPr>
              <a:t>-of select="title" /&gt;&lt;/td&gt;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sz="2400" spc="-150" dirty="0">
                <a:solidFill>
                  <a:schemeClr val="tx2"/>
                </a:solidFill>
              </a:rPr>
              <a:t>	</a:t>
            </a:r>
            <a:r>
              <a:rPr lang="en-US" sz="2400" spc="-150" dirty="0">
                <a:solidFill>
                  <a:schemeClr val="tx2"/>
                </a:solidFill>
              </a:rPr>
              <a:t>        &lt;td&gt;&lt;</a:t>
            </a:r>
            <a:r>
              <a:rPr lang="en-US" sz="2400" spc="-150" dirty="0" err="1">
                <a:solidFill>
                  <a:schemeClr val="tx2"/>
                </a:solidFill>
              </a:rPr>
              <a:t>xsl:value</a:t>
            </a:r>
            <a:r>
              <a:rPr lang="en-US" sz="2400" spc="-150" dirty="0">
                <a:solidFill>
                  <a:schemeClr val="tx2"/>
                </a:solidFill>
              </a:rPr>
              <a:t>-of select="artist"/&gt;&lt;/td&gt;&lt;/</a:t>
            </a:r>
            <a:r>
              <a:rPr lang="en-US" sz="2400" spc="-150" dirty="0" err="1">
                <a:solidFill>
                  <a:schemeClr val="tx2"/>
                </a:solidFill>
              </a:rPr>
              <a:t>tr</a:t>
            </a:r>
            <a:r>
              <a:rPr lang="en-US" sz="2400" spc="-150" dirty="0">
                <a:solidFill>
                  <a:schemeClr val="tx2"/>
                </a:solidFill>
              </a:rPr>
              <a:t>&gt;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sz="2400" spc="-150" dirty="0">
                <a:solidFill>
                  <a:schemeClr val="tx2"/>
                </a:solidFill>
              </a:rPr>
              <a:t>      &lt;/</a:t>
            </a:r>
            <a:r>
              <a:rPr lang="en-US" sz="2400" spc="-150" dirty="0" err="1">
                <a:solidFill>
                  <a:schemeClr val="tx2"/>
                </a:solidFill>
              </a:rPr>
              <a:t>xsl:for</a:t>
            </a:r>
            <a:r>
              <a:rPr lang="en-US" sz="2400" spc="-150" dirty="0">
                <a:solidFill>
                  <a:schemeClr val="tx2"/>
                </a:solidFill>
              </a:rPr>
              <a:t>-each&gt;</a:t>
            </a:r>
            <a:endParaRPr lang="el-GR" sz="2400" spc="-150" dirty="0">
              <a:solidFill>
                <a:schemeClr val="tx2"/>
              </a:solidFill>
            </a:endParaRPr>
          </a:p>
          <a:p>
            <a:pPr marL="571500" indent="-571500" eaLnBrk="1" hangingPunct="1">
              <a:lnSpc>
                <a:spcPct val="90000"/>
              </a:lnSpc>
              <a:defRPr/>
            </a:pPr>
            <a:r>
              <a:rPr lang="el-GR" dirty="0"/>
              <a:t>Το πεδίο </a:t>
            </a:r>
            <a:r>
              <a:rPr lang="en-US" dirty="0"/>
              <a:t>“</a:t>
            </a:r>
            <a:r>
              <a:rPr lang="el-GR" dirty="0" err="1"/>
              <a:t>select</a:t>
            </a:r>
            <a:r>
              <a:rPr lang="en-US" dirty="0"/>
              <a:t>” </a:t>
            </a:r>
            <a:r>
              <a:rPr lang="el-GR" dirty="0"/>
              <a:t>δηλώνει με βάση ποιο XML </a:t>
            </a:r>
            <a:r>
              <a:rPr lang="el-GR" dirty="0" err="1"/>
              <a:t>element</a:t>
            </a:r>
            <a:r>
              <a:rPr lang="el-GR" dirty="0"/>
              <a:t> θα γίνει η ταξινόμηση</a:t>
            </a:r>
            <a:endParaRPr lang="el-GR" sz="2400" dirty="0">
              <a:solidFill>
                <a:schemeClr val="tx2"/>
              </a:solidFill>
            </a:endParaRP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sz="2600" dirty="0"/>
              <a:t>	</a:t>
            </a:r>
            <a:r>
              <a:rPr lang="en-US" sz="2400" dirty="0">
                <a:hlinkClick r:id="rId2" action="ppaction://hlinkfile"/>
              </a:rPr>
              <a:t>XSL </a:t>
            </a:r>
            <a:r>
              <a:rPr lang="el-GR" sz="2400" dirty="0">
                <a:hlinkClick r:id="rId2" action="ppaction://hlinkfile"/>
              </a:rPr>
              <a:t>αρχείο</a:t>
            </a:r>
            <a:r>
              <a:rPr lang="el-GR" sz="2400" dirty="0"/>
              <a:t>				 </a:t>
            </a:r>
            <a:r>
              <a:rPr lang="en-US" sz="2400" dirty="0">
                <a:hlinkClick r:id="rId3" action="ppaction://hlinkpres?slideindex=1&amp;slidetitle="/>
              </a:rPr>
              <a:t>XML </a:t>
            </a:r>
            <a:r>
              <a:rPr lang="el-GR" sz="2400" dirty="0">
                <a:hlinkClick r:id="rId3" action="ppaction://hlinkpres?slideindex=1&amp;slidetitle="/>
              </a:rPr>
              <a:t>αρχείο </a:t>
            </a:r>
            <a:endParaRPr lang="el-GR" sz="24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CF573750-3742-4255-9451-0BD4A3F98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69</a:t>
            </a:fld>
            <a:endParaRPr lang="el-G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A6A949AA-6F53-48EA-AC50-8CDDD154E1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Το συντακτικό της </a:t>
            </a:r>
            <a:r>
              <a:rPr lang="en-US" altLang="el-GR"/>
              <a:t>XML	1/2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C630FD34-00A0-45CD-8A20-B788CDDCACD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Κάθε </a:t>
            </a:r>
            <a:r>
              <a:rPr lang="en-US" altLang="el-GR"/>
              <a:t>tag </a:t>
            </a:r>
            <a:r>
              <a:rPr lang="el-GR" altLang="el-GR"/>
              <a:t>πρέπει να κλείνει</a:t>
            </a:r>
          </a:p>
          <a:p>
            <a:pPr lvl="1" eaLnBrk="1" hangingPunct="1"/>
            <a:r>
              <a:rPr lang="en-US" altLang="el-GR" sz="2400"/>
              <a:t>&lt;message&gt; Welcome XML! 	</a:t>
            </a:r>
            <a:r>
              <a:rPr lang="en-US" altLang="el-GR" sz="2400">
                <a:solidFill>
                  <a:srgbClr val="FF0000"/>
                </a:solidFill>
              </a:rPr>
              <a:t>(no)</a:t>
            </a:r>
            <a:endParaRPr lang="el-GR" altLang="el-GR" sz="2400">
              <a:solidFill>
                <a:srgbClr val="FF0000"/>
              </a:solidFill>
            </a:endParaRPr>
          </a:p>
          <a:p>
            <a:pPr eaLnBrk="1" hangingPunct="1"/>
            <a:r>
              <a:rPr lang="el-GR" altLang="el-GR"/>
              <a:t>Τα </a:t>
            </a:r>
            <a:r>
              <a:rPr lang="en-US" altLang="el-GR"/>
              <a:t>tags </a:t>
            </a:r>
            <a:r>
              <a:rPr lang="el-GR" altLang="el-GR"/>
              <a:t>είναι </a:t>
            </a:r>
            <a:r>
              <a:rPr lang="en-US" altLang="el-GR"/>
              <a:t>case sensitive</a:t>
            </a:r>
          </a:p>
          <a:p>
            <a:pPr lvl="1" eaLnBrk="1" hangingPunct="1"/>
            <a:r>
              <a:rPr lang="el-GR" altLang="el-GR" sz="2400"/>
              <a:t>Το </a:t>
            </a:r>
            <a:r>
              <a:rPr lang="en-US" altLang="el-GR" sz="2400"/>
              <a:t>&lt;message&gt; </a:t>
            </a:r>
            <a:r>
              <a:rPr lang="el-GR" altLang="el-GR" sz="2400"/>
              <a:t>είναι διαφορετικό από το </a:t>
            </a:r>
            <a:r>
              <a:rPr lang="en-US" altLang="el-GR" sz="2400"/>
              <a:t>&lt;Message&gt;</a:t>
            </a:r>
            <a:endParaRPr lang="el-GR" altLang="el-GR" sz="2400"/>
          </a:p>
          <a:p>
            <a:pPr eaLnBrk="1" hangingPunct="1"/>
            <a:r>
              <a:rPr lang="el-GR" altLang="el-GR"/>
              <a:t>Τα </a:t>
            </a:r>
            <a:r>
              <a:rPr lang="en-US" altLang="el-GR"/>
              <a:t>tags </a:t>
            </a:r>
            <a:r>
              <a:rPr lang="el-GR" altLang="el-GR"/>
              <a:t>πρέπει να είναι εμφωλευμένα σωστά</a:t>
            </a:r>
          </a:p>
          <a:p>
            <a:pPr lvl="1" eaLnBrk="1" hangingPunct="1"/>
            <a:r>
              <a:rPr lang="el-GR" altLang="el-GR" sz="2400"/>
              <a:t>&lt;</a:t>
            </a:r>
            <a:r>
              <a:rPr lang="en-US" altLang="el-GR" sz="2400"/>
              <a:t>myMessage&gt; &lt;message&gt; Welcome XML &lt;/myMessage&gt; &lt;/message&gt;		</a:t>
            </a:r>
            <a:r>
              <a:rPr lang="en-US" altLang="el-GR" sz="2400">
                <a:solidFill>
                  <a:srgbClr val="FF0000"/>
                </a:solidFill>
              </a:rPr>
              <a:t>(no)</a:t>
            </a:r>
            <a:endParaRPr lang="el-GR" altLang="el-GR" sz="2400">
              <a:solidFill>
                <a:srgbClr val="FF0000"/>
              </a:solidFill>
            </a:endParaRPr>
          </a:p>
          <a:p>
            <a:pPr eaLnBrk="1" hangingPunct="1"/>
            <a:r>
              <a:rPr lang="el-GR" altLang="el-GR"/>
              <a:t>Άδεια </a:t>
            </a:r>
            <a:r>
              <a:rPr lang="en-US" altLang="el-GR"/>
              <a:t>tags</a:t>
            </a:r>
          </a:p>
          <a:p>
            <a:pPr lvl="1" eaLnBrk="1" hangingPunct="1"/>
            <a:r>
              <a:rPr lang="el-GR" altLang="el-GR"/>
              <a:t>&lt;</a:t>
            </a:r>
            <a:r>
              <a:rPr lang="en-US" altLang="el-GR"/>
              <a:t>Name</a:t>
            </a:r>
            <a:r>
              <a:rPr lang="en-US" altLang="el-GR">
                <a:solidFill>
                  <a:srgbClr val="0000FF"/>
                </a:solidFill>
              </a:rPr>
              <a:t>/</a:t>
            </a:r>
            <a:r>
              <a:rPr lang="en-US" altLang="el-GR"/>
              <a:t>&gt;</a:t>
            </a:r>
            <a:endParaRPr lang="el-GR" altLang="el-GR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F6813D25-6ADB-4D4E-9094-14C228578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</a:t>
            </a:fld>
            <a:endParaRPr lang="el-GR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>
            <a:extLst>
              <a:ext uri="{FF2B5EF4-FFF2-40B4-BE49-F238E27FC236}">
                <a16:creationId xmlns:a16="http://schemas.microsoft.com/office/drawing/2014/main" id="{AF8F8413-2F78-4AA8-903F-3917489FAB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sz="4300"/>
              <a:t>&lt;xsl:if&gt;	</a:t>
            </a:r>
            <a:endParaRPr lang="en-US" altLang="el-GR" sz="4300"/>
          </a:p>
        </p:txBody>
      </p:sp>
      <p:sp>
        <p:nvSpPr>
          <p:cNvPr id="58371" name="Rectangle 3">
            <a:extLst>
              <a:ext uri="{FF2B5EF4-FFF2-40B4-BE49-F238E27FC236}">
                <a16:creationId xmlns:a16="http://schemas.microsoft.com/office/drawing/2014/main" id="{CC7B7A40-F66F-4E27-BA08-5A73FFF6A67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71500" indent="-571500" eaLnBrk="1" hangingPunct="1">
              <a:buFont typeface="Wingdings" panose="05000000000000000000" pitchFamily="2" charset="2"/>
              <a:buNone/>
            </a:pPr>
            <a:r>
              <a:rPr lang="el-GR" altLang="el-GR" sz="2600">
                <a:solidFill>
                  <a:schemeClr val="tx2"/>
                </a:solidFill>
              </a:rPr>
              <a:t>	</a:t>
            </a:r>
            <a:r>
              <a:rPr lang="en-US" altLang="el-GR" sz="2600">
                <a:solidFill>
                  <a:schemeClr val="tx2"/>
                </a:solidFill>
              </a:rPr>
              <a:t>&lt;xsl:if test="price &amp;gt; 10"&gt;...&lt;/xsl:if&gt;</a:t>
            </a:r>
            <a:endParaRPr lang="el-GR" altLang="el-GR">
              <a:solidFill>
                <a:schemeClr val="tx2"/>
              </a:solidFill>
            </a:endParaRPr>
          </a:p>
          <a:p>
            <a:pPr marL="571500" indent="-571500" eaLnBrk="1" hangingPunct="1"/>
            <a:r>
              <a:rPr lang="el-GR" altLang="el-GR" sz="2600"/>
              <a:t>Το περιεχόμενο του </a:t>
            </a:r>
            <a:r>
              <a:rPr lang="en-US" altLang="el-GR" sz="2600"/>
              <a:t>“if” element </a:t>
            </a:r>
            <a:r>
              <a:rPr lang="el-GR" altLang="el-GR" sz="2600"/>
              <a:t>εμφανίζεται εάν η συνθήκη είναι αληθής</a:t>
            </a:r>
            <a:r>
              <a:rPr lang="en-US" altLang="el-GR" sz="2600"/>
              <a:t> (true)</a:t>
            </a:r>
            <a:endParaRPr lang="el-GR" altLang="el-GR" sz="2600"/>
          </a:p>
          <a:p>
            <a:pPr marL="571500" indent="-571500" eaLnBrk="1" hangingPunct="1"/>
            <a:r>
              <a:rPr lang="el-GR" altLang="el-GR" sz="2600"/>
              <a:t>Το </a:t>
            </a:r>
            <a:r>
              <a:rPr lang="en-US" altLang="el-GR" sz="2600"/>
              <a:t>“if” element </a:t>
            </a:r>
            <a:r>
              <a:rPr lang="el-GR" altLang="el-GR" sz="2600"/>
              <a:t> μπορεί να τοποθετηθεί οπουδήποτε μέσα σε ένα </a:t>
            </a:r>
            <a:r>
              <a:rPr lang="en-US" altLang="el-GR" sz="2600"/>
              <a:t>XSL </a:t>
            </a:r>
            <a:r>
              <a:rPr lang="el-GR" altLang="el-GR" sz="2600"/>
              <a:t>αρχείο</a:t>
            </a:r>
          </a:p>
          <a:p>
            <a:pPr marL="839788" lvl="1" indent="-495300" eaLnBrk="1" hangingPunct="1">
              <a:buFont typeface="Wingdings" panose="05000000000000000000" pitchFamily="2" charset="2"/>
              <a:buNone/>
            </a:pPr>
            <a:r>
              <a:rPr lang="el-GR" altLang="el-GR"/>
              <a:t>	</a:t>
            </a:r>
            <a:r>
              <a:rPr lang="el-GR" altLang="el-GR">
                <a:solidFill>
                  <a:schemeClr val="tx2"/>
                </a:solidFill>
              </a:rPr>
              <a:t>&lt;xsl:if test="price &amp;gt; 10"&gt;</a:t>
            </a:r>
            <a:br>
              <a:rPr lang="el-GR" altLang="el-GR">
                <a:solidFill>
                  <a:schemeClr val="tx2"/>
                </a:solidFill>
              </a:rPr>
            </a:br>
            <a:r>
              <a:rPr lang="el-GR" altLang="el-GR">
                <a:solidFill>
                  <a:schemeClr val="tx2"/>
                </a:solidFill>
              </a:rPr>
              <a:t>  some output ...</a:t>
            </a:r>
            <a:br>
              <a:rPr lang="el-GR" altLang="el-GR">
                <a:solidFill>
                  <a:schemeClr val="tx2"/>
                </a:solidFill>
              </a:rPr>
            </a:br>
            <a:r>
              <a:rPr lang="el-GR" altLang="el-GR">
                <a:solidFill>
                  <a:schemeClr val="tx2"/>
                </a:solidFill>
              </a:rPr>
              <a:t>&lt;/xsl:if&gt;</a:t>
            </a:r>
          </a:p>
          <a:p>
            <a:pPr marL="839788" lvl="1" indent="-495300" eaLnBrk="1" hangingPunct="1"/>
            <a:r>
              <a:rPr lang="el-GR" altLang="el-GR"/>
              <a:t>Το πεδίο </a:t>
            </a:r>
            <a:r>
              <a:rPr lang="en-US" altLang="el-GR"/>
              <a:t>“</a:t>
            </a:r>
            <a:r>
              <a:rPr lang="el-GR" altLang="el-GR"/>
              <a:t>test</a:t>
            </a:r>
            <a:r>
              <a:rPr lang="en-US" altLang="el-GR"/>
              <a:t>” </a:t>
            </a:r>
            <a:r>
              <a:rPr lang="el-GR" altLang="el-GR"/>
              <a:t>είναι απαραίτητο και περιέχει τη συνθήκη που θα ελεγχθεί</a:t>
            </a:r>
          </a:p>
          <a:p>
            <a:pPr marL="571500" indent="-571500" eaLnBrk="1" hangingPunct="1">
              <a:buFont typeface="Wingdings" panose="05000000000000000000" pitchFamily="2" charset="2"/>
              <a:buNone/>
            </a:pPr>
            <a:r>
              <a:rPr lang="el-GR" altLang="el-GR" sz="2500">
                <a:solidFill>
                  <a:schemeClr val="tx2"/>
                </a:solidFill>
              </a:rPr>
              <a:t>	</a:t>
            </a:r>
            <a:r>
              <a:rPr lang="en-US" altLang="el-GR" sz="2600"/>
              <a:t>	</a:t>
            </a:r>
            <a:r>
              <a:rPr lang="en-US" altLang="el-GR" sz="2600">
                <a:hlinkClick r:id="rId2" action="ppaction://hlinkfile"/>
              </a:rPr>
              <a:t>XSL </a:t>
            </a:r>
            <a:r>
              <a:rPr lang="el-GR" altLang="el-GR" sz="2600">
                <a:hlinkClick r:id="rId2" action="ppaction://hlinkfile"/>
              </a:rPr>
              <a:t>αρχείο</a:t>
            </a:r>
            <a:r>
              <a:rPr lang="el-GR" altLang="el-GR" sz="2600"/>
              <a:t>				 </a:t>
            </a:r>
            <a:r>
              <a:rPr lang="en-US" altLang="el-GR" sz="2600">
                <a:hlinkClick r:id="rId3" action="ppaction://hlinkpres?slideindex=1&amp;slidetitle="/>
              </a:rPr>
              <a:t>XML </a:t>
            </a:r>
            <a:r>
              <a:rPr lang="el-GR" altLang="el-GR" sz="2600">
                <a:hlinkClick r:id="rId3" action="ppaction://hlinkpres?slideindex=1&amp;slidetitle="/>
              </a:rPr>
              <a:t>αρχείο</a:t>
            </a:r>
            <a:r>
              <a:rPr lang="el-GR" altLang="el-GR" sz="2600"/>
              <a:t> 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11E674D9-3A84-46FC-ADEB-A3803CD56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70</a:t>
            </a:fld>
            <a:endParaRPr lang="el-GR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>
            <a:extLst>
              <a:ext uri="{FF2B5EF4-FFF2-40B4-BE49-F238E27FC236}">
                <a16:creationId xmlns:a16="http://schemas.microsoft.com/office/drawing/2014/main" id="{F32E8DA8-CD06-402B-802F-BE06266274C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sz="4300"/>
              <a:t>&lt;xsl:choose&gt;	</a:t>
            </a:r>
            <a:endParaRPr lang="en-US" altLang="el-GR" sz="4300"/>
          </a:p>
        </p:txBody>
      </p:sp>
      <p:sp>
        <p:nvSpPr>
          <p:cNvPr id="60419" name="Rectangle 3">
            <a:extLst>
              <a:ext uri="{FF2B5EF4-FFF2-40B4-BE49-F238E27FC236}">
                <a16:creationId xmlns:a16="http://schemas.microsoft.com/office/drawing/2014/main" id="{AB119B9E-76EF-4588-B9A6-96469B88634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71500" indent="-571500" eaLnBrk="1" hangingPunct="1">
              <a:defRPr/>
            </a:pPr>
            <a:r>
              <a:rPr lang="el-GR" dirty="0"/>
              <a:t>Για πολλαπλούς ελέγχους συνθήκης</a:t>
            </a:r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en-US" sz="2600" dirty="0">
                <a:solidFill>
                  <a:schemeClr val="tx2"/>
                </a:solidFill>
              </a:rPr>
              <a:t>	</a:t>
            </a:r>
            <a:r>
              <a:rPr lang="en-US" sz="2600" spc="-150" dirty="0">
                <a:solidFill>
                  <a:schemeClr val="tx2"/>
                </a:solidFill>
              </a:rPr>
              <a:t>&lt;</a:t>
            </a:r>
            <a:r>
              <a:rPr lang="en-US" sz="2600" spc="-150" dirty="0" err="1">
                <a:solidFill>
                  <a:schemeClr val="tx2"/>
                </a:solidFill>
              </a:rPr>
              <a:t>xsl:choose</a:t>
            </a:r>
            <a:r>
              <a:rPr lang="en-US" sz="2600" spc="-150" dirty="0">
                <a:solidFill>
                  <a:schemeClr val="tx2"/>
                </a:solidFill>
              </a:rPr>
              <a:t>&gt;</a:t>
            </a:r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en-US" sz="2600" spc="-150" dirty="0">
                <a:solidFill>
                  <a:schemeClr val="tx2"/>
                </a:solidFill>
              </a:rPr>
              <a:t>		&lt;</a:t>
            </a:r>
            <a:r>
              <a:rPr lang="en-US" sz="2600" spc="-150" dirty="0" err="1">
                <a:solidFill>
                  <a:schemeClr val="tx2"/>
                </a:solidFill>
              </a:rPr>
              <a:t>xsl:when</a:t>
            </a:r>
            <a:r>
              <a:rPr lang="en-US" sz="2600" spc="-150" dirty="0">
                <a:solidFill>
                  <a:schemeClr val="tx2"/>
                </a:solidFill>
              </a:rPr>
              <a:t> test="price &amp;</a:t>
            </a:r>
            <a:r>
              <a:rPr lang="en-US" sz="2600" spc="-150" dirty="0" err="1">
                <a:solidFill>
                  <a:schemeClr val="tx2"/>
                </a:solidFill>
              </a:rPr>
              <a:t>gt</a:t>
            </a:r>
            <a:r>
              <a:rPr lang="en-US" sz="2600" spc="-150" dirty="0">
                <a:solidFill>
                  <a:schemeClr val="tx2"/>
                </a:solidFill>
              </a:rPr>
              <a:t>; 10"&gt;...&lt;/</a:t>
            </a:r>
            <a:r>
              <a:rPr lang="en-US" sz="2600" spc="-150" dirty="0" err="1">
                <a:solidFill>
                  <a:schemeClr val="tx2"/>
                </a:solidFill>
              </a:rPr>
              <a:t>xsl:when</a:t>
            </a:r>
            <a:r>
              <a:rPr lang="en-US" sz="2600" spc="-150" dirty="0">
                <a:solidFill>
                  <a:schemeClr val="tx2"/>
                </a:solidFill>
              </a:rPr>
              <a:t>&gt;</a:t>
            </a:r>
            <a:br>
              <a:rPr lang="en-US" sz="2600" spc="-150" dirty="0">
                <a:solidFill>
                  <a:schemeClr val="tx2"/>
                </a:solidFill>
              </a:rPr>
            </a:br>
            <a:r>
              <a:rPr lang="en-US" sz="2600" spc="-150" dirty="0">
                <a:solidFill>
                  <a:schemeClr val="tx2"/>
                </a:solidFill>
              </a:rPr>
              <a:t>   	&lt;</a:t>
            </a:r>
            <a:r>
              <a:rPr lang="en-US" sz="2600" spc="-150" dirty="0" err="1">
                <a:solidFill>
                  <a:schemeClr val="tx2"/>
                </a:solidFill>
              </a:rPr>
              <a:t>xsl:otherwise</a:t>
            </a:r>
            <a:r>
              <a:rPr lang="en-US" sz="2600" spc="-150" dirty="0">
                <a:solidFill>
                  <a:schemeClr val="tx2"/>
                </a:solidFill>
              </a:rPr>
              <a:t>&gt;...&lt;/</a:t>
            </a:r>
            <a:r>
              <a:rPr lang="en-US" sz="2600" spc="-150" dirty="0" err="1">
                <a:solidFill>
                  <a:schemeClr val="tx2"/>
                </a:solidFill>
              </a:rPr>
              <a:t>xsl:otherwise</a:t>
            </a:r>
            <a:r>
              <a:rPr lang="en-US" sz="2600" spc="-150" dirty="0">
                <a:solidFill>
                  <a:schemeClr val="tx2"/>
                </a:solidFill>
              </a:rPr>
              <a:t>&gt;</a:t>
            </a:r>
            <a:br>
              <a:rPr lang="en-US" sz="2600" spc="-150" dirty="0">
                <a:solidFill>
                  <a:schemeClr val="tx2"/>
                </a:solidFill>
              </a:rPr>
            </a:br>
            <a:r>
              <a:rPr lang="en-US" sz="2600" spc="-150" dirty="0">
                <a:solidFill>
                  <a:schemeClr val="tx2"/>
                </a:solidFill>
              </a:rPr>
              <a:t>&lt;/</a:t>
            </a:r>
            <a:r>
              <a:rPr lang="en-US" sz="2600" spc="-150" dirty="0" err="1">
                <a:solidFill>
                  <a:schemeClr val="tx2"/>
                </a:solidFill>
              </a:rPr>
              <a:t>xsl:choose</a:t>
            </a:r>
            <a:r>
              <a:rPr lang="en-US" sz="2600" spc="-150" dirty="0">
                <a:solidFill>
                  <a:schemeClr val="tx2"/>
                </a:solidFill>
              </a:rPr>
              <a:t>&gt;</a:t>
            </a:r>
            <a:endParaRPr lang="el-GR" spc="-150" dirty="0">
              <a:solidFill>
                <a:schemeClr val="tx2"/>
              </a:solidFill>
            </a:endParaRPr>
          </a:p>
          <a:p>
            <a:pPr marL="571500" indent="-571500" eaLnBrk="1" hangingPunct="1">
              <a:defRPr/>
            </a:pPr>
            <a:r>
              <a:rPr lang="el-GR" sz="2600" dirty="0"/>
              <a:t>Το </a:t>
            </a:r>
            <a:r>
              <a:rPr lang="en-US" sz="2600" dirty="0"/>
              <a:t>“choose” element </a:t>
            </a:r>
            <a:r>
              <a:rPr lang="el-GR" sz="2600" dirty="0"/>
              <a:t> μπορεί να τοποθετηθεί οπουδήποτε μέσα σε ένα </a:t>
            </a:r>
            <a:r>
              <a:rPr lang="en-US" sz="2600" dirty="0"/>
              <a:t>XSL </a:t>
            </a:r>
            <a:r>
              <a:rPr lang="el-GR" sz="2600" dirty="0"/>
              <a:t>αρχείο</a:t>
            </a:r>
            <a:endParaRPr lang="el-GR" dirty="0"/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el-GR" sz="2400" dirty="0">
                <a:solidFill>
                  <a:schemeClr val="tx2"/>
                </a:solidFill>
              </a:rPr>
              <a:t>	</a:t>
            </a:r>
            <a:r>
              <a:rPr lang="en-US" sz="2600" dirty="0"/>
              <a:t>	</a:t>
            </a:r>
            <a:r>
              <a:rPr lang="en-US" sz="2600" dirty="0">
                <a:hlinkClick r:id="rId2" action="ppaction://hlinkfile"/>
              </a:rPr>
              <a:t>XSL </a:t>
            </a:r>
            <a:r>
              <a:rPr lang="el-GR" sz="2600" dirty="0">
                <a:hlinkClick r:id="rId2" action="ppaction://hlinkfile"/>
              </a:rPr>
              <a:t>αρχείο</a:t>
            </a:r>
            <a:r>
              <a:rPr lang="el-GR" sz="2600" dirty="0"/>
              <a:t>				 </a:t>
            </a:r>
            <a:r>
              <a:rPr lang="en-US" sz="2600" dirty="0">
                <a:hlinkClick r:id="rId3" action="ppaction://hlinkpres?slideindex=1&amp;slidetitle="/>
              </a:rPr>
              <a:t>XML </a:t>
            </a:r>
            <a:r>
              <a:rPr lang="el-GR" sz="2600" dirty="0">
                <a:hlinkClick r:id="rId3" action="ppaction://hlinkpres?slideindex=1&amp;slidetitle="/>
              </a:rPr>
              <a:t>αρχείο </a:t>
            </a:r>
            <a:endParaRPr lang="en-US" sz="2600" dirty="0"/>
          </a:p>
          <a:p>
            <a:pPr marL="571500" indent="-571500" eaLnBrk="1" hangingPunct="1">
              <a:defRPr/>
            </a:pPr>
            <a:r>
              <a:rPr lang="el-GR" dirty="0"/>
              <a:t>Το </a:t>
            </a:r>
            <a:r>
              <a:rPr lang="en-US" dirty="0"/>
              <a:t>element “when” </a:t>
            </a:r>
            <a:r>
              <a:rPr lang="el-GR" dirty="0"/>
              <a:t>μπορεί να εμφανίζεται πάνω από μία φορές μέσα σε ένα </a:t>
            </a:r>
            <a:r>
              <a:rPr lang="en-US" dirty="0"/>
              <a:t>“choose”</a:t>
            </a:r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el-GR" sz="2400" dirty="0">
                <a:solidFill>
                  <a:schemeClr val="tx2"/>
                </a:solidFill>
              </a:rPr>
              <a:t>	</a:t>
            </a:r>
            <a:r>
              <a:rPr lang="en-US" sz="2600" dirty="0"/>
              <a:t>	</a:t>
            </a:r>
            <a:r>
              <a:rPr lang="en-US" sz="2600" dirty="0">
                <a:hlinkClick r:id="rId4" action="ppaction://hlinkfile"/>
              </a:rPr>
              <a:t>XSL </a:t>
            </a:r>
            <a:r>
              <a:rPr lang="el-GR" sz="2600" dirty="0">
                <a:hlinkClick r:id="rId4" action="ppaction://hlinkfile"/>
              </a:rPr>
              <a:t>αρχείο</a:t>
            </a:r>
            <a:r>
              <a:rPr lang="el-GR" sz="2600" dirty="0"/>
              <a:t>				 </a:t>
            </a:r>
            <a:r>
              <a:rPr lang="en-US" sz="2600" dirty="0">
                <a:hlinkClick r:id="rId5" action="ppaction://hlinkpres?slideindex=1&amp;slidetitle="/>
              </a:rPr>
              <a:t>XML </a:t>
            </a:r>
            <a:r>
              <a:rPr lang="el-GR" sz="2600" dirty="0">
                <a:hlinkClick r:id="rId5" action="ppaction://hlinkpres?slideindex=1&amp;slidetitle="/>
              </a:rPr>
              <a:t>αρχείο </a:t>
            </a:r>
            <a:endParaRPr lang="el-GR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F611AA89-E87D-4366-BB98-844BF5781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71</a:t>
            </a:fld>
            <a:endParaRPr lang="el-GR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>
            <a:extLst>
              <a:ext uri="{FF2B5EF4-FFF2-40B4-BE49-F238E27FC236}">
                <a16:creationId xmlns:a16="http://schemas.microsoft.com/office/drawing/2014/main" id="{9D9CDB92-204E-426A-8B8E-2F9D60CF61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sz="4300"/>
              <a:t>&lt;xsl:apply-templates</a:t>
            </a:r>
            <a:r>
              <a:rPr lang="en-US" altLang="el-GR" sz="4300"/>
              <a:t>&gt;</a:t>
            </a:r>
            <a:r>
              <a:rPr lang="el-GR" altLang="el-GR" sz="4300"/>
              <a:t>	</a:t>
            </a:r>
            <a:endParaRPr lang="en-US" altLang="el-GR" sz="4300"/>
          </a:p>
        </p:txBody>
      </p:sp>
      <p:sp>
        <p:nvSpPr>
          <p:cNvPr id="60419" name="Rectangle 3">
            <a:extLst>
              <a:ext uri="{FF2B5EF4-FFF2-40B4-BE49-F238E27FC236}">
                <a16:creationId xmlns:a16="http://schemas.microsoft.com/office/drawing/2014/main" id="{63C6C699-3161-4266-95CA-4957DC7872A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l-GR" sz="2200" dirty="0">
                <a:solidFill>
                  <a:schemeClr val="tx2"/>
                </a:solidFill>
              </a:rPr>
              <a:t>	</a:t>
            </a:r>
            <a:r>
              <a:rPr lang="el-GR" altLang="el-GR" sz="2200" dirty="0">
                <a:solidFill>
                  <a:schemeClr val="tx2"/>
                </a:solidFill>
              </a:rPr>
              <a:t>&lt;</a:t>
            </a:r>
            <a:r>
              <a:rPr lang="el-GR" altLang="el-GR" sz="2200" dirty="0" err="1">
                <a:solidFill>
                  <a:schemeClr val="tx2"/>
                </a:solidFill>
              </a:rPr>
              <a:t>xsl:apply-templates</a:t>
            </a:r>
            <a:r>
              <a:rPr lang="el-GR" altLang="el-GR" sz="2200" dirty="0">
                <a:solidFill>
                  <a:schemeClr val="tx2"/>
                </a:solidFill>
              </a:rPr>
              <a:t>&gt;</a:t>
            </a:r>
            <a:endParaRPr lang="el-GR" altLang="el-GR" sz="2600" dirty="0">
              <a:solidFill>
                <a:schemeClr val="tx2"/>
              </a:solidFill>
            </a:endParaRPr>
          </a:p>
          <a:p>
            <a:pPr marL="571500" indent="-571500" eaLnBrk="1" hangingPunct="1">
              <a:lnSpc>
                <a:spcPct val="90000"/>
              </a:lnSpc>
            </a:pPr>
            <a:r>
              <a:rPr lang="el-GR" altLang="el-GR" sz="2500" dirty="0"/>
              <a:t>Εφαρμόζει ένα </a:t>
            </a:r>
            <a:r>
              <a:rPr lang="el-GR" altLang="el-GR" sz="2500" dirty="0" err="1"/>
              <a:t>template</a:t>
            </a:r>
            <a:r>
              <a:rPr lang="el-GR" altLang="el-GR" sz="2500" dirty="0"/>
              <a:t> στο τρέχον </a:t>
            </a:r>
            <a:r>
              <a:rPr lang="en-US" altLang="el-GR" sz="2500" dirty="0"/>
              <a:t>element</a:t>
            </a:r>
            <a:r>
              <a:rPr lang="el-GR" altLang="el-GR" sz="2500" dirty="0"/>
              <a:t> ή στο παιδί του τρέχοντος </a:t>
            </a:r>
            <a:r>
              <a:rPr lang="en-US" altLang="el-GR" sz="2500" dirty="0"/>
              <a:t>element</a:t>
            </a:r>
            <a:endParaRPr lang="en-US" altLang="el-GR" sz="2100" dirty="0"/>
          </a:p>
          <a:p>
            <a:pPr marL="571500" indent="-571500" eaLnBrk="1" hangingPunct="1">
              <a:lnSpc>
                <a:spcPct val="90000"/>
              </a:lnSpc>
            </a:pPr>
            <a:r>
              <a:rPr lang="el-GR" altLang="el-GR" sz="2600" dirty="0"/>
              <a:t>Είναι δυνατό να επιλεγεί σε ποιο </a:t>
            </a:r>
            <a:r>
              <a:rPr lang="en-US" altLang="el-GR" sz="2600" dirty="0"/>
              <a:t>element </a:t>
            </a:r>
            <a:r>
              <a:rPr lang="el-GR" altLang="el-GR" sz="2600" dirty="0"/>
              <a:t>θα εφαρμοστούν τα </a:t>
            </a:r>
            <a:r>
              <a:rPr lang="en-US" altLang="el-GR" sz="2600" dirty="0"/>
              <a:t>templates</a:t>
            </a:r>
            <a:endParaRPr lang="el-GR" altLang="el-GR" sz="2600" dirty="0"/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2200" dirty="0">
                <a:solidFill>
                  <a:schemeClr val="tx2"/>
                </a:solidFill>
              </a:rPr>
              <a:t>	&lt;</a:t>
            </a:r>
            <a:r>
              <a:rPr lang="el-GR" altLang="el-GR" sz="2200" dirty="0" err="1">
                <a:solidFill>
                  <a:schemeClr val="tx2"/>
                </a:solidFill>
              </a:rPr>
              <a:t>xsl:apply-templates</a:t>
            </a:r>
            <a:r>
              <a:rPr lang="el-GR" altLang="el-GR" sz="2200" dirty="0">
                <a:solidFill>
                  <a:schemeClr val="tx2"/>
                </a:solidFill>
              </a:rPr>
              <a:t> </a:t>
            </a:r>
            <a:r>
              <a:rPr lang="el-GR" altLang="el-GR" sz="2200" dirty="0" err="1">
                <a:solidFill>
                  <a:schemeClr val="tx2"/>
                </a:solidFill>
              </a:rPr>
              <a:t>select</a:t>
            </a:r>
            <a:r>
              <a:rPr lang="el-GR" altLang="el-GR" sz="2200" dirty="0">
                <a:solidFill>
                  <a:schemeClr val="tx2"/>
                </a:solidFill>
              </a:rPr>
              <a:t>="</a:t>
            </a:r>
            <a:r>
              <a:rPr lang="el-GR" altLang="el-GR" sz="2200" dirty="0" err="1">
                <a:solidFill>
                  <a:schemeClr val="tx2"/>
                </a:solidFill>
              </a:rPr>
              <a:t>title</a:t>
            </a:r>
            <a:r>
              <a:rPr lang="el-GR" altLang="el-GR" sz="2200" dirty="0">
                <a:solidFill>
                  <a:schemeClr val="tx2"/>
                </a:solidFill>
              </a:rPr>
              <a:t>"/&gt;</a:t>
            </a:r>
            <a:endParaRPr lang="el-GR" altLang="el-GR" sz="2200" dirty="0"/>
          </a:p>
          <a:p>
            <a:pPr marL="839788" lvl="1" indent="-495300" eaLnBrk="1" hangingPunct="1">
              <a:lnSpc>
                <a:spcPct val="90000"/>
              </a:lnSpc>
            </a:pPr>
            <a:r>
              <a:rPr lang="el-GR" altLang="el-GR" sz="2200" dirty="0"/>
              <a:t>Το πεδίο </a:t>
            </a:r>
            <a:r>
              <a:rPr lang="en-US" altLang="el-GR" sz="2200" dirty="0"/>
              <a:t>“</a:t>
            </a:r>
            <a:r>
              <a:rPr lang="el-GR" altLang="el-GR" sz="2200" dirty="0" err="1"/>
              <a:t>select</a:t>
            </a:r>
            <a:r>
              <a:rPr lang="en-US" altLang="el-GR" sz="2200" dirty="0"/>
              <a:t>” </a:t>
            </a:r>
            <a:r>
              <a:rPr lang="el-GR" altLang="el-GR" sz="2200" dirty="0"/>
              <a:t>μπορεί να χρησιμοποιηθεί για να καθοριστεί η σειρά επεξεργασίας των παιδιών ενός </a:t>
            </a:r>
            <a:r>
              <a:rPr lang="en-US" altLang="el-GR" sz="2200" dirty="0"/>
              <a:t>element</a:t>
            </a:r>
            <a:endParaRPr lang="en-US" altLang="el-GR" sz="2000" dirty="0"/>
          </a:p>
          <a:p>
            <a:pPr marL="839788" lvl="1" indent="-4953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2200" dirty="0">
                <a:solidFill>
                  <a:schemeClr val="tx2"/>
                </a:solidFill>
              </a:rPr>
              <a:t>	</a:t>
            </a:r>
            <a:r>
              <a:rPr lang="en-US" altLang="el-GR" sz="2200" dirty="0">
                <a:solidFill>
                  <a:schemeClr val="tx2"/>
                </a:solidFill>
              </a:rPr>
              <a:t>&lt;</a:t>
            </a:r>
            <a:r>
              <a:rPr lang="en-US" altLang="el-GR" sz="2200" dirty="0" err="1">
                <a:solidFill>
                  <a:schemeClr val="tx2"/>
                </a:solidFill>
              </a:rPr>
              <a:t>xsl:template</a:t>
            </a:r>
            <a:r>
              <a:rPr lang="en-US" altLang="el-GR" sz="2200" dirty="0">
                <a:solidFill>
                  <a:schemeClr val="tx2"/>
                </a:solidFill>
              </a:rPr>
              <a:t> match="cd"&gt;&lt;p&gt;</a:t>
            </a:r>
          </a:p>
          <a:p>
            <a:pPr marL="839788" lvl="1" indent="-4953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2200" dirty="0">
                <a:solidFill>
                  <a:schemeClr val="tx2"/>
                </a:solidFill>
              </a:rPr>
              <a:t>			</a:t>
            </a:r>
            <a:r>
              <a:rPr lang="en-US" altLang="el-GR" sz="2200" dirty="0">
                <a:solidFill>
                  <a:schemeClr val="tx2"/>
                </a:solidFill>
              </a:rPr>
              <a:t>&lt;</a:t>
            </a:r>
            <a:r>
              <a:rPr lang="en-US" altLang="el-GR" sz="2200" dirty="0" err="1">
                <a:solidFill>
                  <a:schemeClr val="tx2"/>
                </a:solidFill>
              </a:rPr>
              <a:t>xsl:apply-templates</a:t>
            </a:r>
            <a:r>
              <a:rPr lang="en-US" altLang="el-GR" sz="2200" dirty="0">
                <a:solidFill>
                  <a:schemeClr val="tx2"/>
                </a:solidFill>
              </a:rPr>
              <a:t> select="title"/&gt; </a:t>
            </a:r>
          </a:p>
          <a:p>
            <a:pPr marL="839788" lvl="1" indent="-4953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2200" dirty="0">
                <a:solidFill>
                  <a:schemeClr val="tx2"/>
                </a:solidFill>
              </a:rPr>
              <a:t>			</a:t>
            </a:r>
            <a:r>
              <a:rPr lang="en-US" altLang="el-GR" sz="2200" dirty="0">
                <a:solidFill>
                  <a:schemeClr val="tx2"/>
                </a:solidFill>
              </a:rPr>
              <a:t>&lt;</a:t>
            </a:r>
            <a:r>
              <a:rPr lang="en-US" altLang="el-GR" sz="2200" dirty="0" err="1">
                <a:solidFill>
                  <a:schemeClr val="tx2"/>
                </a:solidFill>
              </a:rPr>
              <a:t>xsl:apply-templates</a:t>
            </a:r>
            <a:r>
              <a:rPr lang="en-US" altLang="el-GR" sz="2200" dirty="0">
                <a:solidFill>
                  <a:schemeClr val="tx2"/>
                </a:solidFill>
              </a:rPr>
              <a:t> select="artist"/&gt;&lt;/p&gt;</a:t>
            </a:r>
          </a:p>
          <a:p>
            <a:pPr marL="839788" lvl="1" indent="-4953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2200" dirty="0">
                <a:solidFill>
                  <a:schemeClr val="tx2"/>
                </a:solidFill>
              </a:rPr>
              <a:t>	</a:t>
            </a:r>
            <a:r>
              <a:rPr lang="en-US" altLang="el-GR" sz="2200" dirty="0">
                <a:solidFill>
                  <a:schemeClr val="tx2"/>
                </a:solidFill>
              </a:rPr>
              <a:t>&lt;/</a:t>
            </a:r>
            <a:r>
              <a:rPr lang="en-US" altLang="el-GR" sz="2200" dirty="0" err="1">
                <a:solidFill>
                  <a:schemeClr val="tx2"/>
                </a:solidFill>
              </a:rPr>
              <a:t>xsl:template</a:t>
            </a:r>
            <a:r>
              <a:rPr lang="en-US" altLang="el-GR" sz="2200" dirty="0">
                <a:solidFill>
                  <a:schemeClr val="tx2"/>
                </a:solidFill>
              </a:rPr>
              <a:t>&gt;</a:t>
            </a:r>
            <a:endParaRPr lang="el-GR" altLang="el-GR" sz="2200" dirty="0">
              <a:solidFill>
                <a:schemeClr val="tx2"/>
              </a:solidFill>
            </a:endParaRP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2100" dirty="0">
                <a:solidFill>
                  <a:schemeClr val="tx2"/>
                </a:solidFill>
              </a:rPr>
              <a:t>	</a:t>
            </a:r>
            <a:r>
              <a:rPr lang="en-US" altLang="el-GR" sz="2200" dirty="0"/>
              <a:t>	</a:t>
            </a:r>
            <a:r>
              <a:rPr lang="en-US" altLang="el-GR" sz="2200" dirty="0">
                <a:hlinkClick r:id="rId2" action="ppaction://hlinkfile"/>
              </a:rPr>
              <a:t>XSL </a:t>
            </a:r>
            <a:r>
              <a:rPr lang="el-GR" altLang="el-GR" sz="2200" dirty="0">
                <a:hlinkClick r:id="rId2" action="ppaction://hlinkfile"/>
              </a:rPr>
              <a:t>αρχείο</a:t>
            </a:r>
            <a:r>
              <a:rPr lang="el-GR" altLang="el-GR" sz="2200" dirty="0"/>
              <a:t>				 </a:t>
            </a:r>
            <a:r>
              <a:rPr lang="en-US" altLang="el-GR" sz="2200" dirty="0">
                <a:hlinkClick r:id="rId3" action="ppaction://hlinkpres?slideindex=1&amp;slidetitle="/>
              </a:rPr>
              <a:t>XML </a:t>
            </a:r>
            <a:r>
              <a:rPr lang="el-GR" altLang="el-GR" sz="2200" dirty="0">
                <a:hlinkClick r:id="rId3" action="ppaction://hlinkpres?slideindex=1&amp;slidetitle="/>
              </a:rPr>
              <a:t>αρχείο</a:t>
            </a:r>
            <a:endParaRPr lang="el-GR" altLang="el-GR" sz="22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45CEB34-FB04-46A2-A65D-FDC2A52A4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72</a:t>
            </a:fld>
            <a:endParaRPr lang="el-GR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>
            <a:extLst>
              <a:ext uri="{FF2B5EF4-FFF2-40B4-BE49-F238E27FC236}">
                <a16:creationId xmlns:a16="http://schemas.microsoft.com/office/drawing/2014/main" id="{EC9FAE15-879E-4D38-80C3-4D8A3B609B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Παραδείγματα </a:t>
            </a:r>
            <a:r>
              <a:rPr lang="en-US" altLang="el-GR"/>
              <a:t>XSL </a:t>
            </a:r>
            <a:r>
              <a:rPr lang="el-GR" altLang="el-GR"/>
              <a:t>αρχείων</a:t>
            </a:r>
            <a:endParaRPr lang="en-US" altLang="el-GR"/>
          </a:p>
        </p:txBody>
      </p:sp>
      <p:sp>
        <p:nvSpPr>
          <p:cNvPr id="61443" name="Rectangle 3">
            <a:extLst>
              <a:ext uri="{FF2B5EF4-FFF2-40B4-BE49-F238E27FC236}">
                <a16:creationId xmlns:a16="http://schemas.microsoft.com/office/drawing/2014/main" id="{DF8D8DEF-5277-4C5D-9A30-17BD2CD81FF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l-GR" sz="2400" dirty="0"/>
              <a:t>Απλό παράδειγμα		</a:t>
            </a:r>
            <a:r>
              <a:rPr lang="en-US" sz="2400" dirty="0">
                <a:hlinkClick r:id="rId2" action="ppaction://hlinkfile"/>
              </a:rPr>
              <a:t>XSL </a:t>
            </a:r>
            <a:r>
              <a:rPr lang="el-GR" sz="2400" dirty="0">
                <a:hlinkClick r:id="rId2" action="ppaction://hlinkfile"/>
              </a:rPr>
              <a:t>αρχείο</a:t>
            </a:r>
            <a:r>
              <a:rPr lang="el-GR" sz="2400" dirty="0"/>
              <a:t>			 </a:t>
            </a:r>
            <a:r>
              <a:rPr lang="el-GR" sz="2400" dirty="0">
                <a:hlinkClick r:id="rId3" action="ppaction://hlinkpres?slideindex=1&amp;slidetitle="/>
              </a:rPr>
              <a:t>Αρχικό Χ</a:t>
            </a:r>
            <a:r>
              <a:rPr lang="en-US" sz="2400" dirty="0">
                <a:hlinkClick r:id="rId3" action="ppaction://hlinkpres?slideindex=1&amp;slidetitle="/>
              </a:rPr>
              <a:t>ML </a:t>
            </a:r>
            <a:r>
              <a:rPr lang="el-GR" sz="2400" dirty="0">
                <a:hlinkClick r:id="rId3" action="ppaction://hlinkpres?slideindex=1&amp;slidetitle="/>
              </a:rPr>
              <a:t>αρχείο</a:t>
            </a:r>
            <a:r>
              <a:rPr lang="el-GR" sz="2400" dirty="0"/>
              <a:t>  		 </a:t>
            </a:r>
            <a:r>
              <a:rPr lang="el-GR" sz="2400" dirty="0">
                <a:hlinkClick r:id="rId4" action="ppaction://hlinkfile"/>
              </a:rPr>
              <a:t>Τελικό Χ</a:t>
            </a:r>
            <a:r>
              <a:rPr lang="en-US" sz="2400" dirty="0">
                <a:hlinkClick r:id="rId4" action="ppaction://hlinkfile"/>
              </a:rPr>
              <a:t>ML </a:t>
            </a:r>
            <a:r>
              <a:rPr lang="el-GR" sz="2400" dirty="0">
                <a:hlinkClick r:id="rId4" action="ppaction://hlinkfile"/>
              </a:rPr>
              <a:t>αρχείο</a:t>
            </a:r>
            <a:endParaRPr lang="en-US" sz="2400" dirty="0"/>
          </a:p>
          <a:p>
            <a:pPr eaLnBrk="1" hangingPunct="1">
              <a:defRPr/>
            </a:pPr>
            <a:endParaRPr lang="en-US" sz="2400" dirty="0"/>
          </a:p>
          <a:p>
            <a:pPr eaLnBrk="1" hangingPunct="1">
              <a:defRPr/>
            </a:pPr>
            <a:r>
              <a:rPr lang="en-US" sz="2400" dirty="0"/>
              <a:t>XSL iteration &amp; sorting 	</a:t>
            </a:r>
            <a:r>
              <a:rPr lang="en-US" sz="2400" dirty="0">
                <a:hlinkClick r:id="rId5" action="ppaction://hlinkfile"/>
              </a:rPr>
              <a:t>XSL </a:t>
            </a:r>
            <a:r>
              <a:rPr lang="el-GR" sz="2400" dirty="0">
                <a:hlinkClick r:id="rId5" action="ppaction://hlinkfile"/>
              </a:rPr>
              <a:t>αρχείο</a:t>
            </a:r>
            <a:r>
              <a:rPr lang="el-GR" sz="2400" dirty="0"/>
              <a:t>	</a:t>
            </a:r>
          </a:p>
          <a:p>
            <a:pPr indent="11113" eaLnBrk="1" hangingPunct="1">
              <a:buFont typeface="Wingdings" panose="05000000000000000000" pitchFamily="2" charset="2"/>
              <a:buNone/>
              <a:defRPr/>
            </a:pPr>
            <a:r>
              <a:rPr lang="el-GR" sz="2400" dirty="0">
                <a:hlinkClick r:id="rId6" action="ppaction://hlinkfile"/>
              </a:rPr>
              <a:t>Αρχικό Χ</a:t>
            </a:r>
            <a:r>
              <a:rPr lang="en-US" sz="2400" dirty="0">
                <a:hlinkClick r:id="rId6" action="ppaction://hlinkfile"/>
              </a:rPr>
              <a:t>ML </a:t>
            </a:r>
            <a:r>
              <a:rPr lang="el-GR" sz="2400" dirty="0">
                <a:hlinkClick r:id="rId6" action="ppaction://hlinkfile"/>
              </a:rPr>
              <a:t>αρχείο</a:t>
            </a:r>
            <a:r>
              <a:rPr lang="el-GR" sz="2400" dirty="0"/>
              <a:t>  		 </a:t>
            </a:r>
            <a:r>
              <a:rPr lang="el-GR" sz="2400" dirty="0">
                <a:hlinkClick r:id="rId7" action="ppaction://hlinkfile"/>
              </a:rPr>
              <a:t>Τελικό Χ</a:t>
            </a:r>
            <a:r>
              <a:rPr lang="en-US" sz="2400" dirty="0">
                <a:hlinkClick r:id="rId7" action="ppaction://hlinkfile"/>
              </a:rPr>
              <a:t>ML </a:t>
            </a:r>
            <a:r>
              <a:rPr lang="el-GR" sz="2400" dirty="0">
                <a:hlinkClick r:id="rId7" action="ppaction://hlinkfile"/>
              </a:rPr>
              <a:t>αρχείο</a:t>
            </a:r>
            <a:endParaRPr lang="en-US" dirty="0"/>
          </a:p>
          <a:p>
            <a:pPr eaLnBrk="1" hangingPunct="1">
              <a:defRPr/>
            </a:pPr>
            <a:endParaRPr lang="en-US" sz="2400" dirty="0"/>
          </a:p>
          <a:p>
            <a:pPr eaLnBrk="1" hangingPunct="1">
              <a:defRPr/>
            </a:pPr>
            <a:r>
              <a:rPr lang="en-US" sz="2400" dirty="0"/>
              <a:t>XSL conditions 		</a:t>
            </a:r>
            <a:r>
              <a:rPr lang="en-US" sz="2400" dirty="0">
                <a:hlinkClick r:id="rId8" action="ppaction://hlinkfile"/>
              </a:rPr>
              <a:t>XSL </a:t>
            </a:r>
            <a:r>
              <a:rPr lang="el-GR" sz="2400" dirty="0">
                <a:hlinkClick r:id="rId8" action="ppaction://hlinkfile"/>
              </a:rPr>
              <a:t>αρχείο</a:t>
            </a:r>
            <a:r>
              <a:rPr lang="en-US" sz="2400" dirty="0"/>
              <a:t>	</a:t>
            </a:r>
            <a:r>
              <a:rPr lang="el-GR" sz="2400" dirty="0"/>
              <a:t>	</a:t>
            </a:r>
          </a:p>
          <a:p>
            <a:pPr indent="11113" eaLnBrk="1" hangingPunct="1">
              <a:buFont typeface="Wingdings" panose="05000000000000000000" pitchFamily="2" charset="2"/>
              <a:buNone/>
              <a:defRPr/>
            </a:pPr>
            <a:r>
              <a:rPr lang="el-GR" sz="2400" dirty="0">
                <a:hlinkClick r:id="rId9" action="ppaction://hlinkfile"/>
              </a:rPr>
              <a:t>Αρχικό Χ</a:t>
            </a:r>
            <a:r>
              <a:rPr lang="en-US" sz="2400" dirty="0">
                <a:hlinkClick r:id="rId9" action="ppaction://hlinkfile"/>
              </a:rPr>
              <a:t>ML </a:t>
            </a:r>
            <a:r>
              <a:rPr lang="el-GR" sz="2400" dirty="0">
                <a:hlinkClick r:id="rId9" action="ppaction://hlinkfile"/>
              </a:rPr>
              <a:t>αρχείο</a:t>
            </a:r>
            <a:r>
              <a:rPr lang="el-GR" sz="2400" dirty="0"/>
              <a:t>  		 </a:t>
            </a:r>
            <a:r>
              <a:rPr lang="el-GR" sz="2400" dirty="0">
                <a:hlinkClick r:id="rId10" action="ppaction://hlinkfile"/>
              </a:rPr>
              <a:t>Τελικό Χ</a:t>
            </a:r>
            <a:r>
              <a:rPr lang="en-US" sz="2400" dirty="0">
                <a:hlinkClick r:id="rId10" action="ppaction://hlinkfile"/>
              </a:rPr>
              <a:t>ML </a:t>
            </a:r>
            <a:r>
              <a:rPr lang="el-GR" sz="2400" dirty="0">
                <a:hlinkClick r:id="rId10" action="ppaction://hlinkfile"/>
              </a:rPr>
              <a:t>αρχείο</a:t>
            </a:r>
            <a:endParaRPr lang="en-US" dirty="0"/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D83F8A70-EED7-4B8B-BB98-537C6C8FB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73</a:t>
            </a:fld>
            <a:endParaRPr lang="el-GR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>
            <a:extLst>
              <a:ext uri="{FF2B5EF4-FFF2-40B4-BE49-F238E27FC236}">
                <a16:creationId xmlns:a16="http://schemas.microsoft.com/office/drawing/2014/main" id="{4431D76F-AD29-4C8E-B096-750E3ECCE8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 dirty="0"/>
              <a:t>XSLT – on the Client</a:t>
            </a:r>
            <a:r>
              <a:rPr lang="el-GR" altLang="el-GR" dirty="0"/>
              <a:t>		</a:t>
            </a:r>
            <a:endParaRPr lang="el-GR" altLang="el-GR" sz="3100" dirty="0"/>
          </a:p>
        </p:txBody>
      </p:sp>
      <p:sp>
        <p:nvSpPr>
          <p:cNvPr id="62467" name="Rectangle 3">
            <a:extLst>
              <a:ext uri="{FF2B5EF4-FFF2-40B4-BE49-F238E27FC236}">
                <a16:creationId xmlns:a16="http://schemas.microsoft.com/office/drawing/2014/main" id="{66C3B29B-6110-4AC6-8868-93DE40854E6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l-GR" altLang="el-GR" dirty="0"/>
              <a:t>Ένα XSLT αρχείο μπορεί να χρησιμοποιηθεί για να μετατρέψει ένα </a:t>
            </a:r>
            <a:r>
              <a:rPr lang="en-US" altLang="el-GR" dirty="0"/>
              <a:t>XML </a:t>
            </a:r>
            <a:r>
              <a:rPr lang="el-GR" altLang="el-GR" dirty="0"/>
              <a:t>αρχείο σε </a:t>
            </a:r>
            <a:r>
              <a:rPr lang="en-US" altLang="el-GR" dirty="0"/>
              <a:t>XHTML </a:t>
            </a:r>
            <a:r>
              <a:rPr lang="el-GR" altLang="el-GR" dirty="0"/>
              <a:t>στον </a:t>
            </a:r>
            <a:r>
              <a:rPr lang="en-US" altLang="el-GR" dirty="0"/>
              <a:t>browser</a:t>
            </a:r>
            <a:endParaRPr lang="el-GR" altLang="el-GR" dirty="0"/>
          </a:p>
          <a:p>
            <a:pPr lvl="1" eaLnBrk="1" hangingPunct="1">
              <a:lnSpc>
                <a:spcPct val="90000"/>
              </a:lnSpc>
            </a:pPr>
            <a:r>
              <a:rPr lang="el-GR" altLang="el-GR" dirty="0"/>
              <a:t>Σύνδεση του </a:t>
            </a:r>
            <a:r>
              <a:rPr lang="en-US" altLang="el-GR" dirty="0"/>
              <a:t>XML </a:t>
            </a:r>
            <a:r>
              <a:rPr lang="el-GR" altLang="el-GR" dirty="0"/>
              <a:t>αρχείου με ένα </a:t>
            </a:r>
            <a:r>
              <a:rPr lang="en-US" altLang="el-GR" dirty="0"/>
              <a:t>XSLT</a:t>
            </a:r>
            <a:endParaRPr lang="el-GR" altLang="el-GR" dirty="0"/>
          </a:p>
          <a:p>
            <a:pPr lvl="1" eaLnBrk="1" hangingPunct="1">
              <a:lnSpc>
                <a:spcPct val="90000"/>
              </a:lnSpc>
            </a:pPr>
            <a:r>
              <a:rPr lang="el-GR" altLang="el-GR" dirty="0"/>
              <a:t>Χρησιμοποιώντας </a:t>
            </a:r>
            <a:r>
              <a:rPr lang="el-GR" altLang="el-GR" dirty="0" err="1"/>
              <a:t>JavaScript</a:t>
            </a:r>
            <a:r>
              <a:rPr lang="el-GR" altLang="el-GR" dirty="0"/>
              <a:t>, </a:t>
            </a:r>
            <a:r>
              <a:rPr lang="en-US" altLang="el-GR" dirty="0"/>
              <a:t>VBScript … </a:t>
            </a:r>
            <a:endParaRPr lang="el-GR" altLang="el-GR" dirty="0"/>
          </a:p>
          <a:p>
            <a:pPr eaLnBrk="1" hangingPunct="1">
              <a:lnSpc>
                <a:spcPct val="90000"/>
              </a:lnSpc>
            </a:pPr>
            <a:r>
              <a:rPr lang="el-GR" altLang="el-GR" dirty="0"/>
              <a:t>Με τη </a:t>
            </a:r>
            <a:r>
              <a:rPr lang="el-GR" altLang="el-GR" dirty="0" err="1"/>
              <a:t>JavaScript</a:t>
            </a:r>
            <a:r>
              <a:rPr lang="el-GR" altLang="el-GR" dirty="0"/>
              <a:t> μπορούμε</a:t>
            </a:r>
          </a:p>
          <a:p>
            <a:pPr lvl="1" eaLnBrk="1" hangingPunct="1">
              <a:lnSpc>
                <a:spcPct val="90000"/>
              </a:lnSpc>
            </a:pPr>
            <a:r>
              <a:rPr lang="el-GR" altLang="el-GR" dirty="0"/>
              <a:t>να ελέγξουμε ποιον </a:t>
            </a:r>
            <a:r>
              <a:rPr lang="el-GR" altLang="el-GR" dirty="0" err="1"/>
              <a:t>browser</a:t>
            </a:r>
            <a:r>
              <a:rPr lang="en-US" altLang="el-GR" dirty="0"/>
              <a:t> </a:t>
            </a:r>
            <a:r>
              <a:rPr lang="el-GR" altLang="el-GR" dirty="0"/>
              <a:t>χρησιμοποιεί ο χρήστης</a:t>
            </a:r>
          </a:p>
          <a:p>
            <a:pPr lvl="1" eaLnBrk="1" hangingPunct="1">
              <a:lnSpc>
                <a:spcPct val="90000"/>
              </a:lnSpc>
            </a:pPr>
            <a:r>
              <a:rPr lang="el-GR" altLang="el-GR" dirty="0"/>
              <a:t>να χρησιμοποιήσουμε διαφορετικά </a:t>
            </a:r>
            <a:r>
              <a:rPr lang="el-GR" altLang="el-GR" dirty="0" err="1"/>
              <a:t>style</a:t>
            </a:r>
            <a:r>
              <a:rPr lang="el-GR" altLang="el-GR" dirty="0"/>
              <a:t> </a:t>
            </a:r>
            <a:r>
              <a:rPr lang="el-GR" altLang="el-GR" dirty="0" err="1"/>
              <a:t>sheets</a:t>
            </a:r>
            <a:r>
              <a:rPr lang="el-GR" altLang="el-GR" dirty="0"/>
              <a:t> με βάση το </a:t>
            </a:r>
            <a:r>
              <a:rPr lang="el-GR" altLang="el-GR" dirty="0" err="1"/>
              <a:t>browser</a:t>
            </a:r>
            <a:r>
              <a:rPr lang="el-GR" altLang="el-GR" dirty="0"/>
              <a:t> και τις απαιτήσεις του χρήστη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F507A052-DA93-41D0-A4DA-09E714FEC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74</a:t>
            </a:fld>
            <a:endParaRPr lang="el-GR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>
            <a:extLst>
              <a:ext uri="{FF2B5EF4-FFF2-40B4-BE49-F238E27FC236}">
                <a16:creationId xmlns:a16="http://schemas.microsoft.com/office/drawing/2014/main" id="{E1104DAE-A2B0-4FA5-9E9F-8BC667D10EC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 dirty="0"/>
              <a:t>XSLT – on the Client</a:t>
            </a:r>
            <a:endParaRPr lang="el-GR" altLang="el-GR" sz="3100" dirty="0"/>
          </a:p>
        </p:txBody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0C8DEED5-25BF-421A-8E4F-E7203E50A11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22959" y="1858297"/>
            <a:ext cx="7543801" cy="4601489"/>
          </a:xfrm>
        </p:spPr>
        <p:txBody>
          <a:bodyPr>
            <a:normAutofit fontScale="47500" lnSpcReduction="20000"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&lt;script type="text/</a:t>
            </a: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javascript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"&gt;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i="1" dirty="0">
                <a:solidFill>
                  <a:srgbClr val="008000"/>
                </a:solidFill>
                <a:latin typeface="Consolas" panose="020B0609020204030204" pitchFamily="49" charset="0"/>
              </a:rPr>
              <a:t>// Load XML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xhttp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=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b="1" dirty="0">
                <a:solidFill>
                  <a:srgbClr val="000000"/>
                </a:solidFill>
                <a:latin typeface="Consolas" panose="020B0609020204030204" pitchFamily="49" charset="0"/>
              </a:rPr>
              <a:t>new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XMLHttpRequest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xhttp.async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=</a:t>
            </a:r>
            <a:r>
              <a:rPr lang="en-AU" sz="4000" b="1" dirty="0">
                <a:solidFill>
                  <a:srgbClr val="000000"/>
                </a:solidFill>
                <a:latin typeface="Consolas" panose="020B0609020204030204" pitchFamily="49" charset="0"/>
              </a:rPr>
              <a:t>false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a-DK" sz="4000" dirty="0">
                <a:solidFill>
                  <a:srgbClr val="000000"/>
                </a:solidFill>
                <a:latin typeface="Consolas" panose="020B0609020204030204" pitchFamily="49" charset="0"/>
              </a:rPr>
              <a:t>xhttp.open(</a:t>
            </a:r>
            <a:r>
              <a:rPr lang="da-DK" sz="4000" dirty="0">
                <a:solidFill>
                  <a:srgbClr val="800000"/>
                </a:solidFill>
                <a:latin typeface="Consolas" panose="020B0609020204030204" pitchFamily="49" charset="0"/>
              </a:rPr>
              <a:t>"GET"</a:t>
            </a:r>
            <a:r>
              <a:rPr lang="da-DK" sz="40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da-DK" sz="4000" dirty="0">
                <a:solidFill>
                  <a:srgbClr val="800000"/>
                </a:solidFill>
                <a:latin typeface="Consolas" panose="020B0609020204030204" pitchFamily="49" charset="0"/>
              </a:rPr>
              <a:t>"cdcatalog.xml"</a:t>
            </a:r>
            <a:r>
              <a:rPr lang="da-DK" sz="40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da-DK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da-DK" sz="4000" b="1" dirty="0">
                <a:solidFill>
                  <a:srgbClr val="000000"/>
                </a:solidFill>
                <a:latin typeface="Consolas" panose="020B0609020204030204" pitchFamily="49" charset="0"/>
              </a:rPr>
              <a:t>false</a:t>
            </a:r>
            <a:r>
              <a:rPr lang="da-DK" sz="40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xhttp.send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xml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=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xhttp.responseXML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l-GR" sz="4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i="1" dirty="0">
                <a:solidFill>
                  <a:srgbClr val="008000"/>
                </a:solidFill>
                <a:latin typeface="Consolas" panose="020B0609020204030204" pitchFamily="49" charset="0"/>
              </a:rPr>
              <a:t>// Load the XSL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xhttp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=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b="1" dirty="0">
                <a:solidFill>
                  <a:srgbClr val="000000"/>
                </a:solidFill>
                <a:latin typeface="Consolas" panose="020B0609020204030204" pitchFamily="49" charset="0"/>
              </a:rPr>
              <a:t>new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XMLHttpRequest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xhttp.async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=</a:t>
            </a:r>
            <a:r>
              <a:rPr lang="en-AU" sz="4000" b="1" dirty="0">
                <a:solidFill>
                  <a:srgbClr val="000000"/>
                </a:solidFill>
                <a:latin typeface="Consolas" panose="020B0609020204030204" pitchFamily="49" charset="0"/>
              </a:rPr>
              <a:t>false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a-DK" sz="4000" dirty="0">
                <a:solidFill>
                  <a:srgbClr val="000000"/>
                </a:solidFill>
                <a:latin typeface="Consolas" panose="020B0609020204030204" pitchFamily="49" charset="0"/>
              </a:rPr>
              <a:t>xhttp.open(</a:t>
            </a:r>
            <a:r>
              <a:rPr lang="da-DK" sz="4000" dirty="0">
                <a:solidFill>
                  <a:srgbClr val="800000"/>
                </a:solidFill>
                <a:latin typeface="Consolas" panose="020B0609020204030204" pitchFamily="49" charset="0"/>
              </a:rPr>
              <a:t>"GET"</a:t>
            </a:r>
            <a:r>
              <a:rPr lang="da-DK" sz="40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da-DK" sz="4000" dirty="0">
                <a:solidFill>
                  <a:srgbClr val="800000"/>
                </a:solidFill>
                <a:latin typeface="Consolas" panose="020B0609020204030204" pitchFamily="49" charset="0"/>
              </a:rPr>
              <a:t>"cdcatalog.xsl"</a:t>
            </a:r>
            <a:r>
              <a:rPr lang="da-DK" sz="40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da-DK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da-DK" sz="4000" b="1" dirty="0">
                <a:solidFill>
                  <a:srgbClr val="000000"/>
                </a:solidFill>
                <a:latin typeface="Consolas" panose="020B0609020204030204" pitchFamily="49" charset="0"/>
              </a:rPr>
              <a:t>false</a:t>
            </a:r>
            <a:r>
              <a:rPr lang="da-DK" sz="40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xhttp.send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xsl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=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xhttp.responseXML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l-GR" sz="4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i="1" dirty="0">
                <a:solidFill>
                  <a:srgbClr val="008000"/>
                </a:solidFill>
                <a:latin typeface="Consolas" panose="020B0609020204030204" pitchFamily="49" charset="0"/>
              </a:rPr>
              <a:t>// Transform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xslt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=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b="1" dirty="0">
                <a:solidFill>
                  <a:srgbClr val="000000"/>
                </a:solidFill>
                <a:latin typeface="Consolas" panose="020B0609020204030204" pitchFamily="49" charset="0"/>
              </a:rPr>
              <a:t>new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b="1" dirty="0" err="1">
                <a:solidFill>
                  <a:srgbClr val="7030A0"/>
                </a:solidFill>
                <a:latin typeface="Consolas" panose="020B0609020204030204" pitchFamily="49" charset="0"/>
              </a:rPr>
              <a:t>XSLTProcessor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xslt.</a:t>
            </a:r>
            <a:r>
              <a:rPr lang="en-AU" sz="4000" b="1" dirty="0" err="1">
                <a:solidFill>
                  <a:srgbClr val="7030A0"/>
                </a:solidFill>
                <a:latin typeface="Consolas" panose="020B0609020204030204" pitchFamily="49" charset="0"/>
              </a:rPr>
              <a:t>importStylesheet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xsl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result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=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xslt.</a:t>
            </a:r>
            <a:r>
              <a:rPr lang="en-AU" sz="4000" b="1" dirty="0" err="1">
                <a:solidFill>
                  <a:srgbClr val="7030A0"/>
                </a:solidFill>
                <a:latin typeface="Consolas" panose="020B0609020204030204" pitchFamily="49" charset="0"/>
              </a:rPr>
              <a:t>transformToFragment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(xml,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document);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document.querySelector</a:t>
            </a:r>
            <a:r>
              <a:rPr lang="en-US" sz="40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4000" dirty="0">
                <a:solidFill>
                  <a:srgbClr val="800000"/>
                </a:solidFill>
                <a:latin typeface="Consolas" panose="020B0609020204030204" pitchFamily="49" charset="0"/>
              </a:rPr>
              <a:t>"body"</a:t>
            </a:r>
            <a:r>
              <a:rPr lang="en-US" sz="4000" dirty="0">
                <a:solidFill>
                  <a:srgbClr val="000000"/>
                </a:solidFill>
                <a:latin typeface="Consolas" panose="020B0609020204030204" pitchFamily="49" charset="0"/>
              </a:rPr>
              <a:t>).</a:t>
            </a:r>
            <a:r>
              <a:rPr lang="en-US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appendChild</a:t>
            </a:r>
            <a:r>
              <a:rPr lang="en-US" sz="4000" dirty="0">
                <a:solidFill>
                  <a:srgbClr val="000000"/>
                </a:solidFill>
                <a:latin typeface="Consolas" panose="020B0609020204030204" pitchFamily="49" charset="0"/>
              </a:rPr>
              <a:t>(result);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&lt;/script&gt;</a:t>
            </a:r>
            <a:endParaRPr lang="en-AU" sz="4000" b="1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algn="r"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5100" dirty="0">
                <a:hlinkClick r:id="rId2" action="ppaction://hlinkfile"/>
              </a:rPr>
              <a:t>html </a:t>
            </a:r>
            <a:r>
              <a:rPr lang="el-GR" sz="5100" dirty="0">
                <a:hlinkClick r:id="rId2" action="ppaction://hlinkfile"/>
              </a:rPr>
              <a:t>αρχείο </a:t>
            </a:r>
            <a:endParaRPr lang="el-GR" sz="5100" dirty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el-GR" sz="2100" dirty="0">
              <a:solidFill>
                <a:schemeClr val="tx2"/>
              </a:solidFill>
            </a:endParaRP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40AA70E-E8F0-49D1-AF72-945E84EFB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75</a:t>
            </a:fld>
            <a:endParaRPr lang="el-GR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2B26773B-B99F-40A1-B695-886016653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4700" dirty="0"/>
              <a:t>Παράδειγμα εφαρμογής - </a:t>
            </a:r>
            <a:r>
              <a:rPr lang="en-US" sz="4700" dirty="0"/>
              <a:t>KML</a:t>
            </a:r>
            <a:endParaRPr lang="el-GR" sz="4700" dirty="0"/>
          </a:p>
        </p:txBody>
      </p:sp>
      <p:sp>
        <p:nvSpPr>
          <p:cNvPr id="6" name="Θέση κειμένου 5">
            <a:extLst>
              <a:ext uri="{FF2B5EF4-FFF2-40B4-BE49-F238E27FC236}">
                <a16:creationId xmlns:a16="http://schemas.microsoft.com/office/drawing/2014/main" id="{A815A5FD-DD08-4166-89A2-CAD2A19343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u="sng" dirty="0">
                <a:hlinkClick r:id="rId2"/>
              </a:rPr>
              <a:t>https://developers.google.com/kml/documentation/kml_tut</a:t>
            </a:r>
            <a:endParaRPr lang="el-GR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A9BAFE6A-A695-4629-B06F-259D2BAC9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619484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ΚΜ</a:t>
            </a:r>
            <a:r>
              <a:rPr lang="en-US" dirty="0"/>
              <a:t>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KML: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dirty="0"/>
              <a:t>eyhole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dirty="0"/>
              <a:t>arkup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dirty="0"/>
              <a:t>anguage</a:t>
            </a:r>
          </a:p>
          <a:p>
            <a:pPr lvl="1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Keyhole</a:t>
            </a:r>
            <a:r>
              <a:rPr lang="en-US" dirty="0"/>
              <a:t>: </a:t>
            </a:r>
            <a:r>
              <a:rPr lang="el-GR" dirty="0"/>
              <a:t>είναι το όνομα μιας εταιρείας που απέκτησε η </a:t>
            </a:r>
            <a:r>
              <a:rPr lang="en-US" dirty="0"/>
              <a:t>Google </a:t>
            </a:r>
            <a:r>
              <a:rPr lang="el-GR" dirty="0"/>
              <a:t>το </a:t>
            </a:r>
            <a:r>
              <a:rPr lang="en-US" dirty="0"/>
              <a:t>2004</a:t>
            </a:r>
            <a:r>
              <a:rPr lang="el-GR" dirty="0"/>
              <a:t> και η οποία ανέπτυξε την πρώτη έκδοση του </a:t>
            </a:r>
            <a:r>
              <a:rPr lang="en-US" dirty="0"/>
              <a:t>Google Earth</a:t>
            </a:r>
            <a:r>
              <a:rPr lang="el-GR" dirty="0"/>
              <a:t> που ονομαζόταν </a:t>
            </a:r>
            <a:r>
              <a:rPr lang="en-US" dirty="0"/>
              <a:t>Keyhole Earth Viewer</a:t>
            </a:r>
          </a:p>
          <a:p>
            <a:r>
              <a:rPr lang="en-US" dirty="0"/>
              <a:t>H KML </a:t>
            </a:r>
            <a:r>
              <a:rPr lang="el-GR" dirty="0"/>
              <a:t>είναι μια μορφή αρχείου που χρησιμοποιείται για την προβολή γεωγραφικών δεδομένων σε ένα πρόγραμμα περιήγησης της Γης, όπως το </a:t>
            </a:r>
            <a:r>
              <a:rPr lang="el-GR" dirty="0" err="1"/>
              <a:t>Google</a:t>
            </a:r>
            <a:r>
              <a:rPr lang="el-GR" dirty="0"/>
              <a:t> </a:t>
            </a:r>
            <a:r>
              <a:rPr lang="el-GR" dirty="0" err="1"/>
              <a:t>Earth</a:t>
            </a:r>
            <a:r>
              <a:rPr lang="el-GR" dirty="0"/>
              <a:t>.</a:t>
            </a:r>
            <a:endParaRPr lang="en-US" dirty="0"/>
          </a:p>
          <a:p>
            <a:r>
              <a:rPr lang="en-US" dirty="0"/>
              <a:t>KML </a:t>
            </a:r>
            <a:r>
              <a:rPr lang="el-GR" dirty="0"/>
              <a:t>είναι μία γλώσσα τύπου </a:t>
            </a:r>
            <a:r>
              <a:rPr lang="en-US" dirty="0"/>
              <a:t>XML</a:t>
            </a:r>
          </a:p>
          <a:p>
            <a:pPr lvl="1"/>
            <a:r>
              <a:rPr lang="el-GR" dirty="0"/>
              <a:t>Χρησιμοποιεί δομή των </a:t>
            </a:r>
            <a:r>
              <a:rPr lang="en-US" dirty="0"/>
              <a:t>tags</a:t>
            </a:r>
            <a:r>
              <a:rPr lang="el-GR" dirty="0"/>
              <a:t> με εμφωλευμένα </a:t>
            </a:r>
            <a:r>
              <a:rPr lang="en-US" dirty="0"/>
              <a:t>elements </a:t>
            </a:r>
            <a:r>
              <a:rPr lang="el-GR" dirty="0"/>
              <a:t>και </a:t>
            </a:r>
            <a:r>
              <a:rPr lang="en-US" dirty="0"/>
              <a:t>attributes</a:t>
            </a:r>
            <a:endParaRPr lang="el-GR" dirty="0"/>
          </a:p>
          <a:p>
            <a:pPr lvl="1"/>
            <a:r>
              <a:rPr lang="el-GR" dirty="0"/>
              <a:t>Όλα τα </a:t>
            </a:r>
            <a:r>
              <a:rPr lang="en-US" dirty="0"/>
              <a:t>tags </a:t>
            </a:r>
            <a:r>
              <a:rPr lang="el-GR" dirty="0"/>
              <a:t>είναι </a:t>
            </a:r>
            <a:r>
              <a:rPr lang="en-US" dirty="0"/>
              <a:t>case sensitive </a:t>
            </a:r>
            <a:r>
              <a:rPr lang="el-GR" dirty="0"/>
              <a:t>και πρέπει να εμφανίζονται ακριβώς όπως επιτρέπει η δομή της </a:t>
            </a:r>
            <a:r>
              <a:rPr lang="en-US" dirty="0"/>
              <a:t>KML. </a:t>
            </a:r>
            <a:r>
              <a:rPr lang="el-GR" dirty="0"/>
              <a:t>Η δομή αυτή υπαγορεύει ποια </a:t>
            </a:r>
            <a:r>
              <a:rPr lang="en-US" dirty="0"/>
              <a:t>tags </a:t>
            </a:r>
            <a:r>
              <a:rPr lang="el-GR" dirty="0"/>
              <a:t>είναι προαιρετικά. Εντός ενός δεδομένου </a:t>
            </a:r>
            <a:r>
              <a:rPr lang="en-US" dirty="0"/>
              <a:t>element,</a:t>
            </a:r>
            <a:r>
              <a:rPr lang="el-GR" dirty="0"/>
              <a:t> τα </a:t>
            </a:r>
            <a:r>
              <a:rPr lang="en-US" dirty="0"/>
              <a:t>tags</a:t>
            </a:r>
            <a:r>
              <a:rPr lang="el-GR" dirty="0"/>
              <a:t> πρέπει να εμφανίζονται με βάση αυτή τη δομή.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EBF53549-049E-418D-AE0A-B173BFD52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57315237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Απλό παράδειγμα </a:t>
            </a:r>
            <a:r>
              <a:rPr lang="en-US" dirty="0"/>
              <a:t>KML</a:t>
            </a:r>
            <a:r>
              <a:rPr lang="el-GR" dirty="0"/>
              <a:t>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858298"/>
            <a:ext cx="7543801" cy="4627562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&lt;</a:t>
            </a:r>
            <a:r>
              <a:rPr lang="en-US" sz="2600" dirty="0" err="1"/>
              <a:t>kml</a:t>
            </a:r>
            <a:r>
              <a:rPr lang="en-US" sz="2600" dirty="0"/>
              <a:t>&gt;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	&lt;Document&gt;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		&lt;name&gt;my first point&lt;/name&gt;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		&lt;</a:t>
            </a:r>
            <a:r>
              <a:rPr lang="en-US" sz="2600" dirty="0" err="1"/>
              <a:t>Placemark</a:t>
            </a:r>
            <a:r>
              <a:rPr lang="en-US" sz="2600" dirty="0"/>
              <a:t>&gt;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		    &lt;name&gt;my first placemark&lt;/name&gt;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		    &lt;Point&gt;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			&lt;coordinates&gt;-66.09993326298255,-						33.56312777383666,0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			&lt;/coordinates&gt;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		    &lt;/Point&gt;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		&lt;/</a:t>
            </a:r>
            <a:r>
              <a:rPr lang="en-US" sz="2600" dirty="0" err="1"/>
              <a:t>Placemark</a:t>
            </a:r>
            <a:r>
              <a:rPr lang="en-US" sz="2600" dirty="0"/>
              <a:t>&gt;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	&lt;/Document&gt;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&lt;/</a:t>
            </a:r>
            <a:r>
              <a:rPr lang="en-US" sz="2600" dirty="0" err="1"/>
              <a:t>kml</a:t>
            </a:r>
            <a:r>
              <a:rPr lang="en-US" sz="2600" dirty="0"/>
              <a:t>&gt;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l-GR" sz="2200" i="1" dirty="0"/>
              <a:t>Σώστε αυτό το αρχείο με κατάληξη</a:t>
            </a:r>
            <a:r>
              <a:rPr lang="en-US" sz="2200" i="1" dirty="0"/>
              <a:t> .</a:t>
            </a:r>
            <a:r>
              <a:rPr lang="en-US" sz="2200" i="1" dirty="0" err="1"/>
              <a:t>kml</a:t>
            </a:r>
            <a:r>
              <a:rPr lang="el-GR" sz="2200" i="1" dirty="0"/>
              <a:t> και ανοίξτε το μέσω του </a:t>
            </a:r>
            <a:r>
              <a:rPr lang="en-US" sz="2200" i="1" dirty="0"/>
              <a:t>Google Earth. </a:t>
            </a:r>
            <a:r>
              <a:rPr lang="el-GR" sz="2200" i="1" dirty="0"/>
              <a:t>Θα δείτε το σημείο με αυτές τις συντεταγμένες</a:t>
            </a:r>
            <a:endParaRPr lang="en-US" sz="2200" i="1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5D56E3C2-248B-4235-BF67-CB0120558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74480421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Απλό παράδειγμα </a:t>
            </a:r>
            <a:r>
              <a:rPr lang="en-US" dirty="0"/>
              <a:t>KML</a:t>
            </a:r>
            <a:r>
              <a:rPr lang="el-GR" dirty="0"/>
              <a:t> (2/2)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669" y="1858963"/>
            <a:ext cx="6185112" cy="4413250"/>
          </a:xfrm>
        </p:spPr>
      </p:pic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id="{87D5AA40-EC5C-42A9-8C98-26BCBA4B4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14921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766CBED4-9C53-47DC-AF51-A81DAAEAAB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Το συντακτικό της </a:t>
            </a:r>
            <a:r>
              <a:rPr lang="en-US" altLang="el-GR"/>
              <a:t>XML	2/2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C928A1E7-654E-4B20-95D9-3BEC70EE04F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Όλα τα </a:t>
            </a:r>
            <a:r>
              <a:rPr lang="en-US" altLang="el-GR"/>
              <a:t>XML </a:t>
            </a:r>
            <a:r>
              <a:rPr lang="el-GR" altLang="el-GR"/>
              <a:t>αρχεία πρέπει να έχουν </a:t>
            </a:r>
            <a:r>
              <a:rPr lang="el-GR" altLang="el-GR" b="1"/>
              <a:t>ένα</a:t>
            </a:r>
            <a:r>
              <a:rPr lang="en-US" altLang="el-GR" b="1"/>
              <a:t> </a:t>
            </a:r>
            <a:r>
              <a:rPr lang="el-GR" altLang="el-GR" b="1"/>
              <a:t>και μόνο</a:t>
            </a:r>
            <a:r>
              <a:rPr lang="el-GR" altLang="el-GR"/>
              <a:t> </a:t>
            </a:r>
            <a:r>
              <a:rPr lang="en-US" altLang="el-GR"/>
              <a:t>root tag!</a:t>
            </a:r>
            <a:endParaRPr lang="el-GR" altLang="el-GR"/>
          </a:p>
          <a:p>
            <a:pPr eaLnBrk="1" hangingPunct="1"/>
            <a:r>
              <a:rPr lang="el-GR" altLang="el-GR"/>
              <a:t>Όλες οι τιμές των ιδιοτήτων πρέπει να βρίσκονται ανάμεσα σε εισαγωγικά</a:t>
            </a:r>
            <a:endParaRPr lang="en-US" altLang="el-GR"/>
          </a:p>
          <a:p>
            <a:pPr lvl="1" eaLnBrk="1" hangingPunct="1"/>
            <a:r>
              <a:rPr lang="en-US" altLang="el-GR" sz="2400"/>
              <a:t>&lt;message date=“12/01/2004”&gt;		</a:t>
            </a:r>
            <a:r>
              <a:rPr lang="en-US" altLang="el-GR" sz="2400">
                <a:solidFill>
                  <a:srgbClr val="33CC33"/>
                </a:solidFill>
              </a:rPr>
              <a:t>(yes)</a:t>
            </a:r>
          </a:p>
          <a:p>
            <a:pPr eaLnBrk="1" hangingPunct="1"/>
            <a:r>
              <a:rPr lang="el-GR" altLang="el-GR"/>
              <a:t>Όλοι οι κενοί χαρακτήρες διατηρούνται</a:t>
            </a:r>
          </a:p>
          <a:p>
            <a:pPr eaLnBrk="1" hangingPunct="1"/>
            <a:r>
              <a:rPr lang="el-GR" altLang="el-GR"/>
              <a:t>Εισαγωγή σχολίων όπως στην </a:t>
            </a:r>
            <a:r>
              <a:rPr lang="en-US" altLang="el-GR"/>
              <a:t>HTML</a:t>
            </a:r>
          </a:p>
          <a:p>
            <a:pPr lvl="1" eaLnBrk="1" hangingPunct="1"/>
            <a:r>
              <a:rPr lang="en-US" altLang="el-GR" sz="2400"/>
              <a:t>&lt;!--  this is a comment --&gt;</a:t>
            </a:r>
            <a:endParaRPr lang="el-GR" altLang="el-GR" sz="240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CC247A2-0F04-42B4-B6B4-5B9839515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8</a:t>
            </a:fld>
            <a:endParaRPr lang="el-GR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Βασικά στοιχεία ενός </a:t>
            </a:r>
            <a:r>
              <a:rPr lang="en-US" dirty="0"/>
              <a:t>KML </a:t>
            </a:r>
            <a:r>
              <a:rPr lang="el-GR" dirty="0"/>
              <a:t>εγγράφου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Το απλούστερο είδος εγγράφων KML είναι αυτά που μπορούν να δημιουργηθούν απευθείας στο </a:t>
            </a:r>
            <a:r>
              <a:rPr lang="el-GR" dirty="0" err="1"/>
              <a:t>Google</a:t>
            </a:r>
            <a:r>
              <a:rPr lang="el-GR" dirty="0"/>
              <a:t> </a:t>
            </a:r>
            <a:r>
              <a:rPr lang="el-GR" dirty="0" err="1"/>
              <a:t>Earth</a:t>
            </a:r>
            <a:r>
              <a:rPr lang="el-GR" dirty="0"/>
              <a:t>, δηλαδή δεν χρειάζεται να επεξεργάζεστε ή να δημιουργείτε KML σε ένα πρόγραμμα επεξεργασίας κειμένου</a:t>
            </a:r>
            <a:r>
              <a:rPr lang="en-US" dirty="0"/>
              <a:t> </a:t>
            </a:r>
            <a:r>
              <a:rPr lang="el-GR" dirty="0"/>
              <a:t>π.χ. </a:t>
            </a:r>
            <a:r>
              <a:rPr lang="en-US" dirty="0"/>
              <a:t>notepad</a:t>
            </a:r>
            <a:r>
              <a:rPr lang="el-GR" dirty="0"/>
              <a:t>. </a:t>
            </a:r>
            <a:endParaRPr lang="en-US" dirty="0"/>
          </a:p>
          <a:p>
            <a:r>
              <a:rPr lang="el-GR" dirty="0"/>
              <a:t>Τα σημεία αναφοράς</a:t>
            </a:r>
            <a:r>
              <a:rPr lang="en-US" dirty="0"/>
              <a:t> (</a:t>
            </a:r>
            <a:r>
              <a:rPr lang="en-US" dirty="0" err="1"/>
              <a:t>Placemarks</a:t>
            </a:r>
            <a:r>
              <a:rPr lang="en-US" dirty="0"/>
              <a:t>)</a:t>
            </a:r>
            <a:r>
              <a:rPr lang="el-GR" dirty="0"/>
              <a:t>, οι επικαλύψεις εδάφους</a:t>
            </a:r>
            <a:r>
              <a:rPr lang="en-US" dirty="0"/>
              <a:t> (Ground overlays)</a:t>
            </a:r>
            <a:r>
              <a:rPr lang="el-GR" dirty="0"/>
              <a:t>, τα μονοπάτια</a:t>
            </a:r>
            <a:r>
              <a:rPr lang="en-US" dirty="0"/>
              <a:t> (Paths)</a:t>
            </a:r>
            <a:r>
              <a:rPr lang="el-GR" dirty="0"/>
              <a:t> και τα πολύγωνα </a:t>
            </a:r>
            <a:r>
              <a:rPr lang="en-US" dirty="0"/>
              <a:t>(Polygons) </a:t>
            </a:r>
            <a:r>
              <a:rPr lang="el-GR" dirty="0"/>
              <a:t>μπορούν να δημιουργηθούν απευθείας στο </a:t>
            </a:r>
            <a:r>
              <a:rPr lang="el-GR" dirty="0" err="1"/>
              <a:t>Google</a:t>
            </a:r>
            <a:r>
              <a:rPr lang="el-GR" dirty="0"/>
              <a:t> </a:t>
            </a:r>
            <a:r>
              <a:rPr lang="el-GR" dirty="0" err="1"/>
              <a:t>Earth</a:t>
            </a:r>
            <a:r>
              <a:rPr lang="el-GR" dirty="0"/>
              <a:t>.</a:t>
            </a:r>
            <a:endParaRPr lang="en-US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842276F6-2219-4F9F-AA3E-D24A6A92D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80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6816076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Απλό παράδειγμα </a:t>
            </a:r>
            <a:r>
              <a:rPr lang="en-US" dirty="0"/>
              <a:t>KML (1/2)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486" y="2328530"/>
            <a:ext cx="6851189" cy="2965783"/>
          </a:xfrm>
        </p:spPr>
      </p:pic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id="{E8EA6BF4-EA6B-41D5-A2BE-F35A4C470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81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8449861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Απλό παράδειγμα </a:t>
            </a:r>
            <a:r>
              <a:rPr lang="en-US" dirty="0"/>
              <a:t>KML </a:t>
            </a:r>
            <a:r>
              <a:rPr lang="el-GR" dirty="0"/>
              <a:t>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&lt;?xml version=“1.0” encoding=“UTF-8”?&gt;</a:t>
            </a:r>
          </a:p>
          <a:p>
            <a:pPr lvl="1"/>
            <a:r>
              <a:rPr lang="el-GR" dirty="0"/>
              <a:t>Επικεφαλίδα </a:t>
            </a:r>
            <a:r>
              <a:rPr lang="en-US" dirty="0"/>
              <a:t>XML.  </a:t>
            </a:r>
            <a:r>
              <a:rPr lang="el-GR" dirty="0"/>
              <a:t>Αυτή βρίσκεται στην πρώτη γραμμή κάθε </a:t>
            </a:r>
            <a:r>
              <a:rPr lang="en-US" dirty="0"/>
              <a:t>KML</a:t>
            </a:r>
            <a:r>
              <a:rPr lang="el-GR" dirty="0"/>
              <a:t> αρχείου. Δεν μπορούν να εμφανιστούν κενά ή άλλοι χαρακτήρες πριν από αυτή τη γραμμή</a:t>
            </a:r>
          </a:p>
          <a:p>
            <a:r>
              <a:rPr lang="en-US" dirty="0"/>
              <a:t>&lt;</a:t>
            </a:r>
            <a:r>
              <a:rPr lang="en-US" dirty="0" err="1"/>
              <a:t>kml</a:t>
            </a:r>
            <a:r>
              <a:rPr lang="en-US" dirty="0"/>
              <a:t> </a:t>
            </a:r>
            <a:r>
              <a:rPr lang="en-US" dirty="0" err="1"/>
              <a:t>xmlns</a:t>
            </a:r>
            <a:r>
              <a:rPr lang="en-US" dirty="0"/>
              <a:t>=“http://www.opengis.net/kml.2.2”&gt;</a:t>
            </a:r>
          </a:p>
          <a:p>
            <a:pPr lvl="1"/>
            <a:r>
              <a:rPr lang="el-GR" dirty="0"/>
              <a:t>Ορισμός </a:t>
            </a:r>
            <a:r>
              <a:rPr lang="en-US" dirty="0"/>
              <a:t>namespace.</a:t>
            </a:r>
            <a:r>
              <a:rPr lang="el-GR" dirty="0"/>
              <a:t> Αυτή είναι η 2</a:t>
            </a:r>
            <a:r>
              <a:rPr lang="el-GR" baseline="30000" dirty="0"/>
              <a:t>η</a:t>
            </a:r>
            <a:r>
              <a:rPr lang="el-GR" dirty="0"/>
              <a:t> γραμμή σε κάθε </a:t>
            </a:r>
            <a:r>
              <a:rPr lang="en-US" dirty="0"/>
              <a:t>KML</a:t>
            </a:r>
            <a:r>
              <a:rPr lang="el-GR" dirty="0"/>
              <a:t> 2.2 αρχείο.</a:t>
            </a:r>
          </a:p>
          <a:p>
            <a:r>
              <a:rPr lang="el-GR" dirty="0"/>
              <a:t>&lt;</a:t>
            </a:r>
            <a:r>
              <a:rPr lang="en-US" dirty="0" err="1"/>
              <a:t>Placemark</a:t>
            </a:r>
            <a:r>
              <a:rPr lang="en-US" dirty="0"/>
              <a:t>&gt;</a:t>
            </a:r>
          </a:p>
          <a:p>
            <a:pPr lvl="1"/>
            <a:r>
              <a:rPr lang="el-GR" dirty="0"/>
              <a:t>Σηματοδοτεί μια θέση στην επιφάνεια της Γης, χρησιμοποιώντας μια κίτρινη πινελιά ως εικόνα. </a:t>
            </a:r>
            <a:endParaRPr lang="en-US" dirty="0"/>
          </a:p>
          <a:p>
            <a:pPr lvl="1"/>
            <a:r>
              <a:rPr lang="el-GR" dirty="0"/>
              <a:t>Περιλαμβάνει τα εξής </a:t>
            </a:r>
            <a:r>
              <a:rPr lang="en-US" dirty="0"/>
              <a:t>elements:</a:t>
            </a:r>
          </a:p>
          <a:p>
            <a:pPr lvl="1"/>
            <a:r>
              <a:rPr lang="en-US" dirty="0"/>
              <a:t>Name: </a:t>
            </a:r>
            <a:r>
              <a:rPr lang="el-GR" dirty="0"/>
              <a:t>χρησιμοποιείται ως η ετικέτα του </a:t>
            </a:r>
            <a:r>
              <a:rPr lang="en-US" dirty="0" err="1"/>
              <a:t>placemark</a:t>
            </a:r>
            <a:endParaRPr lang="en-US" dirty="0"/>
          </a:p>
          <a:p>
            <a:pPr lvl="1"/>
            <a:r>
              <a:rPr lang="en-US" dirty="0"/>
              <a:t>Description: </a:t>
            </a:r>
            <a:r>
              <a:rPr lang="el-GR" dirty="0"/>
              <a:t>εμφανίζεται ως ένα έξτρα πεδίο με πληροφορίες</a:t>
            </a:r>
          </a:p>
          <a:p>
            <a:pPr lvl="1"/>
            <a:r>
              <a:rPr lang="en-US" dirty="0"/>
              <a:t>Point</a:t>
            </a:r>
            <a:r>
              <a:rPr lang="el-GR" dirty="0"/>
              <a:t>:</a:t>
            </a:r>
            <a:r>
              <a:rPr lang="en-US" dirty="0"/>
              <a:t> </a:t>
            </a:r>
            <a:r>
              <a:rPr lang="el-GR" dirty="0"/>
              <a:t>δίνει τις ακριβείς συντεταγμένες (</a:t>
            </a:r>
            <a:r>
              <a:rPr lang="en-US" dirty="0"/>
              <a:t>longitude, latitude, </a:t>
            </a:r>
            <a:r>
              <a:rPr lang="el-GR" dirty="0"/>
              <a:t>και προαιρετικά </a:t>
            </a:r>
            <a:r>
              <a:rPr lang="en-US" dirty="0"/>
              <a:t>altitude)</a:t>
            </a:r>
          </a:p>
          <a:p>
            <a:endParaRPr lang="en-US" dirty="0"/>
          </a:p>
          <a:p>
            <a:endParaRPr lang="el-GR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E569CDCD-FA4C-4133-A957-ADFE22966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82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939403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Εισάγοντας</a:t>
            </a:r>
            <a:r>
              <a:rPr lang="en-US" dirty="0"/>
              <a:t> HTML (1/2)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Αν θέλετε να γράψετε </a:t>
            </a:r>
            <a:r>
              <a:rPr lang="en-US" dirty="0"/>
              <a:t>HTML</a:t>
            </a:r>
            <a:r>
              <a:rPr lang="el-GR" dirty="0"/>
              <a:t> μέσα σε ένα </a:t>
            </a:r>
            <a:r>
              <a:rPr lang="en-US" dirty="0"/>
              <a:t>&lt;description&gt; tag</a:t>
            </a:r>
            <a:r>
              <a:rPr lang="el-GR" dirty="0"/>
              <a:t>, μπορείτε να βάλετε </a:t>
            </a:r>
            <a:r>
              <a:rPr lang="en-US" dirty="0"/>
              <a:t>HTML</a:t>
            </a:r>
            <a:r>
              <a:rPr lang="el-GR" dirty="0"/>
              <a:t> σε ένα </a:t>
            </a:r>
            <a:r>
              <a:rPr lang="en-US" dirty="0"/>
              <a:t>tag.</a:t>
            </a:r>
          </a:p>
          <a:p>
            <a:r>
              <a:rPr lang="el-GR" dirty="0"/>
              <a:t>Μπορείτε να βάλετε </a:t>
            </a:r>
            <a:r>
              <a:rPr lang="en-US" dirty="0"/>
              <a:t>HTML</a:t>
            </a:r>
            <a:r>
              <a:rPr lang="el-GR" dirty="0"/>
              <a:t> μέσα σε </a:t>
            </a:r>
            <a:r>
              <a:rPr lang="en-US" dirty="0"/>
              <a:t>CDATA  </a:t>
            </a:r>
            <a:r>
              <a:rPr lang="el-GR" dirty="0"/>
              <a:t>ή</a:t>
            </a:r>
            <a:r>
              <a:rPr lang="en-US" dirty="0"/>
              <a:t> </a:t>
            </a:r>
            <a:r>
              <a:rPr lang="el-GR" dirty="0"/>
              <a:t>χωρίς αλλά με προσοχή στους χαρακτήρες </a:t>
            </a:r>
            <a:r>
              <a:rPr lang="en-US" dirty="0"/>
              <a:t>“&lt;“ </a:t>
            </a:r>
            <a:r>
              <a:rPr lang="el-GR" dirty="0"/>
              <a:t>να γράφονται ως</a:t>
            </a:r>
            <a:r>
              <a:rPr lang="en-US" dirty="0"/>
              <a:t> $</a:t>
            </a:r>
            <a:r>
              <a:rPr lang="en-US" dirty="0" err="1"/>
              <a:t>lt</a:t>
            </a:r>
            <a:r>
              <a:rPr lang="en-US" dirty="0"/>
              <a:t>;</a:t>
            </a:r>
            <a:r>
              <a:rPr lang="el-GR" dirty="0"/>
              <a:t> </a:t>
            </a:r>
            <a:r>
              <a:rPr lang="el-GR" dirty="0" err="1"/>
              <a:t>κλπ</a:t>
            </a:r>
            <a:endParaRPr lang="el-GR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110289CD-5B6E-4A43-A1B9-F027708F3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83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070181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Εισάγοντας</a:t>
            </a:r>
            <a:r>
              <a:rPr lang="en-US" dirty="0"/>
              <a:t> HTML (2/2)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505" y="1383399"/>
            <a:ext cx="5104470" cy="3379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275" y="3314424"/>
            <a:ext cx="5038725" cy="3278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id="{F2D78339-5102-40A9-8761-0FE763E2E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84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80785422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Placemarks</a:t>
            </a:r>
            <a:r>
              <a:rPr lang="en-US" dirty="0"/>
              <a:t> (</a:t>
            </a:r>
            <a:r>
              <a:rPr lang="el-GR" dirty="0"/>
              <a:t>σημεία αναφοράς)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l-GR" dirty="0"/>
              <a:t>Τα </a:t>
            </a:r>
            <a:r>
              <a:rPr lang="en-US" dirty="0" err="1"/>
              <a:t>Placemarks</a:t>
            </a:r>
            <a:r>
              <a:rPr lang="en-US" dirty="0"/>
              <a:t> </a:t>
            </a:r>
            <a:r>
              <a:rPr lang="el-GR" dirty="0"/>
              <a:t>είναι ένα από τα πιο συχνά χρησιμοποιούμενα χαρακτηριστικά του </a:t>
            </a:r>
            <a:r>
              <a:rPr lang="el-GR" dirty="0" err="1"/>
              <a:t>Google</a:t>
            </a:r>
            <a:r>
              <a:rPr lang="el-GR" dirty="0"/>
              <a:t> </a:t>
            </a:r>
            <a:r>
              <a:rPr lang="el-GR" dirty="0" err="1"/>
              <a:t>Earth</a:t>
            </a:r>
            <a:r>
              <a:rPr lang="el-GR" dirty="0"/>
              <a:t>. </a:t>
            </a:r>
            <a:endParaRPr lang="en-US" dirty="0"/>
          </a:p>
          <a:p>
            <a:r>
              <a:rPr lang="el-GR" dirty="0"/>
              <a:t>Σηματοδοτεί μια θέση στην επιφάνεια της Γης, χρησιμοποιώντας μια κίτρινη πινελιά ως εικόνα. </a:t>
            </a:r>
            <a:endParaRPr lang="en-US" dirty="0"/>
          </a:p>
          <a:p>
            <a:r>
              <a:rPr lang="el-GR" dirty="0"/>
              <a:t>Ο απλούστερος δείκτης τοποθεσίας περιλαμβάνει μόνο ένα στοιχείο </a:t>
            </a:r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</a:t>
            </a:r>
            <a:r>
              <a:rPr lang="el-GR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Point</a:t>
            </a:r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r>
              <a:rPr lang="el-GR" dirty="0"/>
              <a:t>,</a:t>
            </a:r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l-GR" dirty="0"/>
              <a:t>το οποίο καθορίζει τη θέση του σημείου αναφοράς. </a:t>
            </a:r>
            <a:endParaRPr lang="en-US" dirty="0"/>
          </a:p>
          <a:p>
            <a:r>
              <a:rPr lang="el-GR" dirty="0"/>
              <a:t>Μπορείτε να ορίσετε ένα όνομα και ένα προσαρμοσμένο εικονίδιο για το </a:t>
            </a:r>
            <a:r>
              <a:rPr lang="en-US" dirty="0" err="1"/>
              <a:t>Placemark</a:t>
            </a:r>
            <a:r>
              <a:rPr lang="en-US" dirty="0"/>
              <a:t> </a:t>
            </a:r>
            <a:r>
              <a:rPr lang="el-GR" dirty="0"/>
              <a:t>και μπορείτε επίσης να προσθέσετε άλλα στοιχεία γεωμετρίας σε αυτό.</a:t>
            </a:r>
            <a:endParaRPr lang="en-US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2F130A9B-46BC-49B0-AD9B-D4F943C0A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85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9928692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40791F6-715D-481A-9C4A-3645AECFD5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1078" y="634946"/>
            <a:ext cx="4931229" cy="1450757"/>
          </a:xfrm>
        </p:spPr>
        <p:txBody>
          <a:bodyPr>
            <a:normAutofit/>
          </a:bodyPr>
          <a:lstStyle/>
          <a:p>
            <a:r>
              <a:rPr lang="en-US" dirty="0"/>
              <a:t>Polygons (</a:t>
            </a:r>
            <a:r>
              <a:rPr lang="el-GR" dirty="0"/>
              <a:t>Πολύγωνα)</a:t>
            </a:r>
            <a:endParaRPr lang="en-US" dirty="0"/>
          </a:p>
        </p:txBody>
      </p:sp>
      <p:pic>
        <p:nvPicPr>
          <p:cNvPr id="4" name="Picture 3" descr="Εικόνα που περιέχει στιγμιότυπο οθόνης&#10;&#10;Περιγραφή που δημιουργήθηκε αυτόματα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9" r="24472"/>
          <a:stretch/>
        </p:blipFill>
        <p:spPr>
          <a:xfrm>
            <a:off x="-1" y="640081"/>
            <a:ext cx="3476486" cy="5314406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40F83A4-FAC4-4867-95A5-BBFD280C7B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1077" y="2086188"/>
            <a:ext cx="4567326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1076" y="2198914"/>
            <a:ext cx="4931230" cy="3670180"/>
          </a:xfrm>
        </p:spPr>
        <p:txBody>
          <a:bodyPr>
            <a:normAutofit/>
          </a:bodyPr>
          <a:lstStyle/>
          <a:p>
            <a:r>
              <a:rPr lang="el-GR" sz="2200" dirty="0"/>
              <a:t>Μπορείτε να χρησιμοποιήσετε </a:t>
            </a:r>
            <a:r>
              <a:rPr lang="el-GR" sz="2200" dirty="0" err="1"/>
              <a:t>Polygons</a:t>
            </a:r>
            <a:r>
              <a:rPr lang="el-GR" sz="2200" dirty="0"/>
              <a:t> για να δημιουργήσετε απλά κτίρια και άλλα σχήματα.</a:t>
            </a:r>
            <a:endParaRPr lang="en-US" sz="2200" dirty="0"/>
          </a:p>
          <a:p>
            <a:r>
              <a:rPr lang="el-GR" sz="2200" dirty="0"/>
              <a:t>Σύνολο συντεταγμένων (άκρες πολυγώνου) μέσα στο </a:t>
            </a:r>
            <a:r>
              <a:rPr lang="en-US" sz="2200" dirty="0"/>
              <a:t>tag &lt;coordinates&gt;</a:t>
            </a:r>
          </a:p>
          <a:p>
            <a:r>
              <a:rPr lang="el-GR" sz="2200" dirty="0"/>
              <a:t>Οι συντεταγμένες αποθηκεύονται σε ένα </a:t>
            </a:r>
            <a:r>
              <a:rPr lang="en-US" sz="2200" dirty="0"/>
              <a:t>tag </a:t>
            </a:r>
            <a:r>
              <a:rPr lang="el-GR" sz="2200" dirty="0"/>
              <a:t>που ονομάζεται </a:t>
            </a:r>
            <a:r>
              <a:rPr lang="en-US" sz="2200" dirty="0"/>
              <a:t>&lt;</a:t>
            </a:r>
            <a:r>
              <a:rPr lang="en-US" sz="2200" dirty="0" err="1"/>
              <a:t>LinearRing</a:t>
            </a:r>
            <a:r>
              <a:rPr lang="en-US" sz="2200" dirty="0"/>
              <a:t>&gt;</a:t>
            </a:r>
          </a:p>
          <a:p>
            <a:r>
              <a:rPr lang="el-GR" sz="2200" dirty="0"/>
              <a:t>Το οποίο είναι </a:t>
            </a:r>
            <a:r>
              <a:rPr lang="el-GR" sz="2200" dirty="0" err="1"/>
              <a:t>εμφωλευμένο</a:t>
            </a:r>
            <a:r>
              <a:rPr lang="el-GR" sz="2200" dirty="0"/>
              <a:t> μέσα στο </a:t>
            </a:r>
            <a:r>
              <a:rPr lang="en-US" sz="2200" dirty="0"/>
              <a:t>tag &lt;</a:t>
            </a:r>
            <a:r>
              <a:rPr lang="en-US" sz="2200" dirty="0" err="1"/>
              <a:t>outerBoundaryIs</a:t>
            </a:r>
            <a:r>
              <a:rPr lang="en-US" sz="2200" dirty="0"/>
              <a:t>&gt;</a:t>
            </a:r>
          </a:p>
          <a:p>
            <a:endParaRPr lang="en-US" sz="22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ADA4CA0-9A57-4FBE-A9E5-24DFC23C3F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3989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1CBAFA-D7E0-40A7-BB94-2C05304B40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2ADAFE1D-54F7-474A-A34B-B84E6CDDC469}"/>
              </a:ext>
            </a:extLst>
          </p:cNvPr>
          <p:cNvSpPr/>
          <p:nvPr/>
        </p:nvSpPr>
        <p:spPr>
          <a:xfrm>
            <a:off x="0" y="6425775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l-GR" sz="1200" i="1" kern="0" dirty="0">
                <a:solidFill>
                  <a:prstClr val="white"/>
                </a:solidFill>
              </a:rPr>
              <a:t>Πηγές:</a:t>
            </a:r>
            <a:r>
              <a:rPr lang="en-US" sz="1200" i="1" kern="0" dirty="0">
                <a:solidFill>
                  <a:prstClr val="white"/>
                </a:solidFill>
              </a:rPr>
              <a:t>Mozilla Development Network, https://developer.mozilla.org; w3schools: XML, DTD, XML Schema, XSL, PHP XML; </a:t>
            </a:r>
            <a:r>
              <a:rPr lang="en-US" sz="1200" i="1" dirty="0">
                <a:solidFill>
                  <a:schemeClr val="bg1"/>
                </a:solidFill>
              </a:rPr>
              <a:t>Connolly, Hoar, “Fundamentals of Web Development, 2</a:t>
            </a:r>
            <a:r>
              <a:rPr lang="en-US" sz="1200" i="1" baseline="30000" dirty="0">
                <a:solidFill>
                  <a:schemeClr val="bg1"/>
                </a:solidFill>
              </a:rPr>
              <a:t>nd</a:t>
            </a:r>
            <a:r>
              <a:rPr lang="en-US" sz="1200" i="1" dirty="0">
                <a:solidFill>
                  <a:schemeClr val="bg1"/>
                </a:solidFill>
              </a:rPr>
              <a:t> ed </a:t>
            </a:r>
            <a:r>
              <a:rPr lang="en-US" sz="1200" i="1" kern="0" dirty="0">
                <a:solidFill>
                  <a:prstClr val="white"/>
                </a:solidFill>
              </a:rPr>
              <a:t>Google, KML Tutorial</a:t>
            </a:r>
            <a:endParaRPr lang="en-AU" sz="1200" i="1" kern="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284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8EED8D28-5840-4A2C-B77E-106C6EBE72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XML Elements				1/2</a:t>
            </a:r>
            <a:endParaRPr lang="el-GR" altLang="el-GR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3B97B0AC-B181-456C-966A-95489AB26DA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l-GR" altLang="el-GR"/>
              <a:t>Ένα </a:t>
            </a:r>
            <a:r>
              <a:rPr lang="en-US" altLang="el-GR"/>
              <a:t>XML </a:t>
            </a:r>
            <a:r>
              <a:rPr lang="el-GR" altLang="el-GR"/>
              <a:t>αρχείο είναι επεκτάσιμο</a:t>
            </a:r>
          </a:p>
          <a:p>
            <a:pPr lvl="1" eaLnBrk="1" hangingPunct="1">
              <a:lnSpc>
                <a:spcPct val="90000"/>
              </a:lnSpc>
            </a:pPr>
            <a:r>
              <a:rPr lang="el-GR" altLang="el-GR"/>
              <a:t>Νέα στοιχεία μπορούν να προστεθούν</a:t>
            </a:r>
          </a:p>
          <a:p>
            <a:pPr lvl="2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l-GR"/>
              <a:t>&lt;myMessage&gt;</a:t>
            </a:r>
          </a:p>
          <a:p>
            <a:pPr lvl="2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l-GR"/>
              <a:t>	&lt;message&gt;Welcome to XML!&lt;/message&gt;</a:t>
            </a:r>
          </a:p>
          <a:p>
            <a:pPr lvl="2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l-GR"/>
              <a:t>	</a:t>
            </a:r>
            <a:r>
              <a:rPr lang="en-US" altLang="el-GR">
                <a:solidFill>
                  <a:srgbClr val="0094C8"/>
                </a:solidFill>
              </a:rPr>
              <a:t>&lt;date&gt;6/12/2004&lt;/date&gt;</a:t>
            </a:r>
          </a:p>
          <a:p>
            <a:pPr lvl="2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l-GR"/>
              <a:t>&lt;/myMessage&gt;</a:t>
            </a:r>
          </a:p>
          <a:p>
            <a:pPr eaLnBrk="1" hangingPunct="1">
              <a:lnSpc>
                <a:spcPct val="90000"/>
              </a:lnSpc>
            </a:pPr>
            <a:r>
              <a:rPr lang="el-GR" altLang="el-GR"/>
              <a:t>Σχέσεις μεταξύ των </a:t>
            </a:r>
            <a:r>
              <a:rPr lang="en-US" altLang="el-GR"/>
              <a:t>XML elements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l-GR"/>
              <a:t>myMessage – root element and parent element of message &amp; date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l-GR"/>
              <a:t>message &amp; date – siblings &amp; child elements of myMessage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B0D3CE7B-03CC-451E-97D0-CAF55AC3C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9</a:t>
            </a:fld>
            <a:endParaRPr lang="el-G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19050"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Ανασκόπηση">
  <a:themeElements>
    <a:clrScheme name="Ανασκόπηση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Ανασκόπηση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Ανασκόπηση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6483</Words>
  <Application>Microsoft Office PowerPoint</Application>
  <PresentationFormat>Προβολή στην οθόνη (4:3)</PresentationFormat>
  <Paragraphs>865</Paragraphs>
  <Slides>86</Slides>
  <Notes>11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9</vt:i4>
      </vt:variant>
      <vt:variant>
        <vt:lpstr>Θέμα</vt:lpstr>
      </vt:variant>
      <vt:variant>
        <vt:i4>2</vt:i4>
      </vt:variant>
      <vt:variant>
        <vt:lpstr>Τίτλοι διαφανειών</vt:lpstr>
      </vt:variant>
      <vt:variant>
        <vt:i4>86</vt:i4>
      </vt:variant>
    </vt:vector>
  </HeadingPairs>
  <TitlesOfParts>
    <vt:vector size="97" baseType="lpstr">
      <vt:lpstr>Arial</vt:lpstr>
      <vt:lpstr>Calibri</vt:lpstr>
      <vt:lpstr>Calibri Light</vt:lpstr>
      <vt:lpstr>Consolas</vt:lpstr>
      <vt:lpstr>Courier New</vt:lpstr>
      <vt:lpstr>Rockwell</vt:lpstr>
      <vt:lpstr>Verdana</vt:lpstr>
      <vt:lpstr>Wingdings</vt:lpstr>
      <vt:lpstr>Wingdings 2</vt:lpstr>
      <vt:lpstr>HDOfficeLightV0</vt:lpstr>
      <vt:lpstr>Ανασκόπηση</vt:lpstr>
      <vt:lpstr>Προγραμματισμός και Συστήματα στον Παγκόσμιο Ιστό  XML </vt:lpstr>
      <vt:lpstr>Γιατί άλλη μία γλώσσα? </vt:lpstr>
      <vt:lpstr>Τι είναι η XML;  EXtensible Markup Language </vt:lpstr>
      <vt:lpstr>XML &amp; HTML</vt:lpstr>
      <vt:lpstr>Ένα απλό XML αρχείο .xml</vt:lpstr>
      <vt:lpstr>XML δήλωση</vt:lpstr>
      <vt:lpstr>Το συντακτικό της XML 1/2</vt:lpstr>
      <vt:lpstr>Το συντακτικό της XML 2/2</vt:lpstr>
      <vt:lpstr>XML Elements    1/2</vt:lpstr>
      <vt:lpstr>XML Elements    2/2</vt:lpstr>
      <vt:lpstr>XML attributes</vt:lpstr>
      <vt:lpstr>Χρήση elements αντί attributes!</vt:lpstr>
      <vt:lpstr>Προκαθορισμένες  οντότητες αναφοράς</vt:lpstr>
      <vt:lpstr>XML CDATA  </vt:lpstr>
      <vt:lpstr>XML Namespaces  1/3</vt:lpstr>
      <vt:lpstr>XML Namespaces  2/3</vt:lpstr>
      <vt:lpstr>XML Namespaces  3/3</vt:lpstr>
      <vt:lpstr>Well Formed XML αρχεία</vt:lpstr>
      <vt:lpstr>Valid XML αρχεία</vt:lpstr>
      <vt:lpstr>DTD</vt:lpstr>
      <vt:lpstr>DTD – Document Type Definition</vt:lpstr>
      <vt:lpstr>Δήλωση DTD μέσα στο XML αρχείο</vt:lpstr>
      <vt:lpstr>Το DTD σε ξεχωριστό αρχείο</vt:lpstr>
      <vt:lpstr>Τα στοιχεία ενός DTD αρχείου</vt:lpstr>
      <vt:lpstr>DTD - ELEMENT</vt:lpstr>
      <vt:lpstr>DTD – ATTLIST    1/3</vt:lpstr>
      <vt:lpstr>DTD – ATTLIST    2/3</vt:lpstr>
      <vt:lpstr>DTD – ATTLIST    3/3</vt:lpstr>
      <vt:lpstr>DTD – ΕΝΤΙΤΥ    1/2</vt:lpstr>
      <vt:lpstr>DTD – ΕΝΤΙΤΥ    2/2</vt:lpstr>
      <vt:lpstr>XML Schema</vt:lpstr>
      <vt:lpstr>XML Schema Definition (XSD)</vt:lpstr>
      <vt:lpstr>XSD vs DTD</vt:lpstr>
      <vt:lpstr>Ένα απλό XML Schema</vt:lpstr>
      <vt:lpstr>Δήλωση XML Schema μέσα σε ένα XML αρχείο</vt:lpstr>
      <vt:lpstr>&lt;Schema&gt; element</vt:lpstr>
      <vt:lpstr>XSD - elements</vt:lpstr>
      <vt:lpstr>XSD - attributes</vt:lpstr>
      <vt:lpstr>XSD – restrictions &amp; facets</vt:lpstr>
      <vt:lpstr>XSD – facets</vt:lpstr>
      <vt:lpstr>XSD – complex elements</vt:lpstr>
      <vt:lpstr>XML Parsing</vt:lpstr>
      <vt:lpstr>DOM – Document Object Model</vt:lpstr>
      <vt:lpstr>DOM – Node Interface</vt:lpstr>
      <vt:lpstr>Φόρτωση XML κειμένου στον parser</vt:lpstr>
      <vt:lpstr>Φόρτωση XML αρχείου στον parser</vt:lpstr>
      <vt:lpstr>DOM – node object</vt:lpstr>
      <vt:lpstr>XML αρχείο για DOM  </vt:lpstr>
      <vt:lpstr>DOM Example </vt:lpstr>
      <vt:lpstr>XML Parsing - PHP</vt:lpstr>
      <vt:lpstr>SAX – Simple API for XML</vt:lpstr>
      <vt:lpstr>SAX Events 1/3</vt:lpstr>
      <vt:lpstr>SAX Events 2/3</vt:lpstr>
      <vt:lpstr>SAX Events 3/3</vt:lpstr>
      <vt:lpstr>SAX vs DOM</vt:lpstr>
      <vt:lpstr>XSL</vt:lpstr>
      <vt:lpstr>Παρουσίαση XML αρχείων</vt:lpstr>
      <vt:lpstr>XSL - EΧtensible Stylesheet Language </vt:lpstr>
      <vt:lpstr>XSLT</vt:lpstr>
      <vt:lpstr>Δήλωση ενός XSL αρχείου</vt:lpstr>
      <vt:lpstr>Ένα απλό XSL αρχείο</vt:lpstr>
      <vt:lpstr>Μετατροπή XML αρχείου σε HTML</vt:lpstr>
      <vt:lpstr>Τα στοιχεία ενός XSL αρχείου 1/2</vt:lpstr>
      <vt:lpstr>Τα στοιχεία ενός XSL αρχείου 2/2</vt:lpstr>
      <vt:lpstr>&lt;xsl:template&gt;</vt:lpstr>
      <vt:lpstr>&lt;xsl:value-of&gt;</vt:lpstr>
      <vt:lpstr>&lt;xsl:for-each&gt;   1/2</vt:lpstr>
      <vt:lpstr>&lt;xsl:for-each&gt;   2/2</vt:lpstr>
      <vt:lpstr>&lt;xsl:sort&gt; </vt:lpstr>
      <vt:lpstr>&lt;xsl:if&gt; </vt:lpstr>
      <vt:lpstr>&lt;xsl:choose&gt; </vt:lpstr>
      <vt:lpstr>&lt;xsl:apply-templates&gt; </vt:lpstr>
      <vt:lpstr>Παραδείγματα XSL αρχείων</vt:lpstr>
      <vt:lpstr>XSLT – on the Client  </vt:lpstr>
      <vt:lpstr>XSLT – on the Client</vt:lpstr>
      <vt:lpstr>Παράδειγμα εφαρμογής - KML</vt:lpstr>
      <vt:lpstr>ΚΜL</vt:lpstr>
      <vt:lpstr>Απλό παράδειγμα KML (1/2)</vt:lpstr>
      <vt:lpstr>Απλό παράδειγμα KML (2/2)</vt:lpstr>
      <vt:lpstr>Βασικά στοιχεία ενός KML εγγράφου</vt:lpstr>
      <vt:lpstr>Απλό παράδειγμα KML (1/2)</vt:lpstr>
      <vt:lpstr>Απλό παράδειγμα KML (2/2)</vt:lpstr>
      <vt:lpstr>Εισάγοντας HTML (1/2)</vt:lpstr>
      <vt:lpstr>Εισάγοντας HTML (2/2)</vt:lpstr>
      <vt:lpstr>Placemarks (σημεία αναφοράς)</vt:lpstr>
      <vt:lpstr>Polygons (Πολύγωνα)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Προγραμματισμός και Συστήματα στον Παγκόσμιο Ιστό  XML </dc:title>
  <dc:creator>koutsomi</dc:creator>
  <cp:lastModifiedBy>koutsomi</cp:lastModifiedBy>
  <cp:revision>19</cp:revision>
  <dcterms:created xsi:type="dcterms:W3CDTF">2019-12-04T23:23:13Z</dcterms:created>
  <dcterms:modified xsi:type="dcterms:W3CDTF">2020-12-10T17:21:23Z</dcterms:modified>
</cp:coreProperties>
</file>