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50"/>
  </p:notesMasterIdLst>
  <p:sldIdLst>
    <p:sldId id="256" r:id="rId3"/>
    <p:sldId id="257" r:id="rId4"/>
    <p:sldId id="312" r:id="rId5"/>
    <p:sldId id="268" r:id="rId6"/>
    <p:sldId id="304" r:id="rId7"/>
    <p:sldId id="305" r:id="rId8"/>
    <p:sldId id="274" r:id="rId9"/>
    <p:sldId id="306" r:id="rId10"/>
    <p:sldId id="259" r:id="rId11"/>
    <p:sldId id="313" r:id="rId12"/>
    <p:sldId id="308" r:id="rId13"/>
    <p:sldId id="307" r:id="rId14"/>
    <p:sldId id="267" r:id="rId15"/>
    <p:sldId id="297" r:id="rId16"/>
    <p:sldId id="298" r:id="rId17"/>
    <p:sldId id="299" r:id="rId18"/>
    <p:sldId id="300" r:id="rId19"/>
    <p:sldId id="301" r:id="rId20"/>
    <p:sldId id="302" r:id="rId21"/>
    <p:sldId id="303" r:id="rId22"/>
    <p:sldId id="275" r:id="rId23"/>
    <p:sldId id="309" r:id="rId24"/>
    <p:sldId id="296" r:id="rId25"/>
    <p:sldId id="310" r:id="rId26"/>
    <p:sldId id="311" r:id="rId27"/>
    <p:sldId id="316" r:id="rId28"/>
    <p:sldId id="317" r:id="rId29"/>
    <p:sldId id="318" r:id="rId30"/>
    <p:sldId id="319" r:id="rId31"/>
    <p:sldId id="320" r:id="rId32"/>
    <p:sldId id="321" r:id="rId33"/>
    <p:sldId id="322" r:id="rId34"/>
    <p:sldId id="323" r:id="rId35"/>
    <p:sldId id="324" r:id="rId36"/>
    <p:sldId id="325" r:id="rId37"/>
    <p:sldId id="326" r:id="rId38"/>
    <p:sldId id="327" r:id="rId39"/>
    <p:sldId id="328" r:id="rId40"/>
    <p:sldId id="329" r:id="rId41"/>
    <p:sldId id="330" r:id="rId42"/>
    <p:sldId id="331" r:id="rId43"/>
    <p:sldId id="332" r:id="rId44"/>
    <p:sldId id="333" r:id="rId45"/>
    <p:sldId id="293" r:id="rId46"/>
    <p:sldId id="314" r:id="rId47"/>
    <p:sldId id="315" r:id="rId48"/>
    <p:sldId id="258" r:id="rId49"/>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Φωτεινό στυλ 3 - Έμφαση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Φωτεινό στυλ 3 - Έμφαση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269D01E-BC32-4049-B463-5C60D7B0CCD2}" styleName="Στυλ με θέμα 2 - Έμφαση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Στυλ με θέμα 2 - Έμφαση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54" d="100"/>
          <a:sy n="54" d="100"/>
        </p:scale>
        <p:origin x="77" y="7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notesMaster" Target="notesMasters/notesMaster1.xml"/><Relationship Id="rId55" Type="http://schemas.microsoft.com/office/2015/10/relationships/revisionInfo" Target="revisionInfo.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2A76C59E-5FF9-416F-8DDB-A1B6DB7B2B57}" type="datetimeFigureOut">
              <a:rPr lang="en-US" smtClean="0"/>
              <a:pPr/>
              <a:t>1/18/2021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5BCCF0E1-31B6-485F-B4B0-11E7271AE8C4}" type="slidenum">
              <a:rPr lang="en-US" smtClean="0"/>
              <a:pPr/>
              <a:t>‹#›</a:t>
            </a:fld>
            <a:endParaRPr lang="en-US"/>
          </a:p>
        </p:txBody>
      </p:sp>
    </p:spTree>
    <p:extLst>
      <p:ext uri="{BB962C8B-B14F-4D97-AF65-F5344CB8AC3E}">
        <p14:creationId xmlns:p14="http://schemas.microsoft.com/office/powerpoint/2010/main" val="204557240"/>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BCCF0E1-31B6-485F-B4B0-11E7271AE8C4}" type="slidenum">
              <a:rPr lang="en-US" smtClean="0"/>
              <a:pPr/>
              <a:t>1</a:t>
            </a:fld>
            <a:endParaRPr lang="en-US"/>
          </a:p>
        </p:txBody>
      </p:sp>
    </p:spTree>
    <p:extLst>
      <p:ext uri="{BB962C8B-B14F-4D97-AF65-F5344CB8AC3E}">
        <p14:creationId xmlns:p14="http://schemas.microsoft.com/office/powerpoint/2010/main" val="1673566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ounded Rectangle 29"/>
          <p:cNvSpPr/>
          <p:nvPr/>
        </p:nvSpPr>
        <p:spPr>
          <a:xfrm>
            <a:off x="5407339" y="3961546"/>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ounded Rectangle 30"/>
          <p:cNvSpPr/>
          <p:nvPr/>
        </p:nvSpPr>
        <p:spPr>
          <a:xfrm>
            <a:off x="7373646" y="4060129"/>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l-GR"/>
              <a:t>Στυλ κύριου τίτλου</a:t>
            </a:r>
            <a:endParaRPr lang="en-US" dirty="0"/>
          </a:p>
        </p:txBody>
      </p:sp>
      <p:sp>
        <p:nvSpPr>
          <p:cNvPr id="9" name="Subtitle 8"/>
          <p:cNvSpPr>
            <a:spLocks noGrp="1"/>
          </p:cNvSpPr>
          <p:nvPr>
            <p:ph type="subTitle" idx="1"/>
          </p:nvPr>
        </p:nvSpPr>
        <p:spPr>
          <a:xfrm>
            <a:off x="457200" y="386476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l-GR"/>
              <a:t>Κάντε κλικ για να επεξεργαστείτε τον υπότιτλο του υποδείγματος</a:t>
            </a:r>
            <a:endParaRPr lang="en-US" dirty="0"/>
          </a:p>
        </p:txBody>
      </p:sp>
      <p:sp>
        <p:nvSpPr>
          <p:cNvPr id="28" name="Date Placeholder 27"/>
          <p:cNvSpPr>
            <a:spLocks noGrp="1"/>
          </p:cNvSpPr>
          <p:nvPr>
            <p:ph type="dt" sz="half" idx="10"/>
          </p:nvPr>
        </p:nvSpPr>
        <p:spPr>
          <a:xfrm>
            <a:off x="6583680" y="4206240"/>
            <a:ext cx="960120" cy="457200"/>
          </a:xfrm>
        </p:spPr>
        <p:txBody>
          <a:bodyPr/>
          <a:lstStyle/>
          <a:p>
            <a:fld id="{91B19C2B-C3E2-4DB8-8C83-A35692E9AA6F}" type="datetime4">
              <a:rPr lang="en-US" smtClean="0"/>
              <a:t>January 18, 2021</a:t>
            </a:fld>
            <a:endParaRPr lang="en-US"/>
          </a:p>
        </p:txBody>
      </p:sp>
      <p:sp>
        <p:nvSpPr>
          <p:cNvPr id="17" name="Footer Placeholder 16"/>
          <p:cNvSpPr>
            <a:spLocks noGrp="1"/>
          </p:cNvSpPr>
          <p:nvPr>
            <p:ph type="ftr" sz="quarter" idx="11"/>
          </p:nvPr>
        </p:nvSpPr>
        <p:spPr>
          <a:xfrm>
            <a:off x="5257800" y="4205288"/>
            <a:ext cx="1321592" cy="457200"/>
          </a:xfrm>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Date Placeholder 3"/>
          <p:cNvSpPr>
            <a:spLocks noGrp="1"/>
          </p:cNvSpPr>
          <p:nvPr>
            <p:ph type="dt" sz="half" idx="10"/>
          </p:nvPr>
        </p:nvSpPr>
        <p:spPr/>
        <p:txBody>
          <a:bodyPr/>
          <a:lstStyle/>
          <a:p>
            <a:fld id="{215C67AA-4880-4D52-8289-C960094E76D4}"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l-GR"/>
              <a:t>Στυλ κύριου τίτλου</a:t>
            </a:r>
            <a:endParaRPr lang="en-US" dirty="0"/>
          </a:p>
        </p:txBody>
      </p:sp>
      <p:sp>
        <p:nvSpPr>
          <p:cNvPr id="3" name="Text Placeholder 2"/>
          <p:cNvSpPr>
            <a:spLocks noGrp="1"/>
          </p:cNvSpPr>
          <p:nvPr>
            <p:ph type="body" idx="1"/>
          </p:nvPr>
        </p:nvSpPr>
        <p:spPr>
          <a:xfrm>
            <a:off x="722313" y="3295648"/>
            <a:ext cx="7772400" cy="1509712"/>
          </a:xfrm>
        </p:spPr>
        <p:txBody>
          <a:bodyPr anchor="t"/>
          <a:lstStyle>
            <a:lvl1pPr marL="32004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Date Placeholder 3"/>
          <p:cNvSpPr>
            <a:spLocks noGrp="1"/>
          </p:cNvSpPr>
          <p:nvPr>
            <p:ph type="dt" sz="half" idx="10"/>
          </p:nvPr>
        </p:nvSpPr>
        <p:spPr/>
        <p:txBody>
          <a:bodyPr/>
          <a:lstStyle/>
          <a:p>
            <a:fld id="{F80E481C-D550-4A34-8F68-5B66D58BE7CB}" type="datetime4">
              <a:rPr lang="en-US" smtClean="0"/>
              <a:t>January 18, 2021</a:t>
            </a:fld>
            <a:endParaRPr lang="en-US"/>
          </a:p>
        </p:txBody>
      </p:sp>
      <p:sp>
        <p:nvSpPr>
          <p:cNvPr id="5" name="Footer Placeholder 4"/>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6" name="Slide Number Placeholder 5"/>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Στυλ κύριου τίτλου</a:t>
            </a:r>
            <a:endParaRPr lang="en-US" dirty="0"/>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90525F06-7B0B-4879-9770-0E205FE7C659}"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10" name="Rectangle 9"/>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ectangle 10"/>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3" name="Rectangle 12"/>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4" name="Rectangle 13"/>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8" name="Rounded Rectangle 17"/>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9" name="Rounded Rectangle 18"/>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0" name="Rectangle 19"/>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1" name="Rectangle 20"/>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Rectangle 21"/>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3" name="Rectangle 22"/>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Rectangle 23"/>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5" name="Rectangle 24"/>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lang="el-GR"/>
              <a:t>Στυλ κύριου τίτλου</a:t>
            </a:r>
            <a:endParaRPr lang="en-US" dirty="0"/>
          </a:p>
        </p:txBody>
      </p:sp>
      <p:sp>
        <p:nvSpPr>
          <p:cNvPr id="3" name="Text Placeholder 2"/>
          <p:cNvSpPr>
            <a:spLocks noGrp="1"/>
          </p:cNvSpPr>
          <p:nvPr>
            <p:ph type="body" idx="1"/>
          </p:nvPr>
        </p:nvSpPr>
        <p:spPr>
          <a:xfrm>
            <a:off x="381000" y="220980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Text Placeholder 3"/>
          <p:cNvSpPr>
            <a:spLocks noGrp="1"/>
          </p:cNvSpPr>
          <p:nvPr>
            <p:ph type="body" sz="half" idx="2"/>
          </p:nvPr>
        </p:nvSpPr>
        <p:spPr>
          <a:xfrm>
            <a:off x="4721225" y="220980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Content Placeholder 4"/>
          <p:cNvSpPr>
            <a:spLocks noGrp="1"/>
          </p:cNvSpPr>
          <p:nvPr>
            <p:ph sz="quarter" idx="3"/>
          </p:nvPr>
        </p:nvSpPr>
        <p:spPr>
          <a:xfrm>
            <a:off x="381000" y="2673349"/>
            <a:ext cx="4041648"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6" name="Content Placeholder 5"/>
          <p:cNvSpPr>
            <a:spLocks noGrp="1"/>
          </p:cNvSpPr>
          <p:nvPr>
            <p:ph sz="quarter" idx="4"/>
          </p:nvPr>
        </p:nvSpPr>
        <p:spPr>
          <a:xfrm>
            <a:off x="4718304" y="2673349"/>
            <a:ext cx="4041775" cy="3886200"/>
          </a:xfrm>
        </p:spPr>
        <p:txBody>
          <a:bodyPr/>
          <a:lstStyle>
            <a:lvl1pPr>
              <a:defRPr sz="2000"/>
            </a:lvl1pPr>
            <a:lvl2pPr>
              <a:defRPr sz="2000"/>
            </a:lvl2pPr>
            <a:lvl3pPr>
              <a:defRPr sz="1800"/>
            </a:lvl3pPr>
            <a:lvl4pPr>
              <a:defRPr sz="1600"/>
            </a:lvl4pPr>
            <a:lvl5pPr>
              <a:defRPr sz="16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26" name="Date Placeholder 25"/>
          <p:cNvSpPr>
            <a:spLocks noGrp="1"/>
          </p:cNvSpPr>
          <p:nvPr>
            <p:ph type="dt" sz="half" idx="10"/>
          </p:nvPr>
        </p:nvSpPr>
        <p:spPr/>
        <p:txBody>
          <a:bodyPr rtlCol="0"/>
          <a:lstStyle/>
          <a:p>
            <a:pPr algn="l"/>
            <a:fld id="{0D21892F-5F49-4F41-BEE5-424D61BDA41C}" type="datetime4">
              <a:rPr lang="en-US" smtClean="0"/>
              <a:t>January 18, 2021</a:t>
            </a:fld>
            <a:endParaRPr lang="en-US"/>
          </a:p>
        </p:txBody>
      </p:sp>
      <p:sp>
        <p:nvSpPr>
          <p:cNvPr id="27" name="Slide Number Placeholder 26"/>
          <p:cNvSpPr>
            <a:spLocks noGrp="1"/>
          </p:cNvSpPr>
          <p:nvPr>
            <p:ph type="sldNum" sz="quarter" idx="11"/>
          </p:nvPr>
        </p:nvSpPr>
        <p:spPr/>
        <p:txBody>
          <a:bodyPr rtlCol="0"/>
          <a:lstStyle/>
          <a:p>
            <a:pPr algn="r"/>
            <a:fld id="{A8CE10D6-5CB1-41CD-B815-79BC778FC61A}" type="slidenum">
              <a:rPr lang="en-US" sz="1800" smtClean="0">
                <a:solidFill>
                  <a:schemeClr val="bg1"/>
                </a:solidFill>
              </a:rPr>
              <a:pPr algn="r"/>
              <a:t>‹#›</a:t>
            </a:fld>
            <a:endParaRPr lang="en-US"/>
          </a:p>
        </p:txBody>
      </p:sp>
      <p:sp>
        <p:nvSpPr>
          <p:cNvPr id="28" name="Footer Placeholder 27"/>
          <p:cNvSpPr>
            <a:spLocks noGrp="1"/>
          </p:cNvSpPr>
          <p:nvPr>
            <p:ph type="ftr" sz="quarter" idx="12"/>
          </p:nvPr>
        </p:nvSpPr>
        <p:spPr/>
        <p:txBody>
          <a:bodyPr rtlCol="0"/>
          <a:lstStyle/>
          <a:p>
            <a:r>
              <a:rPr lang="el-GR" dirty="0"/>
              <a:t>Κεφάλαιο 6: Σύγκριση των επιδόσεων μεταξύ των επιχειρήσεων με την χρήση του Benchmarking</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lang="el-GR"/>
              <a:t>Στυλ κύριου τίτλου</a:t>
            </a:r>
            <a:endParaRPr lang="en-US" dirty="0"/>
          </a:p>
        </p:txBody>
      </p:sp>
      <p:sp>
        <p:nvSpPr>
          <p:cNvPr id="3" name="Date Placeholder 2"/>
          <p:cNvSpPr>
            <a:spLocks noGrp="1"/>
          </p:cNvSpPr>
          <p:nvPr>
            <p:ph type="dt" sz="half" idx="10"/>
          </p:nvPr>
        </p:nvSpPr>
        <p:spPr>
          <a:xfrm>
            <a:off x="6583680" y="612648"/>
            <a:ext cx="957264" cy="457200"/>
          </a:xfrm>
        </p:spPr>
        <p:txBody>
          <a:bodyPr/>
          <a:lstStyle/>
          <a:p>
            <a:fld id="{9C8B6CF2-D509-4A35-AE43-F7CA685C1BD9}" type="datetime4">
              <a:rPr lang="en-US" smtClean="0"/>
              <a:t>January 18, 2021</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61C44E05-631C-4892-B577-17C57620ECE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F5CF1F-3859-4C6D-A0DD-A1578C73163C}" type="datetime4">
              <a:rPr lang="en-US" smtClean="0"/>
              <a:t>January 18, 2021</a:t>
            </a:fld>
            <a:endParaRPr lang="en-US"/>
          </a:p>
        </p:txBody>
      </p:sp>
      <p:sp>
        <p:nvSpPr>
          <p:cNvPr id="3" name="Footer Placeholder 2"/>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4" name="Slide Number Placeholder 3"/>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353496" y="1066800"/>
            <a:ext cx="3383280" cy="877824"/>
          </a:xfrm>
        </p:spPr>
        <p:txBody>
          <a:bodyPr anchor="b"/>
          <a:lstStyle>
            <a:lvl1pPr algn="l">
              <a:buNone/>
              <a:defRPr sz="1800" b="1"/>
            </a:lvl1pPr>
          </a:lstStyle>
          <a:p>
            <a:r>
              <a:rPr lang="el-GR"/>
              <a:t>Στυλ κύριου τίτλου</a:t>
            </a:r>
            <a:endParaRPr lang="en-US" dirty="0"/>
          </a:p>
        </p:txBody>
      </p:sp>
      <p:sp>
        <p:nvSpPr>
          <p:cNvPr id="3" name="Text Placeholder 2"/>
          <p:cNvSpPr>
            <a:spLocks noGrp="1"/>
          </p:cNvSpPr>
          <p:nvPr>
            <p:ph type="body" idx="1"/>
          </p:nvPr>
        </p:nvSpPr>
        <p:spPr>
          <a:xfrm>
            <a:off x="5353496" y="1938337"/>
            <a:ext cx="3383280" cy="4690872"/>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4" name="Content Placeholder 3"/>
          <p:cNvSpPr>
            <a:spLocks noGrp="1"/>
          </p:cNvSpPr>
          <p:nvPr>
            <p:ph sz="half" idx="2"/>
          </p:nvPr>
        </p:nvSpPr>
        <p:spPr>
          <a:xfrm>
            <a:off x="152400" y="776287"/>
            <a:ext cx="5111750" cy="5852160"/>
          </a:xfrm>
        </p:spPr>
        <p:txBody>
          <a:bodyPr/>
          <a:lstStyle>
            <a:lvl1pPr>
              <a:defRPr sz="3200"/>
            </a:lvl1pPr>
            <a:lvl2pPr>
              <a:defRPr sz="2800"/>
            </a:lvl2pPr>
            <a:lvl3pPr>
              <a:defRPr sz="2400"/>
            </a:lvl3pPr>
            <a:lvl4pPr>
              <a:defRPr sz="2000"/>
            </a:lvl4pPr>
            <a:lvl5pPr>
              <a:defRPr sz="20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57D3D1A2-A688-426A-AEA5-928D76FCAFFA}"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352" y="769088"/>
            <a:ext cx="594360" cy="4628704"/>
          </a:xfrm>
        </p:spPr>
        <p:txBody>
          <a:bodyPr vert="vert270" anchor="b"/>
          <a:lstStyle>
            <a:lvl1pPr algn="l">
              <a:buNone/>
              <a:defRPr sz="2000" b="1"/>
            </a:lvl1pPr>
          </a:lstStyle>
          <a:p>
            <a:r>
              <a:rPr lang="el-GR"/>
              <a:t>Στυλ κύριου τίτλου</a:t>
            </a:r>
            <a:endParaRPr lang="en-US" dirty="0"/>
          </a:p>
        </p:txBody>
      </p:sp>
      <p:sp>
        <p:nvSpPr>
          <p:cNvPr id="3" name="Picture Placeholder 2"/>
          <p:cNvSpPr>
            <a:spLocks noGrp="1"/>
          </p:cNvSpPr>
          <p:nvPr>
            <p:ph type="pic" idx="1"/>
          </p:nvPr>
        </p:nvSpPr>
        <p:spPr>
          <a:xfrm>
            <a:off x="574160" y="769088"/>
            <a:ext cx="4572000" cy="4572000"/>
          </a:xfrm>
        </p:spPr>
        <p:txBody>
          <a:bodyPr/>
          <a:lstStyle>
            <a:lvl1pPr>
              <a:buNone/>
              <a:defRPr sz="3200"/>
            </a:lvl1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5337120" y="1254640"/>
            <a:ext cx="3200400" cy="4087368"/>
          </a:xfrm>
        </p:spPr>
        <p:txBody>
          <a:bodyPr/>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5" name="Date Placeholder 4"/>
          <p:cNvSpPr>
            <a:spLocks noGrp="1"/>
          </p:cNvSpPr>
          <p:nvPr>
            <p:ph type="dt" sz="half" idx="10"/>
          </p:nvPr>
        </p:nvSpPr>
        <p:spPr/>
        <p:txBody>
          <a:bodyPr/>
          <a:lstStyle/>
          <a:p>
            <a:fld id="{FC9D3A9C-148A-4B52-8FCD-BDDC64DF3E79}" type="datetime4">
              <a:rPr lang="en-US" smtClean="0"/>
              <a:t>January 18, 2021</a:t>
            </a:fld>
            <a:endParaRPr lang="en-US"/>
          </a:p>
        </p:txBody>
      </p:sp>
      <p:sp>
        <p:nvSpPr>
          <p:cNvPr id="6" name="Footer Placeholder 5"/>
          <p:cNvSpPr>
            <a:spLocks noGrp="1"/>
          </p:cNvSpPr>
          <p:nvPr>
            <p:ph type="ftr" sz="quarter" idx="11"/>
          </p:nvPr>
        </p:nvSpPr>
        <p:spPr/>
        <p:txBody>
          <a:bodyPr/>
          <a:lstStyle/>
          <a:p>
            <a:r>
              <a:rPr lang="el-GR" dirty="0"/>
              <a:t>Κεφάλαιο 6: Σύγκριση των επιδόσεων μεταξύ των επιχειρήσεων με την χρήση του Benchmarking</a:t>
            </a:r>
            <a:endParaRPr lang="en-US" dirty="0"/>
          </a:p>
        </p:txBody>
      </p:sp>
      <p:sp>
        <p:nvSpPr>
          <p:cNvPr id="7" name="Slide Number Placeholder 6"/>
          <p:cNvSpPr>
            <a:spLocks noGrp="1"/>
          </p:cNvSpPr>
          <p:nvPr>
            <p:ph type="sldNum" sz="quarter" idx="12"/>
          </p:nvPr>
        </p:nvSpPr>
        <p:spPr/>
        <p:txBody>
          <a:bodyPr/>
          <a:lstStyle/>
          <a:p>
            <a:fld id="{61C44E05-631C-4892-B577-17C57620EC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3" name="Rounded Rectangle 32"/>
          <p:cNvSpPr/>
          <p:nvPr/>
        </p:nvSpPr>
        <p:spPr>
          <a:xfrm>
            <a:off x="5407339" y="497504"/>
            <a:ext cx="3063240" cy="27432"/>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4" name="Rounded Rectangle 33"/>
          <p:cNvSpPr/>
          <p:nvPr/>
        </p:nvSpPr>
        <p:spPr>
          <a:xfrm>
            <a:off x="7373646" y="588943"/>
            <a:ext cx="1600200" cy="36576"/>
          </a:xfrm>
          <a:prstGeom prst="roundRect">
            <a:avLst>
              <a:gd name="adj" fmla="val 16667"/>
            </a:avLst>
          </a:prstGeom>
          <a:solidFill>
            <a:srgbClr val="FFFFFF">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5" name="Rectangle 34"/>
          <p:cNvSpPr/>
          <p:nvPr/>
        </p:nvSpPr>
        <p:spPr>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6" name="Rectangle 35"/>
          <p:cNvSpPr/>
          <p:nvPr/>
        </p:nvSpPr>
        <p:spPr>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37" name="Rectangle 36"/>
          <p:cNvSpPr/>
          <p:nvPr/>
        </p:nvSpPr>
        <p:spPr>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8" name="Rectangle 37"/>
          <p:cNvSpPr/>
          <p:nvPr/>
        </p:nvSpPr>
        <p:spPr>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39" name="Rectangle 38"/>
          <p:cNvSpPr/>
          <p:nvPr/>
        </p:nvSpPr>
        <p:spPr>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0" name="Rectangle 39"/>
          <p:cNvSpPr/>
          <p:nvPr/>
        </p:nvSpPr>
        <p:spPr>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scene3d>
              <a:camera prst="orthographicFront"/>
              <a:lightRig rig="threePt" dir="t"/>
            </a:scene3d>
            <a:sp3d/>
          </a:bodyPr>
          <a:lstStyle/>
          <a:p>
            <a:r>
              <a:rPr lang="el-GR"/>
              <a:t>Στυλ κύριου τίτλου</a:t>
            </a:r>
            <a:endParaRPr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dirty="0"/>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a:defRPr sz="800">
                <a:solidFill>
                  <a:schemeClr val="accent2"/>
                </a:solidFill>
              </a:defRPr>
            </a:lvl1pPr>
          </a:lstStyle>
          <a:p>
            <a:pPr algn="l"/>
            <a:fld id="{75FB32F9-6393-4497-8C06-F58357BF6B9F}" type="datetime4">
              <a:rPr lang="en-US" smtClean="0"/>
              <a:t>January 18, 2021</a:t>
            </a:fld>
            <a:endParaRPr lang="en-US" sz="800" dirty="0">
              <a:solidFill>
                <a:schemeClr val="accent2"/>
              </a:solidFill>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a:defRPr sz="800">
                <a:solidFill>
                  <a:schemeClr val="accent2"/>
                </a:solidFill>
              </a:defRPr>
            </a:lvl1pPr>
          </a:lstStyle>
          <a:p>
            <a:pPr algn="r"/>
            <a:r>
              <a:rPr lang="el-GR" sz="800" dirty="0">
                <a:solidFill>
                  <a:schemeClr val="accent2"/>
                </a:solidFill>
              </a:rPr>
              <a:t>Κεφάλαιο 6: Σύγκριση των επιδόσεων μεταξύ των επιχειρήσεων με την χρήση του Benchmarking</a:t>
            </a:r>
            <a:endParaRPr lang="en-US" sz="800" dirty="0">
              <a:solidFill>
                <a:schemeClr val="accent2"/>
              </a:solidFill>
            </a:endParaRP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a:defRPr sz="1800">
                <a:solidFill>
                  <a:srgbClr val="FFFFFF"/>
                </a:solidFill>
              </a:defRPr>
            </a:lvl1pPr>
          </a:lstStyle>
          <a:p>
            <a:pPr algn="r"/>
            <a:fld id="{A8CE10D6-5CB1-41CD-B815-79BC778FC61A}" type="slidenum">
              <a:rPr lang="en-US" sz="1800" smtClean="0">
                <a:solidFill>
                  <a:schemeClr val="bg1"/>
                </a:solidFill>
              </a:rPr>
              <a:pPr algn="r"/>
              <a:t>‹#›</a:t>
            </a:fld>
            <a:endParaRPr lang="en-US" sz="18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rtl="0" eaLnBrk="1" latinLnBrk="0" hangingPunct="1">
        <a:spcBef>
          <a:spcPct val="0"/>
        </a:spcBef>
        <a:buNone/>
        <a:defRPr sz="4000" kern="1200">
          <a:solidFill>
            <a:schemeClr val="tx2"/>
          </a:solidFill>
          <a:effectLst>
            <a:outerShdw blurRad="50800" dist="38100" dir="2700000" algn="tl" rotWithShape="0">
              <a:prstClr val="black">
                <a:alpha val="40000"/>
              </a:prstClr>
            </a:outerShdw>
          </a:effectLst>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sz="1400" kern="1200" baseline="0">
          <a:solidFill>
            <a:schemeClr val="accent3"/>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323850" y="1452202"/>
            <a:ext cx="7128470" cy="1470025"/>
          </a:xfrm>
        </p:spPr>
        <p:txBody>
          <a:bodyPr>
            <a:normAutofit/>
          </a:bodyPr>
          <a:lstStyle/>
          <a:p>
            <a:r>
              <a:rPr lang="el-GR" sz="3600" dirty="0" smtClean="0"/>
              <a:t>12</a:t>
            </a:r>
            <a:r>
              <a:rPr lang="en-US" sz="3600" dirty="0" smtClean="0"/>
              <a:t>. </a:t>
            </a:r>
            <a:r>
              <a:rPr lang="el-GR" sz="3600" dirty="0"/>
              <a:t>Μοντέλα </a:t>
            </a:r>
            <a:r>
              <a:rPr lang="el-GR" sz="3600" dirty="0" smtClean="0"/>
              <a:t>&amp; </a:t>
            </a:r>
            <a:r>
              <a:rPr lang="el-GR" sz="3600" dirty="0"/>
              <a:t>Βραβεία Επιχειρηματικής Αριστείας </a:t>
            </a:r>
          </a:p>
        </p:txBody>
      </p:sp>
      <p:sp>
        <p:nvSpPr>
          <p:cNvPr id="7" name="Θέση αριθμού διαφάνειας 6">
            <a:extLst>
              <a:ext uri="{FF2B5EF4-FFF2-40B4-BE49-F238E27FC236}">
                <a16:creationId xmlns:a16="http://schemas.microsoft.com/office/drawing/2014/main" xmlns="" id="{55E20A1B-4D5E-43D4-A099-F13724FFB6B1}"/>
              </a:ext>
            </a:extLst>
          </p:cNvPr>
          <p:cNvSpPr>
            <a:spLocks noGrp="1"/>
          </p:cNvSpPr>
          <p:nvPr>
            <p:ph type="sldNum" sz="quarter" idx="12"/>
          </p:nvPr>
        </p:nvSpPr>
        <p:spPr/>
        <p:txBody>
          <a:bodyPr/>
          <a:lstStyle/>
          <a:p>
            <a:pPr algn="r"/>
            <a:fld id="{A8CE10D6-5CB1-41CD-B815-79BC778FC61A}" type="slidenum">
              <a:rPr lang="en-US" sz="1800" smtClean="0">
                <a:solidFill>
                  <a:schemeClr val="bg1"/>
                </a:solidFill>
              </a:rPr>
              <a:pPr algn="r"/>
              <a:t>1</a:t>
            </a:fld>
            <a:endParaRPr lang="en-US" sz="1800" dirty="0">
              <a:solidFill>
                <a:schemeClr val="bg1"/>
              </a:solidFill>
            </a:endParaRPr>
          </a:p>
        </p:txBody>
      </p:sp>
      <p:sp>
        <p:nvSpPr>
          <p:cNvPr id="8" name="Ορθογώνιο 7"/>
          <p:cNvSpPr/>
          <p:nvPr/>
        </p:nvSpPr>
        <p:spPr>
          <a:xfrm>
            <a:off x="323850" y="184150"/>
            <a:ext cx="4572000" cy="646113"/>
          </a:xfrm>
          <a:prstGeom prst="rect">
            <a:avLst/>
          </a:prstGeom>
        </p:spPr>
        <p:txBody>
          <a:bodyPr>
            <a:spAutoFit/>
          </a:bodyPr>
          <a:lstStyle/>
          <a:p>
            <a:pPr>
              <a:defRPr/>
            </a:pPr>
            <a:r>
              <a:rPr lang="el-GR" altLang="ko-KR" b="1" dirty="0">
                <a:solidFill>
                  <a:schemeClr val="accent6"/>
                </a:solidFill>
                <a:latin typeface="Comic Sans MS" pitchFamily="66" charset="0"/>
              </a:rPr>
              <a:t>4601 Διοίκηση Ολικής Ποιότητας  Υπηρεσιών στον Τουρισμό </a:t>
            </a:r>
          </a:p>
        </p:txBody>
      </p:sp>
      <p:sp>
        <p:nvSpPr>
          <p:cNvPr id="9" name="Rectangle 2"/>
          <p:cNvSpPr txBox="1">
            <a:spLocks/>
          </p:cNvSpPr>
          <p:nvPr/>
        </p:nvSpPr>
        <p:spPr bwMode="auto">
          <a:xfrm>
            <a:off x="3779912" y="3141847"/>
            <a:ext cx="5256212"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657225" indent="-246063">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922338" indent="-219075">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179513" indent="-200025">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1389063" indent="-182563">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18462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3034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27606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2178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lgn="r">
              <a:spcBef>
                <a:spcPct val="0"/>
              </a:spcBef>
              <a:buClr>
                <a:srgbClr val="000000"/>
              </a:buClr>
              <a:buFont typeface="Arial" panose="020B0604020202020204" pitchFamily="34" charset="0"/>
              <a:buNone/>
            </a:pPr>
            <a:r>
              <a:rPr lang="el-GR" altLang="el-GR" sz="1800" b="1" dirty="0">
                <a:solidFill>
                  <a:srgbClr val="FFFF00"/>
                </a:solidFill>
                <a:latin typeface="Comic Sans MS" panose="030F0702030302020204" pitchFamily="66" charset="0"/>
                <a:sym typeface="Arial" panose="020B0604020202020204" pitchFamily="34" charset="0"/>
              </a:rPr>
              <a:t>Διδάσκουσα:</a:t>
            </a:r>
            <a:endParaRPr lang="en-US" altLang="el-GR" sz="1800" b="1" dirty="0">
              <a:solidFill>
                <a:srgbClr val="FFFF00"/>
              </a:solidFill>
              <a:latin typeface="Comic Sans MS" panose="030F0702030302020204" pitchFamily="66" charset="0"/>
              <a:sym typeface="Arial" panose="020B0604020202020204" pitchFamily="34" charset="0"/>
            </a:endParaRPr>
          </a:p>
          <a:p>
            <a:pPr algn="r">
              <a:spcBef>
                <a:spcPct val="0"/>
              </a:spcBef>
              <a:buClr>
                <a:srgbClr val="000000"/>
              </a:buClr>
              <a:buFont typeface="Arial" panose="020B0604020202020204" pitchFamily="34" charset="0"/>
              <a:buNone/>
            </a:pPr>
            <a:r>
              <a:rPr lang="el-GR" altLang="el-GR" sz="1800" b="1" dirty="0">
                <a:solidFill>
                  <a:srgbClr val="FFFF00"/>
                </a:solidFill>
                <a:latin typeface="Comic Sans MS" panose="030F0702030302020204" pitchFamily="66" charset="0"/>
                <a:sym typeface="Arial" panose="020B0604020202020204" pitchFamily="34" charset="0"/>
              </a:rPr>
              <a:t> </a:t>
            </a:r>
            <a:r>
              <a:rPr lang="el-GR" altLang="el-GR" sz="1800" b="1" dirty="0">
                <a:solidFill>
                  <a:srgbClr val="FFFF00"/>
                </a:solidFill>
                <a:latin typeface="Arial" panose="020B0604020202020204" pitchFamily="34" charset="0"/>
                <a:sym typeface="Arial" panose="020B0604020202020204" pitchFamily="34" charset="0"/>
              </a:rPr>
              <a:t>Άννα </a:t>
            </a:r>
            <a:r>
              <a:rPr lang="el-GR" altLang="el-GR" sz="1800" b="1" dirty="0" err="1">
                <a:solidFill>
                  <a:srgbClr val="FFFF00"/>
                </a:solidFill>
                <a:latin typeface="Arial" panose="020B0604020202020204" pitchFamily="34" charset="0"/>
                <a:sym typeface="Arial" panose="020B0604020202020204" pitchFamily="34" charset="0"/>
              </a:rPr>
              <a:t>Κουρτεσοπούλου</a:t>
            </a:r>
            <a:r>
              <a:rPr lang="el-GR" altLang="el-GR" sz="1800" b="1" dirty="0">
                <a:solidFill>
                  <a:srgbClr val="FFFF00"/>
                </a:solidFill>
                <a:latin typeface="Arial" panose="020B0604020202020204" pitchFamily="34" charset="0"/>
                <a:sym typeface="Arial" panose="020B0604020202020204" pitchFamily="34" charset="0"/>
              </a:rPr>
              <a:t>, </a:t>
            </a:r>
            <a:r>
              <a:rPr lang="en-US" altLang="el-GR" sz="1800" b="1" dirty="0">
                <a:solidFill>
                  <a:srgbClr val="FFFF00"/>
                </a:solidFill>
                <a:latin typeface="Arial" panose="020B0604020202020204" pitchFamily="34" charset="0"/>
                <a:sym typeface="Arial" panose="020B0604020202020204" pitchFamily="34" charset="0"/>
              </a:rPr>
              <a:t>Ph.D., M.B.A.</a:t>
            </a:r>
            <a:r>
              <a:rPr lang="el-GR" altLang="el-GR" sz="1800" b="1" dirty="0">
                <a:solidFill>
                  <a:srgbClr val="FFFF00"/>
                </a:solidFill>
                <a:latin typeface="Arial" panose="020B0604020202020204" pitchFamily="34" charset="0"/>
                <a:sym typeface="Arial" panose="020B0604020202020204" pitchFamily="34" charset="0"/>
              </a:rPr>
              <a:t>, </a:t>
            </a:r>
            <a:r>
              <a:rPr lang="en-US" altLang="el-GR" sz="1800" b="1" dirty="0">
                <a:solidFill>
                  <a:srgbClr val="FFFF00"/>
                </a:solidFill>
                <a:latin typeface="Arial" panose="020B0604020202020204" pitchFamily="34" charset="0"/>
                <a:sym typeface="Arial" panose="020B0604020202020204" pitchFamily="34" charset="0"/>
              </a:rPr>
              <a:t>MSc</a:t>
            </a:r>
            <a:endParaRPr lang="el-GR" altLang="el-GR" sz="1800" dirty="0">
              <a:solidFill>
                <a:srgbClr val="FFFF00"/>
              </a:solidFill>
              <a:latin typeface="Arial" panose="020B0604020202020204" pitchFamily="34" charset="0"/>
              <a:sym typeface="Arial" panose="020B0604020202020204" pitchFamily="34" charset="0"/>
            </a:endParaRPr>
          </a:p>
        </p:txBody>
      </p:sp>
      <p:sp>
        <p:nvSpPr>
          <p:cNvPr id="10" name="Θέση υποσέλιδου 3"/>
          <p:cNvSpPr txBox="1">
            <a:spLocks/>
          </p:cNvSpPr>
          <p:nvPr/>
        </p:nvSpPr>
        <p:spPr bwMode="auto">
          <a:xfrm>
            <a:off x="4859338" y="4210050"/>
            <a:ext cx="42846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300"/>
              </a:spcBef>
              <a:buClr>
                <a:srgbClr val="A04DA3"/>
              </a:buClr>
              <a:buFont typeface="Georgia" panose="02040502050405020303" pitchFamily="18" charset="0"/>
              <a:buChar char="•"/>
              <a:defRPr sz="2800">
                <a:solidFill>
                  <a:schemeClr val="tx1"/>
                </a:solidFill>
                <a:latin typeface="Georgia" panose="02040502050405020303" pitchFamily="18" charset="0"/>
              </a:defRPr>
            </a:lvl1pPr>
            <a:lvl2pPr marL="657225" indent="-246063">
              <a:spcBef>
                <a:spcPts val="300"/>
              </a:spcBef>
              <a:buClr>
                <a:schemeClr val="accent2"/>
              </a:buClr>
              <a:buFont typeface="Georgia" panose="02040502050405020303" pitchFamily="18" charset="0"/>
              <a:buChar char="▫"/>
              <a:defRPr sz="2600">
                <a:solidFill>
                  <a:schemeClr val="accent2"/>
                </a:solidFill>
                <a:latin typeface="Georgia" panose="02040502050405020303" pitchFamily="18" charset="0"/>
              </a:defRPr>
            </a:lvl2pPr>
            <a:lvl3pPr marL="922338" indent="-219075">
              <a:spcBef>
                <a:spcPts val="300"/>
              </a:spcBef>
              <a:buClr>
                <a:schemeClr val="accent1"/>
              </a:buClr>
              <a:buFont typeface="Wingdings 2" panose="05020102010507070707" pitchFamily="18" charset="2"/>
              <a:buChar char=""/>
              <a:defRPr sz="2400">
                <a:solidFill>
                  <a:schemeClr val="accent1"/>
                </a:solidFill>
                <a:latin typeface="Georgia" panose="02040502050405020303" pitchFamily="18" charset="0"/>
              </a:defRPr>
            </a:lvl3pPr>
            <a:lvl4pPr marL="1179513" indent="-200025">
              <a:spcBef>
                <a:spcPts val="300"/>
              </a:spcBef>
              <a:buClr>
                <a:schemeClr val="accent1"/>
              </a:buClr>
              <a:buFont typeface="Wingdings 2" panose="05020102010507070707" pitchFamily="18" charset="2"/>
              <a:buChar char=""/>
              <a:defRPr sz="2200">
                <a:solidFill>
                  <a:schemeClr val="accent1"/>
                </a:solidFill>
                <a:latin typeface="Georgia" panose="02040502050405020303" pitchFamily="18" charset="0"/>
              </a:defRPr>
            </a:lvl4pPr>
            <a:lvl5pPr marL="1389063" indent="-182563">
              <a:spcBef>
                <a:spcPts val="300"/>
              </a:spcBef>
              <a:buClr>
                <a:srgbClr val="A04DA3"/>
              </a:buClr>
              <a:buFont typeface="Georgia" panose="02040502050405020303" pitchFamily="18" charset="0"/>
              <a:buChar char="▫"/>
              <a:defRPr sz="2000">
                <a:solidFill>
                  <a:srgbClr val="A04DA3"/>
                </a:solidFill>
                <a:latin typeface="Georgia" panose="02040502050405020303" pitchFamily="18" charset="0"/>
              </a:defRPr>
            </a:lvl5pPr>
            <a:lvl6pPr marL="18462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6pPr>
            <a:lvl7pPr marL="23034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7pPr>
            <a:lvl8pPr marL="27606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8pPr>
            <a:lvl9pPr marL="3217863" indent="-182563" eaLnBrk="0" fontAlgn="base" hangingPunct="0">
              <a:spcBef>
                <a:spcPts val="300"/>
              </a:spcBef>
              <a:spcAft>
                <a:spcPct val="0"/>
              </a:spcAft>
              <a:buClr>
                <a:srgbClr val="A04DA3"/>
              </a:buClr>
              <a:buFont typeface="Georgia" panose="02040502050405020303" pitchFamily="18" charset="0"/>
              <a:buChar char="▫"/>
              <a:defRPr sz="2000">
                <a:solidFill>
                  <a:srgbClr val="A04DA3"/>
                </a:solidFill>
                <a:latin typeface="Georgia" panose="02040502050405020303" pitchFamily="18" charset="0"/>
              </a:defRPr>
            </a:lvl9pPr>
          </a:lstStyle>
          <a:p>
            <a:pPr algn="r" eaLnBrk="1" hangingPunct="1">
              <a:spcBef>
                <a:spcPct val="0"/>
              </a:spcBef>
              <a:buClrTx/>
              <a:buFontTx/>
              <a:buNone/>
            </a:pPr>
            <a:r>
              <a:rPr lang="el-GR" altLang="el-GR" sz="1800" b="1" dirty="0">
                <a:solidFill>
                  <a:schemeClr val="accent2"/>
                </a:solidFill>
              </a:rPr>
              <a:t>ΠΑΝΕΠΙΣΤΗΜΙΟ ΠΑΤΡΩΝ</a:t>
            </a:r>
          </a:p>
          <a:p>
            <a:pPr algn="r" eaLnBrk="1" hangingPunct="1">
              <a:spcBef>
                <a:spcPct val="0"/>
              </a:spcBef>
              <a:buClrTx/>
              <a:buFontTx/>
              <a:buNone/>
            </a:pPr>
            <a:r>
              <a:rPr lang="el-GR" altLang="el-GR" sz="1800" b="1" dirty="0">
                <a:solidFill>
                  <a:schemeClr val="accent2"/>
                </a:solidFill>
              </a:rPr>
              <a:t>Τμήμα Διοίκησης Τουρισμού</a:t>
            </a:r>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457200" y="862343"/>
            <a:ext cx="8229600" cy="1066800"/>
          </a:xfrm>
        </p:spPr>
        <p:txBody>
          <a:bodyPr>
            <a:normAutofit fontScale="90000"/>
          </a:bodyPr>
          <a:lstStyle/>
          <a:p>
            <a:pPr algn="ctr"/>
            <a:r>
              <a:rPr lang="el-GR" dirty="0"/>
              <a:t>ΕΥΡΩΠΑΙΚΟ ΒΡΑΒΕΙΟ ΠΟΙΟΤΗΤΑΣ (</a:t>
            </a:r>
            <a:r>
              <a:rPr lang="en-US" dirty="0"/>
              <a:t>E.Q.A</a:t>
            </a:r>
            <a:r>
              <a:rPr lang="en-US" dirty="0" smtClean="0"/>
              <a:t>.)</a:t>
            </a:r>
            <a:endParaRPr lang="el-GR" sz="2200" dirty="0"/>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348880"/>
            <a:ext cx="8229600" cy="4325112"/>
          </a:xfrm>
        </p:spPr>
        <p:txBody>
          <a:bodyPr>
            <a:normAutofit/>
          </a:bodyPr>
          <a:lstStyle/>
          <a:p>
            <a:pPr marL="109728" indent="0" algn="just" eaLnBrk="0" hangingPunct="0">
              <a:lnSpc>
                <a:spcPct val="120000"/>
              </a:lnSpc>
              <a:buNone/>
            </a:pPr>
            <a:r>
              <a:rPr lang="el-GR" sz="1800" dirty="0"/>
              <a:t>Τα επίπεδα αξιολόγησης του Ευρωπαϊκού Βραβείου Ποιότητας είναι</a:t>
            </a:r>
          </a:p>
          <a:p>
            <a:pPr marL="109728" indent="0" algn="just" eaLnBrk="0" hangingPunct="0">
              <a:lnSpc>
                <a:spcPct val="120000"/>
              </a:lnSpc>
              <a:buNone/>
            </a:pPr>
            <a:r>
              <a:rPr lang="el-GR" sz="1800" dirty="0"/>
              <a:t>τα ακόλουθα </a:t>
            </a:r>
            <a:r>
              <a:rPr lang="el-GR" sz="1800" dirty="0" smtClean="0"/>
              <a:t>2:</a:t>
            </a:r>
            <a:endParaRPr lang="el-GR" sz="1800" dirty="0"/>
          </a:p>
          <a:p>
            <a:pPr marL="109728" indent="0" algn="just" eaLnBrk="0" hangingPunct="0">
              <a:lnSpc>
                <a:spcPct val="120000"/>
              </a:lnSpc>
              <a:buNone/>
            </a:pPr>
            <a:r>
              <a:rPr lang="el-GR" sz="1800" dirty="0"/>
              <a:t>● </a:t>
            </a:r>
            <a:r>
              <a:rPr lang="el-GR" sz="2000" b="1" dirty="0"/>
              <a:t>Δέσμευση στην Επιχειρηματική Αριστεία </a:t>
            </a:r>
            <a:r>
              <a:rPr lang="el-GR" sz="1800" dirty="0"/>
              <a:t>(</a:t>
            </a:r>
            <a:r>
              <a:rPr lang="el-GR" sz="1800" dirty="0" err="1"/>
              <a:t>Committed</a:t>
            </a:r>
            <a:r>
              <a:rPr lang="el-GR" sz="1800" dirty="0"/>
              <a:t> </a:t>
            </a:r>
            <a:r>
              <a:rPr lang="el-GR" sz="1800" dirty="0" err="1"/>
              <a:t>to</a:t>
            </a:r>
            <a:r>
              <a:rPr lang="el-GR" sz="1800" dirty="0"/>
              <a:t> </a:t>
            </a:r>
            <a:r>
              <a:rPr lang="el-GR" sz="1800" dirty="0" err="1"/>
              <a:t>Excellence</a:t>
            </a:r>
            <a:r>
              <a:rPr lang="el-GR" sz="1800" dirty="0"/>
              <a:t>), </a:t>
            </a:r>
            <a:r>
              <a:rPr lang="el-GR" sz="1800" dirty="0" smtClean="0"/>
              <a:t>επίπεδο </a:t>
            </a:r>
            <a:r>
              <a:rPr lang="el-GR" sz="1800" dirty="0"/>
              <a:t>που αποδεικνύει ότι μια επιχείρηση έχει ξεκινήσει τα πρώτα </a:t>
            </a:r>
            <a:r>
              <a:rPr lang="el-GR" sz="1800" dirty="0" smtClean="0"/>
              <a:t>βήματα προς </a:t>
            </a:r>
            <a:r>
              <a:rPr lang="el-GR" sz="1800" dirty="0"/>
              <a:t>την επιχειρηματική αριστεία</a:t>
            </a:r>
            <a:r>
              <a:rPr lang="el-GR" sz="1800" dirty="0" smtClean="0"/>
              <a:t>,</a:t>
            </a:r>
          </a:p>
          <a:p>
            <a:pPr marL="109728" indent="0" algn="just" eaLnBrk="0" hangingPunct="0">
              <a:lnSpc>
                <a:spcPct val="120000"/>
              </a:lnSpc>
              <a:buNone/>
            </a:pPr>
            <a:endParaRPr lang="el-GR" sz="1800" dirty="0"/>
          </a:p>
          <a:p>
            <a:pPr marL="109728" indent="0" algn="just" eaLnBrk="0" hangingPunct="0">
              <a:lnSpc>
                <a:spcPct val="120000"/>
              </a:lnSpc>
              <a:buNone/>
            </a:pPr>
            <a:r>
              <a:rPr lang="el-GR" sz="1800" dirty="0"/>
              <a:t>● </a:t>
            </a:r>
            <a:r>
              <a:rPr lang="el-GR" sz="2000" b="1" dirty="0"/>
              <a:t>Αναγνώριση στην Επιχειρηματική Αριστεία </a:t>
            </a:r>
            <a:r>
              <a:rPr lang="el-GR" sz="1800" dirty="0"/>
              <a:t>(</a:t>
            </a:r>
            <a:r>
              <a:rPr lang="el-GR" sz="1800" dirty="0" err="1"/>
              <a:t>Recognized</a:t>
            </a:r>
            <a:r>
              <a:rPr lang="el-GR" sz="1800" dirty="0"/>
              <a:t> for </a:t>
            </a:r>
            <a:r>
              <a:rPr lang="el-GR" sz="1800" dirty="0" err="1"/>
              <a:t>Excellence</a:t>
            </a:r>
            <a:r>
              <a:rPr lang="el-GR" sz="1800" dirty="0" smtClean="0"/>
              <a:t>), επίπεδο </a:t>
            </a:r>
            <a:r>
              <a:rPr lang="el-GR" sz="1800" dirty="0"/>
              <a:t>το οποίο αποδεικνύει ότι η επιχείρηση είναι καλά διοικούμενη </a:t>
            </a:r>
            <a:r>
              <a:rPr lang="el-GR" sz="1800" dirty="0" smtClean="0"/>
              <a:t>και βρίσκεται </a:t>
            </a:r>
            <a:r>
              <a:rPr lang="el-GR" sz="1800" dirty="0"/>
              <a:t>στη διαδρομή προς την επιχειρηματική αριστεία</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446127" y="633743"/>
            <a:ext cx="2482552" cy="457200"/>
          </a:xfrm>
        </p:spPr>
        <p:txBody>
          <a:bodyPr/>
          <a:lstStyle/>
          <a:p>
            <a:r>
              <a:rPr lang="el-GR" sz="1100" dirty="0"/>
              <a:t>Μοντέλα &amp;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10</a:t>
            </a:fld>
            <a:endParaRPr lang="en-US"/>
          </a:p>
        </p:txBody>
      </p:sp>
    </p:spTree>
    <p:extLst>
      <p:ext uri="{BB962C8B-B14F-4D97-AF65-F5344CB8AC3E}">
        <p14:creationId xmlns:p14="http://schemas.microsoft.com/office/powerpoint/2010/main" val="22260816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457200" y="862343"/>
            <a:ext cx="8229600" cy="1066800"/>
          </a:xfrm>
        </p:spPr>
        <p:txBody>
          <a:bodyPr>
            <a:normAutofit fontScale="90000"/>
          </a:bodyPr>
          <a:lstStyle/>
          <a:p>
            <a:pPr algn="ctr"/>
            <a:r>
              <a:rPr lang="el-GR" dirty="0"/>
              <a:t>ΕΥΡΩΠΑΙΚΟ ΒΡΑΒΕΙΟ ΠΟΙΟΤΗΤΑΣ (</a:t>
            </a:r>
            <a:r>
              <a:rPr lang="en-US" dirty="0"/>
              <a:t>E.Q.A</a:t>
            </a:r>
            <a:r>
              <a:rPr lang="en-US" dirty="0" smtClean="0"/>
              <a:t>.)</a:t>
            </a:r>
            <a:endParaRPr lang="el-GR" sz="2200" dirty="0"/>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86335" y="2157743"/>
            <a:ext cx="2117929" cy="1127241"/>
          </a:xfrm>
        </p:spPr>
        <p:txBody>
          <a:bodyPr>
            <a:normAutofit/>
          </a:bodyPr>
          <a:lstStyle/>
          <a:p>
            <a:pPr marL="109728" indent="0" algn="just" eaLnBrk="0" hangingPunct="0">
              <a:lnSpc>
                <a:spcPct val="120000"/>
              </a:lnSpc>
              <a:buNone/>
            </a:pPr>
            <a:r>
              <a:rPr lang="el-GR" sz="1800" dirty="0"/>
              <a:t>ΚΡΙΤΗΡΙΑ </a:t>
            </a:r>
            <a:endParaRPr lang="el-GR" sz="1800" dirty="0" smtClean="0"/>
          </a:p>
          <a:p>
            <a:pPr marL="109728" indent="0" algn="just" eaLnBrk="0" hangingPunct="0">
              <a:lnSpc>
                <a:spcPct val="120000"/>
              </a:lnSpc>
              <a:buNone/>
            </a:pPr>
            <a:r>
              <a:rPr lang="el-GR" sz="1800" dirty="0" smtClean="0"/>
              <a:t>ΑΞΙΟΛΟΓΗΣΗΣ</a:t>
            </a:r>
            <a:endParaRPr lang="el-GR" sz="1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446127" y="633743"/>
            <a:ext cx="2482552" cy="457200"/>
          </a:xfrm>
        </p:spPr>
        <p:txBody>
          <a:bodyPr/>
          <a:lstStyle/>
          <a:p>
            <a:r>
              <a:rPr lang="el-GR" sz="1100" dirty="0"/>
              <a:t>Μοντέλα &amp;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11</a:t>
            </a:fld>
            <a:endParaRPr lang="en-US"/>
          </a:p>
        </p:txBody>
      </p:sp>
      <p:pic>
        <p:nvPicPr>
          <p:cNvPr id="6" name="Εικόνα 5"/>
          <p:cNvPicPr>
            <a:picLocks noChangeAspect="1"/>
          </p:cNvPicPr>
          <p:nvPr/>
        </p:nvPicPr>
        <p:blipFill>
          <a:blip r:embed="rId2"/>
          <a:stretch>
            <a:fillRect/>
          </a:stretch>
        </p:blipFill>
        <p:spPr>
          <a:xfrm>
            <a:off x="2604264" y="1929143"/>
            <a:ext cx="6203475" cy="4715443"/>
          </a:xfrm>
          <a:prstGeom prst="rect">
            <a:avLst/>
          </a:prstGeom>
        </p:spPr>
      </p:pic>
    </p:spTree>
    <p:extLst>
      <p:ext uri="{BB962C8B-B14F-4D97-AF65-F5344CB8AC3E}">
        <p14:creationId xmlns:p14="http://schemas.microsoft.com/office/powerpoint/2010/main" val="2000820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457200" y="862343"/>
            <a:ext cx="8229600" cy="1066800"/>
          </a:xfrm>
        </p:spPr>
        <p:txBody>
          <a:bodyPr>
            <a:normAutofit fontScale="90000"/>
          </a:bodyPr>
          <a:lstStyle/>
          <a:p>
            <a:pPr algn="ctr"/>
            <a:r>
              <a:rPr lang="el-GR" dirty="0"/>
              <a:t>Το Ευρωπαϊκό Μοντέλο Διοικητικής Αριστείας (ΕΜΔΑ</a:t>
            </a:r>
            <a:r>
              <a:rPr lang="el-GR" dirty="0" smtClean="0"/>
              <a:t>)</a:t>
            </a:r>
            <a:endParaRPr lang="el-GR" sz="2200" dirty="0"/>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348880"/>
            <a:ext cx="8229600" cy="4325112"/>
          </a:xfrm>
        </p:spPr>
        <p:txBody>
          <a:bodyPr>
            <a:normAutofit/>
          </a:bodyPr>
          <a:lstStyle/>
          <a:p>
            <a:pPr marL="109728" indent="0" algn="just" eaLnBrk="0" hangingPunct="0">
              <a:lnSpc>
                <a:spcPct val="120000"/>
              </a:lnSpc>
              <a:buNone/>
            </a:pPr>
            <a:r>
              <a:rPr lang="el-GR" dirty="0" smtClean="0"/>
              <a:t>Έχει ως </a:t>
            </a:r>
            <a:r>
              <a:rPr lang="el-GR" b="1" dirty="0" smtClean="0"/>
              <a:t>θεμελιώδεις αρχές </a:t>
            </a:r>
            <a:r>
              <a:rPr lang="el-GR" dirty="0" smtClean="0"/>
              <a:t>τις εξής: </a:t>
            </a:r>
          </a:p>
          <a:p>
            <a:pPr marL="624078" indent="-514350">
              <a:buFont typeface="+mj-lt"/>
              <a:buAutoNum type="arabicPeriod"/>
            </a:pPr>
            <a:r>
              <a:rPr lang="el-GR" sz="2400" dirty="0" smtClean="0"/>
              <a:t>Προσανατολισμός </a:t>
            </a:r>
            <a:r>
              <a:rPr lang="el-GR" sz="2400" dirty="0"/>
              <a:t>στα αποτελέσματα</a:t>
            </a:r>
          </a:p>
          <a:p>
            <a:pPr marL="624078" indent="-514350">
              <a:buFont typeface="+mj-lt"/>
              <a:buAutoNum type="arabicPeriod"/>
            </a:pPr>
            <a:r>
              <a:rPr lang="el-GR" sz="2400" dirty="0" smtClean="0"/>
              <a:t>Επικέντρωση </a:t>
            </a:r>
            <a:r>
              <a:rPr lang="el-GR" sz="2400" dirty="0"/>
              <a:t>στον πελάτη</a:t>
            </a:r>
          </a:p>
          <a:p>
            <a:pPr marL="624078" indent="-514350">
              <a:buFont typeface="+mj-lt"/>
              <a:buAutoNum type="arabicPeriod"/>
            </a:pPr>
            <a:r>
              <a:rPr lang="el-GR" sz="2400" dirty="0" smtClean="0"/>
              <a:t>Αποτελεσματική </a:t>
            </a:r>
            <a:r>
              <a:rPr lang="el-GR" sz="2400" dirty="0"/>
              <a:t>ηγεσία και σταθερότητα ως προς την επίτευξη του Σκοπού</a:t>
            </a:r>
          </a:p>
          <a:p>
            <a:pPr marL="624078" indent="-514350">
              <a:buFont typeface="+mj-lt"/>
              <a:buAutoNum type="arabicPeriod"/>
            </a:pPr>
            <a:r>
              <a:rPr lang="el-GR" sz="2400" dirty="0" smtClean="0"/>
              <a:t>Διοίκηση </a:t>
            </a:r>
            <a:r>
              <a:rPr lang="el-GR" sz="2400" dirty="0"/>
              <a:t>μέσω διαδικασιών</a:t>
            </a:r>
          </a:p>
          <a:p>
            <a:pPr marL="624078" indent="-514350">
              <a:buFont typeface="+mj-lt"/>
              <a:buAutoNum type="arabicPeriod"/>
            </a:pPr>
            <a:r>
              <a:rPr lang="el-GR" sz="2400" dirty="0" smtClean="0"/>
              <a:t>Ανάπτυξη </a:t>
            </a:r>
            <a:r>
              <a:rPr lang="el-GR" sz="2400" dirty="0"/>
              <a:t>ανθρώπινου δυναμικού</a:t>
            </a:r>
          </a:p>
          <a:p>
            <a:pPr marL="624078" indent="-514350">
              <a:buFont typeface="+mj-lt"/>
              <a:buAutoNum type="arabicPeriod"/>
            </a:pPr>
            <a:r>
              <a:rPr lang="el-GR" sz="2400" dirty="0" smtClean="0"/>
              <a:t>Διαρκής </a:t>
            </a:r>
            <a:r>
              <a:rPr lang="el-GR" sz="2400" dirty="0"/>
              <a:t>μάθηση, καινοτομία και βελτίωση</a:t>
            </a:r>
          </a:p>
          <a:p>
            <a:pPr marL="624078" indent="-514350">
              <a:buFont typeface="+mj-lt"/>
              <a:buAutoNum type="arabicPeriod"/>
            </a:pPr>
            <a:r>
              <a:rPr lang="el-GR" sz="2400" dirty="0" smtClean="0"/>
              <a:t>Σύναψη </a:t>
            </a:r>
            <a:r>
              <a:rPr lang="el-GR" sz="2400" dirty="0"/>
              <a:t>των αναγκαίων συνεργειών</a:t>
            </a:r>
          </a:p>
          <a:p>
            <a:pPr marL="624078" indent="-514350">
              <a:buFont typeface="+mj-lt"/>
              <a:buAutoNum type="arabicPeriod"/>
            </a:pPr>
            <a:r>
              <a:rPr lang="el-GR" sz="2400" dirty="0" smtClean="0"/>
              <a:t>Κοινωνική ευθύνη </a:t>
            </a:r>
            <a:endParaRPr lang="el-GR" sz="24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446127" y="633743"/>
            <a:ext cx="2482552" cy="457200"/>
          </a:xfrm>
        </p:spPr>
        <p:txBody>
          <a:bodyPr/>
          <a:lstStyle/>
          <a:p>
            <a:r>
              <a:rPr lang="el-GR" sz="1100" dirty="0"/>
              <a:t>Μοντέλα &amp;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12</a:t>
            </a:fld>
            <a:endParaRPr lang="en-US"/>
          </a:p>
        </p:txBody>
      </p:sp>
    </p:spTree>
    <p:extLst>
      <p:ext uri="{BB962C8B-B14F-4D97-AF65-F5344CB8AC3E}">
        <p14:creationId xmlns:p14="http://schemas.microsoft.com/office/powerpoint/2010/main" val="30023937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sz="2800" dirty="0" smtClean="0"/>
              <a:t>Αρχές Ευρωπαϊκού Μοντέλου</a:t>
            </a:r>
            <a:endParaRPr lang="el-GR" sz="2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331024" y="680139"/>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13</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2864804903"/>
              </p:ext>
            </p:extLst>
          </p:nvPr>
        </p:nvGraphicFramePr>
        <p:xfrm>
          <a:off x="376035" y="1818378"/>
          <a:ext cx="8372429" cy="602510"/>
        </p:xfrm>
        <a:graphic>
          <a:graphicData uri="http://schemas.openxmlformats.org/drawingml/2006/table">
            <a:tbl>
              <a:tblPr firstRow="1" bandRow="1">
                <a:tableStyleId>{5C22544A-7EE6-4342-B048-85BDC9FD1C3A}</a:tableStyleId>
              </a:tblPr>
              <a:tblGrid>
                <a:gridCol w="8372429">
                  <a:extLst>
                    <a:ext uri="{9D8B030D-6E8A-4147-A177-3AD203B41FA5}">
                      <a16:colId xmlns:a16="http://schemas.microsoft.com/office/drawing/2014/main" xmlns="" val="1670653688"/>
                    </a:ext>
                  </a:extLst>
                </a:gridCol>
              </a:tblGrid>
              <a:tr h="602510">
                <a:tc>
                  <a:txBody>
                    <a:bodyPr/>
                    <a:lstStyle/>
                    <a:p>
                      <a:r>
                        <a:rPr lang="el-GR" sz="2000" b="0" i="1" u="none" strike="noStrike" kern="1200" baseline="0" dirty="0" smtClean="0">
                          <a:solidFill>
                            <a:schemeClr val="lt1"/>
                          </a:solidFill>
                          <a:latin typeface="+mn-lt"/>
                          <a:ea typeface="+mn-ea"/>
                          <a:cs typeface="+mn-cs"/>
                        </a:rPr>
                        <a:t>1</a:t>
                      </a:r>
                      <a:r>
                        <a:rPr lang="el-GR" sz="2000" b="0" i="1" u="none" strike="noStrike" kern="1200" baseline="30000" dirty="0" smtClean="0">
                          <a:solidFill>
                            <a:schemeClr val="lt1"/>
                          </a:solidFill>
                          <a:latin typeface="+mn-lt"/>
                          <a:ea typeface="+mn-ea"/>
                          <a:cs typeface="+mn-cs"/>
                        </a:rPr>
                        <a:t>η</a:t>
                      </a:r>
                      <a:r>
                        <a:rPr lang="el-GR" sz="2000" b="0" i="1" u="none" strike="noStrike" kern="1200" baseline="0" dirty="0" smtClean="0">
                          <a:solidFill>
                            <a:schemeClr val="lt1"/>
                          </a:solidFill>
                          <a:latin typeface="+mn-lt"/>
                          <a:ea typeface="+mn-ea"/>
                          <a:cs typeface="+mn-cs"/>
                        </a:rPr>
                        <a:t> Προσανατολισμός στα αποτελέσματα</a:t>
                      </a:r>
                      <a:endParaRPr lang="el-GR" sz="1600" b="1" i="0" u="sng" kern="1200" dirty="0">
                        <a:solidFill>
                          <a:schemeClr val="lt1"/>
                        </a:solidFill>
                        <a:latin typeface="+mn-lt"/>
                        <a:ea typeface="+mn-ea"/>
                        <a:cs typeface="+mn-cs"/>
                      </a:endParaRPr>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971600" y="638988"/>
            <a:ext cx="996702" cy="996702"/>
          </a:xfrm>
          <a:prstGeom prst="rect">
            <a:avLst/>
          </a:prstGeom>
        </p:spPr>
      </p:pic>
      <p:sp>
        <p:nvSpPr>
          <p:cNvPr id="3" name="Ορθογώνιο 2"/>
          <p:cNvSpPr/>
          <p:nvPr/>
        </p:nvSpPr>
        <p:spPr>
          <a:xfrm>
            <a:off x="532656" y="2708920"/>
            <a:ext cx="8208912" cy="3785652"/>
          </a:xfrm>
          <a:prstGeom prst="rect">
            <a:avLst/>
          </a:prstGeom>
        </p:spPr>
        <p:txBody>
          <a:bodyPr wrap="square">
            <a:spAutoFit/>
          </a:bodyPr>
          <a:lstStyle/>
          <a:p>
            <a:pPr marL="285750" indent="-285750">
              <a:buFont typeface="Arial" panose="020B0604020202020204" pitchFamily="34" charset="0"/>
              <a:buChar char="•"/>
            </a:pPr>
            <a:r>
              <a:rPr lang="el-GR" sz="2000" dirty="0"/>
              <a:t>Στη σύγχρονη εποχή των συνεχών και ραγδαίων μεταβολών, η άριστη δημόσια υπηρεσία </a:t>
            </a:r>
            <a:r>
              <a:rPr lang="el-GR" sz="2000" dirty="0" smtClean="0"/>
              <a:t>είναι δραστήρια</a:t>
            </a:r>
            <a:r>
              <a:rPr lang="el-GR" sz="2000" dirty="0"/>
              <a:t>, ευέλικτη και ικανή ν’ ανταποκρίνεται ταχύτατα στις εξελισσόμενες ανάγκες </a:t>
            </a:r>
            <a:r>
              <a:rPr lang="el-GR" sz="2000" dirty="0" smtClean="0"/>
              <a:t>των ενδιαφερόμενων μερών.</a:t>
            </a:r>
          </a:p>
          <a:p>
            <a:pPr marL="285750" indent="-285750">
              <a:buFont typeface="Arial" panose="020B0604020202020204" pitchFamily="34" charset="0"/>
              <a:buChar char="•"/>
            </a:pPr>
            <a:endParaRPr lang="el-GR" sz="2000" dirty="0" smtClean="0"/>
          </a:p>
          <a:p>
            <a:pPr marL="285750" indent="-285750">
              <a:buFont typeface="Arial" panose="020B0604020202020204" pitchFamily="34" charset="0"/>
              <a:buChar char="•"/>
            </a:pPr>
            <a:r>
              <a:rPr lang="el-GR" sz="2000" dirty="0" smtClean="0"/>
              <a:t>Διαθέτει </a:t>
            </a:r>
            <a:r>
              <a:rPr lang="el-GR" sz="2000" dirty="0"/>
              <a:t>αυξημένες δυνατότητες μέτρησης και πρόληψης των αναγκών και προσδοκιών </a:t>
            </a:r>
            <a:r>
              <a:rPr lang="el-GR" sz="2000" dirty="0" smtClean="0"/>
              <a:t>των αποδεκτών </a:t>
            </a:r>
            <a:r>
              <a:rPr lang="el-GR" sz="2000" dirty="0"/>
              <a:t>των υπηρεσιών της με συνέπεια την αποτροπή ενδεχομένων </a:t>
            </a:r>
            <a:r>
              <a:rPr lang="el-GR" sz="2000" dirty="0" smtClean="0"/>
              <a:t>λαθών.</a:t>
            </a:r>
          </a:p>
          <a:p>
            <a:pPr marL="285750" indent="-285750">
              <a:buFont typeface="Arial" panose="020B0604020202020204" pitchFamily="34" charset="0"/>
              <a:buChar char="•"/>
            </a:pPr>
            <a:endParaRPr lang="el-GR" sz="2000" dirty="0" smtClean="0"/>
          </a:p>
          <a:p>
            <a:pPr marL="285750" indent="-285750">
              <a:buFont typeface="Arial" panose="020B0604020202020204" pitchFamily="34" charset="0"/>
              <a:buChar char="•"/>
            </a:pPr>
            <a:r>
              <a:rPr lang="el-GR" sz="2000" dirty="0" smtClean="0"/>
              <a:t>Απαραίτητη </a:t>
            </a:r>
            <a:r>
              <a:rPr lang="el-GR" sz="2000" dirty="0"/>
              <a:t>προϋπόθεση επιτυχίας είναι η διαρκής καταγραφή των εμπειριών και </a:t>
            </a:r>
            <a:r>
              <a:rPr lang="el-GR" sz="2000" dirty="0" smtClean="0"/>
              <a:t>αντιλήψεών των </a:t>
            </a:r>
            <a:r>
              <a:rPr lang="el-GR" sz="2000" dirty="0"/>
              <a:t>αποδεκτών καθώς και η συστηματική ανασκόπηση της επίδοσης άλλων υπηρεσιών.</a:t>
            </a:r>
          </a:p>
        </p:txBody>
      </p:sp>
    </p:spTree>
    <p:extLst>
      <p:ext uri="{BB962C8B-B14F-4D97-AF65-F5344CB8AC3E}">
        <p14:creationId xmlns:p14="http://schemas.microsoft.com/office/powerpoint/2010/main" val="22666631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sz="2800" dirty="0" smtClean="0"/>
              <a:t>Αρχές Ευρωπαϊκού Μοντέλου</a:t>
            </a:r>
            <a:endParaRPr lang="el-GR" sz="2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331024" y="680139"/>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14</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3747815081"/>
              </p:ext>
            </p:extLst>
          </p:nvPr>
        </p:nvGraphicFramePr>
        <p:xfrm>
          <a:off x="376035" y="1818378"/>
          <a:ext cx="8372429" cy="602510"/>
        </p:xfrm>
        <a:graphic>
          <a:graphicData uri="http://schemas.openxmlformats.org/drawingml/2006/table">
            <a:tbl>
              <a:tblPr firstRow="1" bandRow="1">
                <a:tableStyleId>{5C22544A-7EE6-4342-B048-85BDC9FD1C3A}</a:tableStyleId>
              </a:tblPr>
              <a:tblGrid>
                <a:gridCol w="8372429">
                  <a:extLst>
                    <a:ext uri="{9D8B030D-6E8A-4147-A177-3AD203B41FA5}">
                      <a16:colId xmlns:a16="http://schemas.microsoft.com/office/drawing/2014/main" xmlns="" val="1670653688"/>
                    </a:ext>
                  </a:extLst>
                </a:gridCol>
              </a:tblGrid>
              <a:tr h="602510">
                <a:tc>
                  <a:txBody>
                    <a:bodyPr/>
                    <a:lstStyle/>
                    <a:p>
                      <a:r>
                        <a:rPr lang="el-GR" sz="2000" b="0" i="1" u="none" strike="noStrike" kern="1200" baseline="0" dirty="0" smtClean="0">
                          <a:solidFill>
                            <a:schemeClr val="lt1"/>
                          </a:solidFill>
                          <a:latin typeface="+mn-lt"/>
                          <a:ea typeface="+mn-ea"/>
                          <a:cs typeface="+mn-cs"/>
                        </a:rPr>
                        <a:t>2</a:t>
                      </a:r>
                      <a:r>
                        <a:rPr lang="el-GR" sz="2000" b="0" i="1" u="none" strike="noStrike" kern="1200" baseline="30000" dirty="0" smtClean="0">
                          <a:solidFill>
                            <a:schemeClr val="lt1"/>
                          </a:solidFill>
                          <a:latin typeface="+mn-lt"/>
                          <a:ea typeface="+mn-ea"/>
                          <a:cs typeface="+mn-cs"/>
                        </a:rPr>
                        <a:t>η</a:t>
                      </a:r>
                      <a:r>
                        <a:rPr lang="el-GR" sz="2000" b="0" i="1" u="none" strike="noStrike" kern="1200" baseline="0" dirty="0" smtClean="0">
                          <a:solidFill>
                            <a:schemeClr val="lt1"/>
                          </a:solidFill>
                          <a:latin typeface="+mn-lt"/>
                          <a:ea typeface="+mn-ea"/>
                          <a:cs typeface="+mn-cs"/>
                        </a:rPr>
                        <a:t> </a:t>
                      </a:r>
                      <a:r>
                        <a:rPr lang="el-GR" sz="1800" b="0" i="0" u="none" strike="noStrike" kern="1200" baseline="0" dirty="0" smtClean="0">
                          <a:solidFill>
                            <a:schemeClr val="lt1"/>
                          </a:solidFill>
                          <a:latin typeface="+mn-lt"/>
                          <a:ea typeface="+mn-ea"/>
                          <a:cs typeface="+mn-cs"/>
                        </a:rPr>
                        <a:t>Επικέντρωση στον αποδέκτη</a:t>
                      </a:r>
                      <a:endParaRPr lang="el-GR" sz="1600" b="1" i="0" u="sng" kern="1200" dirty="0">
                        <a:solidFill>
                          <a:schemeClr val="lt1"/>
                        </a:solidFill>
                        <a:latin typeface="+mn-lt"/>
                        <a:ea typeface="+mn-ea"/>
                        <a:cs typeface="+mn-cs"/>
                      </a:endParaRPr>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971600" y="638988"/>
            <a:ext cx="996702" cy="996702"/>
          </a:xfrm>
          <a:prstGeom prst="rect">
            <a:avLst/>
          </a:prstGeom>
        </p:spPr>
      </p:pic>
      <p:sp>
        <p:nvSpPr>
          <p:cNvPr id="3" name="Ορθογώνιο 2"/>
          <p:cNvSpPr/>
          <p:nvPr/>
        </p:nvSpPr>
        <p:spPr>
          <a:xfrm>
            <a:off x="354446" y="2636912"/>
            <a:ext cx="8208912" cy="3970318"/>
          </a:xfrm>
          <a:prstGeom prst="rect">
            <a:avLst/>
          </a:prstGeom>
        </p:spPr>
        <p:txBody>
          <a:bodyPr wrap="square">
            <a:spAutoFit/>
          </a:bodyPr>
          <a:lstStyle/>
          <a:p>
            <a:pPr marL="285750" indent="-285750">
              <a:buFont typeface="Arial" panose="020B0604020202020204" pitchFamily="34" charset="0"/>
              <a:buChar char="•"/>
            </a:pPr>
            <a:r>
              <a:rPr lang="el-GR" dirty="0"/>
              <a:t>Άριστη θεωρείται η δημόσια υπηρεσία που παράγει σταθερή αξία για τον αποδέκτη.</a:t>
            </a:r>
          </a:p>
          <a:p>
            <a:pPr marL="285750" indent="-285750">
              <a:buFont typeface="Arial" panose="020B0604020202020204" pitchFamily="34" charset="0"/>
              <a:buChar char="•"/>
            </a:pPr>
            <a:r>
              <a:rPr lang="el-GR" dirty="0" smtClean="0"/>
              <a:t>Αντιλαμβάνονται </a:t>
            </a:r>
            <a:r>
              <a:rPr lang="el-GR" dirty="0"/>
              <a:t>ότι οι αποδέκτες αποτελούν τους τελικούς κριτές του παραχθέντος προϊόντος </a:t>
            </a:r>
            <a:r>
              <a:rPr lang="el-GR" dirty="0" smtClean="0"/>
              <a:t>ή της </a:t>
            </a:r>
            <a:r>
              <a:rPr lang="el-GR" dirty="0" err="1"/>
              <a:t>παρεχομένης</a:t>
            </a:r>
            <a:r>
              <a:rPr lang="el-GR" dirty="0"/>
              <a:t> υπηρεσίας.</a:t>
            </a:r>
          </a:p>
          <a:p>
            <a:pPr marL="285750" indent="-285750">
              <a:buFont typeface="Arial" panose="020B0604020202020204" pitchFamily="34" charset="0"/>
              <a:buChar char="•"/>
            </a:pPr>
            <a:r>
              <a:rPr lang="el-GR" dirty="0" smtClean="0"/>
              <a:t>Συνειδητοποιούν </a:t>
            </a:r>
            <a:r>
              <a:rPr lang="el-GR" dirty="0"/>
              <a:t>ότι η διατήρηση σταθερών αποδεκτών καθώς και η προσέλκυση </a:t>
            </a:r>
            <a:r>
              <a:rPr lang="el-GR" dirty="0" smtClean="0"/>
              <a:t>νέων προϋποθέτουν </a:t>
            </a:r>
            <a:r>
              <a:rPr lang="el-GR" dirty="0"/>
              <a:t>συστηματική επικέντρωση στις προσδοκίες τόσο των υπαρχόντων όσο και </a:t>
            </a:r>
            <a:r>
              <a:rPr lang="el-GR" dirty="0" smtClean="0"/>
              <a:t>των μελλοντικών </a:t>
            </a:r>
            <a:r>
              <a:rPr lang="el-GR" dirty="0"/>
              <a:t>αποδεκτών.</a:t>
            </a:r>
          </a:p>
          <a:p>
            <a:pPr marL="285750" indent="-285750">
              <a:buFont typeface="Arial" panose="020B0604020202020204" pitchFamily="34" charset="0"/>
              <a:buChar char="•"/>
            </a:pPr>
            <a:r>
              <a:rPr lang="el-GR" dirty="0" smtClean="0"/>
              <a:t>Διαθέτουν </a:t>
            </a:r>
            <a:r>
              <a:rPr lang="el-GR" dirty="0"/>
              <a:t>την ικανότητα να προβλέπουν αποτελεσματικά τις μελλοντικές ανάγκες </a:t>
            </a:r>
            <a:r>
              <a:rPr lang="el-GR" dirty="0" smtClean="0"/>
              <a:t>και προσδοκίες </a:t>
            </a:r>
            <a:r>
              <a:rPr lang="el-GR" dirty="0"/>
              <a:t>των αποδεκτών και ακολουθούν δράσεις με στόχο την εκ των προτέρων κάλυψη </a:t>
            </a:r>
            <a:r>
              <a:rPr lang="el-GR" dirty="0" smtClean="0"/>
              <a:t>ή ακόμα </a:t>
            </a:r>
            <a:r>
              <a:rPr lang="el-GR" dirty="0"/>
              <a:t>και την υπέρβασή των αναγκών αυτών.</a:t>
            </a:r>
          </a:p>
          <a:p>
            <a:pPr marL="285750" indent="-285750">
              <a:buFont typeface="Arial" panose="020B0604020202020204" pitchFamily="34" charset="0"/>
              <a:buChar char="•"/>
            </a:pPr>
            <a:r>
              <a:rPr lang="el-GR" dirty="0" smtClean="0"/>
              <a:t> </a:t>
            </a:r>
            <a:r>
              <a:rPr lang="el-GR" dirty="0"/>
              <a:t>Χαρακτηριστικό γνώρισμα των ποιοτικά άριστων δημοσίων υπηρεσιών είναι η </a:t>
            </a:r>
            <a:r>
              <a:rPr lang="el-GR" dirty="0" smtClean="0"/>
              <a:t>ενεργοποίηση μηχανισμών </a:t>
            </a:r>
            <a:r>
              <a:rPr lang="el-GR" dirty="0"/>
              <a:t>παρέμβασης και διόρθωσης σε περίπτωση πραγματοποίησης </a:t>
            </a:r>
            <a:r>
              <a:rPr lang="el-GR" dirty="0" smtClean="0"/>
              <a:t>λανθασμένων ενεργειών</a:t>
            </a:r>
            <a:r>
              <a:rPr lang="el-GR" dirty="0"/>
              <a:t>.</a:t>
            </a:r>
          </a:p>
        </p:txBody>
      </p:sp>
    </p:spTree>
    <p:extLst>
      <p:ext uri="{BB962C8B-B14F-4D97-AF65-F5344CB8AC3E}">
        <p14:creationId xmlns:p14="http://schemas.microsoft.com/office/powerpoint/2010/main" val="42213739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sz="2800" dirty="0" smtClean="0"/>
              <a:t>Αρχές Ευρωπαϊκού Μοντέλου</a:t>
            </a:r>
            <a:endParaRPr lang="el-GR" sz="2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331024" y="680139"/>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15</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1642638079"/>
              </p:ext>
            </p:extLst>
          </p:nvPr>
        </p:nvGraphicFramePr>
        <p:xfrm>
          <a:off x="376035" y="1818378"/>
          <a:ext cx="8372429" cy="602510"/>
        </p:xfrm>
        <a:graphic>
          <a:graphicData uri="http://schemas.openxmlformats.org/drawingml/2006/table">
            <a:tbl>
              <a:tblPr firstRow="1" bandRow="1">
                <a:tableStyleId>{5C22544A-7EE6-4342-B048-85BDC9FD1C3A}</a:tableStyleId>
              </a:tblPr>
              <a:tblGrid>
                <a:gridCol w="8372429">
                  <a:extLst>
                    <a:ext uri="{9D8B030D-6E8A-4147-A177-3AD203B41FA5}">
                      <a16:colId xmlns:a16="http://schemas.microsoft.com/office/drawing/2014/main" xmlns="" val="1670653688"/>
                    </a:ext>
                  </a:extLst>
                </a:gridCol>
              </a:tblGrid>
              <a:tr h="602510">
                <a:tc>
                  <a:txBody>
                    <a:bodyPr/>
                    <a:lstStyle/>
                    <a:p>
                      <a:r>
                        <a:rPr lang="el-GR" sz="2000" b="0" i="1" u="none" strike="noStrike" kern="1200" baseline="0" dirty="0" smtClean="0">
                          <a:solidFill>
                            <a:schemeClr val="lt1"/>
                          </a:solidFill>
                          <a:latin typeface="+mn-lt"/>
                          <a:ea typeface="+mn-ea"/>
                          <a:cs typeface="+mn-cs"/>
                        </a:rPr>
                        <a:t>3</a:t>
                      </a:r>
                      <a:r>
                        <a:rPr lang="el-GR" sz="2000" b="0" i="1" u="none" strike="noStrike" kern="1200" baseline="30000" dirty="0" smtClean="0">
                          <a:solidFill>
                            <a:schemeClr val="lt1"/>
                          </a:solidFill>
                          <a:latin typeface="+mn-lt"/>
                          <a:ea typeface="+mn-ea"/>
                          <a:cs typeface="+mn-cs"/>
                        </a:rPr>
                        <a:t>η</a:t>
                      </a:r>
                      <a:r>
                        <a:rPr lang="el-GR" sz="2000" b="0" i="1" u="none" strike="noStrike" kern="1200" baseline="0" dirty="0" smtClean="0">
                          <a:solidFill>
                            <a:schemeClr val="lt1"/>
                          </a:solidFill>
                          <a:latin typeface="+mn-lt"/>
                          <a:ea typeface="+mn-ea"/>
                          <a:cs typeface="+mn-cs"/>
                        </a:rPr>
                        <a:t> </a:t>
                      </a:r>
                      <a:r>
                        <a:rPr lang="el-GR" sz="1800" b="0" i="0" u="none" strike="noStrike" kern="1200" baseline="0" dirty="0" smtClean="0">
                          <a:solidFill>
                            <a:schemeClr val="lt1"/>
                          </a:solidFill>
                          <a:latin typeface="+mn-lt"/>
                          <a:ea typeface="+mn-ea"/>
                          <a:cs typeface="+mn-cs"/>
                        </a:rPr>
                        <a:t>Αποτελεσματική ηγεσία και σταθερότητα ως προς την επίτευξη του Σκοπού</a:t>
                      </a:r>
                      <a:endParaRPr lang="el-GR" sz="1600" b="1" i="0" u="sng" kern="1200" dirty="0">
                        <a:solidFill>
                          <a:schemeClr val="lt1"/>
                        </a:solidFill>
                        <a:latin typeface="+mn-lt"/>
                        <a:ea typeface="+mn-ea"/>
                        <a:cs typeface="+mn-cs"/>
                      </a:endParaRPr>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971600" y="638988"/>
            <a:ext cx="996702" cy="996702"/>
          </a:xfrm>
          <a:prstGeom prst="rect">
            <a:avLst/>
          </a:prstGeom>
        </p:spPr>
      </p:pic>
      <p:sp>
        <p:nvSpPr>
          <p:cNvPr id="3" name="Ορθογώνιο 2"/>
          <p:cNvSpPr/>
          <p:nvPr/>
        </p:nvSpPr>
        <p:spPr>
          <a:xfrm>
            <a:off x="321999" y="2584606"/>
            <a:ext cx="8208912" cy="4247317"/>
          </a:xfrm>
          <a:prstGeom prst="rect">
            <a:avLst/>
          </a:prstGeom>
        </p:spPr>
        <p:txBody>
          <a:bodyPr wrap="square">
            <a:spAutoFit/>
          </a:bodyPr>
          <a:lstStyle/>
          <a:p>
            <a:pPr marL="285750" indent="-285750">
              <a:buFont typeface="Arial" panose="020B0604020202020204" pitchFamily="34" charset="0"/>
              <a:buChar char="•"/>
            </a:pPr>
            <a:r>
              <a:rPr lang="el-GR" dirty="0"/>
              <a:t>Η διοικητική αριστεία απαιτεί ηγεσία ικανή να οραματίζεται, να εμπνέει και ταυτόχρονα να </a:t>
            </a:r>
            <a:r>
              <a:rPr lang="el-GR" dirty="0" smtClean="0"/>
              <a:t>μένει πιστή </a:t>
            </a:r>
            <a:r>
              <a:rPr lang="el-GR" dirty="0"/>
              <a:t>στον σκοπό της.</a:t>
            </a:r>
          </a:p>
          <a:p>
            <a:pPr marL="285750" indent="-285750">
              <a:buFont typeface="Arial" panose="020B0604020202020204" pitchFamily="34" charset="0"/>
              <a:buChar char="•"/>
            </a:pPr>
            <a:r>
              <a:rPr lang="el-GR" dirty="0" smtClean="0"/>
              <a:t>Οι </a:t>
            </a:r>
            <a:r>
              <a:rPr lang="el-GR" dirty="0"/>
              <a:t>άριστες δημόσιες υπηρεσίες ηγούνται από άτομα που θέτουν ξεκάθαρες </a:t>
            </a:r>
            <a:r>
              <a:rPr lang="el-GR" dirty="0" smtClean="0"/>
              <a:t>κατευθυντήριες γραμμές </a:t>
            </a:r>
            <a:r>
              <a:rPr lang="el-GR" dirty="0"/>
              <a:t>δράσης και παρακινούν διαρκώς τα </a:t>
            </a:r>
            <a:r>
              <a:rPr lang="el-GR" dirty="0" smtClean="0"/>
              <a:t>μεσαία διοικητικά </a:t>
            </a:r>
            <a:r>
              <a:rPr lang="el-GR" dirty="0"/>
              <a:t>στελέχη να εμπνέουν </a:t>
            </a:r>
            <a:r>
              <a:rPr lang="el-GR" dirty="0" smtClean="0"/>
              <a:t>τους υφισταμένους </a:t>
            </a:r>
            <a:r>
              <a:rPr lang="el-GR" dirty="0"/>
              <a:t>τους. Ενσωματώνουν αξίες - αρχές, </a:t>
            </a:r>
            <a:r>
              <a:rPr lang="el-GR" dirty="0" err="1"/>
              <a:t>οργανωσιακή</a:t>
            </a:r>
            <a:r>
              <a:rPr lang="el-GR" dirty="0"/>
              <a:t> κουλτούρα, στρατηγική και </a:t>
            </a:r>
            <a:r>
              <a:rPr lang="el-GR" dirty="0" smtClean="0"/>
              <a:t>δομή οργάνωσης</a:t>
            </a:r>
            <a:r>
              <a:rPr lang="el-GR" dirty="0"/>
              <a:t>, προσδίδοντας στον οργανισμό την ιδιαίτερη ταυτότητά του.</a:t>
            </a:r>
          </a:p>
          <a:p>
            <a:pPr marL="285750" indent="-285750">
              <a:buFont typeface="Arial" panose="020B0604020202020204" pitchFamily="34" charset="0"/>
              <a:buChar char="•"/>
            </a:pPr>
            <a:r>
              <a:rPr lang="el-GR" dirty="0" smtClean="0"/>
              <a:t>Σε </a:t>
            </a:r>
            <a:r>
              <a:rPr lang="el-GR" dirty="0"/>
              <a:t>περιόδους μεταβολών και ραγδαίων εξελίξεων </a:t>
            </a:r>
            <a:r>
              <a:rPr lang="el-GR" dirty="0" smtClean="0"/>
              <a:t>επιδεικνύουν σταθερότητα </a:t>
            </a:r>
            <a:r>
              <a:rPr lang="el-GR" dirty="0"/>
              <a:t>ως προς την </a:t>
            </a:r>
            <a:r>
              <a:rPr lang="el-GR" dirty="0" smtClean="0"/>
              <a:t>επίτευξη του </a:t>
            </a:r>
            <a:r>
              <a:rPr lang="el-GR" dirty="0"/>
              <a:t>Σκοπού, ενισχύοντας την αυτοπεποίθηση και τη δέσμευση των συνεργατών τους και </a:t>
            </a:r>
            <a:r>
              <a:rPr lang="el-GR" dirty="0" smtClean="0"/>
              <a:t>των άλλων </a:t>
            </a:r>
            <a:r>
              <a:rPr lang="el-GR" dirty="0"/>
              <a:t>ενδιαφερομένων μερών.</a:t>
            </a:r>
          </a:p>
          <a:p>
            <a:pPr marL="285750" indent="-285750">
              <a:buFont typeface="Arial" panose="020B0604020202020204" pitchFamily="34" charset="0"/>
              <a:buChar char="•"/>
            </a:pPr>
            <a:r>
              <a:rPr lang="el-GR" dirty="0" smtClean="0"/>
              <a:t>οι </a:t>
            </a:r>
            <a:r>
              <a:rPr lang="el-GR" dirty="0"/>
              <a:t>άριστες δημόσιες υπηρεσίες χαρακτηρίζονται απ’ την ικανότητα να προσαρμόζονται σ’ </a:t>
            </a:r>
            <a:r>
              <a:rPr lang="el-GR" dirty="0" smtClean="0"/>
              <a:t>ένα ταχέως </a:t>
            </a:r>
            <a:r>
              <a:rPr lang="el-GR" dirty="0"/>
              <a:t>μεταβαλλόμενο εξωτερικό περιβάλλον και να </a:t>
            </a:r>
            <a:r>
              <a:rPr lang="el-GR" dirty="0" err="1"/>
              <a:t>επανευθυγραμμίζουν</a:t>
            </a:r>
            <a:r>
              <a:rPr lang="el-GR" dirty="0"/>
              <a:t> την στρατηγική </a:t>
            </a:r>
            <a:r>
              <a:rPr lang="el-GR" dirty="0" smtClean="0"/>
              <a:t>τους κατεύθυνση </a:t>
            </a:r>
            <a:r>
              <a:rPr lang="el-GR" dirty="0"/>
              <a:t>διατηρώντας την αφοσίωση όλων των εμπλεκομένων ατόμων.</a:t>
            </a:r>
          </a:p>
        </p:txBody>
      </p:sp>
    </p:spTree>
    <p:extLst>
      <p:ext uri="{BB962C8B-B14F-4D97-AF65-F5344CB8AC3E}">
        <p14:creationId xmlns:p14="http://schemas.microsoft.com/office/powerpoint/2010/main" val="27155139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sz="2800" dirty="0" smtClean="0"/>
              <a:t>Αρχές Ευρωπαϊκού Μοντέλου</a:t>
            </a:r>
            <a:endParaRPr lang="el-GR" sz="2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331024" y="680139"/>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16</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2429905470"/>
              </p:ext>
            </p:extLst>
          </p:nvPr>
        </p:nvGraphicFramePr>
        <p:xfrm>
          <a:off x="376035" y="1818378"/>
          <a:ext cx="8372429" cy="602510"/>
        </p:xfrm>
        <a:graphic>
          <a:graphicData uri="http://schemas.openxmlformats.org/drawingml/2006/table">
            <a:tbl>
              <a:tblPr firstRow="1" bandRow="1">
                <a:tableStyleId>{5C22544A-7EE6-4342-B048-85BDC9FD1C3A}</a:tableStyleId>
              </a:tblPr>
              <a:tblGrid>
                <a:gridCol w="8372429">
                  <a:extLst>
                    <a:ext uri="{9D8B030D-6E8A-4147-A177-3AD203B41FA5}">
                      <a16:colId xmlns:a16="http://schemas.microsoft.com/office/drawing/2014/main" xmlns="" val="1670653688"/>
                    </a:ext>
                  </a:extLst>
                </a:gridCol>
              </a:tblGrid>
              <a:tr h="602510">
                <a:tc>
                  <a:txBody>
                    <a:bodyPr/>
                    <a:lstStyle/>
                    <a:p>
                      <a:r>
                        <a:rPr lang="el-GR" sz="2000" b="0" i="1" u="none" strike="noStrike" kern="1200" baseline="0" dirty="0" smtClean="0">
                          <a:solidFill>
                            <a:schemeClr val="lt1"/>
                          </a:solidFill>
                          <a:latin typeface="+mn-lt"/>
                          <a:ea typeface="+mn-ea"/>
                          <a:cs typeface="+mn-cs"/>
                        </a:rPr>
                        <a:t>4</a:t>
                      </a:r>
                      <a:r>
                        <a:rPr lang="el-GR" sz="2000" b="0" i="1" u="none" strike="noStrike" kern="1200" baseline="30000" dirty="0" smtClean="0">
                          <a:solidFill>
                            <a:schemeClr val="lt1"/>
                          </a:solidFill>
                          <a:latin typeface="+mn-lt"/>
                          <a:ea typeface="+mn-ea"/>
                          <a:cs typeface="+mn-cs"/>
                        </a:rPr>
                        <a:t>η</a:t>
                      </a:r>
                      <a:r>
                        <a:rPr lang="el-GR" sz="2000" b="0" i="1" u="none" strike="noStrike" kern="1200" baseline="0" dirty="0" smtClean="0">
                          <a:solidFill>
                            <a:schemeClr val="lt1"/>
                          </a:solidFill>
                          <a:latin typeface="+mn-lt"/>
                          <a:ea typeface="+mn-ea"/>
                          <a:cs typeface="+mn-cs"/>
                        </a:rPr>
                        <a:t> </a:t>
                      </a:r>
                      <a:r>
                        <a:rPr lang="el-GR" sz="1800" b="0" i="0" u="none" strike="noStrike" kern="1200" baseline="0" dirty="0" smtClean="0">
                          <a:solidFill>
                            <a:schemeClr val="lt1"/>
                          </a:solidFill>
                          <a:latin typeface="+mn-lt"/>
                          <a:ea typeface="+mn-ea"/>
                          <a:cs typeface="+mn-cs"/>
                        </a:rPr>
                        <a:t>Διοίκηση μέσω διεργασιών</a:t>
                      </a:r>
                      <a:endParaRPr lang="el-GR" sz="1600" b="1" i="0" u="sng" kern="1200" dirty="0">
                        <a:solidFill>
                          <a:schemeClr val="lt1"/>
                        </a:solidFill>
                        <a:latin typeface="+mn-lt"/>
                        <a:ea typeface="+mn-ea"/>
                        <a:cs typeface="+mn-cs"/>
                      </a:endParaRPr>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971600" y="638988"/>
            <a:ext cx="996702" cy="996702"/>
          </a:xfrm>
          <a:prstGeom prst="rect">
            <a:avLst/>
          </a:prstGeom>
        </p:spPr>
      </p:pic>
      <p:sp>
        <p:nvSpPr>
          <p:cNvPr id="3" name="Ορθογώνιο 2"/>
          <p:cNvSpPr/>
          <p:nvPr/>
        </p:nvSpPr>
        <p:spPr>
          <a:xfrm>
            <a:off x="321999" y="2584606"/>
            <a:ext cx="8208912" cy="4093428"/>
          </a:xfrm>
          <a:prstGeom prst="rect">
            <a:avLst/>
          </a:prstGeom>
        </p:spPr>
        <p:txBody>
          <a:bodyPr wrap="square">
            <a:spAutoFit/>
          </a:bodyPr>
          <a:lstStyle/>
          <a:p>
            <a:pPr marL="285750" indent="-285750">
              <a:buFont typeface="Arial" panose="020B0604020202020204" pitchFamily="34" charset="0"/>
              <a:buChar char="•"/>
            </a:pPr>
            <a:r>
              <a:rPr lang="el-GR" sz="2000" dirty="0"/>
              <a:t>Η διοικητική αριστεία επιτυγχάνεται όταν η δημόσια υπηρεσία διοικείται μέσω ενός </a:t>
            </a:r>
            <a:r>
              <a:rPr lang="el-GR" sz="2000" dirty="0" smtClean="0"/>
              <a:t>συνόλου </a:t>
            </a:r>
            <a:r>
              <a:rPr lang="el-GR" sz="2000" dirty="0" err="1" smtClean="0"/>
              <a:t>αλληλοεξαρτώμενων</a:t>
            </a:r>
            <a:r>
              <a:rPr lang="el-GR" sz="2000" dirty="0" smtClean="0"/>
              <a:t> </a:t>
            </a:r>
            <a:r>
              <a:rPr lang="el-GR" sz="2000" dirty="0"/>
              <a:t>και αλληλένδετων συστημάτων, διεργασιών αντικειμενικών δεδομένων </a:t>
            </a:r>
            <a:r>
              <a:rPr lang="el-GR" sz="2000" dirty="0" smtClean="0"/>
              <a:t>και γεγονότων </a:t>
            </a:r>
            <a:r>
              <a:rPr lang="el-GR" sz="2000" dirty="0"/>
              <a:t>(</a:t>
            </a:r>
            <a:r>
              <a:rPr lang="en-US" sz="2000" dirty="0"/>
              <a:t>facts).</a:t>
            </a:r>
          </a:p>
          <a:p>
            <a:pPr marL="285750" indent="-285750">
              <a:buFont typeface="Arial" panose="020B0604020202020204" pitchFamily="34" charset="0"/>
              <a:buChar char="•"/>
            </a:pPr>
            <a:r>
              <a:rPr lang="el-GR" sz="2000" dirty="0" smtClean="0"/>
              <a:t>Η </a:t>
            </a:r>
            <a:r>
              <a:rPr lang="el-GR" sz="2000" dirty="0"/>
              <a:t>συστηματική υλοποίηση των πολιτικών, στρατηγικών και σχεδίων του οργανισμού </a:t>
            </a:r>
            <a:r>
              <a:rPr lang="el-GR" sz="2000" dirty="0" smtClean="0"/>
              <a:t>διασφαλίζεται μέσω </a:t>
            </a:r>
            <a:r>
              <a:rPr lang="el-GR" sz="2000" dirty="0"/>
              <a:t>ενός ξεκάθαρου και ολοκληρωμένου συνόλου διεργασιών, οι οποίες εφαρμόζονται </a:t>
            </a:r>
            <a:r>
              <a:rPr lang="el-GR" sz="2000" dirty="0" smtClean="0"/>
              <a:t>και βελτιώνονται </a:t>
            </a:r>
            <a:r>
              <a:rPr lang="el-GR" sz="2000" dirty="0"/>
              <a:t>περιοδικά.</a:t>
            </a:r>
          </a:p>
          <a:p>
            <a:pPr marL="285750" indent="-285750">
              <a:buFont typeface="Arial" panose="020B0604020202020204" pitchFamily="34" charset="0"/>
              <a:buChar char="•"/>
            </a:pPr>
            <a:r>
              <a:rPr lang="el-GR" sz="2000" dirty="0" smtClean="0"/>
              <a:t>Οι </a:t>
            </a:r>
            <a:r>
              <a:rPr lang="el-GR" sz="2000" dirty="0"/>
              <a:t>κίνδυνοι προσδιορίζονται και διαχειρίζονται βάσει αξιόπιστων δεικτών μέτρησης.</a:t>
            </a:r>
          </a:p>
          <a:p>
            <a:pPr marL="285750" indent="-285750">
              <a:buFont typeface="Arial" panose="020B0604020202020204" pitchFamily="34" charset="0"/>
              <a:buChar char="•"/>
            </a:pPr>
            <a:r>
              <a:rPr lang="el-GR" sz="2000" dirty="0" smtClean="0"/>
              <a:t>Αναγνωρίζονται </a:t>
            </a:r>
            <a:r>
              <a:rPr lang="el-GR" sz="2000" dirty="0"/>
              <a:t>και εφαρμόζονται τα καταλληλότερα προληπτικά μέτρα, εμπνέοντας </a:t>
            </a:r>
            <a:r>
              <a:rPr lang="el-GR" sz="2000" dirty="0" smtClean="0"/>
              <a:t>και διατηρώντας </a:t>
            </a:r>
            <a:r>
              <a:rPr lang="el-GR" sz="2000" dirty="0"/>
              <a:t>υψηλά επίπεδα εμπιστοσύνης ανάμεσα στα άμεσα ενδιαφερόμενα άτομα.</a:t>
            </a:r>
          </a:p>
        </p:txBody>
      </p:sp>
    </p:spTree>
    <p:extLst>
      <p:ext uri="{BB962C8B-B14F-4D97-AF65-F5344CB8AC3E}">
        <p14:creationId xmlns:p14="http://schemas.microsoft.com/office/powerpoint/2010/main" val="144957754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sz="2800" dirty="0" smtClean="0"/>
              <a:t>Αρχές Ευρωπαϊκού Μοντέλου</a:t>
            </a:r>
            <a:endParaRPr lang="el-GR" sz="2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331024" y="680139"/>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17</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1321089261"/>
              </p:ext>
            </p:extLst>
          </p:nvPr>
        </p:nvGraphicFramePr>
        <p:xfrm>
          <a:off x="376035" y="1818378"/>
          <a:ext cx="8372429" cy="602510"/>
        </p:xfrm>
        <a:graphic>
          <a:graphicData uri="http://schemas.openxmlformats.org/drawingml/2006/table">
            <a:tbl>
              <a:tblPr firstRow="1" bandRow="1">
                <a:tableStyleId>{5C22544A-7EE6-4342-B048-85BDC9FD1C3A}</a:tableStyleId>
              </a:tblPr>
              <a:tblGrid>
                <a:gridCol w="8372429">
                  <a:extLst>
                    <a:ext uri="{9D8B030D-6E8A-4147-A177-3AD203B41FA5}">
                      <a16:colId xmlns:a16="http://schemas.microsoft.com/office/drawing/2014/main" xmlns="" val="1670653688"/>
                    </a:ext>
                  </a:extLst>
                </a:gridCol>
              </a:tblGrid>
              <a:tr h="602510">
                <a:tc>
                  <a:txBody>
                    <a:bodyPr/>
                    <a:lstStyle/>
                    <a:p>
                      <a:r>
                        <a:rPr lang="el-GR" sz="2000" b="0" i="1" u="none" strike="noStrike" kern="1200" baseline="0" dirty="0" smtClean="0">
                          <a:solidFill>
                            <a:schemeClr val="lt1"/>
                          </a:solidFill>
                          <a:latin typeface="+mn-lt"/>
                          <a:ea typeface="+mn-ea"/>
                          <a:cs typeface="+mn-cs"/>
                        </a:rPr>
                        <a:t>5</a:t>
                      </a:r>
                      <a:r>
                        <a:rPr lang="el-GR" sz="2000" b="0" i="1" u="none" strike="noStrike" kern="1200" baseline="30000" dirty="0" smtClean="0">
                          <a:solidFill>
                            <a:schemeClr val="lt1"/>
                          </a:solidFill>
                          <a:latin typeface="+mn-lt"/>
                          <a:ea typeface="+mn-ea"/>
                          <a:cs typeface="+mn-cs"/>
                        </a:rPr>
                        <a:t>η</a:t>
                      </a:r>
                      <a:r>
                        <a:rPr lang="el-GR" sz="2000" b="0" i="1" u="none" strike="noStrike" kern="1200" baseline="0" dirty="0" smtClean="0">
                          <a:solidFill>
                            <a:schemeClr val="lt1"/>
                          </a:solidFill>
                          <a:latin typeface="+mn-lt"/>
                          <a:ea typeface="+mn-ea"/>
                          <a:cs typeface="+mn-cs"/>
                        </a:rPr>
                        <a:t> </a:t>
                      </a:r>
                      <a:r>
                        <a:rPr lang="el-GR" sz="1800" b="0" i="0" u="none" strike="noStrike" kern="1200" baseline="0" dirty="0" smtClean="0">
                          <a:solidFill>
                            <a:schemeClr val="lt1"/>
                          </a:solidFill>
                          <a:latin typeface="+mn-lt"/>
                          <a:ea typeface="+mn-ea"/>
                          <a:cs typeface="+mn-cs"/>
                        </a:rPr>
                        <a:t>Ανάπτυξη Ανθρώπινου Δυναμικού</a:t>
                      </a:r>
                      <a:endParaRPr lang="el-GR" sz="1600" b="1" i="0" u="sng" kern="1200" dirty="0">
                        <a:solidFill>
                          <a:schemeClr val="lt1"/>
                        </a:solidFill>
                        <a:latin typeface="+mn-lt"/>
                        <a:ea typeface="+mn-ea"/>
                        <a:cs typeface="+mn-cs"/>
                      </a:endParaRPr>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971600" y="638988"/>
            <a:ext cx="996702" cy="996702"/>
          </a:xfrm>
          <a:prstGeom prst="rect">
            <a:avLst/>
          </a:prstGeom>
        </p:spPr>
      </p:pic>
      <p:sp>
        <p:nvSpPr>
          <p:cNvPr id="3" name="Ορθογώνιο 2"/>
          <p:cNvSpPr/>
          <p:nvPr/>
        </p:nvSpPr>
        <p:spPr>
          <a:xfrm>
            <a:off x="321999" y="2584606"/>
            <a:ext cx="8208912" cy="3970318"/>
          </a:xfrm>
          <a:prstGeom prst="rect">
            <a:avLst/>
          </a:prstGeom>
        </p:spPr>
        <p:txBody>
          <a:bodyPr wrap="square">
            <a:spAutoFit/>
          </a:bodyPr>
          <a:lstStyle/>
          <a:p>
            <a:pPr marL="285750" indent="-285750">
              <a:buFont typeface="Arial" panose="020B0604020202020204" pitchFamily="34" charset="0"/>
              <a:buChar char="•"/>
            </a:pPr>
            <a:r>
              <a:rPr lang="el-GR" dirty="0"/>
              <a:t>Η διοικητική αριστεία συνδέεται άρρηκτα με την μεγιστοποίηση της συνεισφοράς </a:t>
            </a:r>
            <a:r>
              <a:rPr lang="el-GR" dirty="0" smtClean="0"/>
              <a:t>των εργαζομένων </a:t>
            </a:r>
            <a:r>
              <a:rPr lang="el-GR" dirty="0"/>
              <a:t>μέσω ανάπτυξης των δεξιοτήτων τους και υποκίνησης της συμμετοχής τους </a:t>
            </a:r>
            <a:r>
              <a:rPr lang="el-GR" dirty="0" smtClean="0"/>
              <a:t>στις οργανωτικές </a:t>
            </a:r>
            <a:r>
              <a:rPr lang="el-GR" dirty="0"/>
              <a:t>διαδικασίες.</a:t>
            </a:r>
          </a:p>
          <a:p>
            <a:pPr marL="285750" indent="-285750">
              <a:buFont typeface="Arial" panose="020B0604020202020204" pitchFamily="34" charset="0"/>
              <a:buChar char="•"/>
            </a:pPr>
            <a:r>
              <a:rPr lang="el-GR" dirty="0" smtClean="0"/>
              <a:t>Οι </a:t>
            </a:r>
            <a:r>
              <a:rPr lang="el-GR" dirty="0"/>
              <a:t>άριστες δημόσιες υπηρεσίες προσδιορίζουν και κατανοούν τις ικανότητες που </a:t>
            </a:r>
            <a:r>
              <a:rPr lang="el-GR" dirty="0" smtClean="0"/>
              <a:t>απαιτούνται, τόσο </a:t>
            </a:r>
            <a:r>
              <a:rPr lang="el-GR" dirty="0"/>
              <a:t>στο παρόν όσο και στο μέλλον, προκειμένου να υλοποιηθούν οι πολιτικές, οι </a:t>
            </a:r>
            <a:r>
              <a:rPr lang="el-GR" dirty="0" smtClean="0"/>
              <a:t>στρατηγικοί στόχοι </a:t>
            </a:r>
            <a:r>
              <a:rPr lang="el-GR" dirty="0"/>
              <a:t>και τα σχέδια δράσης τους. Προσλαμβάνουν τους κατάλληλους ανθρώπους, </a:t>
            </a:r>
            <a:r>
              <a:rPr lang="el-GR" dirty="0" smtClean="0"/>
              <a:t>ενώ ταυτόχρονα </a:t>
            </a:r>
            <a:r>
              <a:rPr lang="el-GR" dirty="0"/>
              <a:t>καλλιεργούν και ενισχύουν ενεργά τις υπάρχουσες δεξιότητές τους. Η </a:t>
            </a:r>
            <a:r>
              <a:rPr lang="el-GR" dirty="0" smtClean="0"/>
              <a:t>προσωπική εξέλιξη </a:t>
            </a:r>
            <a:r>
              <a:rPr lang="el-GR" dirty="0"/>
              <a:t>των εργαζομένων προωθείται και υποστηρίζεται μέσω της συστηματικής </a:t>
            </a:r>
            <a:r>
              <a:rPr lang="el-GR" dirty="0" smtClean="0"/>
              <a:t>ενθάρρυνσής τους </a:t>
            </a:r>
            <a:r>
              <a:rPr lang="el-GR" dirty="0"/>
              <a:t>να απελευθερώσουν και ν’ αξιοποιήσουν το πλήρες δυναμικό τους.</a:t>
            </a:r>
          </a:p>
          <a:p>
            <a:pPr marL="285750" indent="-285750">
              <a:buFont typeface="Arial" panose="020B0604020202020204" pitchFamily="34" charset="0"/>
              <a:buChar char="•"/>
            </a:pPr>
            <a:r>
              <a:rPr lang="el-GR" dirty="0" smtClean="0"/>
              <a:t>Οι </a:t>
            </a:r>
            <a:r>
              <a:rPr lang="el-GR" dirty="0"/>
              <a:t>ποιοτικά άριστες δημόσιες υπηρεσίες αναγνωρίζουν την αποφασιστική σημασία </a:t>
            </a:r>
            <a:r>
              <a:rPr lang="el-GR" dirty="0" smtClean="0"/>
              <a:t>του διανοητικού </a:t>
            </a:r>
            <a:r>
              <a:rPr lang="el-GR" dirty="0"/>
              <a:t>κεφαλαίου των εργαζομένων και τείνουν να χρησιμοποιούν τις γνώσεις τους </a:t>
            </a:r>
            <a:r>
              <a:rPr lang="el-GR" dirty="0" smtClean="0"/>
              <a:t>προς όφελος </a:t>
            </a:r>
            <a:r>
              <a:rPr lang="el-GR" dirty="0"/>
              <a:t>της υπηρεσίας.</a:t>
            </a:r>
          </a:p>
        </p:txBody>
      </p:sp>
    </p:spTree>
    <p:extLst>
      <p:ext uri="{BB962C8B-B14F-4D97-AF65-F5344CB8AC3E}">
        <p14:creationId xmlns:p14="http://schemas.microsoft.com/office/powerpoint/2010/main" val="386341586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sz="2800" dirty="0" smtClean="0"/>
              <a:t>Αρχές Ευρωπαϊκού Μοντέλου</a:t>
            </a:r>
            <a:endParaRPr lang="el-GR" sz="2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331024" y="680139"/>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18</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3614878725"/>
              </p:ext>
            </p:extLst>
          </p:nvPr>
        </p:nvGraphicFramePr>
        <p:xfrm>
          <a:off x="376035" y="1818378"/>
          <a:ext cx="8372429" cy="602510"/>
        </p:xfrm>
        <a:graphic>
          <a:graphicData uri="http://schemas.openxmlformats.org/drawingml/2006/table">
            <a:tbl>
              <a:tblPr firstRow="1" bandRow="1">
                <a:tableStyleId>{5C22544A-7EE6-4342-B048-85BDC9FD1C3A}</a:tableStyleId>
              </a:tblPr>
              <a:tblGrid>
                <a:gridCol w="8372429">
                  <a:extLst>
                    <a:ext uri="{9D8B030D-6E8A-4147-A177-3AD203B41FA5}">
                      <a16:colId xmlns:a16="http://schemas.microsoft.com/office/drawing/2014/main" xmlns="" val="1670653688"/>
                    </a:ext>
                  </a:extLst>
                </a:gridCol>
              </a:tblGrid>
              <a:tr h="602510">
                <a:tc>
                  <a:txBody>
                    <a:bodyPr/>
                    <a:lstStyle/>
                    <a:p>
                      <a:r>
                        <a:rPr lang="el-GR" sz="2000" b="0" i="1" u="none" strike="noStrike" kern="1200" baseline="0" dirty="0" smtClean="0">
                          <a:solidFill>
                            <a:schemeClr val="lt1"/>
                          </a:solidFill>
                          <a:latin typeface="+mn-lt"/>
                          <a:ea typeface="+mn-ea"/>
                          <a:cs typeface="+mn-cs"/>
                        </a:rPr>
                        <a:t>6</a:t>
                      </a:r>
                      <a:r>
                        <a:rPr lang="el-GR" sz="2000" b="0" i="1" u="none" strike="noStrike" kern="1200" baseline="30000" dirty="0" smtClean="0">
                          <a:solidFill>
                            <a:schemeClr val="lt1"/>
                          </a:solidFill>
                          <a:latin typeface="+mn-lt"/>
                          <a:ea typeface="+mn-ea"/>
                          <a:cs typeface="+mn-cs"/>
                        </a:rPr>
                        <a:t>η</a:t>
                      </a:r>
                      <a:r>
                        <a:rPr lang="el-GR" sz="2000" b="0" i="1" u="none" strike="noStrike" kern="1200" baseline="0" dirty="0" smtClean="0">
                          <a:solidFill>
                            <a:schemeClr val="lt1"/>
                          </a:solidFill>
                          <a:latin typeface="+mn-lt"/>
                          <a:ea typeface="+mn-ea"/>
                          <a:cs typeface="+mn-cs"/>
                        </a:rPr>
                        <a:t> </a:t>
                      </a:r>
                      <a:r>
                        <a:rPr lang="el-GR" sz="1800" b="0" i="0" u="none" strike="noStrike" kern="1200" baseline="0" dirty="0" smtClean="0">
                          <a:solidFill>
                            <a:schemeClr val="lt1"/>
                          </a:solidFill>
                          <a:latin typeface="+mn-lt"/>
                          <a:ea typeface="+mn-ea"/>
                          <a:cs typeface="+mn-cs"/>
                        </a:rPr>
                        <a:t>Διαρκής μάθηση, Καινοτομία &amp; Βελτίωση</a:t>
                      </a:r>
                      <a:endParaRPr lang="el-GR" sz="1600" b="1" i="0" u="sng" kern="1200" dirty="0">
                        <a:solidFill>
                          <a:schemeClr val="lt1"/>
                        </a:solidFill>
                        <a:latin typeface="+mn-lt"/>
                        <a:ea typeface="+mn-ea"/>
                        <a:cs typeface="+mn-cs"/>
                      </a:endParaRPr>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971600" y="638988"/>
            <a:ext cx="996702" cy="996702"/>
          </a:xfrm>
          <a:prstGeom prst="rect">
            <a:avLst/>
          </a:prstGeom>
        </p:spPr>
      </p:pic>
      <p:sp>
        <p:nvSpPr>
          <p:cNvPr id="7" name="Ορθογώνιο 6"/>
          <p:cNvSpPr/>
          <p:nvPr/>
        </p:nvSpPr>
        <p:spPr>
          <a:xfrm>
            <a:off x="678296" y="2924944"/>
            <a:ext cx="7496440" cy="2246769"/>
          </a:xfrm>
          <a:prstGeom prst="rect">
            <a:avLst/>
          </a:prstGeom>
        </p:spPr>
        <p:txBody>
          <a:bodyPr wrap="square">
            <a:spAutoFit/>
          </a:bodyPr>
          <a:lstStyle/>
          <a:p>
            <a:pPr marL="285750" indent="-285750">
              <a:buFont typeface="Arial" panose="020B0604020202020204" pitchFamily="34" charset="0"/>
              <a:buChar char="•"/>
            </a:pPr>
            <a:r>
              <a:rPr lang="el-GR" sz="2000" dirty="0">
                <a:solidFill>
                  <a:srgbClr val="000000"/>
                </a:solidFill>
                <a:latin typeface="Calibri" panose="020F0502020204030204" pitchFamily="34" charset="0"/>
              </a:rPr>
              <a:t>Οι άριστες δημόσιες υπηρεσίες συνεχώς μαθαίνουν τόσο απ’ τις δικές τους δραστηριότητες </a:t>
            </a:r>
            <a:r>
              <a:rPr lang="el-GR" sz="2000" dirty="0" smtClean="0">
                <a:solidFill>
                  <a:srgbClr val="000000"/>
                </a:solidFill>
                <a:latin typeface="Calibri" panose="020F0502020204030204" pitchFamily="34" charset="0"/>
              </a:rPr>
              <a:t>και επιδόσεις </a:t>
            </a:r>
            <a:r>
              <a:rPr lang="el-GR" sz="2000" dirty="0">
                <a:solidFill>
                  <a:srgbClr val="000000"/>
                </a:solidFill>
                <a:latin typeface="Calibri" panose="020F0502020204030204" pitchFamily="34" charset="0"/>
              </a:rPr>
              <a:t>όσο και από άλλους δημόσιους οργανισμούς.</a:t>
            </a:r>
          </a:p>
          <a:p>
            <a:pPr marL="285750" indent="-285750">
              <a:buFont typeface="Arial" panose="020B0604020202020204" pitchFamily="34" charset="0"/>
              <a:buChar char="•"/>
            </a:pPr>
            <a:endParaRPr lang="el-GR" sz="2000" dirty="0">
              <a:solidFill>
                <a:srgbClr val="C76951"/>
              </a:solidFill>
              <a:latin typeface="Verdana" panose="020B0604030504040204" pitchFamily="34" charset="0"/>
            </a:endParaRPr>
          </a:p>
          <a:p>
            <a:pPr marL="285750" indent="-285750">
              <a:buFont typeface="Arial" panose="020B0604020202020204" pitchFamily="34" charset="0"/>
              <a:buChar char="•"/>
            </a:pPr>
            <a:r>
              <a:rPr lang="el-GR" sz="2000" dirty="0" smtClean="0">
                <a:solidFill>
                  <a:srgbClr val="000000"/>
                </a:solidFill>
                <a:latin typeface="Calibri" panose="020F0502020204030204" pitchFamily="34" charset="0"/>
              </a:rPr>
              <a:t>Όλοι </a:t>
            </a:r>
            <a:r>
              <a:rPr lang="el-GR" sz="2000" dirty="0">
                <a:solidFill>
                  <a:srgbClr val="000000"/>
                </a:solidFill>
                <a:latin typeface="Calibri" panose="020F0502020204030204" pitchFamily="34" charset="0"/>
              </a:rPr>
              <a:t>οι εργαζόμενοι σε άριστες δημόσιες υπηρεσίες διερευνούν ευκαιρίες για συνεχή </a:t>
            </a:r>
            <a:r>
              <a:rPr lang="el-GR" sz="2000" dirty="0" smtClean="0">
                <a:solidFill>
                  <a:srgbClr val="000000"/>
                </a:solidFill>
                <a:latin typeface="Calibri" panose="020F0502020204030204" pitchFamily="34" charset="0"/>
              </a:rPr>
              <a:t>καινοτομία, μάθηση </a:t>
            </a:r>
            <a:r>
              <a:rPr lang="el-GR" sz="2000" dirty="0">
                <a:solidFill>
                  <a:srgbClr val="000000"/>
                </a:solidFill>
                <a:latin typeface="Calibri" panose="020F0502020204030204" pitchFamily="34" charset="0"/>
              </a:rPr>
              <a:t>και βελτίωση που προσθέτουν αξία στην οργάνωση κα λειτουργία της υπηρεσίας.</a:t>
            </a:r>
            <a:endParaRPr lang="el-GR" sz="2000" dirty="0"/>
          </a:p>
        </p:txBody>
      </p:sp>
    </p:spTree>
    <p:extLst>
      <p:ext uri="{BB962C8B-B14F-4D97-AF65-F5344CB8AC3E}">
        <p14:creationId xmlns:p14="http://schemas.microsoft.com/office/powerpoint/2010/main" val="37438861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sz="2800" dirty="0" smtClean="0"/>
              <a:t>Αρχές Ευρωπαϊκού Μοντέλου</a:t>
            </a:r>
            <a:endParaRPr lang="el-GR" sz="2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331024" y="680139"/>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19</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4285275746"/>
              </p:ext>
            </p:extLst>
          </p:nvPr>
        </p:nvGraphicFramePr>
        <p:xfrm>
          <a:off x="376035" y="1818378"/>
          <a:ext cx="8372429" cy="602510"/>
        </p:xfrm>
        <a:graphic>
          <a:graphicData uri="http://schemas.openxmlformats.org/drawingml/2006/table">
            <a:tbl>
              <a:tblPr firstRow="1" bandRow="1">
                <a:tableStyleId>{5C22544A-7EE6-4342-B048-85BDC9FD1C3A}</a:tableStyleId>
              </a:tblPr>
              <a:tblGrid>
                <a:gridCol w="8372429">
                  <a:extLst>
                    <a:ext uri="{9D8B030D-6E8A-4147-A177-3AD203B41FA5}">
                      <a16:colId xmlns:a16="http://schemas.microsoft.com/office/drawing/2014/main" xmlns="" val="1670653688"/>
                    </a:ext>
                  </a:extLst>
                </a:gridCol>
              </a:tblGrid>
              <a:tr h="602510">
                <a:tc>
                  <a:txBody>
                    <a:bodyPr/>
                    <a:lstStyle/>
                    <a:p>
                      <a:r>
                        <a:rPr lang="el-GR" sz="2000" b="0" i="1" u="none" strike="noStrike" kern="1200" baseline="0" dirty="0" smtClean="0">
                          <a:solidFill>
                            <a:schemeClr val="lt1"/>
                          </a:solidFill>
                          <a:latin typeface="+mn-lt"/>
                          <a:ea typeface="+mn-ea"/>
                          <a:cs typeface="+mn-cs"/>
                        </a:rPr>
                        <a:t>7</a:t>
                      </a:r>
                      <a:r>
                        <a:rPr lang="el-GR" sz="2000" b="0" i="1" u="none" strike="noStrike" kern="1200" baseline="30000" dirty="0" smtClean="0">
                          <a:solidFill>
                            <a:schemeClr val="lt1"/>
                          </a:solidFill>
                          <a:latin typeface="+mn-lt"/>
                          <a:ea typeface="+mn-ea"/>
                          <a:cs typeface="+mn-cs"/>
                        </a:rPr>
                        <a:t>η</a:t>
                      </a:r>
                      <a:r>
                        <a:rPr lang="el-GR" sz="2000" b="0" i="1" u="none" strike="noStrike" kern="1200" baseline="0" dirty="0" smtClean="0">
                          <a:solidFill>
                            <a:schemeClr val="lt1"/>
                          </a:solidFill>
                          <a:latin typeface="+mn-lt"/>
                          <a:ea typeface="+mn-ea"/>
                          <a:cs typeface="+mn-cs"/>
                        </a:rPr>
                        <a:t> </a:t>
                      </a:r>
                      <a:r>
                        <a:rPr lang="el-GR" sz="1800" b="0" i="0" u="none" strike="noStrike" kern="1200" baseline="0" dirty="0" smtClean="0">
                          <a:solidFill>
                            <a:schemeClr val="lt1"/>
                          </a:solidFill>
                          <a:latin typeface="+mn-lt"/>
                          <a:ea typeface="+mn-ea"/>
                          <a:cs typeface="+mn-cs"/>
                        </a:rPr>
                        <a:t>Σύναψη των αναγκαίων συνεργειών</a:t>
                      </a:r>
                      <a:endParaRPr lang="el-GR" sz="1600" b="1" i="0" u="sng" kern="1200" dirty="0">
                        <a:solidFill>
                          <a:schemeClr val="lt1"/>
                        </a:solidFill>
                        <a:latin typeface="+mn-lt"/>
                        <a:ea typeface="+mn-ea"/>
                        <a:cs typeface="+mn-cs"/>
                      </a:endParaRPr>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971600" y="638988"/>
            <a:ext cx="996702" cy="996702"/>
          </a:xfrm>
          <a:prstGeom prst="rect">
            <a:avLst/>
          </a:prstGeom>
        </p:spPr>
      </p:pic>
      <p:sp>
        <p:nvSpPr>
          <p:cNvPr id="7" name="Ορθογώνιο 6"/>
          <p:cNvSpPr/>
          <p:nvPr/>
        </p:nvSpPr>
        <p:spPr>
          <a:xfrm>
            <a:off x="678296" y="2924944"/>
            <a:ext cx="7496440" cy="2862322"/>
          </a:xfrm>
          <a:prstGeom prst="rect">
            <a:avLst/>
          </a:prstGeom>
        </p:spPr>
        <p:txBody>
          <a:bodyPr wrap="square">
            <a:spAutoFit/>
          </a:bodyPr>
          <a:lstStyle/>
          <a:p>
            <a:pPr marL="342900" indent="-342900" algn="just">
              <a:buFont typeface="Arial" panose="020B0604020202020204" pitchFamily="34" charset="0"/>
              <a:buChar char="•"/>
            </a:pPr>
            <a:r>
              <a:rPr lang="el-GR" sz="2000" dirty="0"/>
              <a:t>Πρόκειται για αμοιβαίως επωφελούμενες συνεργασίες οι οποίες συνάπτονται με </a:t>
            </a:r>
            <a:r>
              <a:rPr lang="el-GR" sz="2000" dirty="0" smtClean="0"/>
              <a:t>πελάτες, προμηθευτές</a:t>
            </a:r>
            <a:r>
              <a:rPr lang="el-GR" sz="2000" dirty="0"/>
              <a:t>, ανταγωνιστές ή με την ευρύτερη κοινωνία</a:t>
            </a:r>
            <a:r>
              <a:rPr lang="el-GR" sz="2000" dirty="0" smtClean="0"/>
              <a:t>.</a:t>
            </a:r>
          </a:p>
          <a:p>
            <a:pPr marL="342900" indent="-342900" algn="just">
              <a:buFont typeface="Arial" panose="020B0604020202020204" pitchFamily="34" charset="0"/>
              <a:buChar char="•"/>
            </a:pPr>
            <a:endParaRPr lang="el-GR" sz="2000" dirty="0"/>
          </a:p>
          <a:p>
            <a:pPr marL="342900" indent="-342900" algn="just">
              <a:buFont typeface="Arial" panose="020B0604020202020204" pitchFamily="34" charset="0"/>
              <a:buChar char="•"/>
            </a:pPr>
            <a:r>
              <a:rPr lang="el-GR" sz="2000" dirty="0" smtClean="0"/>
              <a:t>Οι </a:t>
            </a:r>
            <a:r>
              <a:rPr lang="el-GR" sz="2000" dirty="0"/>
              <a:t>«εταίροι» συνεργάζονται προς επίτευξη κοινά προσδιορισμένων στόχων, </a:t>
            </a:r>
            <a:r>
              <a:rPr lang="el-GR" sz="2000" dirty="0" smtClean="0"/>
              <a:t>ανταλλάσσοντας εμπειρίες</a:t>
            </a:r>
            <a:r>
              <a:rPr lang="el-GR" sz="2000" dirty="0"/>
              <a:t>, πόρους και γνώσεις με αποτέλεσμα την οικοδόμηση δυνατών σχέσεων </a:t>
            </a:r>
            <a:r>
              <a:rPr lang="el-GR" sz="2000" dirty="0" err="1"/>
              <a:t>διεπομένων</a:t>
            </a:r>
            <a:r>
              <a:rPr lang="el-GR" sz="2000" dirty="0"/>
              <a:t> </a:t>
            </a:r>
            <a:r>
              <a:rPr lang="el-GR" sz="2000" dirty="0" smtClean="0"/>
              <a:t>από αμοιβαία </a:t>
            </a:r>
            <a:r>
              <a:rPr lang="el-GR" sz="2000" dirty="0"/>
              <a:t>εμπιστοσύνη, αλληλοσεβασμό και διαφάνεια.</a:t>
            </a:r>
          </a:p>
        </p:txBody>
      </p:sp>
    </p:spTree>
    <p:extLst>
      <p:ext uri="{BB962C8B-B14F-4D97-AF65-F5344CB8AC3E}">
        <p14:creationId xmlns:p14="http://schemas.microsoft.com/office/powerpoint/2010/main" val="513989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E75774DB-FF42-4DEE-9660-E35851471D3F}"/>
              </a:ext>
            </a:extLst>
          </p:cNvPr>
          <p:cNvSpPr>
            <a:spLocks noGrp="1"/>
          </p:cNvSpPr>
          <p:nvPr>
            <p:ph type="title"/>
          </p:nvPr>
        </p:nvSpPr>
        <p:spPr>
          <a:xfrm>
            <a:off x="329909" y="516838"/>
            <a:ext cx="8229600" cy="1066800"/>
          </a:xfrm>
        </p:spPr>
        <p:txBody>
          <a:bodyPr>
            <a:normAutofit/>
          </a:bodyPr>
          <a:lstStyle/>
          <a:p>
            <a:pPr algn="ctr"/>
            <a:r>
              <a:rPr lang="el-GR" sz="4400" b="1" dirty="0"/>
              <a:t>Περιεχόμενα </a:t>
            </a:r>
          </a:p>
        </p:txBody>
      </p:sp>
      <p:sp>
        <p:nvSpPr>
          <p:cNvPr id="3" name="Θέση περιεχομένου 2">
            <a:extLst>
              <a:ext uri="{FF2B5EF4-FFF2-40B4-BE49-F238E27FC236}">
                <a16:creationId xmlns:a16="http://schemas.microsoft.com/office/drawing/2014/main" xmlns="" id="{BC34C108-7691-4E5B-A9C9-F8F563FA55DF}"/>
              </a:ext>
            </a:extLst>
          </p:cNvPr>
          <p:cNvSpPr>
            <a:spLocks noGrp="1"/>
          </p:cNvSpPr>
          <p:nvPr>
            <p:ph sz="half" idx="1"/>
          </p:nvPr>
        </p:nvSpPr>
        <p:spPr>
          <a:xfrm>
            <a:off x="467544" y="2132857"/>
            <a:ext cx="8363272" cy="4104456"/>
          </a:xfrm>
        </p:spPr>
        <p:txBody>
          <a:bodyPr>
            <a:noAutofit/>
          </a:bodyPr>
          <a:lstStyle/>
          <a:p>
            <a:pPr marL="452628" indent="-342900" algn="just">
              <a:lnSpc>
                <a:spcPct val="150000"/>
              </a:lnSpc>
              <a:buFont typeface="+mj-lt"/>
              <a:buAutoNum type="arabicPeriod"/>
            </a:pPr>
            <a:r>
              <a:rPr lang="el-GR" sz="1800" dirty="0" smtClean="0"/>
              <a:t>Το </a:t>
            </a:r>
            <a:r>
              <a:rPr lang="el-GR" sz="1800" dirty="0"/>
              <a:t>Βραβείο </a:t>
            </a:r>
            <a:r>
              <a:rPr lang="el-GR" sz="1800" dirty="0" err="1"/>
              <a:t>Deming</a:t>
            </a:r>
            <a:r>
              <a:rPr lang="el-GR" sz="1800" dirty="0"/>
              <a:t>, Ιαπωνία </a:t>
            </a:r>
            <a:r>
              <a:rPr lang="el-GR" sz="1800" dirty="0" smtClean="0"/>
              <a:t>1951</a:t>
            </a:r>
            <a:endParaRPr lang="el-GR" sz="1800" dirty="0"/>
          </a:p>
          <a:p>
            <a:pPr marL="452628" indent="-342900" algn="just">
              <a:lnSpc>
                <a:spcPct val="150000"/>
              </a:lnSpc>
              <a:buFont typeface="+mj-lt"/>
              <a:buAutoNum type="arabicPeriod"/>
            </a:pPr>
            <a:r>
              <a:rPr lang="el-GR" sz="1800" dirty="0" smtClean="0"/>
              <a:t>Το </a:t>
            </a:r>
            <a:r>
              <a:rPr lang="el-GR" sz="1800" dirty="0"/>
              <a:t>Βραβείο </a:t>
            </a:r>
            <a:r>
              <a:rPr lang="el-GR" sz="1800" dirty="0" err="1"/>
              <a:t>Malcolm</a:t>
            </a:r>
            <a:r>
              <a:rPr lang="el-GR" sz="1800" dirty="0"/>
              <a:t> </a:t>
            </a:r>
            <a:r>
              <a:rPr lang="el-GR" sz="1800" dirty="0" err="1"/>
              <a:t>Baltridge</a:t>
            </a:r>
            <a:r>
              <a:rPr lang="el-GR" sz="1800" dirty="0"/>
              <a:t>, ΗΠΑ </a:t>
            </a:r>
            <a:r>
              <a:rPr lang="el-GR" sz="1800" dirty="0" smtClean="0"/>
              <a:t>1987 </a:t>
            </a:r>
          </a:p>
          <a:p>
            <a:pPr marL="452628" indent="-342900" algn="just">
              <a:lnSpc>
                <a:spcPct val="150000"/>
              </a:lnSpc>
              <a:buFont typeface="+mj-lt"/>
              <a:buAutoNum type="arabicPeriod"/>
            </a:pPr>
            <a:r>
              <a:rPr lang="el-GR" sz="1800" dirty="0" smtClean="0"/>
              <a:t>Το </a:t>
            </a:r>
            <a:r>
              <a:rPr lang="el-GR" sz="1800" dirty="0"/>
              <a:t>Ευρωπαϊκό Βραβείο Ποιότητας, Ευρώπη </a:t>
            </a:r>
            <a:r>
              <a:rPr lang="el-GR" sz="1800" dirty="0" smtClean="0"/>
              <a:t>1992</a:t>
            </a:r>
          </a:p>
          <a:p>
            <a:pPr marL="452628" indent="-342900" algn="just">
              <a:lnSpc>
                <a:spcPct val="150000"/>
              </a:lnSpc>
              <a:buFont typeface="+mj-lt"/>
              <a:buAutoNum type="arabicPeriod"/>
            </a:pPr>
            <a:r>
              <a:rPr lang="el-GR" sz="1800" dirty="0"/>
              <a:t>Διαφορές μεταξύ Βραβείων και </a:t>
            </a:r>
            <a:r>
              <a:rPr lang="el-GR" sz="1800" dirty="0" smtClean="0"/>
              <a:t>ISO</a:t>
            </a:r>
          </a:p>
          <a:p>
            <a:pPr marL="452628" indent="-342900" algn="just">
              <a:lnSpc>
                <a:spcPct val="150000"/>
              </a:lnSpc>
              <a:buFont typeface="+mj-lt"/>
              <a:buAutoNum type="arabicPeriod"/>
            </a:pPr>
            <a:r>
              <a:rPr lang="el-GR" sz="1800" dirty="0"/>
              <a:t>Λόγοι </a:t>
            </a:r>
            <a:r>
              <a:rPr lang="el-GR" sz="1800" dirty="0" err="1"/>
              <a:t>αυτοαξιολόγησης</a:t>
            </a:r>
            <a:r>
              <a:rPr lang="el-GR" sz="1800" dirty="0"/>
              <a:t> των </a:t>
            </a:r>
            <a:r>
              <a:rPr lang="el-GR" sz="1800" dirty="0" smtClean="0"/>
              <a:t>επιχειρήσεων</a:t>
            </a:r>
          </a:p>
          <a:p>
            <a:pPr marL="452628" indent="-342900" algn="just">
              <a:lnSpc>
                <a:spcPct val="150000"/>
              </a:lnSpc>
              <a:buFont typeface="+mj-lt"/>
              <a:buAutoNum type="arabicPeriod"/>
            </a:pPr>
            <a:r>
              <a:rPr lang="el-GR" sz="1800" dirty="0"/>
              <a:t>Tο Ελβετικό Σήμα Ποιότητας για τον </a:t>
            </a:r>
            <a:r>
              <a:rPr lang="el-GR" sz="1800" dirty="0" smtClean="0"/>
              <a:t>Τουρισμό</a:t>
            </a:r>
          </a:p>
          <a:p>
            <a:pPr marL="452628" indent="-342900" algn="just">
              <a:lnSpc>
                <a:spcPct val="150000"/>
              </a:lnSpc>
              <a:buFont typeface="+mj-lt"/>
              <a:buAutoNum type="arabicPeriod"/>
            </a:pPr>
            <a:r>
              <a:rPr lang="el-GR" sz="1800" dirty="0" smtClean="0"/>
              <a:t>Ευρωπαϊκό </a:t>
            </a:r>
            <a:r>
              <a:rPr lang="el-GR" sz="1800" dirty="0"/>
              <a:t>Πλαίσιο Ποιότητας στον Τουριστικό Τομέα</a:t>
            </a:r>
            <a:endParaRPr lang="el-GR" sz="1800" dirty="0" smtClean="0"/>
          </a:p>
          <a:p>
            <a:pPr marL="452628" indent="-342900" algn="just">
              <a:lnSpc>
                <a:spcPct val="150000"/>
              </a:lnSpc>
              <a:buFont typeface="+mj-lt"/>
              <a:buAutoNum type="arabicPeriod"/>
            </a:pPr>
            <a:endParaRPr lang="el-GR" sz="1800" dirty="0"/>
          </a:p>
          <a:p>
            <a:pPr marL="452628" indent="-342900" algn="just">
              <a:lnSpc>
                <a:spcPct val="150000"/>
              </a:lnSpc>
              <a:buFont typeface="+mj-lt"/>
              <a:buAutoNum type="arabicPeriod"/>
            </a:pPr>
            <a:endParaRPr lang="el-GR" sz="1800" dirty="0"/>
          </a:p>
        </p:txBody>
      </p:sp>
      <p:sp>
        <p:nvSpPr>
          <p:cNvPr id="5" name="Θέση υποσέλιδου 4">
            <a:extLst>
              <a:ext uri="{FF2B5EF4-FFF2-40B4-BE49-F238E27FC236}">
                <a16:creationId xmlns:a16="http://schemas.microsoft.com/office/drawing/2014/main" xmlns="" id="{4335D771-D423-4DD6-B392-00D82EC02296}"/>
              </a:ext>
            </a:extLst>
          </p:cNvPr>
          <p:cNvSpPr>
            <a:spLocks noGrp="1"/>
          </p:cNvSpPr>
          <p:nvPr>
            <p:ph type="ftr" sz="quarter" idx="11"/>
          </p:nvPr>
        </p:nvSpPr>
        <p:spPr>
          <a:xfrm>
            <a:off x="6492280" y="747235"/>
            <a:ext cx="2338536" cy="457200"/>
          </a:xfrm>
        </p:spPr>
        <p:txBody>
          <a:bodyPr/>
          <a:lstStyle/>
          <a:p>
            <a:r>
              <a:rPr lang="el-GR" sz="1100" dirty="0"/>
              <a:t>12. Μοντέλα &amp; Βραβεία Επιχειρηματικής Αριστείας </a:t>
            </a:r>
            <a:endParaRPr lang="en-US" sz="1100" dirty="0"/>
          </a:p>
        </p:txBody>
      </p:sp>
      <p:sp>
        <p:nvSpPr>
          <p:cNvPr id="6" name="Θέση αριθμού διαφάνειας 5">
            <a:extLst>
              <a:ext uri="{FF2B5EF4-FFF2-40B4-BE49-F238E27FC236}">
                <a16:creationId xmlns:a16="http://schemas.microsoft.com/office/drawing/2014/main" xmlns="" id="{1B76F7A3-FC36-4093-AF32-95AE6DD16D5A}"/>
              </a:ext>
            </a:extLst>
          </p:cNvPr>
          <p:cNvSpPr>
            <a:spLocks noGrp="1"/>
          </p:cNvSpPr>
          <p:nvPr>
            <p:ph type="sldNum" sz="quarter" idx="12"/>
          </p:nvPr>
        </p:nvSpPr>
        <p:spPr/>
        <p:txBody>
          <a:bodyPr/>
          <a:lstStyle/>
          <a:p>
            <a:fld id="{61C44E05-631C-4892-B577-17C57620ECE9}" type="slidenum">
              <a:rPr lang="en-US" smtClean="0"/>
              <a:pPr/>
              <a:t>2</a:t>
            </a:fld>
            <a:endParaRPr lang="en-US"/>
          </a:p>
        </p:txBody>
      </p:sp>
    </p:spTree>
    <p:extLst>
      <p:ext uri="{BB962C8B-B14F-4D97-AF65-F5344CB8AC3E}">
        <p14:creationId xmlns:p14="http://schemas.microsoft.com/office/powerpoint/2010/main" val="4710805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sz="2800" dirty="0" smtClean="0"/>
              <a:t>Αρχές Ευρωπαϊκού Μοντέλου</a:t>
            </a:r>
            <a:endParaRPr lang="el-GR" sz="2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331024" y="680139"/>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20</a:t>
            </a:fld>
            <a:endParaRPr lang="en-US"/>
          </a:p>
        </p:txBody>
      </p:sp>
      <p:graphicFrame>
        <p:nvGraphicFramePr>
          <p:cNvPr id="6" name="Πίνακας 5">
            <a:extLst>
              <a:ext uri="{FF2B5EF4-FFF2-40B4-BE49-F238E27FC236}">
                <a16:creationId xmlns:a16="http://schemas.microsoft.com/office/drawing/2014/main" xmlns="" id="{5BA6FD25-C04C-4FBA-BFFF-09816AADE7B6}"/>
              </a:ext>
            </a:extLst>
          </p:cNvPr>
          <p:cNvGraphicFramePr>
            <a:graphicFrameLocks noGrp="1"/>
          </p:cNvGraphicFramePr>
          <p:nvPr>
            <p:extLst>
              <p:ext uri="{D42A27DB-BD31-4B8C-83A1-F6EECF244321}">
                <p14:modId xmlns:p14="http://schemas.microsoft.com/office/powerpoint/2010/main" val="2141905839"/>
              </p:ext>
            </p:extLst>
          </p:nvPr>
        </p:nvGraphicFramePr>
        <p:xfrm>
          <a:off x="376035" y="1818378"/>
          <a:ext cx="8372429" cy="602510"/>
        </p:xfrm>
        <a:graphic>
          <a:graphicData uri="http://schemas.openxmlformats.org/drawingml/2006/table">
            <a:tbl>
              <a:tblPr firstRow="1" bandRow="1">
                <a:tableStyleId>{5C22544A-7EE6-4342-B048-85BDC9FD1C3A}</a:tableStyleId>
              </a:tblPr>
              <a:tblGrid>
                <a:gridCol w="8372429">
                  <a:extLst>
                    <a:ext uri="{9D8B030D-6E8A-4147-A177-3AD203B41FA5}">
                      <a16:colId xmlns:a16="http://schemas.microsoft.com/office/drawing/2014/main" xmlns="" val="1670653688"/>
                    </a:ext>
                  </a:extLst>
                </a:gridCol>
              </a:tblGrid>
              <a:tr h="602510">
                <a:tc>
                  <a:txBody>
                    <a:bodyPr/>
                    <a:lstStyle/>
                    <a:p>
                      <a:r>
                        <a:rPr lang="en-US" sz="2000" b="0" i="1" u="none" strike="noStrike" kern="1200" baseline="0" dirty="0" smtClean="0">
                          <a:solidFill>
                            <a:schemeClr val="lt1"/>
                          </a:solidFill>
                          <a:latin typeface="+mn-lt"/>
                          <a:ea typeface="+mn-ea"/>
                          <a:cs typeface="+mn-cs"/>
                        </a:rPr>
                        <a:t>8</a:t>
                      </a:r>
                      <a:r>
                        <a:rPr lang="el-GR" sz="2000" b="0" i="1" u="none" strike="noStrike" kern="1200" baseline="30000" dirty="0" smtClean="0">
                          <a:solidFill>
                            <a:schemeClr val="lt1"/>
                          </a:solidFill>
                          <a:latin typeface="+mn-lt"/>
                          <a:ea typeface="+mn-ea"/>
                          <a:cs typeface="+mn-cs"/>
                        </a:rPr>
                        <a:t>η</a:t>
                      </a:r>
                      <a:r>
                        <a:rPr lang="el-GR" sz="2000" b="0" i="1" u="none" strike="noStrike" kern="1200" baseline="0" dirty="0" smtClean="0">
                          <a:solidFill>
                            <a:schemeClr val="lt1"/>
                          </a:solidFill>
                          <a:latin typeface="+mn-lt"/>
                          <a:ea typeface="+mn-ea"/>
                          <a:cs typeface="+mn-cs"/>
                        </a:rPr>
                        <a:t> </a:t>
                      </a:r>
                      <a:r>
                        <a:rPr lang="el-GR" sz="1800" b="0" i="0" u="none" strike="noStrike" kern="1200" baseline="0" dirty="0" smtClean="0">
                          <a:solidFill>
                            <a:schemeClr val="lt1"/>
                          </a:solidFill>
                          <a:latin typeface="+mn-lt"/>
                          <a:ea typeface="+mn-ea"/>
                          <a:cs typeface="+mn-cs"/>
                        </a:rPr>
                        <a:t>Κοινωνική ευθύνη των δημοσίων υπηρεσιών</a:t>
                      </a:r>
                      <a:endParaRPr lang="el-GR" sz="1600" b="1" i="0" u="sng" kern="1200" dirty="0">
                        <a:solidFill>
                          <a:schemeClr val="lt1"/>
                        </a:solidFill>
                        <a:latin typeface="+mn-lt"/>
                        <a:ea typeface="+mn-ea"/>
                        <a:cs typeface="+mn-cs"/>
                      </a:endParaRPr>
                    </a:p>
                  </a:txBody>
                  <a:tcPr/>
                </a:tc>
                <a:extLst>
                  <a:ext uri="{0D108BD9-81ED-4DB2-BD59-A6C34878D82A}">
                    <a16:rowId xmlns:a16="http://schemas.microsoft.com/office/drawing/2014/main" xmlns="" val="3078191330"/>
                  </a:ext>
                </a:extLst>
              </a:tr>
            </a:tbl>
          </a:graphicData>
        </a:graphic>
      </p:graphicFrame>
      <p:pic>
        <p:nvPicPr>
          <p:cNvPr id="9" name="Εικόνα 8">
            <a:extLst>
              <a:ext uri="{FF2B5EF4-FFF2-40B4-BE49-F238E27FC236}">
                <a16:creationId xmlns:a16="http://schemas.microsoft.com/office/drawing/2014/main" xmlns="" id="{833A2BDF-4D65-41D5-99ED-C577E5D66AC6}"/>
              </a:ext>
            </a:extLst>
          </p:cNvPr>
          <p:cNvPicPr>
            <a:picLocks noChangeAspect="1"/>
          </p:cNvPicPr>
          <p:nvPr/>
        </p:nvPicPr>
        <p:blipFill>
          <a:blip r:embed="rId2"/>
          <a:stretch>
            <a:fillRect/>
          </a:stretch>
        </p:blipFill>
        <p:spPr>
          <a:xfrm>
            <a:off x="971600" y="638988"/>
            <a:ext cx="996702" cy="996702"/>
          </a:xfrm>
          <a:prstGeom prst="rect">
            <a:avLst/>
          </a:prstGeom>
        </p:spPr>
      </p:pic>
      <p:sp>
        <p:nvSpPr>
          <p:cNvPr id="7" name="Ορθογώνιο 6"/>
          <p:cNvSpPr/>
          <p:nvPr/>
        </p:nvSpPr>
        <p:spPr>
          <a:xfrm>
            <a:off x="326136" y="2924944"/>
            <a:ext cx="7848600" cy="3139321"/>
          </a:xfrm>
          <a:prstGeom prst="rect">
            <a:avLst/>
          </a:prstGeom>
        </p:spPr>
        <p:txBody>
          <a:bodyPr wrap="square">
            <a:spAutoFit/>
          </a:bodyPr>
          <a:lstStyle/>
          <a:p>
            <a:pPr marL="342900" indent="-342900" algn="just">
              <a:buFont typeface="Arial" panose="020B0604020202020204" pitchFamily="34" charset="0"/>
              <a:buChar char="•"/>
            </a:pPr>
            <a:r>
              <a:rPr lang="el-GR" dirty="0"/>
              <a:t>Οι υπεύθυνες δημόσιες υπηρεσίες υιοθετούν κώδικες δεοντολογίας με σκοπό να διασφαλίσουν </a:t>
            </a:r>
            <a:r>
              <a:rPr lang="el-GR" dirty="0" smtClean="0"/>
              <a:t>τις</a:t>
            </a:r>
            <a:r>
              <a:rPr lang="en-US" dirty="0" smtClean="0"/>
              <a:t> </a:t>
            </a:r>
            <a:r>
              <a:rPr lang="el-GR" dirty="0" smtClean="0"/>
              <a:t>αρχές </a:t>
            </a:r>
            <a:r>
              <a:rPr lang="el-GR" dirty="0"/>
              <a:t>της διαφάνειας και της λογοδοσίας.</a:t>
            </a:r>
          </a:p>
          <a:p>
            <a:pPr marL="342900" indent="-342900" algn="just">
              <a:buFont typeface="Arial" panose="020B0604020202020204" pitchFamily="34" charset="0"/>
              <a:buChar char="•"/>
            </a:pPr>
            <a:r>
              <a:rPr lang="el-GR" dirty="0" smtClean="0"/>
              <a:t>Η </a:t>
            </a:r>
            <a:r>
              <a:rPr lang="el-GR" dirty="0"/>
              <a:t>Κοινωνική Ευθύνη της δημόσιας υπηρεσίας εκφράζεται μέσω των αξιών της και </a:t>
            </a:r>
            <a:r>
              <a:rPr lang="el-GR" dirty="0" smtClean="0"/>
              <a:t>ενσωματώνεται</a:t>
            </a:r>
            <a:r>
              <a:rPr lang="en-US" dirty="0" smtClean="0"/>
              <a:t> </a:t>
            </a:r>
            <a:r>
              <a:rPr lang="el-GR" dirty="0" smtClean="0"/>
              <a:t>στον </a:t>
            </a:r>
            <a:r>
              <a:rPr lang="el-GR" dirty="0"/>
              <a:t>κορμό των βασικών λειτουργιών της.</a:t>
            </a:r>
          </a:p>
          <a:p>
            <a:pPr marL="342900" indent="-342900" algn="just">
              <a:buFont typeface="Arial" panose="020B0604020202020204" pitchFamily="34" charset="0"/>
              <a:buChar char="•"/>
            </a:pPr>
            <a:r>
              <a:rPr lang="el-GR" dirty="0" smtClean="0"/>
              <a:t>Διαθέτουν </a:t>
            </a:r>
            <a:r>
              <a:rPr lang="el-GR" dirty="0"/>
              <a:t>αυξημένες δυνατότητες διαχείρισης κινδύνου και αναζητούν συνεχώς ευκαιρίες </a:t>
            </a:r>
            <a:r>
              <a:rPr lang="el-GR" dirty="0" smtClean="0"/>
              <a:t>για</a:t>
            </a:r>
            <a:r>
              <a:rPr lang="en-US" dirty="0" smtClean="0"/>
              <a:t> </a:t>
            </a:r>
            <a:r>
              <a:rPr lang="el-GR" dirty="0" smtClean="0"/>
              <a:t>ανάπτυξη </a:t>
            </a:r>
            <a:r>
              <a:rPr lang="el-GR" dirty="0"/>
              <a:t>αμοιβαίως επωφελών συνεργειών με την κοινωνία, διατηρώντας την εμπιστοσύνη </a:t>
            </a:r>
            <a:r>
              <a:rPr lang="el-GR" dirty="0" smtClean="0"/>
              <a:t>των</a:t>
            </a:r>
            <a:r>
              <a:rPr lang="en-US" dirty="0" smtClean="0"/>
              <a:t> </a:t>
            </a:r>
            <a:r>
              <a:rPr lang="el-GR" dirty="0" smtClean="0"/>
              <a:t>άμεσα </a:t>
            </a:r>
            <a:r>
              <a:rPr lang="el-GR" dirty="0"/>
              <a:t>ενδιαφερομένων ατόμων σε υψηλά επίπεδα.</a:t>
            </a:r>
          </a:p>
          <a:p>
            <a:pPr marL="342900" indent="-342900" algn="just">
              <a:buFont typeface="Arial" panose="020B0604020202020204" pitchFamily="34" charset="0"/>
              <a:buChar char="•"/>
            </a:pPr>
            <a:r>
              <a:rPr lang="el-GR" dirty="0" smtClean="0"/>
              <a:t>Γνωρίζουν </a:t>
            </a:r>
            <a:r>
              <a:rPr lang="el-GR" dirty="0"/>
              <a:t>την παρούσα επίδραση της δημόσιας υπηρεσίας στην κοινωνία και φροντίζουν έτσι </a:t>
            </a:r>
            <a:r>
              <a:rPr lang="el-GR" dirty="0" smtClean="0"/>
              <a:t>ώστε</a:t>
            </a:r>
            <a:r>
              <a:rPr lang="en-US" dirty="0" smtClean="0"/>
              <a:t> </a:t>
            </a:r>
            <a:r>
              <a:rPr lang="el-GR" dirty="0" smtClean="0"/>
              <a:t>η </a:t>
            </a:r>
            <a:r>
              <a:rPr lang="el-GR" dirty="0"/>
              <a:t>επίδραση αυτή να διατηρείται πάντα θετική.</a:t>
            </a:r>
          </a:p>
        </p:txBody>
      </p:sp>
    </p:spTree>
    <p:extLst>
      <p:ext uri="{BB962C8B-B14F-4D97-AF65-F5344CB8AC3E}">
        <p14:creationId xmlns:p14="http://schemas.microsoft.com/office/powerpoint/2010/main" val="52287877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6" presetClass="entr" presetSubtype="0"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80">
                                          <p:stCondLst>
                                            <p:cond delay="0"/>
                                          </p:stCondLst>
                                        </p:cTn>
                                        <p:tgtEl>
                                          <p:spTgt spid="6"/>
                                        </p:tgtEl>
                                      </p:cBhvr>
                                    </p:animEffect>
                                    <p:anim calcmode="lin" valueType="num">
                                      <p:cBhvr>
                                        <p:cTn id="1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9" dur="26">
                                          <p:stCondLst>
                                            <p:cond delay="650"/>
                                          </p:stCondLst>
                                        </p:cTn>
                                        <p:tgtEl>
                                          <p:spTgt spid="6"/>
                                        </p:tgtEl>
                                      </p:cBhvr>
                                      <p:to x="100000" y="60000"/>
                                    </p:animScale>
                                    <p:animScale>
                                      <p:cBhvr>
                                        <p:cTn id="20" dur="166" decel="50000">
                                          <p:stCondLst>
                                            <p:cond delay="676"/>
                                          </p:stCondLst>
                                        </p:cTn>
                                        <p:tgtEl>
                                          <p:spTgt spid="6"/>
                                        </p:tgtEl>
                                      </p:cBhvr>
                                      <p:to x="100000" y="100000"/>
                                    </p:animScale>
                                    <p:animScale>
                                      <p:cBhvr>
                                        <p:cTn id="21" dur="26">
                                          <p:stCondLst>
                                            <p:cond delay="1312"/>
                                          </p:stCondLst>
                                        </p:cTn>
                                        <p:tgtEl>
                                          <p:spTgt spid="6"/>
                                        </p:tgtEl>
                                      </p:cBhvr>
                                      <p:to x="100000" y="80000"/>
                                    </p:animScale>
                                    <p:animScale>
                                      <p:cBhvr>
                                        <p:cTn id="22" dur="166" decel="50000">
                                          <p:stCondLst>
                                            <p:cond delay="1338"/>
                                          </p:stCondLst>
                                        </p:cTn>
                                        <p:tgtEl>
                                          <p:spTgt spid="6"/>
                                        </p:tgtEl>
                                      </p:cBhvr>
                                      <p:to x="100000" y="100000"/>
                                    </p:animScale>
                                    <p:animScale>
                                      <p:cBhvr>
                                        <p:cTn id="23" dur="26">
                                          <p:stCondLst>
                                            <p:cond delay="1642"/>
                                          </p:stCondLst>
                                        </p:cTn>
                                        <p:tgtEl>
                                          <p:spTgt spid="6"/>
                                        </p:tgtEl>
                                      </p:cBhvr>
                                      <p:to x="100000" y="90000"/>
                                    </p:animScale>
                                    <p:animScale>
                                      <p:cBhvr>
                                        <p:cTn id="24" dur="166" decel="50000">
                                          <p:stCondLst>
                                            <p:cond delay="1668"/>
                                          </p:stCondLst>
                                        </p:cTn>
                                        <p:tgtEl>
                                          <p:spTgt spid="6"/>
                                        </p:tgtEl>
                                      </p:cBhvr>
                                      <p:to x="100000" y="100000"/>
                                    </p:animScale>
                                    <p:animScale>
                                      <p:cBhvr>
                                        <p:cTn id="25" dur="26">
                                          <p:stCondLst>
                                            <p:cond delay="1808"/>
                                          </p:stCondLst>
                                        </p:cTn>
                                        <p:tgtEl>
                                          <p:spTgt spid="6"/>
                                        </p:tgtEl>
                                      </p:cBhvr>
                                      <p:to x="100000" y="95000"/>
                                    </p:animScale>
                                    <p:animScale>
                                      <p:cBhvr>
                                        <p:cTn id="2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603912"/>
            <a:ext cx="8229600" cy="1066800"/>
          </a:xfrm>
        </p:spPr>
        <p:txBody>
          <a:bodyPr>
            <a:normAutofit/>
          </a:bodyPr>
          <a:lstStyle/>
          <a:p>
            <a:pPr algn="ctr"/>
            <a:r>
              <a:rPr lang="el-GR" dirty="0" smtClean="0"/>
              <a:t> </a:t>
            </a:r>
            <a:r>
              <a:rPr lang="el-GR" sz="3100" dirty="0"/>
              <a:t>Διαφορές μεταξύ Βραβείων και ISO</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18715" y="587433"/>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21</a:t>
            </a:fld>
            <a:endParaRPr lang="en-US"/>
          </a:p>
        </p:txBody>
      </p:sp>
      <p:pic>
        <p:nvPicPr>
          <p:cNvPr id="6" name="Εικόνα 5"/>
          <p:cNvPicPr>
            <a:picLocks noChangeAspect="1"/>
          </p:cNvPicPr>
          <p:nvPr/>
        </p:nvPicPr>
        <p:blipFill>
          <a:blip r:embed="rId2"/>
          <a:stretch>
            <a:fillRect/>
          </a:stretch>
        </p:blipFill>
        <p:spPr>
          <a:xfrm>
            <a:off x="539552" y="1670712"/>
            <a:ext cx="7848872" cy="4658603"/>
          </a:xfrm>
          <a:prstGeom prst="rect">
            <a:avLst/>
          </a:prstGeom>
        </p:spPr>
      </p:pic>
      <p:sp>
        <p:nvSpPr>
          <p:cNvPr id="7" name="Ορθογώνιο 6"/>
          <p:cNvSpPr/>
          <p:nvPr/>
        </p:nvSpPr>
        <p:spPr>
          <a:xfrm>
            <a:off x="6276099" y="6300327"/>
            <a:ext cx="1846852" cy="307777"/>
          </a:xfrm>
          <a:prstGeom prst="rect">
            <a:avLst/>
          </a:prstGeom>
        </p:spPr>
        <p:txBody>
          <a:bodyPr wrap="none">
            <a:spAutoFit/>
          </a:bodyPr>
          <a:lstStyle/>
          <a:p>
            <a:r>
              <a:rPr lang="el-GR" sz="1400" i="1" dirty="0" err="1">
                <a:latin typeface="PFHighwayGothicLight-Italic"/>
              </a:rPr>
              <a:t>Δερβιτσιώτης</a:t>
            </a:r>
            <a:r>
              <a:rPr lang="el-GR" sz="1400" i="1" dirty="0">
                <a:latin typeface="PFHighwayGothicLight-Italic"/>
              </a:rPr>
              <a:t>, </a:t>
            </a:r>
            <a:r>
              <a:rPr lang="el-GR" sz="1400" i="1" dirty="0" smtClean="0">
                <a:latin typeface="PFHighwayGothicLight-Italic"/>
              </a:rPr>
              <a:t>(2001</a:t>
            </a:r>
            <a:r>
              <a:rPr lang="el-GR" sz="1400" i="1" dirty="0">
                <a:latin typeface="PFHighwayGothicLight-Italic"/>
              </a:rPr>
              <a:t>)</a:t>
            </a:r>
            <a:endParaRPr lang="el-GR" sz="1400" dirty="0"/>
          </a:p>
        </p:txBody>
      </p:sp>
    </p:spTree>
    <p:extLst>
      <p:ext uri="{BB962C8B-B14F-4D97-AF65-F5344CB8AC3E}">
        <p14:creationId xmlns:p14="http://schemas.microsoft.com/office/powerpoint/2010/main" val="39761101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603912"/>
            <a:ext cx="8229600" cy="1066800"/>
          </a:xfrm>
        </p:spPr>
        <p:txBody>
          <a:bodyPr>
            <a:normAutofit/>
          </a:bodyPr>
          <a:lstStyle/>
          <a:p>
            <a:pPr algn="ctr"/>
            <a:r>
              <a:rPr lang="el-GR" dirty="0" smtClean="0"/>
              <a:t> </a:t>
            </a:r>
            <a:r>
              <a:rPr lang="el-GR" sz="3100" dirty="0"/>
              <a:t>Διαφορές μεταξύ Βραβείων και ISO</a:t>
            </a:r>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18715" y="587433"/>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22</a:t>
            </a:fld>
            <a:endParaRPr lang="en-US"/>
          </a:p>
        </p:txBody>
      </p:sp>
      <p:pic>
        <p:nvPicPr>
          <p:cNvPr id="7" name="Εικόνα 6"/>
          <p:cNvPicPr>
            <a:picLocks noChangeAspect="1"/>
          </p:cNvPicPr>
          <p:nvPr/>
        </p:nvPicPr>
        <p:blipFill>
          <a:blip r:embed="rId2"/>
          <a:stretch>
            <a:fillRect/>
          </a:stretch>
        </p:blipFill>
        <p:spPr>
          <a:xfrm>
            <a:off x="1000167" y="1547777"/>
            <a:ext cx="7555569" cy="5306387"/>
          </a:xfrm>
          <a:prstGeom prst="rect">
            <a:avLst/>
          </a:prstGeom>
        </p:spPr>
      </p:pic>
    </p:spTree>
    <p:extLst>
      <p:ext uri="{BB962C8B-B14F-4D97-AF65-F5344CB8AC3E}">
        <p14:creationId xmlns:p14="http://schemas.microsoft.com/office/powerpoint/2010/main" val="31718943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dirty="0"/>
              <a:t>Λόγοι </a:t>
            </a:r>
            <a:r>
              <a:rPr lang="el-GR" sz="2800" dirty="0" err="1"/>
              <a:t>αυτοαξιολόγησης</a:t>
            </a:r>
            <a:r>
              <a:rPr lang="el-GR" sz="2800" dirty="0"/>
              <a:t> των επιχειρήσεων</a:t>
            </a:r>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p:txBody>
          <a:bodyPr>
            <a:normAutofit/>
          </a:bodyPr>
          <a:lstStyle/>
          <a:p>
            <a:r>
              <a:rPr lang="el-GR" sz="2400" dirty="0"/>
              <a:t>Οι </a:t>
            </a:r>
            <a:r>
              <a:rPr lang="el-GR" sz="2400" dirty="0" smtClean="0"/>
              <a:t>λόγοι που </a:t>
            </a:r>
            <a:r>
              <a:rPr lang="el-GR" sz="2400" dirty="0"/>
              <a:t>μια επιχείρηση οδηγείται σε </a:t>
            </a:r>
            <a:r>
              <a:rPr lang="el-GR" sz="2400" dirty="0" err="1"/>
              <a:t>αυτοαξιολόγηση</a:t>
            </a:r>
            <a:r>
              <a:rPr lang="el-GR" sz="2400" dirty="0"/>
              <a:t> είναι γιατί αντιλαμβάνεται </a:t>
            </a:r>
            <a:r>
              <a:rPr lang="el-GR" sz="2400" dirty="0" smtClean="0"/>
              <a:t>ότι θα </a:t>
            </a:r>
            <a:r>
              <a:rPr lang="el-GR" sz="2400" dirty="0"/>
              <a:t>πρέπει να γίνουν αλλαγές ή γιατί επιθυμεί να θέσει υποψηφιότητα για ένα </a:t>
            </a:r>
            <a:r>
              <a:rPr lang="el-GR" sz="2400" dirty="0" smtClean="0"/>
              <a:t>από τα </a:t>
            </a:r>
            <a:r>
              <a:rPr lang="el-GR" sz="2400" dirty="0"/>
              <a:t>βραβεία ποιότητας</a:t>
            </a:r>
            <a:r>
              <a:rPr lang="el-GR" sz="2400" dirty="0" smtClean="0"/>
              <a:t>.</a:t>
            </a:r>
          </a:p>
          <a:p>
            <a:endParaRPr lang="el-GR" sz="2400" dirty="0"/>
          </a:p>
          <a:p>
            <a:r>
              <a:rPr lang="el-GR" sz="2400" dirty="0"/>
              <a:t>Οι αλλαγές ενδεχομένως να αφορούν αλλαγές μέσα στην επιχείρηση, </a:t>
            </a:r>
            <a:r>
              <a:rPr lang="el-GR" sz="2400" dirty="0" smtClean="0"/>
              <a:t>σχετικές </a:t>
            </a:r>
            <a:r>
              <a:rPr lang="el-GR" sz="2400" dirty="0"/>
              <a:t>με την ανανέωση της τεχνολογίας της, της οργάνωσης, της θέσης της </a:t>
            </a:r>
            <a:r>
              <a:rPr lang="el-GR" sz="2400" dirty="0" smtClean="0"/>
              <a:t>στην αγορά</a:t>
            </a:r>
            <a:r>
              <a:rPr lang="el-GR" sz="2400" dirty="0"/>
              <a:t>, την αύξηση της ανταγωνιστικότητας μέσω της βελτίωσης της </a:t>
            </a:r>
            <a:r>
              <a:rPr lang="el-GR" sz="2400" dirty="0" smtClean="0"/>
              <a:t>ποιότητας των </a:t>
            </a:r>
            <a:r>
              <a:rPr lang="el-GR" sz="2400" dirty="0"/>
              <a:t>προϊόντων ή υπηρεσιών της κ.λπ.</a:t>
            </a:r>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23</a:t>
            </a:fld>
            <a:endParaRPr lang="en-US"/>
          </a:p>
        </p:txBody>
      </p:sp>
    </p:spTree>
    <p:extLst>
      <p:ext uri="{BB962C8B-B14F-4D97-AF65-F5344CB8AC3E}">
        <p14:creationId xmlns:p14="http://schemas.microsoft.com/office/powerpoint/2010/main" val="11320811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dirty="0"/>
              <a:t>Λόγοι </a:t>
            </a:r>
            <a:r>
              <a:rPr lang="el-GR" sz="2800" dirty="0" err="1"/>
              <a:t>αυτοαξιολόγησης</a:t>
            </a:r>
            <a:r>
              <a:rPr lang="el-GR" sz="2800" dirty="0"/>
              <a:t> των επιχειρήσεων</a:t>
            </a:r>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3393"/>
            <a:ext cx="8229600" cy="4325112"/>
          </a:xfrm>
        </p:spPr>
        <p:txBody>
          <a:bodyPr>
            <a:normAutofit/>
          </a:bodyPr>
          <a:lstStyle/>
          <a:p>
            <a:pPr marL="109728" indent="0">
              <a:buNone/>
            </a:pPr>
            <a:r>
              <a:rPr lang="el-GR" sz="2400" dirty="0" smtClean="0"/>
              <a:t>Οι </a:t>
            </a:r>
            <a:r>
              <a:rPr lang="el-GR" sz="2400" dirty="0"/>
              <a:t>πιο σημαντικοί λόγοι αξιολόγησης </a:t>
            </a:r>
            <a:r>
              <a:rPr lang="el-GR" sz="2400" dirty="0" smtClean="0"/>
              <a:t>είναι:</a:t>
            </a:r>
          </a:p>
          <a:p>
            <a:pPr>
              <a:buFont typeface="Wingdings" panose="05000000000000000000" pitchFamily="2" charset="2"/>
              <a:buChar char="Ø"/>
            </a:pPr>
            <a:r>
              <a:rPr lang="el-GR" sz="2400" b="1" dirty="0"/>
              <a:t>Τεχνολογικοί</a:t>
            </a:r>
            <a:r>
              <a:rPr lang="el-GR" sz="2400" dirty="0"/>
              <a:t>: Η εξέλιξη στην τεχνολογία επιβάλλει αλλαγές.</a:t>
            </a:r>
          </a:p>
          <a:p>
            <a:pPr>
              <a:buFont typeface="Wingdings" panose="05000000000000000000" pitchFamily="2" charset="2"/>
              <a:buChar char="Ø"/>
            </a:pPr>
            <a:r>
              <a:rPr lang="el-GR" sz="2400" b="1" dirty="0" smtClean="0"/>
              <a:t>Οικονομικοί</a:t>
            </a:r>
            <a:r>
              <a:rPr lang="el-GR" sz="2400" dirty="0"/>
              <a:t>: Αύξηση της παραγωγικότητας, ανταγωνιστικότητας, </a:t>
            </a:r>
            <a:r>
              <a:rPr lang="el-GR" sz="2400" dirty="0" smtClean="0"/>
              <a:t>εξελίξεις στην </a:t>
            </a:r>
            <a:r>
              <a:rPr lang="el-GR" sz="2400" dirty="0"/>
              <a:t>αγορά.</a:t>
            </a:r>
          </a:p>
          <a:p>
            <a:pPr>
              <a:buFont typeface="Wingdings" panose="05000000000000000000" pitchFamily="2" charset="2"/>
              <a:buChar char="Ø"/>
            </a:pPr>
            <a:r>
              <a:rPr lang="el-GR" sz="2400" b="1" dirty="0" smtClean="0"/>
              <a:t>Περιβαλλοντικοί</a:t>
            </a:r>
            <a:r>
              <a:rPr lang="el-GR" sz="2400" dirty="0"/>
              <a:t>: Λόγοι που οδηγούν την επιχείρηση σε αλλαγές όσον </a:t>
            </a:r>
            <a:r>
              <a:rPr lang="el-GR" sz="2400" dirty="0" smtClean="0"/>
              <a:t>αφορά την </a:t>
            </a:r>
            <a:r>
              <a:rPr lang="el-GR" sz="2400" dirty="0"/>
              <a:t>επίδραση της λειτουργίας της στο περιβάλλον.</a:t>
            </a:r>
          </a:p>
          <a:p>
            <a:pPr>
              <a:buFont typeface="Wingdings" panose="05000000000000000000" pitchFamily="2" charset="2"/>
              <a:buChar char="Ø"/>
            </a:pPr>
            <a:r>
              <a:rPr lang="el-GR" sz="2400" b="1" dirty="0" smtClean="0"/>
              <a:t>Κοινωνικοί</a:t>
            </a:r>
            <a:r>
              <a:rPr lang="el-GR" sz="2400" dirty="0"/>
              <a:t>: Η επιρροή της επιχείρησης στο κοινωνικό της περιβάλλον με </a:t>
            </a:r>
            <a:r>
              <a:rPr lang="el-GR" sz="2400" dirty="0" smtClean="0"/>
              <a:t>τα προϊόντα</a:t>
            </a:r>
            <a:r>
              <a:rPr lang="el-GR" sz="2400" dirty="0"/>
              <a:t>, την παρουσία και τη θέση της στις κοινωνικές δραστηριότητες.</a:t>
            </a:r>
          </a:p>
          <a:p>
            <a:pPr marL="109728" indent="0">
              <a:buNone/>
            </a:pPr>
            <a:endParaRPr lang="el-GR" sz="2400" dirty="0" smtClean="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24</a:t>
            </a:fld>
            <a:endParaRPr lang="en-US"/>
          </a:p>
        </p:txBody>
      </p:sp>
    </p:spTree>
    <p:extLst>
      <p:ext uri="{BB962C8B-B14F-4D97-AF65-F5344CB8AC3E}">
        <p14:creationId xmlns:p14="http://schemas.microsoft.com/office/powerpoint/2010/main" val="368691339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barn(inVertic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barn(inVertical)">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barn(inVertical)">
                                      <p:cBhvr>
                                        <p:cTn id="28" dur="5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barn(inVertical)">
                                      <p:cBhvr>
                                        <p:cTn id="3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dirty="0" smtClean="0"/>
              <a:t>Τρόποι αξιολόγησης </a:t>
            </a:r>
            <a:r>
              <a:rPr lang="el-GR" sz="2800" dirty="0"/>
              <a:t>των επιχειρήσεων</a:t>
            </a:r>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3393"/>
            <a:ext cx="8229600" cy="4325112"/>
          </a:xfrm>
        </p:spPr>
        <p:txBody>
          <a:bodyPr>
            <a:normAutofit/>
          </a:bodyPr>
          <a:lstStyle/>
          <a:p>
            <a:pPr marL="109728" indent="0">
              <a:buNone/>
            </a:pPr>
            <a:r>
              <a:rPr lang="el-GR" sz="2400" dirty="0" smtClean="0"/>
              <a:t>Η </a:t>
            </a:r>
            <a:r>
              <a:rPr lang="el-GR" sz="2400" dirty="0"/>
              <a:t>αξιολόγηση μίας επιχείρησης μπορεί να γίνει με </a:t>
            </a:r>
            <a:r>
              <a:rPr lang="el-GR" sz="2400" b="1" dirty="0"/>
              <a:t>3</a:t>
            </a:r>
            <a:r>
              <a:rPr lang="el-GR" sz="2400" b="1" dirty="0" smtClean="0"/>
              <a:t> </a:t>
            </a:r>
            <a:r>
              <a:rPr lang="el-GR" sz="2400" b="1" dirty="0"/>
              <a:t>τρόπους</a:t>
            </a:r>
            <a:r>
              <a:rPr lang="el-GR" sz="2400" b="1" dirty="0" smtClean="0"/>
              <a:t>:</a:t>
            </a:r>
          </a:p>
          <a:p>
            <a:pPr marL="109728" indent="0">
              <a:buNone/>
            </a:pPr>
            <a:endParaRPr lang="el-GR" sz="2400" b="1" dirty="0"/>
          </a:p>
          <a:p>
            <a:pPr>
              <a:buFont typeface="Wingdings" panose="05000000000000000000" pitchFamily="2" charset="2"/>
              <a:buChar char="Ø"/>
            </a:pPr>
            <a:r>
              <a:rPr lang="el-GR" sz="2000" dirty="0" smtClean="0"/>
              <a:t>Η </a:t>
            </a:r>
            <a:r>
              <a:rPr lang="el-GR" sz="2000" dirty="0"/>
              <a:t>επιχείρηση να αξιολογηθεί από την ίδια την επιχείρηση.</a:t>
            </a:r>
          </a:p>
          <a:p>
            <a:pPr>
              <a:buFont typeface="Wingdings" panose="05000000000000000000" pitchFamily="2" charset="2"/>
              <a:buChar char="Ø"/>
            </a:pPr>
            <a:r>
              <a:rPr lang="el-GR" sz="2000" dirty="0" smtClean="0"/>
              <a:t>Η </a:t>
            </a:r>
            <a:r>
              <a:rPr lang="el-GR" sz="2000" dirty="0"/>
              <a:t>αξιολόγηση να γίνει από τους πελάτες της</a:t>
            </a:r>
            <a:r>
              <a:rPr lang="el-GR" sz="2000" dirty="0" smtClean="0"/>
              <a:t>.</a:t>
            </a:r>
          </a:p>
          <a:p>
            <a:pPr>
              <a:buFont typeface="Wingdings" panose="05000000000000000000" pitchFamily="2" charset="2"/>
              <a:buChar char="Ø"/>
            </a:pPr>
            <a:r>
              <a:rPr lang="el-GR" sz="2000" dirty="0"/>
              <a:t>Η αξιολόγηση να γίνει από ανεξάρτητο φορέα πιστοποίησης (διαπιστευμένο).</a:t>
            </a:r>
          </a:p>
          <a:p>
            <a:pPr>
              <a:buFont typeface="Wingdings" panose="05000000000000000000" pitchFamily="2" charset="2"/>
              <a:buChar char="Ø"/>
            </a:pPr>
            <a:r>
              <a:rPr lang="el-GR" sz="2000" dirty="0"/>
              <a:t>Η αξιολόγηση από τους ανεξάρτητους φορείς γίνεται σύμφωνα με τα </a:t>
            </a:r>
            <a:r>
              <a:rPr lang="el-GR" sz="2000" dirty="0" smtClean="0"/>
              <a:t>διεθνή πρότυπα</a:t>
            </a:r>
            <a:r>
              <a:rPr lang="el-GR" sz="2000" dirty="0"/>
              <a:t>, όπως τα ISO:9000, ή από τους Οργανισμούς αξιολόγησης </a:t>
            </a:r>
            <a:r>
              <a:rPr lang="el-GR" sz="2000" dirty="0" smtClean="0"/>
              <a:t>υποψηφίων </a:t>
            </a:r>
            <a:r>
              <a:rPr lang="el-GR" sz="2000" dirty="0"/>
              <a:t>για βραβείο ποιότητας σε εθνικό ή ευρωπαϊκό επίπεδο.</a:t>
            </a:r>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25</a:t>
            </a:fld>
            <a:endParaRPr lang="en-US"/>
          </a:p>
        </p:txBody>
      </p:sp>
    </p:spTree>
    <p:extLst>
      <p:ext uri="{BB962C8B-B14F-4D97-AF65-F5344CB8AC3E}">
        <p14:creationId xmlns:p14="http://schemas.microsoft.com/office/powerpoint/2010/main" val="151199893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arn(inVertical)">
                                      <p:cBhvr>
                                        <p:cTn id="13" dur="500"/>
                                        <p:tgtEl>
                                          <p:spTgt spid="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barn(inVertical)">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barn(inVertical)">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0" end="0"/>
                                            </p:txEl>
                                          </p:spTgt>
                                        </p:tgtEl>
                                        <p:attrNameLst>
                                          <p:attrName>style.visibility</p:attrName>
                                        </p:attrNameLst>
                                      </p:cBhvr>
                                      <p:to>
                                        <p:strVal val="visible"/>
                                      </p:to>
                                    </p:set>
                                    <p:animEffect transition="in" filter="barn(inVertical)">
                                      <p:cBhvr>
                                        <p:cTn id="28" dur="500"/>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barn(inVertical)">
                                      <p:cBhvr>
                                        <p:cTn id="3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dirty="0"/>
              <a:t>Tο Ελβετικό Σήμα Ποιότητας για τον Τουρισμό</a:t>
            </a:r>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3393"/>
            <a:ext cx="8229600" cy="4325112"/>
          </a:xfrm>
        </p:spPr>
        <p:txBody>
          <a:bodyPr>
            <a:normAutofit fontScale="62500" lnSpcReduction="20000"/>
          </a:bodyPr>
          <a:lstStyle/>
          <a:p>
            <a:pPr marL="109728" indent="0">
              <a:buNone/>
            </a:pPr>
            <a:r>
              <a:rPr lang="el-GR" sz="2400" dirty="0"/>
              <a:t>Το 1997 </a:t>
            </a:r>
            <a:r>
              <a:rPr lang="el-GR" sz="2400" dirty="0" smtClean="0"/>
              <a:t>12 σημαντικότεροι </a:t>
            </a:r>
            <a:r>
              <a:rPr lang="el-GR" sz="2400" dirty="0"/>
              <a:t>ελβετικοί τουριστικοί φορείς, με συντονιστή την Ελβετική Ομοσπονδία Τουρισμού, οργάνωσαν την «</a:t>
            </a:r>
            <a:r>
              <a:rPr lang="el-GR" sz="2400" b="1" dirty="0"/>
              <a:t>Πιστοποίηση της Ποιότητας για τον τουρισμό</a:t>
            </a:r>
            <a:r>
              <a:rPr lang="el-GR" sz="2400" dirty="0"/>
              <a:t>» με απονομή του Σήματος Ποιότητας Q.</a:t>
            </a:r>
          </a:p>
          <a:p>
            <a:pPr marL="109728" indent="0">
              <a:buNone/>
            </a:pPr>
            <a:endParaRPr lang="el-GR" sz="2400" dirty="0"/>
          </a:p>
          <a:p>
            <a:pPr marL="109728" indent="0">
              <a:buNone/>
            </a:pPr>
            <a:r>
              <a:rPr lang="el-GR" sz="2400" dirty="0"/>
              <a:t>Oι φορείς που συμμετείχαν ήταν οι ακόλουθοι: </a:t>
            </a:r>
            <a:endParaRPr lang="el-GR" sz="2400" dirty="0" smtClean="0"/>
          </a:p>
          <a:p>
            <a:pPr>
              <a:buFont typeface="Wingdings" panose="05000000000000000000" pitchFamily="2" charset="2"/>
              <a:buChar char="ü"/>
            </a:pPr>
            <a:r>
              <a:rPr lang="el-GR" sz="2400" dirty="0" err="1" smtClean="0"/>
              <a:t>Fédération</a:t>
            </a:r>
            <a:r>
              <a:rPr lang="el-GR" sz="2400" dirty="0" smtClean="0"/>
              <a:t> </a:t>
            </a:r>
            <a:r>
              <a:rPr lang="el-GR" sz="2400" dirty="0" err="1" smtClean="0"/>
              <a:t>Suisse</a:t>
            </a:r>
            <a:r>
              <a:rPr lang="el-GR" sz="2400" dirty="0" smtClean="0"/>
              <a:t> </a:t>
            </a:r>
            <a:r>
              <a:rPr lang="el-GR" sz="2400" dirty="0" err="1" smtClean="0"/>
              <a:t>du</a:t>
            </a:r>
            <a:r>
              <a:rPr lang="el-GR" sz="2400" dirty="0" smtClean="0"/>
              <a:t> </a:t>
            </a:r>
            <a:r>
              <a:rPr lang="el-GR" sz="2400" dirty="0" err="1" smtClean="0"/>
              <a:t>Tourism</a:t>
            </a:r>
            <a:r>
              <a:rPr lang="el-GR" sz="2400" dirty="0" smtClean="0"/>
              <a:t> (Ελβετική Ομοσπονδία Τουρισμού - Συντονιστής του προγράμματος) </a:t>
            </a:r>
          </a:p>
          <a:p>
            <a:pPr>
              <a:buFont typeface="Wingdings" panose="05000000000000000000" pitchFamily="2" charset="2"/>
              <a:buChar char="ü"/>
            </a:pPr>
            <a:r>
              <a:rPr lang="el-GR" sz="2400" dirty="0" err="1" smtClean="0"/>
              <a:t>Suisse</a:t>
            </a:r>
            <a:r>
              <a:rPr lang="el-GR" sz="2400" dirty="0" smtClean="0"/>
              <a:t> </a:t>
            </a:r>
            <a:r>
              <a:rPr lang="el-GR" sz="2400" dirty="0" err="1" smtClean="0"/>
              <a:t>Tourism</a:t>
            </a:r>
            <a:r>
              <a:rPr lang="el-GR" sz="2400" dirty="0" smtClean="0"/>
              <a:t> (Ελβετικός Τουρισμός)</a:t>
            </a:r>
          </a:p>
          <a:p>
            <a:pPr>
              <a:buFont typeface="Wingdings" panose="05000000000000000000" pitchFamily="2" charset="2"/>
              <a:buChar char="ü"/>
            </a:pPr>
            <a:r>
              <a:rPr lang="el-GR" sz="2400" dirty="0" err="1" smtClean="0"/>
              <a:t>GastroSuisse</a:t>
            </a:r>
            <a:r>
              <a:rPr lang="el-GR" sz="2400" dirty="0" smtClean="0"/>
              <a:t> (Ελβετική Γαστρονομία) </a:t>
            </a:r>
          </a:p>
          <a:p>
            <a:pPr>
              <a:buFont typeface="Wingdings" panose="05000000000000000000" pitchFamily="2" charset="2"/>
              <a:buChar char="ü"/>
            </a:pPr>
            <a:r>
              <a:rPr lang="el-GR" sz="2400" dirty="0" err="1" smtClean="0"/>
              <a:t>Société</a:t>
            </a:r>
            <a:r>
              <a:rPr lang="el-GR" sz="2400" dirty="0" smtClean="0"/>
              <a:t> </a:t>
            </a:r>
            <a:r>
              <a:rPr lang="el-GR" sz="2400" dirty="0" err="1" smtClean="0"/>
              <a:t>Suisse</a:t>
            </a:r>
            <a:r>
              <a:rPr lang="el-GR" sz="2400" dirty="0" smtClean="0"/>
              <a:t> des </a:t>
            </a:r>
            <a:r>
              <a:rPr lang="el-GR" sz="2400" dirty="0" err="1" smtClean="0"/>
              <a:t>Hôteliers</a:t>
            </a:r>
            <a:r>
              <a:rPr lang="el-GR" sz="2400" dirty="0" smtClean="0"/>
              <a:t> (Ένωση Ελβετών Ξενοδόχων) </a:t>
            </a:r>
          </a:p>
          <a:p>
            <a:pPr>
              <a:buFont typeface="Wingdings" panose="05000000000000000000" pitchFamily="2" charset="2"/>
              <a:buChar char="ü"/>
            </a:pPr>
            <a:r>
              <a:rPr lang="el-GR" sz="2400" dirty="0" err="1" smtClean="0"/>
              <a:t>Remontées</a:t>
            </a:r>
            <a:r>
              <a:rPr lang="el-GR" sz="2400" dirty="0" smtClean="0"/>
              <a:t> </a:t>
            </a:r>
            <a:r>
              <a:rPr lang="el-GR" sz="2400" dirty="0" err="1" smtClean="0"/>
              <a:t>Mécaniques</a:t>
            </a:r>
            <a:r>
              <a:rPr lang="el-GR" sz="2400" dirty="0" smtClean="0"/>
              <a:t> </a:t>
            </a:r>
            <a:r>
              <a:rPr lang="el-GR" sz="2400" dirty="0" err="1" smtClean="0"/>
              <a:t>Suisses</a:t>
            </a:r>
            <a:r>
              <a:rPr lang="el-GR" sz="2400" dirty="0" smtClean="0"/>
              <a:t> (Ένωση Ιδιοκτητών Ελβετικών Αναβατήρων Σκι) </a:t>
            </a:r>
          </a:p>
          <a:p>
            <a:pPr>
              <a:buFont typeface="Wingdings" panose="05000000000000000000" pitchFamily="2" charset="2"/>
              <a:buChar char="ü"/>
            </a:pPr>
            <a:r>
              <a:rPr lang="el-GR" sz="2400" dirty="0" smtClean="0"/>
              <a:t>Union des </a:t>
            </a:r>
            <a:r>
              <a:rPr lang="el-GR" sz="2400" dirty="0" err="1" smtClean="0"/>
              <a:t>Transports</a:t>
            </a:r>
            <a:r>
              <a:rPr lang="el-GR" sz="2400" dirty="0" smtClean="0"/>
              <a:t> </a:t>
            </a:r>
            <a:r>
              <a:rPr lang="el-GR" sz="2400" dirty="0" err="1" smtClean="0"/>
              <a:t>Publics</a:t>
            </a:r>
            <a:r>
              <a:rPr lang="el-GR" sz="2400" dirty="0" smtClean="0"/>
              <a:t> (Ένωση Ιδιοκτητών Επιβατικών Μεταφορικών Μέσων) </a:t>
            </a:r>
            <a:r>
              <a:rPr lang="el-GR" sz="2400" dirty="0" err="1" smtClean="0"/>
              <a:t>Conférence</a:t>
            </a:r>
            <a:r>
              <a:rPr lang="el-GR" sz="2400" dirty="0" smtClean="0"/>
              <a:t> des </a:t>
            </a:r>
            <a:r>
              <a:rPr lang="el-GR" sz="2400" dirty="0" err="1" smtClean="0"/>
              <a:t>Directeurs</a:t>
            </a:r>
            <a:r>
              <a:rPr lang="el-GR" sz="2400" dirty="0" smtClean="0"/>
              <a:t> </a:t>
            </a:r>
            <a:r>
              <a:rPr lang="el-GR" sz="2400" dirty="0" err="1" smtClean="0"/>
              <a:t>Régionaux</a:t>
            </a:r>
            <a:r>
              <a:rPr lang="el-GR" sz="2400" dirty="0" smtClean="0"/>
              <a:t> (Ένωση Περιφερειακών Διευθυντών Ξενοδοχείων)</a:t>
            </a:r>
          </a:p>
          <a:p>
            <a:pPr>
              <a:buFont typeface="Wingdings" panose="05000000000000000000" pitchFamily="2" charset="2"/>
              <a:buChar char="ü"/>
            </a:pPr>
            <a:r>
              <a:rPr lang="el-GR" sz="2400" dirty="0" smtClean="0"/>
              <a:t>Association </a:t>
            </a:r>
            <a:r>
              <a:rPr lang="el-GR" sz="2400" dirty="0" err="1" smtClean="0"/>
              <a:t>Suisse</a:t>
            </a:r>
            <a:r>
              <a:rPr lang="el-GR" sz="2400" dirty="0" smtClean="0"/>
              <a:t> des </a:t>
            </a:r>
            <a:r>
              <a:rPr lang="el-GR" sz="2400" dirty="0" err="1" smtClean="0"/>
              <a:t>Directeurs</a:t>
            </a:r>
            <a:r>
              <a:rPr lang="el-GR" sz="2400" dirty="0" smtClean="0"/>
              <a:t> </a:t>
            </a:r>
            <a:r>
              <a:rPr lang="el-GR" sz="2400" dirty="0" err="1" smtClean="0"/>
              <a:t>du</a:t>
            </a:r>
            <a:r>
              <a:rPr lang="el-GR" sz="2400" dirty="0" smtClean="0"/>
              <a:t> </a:t>
            </a:r>
            <a:r>
              <a:rPr lang="el-GR" sz="2400" dirty="0" err="1" smtClean="0"/>
              <a:t>Tourism</a:t>
            </a:r>
            <a:r>
              <a:rPr lang="el-GR" sz="2400" dirty="0" smtClean="0"/>
              <a:t> (Ένωση των Διευθυντών Τουρισμού)</a:t>
            </a:r>
          </a:p>
          <a:p>
            <a:pPr>
              <a:buFont typeface="Wingdings" panose="05000000000000000000" pitchFamily="2" charset="2"/>
              <a:buChar char="ü"/>
            </a:pPr>
            <a:r>
              <a:rPr lang="el-GR" sz="2400" dirty="0" smtClean="0"/>
              <a:t>Association </a:t>
            </a:r>
            <a:r>
              <a:rPr lang="el-GR" sz="2400" dirty="0" err="1" smtClean="0"/>
              <a:t>Suisse</a:t>
            </a:r>
            <a:r>
              <a:rPr lang="el-GR" sz="2400" dirty="0" smtClean="0"/>
              <a:t> de </a:t>
            </a:r>
            <a:r>
              <a:rPr lang="el-GR" sz="2400" dirty="0" err="1" smtClean="0"/>
              <a:t>Transports</a:t>
            </a:r>
            <a:r>
              <a:rPr lang="el-GR" sz="2400" dirty="0" smtClean="0"/>
              <a:t> </a:t>
            </a:r>
            <a:r>
              <a:rPr lang="el-GR" sz="2400" dirty="0" err="1" smtClean="0"/>
              <a:t>Routiers</a:t>
            </a:r>
            <a:r>
              <a:rPr lang="el-GR" sz="2400" dirty="0" smtClean="0"/>
              <a:t> (Ελβετική Ένωση </a:t>
            </a:r>
            <a:r>
              <a:rPr lang="el-GR" sz="2400" dirty="0" err="1" smtClean="0"/>
              <a:t>Oδικών</a:t>
            </a:r>
            <a:r>
              <a:rPr lang="el-GR" sz="2400" dirty="0" smtClean="0"/>
              <a:t> Μεταφορών) </a:t>
            </a:r>
          </a:p>
          <a:p>
            <a:pPr>
              <a:buFont typeface="Wingdings" panose="05000000000000000000" pitchFamily="2" charset="2"/>
              <a:buChar char="ü"/>
            </a:pPr>
            <a:r>
              <a:rPr lang="el-GR" sz="2400" dirty="0" err="1" smtClean="0"/>
              <a:t>Fédération</a:t>
            </a:r>
            <a:r>
              <a:rPr lang="el-GR" sz="2400" dirty="0" smtClean="0"/>
              <a:t> </a:t>
            </a:r>
            <a:r>
              <a:rPr lang="el-GR" sz="2400" dirty="0" err="1"/>
              <a:t>Suisse</a:t>
            </a:r>
            <a:r>
              <a:rPr lang="el-GR" sz="2400" dirty="0"/>
              <a:t> des </a:t>
            </a:r>
            <a:r>
              <a:rPr lang="el-GR" sz="2400" dirty="0" err="1"/>
              <a:t>Agences</a:t>
            </a:r>
            <a:r>
              <a:rPr lang="el-GR" sz="2400" dirty="0"/>
              <a:t> de </a:t>
            </a:r>
            <a:r>
              <a:rPr lang="el-GR" sz="2400" dirty="0" err="1"/>
              <a:t>Voyages</a:t>
            </a:r>
            <a:r>
              <a:rPr lang="el-GR" sz="2400" dirty="0"/>
              <a:t> (Ομοσπονδία των Γραφείων </a:t>
            </a:r>
            <a:r>
              <a:rPr lang="el-GR" sz="2400" dirty="0" err="1"/>
              <a:t>Ταξιδίων</a:t>
            </a:r>
            <a:r>
              <a:rPr lang="el-GR" sz="2400" dirty="0" smtClean="0"/>
              <a:t>)</a:t>
            </a:r>
          </a:p>
          <a:p>
            <a:pPr>
              <a:buFont typeface="Wingdings" panose="05000000000000000000" pitchFamily="2" charset="2"/>
              <a:buChar char="ü"/>
            </a:pPr>
            <a:r>
              <a:rPr lang="el-GR" sz="2400" dirty="0" smtClean="0"/>
              <a:t>Association </a:t>
            </a:r>
            <a:r>
              <a:rPr lang="el-GR" sz="2400" dirty="0"/>
              <a:t>des </a:t>
            </a:r>
            <a:r>
              <a:rPr lang="el-GR" sz="2400" dirty="0" err="1"/>
              <a:t>Ecoles</a:t>
            </a:r>
            <a:r>
              <a:rPr lang="el-GR" sz="2400" dirty="0"/>
              <a:t> </a:t>
            </a:r>
            <a:r>
              <a:rPr lang="el-GR" sz="2400" dirty="0" err="1"/>
              <a:t>Suisses</a:t>
            </a:r>
            <a:r>
              <a:rPr lang="el-GR" sz="2400" dirty="0"/>
              <a:t> de </a:t>
            </a:r>
            <a:r>
              <a:rPr lang="el-GR" sz="2400" dirty="0" err="1"/>
              <a:t>Ski</a:t>
            </a:r>
            <a:r>
              <a:rPr lang="el-GR" sz="2400" dirty="0"/>
              <a:t> </a:t>
            </a:r>
            <a:r>
              <a:rPr lang="el-GR" sz="2400" dirty="0" err="1"/>
              <a:t>et</a:t>
            </a:r>
            <a:r>
              <a:rPr lang="el-GR" sz="2400" dirty="0"/>
              <a:t> de </a:t>
            </a:r>
            <a:r>
              <a:rPr lang="el-GR" sz="2400" dirty="0" err="1"/>
              <a:t>Snowboard</a:t>
            </a:r>
            <a:r>
              <a:rPr lang="el-GR" sz="2400" dirty="0"/>
              <a:t> (Ένωση των Σχολών Σκι</a:t>
            </a:r>
            <a:r>
              <a:rPr lang="el-GR" sz="2400" dirty="0" smtClean="0"/>
              <a:t>)</a:t>
            </a:r>
          </a:p>
          <a:p>
            <a:pPr>
              <a:buFont typeface="Wingdings" panose="05000000000000000000" pitchFamily="2" charset="2"/>
              <a:buChar char="ü"/>
            </a:pPr>
            <a:r>
              <a:rPr lang="el-GR" sz="2400" dirty="0" err="1" smtClean="0"/>
              <a:t>Hotel</a:t>
            </a:r>
            <a:r>
              <a:rPr lang="el-GR" sz="2400" dirty="0" smtClean="0"/>
              <a:t> </a:t>
            </a:r>
            <a:r>
              <a:rPr lang="el-GR" sz="2400" dirty="0"/>
              <a:t>&amp; </a:t>
            </a:r>
            <a:r>
              <a:rPr lang="el-GR" sz="2400" dirty="0" err="1"/>
              <a:t>Gastro</a:t>
            </a:r>
            <a:r>
              <a:rPr lang="el-GR" sz="2400" dirty="0"/>
              <a:t> Union (Ένωση Ξενοδοχείων και Εστιατορίων).</a:t>
            </a:r>
          </a:p>
          <a:p>
            <a:pPr marL="109728" indent="0">
              <a:buNone/>
            </a:pPr>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26</a:t>
            </a:fld>
            <a:endParaRPr lang="en-US"/>
          </a:p>
        </p:txBody>
      </p:sp>
      <p:sp>
        <p:nvSpPr>
          <p:cNvPr id="6" name="Ορθογώνιο 5"/>
          <p:cNvSpPr/>
          <p:nvPr/>
        </p:nvSpPr>
        <p:spPr>
          <a:xfrm>
            <a:off x="4595129" y="6268505"/>
            <a:ext cx="2956259" cy="307777"/>
          </a:xfrm>
          <a:prstGeom prst="rect">
            <a:avLst/>
          </a:prstGeom>
        </p:spPr>
        <p:txBody>
          <a:bodyPr wrap="none">
            <a:spAutoFit/>
          </a:bodyPr>
          <a:lstStyle/>
          <a:p>
            <a:r>
              <a:rPr lang="el-GR" sz="1400" dirty="0" smtClean="0"/>
              <a:t>Γιαννοπούλου</a:t>
            </a:r>
            <a:r>
              <a:rPr lang="el-GR" sz="1400" dirty="0"/>
              <a:t> </a:t>
            </a:r>
            <a:r>
              <a:rPr lang="el-GR" sz="1400" dirty="0" smtClean="0"/>
              <a:t>&amp; </a:t>
            </a:r>
            <a:r>
              <a:rPr lang="el-GR" sz="1400" dirty="0" err="1" smtClean="0"/>
              <a:t>Ανθούλιας</a:t>
            </a:r>
            <a:r>
              <a:rPr lang="el-GR" sz="1400" dirty="0" smtClean="0"/>
              <a:t> (2004)</a:t>
            </a:r>
            <a:endParaRPr lang="el-GR" sz="1400" dirty="0"/>
          </a:p>
        </p:txBody>
      </p:sp>
    </p:spTree>
    <p:extLst>
      <p:ext uri="{BB962C8B-B14F-4D97-AF65-F5344CB8AC3E}">
        <p14:creationId xmlns:p14="http://schemas.microsoft.com/office/powerpoint/2010/main" val="333073597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barn(inVertic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barn(inVertical)">
                                      <p:cBhvr>
                                        <p:cTn id="18" dur="5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barn(inVertical)">
                                      <p:cBhvr>
                                        <p:cTn id="23" dur="500"/>
                                        <p:tgtEl>
                                          <p:spTgt spid="3">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500"/>
                                        <p:tgtEl>
                                          <p:spTgt spid="3">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barn(inVertical)">
                                      <p:cBhvr>
                                        <p:cTn id="33" dur="500"/>
                                        <p:tgtEl>
                                          <p:spTgt spid="3">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barn(inVertical)">
                                      <p:cBhvr>
                                        <p:cTn id="38" dur="500"/>
                                        <p:tgtEl>
                                          <p:spTgt spid="3">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barn(inVertical)">
                                      <p:cBhvr>
                                        <p:cTn id="43" dur="500"/>
                                        <p:tgtEl>
                                          <p:spTgt spid="3">
                                            <p:txEl>
                                              <p:pRg st="7" end="7"/>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16" presetClass="entr" presetSubtype="21" fill="hold" nodeType="clickEffect">
                                  <p:stCondLst>
                                    <p:cond delay="0"/>
                                  </p:stCondLst>
                                  <p:childTnLst>
                                    <p:set>
                                      <p:cBhvr>
                                        <p:cTn id="47" dur="1" fill="hold">
                                          <p:stCondLst>
                                            <p:cond delay="0"/>
                                          </p:stCondLst>
                                        </p:cTn>
                                        <p:tgtEl>
                                          <p:spTgt spid="3">
                                            <p:txEl>
                                              <p:pRg st="8" end="8"/>
                                            </p:txEl>
                                          </p:spTgt>
                                        </p:tgtEl>
                                        <p:attrNameLst>
                                          <p:attrName>style.visibility</p:attrName>
                                        </p:attrNameLst>
                                      </p:cBhvr>
                                      <p:to>
                                        <p:strVal val="visible"/>
                                      </p:to>
                                    </p:set>
                                    <p:animEffect transition="in" filter="barn(inVertical)">
                                      <p:cBhvr>
                                        <p:cTn id="48" dur="500"/>
                                        <p:tgtEl>
                                          <p:spTgt spid="3">
                                            <p:txEl>
                                              <p:pRg st="8" end="8"/>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16" presetClass="entr" presetSubtype="21" fill="hold" nodeType="clickEffect">
                                  <p:stCondLst>
                                    <p:cond delay="0"/>
                                  </p:stCondLst>
                                  <p:childTnLst>
                                    <p:set>
                                      <p:cBhvr>
                                        <p:cTn id="52" dur="1" fill="hold">
                                          <p:stCondLst>
                                            <p:cond delay="0"/>
                                          </p:stCondLst>
                                        </p:cTn>
                                        <p:tgtEl>
                                          <p:spTgt spid="3">
                                            <p:txEl>
                                              <p:pRg st="9" end="9"/>
                                            </p:txEl>
                                          </p:spTgt>
                                        </p:tgtEl>
                                        <p:attrNameLst>
                                          <p:attrName>style.visibility</p:attrName>
                                        </p:attrNameLst>
                                      </p:cBhvr>
                                      <p:to>
                                        <p:strVal val="visible"/>
                                      </p:to>
                                    </p:set>
                                    <p:animEffect transition="in" filter="barn(inVertical)">
                                      <p:cBhvr>
                                        <p:cTn id="53" dur="500"/>
                                        <p:tgtEl>
                                          <p:spTgt spid="3">
                                            <p:txEl>
                                              <p:pRg st="9" end="9"/>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6" presetClass="entr" presetSubtype="21" fill="hold" nodeType="clickEffect">
                                  <p:stCondLst>
                                    <p:cond delay="0"/>
                                  </p:stCondLst>
                                  <p:childTnLst>
                                    <p:set>
                                      <p:cBhvr>
                                        <p:cTn id="57" dur="1" fill="hold">
                                          <p:stCondLst>
                                            <p:cond delay="0"/>
                                          </p:stCondLst>
                                        </p:cTn>
                                        <p:tgtEl>
                                          <p:spTgt spid="3">
                                            <p:txEl>
                                              <p:pRg st="10" end="10"/>
                                            </p:txEl>
                                          </p:spTgt>
                                        </p:tgtEl>
                                        <p:attrNameLst>
                                          <p:attrName>style.visibility</p:attrName>
                                        </p:attrNameLst>
                                      </p:cBhvr>
                                      <p:to>
                                        <p:strVal val="visible"/>
                                      </p:to>
                                    </p:set>
                                    <p:animEffect transition="in" filter="barn(inVertical)">
                                      <p:cBhvr>
                                        <p:cTn id="58" dur="500"/>
                                        <p:tgtEl>
                                          <p:spTgt spid="3">
                                            <p:txEl>
                                              <p:pRg st="10" end="1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6" presetClass="entr" presetSubtype="21"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barn(inVertical)">
                                      <p:cBhvr>
                                        <p:cTn id="63" dur="500"/>
                                        <p:tgtEl>
                                          <p:spTgt spid="3">
                                            <p:txEl>
                                              <p:pRg st="11" end="11"/>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16" presetClass="entr" presetSubtype="21" fill="hold" nodeType="clickEffect">
                                  <p:stCondLst>
                                    <p:cond delay="0"/>
                                  </p:stCondLst>
                                  <p:childTnLst>
                                    <p:set>
                                      <p:cBhvr>
                                        <p:cTn id="67" dur="1" fill="hold">
                                          <p:stCondLst>
                                            <p:cond delay="0"/>
                                          </p:stCondLst>
                                        </p:cTn>
                                        <p:tgtEl>
                                          <p:spTgt spid="3">
                                            <p:txEl>
                                              <p:pRg st="12" end="12"/>
                                            </p:txEl>
                                          </p:spTgt>
                                        </p:tgtEl>
                                        <p:attrNameLst>
                                          <p:attrName>style.visibility</p:attrName>
                                        </p:attrNameLst>
                                      </p:cBhvr>
                                      <p:to>
                                        <p:strVal val="visible"/>
                                      </p:to>
                                    </p:set>
                                    <p:animEffect transition="in" filter="barn(inVertical)">
                                      <p:cBhvr>
                                        <p:cTn id="68" dur="500"/>
                                        <p:tgtEl>
                                          <p:spTgt spid="3">
                                            <p:txEl>
                                              <p:pRg st="12" end="12"/>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16" presetClass="entr" presetSubtype="21" fill="hold" nodeType="clickEffect">
                                  <p:stCondLst>
                                    <p:cond delay="0"/>
                                  </p:stCondLst>
                                  <p:childTnLst>
                                    <p:set>
                                      <p:cBhvr>
                                        <p:cTn id="72" dur="1" fill="hold">
                                          <p:stCondLst>
                                            <p:cond delay="0"/>
                                          </p:stCondLst>
                                        </p:cTn>
                                        <p:tgtEl>
                                          <p:spTgt spid="3">
                                            <p:txEl>
                                              <p:pRg st="13" end="13"/>
                                            </p:txEl>
                                          </p:spTgt>
                                        </p:tgtEl>
                                        <p:attrNameLst>
                                          <p:attrName>style.visibility</p:attrName>
                                        </p:attrNameLst>
                                      </p:cBhvr>
                                      <p:to>
                                        <p:strVal val="visible"/>
                                      </p:to>
                                    </p:set>
                                    <p:animEffect transition="in" filter="barn(inVertical)">
                                      <p:cBhvr>
                                        <p:cTn id="73" dur="5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dirty="0"/>
              <a:t>Tο Ελβετικό Σήμα Ποιότητας για τον Τουρισμό</a:t>
            </a:r>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3393"/>
            <a:ext cx="8229600" cy="4325112"/>
          </a:xfrm>
        </p:spPr>
        <p:txBody>
          <a:bodyPr>
            <a:normAutofit fontScale="92500"/>
          </a:bodyPr>
          <a:lstStyle/>
          <a:p>
            <a:pPr marL="109728" indent="0">
              <a:buNone/>
            </a:pPr>
            <a:endParaRPr lang="el-GR" sz="2400" dirty="0"/>
          </a:p>
          <a:p>
            <a:pPr marL="109728" indent="0">
              <a:buNone/>
            </a:pPr>
            <a:r>
              <a:rPr lang="el-GR" sz="2400" dirty="0"/>
              <a:t>Το </a:t>
            </a:r>
            <a:r>
              <a:rPr lang="el-GR" sz="2400" dirty="0" smtClean="0"/>
              <a:t>πρόγραμμα </a:t>
            </a:r>
            <a:r>
              <a:rPr lang="el-GR" sz="2400" dirty="0"/>
              <a:t>σχεδιάστηκε από το </a:t>
            </a:r>
            <a:r>
              <a:rPr lang="el-GR" sz="2400" b="1" dirty="0" smtClean="0"/>
              <a:t>Ινστιτούτο Ερευνών για την Αναψυχή και τον Τουρισμό</a:t>
            </a:r>
            <a:r>
              <a:rPr lang="el-GR" sz="2400" dirty="0" smtClean="0"/>
              <a:t> (</a:t>
            </a:r>
            <a:r>
              <a:rPr lang="el-GR" sz="2400" dirty="0" err="1"/>
              <a:t>Institut</a:t>
            </a:r>
            <a:r>
              <a:rPr lang="el-GR" sz="2400" dirty="0"/>
              <a:t> de </a:t>
            </a:r>
            <a:r>
              <a:rPr lang="el-GR" sz="2400" dirty="0" err="1"/>
              <a:t>Recherches</a:t>
            </a:r>
            <a:r>
              <a:rPr lang="el-GR" sz="2400" dirty="0"/>
              <a:t> </a:t>
            </a:r>
            <a:r>
              <a:rPr lang="el-GR" sz="2400" dirty="0" err="1"/>
              <a:t>sur</a:t>
            </a:r>
            <a:r>
              <a:rPr lang="el-GR" sz="2400" dirty="0"/>
              <a:t> </a:t>
            </a:r>
            <a:r>
              <a:rPr lang="el-GR" sz="2400" dirty="0" err="1"/>
              <a:t>les</a:t>
            </a:r>
            <a:r>
              <a:rPr lang="el-GR" sz="2400" dirty="0"/>
              <a:t> </a:t>
            </a:r>
            <a:r>
              <a:rPr lang="el-GR" sz="2400" dirty="0" err="1"/>
              <a:t>Loisirs</a:t>
            </a:r>
            <a:r>
              <a:rPr lang="el-GR" sz="2400" dirty="0"/>
              <a:t> </a:t>
            </a:r>
            <a:r>
              <a:rPr lang="el-GR" sz="2400" dirty="0" err="1"/>
              <a:t>et</a:t>
            </a:r>
            <a:r>
              <a:rPr lang="el-GR" sz="2400" dirty="0"/>
              <a:t> </a:t>
            </a:r>
            <a:r>
              <a:rPr lang="el-GR" sz="2400" dirty="0" err="1"/>
              <a:t>le</a:t>
            </a:r>
            <a:r>
              <a:rPr lang="el-GR" sz="2400" dirty="0"/>
              <a:t> </a:t>
            </a:r>
            <a:r>
              <a:rPr lang="el-GR" sz="2400" dirty="0" err="1"/>
              <a:t>Tourism</a:t>
            </a:r>
            <a:r>
              <a:rPr lang="el-GR" sz="2400" dirty="0"/>
              <a:t> - FIF) του Πανεπιστημίου της Βέρνης σε συνεργασία με την Ακαδημία </a:t>
            </a:r>
            <a:r>
              <a:rPr lang="el-GR" sz="2400" dirty="0" err="1"/>
              <a:t>Frey</a:t>
            </a:r>
            <a:r>
              <a:rPr lang="el-GR" sz="2400" dirty="0"/>
              <a:t> της Ζυρίχης και με την υποστήριξη του Υπουργείου Οικονομικών της Ελβετίας.</a:t>
            </a:r>
          </a:p>
          <a:p>
            <a:pPr marL="109728" indent="0">
              <a:buNone/>
            </a:pPr>
            <a:endParaRPr lang="el-GR" sz="2400" dirty="0"/>
          </a:p>
          <a:p>
            <a:pPr marL="109728" indent="0">
              <a:buNone/>
            </a:pPr>
            <a:r>
              <a:rPr lang="el-GR" sz="2400" b="1" dirty="0"/>
              <a:t>Σκοπός του προγράμματος </a:t>
            </a:r>
            <a:r>
              <a:rPr lang="el-GR" sz="2400" dirty="0"/>
              <a:t>είναι να αυξήσει τη συνείδηση της ποιότητας στις τουριστικές επιχειρήσεις, να προωθήσει τη συνεργασία ανάμεσα στους διάφορους παράγοντες παροχής υπηρεσιών και να αναπτύξει μακροπρόθεσμα την ποιότητα των παροχών.</a:t>
            </a:r>
            <a:endParaRPr lang="el-GR" sz="20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27</a:t>
            </a:fld>
            <a:endParaRPr lang="en-US"/>
          </a:p>
        </p:txBody>
      </p:sp>
      <p:sp>
        <p:nvSpPr>
          <p:cNvPr id="6" name="Ορθογώνιο 5"/>
          <p:cNvSpPr/>
          <p:nvPr/>
        </p:nvSpPr>
        <p:spPr>
          <a:xfrm>
            <a:off x="4595129" y="6268505"/>
            <a:ext cx="2956259" cy="307777"/>
          </a:xfrm>
          <a:prstGeom prst="rect">
            <a:avLst/>
          </a:prstGeom>
        </p:spPr>
        <p:txBody>
          <a:bodyPr wrap="none">
            <a:spAutoFit/>
          </a:bodyPr>
          <a:lstStyle/>
          <a:p>
            <a:r>
              <a:rPr lang="el-GR" sz="1400" dirty="0" smtClean="0"/>
              <a:t>Γιαννοπούλου</a:t>
            </a:r>
            <a:r>
              <a:rPr lang="el-GR" sz="1400" dirty="0"/>
              <a:t> </a:t>
            </a:r>
            <a:r>
              <a:rPr lang="el-GR" sz="1400" dirty="0" smtClean="0"/>
              <a:t>&amp; </a:t>
            </a:r>
            <a:r>
              <a:rPr lang="el-GR" sz="1400" dirty="0" err="1" smtClean="0"/>
              <a:t>Ανθούλιας</a:t>
            </a:r>
            <a:r>
              <a:rPr lang="el-GR" sz="1400" dirty="0" smtClean="0"/>
              <a:t> (2004)</a:t>
            </a:r>
            <a:endParaRPr lang="el-GR" sz="1400" dirty="0"/>
          </a:p>
        </p:txBody>
      </p:sp>
    </p:spTree>
    <p:extLst>
      <p:ext uri="{BB962C8B-B14F-4D97-AF65-F5344CB8AC3E}">
        <p14:creationId xmlns:p14="http://schemas.microsoft.com/office/powerpoint/2010/main" val="428641663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barn(inVertical)">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barn(inVertical)">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dirty="0" smtClean="0"/>
              <a:t>Απευθύνεται </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3393"/>
            <a:ext cx="8229600" cy="4325112"/>
          </a:xfrm>
        </p:spPr>
        <p:txBody>
          <a:bodyPr>
            <a:normAutofit fontScale="92500" lnSpcReduction="20000"/>
          </a:bodyPr>
          <a:lstStyle/>
          <a:p>
            <a:r>
              <a:rPr lang="el-GR" sz="2400" dirty="0"/>
              <a:t>σε κάθε τουριστική επιχείρηση που έχει πεισθεί ότι μόνο η συνεχής βελτίωση των παροχών της μπορεί να εγγυηθεί τη μελλοντική της επιτυχία και προσπαθεί με συνέπεια να προσφέρει στους πελάτες της παροχές υψηλής ποιότητας.</a:t>
            </a:r>
          </a:p>
          <a:p>
            <a:r>
              <a:rPr lang="el-GR" sz="2400" dirty="0"/>
              <a:t>O τύπος και το μέγεθος της επιχείρησης δεν είναι καθοριστικά κριτήρια για να λάβει κάποιος μέρος στο πρόγραμμα, έστω και αν το επίπεδο ΙΙ απευθύνεται κυρίως σε επιχειρήσεις που χρησιμοποιούν πάνω από 5 εργαζόμενους.</a:t>
            </a:r>
          </a:p>
          <a:p>
            <a:r>
              <a:rPr lang="el-GR" sz="2400" dirty="0"/>
              <a:t>Βασική επιδίωξη του προγράμματος είναι να βοηθήσει τις τουριστικές επιχειρήσεις να σκεφτούν πώς θα αναπτύξουν την ποιότητα παροχής των υπηρεσιών τους για να ακολουθήσουν τον δρόμο της ανάπτυξης και της προόδου. Η ποιότητα δεν αποκτάται από τη μια μέρα στην άλλη – είναι μια συνεχής διαδικασία...</a:t>
            </a:r>
          </a:p>
          <a:p>
            <a:pPr marL="109728" indent="0">
              <a:buNone/>
            </a:pPr>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28</a:t>
            </a:fld>
            <a:endParaRPr lang="en-US"/>
          </a:p>
        </p:txBody>
      </p:sp>
    </p:spTree>
    <p:extLst>
      <p:ext uri="{BB962C8B-B14F-4D97-AF65-F5344CB8AC3E}">
        <p14:creationId xmlns:p14="http://schemas.microsoft.com/office/powerpoint/2010/main" val="300191494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dirty="0"/>
              <a:t>Tα τρία επίπεδα του προγράμματος </a:t>
            </a:r>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fontScale="70000" lnSpcReduction="20000"/>
          </a:bodyPr>
          <a:lstStyle/>
          <a:p>
            <a:r>
              <a:rPr lang="el-GR" sz="2600" dirty="0"/>
              <a:t>Περιλαμβάνει 3 στάδια, αλλά κάθε επιχείρηση μπορεί να αποφασίσει ως ποιο σημείο θα προσπαθήσει να προχωρήσει στον δρόμο της ανάπτυξης της ποιότητας. Για να επιδιώξει, όμως, ένα επόμενο στάδιο πρέπει να έχει κατακτήσει το προηγούμενο (μέσα σε τρία χρόνια από την έναρξη εφαρμογής του).</a:t>
            </a:r>
            <a:endParaRPr lang="el-GR" sz="2600" dirty="0" smtClean="0"/>
          </a:p>
          <a:p>
            <a:pPr marL="109728" indent="0">
              <a:buNone/>
            </a:pPr>
            <a:endParaRPr lang="el-GR" sz="2600" b="1" dirty="0" smtClean="0"/>
          </a:p>
          <a:p>
            <a:pPr marL="109728" indent="0">
              <a:buNone/>
            </a:pPr>
            <a:r>
              <a:rPr lang="el-GR" sz="2600" b="1" dirty="0" smtClean="0"/>
              <a:t>Επίπεδο </a:t>
            </a:r>
            <a:r>
              <a:rPr lang="el-GR" sz="2600" b="1" dirty="0"/>
              <a:t>I: Μεταδώστε έναν “ιό” ποιότητας στην επιχείρηση</a:t>
            </a:r>
            <a:r>
              <a:rPr lang="el-GR" sz="2400" dirty="0"/>
              <a:t>.</a:t>
            </a:r>
          </a:p>
          <a:p>
            <a:pPr marL="109728" indent="0">
              <a:buNone/>
            </a:pPr>
            <a:r>
              <a:rPr lang="el-GR" sz="2400" dirty="0" smtClean="0"/>
              <a:t>Το </a:t>
            </a:r>
            <a:r>
              <a:rPr lang="el-GR" sz="2400" dirty="0"/>
              <a:t>επίπεδο I επικεντρώνεται στην ανάπτυξη της ποιότητας και στοχεύει ιδιαίτερα στην ποιότητα των παρεχόμενων υπηρεσιών (ποιότητα εξυπηρέτησης).</a:t>
            </a:r>
          </a:p>
          <a:p>
            <a:endParaRPr lang="el-GR" sz="2400" dirty="0"/>
          </a:p>
          <a:p>
            <a:pPr marL="109728" indent="0">
              <a:buNone/>
            </a:pPr>
            <a:r>
              <a:rPr lang="el-GR" sz="2400" b="1" dirty="0" smtClean="0"/>
              <a:t>Επίπεδο </a:t>
            </a:r>
            <a:r>
              <a:rPr lang="el-GR" sz="2400" b="1" dirty="0"/>
              <a:t>II: Ελέγξτε την ποιότητα διαχείρισης της επιχείρησης</a:t>
            </a:r>
            <a:r>
              <a:rPr lang="el-GR" sz="2400" dirty="0"/>
              <a:t>.</a:t>
            </a:r>
          </a:p>
          <a:p>
            <a:pPr marL="109728" indent="0">
              <a:buNone/>
            </a:pPr>
            <a:r>
              <a:rPr lang="el-GR" sz="2400" dirty="0" smtClean="0"/>
              <a:t>Μετά </a:t>
            </a:r>
            <a:r>
              <a:rPr lang="el-GR" sz="2400" dirty="0"/>
              <a:t>την κατάκτηση του επιπέδου I, η επιχείρηση μπορεί να προχωρήσει στο επίπεδο II, που εστιάζεται στην ποιότητα διαχείρισης της επιχείρησης</a:t>
            </a:r>
            <a:r>
              <a:rPr lang="el-GR" sz="2400" dirty="0" smtClean="0"/>
              <a:t>.</a:t>
            </a:r>
            <a:endParaRPr lang="el-GR" sz="2400" dirty="0"/>
          </a:p>
          <a:p>
            <a:pPr marL="109728" indent="0">
              <a:buNone/>
            </a:pPr>
            <a:endParaRPr lang="el-GR" sz="2400" dirty="0" smtClean="0"/>
          </a:p>
          <a:p>
            <a:pPr marL="109728" indent="0">
              <a:buNone/>
            </a:pPr>
            <a:r>
              <a:rPr lang="el-GR" sz="2400" b="1" dirty="0" smtClean="0"/>
              <a:t>Επίπεδο </a:t>
            </a:r>
            <a:r>
              <a:rPr lang="el-GR" sz="2400" b="1" dirty="0"/>
              <a:t>III: Εισάγετε την ολική ποιότητα διαχείρισης</a:t>
            </a:r>
            <a:r>
              <a:rPr lang="el-GR" sz="2400" b="1" dirty="0" smtClean="0"/>
              <a:t>.</a:t>
            </a:r>
            <a:endParaRPr lang="el-GR" sz="2400" dirty="0"/>
          </a:p>
          <a:p>
            <a:pPr marL="109728" indent="0">
              <a:buNone/>
            </a:pPr>
            <a:r>
              <a:rPr lang="el-GR" sz="2400" dirty="0"/>
              <a:t>Το επίπεδο III προσφέρει ένα σύστημα ολικής διαχείρισης της ποιότητας, για τη συνεχή ανάπτυξη της ποιότητας στην επιχείρηση.</a:t>
            </a:r>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29</a:t>
            </a:fld>
            <a:endParaRPr lang="en-US"/>
          </a:p>
        </p:txBody>
      </p:sp>
    </p:spTree>
    <p:extLst>
      <p:ext uri="{BB962C8B-B14F-4D97-AF65-F5344CB8AC3E}">
        <p14:creationId xmlns:p14="http://schemas.microsoft.com/office/powerpoint/2010/main" val="26690105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Εισαγωγή</a:t>
            </a:r>
            <a:endParaRPr lang="el-GR" dirty="0"/>
          </a:p>
        </p:txBody>
      </p:sp>
      <p:sp>
        <p:nvSpPr>
          <p:cNvPr id="3" name="Θέση περιεχομένου 2"/>
          <p:cNvSpPr>
            <a:spLocks noGrp="1"/>
          </p:cNvSpPr>
          <p:nvPr>
            <p:ph sz="half" idx="1"/>
          </p:nvPr>
        </p:nvSpPr>
        <p:spPr>
          <a:xfrm>
            <a:off x="457200" y="2249424"/>
            <a:ext cx="8229600" cy="4525963"/>
          </a:xfrm>
        </p:spPr>
        <p:txBody>
          <a:bodyPr>
            <a:normAutofit/>
          </a:bodyPr>
          <a:lstStyle/>
          <a:p>
            <a:r>
              <a:rPr lang="el-GR" dirty="0"/>
              <a:t>Τα βραβεία ποιότητας αναπτύχθηκαν λόγω των εξελίξεων του περιβάλλοντος </a:t>
            </a:r>
            <a:r>
              <a:rPr lang="el-GR" dirty="0" smtClean="0"/>
              <a:t>και ειδικά </a:t>
            </a:r>
            <a:r>
              <a:rPr lang="el-GR" dirty="0"/>
              <a:t>των αλλαγών στην παγκόσμια οικονομία και στην </a:t>
            </a:r>
            <a:r>
              <a:rPr lang="el-GR" dirty="0" smtClean="0"/>
              <a:t>τεχνολογία</a:t>
            </a:r>
          </a:p>
          <a:p>
            <a:endParaRPr lang="el-GR" dirty="0"/>
          </a:p>
          <a:p>
            <a:pPr marL="109728" indent="0">
              <a:buNone/>
            </a:pPr>
            <a:r>
              <a:rPr lang="el-GR" dirty="0"/>
              <a:t>Ο </a:t>
            </a:r>
            <a:r>
              <a:rPr lang="el-GR" b="1" dirty="0"/>
              <a:t>σκοπός των βραβείων ποιότητας </a:t>
            </a:r>
            <a:r>
              <a:rPr lang="el-GR" dirty="0"/>
              <a:t>επικεντρώνεται κυρίως στα </a:t>
            </a:r>
            <a:r>
              <a:rPr lang="el-GR" dirty="0" smtClean="0"/>
              <a:t>ακόλουθα:</a:t>
            </a:r>
          </a:p>
          <a:p>
            <a:pPr>
              <a:buFont typeface="Wingdings" panose="05000000000000000000" pitchFamily="2" charset="2"/>
              <a:buChar char="ü"/>
            </a:pPr>
            <a:r>
              <a:rPr lang="el-GR" dirty="0" smtClean="0"/>
              <a:t>στην </a:t>
            </a:r>
            <a:r>
              <a:rPr lang="el-GR" dirty="0"/>
              <a:t>κατανόηση και συνειδητοποίηση της σημασίας της ποιότητας </a:t>
            </a:r>
            <a:r>
              <a:rPr lang="el-GR" dirty="0" smtClean="0"/>
              <a:t>ως καθοριστικού </a:t>
            </a:r>
            <a:r>
              <a:rPr lang="el-GR" dirty="0"/>
              <a:t>παράγοντα ανταγωνιστικότητας,</a:t>
            </a:r>
          </a:p>
          <a:p>
            <a:pPr>
              <a:buFont typeface="Wingdings" panose="05000000000000000000" pitchFamily="2" charset="2"/>
              <a:buChar char="ü"/>
            </a:pPr>
            <a:r>
              <a:rPr lang="el-GR" dirty="0" smtClean="0"/>
              <a:t>στην </a:t>
            </a:r>
            <a:r>
              <a:rPr lang="el-GR" dirty="0"/>
              <a:t>αναγνώριση και επιβράβευση των επιχειρήσεων που </a:t>
            </a:r>
            <a:r>
              <a:rPr lang="el-GR" dirty="0" smtClean="0"/>
              <a:t>διακρίνονται στις </a:t>
            </a:r>
            <a:r>
              <a:rPr lang="el-GR" dirty="0"/>
              <a:t>επιδόσεις τους στον τομέα της ποιότητας,</a:t>
            </a:r>
          </a:p>
          <a:p>
            <a:pPr>
              <a:buFont typeface="Wingdings" panose="05000000000000000000" pitchFamily="2" charset="2"/>
              <a:buChar char="ü"/>
            </a:pPr>
            <a:r>
              <a:rPr lang="el-GR" dirty="0" smtClean="0"/>
              <a:t>στην </a:t>
            </a:r>
            <a:r>
              <a:rPr lang="el-GR" dirty="0"/>
              <a:t>προβολή των επιχειρήσεων με αποτελεσματικές στρατηγικές </a:t>
            </a:r>
            <a:r>
              <a:rPr lang="el-GR" dirty="0" smtClean="0"/>
              <a:t>σε στρατηγικό </a:t>
            </a:r>
            <a:r>
              <a:rPr lang="el-GR" dirty="0"/>
              <a:t>και λειτουργικό επίπεδο, αλλά και σε θέματα ποιότητας.</a:t>
            </a:r>
          </a:p>
        </p:txBody>
      </p:sp>
      <p:sp>
        <p:nvSpPr>
          <p:cNvPr id="5" name="Θέση υποσέλιδου 4"/>
          <p:cNvSpPr>
            <a:spLocks noGrp="1"/>
          </p:cNvSpPr>
          <p:nvPr>
            <p:ph type="ftr" sz="quarter" idx="11"/>
          </p:nvPr>
        </p:nvSpPr>
        <p:spPr>
          <a:xfrm>
            <a:off x="5257800" y="612648"/>
            <a:ext cx="2770584" cy="457200"/>
          </a:xfrm>
        </p:spPr>
        <p:txBody>
          <a:bodyPr/>
          <a:lstStyle/>
          <a:p>
            <a:r>
              <a:rPr lang="el-GR" sz="1200" dirty="0"/>
              <a:t>12. </a:t>
            </a:r>
            <a:r>
              <a:rPr lang="el-GR" sz="1200" dirty="0" smtClean="0"/>
              <a:t>Μοντέλα </a:t>
            </a:r>
            <a:r>
              <a:rPr lang="el-GR" sz="1200" dirty="0"/>
              <a:t>&amp; Βραβεία Επιχειρηματικής Αριστείας </a:t>
            </a:r>
            <a:endParaRPr lang="en-US" sz="1200" dirty="0"/>
          </a:p>
          <a:p>
            <a:endParaRPr lang="en-US" sz="1200" dirty="0"/>
          </a:p>
        </p:txBody>
      </p:sp>
      <p:sp>
        <p:nvSpPr>
          <p:cNvPr id="6" name="Θέση αριθμού διαφάνειας 5"/>
          <p:cNvSpPr>
            <a:spLocks noGrp="1"/>
          </p:cNvSpPr>
          <p:nvPr>
            <p:ph type="sldNum" sz="quarter" idx="12"/>
          </p:nvPr>
        </p:nvSpPr>
        <p:spPr/>
        <p:txBody>
          <a:bodyPr/>
          <a:lstStyle/>
          <a:p>
            <a:fld id="{61C44E05-631C-4892-B577-17C57620ECE9}" type="slidenum">
              <a:rPr lang="en-US" smtClean="0"/>
              <a:pPr/>
              <a:t>3</a:t>
            </a:fld>
            <a:endParaRPr lang="en-US"/>
          </a:p>
        </p:txBody>
      </p:sp>
    </p:spTree>
    <p:extLst>
      <p:ext uri="{BB962C8B-B14F-4D97-AF65-F5344CB8AC3E}">
        <p14:creationId xmlns:p14="http://schemas.microsoft.com/office/powerpoint/2010/main" val="14770816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Tο Σήμα Ποιότητας επιπέδου I</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fontScale="85000" lnSpcReduction="20000"/>
          </a:bodyPr>
          <a:lstStyle/>
          <a:p>
            <a:pPr marL="109728" indent="0">
              <a:buNone/>
            </a:pPr>
            <a:r>
              <a:rPr lang="el-GR" sz="2900" dirty="0"/>
              <a:t>Με τα εργαλεία του επιπέδου Ι, οι επιχειρήσεις μπορούν να αναπτύσσουν και να εξασφαλίζουν την ποιότητα των υπηρεσιών και των παροχών τους</a:t>
            </a:r>
            <a:r>
              <a:rPr lang="el-GR" sz="2900" dirty="0" smtClean="0"/>
              <a:t>.</a:t>
            </a:r>
          </a:p>
          <a:p>
            <a:pPr marL="109728" indent="0">
              <a:buNone/>
            </a:pPr>
            <a:r>
              <a:rPr lang="el-GR" sz="2900" dirty="0" smtClean="0"/>
              <a:t> </a:t>
            </a:r>
          </a:p>
          <a:p>
            <a:pPr marL="109728" indent="0">
              <a:buNone/>
            </a:pPr>
            <a:r>
              <a:rPr lang="el-GR" sz="2900" dirty="0" smtClean="0"/>
              <a:t>Η </a:t>
            </a:r>
            <a:r>
              <a:rPr lang="el-GR" sz="2900" dirty="0"/>
              <a:t>διαδικασία που ακολουθείται προϋποθέτει, με την ευρεία έννοια του όρου, άτομα υπεύθυνα, παρέχει δε άμεσα και απτά αποτελέσματα εφαρμογής στον τομέα των μεθόδων απόκτησης γνώσεων και ανάληψης ευθυνών. </a:t>
            </a:r>
            <a:endParaRPr lang="el-GR" sz="2900" dirty="0" smtClean="0"/>
          </a:p>
          <a:p>
            <a:pPr marL="109728" indent="0">
              <a:buNone/>
            </a:pPr>
            <a:endParaRPr lang="el-GR" sz="2900" dirty="0"/>
          </a:p>
          <a:p>
            <a:pPr marL="109728" indent="0">
              <a:buNone/>
            </a:pPr>
            <a:r>
              <a:rPr lang="el-GR" sz="2900" dirty="0" smtClean="0"/>
              <a:t>O</a:t>
            </a:r>
            <a:r>
              <a:rPr lang="el-GR" sz="2900" dirty="0"/>
              <a:t> πελάτης-φιλοξενούμενος δεν πρέπει να αναγνωρίζει την ποιότητα μόνο από το διακριτικό σήμα, αλλά να την αισθάνεται άμεσα από τις βελτιωμένες παροχές</a:t>
            </a:r>
            <a:r>
              <a:rPr lang="el-GR" sz="2900" dirty="0" smtClean="0"/>
              <a:t>.</a:t>
            </a:r>
          </a:p>
          <a:p>
            <a:endParaRPr lang="el-GR" sz="2400" dirty="0"/>
          </a:p>
          <a:p>
            <a:endParaRPr lang="el-GR" sz="2400" dirty="0"/>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30</a:t>
            </a:fld>
            <a:endParaRPr lang="en-US"/>
          </a:p>
        </p:txBody>
      </p:sp>
    </p:spTree>
    <p:extLst>
      <p:ext uri="{BB962C8B-B14F-4D97-AF65-F5344CB8AC3E}">
        <p14:creationId xmlns:p14="http://schemas.microsoft.com/office/powerpoint/2010/main" val="34050253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Tο Σήμα Ποιότητας επιπέδου I</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fontScale="62500" lnSpcReduction="20000"/>
          </a:bodyPr>
          <a:lstStyle/>
          <a:p>
            <a:pPr marL="109728" indent="0">
              <a:buNone/>
            </a:pPr>
            <a:r>
              <a:rPr lang="el-GR" sz="2900" dirty="0"/>
              <a:t>1. Η επιχείρηση </a:t>
            </a:r>
            <a:r>
              <a:rPr lang="el-GR" sz="2900" b="1" dirty="0"/>
              <a:t>ορίζει έναν υπεύθυνο </a:t>
            </a:r>
            <a:r>
              <a:rPr lang="el-GR" sz="2900" dirty="0"/>
              <a:t>για την ποιότητα, που να μπορεί να ανταποκριθεί στις ανάλογες απαιτήσεις. Αυτός θα εκπαιδευτεί ως Quality-</a:t>
            </a:r>
            <a:r>
              <a:rPr lang="el-GR" sz="2900" dirty="0" err="1"/>
              <a:t>Coach</a:t>
            </a:r>
            <a:r>
              <a:rPr lang="el-GR" sz="2900" dirty="0"/>
              <a:t> και θα αναλάβει να μεταδώσει στην επιχείρηση τον “ιό” της ποιότητας.</a:t>
            </a:r>
          </a:p>
          <a:p>
            <a:pPr marL="109728" indent="0">
              <a:buNone/>
            </a:pPr>
            <a:r>
              <a:rPr lang="el-GR" sz="2900" dirty="0"/>
              <a:t>2. Ο υπεύθυνος της επιχείρησης </a:t>
            </a:r>
            <a:r>
              <a:rPr lang="el-GR" sz="2900" b="1" dirty="0"/>
              <a:t>εκπαιδεύεται </a:t>
            </a:r>
            <a:r>
              <a:rPr lang="el-GR" sz="2900" dirty="0"/>
              <a:t>σε ένα σεμινάριο (2 ημερών) ως Quality-</a:t>
            </a:r>
            <a:r>
              <a:rPr lang="el-GR" sz="2900" dirty="0" err="1"/>
              <a:t>Coach</a:t>
            </a:r>
            <a:r>
              <a:rPr lang="el-GR" sz="2900" dirty="0"/>
              <a:t>. Στο σεμινάριο περιγράφονται και εξηγούνται τα τέσσερα όργανα (Αλυσίδες υπηρεσιών, Προφίλ ποιότητας, Διαχείριση των παραπόνων και Σχέδιο δράσης) για την εφαρμογή μεθόδων που θα αναπτύξουν την ποιότητα των παρεχόμενων από την επιχείρηση υπηρεσιών.</a:t>
            </a:r>
          </a:p>
          <a:p>
            <a:pPr marL="109728" indent="0">
              <a:buNone/>
            </a:pPr>
            <a:r>
              <a:rPr lang="el-GR" sz="2900" dirty="0"/>
              <a:t>3. Με τη βοήθεια του Quality-</a:t>
            </a:r>
            <a:r>
              <a:rPr lang="el-GR" sz="2900" dirty="0" err="1"/>
              <a:t>Coach</a:t>
            </a:r>
            <a:r>
              <a:rPr lang="el-GR" sz="2900" dirty="0"/>
              <a:t>, </a:t>
            </a:r>
            <a:r>
              <a:rPr lang="el-GR" sz="2900" b="1" dirty="0"/>
              <a:t>η επιχείρηση σχεδιάζει την εφαρμογή </a:t>
            </a:r>
            <a:r>
              <a:rPr lang="el-GR" sz="2900" dirty="0"/>
              <a:t>των τεσσάρων οργάνων για τη βελτίωση των παρεχόμενων υπηρεσιών της.</a:t>
            </a:r>
          </a:p>
          <a:p>
            <a:pPr marL="109728" indent="0">
              <a:buNone/>
            </a:pPr>
            <a:r>
              <a:rPr lang="el-GR" sz="2900" dirty="0"/>
              <a:t>4. Οι παραπάνω πληροφορίες </a:t>
            </a:r>
            <a:r>
              <a:rPr lang="el-GR" sz="2900" b="1" dirty="0"/>
              <a:t>υποβάλλονται στο Όργανο ελέγχου</a:t>
            </a:r>
            <a:r>
              <a:rPr lang="el-GR" sz="2900" dirty="0"/>
              <a:t>.</a:t>
            </a:r>
          </a:p>
          <a:p>
            <a:pPr marL="109728" indent="0">
              <a:buNone/>
            </a:pPr>
            <a:r>
              <a:rPr lang="el-GR" sz="2900" dirty="0"/>
              <a:t>5. Μετά από τον έλεγχο των στοιχείων γίνεται η </a:t>
            </a:r>
            <a:r>
              <a:rPr lang="el-GR" sz="2900" b="1" dirty="0"/>
              <a:t>απονομή του Σήματος </a:t>
            </a:r>
            <a:r>
              <a:rPr lang="el-GR" sz="2900" dirty="0"/>
              <a:t>Ποιότητας για το επίπεδο I. </a:t>
            </a:r>
            <a:r>
              <a:rPr lang="el-GR" sz="2900" u="sng" dirty="0"/>
              <a:t>Το Σήμα παραχωρείται για τρία χρόνια</a:t>
            </a:r>
            <a:r>
              <a:rPr lang="el-GR" sz="2900" dirty="0"/>
              <a:t>. Αν δεν πληρούνται οι καθορισμένες απαιτήσεις, ζητείται η συμπλήρωση ή διόρθωση των στοιχείων.</a:t>
            </a:r>
          </a:p>
          <a:p>
            <a:pPr marL="109728" indent="0">
              <a:buNone/>
            </a:pPr>
            <a:r>
              <a:rPr lang="el-GR" sz="2900" dirty="0"/>
              <a:t>6. </a:t>
            </a:r>
            <a:r>
              <a:rPr lang="el-GR" sz="2900" b="1" dirty="0"/>
              <a:t>Κάθε χρόνο η επιχείρηση ελέγχει τους στόχους </a:t>
            </a:r>
            <a:r>
              <a:rPr lang="el-GR" sz="2900" dirty="0"/>
              <a:t>που η ίδια έχει θέσει και που περιλαμβάνονται στο Σχέδιο Δράσης και στη συνέχεια υποβάλλει ένα νέο Σχέδιο Δράσης.</a:t>
            </a:r>
          </a:p>
          <a:p>
            <a:pPr marL="109728" indent="0">
              <a:buNone/>
            </a:pPr>
            <a:endParaRPr lang="el-GR" sz="2900" dirty="0"/>
          </a:p>
          <a:p>
            <a:endParaRPr lang="el-GR" sz="2400" dirty="0"/>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31</a:t>
            </a:fld>
            <a:endParaRPr lang="en-US"/>
          </a:p>
        </p:txBody>
      </p:sp>
      <p:sp>
        <p:nvSpPr>
          <p:cNvPr id="6" name="Ορθογώνιο 5"/>
          <p:cNvSpPr/>
          <p:nvPr/>
        </p:nvSpPr>
        <p:spPr>
          <a:xfrm>
            <a:off x="4595129" y="6268505"/>
            <a:ext cx="2956259" cy="307777"/>
          </a:xfrm>
          <a:prstGeom prst="rect">
            <a:avLst/>
          </a:prstGeom>
        </p:spPr>
        <p:txBody>
          <a:bodyPr wrap="none">
            <a:spAutoFit/>
          </a:bodyPr>
          <a:lstStyle/>
          <a:p>
            <a:r>
              <a:rPr lang="el-GR" sz="1400" dirty="0" smtClean="0"/>
              <a:t>Γιαννοπούλου</a:t>
            </a:r>
            <a:r>
              <a:rPr lang="el-GR" sz="1400" dirty="0"/>
              <a:t> </a:t>
            </a:r>
            <a:r>
              <a:rPr lang="el-GR" sz="1400" dirty="0" smtClean="0"/>
              <a:t>&amp; </a:t>
            </a:r>
            <a:r>
              <a:rPr lang="el-GR" sz="1400" dirty="0" err="1" smtClean="0"/>
              <a:t>Ανθούλιας</a:t>
            </a:r>
            <a:r>
              <a:rPr lang="el-GR" sz="1400" dirty="0" smtClean="0"/>
              <a:t> (2004)</a:t>
            </a:r>
            <a:endParaRPr lang="el-GR" sz="1400" dirty="0"/>
          </a:p>
        </p:txBody>
      </p:sp>
    </p:spTree>
    <p:extLst>
      <p:ext uri="{BB962C8B-B14F-4D97-AF65-F5344CB8AC3E}">
        <p14:creationId xmlns:p14="http://schemas.microsoft.com/office/powerpoint/2010/main" val="6108735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Το προφίλ του </a:t>
            </a:r>
            <a:r>
              <a:rPr lang="en-US" sz="2800" b="1" dirty="0">
                <a:effectLst/>
              </a:rPr>
              <a:t>Quality-Coach</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a:bodyPr>
          <a:lstStyle/>
          <a:p>
            <a:pPr marL="109728" indent="0">
              <a:buNone/>
            </a:pPr>
            <a:r>
              <a:rPr lang="el-GR" sz="2000" dirty="0"/>
              <a:t>– να είναι ένα υποδειγματικό στέλεχος στον τομέα της παροχής υπηρεσιών</a:t>
            </a:r>
          </a:p>
          <a:p>
            <a:pPr marL="109728" indent="0">
              <a:buNone/>
            </a:pPr>
            <a:r>
              <a:rPr lang="el-GR" sz="2000" dirty="0"/>
              <a:t>– να έχει την πλήρη υποστήριξη της διεύθυνσης της επιχείρησης</a:t>
            </a:r>
          </a:p>
          <a:p>
            <a:pPr marL="109728" indent="0">
              <a:buNone/>
            </a:pPr>
            <a:r>
              <a:rPr lang="el-GR" sz="2000" dirty="0"/>
              <a:t>– να έχει την κατάλληλη εμπειρία σε θέματα διαχείρισης</a:t>
            </a:r>
          </a:p>
          <a:p>
            <a:pPr marL="109728" indent="0">
              <a:buNone/>
            </a:pPr>
            <a:r>
              <a:rPr lang="el-GR" sz="2000" dirty="0"/>
              <a:t>– να έχει την ικανότητα να διοικεί και να εμπνέει τους συνεργάτες του</a:t>
            </a:r>
          </a:p>
          <a:p>
            <a:pPr marL="109728" indent="0">
              <a:buNone/>
            </a:pPr>
            <a:r>
              <a:rPr lang="el-GR" sz="2000" dirty="0"/>
              <a:t>– να είναι σε θέση να αντιλαμβάνεται τις ανάγκες των πελατών</a:t>
            </a:r>
          </a:p>
          <a:p>
            <a:pPr marL="109728" indent="0">
              <a:buNone/>
            </a:pPr>
            <a:r>
              <a:rPr lang="el-GR" sz="2000" dirty="0"/>
              <a:t>– να έχει μια σχετική με το αντικείμενο εκπαίδευση.</a:t>
            </a:r>
          </a:p>
          <a:p>
            <a:pPr marL="109728" indent="0">
              <a:buNone/>
            </a:pPr>
            <a:endParaRPr lang="el-GR" sz="2900" dirty="0"/>
          </a:p>
          <a:p>
            <a:endParaRPr lang="el-GR" sz="2400" dirty="0"/>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32</a:t>
            </a:fld>
            <a:endParaRPr lang="en-US"/>
          </a:p>
        </p:txBody>
      </p:sp>
    </p:spTree>
    <p:extLst>
      <p:ext uri="{BB962C8B-B14F-4D97-AF65-F5344CB8AC3E}">
        <p14:creationId xmlns:p14="http://schemas.microsoft.com/office/powerpoint/2010/main" val="23858396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n-US" sz="2800" b="1" dirty="0">
                <a:effectLst/>
              </a:rPr>
              <a:t>O</a:t>
            </a:r>
            <a:r>
              <a:rPr lang="el-GR" sz="2800" b="1" dirty="0">
                <a:effectLst/>
              </a:rPr>
              <a:t>ι αλυσίδες εξυπηρέτησης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a:bodyPr>
          <a:lstStyle/>
          <a:p>
            <a:r>
              <a:rPr lang="el-GR" sz="2000" dirty="0"/>
              <a:t>Η σύσταση των αλυσίδων εξυπηρέτησης είναι ένα από τα βασικά εργαλεία για τη βελτίωση της ποιότητας. Η επιχείρηση σχεδιάζει μια αλυσίδα εξυπηρέτησης για καθεμία από τις σημαντικότερες ομάδες των πελατών (κατά αγορά, τμήμα, προϊόντα ή τιμές</a:t>
            </a:r>
            <a:r>
              <a:rPr lang="el-GR" sz="2000" dirty="0" smtClean="0"/>
              <a:t>).</a:t>
            </a:r>
          </a:p>
          <a:p>
            <a:endParaRPr lang="el-GR" sz="2000" dirty="0"/>
          </a:p>
          <a:p>
            <a:r>
              <a:rPr lang="el-GR" sz="2000" dirty="0"/>
              <a:t>Οι τουριστικές υπηρεσίες αποτελούνται από ένα σύνολο ατομικών υπηρεσιών. Όλες αυτές οι ατομικές προσφορές παρατάσσονται σε μορφή αλυσίδας: οι πρώτες πληροφορίες στα τουριστικά πρακτορεία, η άφιξη με αεροπλάνο, η διαμονή στο ξενοδοχείο, η διατροφή στο εστιατόριο, οι εκδρομές με πούλμαν και, τέλος, το ταξίδι επιστροφής. </a:t>
            </a:r>
            <a:endParaRPr lang="el-GR" sz="2000" dirty="0" smtClean="0"/>
          </a:p>
          <a:p>
            <a:r>
              <a:rPr lang="el-GR" sz="2000" dirty="0" smtClean="0"/>
              <a:t>Κάθε </a:t>
            </a:r>
            <a:r>
              <a:rPr lang="el-GR" sz="2000" dirty="0"/>
              <a:t>παροχή υπηρεσίας σημαδεύει και επηρεάζει το σύνολο των εντυπώσεων από τις διακοπές.</a:t>
            </a:r>
          </a:p>
          <a:p>
            <a:pPr marL="109728" indent="0">
              <a:buNone/>
            </a:pPr>
            <a:endParaRPr lang="el-GR" sz="2900" dirty="0"/>
          </a:p>
          <a:p>
            <a:endParaRPr lang="el-GR" sz="2400" dirty="0"/>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33</a:t>
            </a:fld>
            <a:endParaRPr lang="en-US"/>
          </a:p>
        </p:txBody>
      </p:sp>
    </p:spTree>
    <p:extLst>
      <p:ext uri="{BB962C8B-B14F-4D97-AF65-F5344CB8AC3E}">
        <p14:creationId xmlns:p14="http://schemas.microsoft.com/office/powerpoint/2010/main" val="183374395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n-US" sz="2800" b="1" dirty="0">
                <a:effectLst/>
              </a:rPr>
              <a:t>O</a:t>
            </a:r>
            <a:r>
              <a:rPr lang="el-GR" sz="2800" b="1" dirty="0">
                <a:effectLst/>
              </a:rPr>
              <a:t>ι αλυσίδες εξυπηρέτησης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a:bodyPr>
          <a:lstStyle/>
          <a:p>
            <a:r>
              <a:rPr lang="el-GR" sz="2000" dirty="0" smtClean="0"/>
              <a:t>Για </a:t>
            </a:r>
            <a:r>
              <a:rPr lang="el-GR" sz="2000" dirty="0"/>
              <a:t>παράδειγμα, η αλυσίδα εξυπηρέτησης «Σύνολο εντυπώσεων από διακοπές» μπορεί να </a:t>
            </a:r>
            <a:r>
              <a:rPr lang="el-GR" sz="2000" dirty="0" smtClean="0"/>
              <a:t>είναι:</a:t>
            </a:r>
            <a:endParaRPr lang="el-GR" sz="2000" dirty="0"/>
          </a:p>
          <a:p>
            <a:pPr marL="109728" indent="0">
              <a:buNone/>
            </a:pPr>
            <a:r>
              <a:rPr lang="el-GR" sz="2000" dirty="0" smtClean="0"/>
              <a:t>Τουριστικό πρακτορείο</a:t>
            </a:r>
            <a:r>
              <a:rPr lang="el-GR" sz="2000" dirty="0"/>
              <a:t> ® Αεροπλάνο ® Ξενοδοχείο ® Εστιατόριο </a:t>
            </a:r>
            <a:endParaRPr lang="el-GR" sz="2000" dirty="0" smtClean="0"/>
          </a:p>
          <a:p>
            <a:pPr marL="109728" indent="0">
              <a:buNone/>
            </a:pPr>
            <a:r>
              <a:rPr lang="el-GR" sz="2000" dirty="0" smtClean="0"/>
              <a:t>®</a:t>
            </a:r>
            <a:r>
              <a:rPr lang="el-GR" sz="2000" dirty="0"/>
              <a:t> Πούλμαν</a:t>
            </a:r>
          </a:p>
          <a:p>
            <a:endParaRPr lang="el-GR" sz="2000" dirty="0" smtClean="0"/>
          </a:p>
          <a:p>
            <a:r>
              <a:rPr lang="el-GR" sz="2000" dirty="0" smtClean="0"/>
              <a:t>Στο </a:t>
            </a:r>
            <a:r>
              <a:rPr lang="el-GR" sz="2000" dirty="0"/>
              <a:t>επίπεδο της επιχείρησης, ο φιλοξενούμενος αισθάνεται το σύνολο της προσφοράς ως μια αλυσίδα εξυπηρέτησης, στην οποία η κάθε υπηρεσία παρατάσσεται πίσω από την άλλη.</a:t>
            </a:r>
          </a:p>
          <a:p>
            <a:r>
              <a:rPr lang="el-GR" sz="2000" dirty="0"/>
              <a:t>Έτσι, η αλυσίδα εξυπηρέτησης σε επίπεδο ξενοδοχείου θα μπορούσε να είναι:</a:t>
            </a:r>
          </a:p>
          <a:p>
            <a:pPr marL="109728" indent="0">
              <a:buNone/>
            </a:pPr>
            <a:r>
              <a:rPr lang="el-GR" sz="2000" dirty="0"/>
              <a:t>Πληροφορίες ® Άφιξη ® Τακτοποίηση </a:t>
            </a:r>
            <a:r>
              <a:rPr lang="el-GR" sz="2000" dirty="0" smtClean="0"/>
              <a:t>σε δωμάτιο</a:t>
            </a:r>
            <a:r>
              <a:rPr lang="el-GR" sz="2000" dirty="0"/>
              <a:t> </a:t>
            </a:r>
            <a:endParaRPr lang="el-GR" sz="2000" dirty="0" smtClean="0"/>
          </a:p>
          <a:p>
            <a:pPr marL="109728" indent="0">
              <a:buNone/>
            </a:pPr>
            <a:r>
              <a:rPr lang="el-GR" sz="2000" dirty="0" smtClean="0"/>
              <a:t>®</a:t>
            </a:r>
            <a:r>
              <a:rPr lang="el-GR" sz="2000" dirty="0"/>
              <a:t> </a:t>
            </a:r>
            <a:r>
              <a:rPr lang="el-GR" sz="2000" dirty="0" smtClean="0"/>
              <a:t> Διαμονή</a:t>
            </a:r>
            <a:r>
              <a:rPr lang="el-GR" sz="2000" dirty="0"/>
              <a:t> ® Αναχώρηση</a:t>
            </a:r>
          </a:p>
          <a:p>
            <a:pPr marL="109728" indent="0">
              <a:buNone/>
            </a:pPr>
            <a:endParaRPr lang="el-GR" sz="2900" dirty="0"/>
          </a:p>
          <a:p>
            <a:endParaRPr lang="el-GR" sz="2400" dirty="0"/>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34</a:t>
            </a:fld>
            <a:endParaRPr lang="en-US"/>
          </a:p>
        </p:txBody>
      </p:sp>
    </p:spTree>
    <p:extLst>
      <p:ext uri="{BB962C8B-B14F-4D97-AF65-F5344CB8AC3E}">
        <p14:creationId xmlns:p14="http://schemas.microsoft.com/office/powerpoint/2010/main" val="232766775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n-US" sz="2800" b="1" dirty="0">
                <a:effectLst/>
              </a:rPr>
              <a:t>O</a:t>
            </a:r>
            <a:r>
              <a:rPr lang="el-GR" sz="2800" b="1" dirty="0">
                <a:effectLst/>
              </a:rPr>
              <a:t>ι αλυσίδες εξυπηρέτησης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a:bodyPr>
          <a:lstStyle/>
          <a:p>
            <a:r>
              <a:rPr lang="el-GR" sz="2000" dirty="0" smtClean="0"/>
              <a:t>Για </a:t>
            </a:r>
            <a:r>
              <a:rPr lang="el-GR" sz="2000" dirty="0"/>
              <a:t>παράδειγμα, η αλυσίδα εξυπηρέτησης «Σύνολο εντυπώσεων από διακοπές» μπορεί να </a:t>
            </a:r>
            <a:r>
              <a:rPr lang="el-GR" sz="2000" dirty="0" smtClean="0"/>
              <a:t>είναι:</a:t>
            </a:r>
            <a:endParaRPr lang="el-GR" sz="2000" dirty="0"/>
          </a:p>
          <a:p>
            <a:pPr marL="109728" indent="0">
              <a:buNone/>
            </a:pPr>
            <a:r>
              <a:rPr lang="el-GR" sz="2000" dirty="0" smtClean="0"/>
              <a:t>Τουριστικό πρακτορείο</a:t>
            </a:r>
            <a:r>
              <a:rPr lang="el-GR" sz="2000" dirty="0"/>
              <a:t> ® Αεροπλάνο ® Ξενοδοχείο ® Εστιατόριο </a:t>
            </a:r>
            <a:endParaRPr lang="el-GR" sz="2000" dirty="0" smtClean="0"/>
          </a:p>
          <a:p>
            <a:pPr marL="109728" indent="0">
              <a:buNone/>
            </a:pPr>
            <a:r>
              <a:rPr lang="el-GR" sz="2000" dirty="0" smtClean="0"/>
              <a:t>®</a:t>
            </a:r>
            <a:r>
              <a:rPr lang="el-GR" sz="2000" dirty="0"/>
              <a:t> Πούλμαν</a:t>
            </a:r>
          </a:p>
          <a:p>
            <a:endParaRPr lang="el-GR" sz="2000" dirty="0" smtClean="0"/>
          </a:p>
          <a:p>
            <a:r>
              <a:rPr lang="el-GR" sz="2000" dirty="0" smtClean="0"/>
              <a:t>Στο </a:t>
            </a:r>
            <a:r>
              <a:rPr lang="el-GR" sz="2000" dirty="0"/>
              <a:t>επίπεδο της επιχείρησης, ο φιλοξενούμενος αισθάνεται το σύνολο της προσφοράς ως μια αλυσίδα εξυπηρέτησης, στην οποία η κάθε υπηρεσία παρατάσσεται πίσω από την άλλη.</a:t>
            </a:r>
          </a:p>
          <a:p>
            <a:r>
              <a:rPr lang="el-GR" sz="2000" dirty="0"/>
              <a:t>Έτσι, η αλυσίδα εξυπηρέτησης σε επίπεδο ξενοδοχείου θα μπορούσε να είναι:</a:t>
            </a:r>
          </a:p>
          <a:p>
            <a:pPr marL="109728" indent="0">
              <a:buNone/>
            </a:pPr>
            <a:r>
              <a:rPr lang="el-GR" sz="2000" dirty="0"/>
              <a:t>Πληροφορίες ® Άφιξη ® Τακτοποίηση </a:t>
            </a:r>
            <a:r>
              <a:rPr lang="el-GR" sz="2000" dirty="0" smtClean="0"/>
              <a:t>σε δωμάτιο</a:t>
            </a:r>
            <a:r>
              <a:rPr lang="el-GR" sz="2000" dirty="0"/>
              <a:t> </a:t>
            </a:r>
            <a:endParaRPr lang="el-GR" sz="2000" dirty="0" smtClean="0"/>
          </a:p>
          <a:p>
            <a:pPr marL="109728" indent="0">
              <a:buNone/>
            </a:pPr>
            <a:r>
              <a:rPr lang="el-GR" sz="2000" dirty="0" smtClean="0"/>
              <a:t>®</a:t>
            </a:r>
            <a:r>
              <a:rPr lang="el-GR" sz="2000" dirty="0"/>
              <a:t> </a:t>
            </a:r>
            <a:r>
              <a:rPr lang="el-GR" sz="2000" dirty="0" smtClean="0"/>
              <a:t> Διαμονή</a:t>
            </a:r>
            <a:r>
              <a:rPr lang="el-GR" sz="2000" dirty="0"/>
              <a:t> ® Αναχώρηση</a:t>
            </a:r>
          </a:p>
          <a:p>
            <a:pPr marL="109728" indent="0">
              <a:buNone/>
            </a:pPr>
            <a:endParaRPr lang="el-GR" sz="2900" dirty="0"/>
          </a:p>
          <a:p>
            <a:endParaRPr lang="el-GR" sz="2400" dirty="0"/>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35</a:t>
            </a:fld>
            <a:endParaRPr lang="en-US"/>
          </a:p>
        </p:txBody>
      </p:sp>
      <p:sp>
        <p:nvSpPr>
          <p:cNvPr id="6" name="Ορθογώνιο 5"/>
          <p:cNvSpPr/>
          <p:nvPr/>
        </p:nvSpPr>
        <p:spPr>
          <a:xfrm>
            <a:off x="4595129" y="6268505"/>
            <a:ext cx="2956259" cy="307777"/>
          </a:xfrm>
          <a:prstGeom prst="rect">
            <a:avLst/>
          </a:prstGeom>
        </p:spPr>
        <p:txBody>
          <a:bodyPr wrap="none">
            <a:spAutoFit/>
          </a:bodyPr>
          <a:lstStyle/>
          <a:p>
            <a:r>
              <a:rPr lang="el-GR" sz="1400" dirty="0" smtClean="0"/>
              <a:t>Γιαννοπούλου</a:t>
            </a:r>
            <a:r>
              <a:rPr lang="el-GR" sz="1400" dirty="0"/>
              <a:t> </a:t>
            </a:r>
            <a:r>
              <a:rPr lang="el-GR" sz="1400" dirty="0" smtClean="0"/>
              <a:t>&amp; </a:t>
            </a:r>
            <a:r>
              <a:rPr lang="el-GR" sz="1400" dirty="0" err="1" smtClean="0"/>
              <a:t>Ανθούλιας</a:t>
            </a:r>
            <a:r>
              <a:rPr lang="el-GR" sz="1400" dirty="0" smtClean="0"/>
              <a:t> (2004)</a:t>
            </a:r>
            <a:endParaRPr lang="el-GR" sz="1400" dirty="0"/>
          </a:p>
        </p:txBody>
      </p:sp>
    </p:spTree>
    <p:extLst>
      <p:ext uri="{BB962C8B-B14F-4D97-AF65-F5344CB8AC3E}">
        <p14:creationId xmlns:p14="http://schemas.microsoft.com/office/powerpoint/2010/main" val="390829118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Oι έξι αρχές ενεργειών του προφίλ ποιότητας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a:bodyPr>
          <a:lstStyle/>
          <a:p>
            <a:pPr marL="109728" indent="0">
              <a:buNone/>
            </a:pPr>
            <a:r>
              <a:rPr lang="el-GR" sz="2400" b="1" dirty="0">
                <a:solidFill>
                  <a:srgbClr val="FF0000"/>
                </a:solidFill>
              </a:rPr>
              <a:t>1. Γνώση των προσδοκιών των </a:t>
            </a:r>
            <a:r>
              <a:rPr lang="el-GR" sz="2400" b="1" dirty="0" smtClean="0">
                <a:solidFill>
                  <a:srgbClr val="FF0000"/>
                </a:solidFill>
              </a:rPr>
              <a:t>πελατών</a:t>
            </a:r>
            <a:endParaRPr lang="el-GR" sz="2400" b="1" dirty="0">
              <a:solidFill>
                <a:srgbClr val="FF0000"/>
              </a:solidFill>
            </a:endParaRPr>
          </a:p>
          <a:p>
            <a:r>
              <a:rPr lang="el-GR" sz="2000" dirty="0"/>
              <a:t>«Oι συνεργάτες και η διεύθυνση της επιχείρησης αναζητούν πληροφορίες σχετικές με τις προσδοκίες των πελατών».</a:t>
            </a:r>
          </a:p>
          <a:p>
            <a:endParaRPr lang="el-GR" sz="2000" dirty="0"/>
          </a:p>
          <a:p>
            <a:r>
              <a:rPr lang="el-GR" sz="2000" dirty="0"/>
              <a:t>Η γνώση των προσδοκιών των πελατών αποτελεί απαραίτητη προϋπόθεση για να επιτευχθεί η υψηλή ποιότητα στην παροχή υπηρεσιών. Έχοντας μια σαφή εικόνα των προσδοκιών που αφορούν την ποιότητα της εξυπηρέτησης, είναι πιο εύκολη η επίτευξη της μεγαλύτερης ικανοποίησης των πελατών. Αν ο μόνος οδηγός της διεύθυνσης είναι η προσωπική άποψη των συνεργατών σε ό,τι αφορά ένα καλό επίπεδο ποιότητας, υπάρχει ο κίνδυνος να μην </a:t>
            </a:r>
            <a:r>
              <a:rPr lang="el-GR" sz="2000" dirty="0" err="1"/>
              <a:t>προβλεφτούν</a:t>
            </a:r>
            <a:r>
              <a:rPr lang="el-GR" sz="2000" dirty="0"/>
              <a:t> ή να μην ερμηνευτούν σωστά οι προσδοκίες των πελατών.</a:t>
            </a:r>
            <a:endParaRPr lang="el-GR" sz="2900" dirty="0"/>
          </a:p>
          <a:p>
            <a:endParaRPr lang="el-GR" sz="2400" dirty="0"/>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36</a:t>
            </a:fld>
            <a:endParaRPr lang="en-US"/>
          </a:p>
        </p:txBody>
      </p:sp>
    </p:spTree>
    <p:extLst>
      <p:ext uri="{BB962C8B-B14F-4D97-AF65-F5344CB8AC3E}">
        <p14:creationId xmlns:p14="http://schemas.microsoft.com/office/powerpoint/2010/main" val="32221903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Oι έξι αρχές ενεργειών του προφίλ ποιότητας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a:bodyPr>
          <a:lstStyle/>
          <a:p>
            <a:pPr marL="109728" indent="0">
              <a:buNone/>
            </a:pPr>
            <a:r>
              <a:rPr lang="el-GR" sz="2400" i="1" dirty="0" smtClean="0">
                <a:solidFill>
                  <a:srgbClr val="FF0000"/>
                </a:solidFill>
              </a:rPr>
              <a:t>2</a:t>
            </a:r>
            <a:r>
              <a:rPr lang="el-GR" sz="2400" i="1" dirty="0">
                <a:solidFill>
                  <a:srgbClr val="FF0000"/>
                </a:solidFill>
              </a:rPr>
              <a:t>. </a:t>
            </a:r>
            <a:r>
              <a:rPr lang="el-GR" sz="2400" b="1" i="1" dirty="0">
                <a:solidFill>
                  <a:srgbClr val="FF0000"/>
                </a:solidFill>
              </a:rPr>
              <a:t>Συντήρηση του εξοπλισμού και των μέσων</a:t>
            </a:r>
            <a:endParaRPr lang="el-GR" sz="2400" b="1" dirty="0">
              <a:solidFill>
                <a:srgbClr val="FF0000"/>
              </a:solidFill>
            </a:endParaRPr>
          </a:p>
          <a:p>
            <a:r>
              <a:rPr lang="el-GR" sz="2000" dirty="0"/>
              <a:t>«Oι συνεργάτες και η διεύθυνση της επιχείρησης φροντίζουν για τη διατήρηση της άψογης κατάστασης του εξοπλισμού (επίπλωση, συσκευές, διακόσμηση κλπ.) και των βοηθημάτων εργασίας (υπολογιστές, μηχανήματα κλπ</a:t>
            </a:r>
            <a:r>
              <a:rPr lang="el-GR" sz="2000" dirty="0" smtClean="0"/>
              <a:t>.)».</a:t>
            </a:r>
          </a:p>
          <a:p>
            <a:endParaRPr lang="el-GR" sz="2000" dirty="0"/>
          </a:p>
          <a:p>
            <a:r>
              <a:rPr lang="el-GR" sz="2000" dirty="0"/>
              <a:t>Το σύνολο του εξοπλισμού, τα βοηθήματα εργασίας, τα μέσα πληροφορικής και τα άλλα μέσα, σε άψογη κατάσταση λειτουργίας, αποτελούν τη βάση για ένα υψηλό επίπεδο ποιότητας. Δεν αρκεί να τα διαθέτει μια επιχείρηση, πρέπει επίσης να λειτουργούν αξιόπιστα και να βρίσκονται σε καλή κατάσταση. Είναι απαραίτητη, λοιπόν, η συντήρησή τους από ειδικούς τεχνικούς.</a:t>
            </a:r>
          </a:p>
          <a:p>
            <a:endParaRPr lang="el-GR" sz="2400" dirty="0"/>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37</a:t>
            </a:fld>
            <a:endParaRPr lang="en-US"/>
          </a:p>
        </p:txBody>
      </p:sp>
      <p:sp>
        <p:nvSpPr>
          <p:cNvPr id="6" name="Ορθογώνιο 5"/>
          <p:cNvSpPr/>
          <p:nvPr/>
        </p:nvSpPr>
        <p:spPr>
          <a:xfrm>
            <a:off x="4595129" y="6268505"/>
            <a:ext cx="2956259" cy="307777"/>
          </a:xfrm>
          <a:prstGeom prst="rect">
            <a:avLst/>
          </a:prstGeom>
        </p:spPr>
        <p:txBody>
          <a:bodyPr wrap="none">
            <a:spAutoFit/>
          </a:bodyPr>
          <a:lstStyle/>
          <a:p>
            <a:r>
              <a:rPr lang="el-GR" sz="1400" dirty="0" smtClean="0"/>
              <a:t>Γιαννοπούλου</a:t>
            </a:r>
            <a:r>
              <a:rPr lang="el-GR" sz="1400" dirty="0"/>
              <a:t> </a:t>
            </a:r>
            <a:r>
              <a:rPr lang="el-GR" sz="1400" dirty="0" smtClean="0"/>
              <a:t>&amp; </a:t>
            </a:r>
            <a:r>
              <a:rPr lang="el-GR" sz="1400" dirty="0" err="1" smtClean="0"/>
              <a:t>Ανθούλιας</a:t>
            </a:r>
            <a:r>
              <a:rPr lang="el-GR" sz="1400" dirty="0" smtClean="0"/>
              <a:t> (2004)</a:t>
            </a:r>
            <a:endParaRPr lang="el-GR" sz="1400" dirty="0"/>
          </a:p>
        </p:txBody>
      </p:sp>
    </p:spTree>
    <p:extLst>
      <p:ext uri="{BB962C8B-B14F-4D97-AF65-F5344CB8AC3E}">
        <p14:creationId xmlns:p14="http://schemas.microsoft.com/office/powerpoint/2010/main" val="19499687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Oι έξι αρχές ενεργειών του προφίλ ποιότητας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a:bodyPr>
          <a:lstStyle/>
          <a:p>
            <a:pPr marL="109728" indent="0">
              <a:buNone/>
            </a:pPr>
            <a:r>
              <a:rPr lang="el-GR" sz="2400" b="1" i="1" dirty="0">
                <a:solidFill>
                  <a:srgbClr val="FF0000"/>
                </a:solidFill>
              </a:rPr>
              <a:t>3. Γνώση του βαθμού ικανοποίησης των </a:t>
            </a:r>
            <a:r>
              <a:rPr lang="el-GR" sz="2400" b="1" i="1" dirty="0" smtClean="0">
                <a:solidFill>
                  <a:srgbClr val="FF0000"/>
                </a:solidFill>
              </a:rPr>
              <a:t>πελατών</a:t>
            </a:r>
          </a:p>
          <a:p>
            <a:pPr marL="109728" indent="0">
              <a:buNone/>
            </a:pPr>
            <a:endParaRPr lang="el-GR" sz="2400" dirty="0"/>
          </a:p>
          <a:p>
            <a:r>
              <a:rPr lang="el-GR" sz="2400" dirty="0"/>
              <a:t>«Oι συνεργάτες και η διεύθυνση της επιχείρησης έχουν υποχρέωση να γνωρίζουν κατά πόσο είναι ικανοποιημένοι οι πελάτες».</a:t>
            </a:r>
          </a:p>
          <a:p>
            <a:r>
              <a:rPr lang="el-GR" sz="2400" dirty="0"/>
              <a:t>Η γνώση του βαθμού ικανοποίησης των πελατών αποτελεί μια ουσιώδη πληροφορία προκειμένου να προσαρμόζονται συνεχώς οι υπηρεσίες στις ανάγκες των πελατών. Δεν μπορεί να επιτευχθεί ένα υψηλό επίπεδο ποιότητας, αν οι υπηρεσίες δεν </a:t>
            </a:r>
            <a:r>
              <a:rPr lang="el-GR" sz="2400" dirty="0" err="1"/>
              <a:t>ανταποκρί-νονται</a:t>
            </a:r>
            <a:r>
              <a:rPr lang="el-GR" sz="2400" dirty="0"/>
              <a:t> στις επιθυμίες των πελατών.</a:t>
            </a:r>
          </a:p>
          <a:p>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38</a:t>
            </a:fld>
            <a:endParaRPr lang="en-US"/>
          </a:p>
        </p:txBody>
      </p:sp>
    </p:spTree>
    <p:extLst>
      <p:ext uri="{BB962C8B-B14F-4D97-AF65-F5344CB8AC3E}">
        <p14:creationId xmlns:p14="http://schemas.microsoft.com/office/powerpoint/2010/main" val="50137315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Oι έξι αρχές ενεργειών του προφίλ ποιότητας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fontScale="85000" lnSpcReduction="20000"/>
          </a:bodyPr>
          <a:lstStyle/>
          <a:p>
            <a:pPr marL="109728" indent="0">
              <a:buNone/>
            </a:pPr>
            <a:r>
              <a:rPr lang="el-GR" sz="2400" b="1" i="1" dirty="0">
                <a:solidFill>
                  <a:srgbClr val="FF0000"/>
                </a:solidFill>
              </a:rPr>
              <a:t>4. Εργασία κατά </a:t>
            </a:r>
            <a:r>
              <a:rPr lang="el-GR" sz="2400" b="1" i="1" dirty="0" smtClean="0">
                <a:solidFill>
                  <a:srgbClr val="FF0000"/>
                </a:solidFill>
              </a:rPr>
              <a:t>ομάδες</a:t>
            </a:r>
          </a:p>
          <a:p>
            <a:pPr marL="109728" indent="0">
              <a:buNone/>
            </a:pPr>
            <a:endParaRPr lang="el-GR" sz="2400" b="1" i="1" dirty="0">
              <a:solidFill>
                <a:srgbClr val="FF0000"/>
              </a:solidFill>
            </a:endParaRPr>
          </a:p>
          <a:p>
            <a:pPr marL="109728" indent="0">
              <a:buNone/>
            </a:pPr>
            <a:r>
              <a:rPr lang="el-GR" sz="2400" dirty="0"/>
              <a:t>«Oι συνεργάτες της επιχείρησης βοηθούν αποτελεσματικά τους συναδέλφους τους, αναλαμβάνοντας μαζί τις εργασίες προκειμένου να ικανοποιήσουν τους πελάτες».</a:t>
            </a:r>
          </a:p>
          <a:p>
            <a:pPr marL="109728" indent="0">
              <a:buNone/>
            </a:pPr>
            <a:endParaRPr lang="el-GR" sz="2400" dirty="0"/>
          </a:p>
          <a:p>
            <a:pPr marL="109728" indent="0">
              <a:buNone/>
            </a:pPr>
            <a:r>
              <a:rPr lang="el-GR" sz="2400" dirty="0"/>
              <a:t>Οι υπηρεσίες της επιχείρησης παρέχονται σύμφωνα με ένα σύστημα πλήρους κατανομής της εργασίας ανάμεσα στους διάφορους τομείς και τους συνεργάτες. O πελάτης αντιλαμβάνεται την επιχείρηση ως ένα ενιαίο σύνολο. Οι διάφοροι τομείς πρέπει, λοιπόν, να αποτελούν μια ενότητα ως προς τους τρίτους και να ενεργούν συντονισμένα. Στους κόλπους της επιχείρησης, οι κανόνες και οι συμφωνίες πρέπει οπωσδήποτε να γίνονται σεβαστές. Είναι καλό να αναζητηθεί ένα περιβάλλον εργασίας που να χαρακτηρίζεται από τον αμοιβαίο σεβασμό και την αλληλοβοήθεια. Κατά συνέπεια, κάθε συνεργάτης δεν έχει μόνο εξωτερικούς πελάτες, τους φιλοξενούμενους, αλλά και εσωτερικούς πελάτες, τους συναδέλφους τους.</a:t>
            </a:r>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39</a:t>
            </a:fld>
            <a:endParaRPr lang="en-US"/>
          </a:p>
        </p:txBody>
      </p:sp>
    </p:spTree>
    <p:extLst>
      <p:ext uri="{BB962C8B-B14F-4D97-AF65-F5344CB8AC3E}">
        <p14:creationId xmlns:p14="http://schemas.microsoft.com/office/powerpoint/2010/main" val="228009316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dirty="0"/>
              <a:t>Βραβείο </a:t>
            </a:r>
            <a:r>
              <a:rPr lang="en-US" dirty="0"/>
              <a:t>DEMING</a:t>
            </a:r>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26192" y="751578"/>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4</a:t>
            </a:fld>
            <a:endParaRPr lang="en-US"/>
          </a:p>
        </p:txBody>
      </p:sp>
      <p:sp>
        <p:nvSpPr>
          <p:cNvPr id="3" name="Ορθογώνιο 2"/>
          <p:cNvSpPr/>
          <p:nvPr/>
        </p:nvSpPr>
        <p:spPr>
          <a:xfrm>
            <a:off x="411723" y="1700808"/>
            <a:ext cx="8532234" cy="4247317"/>
          </a:xfrm>
          <a:prstGeom prst="rect">
            <a:avLst/>
          </a:prstGeom>
        </p:spPr>
        <p:txBody>
          <a:bodyPr wrap="square">
            <a:spAutoFit/>
          </a:bodyPr>
          <a:lstStyle/>
          <a:p>
            <a:pPr marL="285750" indent="-285750">
              <a:buFont typeface="Wingdings" panose="05000000000000000000" pitchFamily="2" charset="2"/>
              <a:buChar char="ü"/>
            </a:pPr>
            <a:r>
              <a:rPr lang="el-GR" dirty="0"/>
              <a:t>καθιερώθηκε το </a:t>
            </a:r>
            <a:r>
              <a:rPr lang="el-GR" b="1" dirty="0"/>
              <a:t>1951 στην Ιαπωνία </a:t>
            </a:r>
            <a:r>
              <a:rPr lang="el-GR" dirty="0"/>
              <a:t>από την Ένωση Ιαπώνων </a:t>
            </a:r>
            <a:r>
              <a:rPr lang="el-GR" dirty="0" smtClean="0"/>
              <a:t>Επιστημόνων </a:t>
            </a:r>
            <a:r>
              <a:rPr lang="el-GR" dirty="0"/>
              <a:t>&amp; Μηχανικών (Union of </a:t>
            </a:r>
            <a:r>
              <a:rPr lang="el-GR" dirty="0" err="1"/>
              <a:t>Japanese</a:t>
            </a:r>
            <a:r>
              <a:rPr lang="el-GR" dirty="0"/>
              <a:t> </a:t>
            </a:r>
            <a:r>
              <a:rPr lang="el-GR" dirty="0" err="1"/>
              <a:t>Scientists</a:t>
            </a:r>
            <a:r>
              <a:rPr lang="el-GR" dirty="0"/>
              <a:t> and </a:t>
            </a:r>
            <a:r>
              <a:rPr lang="el-GR" dirty="0" err="1"/>
              <a:t>Engineers</a:t>
            </a:r>
            <a:r>
              <a:rPr lang="el-GR" dirty="0"/>
              <a:t> </a:t>
            </a:r>
            <a:r>
              <a:rPr lang="el-GR" dirty="0" smtClean="0"/>
              <a:t>JUSE)</a:t>
            </a:r>
            <a:r>
              <a:rPr lang="en-US" dirty="0" smtClean="0"/>
              <a:t> </a:t>
            </a:r>
            <a:r>
              <a:rPr lang="el-GR" dirty="0" smtClean="0"/>
              <a:t>προς </a:t>
            </a:r>
            <a:r>
              <a:rPr lang="el-GR" dirty="0"/>
              <a:t>τιμήν του επιστήμονα </a:t>
            </a:r>
            <a:r>
              <a:rPr lang="el-GR" dirty="0" err="1"/>
              <a:t>Edwards</a:t>
            </a:r>
            <a:r>
              <a:rPr lang="el-GR" dirty="0"/>
              <a:t> W. </a:t>
            </a:r>
            <a:r>
              <a:rPr lang="el-GR" dirty="0" err="1"/>
              <a:t>Deming</a:t>
            </a:r>
            <a:r>
              <a:rPr lang="el-GR" dirty="0"/>
              <a:t>, που καθιέρωσε διεθνώς τις </a:t>
            </a:r>
            <a:r>
              <a:rPr lang="el-GR" dirty="0" smtClean="0"/>
              <a:t>στατιστικές </a:t>
            </a:r>
            <a:r>
              <a:rPr lang="el-GR" dirty="0"/>
              <a:t>τεχνικές ελέγχου, ως αναγνώριση για τη συμβολή του στην ανάπτυξη </a:t>
            </a:r>
            <a:r>
              <a:rPr lang="el-GR" dirty="0" smtClean="0"/>
              <a:t>και</a:t>
            </a:r>
            <a:r>
              <a:rPr lang="en-US" dirty="0" smtClean="0"/>
              <a:t> </a:t>
            </a:r>
            <a:r>
              <a:rPr lang="el-GR" dirty="0" smtClean="0"/>
              <a:t>εφαρμογή </a:t>
            </a:r>
            <a:r>
              <a:rPr lang="el-GR" dirty="0"/>
              <a:t>τους στην Ιαπωνική βιομηχανία</a:t>
            </a:r>
            <a:r>
              <a:rPr lang="el-GR" dirty="0" smtClean="0"/>
              <a:t>.</a:t>
            </a:r>
            <a:endParaRPr lang="en-US" dirty="0" smtClean="0"/>
          </a:p>
          <a:p>
            <a:pPr marL="285750" indent="-285750">
              <a:buFont typeface="Wingdings" panose="05000000000000000000" pitchFamily="2" charset="2"/>
              <a:buChar char="ü"/>
            </a:pPr>
            <a:endParaRPr lang="en-US" dirty="0" smtClean="0"/>
          </a:p>
          <a:p>
            <a:pPr marL="285750" indent="-285750">
              <a:buFont typeface="Wingdings" panose="05000000000000000000" pitchFamily="2" charset="2"/>
              <a:buChar char="ü"/>
            </a:pPr>
            <a:r>
              <a:rPr lang="el-GR" dirty="0" smtClean="0"/>
              <a:t>Καθιερώθηκε </a:t>
            </a:r>
            <a:r>
              <a:rPr lang="el-GR" dirty="0"/>
              <a:t>για την </a:t>
            </a:r>
            <a:r>
              <a:rPr lang="el-GR" dirty="0" smtClean="0"/>
              <a:t>επιβεβαίωση</a:t>
            </a:r>
            <a:r>
              <a:rPr lang="en-US" dirty="0" smtClean="0"/>
              <a:t> </a:t>
            </a:r>
            <a:r>
              <a:rPr lang="el-GR" dirty="0" smtClean="0"/>
              <a:t>ότι </a:t>
            </a:r>
            <a:r>
              <a:rPr lang="el-GR" dirty="0"/>
              <a:t>η εφαρμογή στατιστικών εργαλείων για τον έλεγχο συμβάλλουν στη </a:t>
            </a:r>
            <a:r>
              <a:rPr lang="el-GR" dirty="0" smtClean="0"/>
              <a:t>βελτίωση</a:t>
            </a:r>
            <a:r>
              <a:rPr lang="en-US" dirty="0" smtClean="0"/>
              <a:t> </a:t>
            </a:r>
            <a:r>
              <a:rPr lang="el-GR" dirty="0" smtClean="0"/>
              <a:t>της </a:t>
            </a:r>
            <a:r>
              <a:rPr lang="el-GR" dirty="0"/>
              <a:t>ποιότητας και στην αυξημένη απόδοση της επιχείρησης. </a:t>
            </a:r>
            <a:endParaRPr lang="en-US" dirty="0" smtClean="0"/>
          </a:p>
          <a:p>
            <a:pPr marL="285750" indent="-285750">
              <a:buFont typeface="Wingdings" panose="05000000000000000000" pitchFamily="2" charset="2"/>
              <a:buChar char="ü"/>
            </a:pPr>
            <a:endParaRPr lang="en-US" dirty="0"/>
          </a:p>
          <a:p>
            <a:r>
              <a:rPr lang="el-GR" dirty="0" smtClean="0"/>
              <a:t>Το </a:t>
            </a:r>
            <a:r>
              <a:rPr lang="el-GR" dirty="0"/>
              <a:t>βραβείο </a:t>
            </a:r>
            <a:r>
              <a:rPr lang="el-GR" dirty="0" smtClean="0"/>
              <a:t>αποτελείται </a:t>
            </a:r>
            <a:r>
              <a:rPr lang="el-GR" dirty="0"/>
              <a:t>από </a:t>
            </a:r>
            <a:r>
              <a:rPr lang="el-GR" b="1" dirty="0"/>
              <a:t>δύο κατηγορίες</a:t>
            </a:r>
            <a:r>
              <a:rPr lang="el-GR" dirty="0"/>
              <a:t>:</a:t>
            </a:r>
          </a:p>
          <a:p>
            <a:pPr marL="285750" indent="-285750">
              <a:buFont typeface="Wingdings" panose="05000000000000000000" pitchFamily="2" charset="2"/>
              <a:buChar char="ü"/>
            </a:pPr>
            <a:r>
              <a:rPr lang="el-GR" dirty="0" smtClean="0"/>
              <a:t>Απονέμεται </a:t>
            </a:r>
            <a:r>
              <a:rPr lang="el-GR" dirty="0"/>
              <a:t>στην ομάδα που συνέβαλε στην έρευνα, την εκπαίδευση και </a:t>
            </a:r>
            <a:r>
              <a:rPr lang="el-GR" dirty="0" smtClean="0"/>
              <a:t>την</a:t>
            </a:r>
            <a:r>
              <a:rPr lang="en-US" dirty="0" smtClean="0"/>
              <a:t> </a:t>
            </a:r>
            <a:r>
              <a:rPr lang="el-GR" dirty="0" smtClean="0"/>
              <a:t>καλύτερη </a:t>
            </a:r>
            <a:r>
              <a:rPr lang="el-GR" dirty="0"/>
              <a:t>εφαρμογή σε θέματα στατιστικού ελέγχου και Διοίκησης </a:t>
            </a:r>
            <a:r>
              <a:rPr lang="el-GR" dirty="0" smtClean="0"/>
              <a:t>Ολικής</a:t>
            </a:r>
            <a:r>
              <a:rPr lang="en-US" dirty="0" smtClean="0"/>
              <a:t> </a:t>
            </a:r>
            <a:r>
              <a:rPr lang="el-GR" dirty="0" smtClean="0"/>
              <a:t>Ποιότητας </a:t>
            </a:r>
            <a:r>
              <a:rPr lang="el-GR" dirty="0"/>
              <a:t>και</a:t>
            </a:r>
          </a:p>
          <a:p>
            <a:pPr marL="285750" indent="-285750">
              <a:buFont typeface="Wingdings" panose="05000000000000000000" pitchFamily="2" charset="2"/>
              <a:buChar char="ü"/>
            </a:pPr>
            <a:r>
              <a:rPr lang="el-GR" dirty="0" smtClean="0"/>
              <a:t>στις </a:t>
            </a:r>
            <a:r>
              <a:rPr lang="el-GR" dirty="0"/>
              <a:t>επιχειρήσεις με τα καλύτερα αποτελέσματα.</a:t>
            </a:r>
          </a:p>
        </p:txBody>
      </p:sp>
    </p:spTree>
    <p:extLst>
      <p:ext uri="{BB962C8B-B14F-4D97-AF65-F5344CB8AC3E}">
        <p14:creationId xmlns:p14="http://schemas.microsoft.com/office/powerpoint/2010/main" val="77780281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Oι έξι αρχές ενεργειών του προφίλ ποιότητας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fontScale="85000" lnSpcReduction="20000"/>
          </a:bodyPr>
          <a:lstStyle/>
          <a:p>
            <a:pPr marL="109728" indent="0">
              <a:buNone/>
            </a:pPr>
            <a:r>
              <a:rPr lang="el-GR" sz="2400" b="1" i="1" dirty="0">
                <a:solidFill>
                  <a:srgbClr val="FF0000"/>
                </a:solidFill>
              </a:rPr>
              <a:t>5. Συνεργασία με ανταγωνιστικές </a:t>
            </a:r>
            <a:r>
              <a:rPr lang="el-GR" sz="2400" b="1" i="1" dirty="0" smtClean="0">
                <a:solidFill>
                  <a:srgbClr val="FF0000"/>
                </a:solidFill>
              </a:rPr>
              <a:t>επιχειρήσεις</a:t>
            </a:r>
          </a:p>
          <a:p>
            <a:pPr marL="109728" indent="0">
              <a:buNone/>
            </a:pPr>
            <a:endParaRPr lang="el-GR" sz="2400" b="1" i="1" dirty="0">
              <a:solidFill>
                <a:srgbClr val="FF0000"/>
              </a:solidFill>
            </a:endParaRPr>
          </a:p>
          <a:p>
            <a:pPr marL="109728" indent="0">
              <a:buNone/>
            </a:pPr>
            <a:r>
              <a:rPr lang="el-GR" sz="2400" dirty="0"/>
              <a:t>«Η διεύθυνση της επιχείρησης φροντίζει ώστε η συνεργασία με τις ανταγωνιστικές επιχειρήσεις και τις άλλες τουριστικές επιχειρήσεις, που βρίσκονται κοντά στην επιχείρηση ή είναι πιο απομακρυσμένες, λειτουργεί χωρίς προβλήματα».</a:t>
            </a:r>
          </a:p>
          <a:p>
            <a:pPr marL="109728" indent="0">
              <a:buNone/>
            </a:pPr>
            <a:endParaRPr lang="el-GR" sz="2400" dirty="0"/>
          </a:p>
          <a:p>
            <a:pPr marL="109728" indent="0">
              <a:buNone/>
            </a:pPr>
            <a:r>
              <a:rPr lang="el-GR" sz="2400" dirty="0"/>
              <a:t>Δεν αρκεί μόνο η δική σας επιχείρηση να προσφέρει υψηλού επιπέδου υπηρεσίες. Η απόφαση του πελάτη να επισκεφθεί ξανά την επιχείρησή σας ή να προτείνει το μέρος σε άλλους εξαρτάται κατά πολύ από τη γενικότερη αξιολόγηση των υπηρεσιών όλων των τουριστικών επιχειρήσεων. Κατά συνέπεια, η τοπική και/ή </a:t>
            </a:r>
            <a:r>
              <a:rPr lang="el-GR" sz="2400" dirty="0" err="1"/>
              <a:t>υπερτοπική</a:t>
            </a:r>
            <a:r>
              <a:rPr lang="el-GR" sz="2400" dirty="0"/>
              <a:t> συνεργασία με άλλες τουριστικές υπηρεσίες πρέπει να φροντιστεί </a:t>
            </a:r>
            <a:r>
              <a:rPr lang="el-GR" sz="2400" dirty="0" err="1"/>
              <a:t>ιδιαίτερα.Oι</a:t>
            </a:r>
            <a:r>
              <a:rPr lang="el-GR" sz="2400" dirty="0"/>
              <a:t> συνεργάτες της επιχείρησης βοηθούν αποτελεσματικά τους συναδέλφους τους, αναλαμβάνοντας μαζί τις εργασίες προκειμένου να ικανοποιήσουν τους πελάτες».</a:t>
            </a:r>
          </a:p>
          <a:p>
            <a:pPr marL="109728" indent="0">
              <a:buNone/>
            </a:pPr>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40</a:t>
            </a:fld>
            <a:endParaRPr lang="en-US"/>
          </a:p>
        </p:txBody>
      </p:sp>
    </p:spTree>
    <p:extLst>
      <p:ext uri="{BB962C8B-B14F-4D97-AF65-F5344CB8AC3E}">
        <p14:creationId xmlns:p14="http://schemas.microsoft.com/office/powerpoint/2010/main" val="268462019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Oι έξι αρχές ενεργειών του προφίλ ποιότητας</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9" y="1942768"/>
            <a:ext cx="8229600" cy="4510568"/>
          </a:xfrm>
        </p:spPr>
        <p:txBody>
          <a:bodyPr>
            <a:normAutofit fontScale="77500" lnSpcReduction="20000"/>
          </a:bodyPr>
          <a:lstStyle/>
          <a:p>
            <a:pPr marL="109728" indent="0">
              <a:buNone/>
            </a:pPr>
            <a:r>
              <a:rPr lang="el-GR" sz="3100" b="1" i="1" dirty="0">
                <a:solidFill>
                  <a:srgbClr val="FF0000"/>
                </a:solidFill>
              </a:rPr>
              <a:t>6. Διεύθυνση των </a:t>
            </a:r>
            <a:r>
              <a:rPr lang="el-GR" sz="3100" b="1" i="1" dirty="0" smtClean="0">
                <a:solidFill>
                  <a:srgbClr val="FF0000"/>
                </a:solidFill>
              </a:rPr>
              <a:t>συνεργατών</a:t>
            </a:r>
          </a:p>
          <a:p>
            <a:pPr marL="109728" indent="0">
              <a:buNone/>
            </a:pPr>
            <a:endParaRPr lang="el-GR" sz="2400" b="1" i="1" dirty="0">
              <a:solidFill>
                <a:srgbClr val="FF0000"/>
              </a:solidFill>
            </a:endParaRPr>
          </a:p>
          <a:p>
            <a:r>
              <a:rPr lang="el-GR" sz="2400" dirty="0"/>
              <a:t>«Η διεύθυνση της επιχείρησης γνωρίζει τις προσδοκίες των συνεργατών. Φροντίζει το περιβάλλον και τις συνθήκες εργασίας, τη συνεχιζόμενη εκπαίδευση και τη διεύθυνση των συνεργατών με τέτοιο τρόπο που να τους ενθαρρύνει και να τους προσφέρει κίνητρα».</a:t>
            </a:r>
          </a:p>
          <a:p>
            <a:r>
              <a:rPr lang="el-GR" sz="2400" dirty="0"/>
              <a:t>Η διεύθυνση της επιχείρησης είναι υπεύθυνη για την ποιότητα της εργασίας που εκτελείται από τους συνεργάτες. Φροντίζοντας να κρατά ικανοποιημένους και να προσφέρει κίνητρα στους συνεργάτες της, η διεύθυνση μπορεί να επηρεάσει θετικά τις σχέσεις που δημιουργούνται ανάμεσα στους πελάτες και τους συνεργάτες. Οι συνεργάτες έχουν συχνά την ίδια συμπεριφορά απέναντι στους πελάτες με αυτή της διεύθυνσης απέναντί τους.</a:t>
            </a:r>
          </a:p>
          <a:p>
            <a:r>
              <a:rPr lang="el-GR" sz="2400" dirty="0"/>
              <a:t>Τα θέματα αξιολογούνται με βάση μια κλίμακα τεσσάρων επιπέδων. Καταγράφονται όλες οι ιδέες και οι απόψεις που σχετίζονται με τα δυνατά και τα αδύνατα σημεία της επιχείρησης. Προγραμματίζονται τα μέτρα που θα ληφθούν και οι συνέπειες για την επιχείρηση.</a:t>
            </a:r>
          </a:p>
          <a:p>
            <a:pPr marL="109728" indent="0">
              <a:buNone/>
            </a:pPr>
            <a:endParaRPr lang="el-GR" sz="24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41</a:t>
            </a:fld>
            <a:endParaRPr lang="en-US"/>
          </a:p>
        </p:txBody>
      </p:sp>
      <p:sp>
        <p:nvSpPr>
          <p:cNvPr id="6" name="Ορθογώνιο 5"/>
          <p:cNvSpPr/>
          <p:nvPr/>
        </p:nvSpPr>
        <p:spPr>
          <a:xfrm>
            <a:off x="4595129" y="6268505"/>
            <a:ext cx="2956259" cy="307777"/>
          </a:xfrm>
          <a:prstGeom prst="rect">
            <a:avLst/>
          </a:prstGeom>
        </p:spPr>
        <p:txBody>
          <a:bodyPr wrap="none">
            <a:spAutoFit/>
          </a:bodyPr>
          <a:lstStyle/>
          <a:p>
            <a:r>
              <a:rPr lang="el-GR" sz="1400" dirty="0" smtClean="0"/>
              <a:t>Γιαννοπούλου</a:t>
            </a:r>
            <a:r>
              <a:rPr lang="el-GR" sz="1400" dirty="0"/>
              <a:t> </a:t>
            </a:r>
            <a:r>
              <a:rPr lang="el-GR" sz="1400" dirty="0" smtClean="0"/>
              <a:t>&amp; </a:t>
            </a:r>
            <a:r>
              <a:rPr lang="el-GR" sz="1400" dirty="0" err="1" smtClean="0"/>
              <a:t>Ανθούλιας</a:t>
            </a:r>
            <a:r>
              <a:rPr lang="el-GR" sz="1400" dirty="0" smtClean="0"/>
              <a:t> (2004)</a:t>
            </a:r>
            <a:endParaRPr lang="el-GR" sz="1400" dirty="0"/>
          </a:p>
        </p:txBody>
      </p:sp>
    </p:spTree>
    <p:extLst>
      <p:ext uri="{BB962C8B-B14F-4D97-AF65-F5344CB8AC3E}">
        <p14:creationId xmlns:p14="http://schemas.microsoft.com/office/powerpoint/2010/main" val="41873554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Το Σήμα ποιότητας Q </a:t>
            </a:r>
            <a:r>
              <a:rPr lang="el-GR" sz="2800" b="1" dirty="0" err="1">
                <a:effectLst/>
              </a:rPr>
              <a:t>Label</a:t>
            </a:r>
            <a:r>
              <a:rPr lang="el-GR" sz="2800" b="1" dirty="0">
                <a:effectLst/>
              </a:rPr>
              <a:t> (Επίπεδο III</a:t>
            </a:r>
            <a:r>
              <a:rPr lang="el-GR" sz="2800" b="1" dirty="0" smtClean="0">
                <a:effectLst/>
              </a:rPr>
              <a:t>)</a:t>
            </a:r>
            <a:endParaRPr lang="el-GR" sz="2800" dirty="0"/>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8" y="1942768"/>
            <a:ext cx="8456407" cy="4510568"/>
          </a:xfrm>
        </p:spPr>
        <p:txBody>
          <a:bodyPr>
            <a:normAutofit fontScale="92500" lnSpcReduction="20000"/>
          </a:bodyPr>
          <a:lstStyle/>
          <a:p>
            <a:pPr marL="109728" indent="0">
              <a:buNone/>
            </a:pPr>
            <a:r>
              <a:rPr lang="el-GR" sz="1800" dirty="0"/>
              <a:t>θέτει τις βάσεις του σε υφιστάμενα διεθνή πρότυπα διαχείρισης και ποιότητας, από τα οποία υιοθετεί τη βασική δομή αλλά και φιλοσοφία. Το σύνολο των απαιτήσεων ακολουθεί την δομή του προτύπου ISO 9001:2008. Οι </a:t>
            </a:r>
            <a:r>
              <a:rPr lang="el-GR" sz="1800" dirty="0" smtClean="0"/>
              <a:t>απαιτήσεις </a:t>
            </a:r>
            <a:r>
              <a:rPr lang="el-GR" sz="1800" dirty="0"/>
              <a:t>αυτές σχετίζονται</a:t>
            </a:r>
            <a:r>
              <a:rPr lang="el-GR" sz="1800" dirty="0" smtClean="0"/>
              <a:t>:</a:t>
            </a:r>
          </a:p>
          <a:p>
            <a:r>
              <a:rPr lang="el-GR" sz="1900" dirty="0"/>
              <a:t>Με τη οργανωτική δομή και τεκμηρίωση που πρέπει να έχει το σύστημα διαχείρισης.</a:t>
            </a:r>
          </a:p>
          <a:p>
            <a:r>
              <a:rPr lang="el-GR" sz="1900" dirty="0"/>
              <a:t>Με τη εμπλοκή της διοίκησης και την οργάνωση του προσωπικού.</a:t>
            </a:r>
          </a:p>
          <a:p>
            <a:r>
              <a:rPr lang="el-GR" sz="1900" dirty="0"/>
              <a:t>Με τον έλεγχο της καλής λειτουργίας του εξοπλισμού και των υποδομών.</a:t>
            </a:r>
          </a:p>
          <a:p>
            <a:r>
              <a:rPr lang="el-GR" sz="1900" dirty="0"/>
              <a:t>Με την ανάπτυξη μεθόδων συνεχούς εκπαίδευσης του προσωπικού και των υπευθύνων</a:t>
            </a:r>
          </a:p>
          <a:p>
            <a:r>
              <a:rPr lang="el-GR" sz="1900" dirty="0"/>
              <a:t>Με την εφαρμογή αποδοτικών πρακτικών ελέγχου υλοποίησης κάθε παρεχόμενης υπηρεσίας</a:t>
            </a:r>
          </a:p>
          <a:p>
            <a:r>
              <a:rPr lang="el-GR" sz="1900" dirty="0"/>
              <a:t>Με την αποτελεσματική διαχείριση των απαιτήσεων των πελατών και την αξιολόγηση των συνεργασιών με τους προμηθευτές</a:t>
            </a:r>
          </a:p>
          <a:p>
            <a:r>
              <a:rPr lang="el-GR" sz="1900" dirty="0"/>
              <a:t>Με την διαχείριση και αξιολόγηση των παραπόνων πελατών καθώς και των εσωτερικών προβλημάτων λειτουργίας</a:t>
            </a:r>
          </a:p>
          <a:p>
            <a:r>
              <a:rPr lang="el-GR" sz="1900" dirty="0"/>
              <a:t>Με την μέτρηση, με αντικειμενικά κριτήρια, κάθε ξεχωριστής λειτουργίας προκειμένου να ελέγχεται η αποτελεσματικότητά της, με σκοπό την λήψη αποφάσεων βελτίωσης</a:t>
            </a:r>
          </a:p>
          <a:p>
            <a:pPr marL="109728" indent="0">
              <a:buNone/>
            </a:pPr>
            <a:endParaRPr lang="el-GR" sz="1900"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42</a:t>
            </a:fld>
            <a:endParaRPr lang="en-US"/>
          </a:p>
        </p:txBody>
      </p:sp>
    </p:spTree>
    <p:extLst>
      <p:ext uri="{BB962C8B-B14F-4D97-AF65-F5344CB8AC3E}">
        <p14:creationId xmlns:p14="http://schemas.microsoft.com/office/powerpoint/2010/main" val="125645154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 xmlns:a16="http://schemas.microsoft.com/office/drawing/2014/main" id="{69AD8641-B693-406F-B32B-B19348549618}"/>
              </a:ext>
            </a:extLst>
          </p:cNvPr>
          <p:cNvSpPr>
            <a:spLocks noGrp="1"/>
          </p:cNvSpPr>
          <p:nvPr>
            <p:ph type="title"/>
          </p:nvPr>
        </p:nvSpPr>
        <p:spPr>
          <a:xfrm>
            <a:off x="480329" y="858012"/>
            <a:ext cx="8229600" cy="1066800"/>
          </a:xfrm>
        </p:spPr>
        <p:txBody>
          <a:bodyPr>
            <a:normAutofit/>
          </a:bodyPr>
          <a:lstStyle/>
          <a:p>
            <a:pPr algn="ctr"/>
            <a:r>
              <a:rPr lang="el-GR" sz="2800" b="1" dirty="0">
                <a:effectLst/>
              </a:rPr>
              <a:t>Ευρωπαϊκό Πλαίσιο Ποιότητας </a:t>
            </a:r>
            <a:r>
              <a:rPr lang="el-GR" sz="2800" b="1" dirty="0" smtClean="0">
                <a:effectLst/>
              </a:rPr>
              <a:t/>
            </a:r>
            <a:br>
              <a:rPr lang="el-GR" sz="2800" b="1" dirty="0" smtClean="0">
                <a:effectLst/>
              </a:rPr>
            </a:br>
            <a:r>
              <a:rPr lang="el-GR" sz="2800" b="1" dirty="0" smtClean="0">
                <a:effectLst/>
              </a:rPr>
              <a:t>στον </a:t>
            </a:r>
            <a:r>
              <a:rPr lang="el-GR" sz="2800" b="1" dirty="0">
                <a:effectLst/>
              </a:rPr>
              <a:t>Τουριστικό Τομέα</a:t>
            </a:r>
          </a:p>
        </p:txBody>
      </p:sp>
      <p:sp>
        <p:nvSpPr>
          <p:cNvPr id="3" name="Θέση περιεχομένου 2">
            <a:extLst>
              <a:ext uri="{FF2B5EF4-FFF2-40B4-BE49-F238E27FC236}">
                <a16:creationId xmlns="" xmlns:a16="http://schemas.microsoft.com/office/drawing/2014/main" id="{BDDD015A-007B-4092-B613-289569221BAF}"/>
              </a:ext>
            </a:extLst>
          </p:cNvPr>
          <p:cNvSpPr>
            <a:spLocks noGrp="1"/>
          </p:cNvSpPr>
          <p:nvPr>
            <p:ph idx="1"/>
          </p:nvPr>
        </p:nvSpPr>
        <p:spPr>
          <a:xfrm>
            <a:off x="480328" y="1942768"/>
            <a:ext cx="8456407" cy="4510568"/>
          </a:xfrm>
        </p:spPr>
        <p:txBody>
          <a:bodyPr>
            <a:normAutofit/>
          </a:bodyPr>
          <a:lstStyle/>
          <a:p>
            <a:endParaRPr lang="en-US" sz="2000" dirty="0" smtClean="0"/>
          </a:p>
          <a:p>
            <a:pPr marL="109728" indent="0">
              <a:buNone/>
            </a:pPr>
            <a:endParaRPr lang="el-GR" sz="2000" dirty="0"/>
          </a:p>
          <a:p>
            <a:pPr marL="109728" indent="0">
              <a:buNone/>
            </a:pPr>
            <a:r>
              <a:rPr lang="el-GR" sz="2000" dirty="0" smtClean="0"/>
              <a:t>Μελέτη περίπτωσης </a:t>
            </a:r>
            <a:endParaRPr lang="el-GR" sz="2000" dirty="0"/>
          </a:p>
          <a:p>
            <a:r>
              <a:rPr lang="el-GR" sz="2000" dirty="0"/>
              <a:t> </a:t>
            </a:r>
            <a:r>
              <a:rPr lang="el-GR" sz="2000" b="1" dirty="0"/>
              <a:t>Κείμενο θέσεων (</a:t>
            </a:r>
            <a:r>
              <a:rPr lang="el-GR" sz="2000" b="1" dirty="0" err="1"/>
              <a:t>position</a:t>
            </a:r>
            <a:r>
              <a:rPr lang="el-GR" sz="2000" b="1" dirty="0"/>
              <a:t> </a:t>
            </a:r>
            <a:r>
              <a:rPr lang="el-GR" sz="2000" b="1" dirty="0" err="1"/>
              <a:t>paper</a:t>
            </a:r>
            <a:r>
              <a:rPr lang="el-GR" sz="2000" b="1" dirty="0"/>
              <a:t>) για την Ποιότητα στον Ευρωπαϊκό Τουρισμό </a:t>
            </a:r>
            <a:endParaRPr lang="el-GR" sz="2000" b="1" dirty="0" smtClean="0"/>
          </a:p>
          <a:p>
            <a:pPr marL="109728" indent="0" algn="r">
              <a:buNone/>
            </a:pPr>
            <a:r>
              <a:rPr lang="en-US" sz="2000" b="1" dirty="0" smtClean="0"/>
              <a:t>INSETE (2015)</a:t>
            </a:r>
            <a:endParaRPr lang="el-GR" sz="1900" b="1" dirty="0"/>
          </a:p>
        </p:txBody>
      </p:sp>
      <p:sp>
        <p:nvSpPr>
          <p:cNvPr id="4" name="Θέση υποσέλιδου 3">
            <a:extLst>
              <a:ext uri="{FF2B5EF4-FFF2-40B4-BE49-F238E27FC236}">
                <a16:creationId xmlns="" xmlns:a16="http://schemas.microsoft.com/office/drawing/2014/main" id="{667A7542-7B2B-4F0D-A5B0-F60186BE8F82}"/>
              </a:ext>
            </a:extLst>
          </p:cNvPr>
          <p:cNvSpPr>
            <a:spLocks noGrp="1"/>
          </p:cNvSpPr>
          <p:nvPr>
            <p:ph type="ftr" sz="quarter" idx="11"/>
          </p:nvPr>
        </p:nvSpPr>
        <p:spPr>
          <a:xfrm>
            <a:off x="5796136" y="612648"/>
            <a:ext cx="2736304" cy="490728"/>
          </a:xfrm>
        </p:spPr>
        <p:txBody>
          <a:bodyPr/>
          <a:lstStyle/>
          <a:p>
            <a:r>
              <a:rPr lang="el-GR" sz="1100" dirty="0" smtClean="0"/>
              <a:t>12. Μοντέλα </a:t>
            </a:r>
            <a:r>
              <a:rPr lang="el-GR" sz="1100" dirty="0"/>
              <a:t>&amp; Βραβεία Επιχειρηματικής Αριστείας</a:t>
            </a:r>
            <a:endParaRPr lang="en-US" sz="1100" dirty="0"/>
          </a:p>
        </p:txBody>
      </p:sp>
      <p:sp>
        <p:nvSpPr>
          <p:cNvPr id="5" name="Θέση αριθμού διαφάνειας 4">
            <a:extLst>
              <a:ext uri="{FF2B5EF4-FFF2-40B4-BE49-F238E27FC236}">
                <a16:creationId xmlns="" xmlns:a16="http://schemas.microsoft.com/office/drawing/2014/main" id="{833AF7EB-3B0D-4599-A845-7D2225E1696F}"/>
              </a:ext>
            </a:extLst>
          </p:cNvPr>
          <p:cNvSpPr>
            <a:spLocks noGrp="1"/>
          </p:cNvSpPr>
          <p:nvPr>
            <p:ph type="sldNum" sz="quarter" idx="12"/>
          </p:nvPr>
        </p:nvSpPr>
        <p:spPr/>
        <p:txBody>
          <a:bodyPr/>
          <a:lstStyle/>
          <a:p>
            <a:fld id="{61C44E05-631C-4892-B577-17C57620ECE9}" type="slidenum">
              <a:rPr lang="en-US" smtClean="0"/>
              <a:pPr/>
              <a:t>43</a:t>
            </a:fld>
            <a:endParaRPr lang="en-US"/>
          </a:p>
        </p:txBody>
      </p:sp>
    </p:spTree>
    <p:extLst>
      <p:ext uri="{BB962C8B-B14F-4D97-AF65-F5344CB8AC3E}">
        <p14:creationId xmlns:p14="http://schemas.microsoft.com/office/powerpoint/2010/main" val="26992097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444492" y="980728"/>
            <a:ext cx="8229600" cy="761086"/>
          </a:xfrm>
        </p:spPr>
        <p:txBody>
          <a:bodyPr>
            <a:noAutofit/>
          </a:bodyPr>
          <a:lstStyle/>
          <a:p>
            <a:pPr algn="ctr"/>
            <a:r>
              <a:rPr lang="el-GR" sz="2400" i="1" dirty="0" smtClean="0"/>
              <a:t>Ερωτήσεις κατανόησης </a:t>
            </a:r>
            <a:r>
              <a:rPr lang="el-GR" sz="2400" dirty="0" smtClean="0"/>
              <a:t> </a:t>
            </a:r>
            <a:endParaRPr lang="el-GR" sz="24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26192" y="618268"/>
            <a:ext cx="2410544" cy="457200"/>
          </a:xfrm>
        </p:spPr>
        <p:txBody>
          <a:bodyPr/>
          <a:lstStyle/>
          <a:p>
            <a:r>
              <a:rPr lang="el-GR" sz="1100" dirty="0"/>
              <a:t>12. Μοντέλα &amp; Βραβεία Επιχειρηματικής Αριστείας</a:t>
            </a:r>
            <a:endParaRPr lang="en-US" sz="1100" dirty="0"/>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44</a:t>
            </a:fld>
            <a:endParaRPr lang="en-US"/>
          </a:p>
        </p:txBody>
      </p:sp>
      <p:sp>
        <p:nvSpPr>
          <p:cNvPr id="3" name="Ορθογώνιο 2"/>
          <p:cNvSpPr/>
          <p:nvPr/>
        </p:nvSpPr>
        <p:spPr>
          <a:xfrm>
            <a:off x="444493" y="1556792"/>
            <a:ext cx="8159956" cy="5355312"/>
          </a:xfrm>
          <a:prstGeom prst="rect">
            <a:avLst/>
          </a:prstGeom>
        </p:spPr>
        <p:txBody>
          <a:bodyPr wrap="square">
            <a:spAutoFit/>
          </a:bodyPr>
          <a:lstStyle/>
          <a:p>
            <a:r>
              <a:rPr lang="el-GR" b="1" dirty="0">
                <a:solidFill>
                  <a:srgbClr val="000000"/>
                </a:solidFill>
                <a:latin typeface="PFDinText-Regular"/>
              </a:rPr>
              <a:t>Άσκηση 1 </a:t>
            </a:r>
            <a:r>
              <a:rPr lang="el-GR" b="1" dirty="0">
                <a:solidFill>
                  <a:srgbClr val="333333"/>
                </a:solidFill>
                <a:latin typeface="PFDinText-Regular"/>
              </a:rPr>
              <a:t>(Σωστό – Λάθος</a:t>
            </a:r>
            <a:r>
              <a:rPr lang="el-GR" b="1" dirty="0" smtClean="0">
                <a:solidFill>
                  <a:srgbClr val="333333"/>
                </a:solidFill>
                <a:latin typeface="PFDinText-Regular"/>
              </a:rPr>
              <a:t>)</a:t>
            </a:r>
          </a:p>
          <a:p>
            <a:endParaRPr lang="el-GR" b="1" dirty="0">
              <a:solidFill>
                <a:srgbClr val="333333"/>
              </a:solidFill>
              <a:latin typeface="PFDinText-Regular"/>
            </a:endParaRPr>
          </a:p>
          <a:p>
            <a:r>
              <a:rPr lang="el-GR" dirty="0" smtClean="0"/>
              <a:t>1. Η </a:t>
            </a:r>
            <a:r>
              <a:rPr lang="el-GR" dirty="0"/>
              <a:t>έννοια της ποιότητας ορίζεται ως η αξία που προσφέρει στον πελάτη ένα </a:t>
            </a:r>
            <a:endParaRPr lang="el-GR" dirty="0" smtClean="0"/>
          </a:p>
          <a:p>
            <a:r>
              <a:rPr lang="el-GR" dirty="0" smtClean="0"/>
              <a:t>προϊόν </a:t>
            </a:r>
            <a:r>
              <a:rPr lang="el-GR" dirty="0"/>
              <a:t>ή μια υπηρεσία για ένα περιορισμένο χρονικό </a:t>
            </a:r>
            <a:r>
              <a:rPr lang="el-GR" dirty="0" smtClean="0"/>
              <a:t>διάστημα </a:t>
            </a:r>
            <a:r>
              <a:rPr lang="el-GR" b="1" dirty="0" smtClean="0"/>
              <a:t>Σ ή Λ </a:t>
            </a:r>
          </a:p>
          <a:p>
            <a:endParaRPr lang="el-GR" b="1" dirty="0"/>
          </a:p>
          <a:p>
            <a:r>
              <a:rPr lang="el-GR" dirty="0" smtClean="0"/>
              <a:t>2. Ο </a:t>
            </a:r>
            <a:r>
              <a:rPr lang="el-GR" dirty="0"/>
              <a:t>πελάτης είναι το άτομο που αγοράζει ένα συγκεκριμένο προϊόν, για να </a:t>
            </a:r>
            <a:endParaRPr lang="el-GR" dirty="0" smtClean="0"/>
          </a:p>
          <a:p>
            <a:r>
              <a:rPr lang="el-GR" dirty="0" smtClean="0"/>
              <a:t>ικανοποιήσει </a:t>
            </a:r>
            <a:r>
              <a:rPr lang="el-GR" dirty="0"/>
              <a:t>ανάγκες και επιθυμίες δικές του ή άλλων </a:t>
            </a:r>
            <a:r>
              <a:rPr lang="el-GR" dirty="0" smtClean="0"/>
              <a:t>ατόμων </a:t>
            </a:r>
            <a:r>
              <a:rPr lang="el-GR" b="1" dirty="0"/>
              <a:t>Σ ή Λ </a:t>
            </a:r>
          </a:p>
          <a:p>
            <a:endParaRPr lang="el-GR" b="1" dirty="0" smtClean="0"/>
          </a:p>
          <a:p>
            <a:r>
              <a:rPr lang="el-GR" b="1" dirty="0" smtClean="0"/>
              <a:t>3. </a:t>
            </a:r>
            <a:r>
              <a:rPr lang="el-GR" dirty="0"/>
              <a:t>Η προσδοκία αφορά μια οριζόμενη αξία ή τα χαρακτηριστικά που ο </a:t>
            </a:r>
            <a:r>
              <a:rPr lang="el-GR" dirty="0" smtClean="0"/>
              <a:t>πελάτης πιστεύει </a:t>
            </a:r>
            <a:r>
              <a:rPr lang="el-GR" dirty="0"/>
              <a:t>ότι διαθέτει το προϊόν ή η </a:t>
            </a:r>
            <a:r>
              <a:rPr lang="el-GR" dirty="0" smtClean="0"/>
              <a:t>υπηρεσία   </a:t>
            </a:r>
            <a:r>
              <a:rPr lang="el-GR" b="1" dirty="0"/>
              <a:t>Σ ή Λ </a:t>
            </a:r>
          </a:p>
          <a:p>
            <a:endParaRPr lang="el-GR" dirty="0" smtClean="0"/>
          </a:p>
          <a:p>
            <a:r>
              <a:rPr lang="el-GR" dirty="0" smtClean="0"/>
              <a:t>4. </a:t>
            </a:r>
            <a:r>
              <a:rPr lang="el-GR" dirty="0"/>
              <a:t>Η αντίληψη για την ποιότητα εξυπηρέτησης βασίζεται εκτός των άλλων και </a:t>
            </a:r>
            <a:r>
              <a:rPr lang="el-GR" dirty="0" smtClean="0"/>
              <a:t>στην αξιοπιστία. </a:t>
            </a:r>
            <a:r>
              <a:rPr lang="el-GR" b="1" dirty="0"/>
              <a:t>Σ ή Λ </a:t>
            </a:r>
          </a:p>
          <a:p>
            <a:endParaRPr lang="el-GR" dirty="0" smtClean="0"/>
          </a:p>
          <a:p>
            <a:r>
              <a:rPr lang="el-GR" dirty="0" smtClean="0"/>
              <a:t>5. </a:t>
            </a:r>
            <a:r>
              <a:rPr lang="el-GR" dirty="0"/>
              <a:t>Η πιστοποίηση ISO συμβάλλει στην αύξηση της εσωτερικής </a:t>
            </a:r>
            <a:r>
              <a:rPr lang="el-GR" dirty="0" err="1" smtClean="0"/>
              <a:t>αποτελεσματικότη</a:t>
            </a:r>
            <a:r>
              <a:rPr lang="el-GR" dirty="0" smtClean="0"/>
              <a:t>- τας </a:t>
            </a:r>
            <a:r>
              <a:rPr lang="el-GR" dirty="0"/>
              <a:t>και </a:t>
            </a:r>
            <a:r>
              <a:rPr lang="el-GR" dirty="0" smtClean="0"/>
              <a:t>παραγωγικότητας   </a:t>
            </a:r>
            <a:r>
              <a:rPr lang="el-GR" b="1" dirty="0"/>
              <a:t>Σ ή Λ </a:t>
            </a:r>
          </a:p>
          <a:p>
            <a:endParaRPr lang="el-GR" dirty="0" smtClean="0"/>
          </a:p>
          <a:p>
            <a:r>
              <a:rPr lang="el-GR" dirty="0" smtClean="0"/>
              <a:t>6. </a:t>
            </a:r>
            <a:r>
              <a:rPr lang="el-GR" dirty="0"/>
              <a:t>Η ηγεσία περιλαμβάνει την παρακολούθηση της απόδοσης, καθώς και την εφαρμογή των απαραίτητων αλλαγών</a:t>
            </a:r>
            <a:r>
              <a:rPr lang="el-GR" dirty="0" smtClean="0"/>
              <a:t>. </a:t>
            </a:r>
            <a:r>
              <a:rPr lang="el-GR" b="1" dirty="0"/>
              <a:t>Σ ή Λ </a:t>
            </a:r>
            <a:endParaRPr lang="el-GR" dirty="0"/>
          </a:p>
        </p:txBody>
      </p:sp>
    </p:spTree>
    <p:extLst>
      <p:ext uri="{BB962C8B-B14F-4D97-AF65-F5344CB8AC3E}">
        <p14:creationId xmlns:p14="http://schemas.microsoft.com/office/powerpoint/2010/main" val="300596398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07167" y="694925"/>
            <a:ext cx="8229600" cy="761086"/>
          </a:xfrm>
        </p:spPr>
        <p:txBody>
          <a:bodyPr>
            <a:noAutofit/>
          </a:bodyPr>
          <a:lstStyle/>
          <a:p>
            <a:pPr algn="ctr"/>
            <a:r>
              <a:rPr lang="el-GR" sz="2400" i="1" dirty="0" smtClean="0"/>
              <a:t>Ερωτήσεις κατανόησης </a:t>
            </a:r>
            <a:r>
              <a:rPr lang="el-GR" sz="2400" dirty="0" smtClean="0"/>
              <a:t> </a:t>
            </a:r>
            <a:endParaRPr lang="el-GR" sz="24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26192" y="618268"/>
            <a:ext cx="2410544" cy="457200"/>
          </a:xfrm>
        </p:spPr>
        <p:txBody>
          <a:bodyPr/>
          <a:lstStyle/>
          <a:p>
            <a:r>
              <a:rPr lang="el-GR" sz="1100" dirty="0"/>
              <a:t>12. Μοντέλα &amp; Βραβεία Επιχειρηματικής Αριστείας</a:t>
            </a:r>
            <a:endParaRPr lang="en-US" sz="1100" dirty="0"/>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45</a:t>
            </a:fld>
            <a:endParaRPr lang="en-US"/>
          </a:p>
        </p:txBody>
      </p:sp>
      <p:sp>
        <p:nvSpPr>
          <p:cNvPr id="3" name="Ορθογώνιο 2"/>
          <p:cNvSpPr/>
          <p:nvPr/>
        </p:nvSpPr>
        <p:spPr>
          <a:xfrm>
            <a:off x="444493" y="1556792"/>
            <a:ext cx="8159956" cy="4247317"/>
          </a:xfrm>
          <a:prstGeom prst="rect">
            <a:avLst/>
          </a:prstGeom>
        </p:spPr>
        <p:txBody>
          <a:bodyPr wrap="square">
            <a:spAutoFit/>
          </a:bodyPr>
          <a:lstStyle/>
          <a:p>
            <a:r>
              <a:rPr lang="el-GR" b="1" dirty="0">
                <a:solidFill>
                  <a:srgbClr val="000000"/>
                </a:solidFill>
                <a:latin typeface="PFDinText-Regular"/>
              </a:rPr>
              <a:t>Άσκηση 2 (Πολλαπλής επιλογής</a:t>
            </a:r>
            <a:r>
              <a:rPr lang="el-GR" b="1" dirty="0" smtClean="0">
                <a:solidFill>
                  <a:srgbClr val="000000"/>
                </a:solidFill>
                <a:latin typeface="PFDinText-Regular"/>
              </a:rPr>
              <a:t>)</a:t>
            </a:r>
          </a:p>
          <a:p>
            <a:endParaRPr lang="el-GR" b="1" dirty="0">
              <a:solidFill>
                <a:srgbClr val="333333"/>
              </a:solidFill>
              <a:latin typeface="PFDinText-Regular"/>
            </a:endParaRPr>
          </a:p>
          <a:p>
            <a:r>
              <a:rPr lang="el-GR" b="1" dirty="0"/>
              <a:t>2. Η υιοθέτηση της ποιότητας ωφελεί την επιχείρηση καθώς συμβάλλει:</a:t>
            </a:r>
            <a:endParaRPr lang="el-GR" dirty="0"/>
          </a:p>
          <a:p>
            <a:r>
              <a:rPr lang="el-GR" dirty="0"/>
              <a:t>α) στη βελτίωση της διαδικασίας ολοκλήρωσης της παραγωγής.</a:t>
            </a:r>
          </a:p>
          <a:p>
            <a:r>
              <a:rPr lang="el-GR" dirty="0"/>
              <a:t>β) στη βελτίωση των γνώσεων του επιχειρηματία.</a:t>
            </a:r>
          </a:p>
          <a:p>
            <a:r>
              <a:rPr lang="el-GR" dirty="0"/>
              <a:t>γ) στη μείωση του κόστους παραγωγής.</a:t>
            </a:r>
          </a:p>
          <a:p>
            <a:r>
              <a:rPr lang="el-GR" dirty="0"/>
              <a:t>δ) Όλα τα παραπάνω</a:t>
            </a:r>
            <a:r>
              <a:rPr lang="el-GR" dirty="0" smtClean="0"/>
              <a:t>.</a:t>
            </a:r>
          </a:p>
          <a:p>
            <a:endParaRPr lang="el-GR" dirty="0"/>
          </a:p>
          <a:p>
            <a:r>
              <a:rPr lang="el-GR" b="1" dirty="0"/>
              <a:t>3. Η ποιότητα διευκολύνει τη μικρομεσαία επιχείρηση για:</a:t>
            </a:r>
            <a:endParaRPr lang="el-GR" dirty="0"/>
          </a:p>
          <a:p>
            <a:r>
              <a:rPr lang="el-GR" dirty="0"/>
              <a:t>α) την παραγωγή και την προσφορά σωστών αποτελεσμάτων.</a:t>
            </a:r>
          </a:p>
          <a:p>
            <a:r>
              <a:rPr lang="el-GR" dirty="0"/>
              <a:t>β) την ικανοποίηση του πελάτη.</a:t>
            </a:r>
          </a:p>
          <a:p>
            <a:r>
              <a:rPr lang="el-GR" dirty="0"/>
              <a:t>γ) απόκτηση νέου πελατολογίου και νέου μεριδίου αγοράς.</a:t>
            </a:r>
          </a:p>
          <a:p>
            <a:r>
              <a:rPr lang="el-GR" dirty="0"/>
              <a:t>δ) αύξηση του χρόνου διαχείρισης των προβλημάτων.</a:t>
            </a:r>
          </a:p>
          <a:p>
            <a:endParaRPr lang="el-GR" dirty="0"/>
          </a:p>
        </p:txBody>
      </p:sp>
    </p:spTree>
    <p:extLst>
      <p:ext uri="{BB962C8B-B14F-4D97-AF65-F5344CB8AC3E}">
        <p14:creationId xmlns:p14="http://schemas.microsoft.com/office/powerpoint/2010/main" val="69231822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07167" y="694925"/>
            <a:ext cx="8229600" cy="761086"/>
          </a:xfrm>
        </p:spPr>
        <p:txBody>
          <a:bodyPr>
            <a:noAutofit/>
          </a:bodyPr>
          <a:lstStyle/>
          <a:p>
            <a:pPr algn="ctr"/>
            <a:r>
              <a:rPr lang="el-GR" sz="2400" i="1" dirty="0" smtClean="0"/>
              <a:t>Ερωτήσεις κατανόησης </a:t>
            </a:r>
            <a:r>
              <a:rPr lang="el-GR" sz="2400" dirty="0" smtClean="0"/>
              <a:t> </a:t>
            </a:r>
            <a:endParaRPr lang="el-GR" sz="24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26192" y="618268"/>
            <a:ext cx="2410544" cy="457200"/>
          </a:xfrm>
        </p:spPr>
        <p:txBody>
          <a:bodyPr/>
          <a:lstStyle/>
          <a:p>
            <a:r>
              <a:rPr lang="el-GR" sz="1100" dirty="0"/>
              <a:t>12. Μοντέλα &amp; Βραβεία Επιχειρηματικής Αριστείας</a:t>
            </a:r>
            <a:endParaRPr lang="en-US" sz="1100" dirty="0"/>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46</a:t>
            </a:fld>
            <a:endParaRPr lang="en-US"/>
          </a:p>
        </p:txBody>
      </p:sp>
      <p:sp>
        <p:nvSpPr>
          <p:cNvPr id="3" name="Ορθογώνιο 2"/>
          <p:cNvSpPr/>
          <p:nvPr/>
        </p:nvSpPr>
        <p:spPr>
          <a:xfrm>
            <a:off x="444493" y="1556792"/>
            <a:ext cx="8159956" cy="5355312"/>
          </a:xfrm>
          <a:prstGeom prst="rect">
            <a:avLst/>
          </a:prstGeom>
        </p:spPr>
        <p:txBody>
          <a:bodyPr wrap="square">
            <a:spAutoFit/>
          </a:bodyPr>
          <a:lstStyle/>
          <a:p>
            <a:r>
              <a:rPr lang="el-GR" b="1" dirty="0" smtClean="0"/>
              <a:t>4</a:t>
            </a:r>
            <a:r>
              <a:rPr lang="el-GR" b="1" dirty="0"/>
              <a:t>. Δεν αποτελεί εργαλείο διαχείρισης ποιότητας:</a:t>
            </a:r>
            <a:endParaRPr lang="el-GR" dirty="0"/>
          </a:p>
          <a:p>
            <a:r>
              <a:rPr lang="el-GR" dirty="0"/>
              <a:t>α) το ιστόγραμμα.</a:t>
            </a:r>
          </a:p>
          <a:p>
            <a:r>
              <a:rPr lang="el-GR" dirty="0"/>
              <a:t>β) το διάγραμμα ροής.</a:t>
            </a:r>
          </a:p>
          <a:p>
            <a:r>
              <a:rPr lang="el-GR" dirty="0"/>
              <a:t>γ) η ανάλυση </a:t>
            </a:r>
            <a:r>
              <a:rPr lang="el-GR" dirty="0" err="1"/>
              <a:t>Pareto</a:t>
            </a:r>
            <a:r>
              <a:rPr lang="el-GR" dirty="0"/>
              <a:t>.</a:t>
            </a:r>
          </a:p>
          <a:p>
            <a:r>
              <a:rPr lang="el-GR" dirty="0"/>
              <a:t>δ) το κοινό πλαίσιο αξιολόγησης.</a:t>
            </a:r>
          </a:p>
          <a:p>
            <a:endParaRPr lang="el-GR" dirty="0"/>
          </a:p>
          <a:p>
            <a:r>
              <a:rPr lang="el-GR" b="1" dirty="0"/>
              <a:t>5. Τα πλεονεκτήματα πιστοποίησης ISO δεν αφορούν:</a:t>
            </a:r>
            <a:endParaRPr lang="el-GR" dirty="0"/>
          </a:p>
          <a:p>
            <a:r>
              <a:rPr lang="el-GR" dirty="0"/>
              <a:t>α) την απόκτηση ανταγωνιστικού πλεονεκτήματος.</a:t>
            </a:r>
          </a:p>
          <a:p>
            <a:r>
              <a:rPr lang="el-GR" dirty="0"/>
              <a:t>β) την απόκτηση θέσης υπεροχής σε σχέση με τους ανταγωνιστές.</a:t>
            </a:r>
          </a:p>
          <a:p>
            <a:r>
              <a:rPr lang="el-GR" dirty="0"/>
              <a:t>γ) την αύξηση των πωλήσεων.</a:t>
            </a:r>
          </a:p>
          <a:p>
            <a:r>
              <a:rPr lang="el-GR" dirty="0"/>
              <a:t>δ) τη μείωση των κερδών.</a:t>
            </a:r>
          </a:p>
          <a:p>
            <a:pPr lvl="0"/>
            <a:endParaRPr lang="el-GR" dirty="0" smtClean="0"/>
          </a:p>
          <a:p>
            <a:pPr lvl="0"/>
            <a:r>
              <a:rPr lang="el-GR" b="1" dirty="0" smtClean="0"/>
              <a:t>6. _________ </a:t>
            </a:r>
            <a:r>
              <a:rPr lang="el-GR" b="1" dirty="0"/>
              <a:t>ορίζεται η υπεροχή ενός προϊόντος ή μιας υπηρεσίας</a:t>
            </a:r>
            <a:r>
              <a:rPr lang="el-GR" dirty="0"/>
              <a:t>.</a:t>
            </a:r>
          </a:p>
          <a:p>
            <a:r>
              <a:rPr lang="el-GR" dirty="0" smtClean="0"/>
              <a:t>α) Καινοτομία</a:t>
            </a:r>
            <a:r>
              <a:rPr lang="el-GR" dirty="0"/>
              <a:t>.</a:t>
            </a:r>
          </a:p>
          <a:p>
            <a:r>
              <a:rPr lang="el-GR" dirty="0" smtClean="0"/>
              <a:t>β)  Ποιότητα</a:t>
            </a:r>
            <a:r>
              <a:rPr lang="el-GR" dirty="0"/>
              <a:t>.</a:t>
            </a:r>
          </a:p>
          <a:p>
            <a:r>
              <a:rPr lang="el-GR" dirty="0" smtClean="0"/>
              <a:t>γ)  Ζήτηση</a:t>
            </a:r>
            <a:r>
              <a:rPr lang="el-GR" dirty="0"/>
              <a:t>.</a:t>
            </a:r>
          </a:p>
          <a:p>
            <a:r>
              <a:rPr lang="el-GR" dirty="0" smtClean="0"/>
              <a:t>δ)  Αξία</a:t>
            </a:r>
            <a:r>
              <a:rPr lang="el-GR" dirty="0"/>
              <a:t>.</a:t>
            </a:r>
          </a:p>
          <a:p>
            <a:r>
              <a:rPr lang="el-GR" dirty="0" smtClean="0"/>
              <a:t>ε)  Αξιοπιστία</a:t>
            </a:r>
            <a:r>
              <a:rPr lang="el-GR" dirty="0"/>
              <a:t>.</a:t>
            </a:r>
          </a:p>
          <a:p>
            <a:endParaRPr lang="el-GR" dirty="0"/>
          </a:p>
        </p:txBody>
      </p:sp>
    </p:spTree>
    <p:extLst>
      <p:ext uri="{BB962C8B-B14F-4D97-AF65-F5344CB8AC3E}">
        <p14:creationId xmlns:p14="http://schemas.microsoft.com/office/powerpoint/2010/main" val="135712692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9BA7F698-A1AE-45E9-B2F1-58F521B74892}"/>
              </a:ext>
            </a:extLst>
          </p:cNvPr>
          <p:cNvSpPr>
            <a:spLocks noGrp="1"/>
          </p:cNvSpPr>
          <p:nvPr>
            <p:ph type="title"/>
          </p:nvPr>
        </p:nvSpPr>
        <p:spPr>
          <a:xfrm>
            <a:off x="611560" y="900946"/>
            <a:ext cx="8229600" cy="1066800"/>
          </a:xfrm>
        </p:spPr>
        <p:txBody>
          <a:bodyPr/>
          <a:lstStyle/>
          <a:p>
            <a:pPr algn="ctr"/>
            <a:r>
              <a:rPr lang="el-GR" b="1" dirty="0">
                <a:solidFill>
                  <a:srgbClr val="424456"/>
                </a:solidFill>
              </a:rPr>
              <a:t>Βιβλιογραφία</a:t>
            </a:r>
            <a:endParaRPr lang="el-GR" dirty="0"/>
          </a:p>
        </p:txBody>
      </p:sp>
      <p:sp>
        <p:nvSpPr>
          <p:cNvPr id="3" name="Θέση περιεχομένου 2">
            <a:extLst>
              <a:ext uri="{FF2B5EF4-FFF2-40B4-BE49-F238E27FC236}">
                <a16:creationId xmlns:a16="http://schemas.microsoft.com/office/drawing/2014/main" xmlns="" id="{F7A1C505-3FA0-400A-B8FC-F1A627E63E48}"/>
              </a:ext>
            </a:extLst>
          </p:cNvPr>
          <p:cNvSpPr>
            <a:spLocks noGrp="1"/>
          </p:cNvSpPr>
          <p:nvPr>
            <p:ph idx="1"/>
          </p:nvPr>
        </p:nvSpPr>
        <p:spPr>
          <a:xfrm>
            <a:off x="490736" y="2852936"/>
            <a:ext cx="8229600" cy="3123792"/>
          </a:xfrm>
        </p:spPr>
        <p:txBody>
          <a:bodyPr>
            <a:normAutofit/>
          </a:bodyPr>
          <a:lstStyle/>
          <a:p>
            <a:pPr marL="109728" indent="0">
              <a:buNone/>
            </a:pPr>
            <a:r>
              <a:rPr lang="el-GR" dirty="0"/>
              <a:t> </a:t>
            </a:r>
          </a:p>
          <a:p>
            <a:pPr algn="just" eaLnBrk="0" hangingPunct="0">
              <a:lnSpc>
                <a:spcPct val="110000"/>
              </a:lnSpc>
              <a:buFont typeface="Wingdings" panose="05000000000000000000" pitchFamily="2" charset="2"/>
              <a:buChar char="ü"/>
            </a:pPr>
            <a:endParaRPr lang="el-GR" dirty="0"/>
          </a:p>
        </p:txBody>
      </p:sp>
      <p:sp>
        <p:nvSpPr>
          <p:cNvPr id="5" name="Θέση αριθμού διαφάνειας 4">
            <a:extLst>
              <a:ext uri="{FF2B5EF4-FFF2-40B4-BE49-F238E27FC236}">
                <a16:creationId xmlns:a16="http://schemas.microsoft.com/office/drawing/2014/main" xmlns="" id="{7A14ABE2-DB4B-4A51-AE1F-BE5A8482DED8}"/>
              </a:ext>
            </a:extLst>
          </p:cNvPr>
          <p:cNvSpPr>
            <a:spLocks noGrp="1"/>
          </p:cNvSpPr>
          <p:nvPr>
            <p:ph type="sldNum" sz="quarter" idx="12"/>
          </p:nvPr>
        </p:nvSpPr>
        <p:spPr/>
        <p:txBody>
          <a:bodyPr/>
          <a:lstStyle/>
          <a:p>
            <a:fld id="{61C44E05-631C-4892-B577-17C57620ECE9}" type="slidenum">
              <a:rPr lang="en-US" smtClean="0"/>
              <a:pPr/>
              <a:t>47</a:t>
            </a:fld>
            <a:endParaRPr lang="en-US"/>
          </a:p>
        </p:txBody>
      </p:sp>
      <p:sp>
        <p:nvSpPr>
          <p:cNvPr id="7" name="Ορθογώνιο 6">
            <a:extLst>
              <a:ext uri="{FF2B5EF4-FFF2-40B4-BE49-F238E27FC236}">
                <a16:creationId xmlns:a16="http://schemas.microsoft.com/office/drawing/2014/main" xmlns="" id="{14A1F44B-F1B7-4798-A2CA-DD6D8F362966}"/>
              </a:ext>
            </a:extLst>
          </p:cNvPr>
          <p:cNvSpPr/>
          <p:nvPr/>
        </p:nvSpPr>
        <p:spPr>
          <a:xfrm>
            <a:off x="611560" y="2262809"/>
            <a:ext cx="7776864" cy="3016210"/>
          </a:xfrm>
          <a:prstGeom prst="rect">
            <a:avLst/>
          </a:prstGeom>
        </p:spPr>
        <p:txBody>
          <a:bodyPr wrap="square">
            <a:spAutoFit/>
          </a:bodyPr>
          <a:lstStyle/>
          <a:p>
            <a:pPr marL="365125" indent="-255588" algn="just" eaLnBrk="0" fontAlgn="base" hangingPunct="0">
              <a:spcBef>
                <a:spcPts val="300"/>
              </a:spcBef>
              <a:spcAft>
                <a:spcPct val="0"/>
              </a:spcAft>
              <a:buClr>
                <a:srgbClr val="A04DA3"/>
              </a:buClr>
              <a:buFont typeface="Georgia" panose="02040502050405020303" pitchFamily="18" charset="0"/>
              <a:buChar char="•"/>
            </a:pPr>
            <a:r>
              <a:rPr lang="el-GR" dirty="0" smtClean="0"/>
              <a:t>Γιαννοπούλου, </a:t>
            </a:r>
            <a:r>
              <a:rPr lang="el-GR" dirty="0"/>
              <a:t>Γ. &amp; </a:t>
            </a:r>
            <a:r>
              <a:rPr lang="el-GR" dirty="0" err="1"/>
              <a:t>Ανθούλιας</a:t>
            </a:r>
            <a:r>
              <a:rPr lang="el-GR" dirty="0"/>
              <a:t>, Τ. (2004).Η Ολική ποιότητα στον Τουρισμό. Εκδόσεις Γ.ΠΑΡΙΚΟΣ &amp; ΣΙΑ </a:t>
            </a:r>
            <a:r>
              <a:rPr lang="el-GR" dirty="0" smtClean="0"/>
              <a:t>ΕΕ</a:t>
            </a:r>
            <a:endParaRPr lang="el-GR" altLang="el-GR" dirty="0" smtClean="0">
              <a:solidFill>
                <a:prstClr val="black"/>
              </a:solidFill>
            </a:endParaRP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err="1" smtClean="0">
                <a:solidFill>
                  <a:prstClr val="black"/>
                </a:solidFill>
              </a:rPr>
              <a:t>Δερβιτσιώτης</a:t>
            </a:r>
            <a:r>
              <a:rPr lang="el-GR" altLang="el-GR" dirty="0">
                <a:solidFill>
                  <a:prstClr val="black"/>
                </a:solidFill>
              </a:rPr>
              <a:t>, Κ.Ν. (2001). </a:t>
            </a:r>
            <a:r>
              <a:rPr lang="el-GR" altLang="el-GR" i="1" dirty="0">
                <a:solidFill>
                  <a:prstClr val="black"/>
                </a:solidFill>
              </a:rPr>
              <a:t>Ανταγωνιστικότητα με διοίκηση ολικής ποιότητας</a:t>
            </a:r>
            <a:r>
              <a:rPr lang="el-GR" altLang="el-GR" dirty="0">
                <a:solidFill>
                  <a:prstClr val="black"/>
                </a:solidFill>
              </a:rPr>
              <a:t>. Αθήνα: </a:t>
            </a:r>
            <a:r>
              <a:rPr lang="el-GR" altLang="el-GR" dirty="0" err="1">
                <a:solidFill>
                  <a:prstClr val="black"/>
                </a:solidFill>
              </a:rPr>
              <a:t>Interbooks</a:t>
            </a:r>
            <a:r>
              <a:rPr lang="el-GR" altLang="el-GR" dirty="0">
                <a:solidFill>
                  <a:prstClr val="black"/>
                </a:solidFill>
              </a:rPr>
              <a:t>. </a:t>
            </a:r>
            <a:endParaRPr lang="en-US" altLang="el-GR" dirty="0" smtClean="0">
              <a:solidFill>
                <a:prstClr val="black"/>
              </a:solidFill>
            </a:endParaRPr>
          </a:p>
          <a:p>
            <a:pPr marL="365125" lvl="0" indent="-255588" algn="just" eaLnBrk="0" fontAlgn="base" hangingPunct="0">
              <a:spcBef>
                <a:spcPts val="300"/>
              </a:spcBef>
              <a:spcAft>
                <a:spcPct val="0"/>
              </a:spcAft>
              <a:buClr>
                <a:srgbClr val="A04DA3"/>
              </a:buClr>
              <a:buFont typeface="Georgia" panose="02040502050405020303" pitchFamily="18" charset="0"/>
              <a:buChar char="•"/>
            </a:pPr>
            <a:r>
              <a:rPr lang="en-US" altLang="el-GR" dirty="0" err="1" smtClean="0">
                <a:solidFill>
                  <a:prstClr val="black"/>
                </a:solidFill>
              </a:rPr>
              <a:t>Goetsch</a:t>
            </a:r>
            <a:r>
              <a:rPr lang="en-US" altLang="el-GR" dirty="0">
                <a:solidFill>
                  <a:prstClr val="black"/>
                </a:solidFill>
              </a:rPr>
              <a:t>, D. &amp; Davis, S. (2018). </a:t>
            </a:r>
            <a:r>
              <a:rPr lang="el-GR" altLang="el-GR" dirty="0">
                <a:solidFill>
                  <a:prstClr val="black"/>
                </a:solidFill>
              </a:rPr>
              <a:t>Διαχείριση ποιότητας και </a:t>
            </a:r>
            <a:r>
              <a:rPr lang="el-GR" altLang="el-GR" dirty="0" err="1">
                <a:solidFill>
                  <a:prstClr val="black"/>
                </a:solidFill>
              </a:rPr>
              <a:t>οργανωσιακή</a:t>
            </a:r>
            <a:r>
              <a:rPr lang="el-GR" altLang="el-GR" dirty="0">
                <a:solidFill>
                  <a:prstClr val="black"/>
                </a:solidFill>
              </a:rPr>
              <a:t> αριστεία. Εκδόσεις </a:t>
            </a:r>
            <a:r>
              <a:rPr lang="el-GR" altLang="el-GR" dirty="0" err="1" smtClean="0">
                <a:solidFill>
                  <a:prstClr val="black"/>
                </a:solidFill>
              </a:rPr>
              <a:t>Τζιόλα</a:t>
            </a:r>
            <a:endParaRPr lang="el-GR" altLang="el-GR" dirty="0" smtClean="0">
              <a:solidFill>
                <a:prstClr val="black"/>
              </a:solidFill>
            </a:endParaRPr>
          </a:p>
          <a:p>
            <a:pPr marL="365125" indent="-255588" algn="just" eaLnBrk="0" fontAlgn="base" hangingPunct="0">
              <a:spcBef>
                <a:spcPts val="300"/>
              </a:spcBef>
              <a:spcAft>
                <a:spcPct val="0"/>
              </a:spcAft>
              <a:buClr>
                <a:srgbClr val="A04DA3"/>
              </a:buClr>
              <a:buFont typeface="Georgia" panose="02040502050405020303" pitchFamily="18" charset="0"/>
              <a:buChar char="•"/>
            </a:pPr>
            <a:r>
              <a:rPr lang="el-GR" dirty="0" smtClean="0"/>
              <a:t>Κέφης </a:t>
            </a:r>
            <a:r>
              <a:rPr lang="el-GR" dirty="0"/>
              <a:t>Ν.Β. (2005), </a:t>
            </a:r>
            <a:r>
              <a:rPr lang="el-GR" i="1" dirty="0"/>
              <a:t>Διοίκηση Ολικής Ποιότητας Θεωρία και Πρότυπα, </a:t>
            </a:r>
            <a:r>
              <a:rPr lang="el-GR" dirty="0" err="1"/>
              <a:t>εκδ</a:t>
            </a:r>
            <a:r>
              <a:rPr lang="el-GR" dirty="0"/>
              <a:t>. Κριτική, </a:t>
            </a:r>
            <a:r>
              <a:rPr lang="el-GR" dirty="0" err="1"/>
              <a:t>Αθηνα</a:t>
            </a:r>
            <a:r>
              <a:rPr lang="el-GR" dirty="0" smtClean="0"/>
              <a:t>.</a:t>
            </a:r>
          </a:p>
          <a:p>
            <a:pPr marL="365125" indent="-255588" algn="just" eaLnBrk="0" fontAlgn="base" hangingPunct="0">
              <a:spcBef>
                <a:spcPts val="300"/>
              </a:spcBef>
              <a:spcAft>
                <a:spcPct val="0"/>
              </a:spcAft>
              <a:buClr>
                <a:srgbClr val="A04DA3"/>
              </a:buClr>
              <a:buFont typeface="Georgia" panose="02040502050405020303" pitchFamily="18" charset="0"/>
              <a:buChar char="•"/>
            </a:pPr>
            <a:r>
              <a:rPr lang="el-GR" altLang="el-GR" dirty="0" err="1">
                <a:solidFill>
                  <a:prstClr val="black"/>
                </a:solidFill>
              </a:rPr>
              <a:t>Λαλούμης</a:t>
            </a:r>
            <a:r>
              <a:rPr lang="el-GR" altLang="el-GR" dirty="0">
                <a:solidFill>
                  <a:prstClr val="black"/>
                </a:solidFill>
              </a:rPr>
              <a:t>, Δ. &amp; Κατσώνη, Β. (2010). Διοίκηση Ολικής Ποιότητας Εφαρμογή στον Τουρισμό. ΕΚΔΟΣΕΙΣ ΣΤΑΜΟΥΛΗ (κεφ. 3)</a:t>
            </a:r>
            <a:endParaRPr lang="el-GR" altLang="el-GR" dirty="0" smtClean="0">
              <a:solidFill>
                <a:prstClr val="black"/>
              </a:solidFill>
            </a:endParaRPr>
          </a:p>
        </p:txBody>
      </p:sp>
      <p:sp>
        <p:nvSpPr>
          <p:cNvPr id="8" name="Θέση υποσέλιδου 3">
            <a:extLst>
              <a:ext uri="{FF2B5EF4-FFF2-40B4-BE49-F238E27FC236}">
                <a16:creationId xmlns:a16="http://schemas.microsoft.com/office/drawing/2014/main" xmlns="" id="{2723DDF6-E316-4EB3-87D2-F5F18A6CBA30}"/>
              </a:ext>
            </a:extLst>
          </p:cNvPr>
          <p:cNvSpPr txBox="1">
            <a:spLocks/>
          </p:cNvSpPr>
          <p:nvPr/>
        </p:nvSpPr>
        <p:spPr>
          <a:xfrm>
            <a:off x="6073184" y="742425"/>
            <a:ext cx="2482552" cy="457200"/>
          </a:xfrm>
          <a:prstGeom prst="rect">
            <a:avLst/>
          </a:prstGeom>
        </p:spPr>
        <p:txBody>
          <a:bodyPr vert="horz"/>
          <a:lstStyle>
            <a:defPPr>
              <a:defRPr lang="en-US"/>
            </a:defPPr>
            <a:lvl1pPr marL="0" algn="r" rtl="0" latinLnBrk="0">
              <a:defRPr sz="800" kern="1200">
                <a:solidFill>
                  <a:schemeClr val="accent2"/>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lstStyle>
          <a:p>
            <a:r>
              <a:rPr lang="el-GR" sz="1100" dirty="0"/>
              <a:t>12. Μοντέλα &amp; Βραβεία Επιχειρηματικής Αριστείας</a:t>
            </a:r>
            <a:endParaRPr lang="en-US" sz="1100" dirty="0"/>
          </a:p>
        </p:txBody>
      </p:sp>
    </p:spTree>
    <p:extLst>
      <p:ext uri="{BB962C8B-B14F-4D97-AF65-F5344CB8AC3E}">
        <p14:creationId xmlns:p14="http://schemas.microsoft.com/office/powerpoint/2010/main" val="351894253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xEl>
                                              <p:pRg st="1" end="1"/>
                                            </p:txEl>
                                          </p:spTgt>
                                        </p:tgtEl>
                                        <p:attrNameLst>
                                          <p:attrName>style.visibility</p:attrName>
                                        </p:attrNameLst>
                                      </p:cBhvr>
                                      <p:to>
                                        <p:strVal val="visible"/>
                                      </p:to>
                                    </p:set>
                                    <p:anim calcmode="lin" valueType="num">
                                      <p:cBhvr additive="base">
                                        <p:cTn id="19" dur="500" fill="hold"/>
                                        <p:tgtEl>
                                          <p:spTgt spid="7">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 calcmode="lin" valueType="num">
                                      <p:cBhvr additive="base">
                                        <p:cTn id="25"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7">
                                            <p:txEl>
                                              <p:pRg st="2" end="2"/>
                                            </p:txEl>
                                          </p:spTgt>
                                        </p:tgtEl>
                                        <p:attrNameLst>
                                          <p:attrName>style.visibility</p:attrName>
                                        </p:attrNameLst>
                                      </p:cBhvr>
                                      <p:to>
                                        <p:strVal val="visible"/>
                                      </p:to>
                                    </p:set>
                                    <p:anim calcmode="lin" valueType="num">
                                      <p:cBhvr additive="base">
                                        <p:cTn id="31" dur="500" fill="hold"/>
                                        <p:tgtEl>
                                          <p:spTgt spid="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7">
                                            <p:txEl>
                                              <p:pRg st="3" end="3"/>
                                            </p:txEl>
                                          </p:spTgt>
                                        </p:tgtEl>
                                        <p:attrNameLst>
                                          <p:attrName>style.visibility</p:attrName>
                                        </p:attrNameLst>
                                      </p:cBhvr>
                                      <p:to>
                                        <p:strVal val="visible"/>
                                      </p:to>
                                    </p:set>
                                    <p:anim calcmode="lin" valueType="num">
                                      <p:cBhvr additive="base">
                                        <p:cTn id="37" dur="500" fill="hold"/>
                                        <p:tgtEl>
                                          <p:spTgt spid="7">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dirty="0"/>
              <a:t>Βραβείο </a:t>
            </a:r>
            <a:r>
              <a:rPr lang="en-US" dirty="0"/>
              <a:t>DEMING</a:t>
            </a:r>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26192" y="751578"/>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5</a:t>
            </a:fld>
            <a:endParaRPr lang="en-US"/>
          </a:p>
        </p:txBody>
      </p:sp>
      <p:sp>
        <p:nvSpPr>
          <p:cNvPr id="3" name="Ορθογώνιο 2"/>
          <p:cNvSpPr/>
          <p:nvPr/>
        </p:nvSpPr>
        <p:spPr>
          <a:xfrm>
            <a:off x="411723" y="1700808"/>
            <a:ext cx="8532234" cy="4247317"/>
          </a:xfrm>
          <a:prstGeom prst="rect">
            <a:avLst/>
          </a:prstGeom>
        </p:spPr>
        <p:txBody>
          <a:bodyPr wrap="square">
            <a:spAutoFit/>
          </a:bodyPr>
          <a:lstStyle/>
          <a:p>
            <a:pPr marL="285750" indent="-285750">
              <a:buFont typeface="Wingdings" panose="05000000000000000000" pitchFamily="2" charset="2"/>
              <a:buChar char="ü"/>
            </a:pPr>
            <a:r>
              <a:rPr lang="el-GR" dirty="0"/>
              <a:t>Απονέμεται σε </a:t>
            </a:r>
            <a:r>
              <a:rPr lang="el-GR" b="1" dirty="0"/>
              <a:t>μικρές και μεγάλες επιχειρήσεις </a:t>
            </a:r>
            <a:r>
              <a:rPr lang="el-GR" dirty="0"/>
              <a:t>στην Ιαπωνία αλλά και </a:t>
            </a:r>
            <a:r>
              <a:rPr lang="el-GR" dirty="0" smtClean="0"/>
              <a:t>διεθνώς.</a:t>
            </a:r>
            <a:endParaRPr lang="en-US" dirty="0" smtClean="0"/>
          </a:p>
          <a:p>
            <a:pPr marL="285750" indent="-285750">
              <a:buFont typeface="Wingdings" panose="05000000000000000000" pitchFamily="2" charset="2"/>
              <a:buChar char="ü"/>
            </a:pPr>
            <a:r>
              <a:rPr lang="el-GR" dirty="0" smtClean="0"/>
              <a:t>Το </a:t>
            </a:r>
            <a:r>
              <a:rPr lang="el-GR" dirty="0"/>
              <a:t>βραβείο διεκδικούν πολλές επιχειρήσεις, αλλά λόγω του </a:t>
            </a:r>
            <a:r>
              <a:rPr lang="el-GR" dirty="0" smtClean="0"/>
              <a:t>βαθμού</a:t>
            </a:r>
            <a:r>
              <a:rPr lang="en-US" dirty="0" smtClean="0"/>
              <a:t> </a:t>
            </a:r>
            <a:r>
              <a:rPr lang="el-GR" dirty="0" smtClean="0"/>
              <a:t>δυσκολίας</a:t>
            </a:r>
            <a:r>
              <a:rPr lang="el-GR" dirty="0"/>
              <a:t>, </a:t>
            </a:r>
            <a:r>
              <a:rPr lang="el-GR" b="1" dirty="0"/>
              <a:t>λίγες το λαμβάνουν</a:t>
            </a:r>
            <a:r>
              <a:rPr lang="el-GR" dirty="0"/>
              <a:t>. </a:t>
            </a:r>
            <a:endParaRPr lang="en-US" dirty="0" smtClean="0"/>
          </a:p>
          <a:p>
            <a:pPr marL="285750" indent="-285750">
              <a:buFont typeface="Wingdings" panose="05000000000000000000" pitchFamily="2" charset="2"/>
              <a:buChar char="ü"/>
            </a:pPr>
            <a:r>
              <a:rPr lang="el-GR" dirty="0" smtClean="0"/>
              <a:t>Η </a:t>
            </a:r>
            <a:r>
              <a:rPr lang="el-GR" dirty="0"/>
              <a:t>διαδικασία επιθεώρησης γίνεται από </a:t>
            </a:r>
            <a:r>
              <a:rPr lang="el-GR" b="1" dirty="0" smtClean="0"/>
              <a:t>σώμα</a:t>
            </a:r>
            <a:r>
              <a:rPr lang="en-US" b="1" dirty="0" smtClean="0"/>
              <a:t> </a:t>
            </a:r>
            <a:r>
              <a:rPr lang="el-GR" b="1" dirty="0" smtClean="0"/>
              <a:t>κριτών</a:t>
            </a:r>
            <a:r>
              <a:rPr lang="el-GR" dirty="0"/>
              <a:t>, οι οποίοι έχουν εγκρίνει αρχικά τη συνολική αίτηση συμμετοχής της </a:t>
            </a:r>
            <a:r>
              <a:rPr lang="el-GR" dirty="0" smtClean="0"/>
              <a:t>επιχείρησης </a:t>
            </a:r>
            <a:r>
              <a:rPr lang="el-GR" dirty="0"/>
              <a:t>με επισκέψεις στον ίδιο τον χώρο για την πλήρωση των κριτηρίων. </a:t>
            </a:r>
            <a:endParaRPr lang="en-US" dirty="0" smtClean="0"/>
          </a:p>
          <a:p>
            <a:pPr marL="285750" indent="-285750">
              <a:buFont typeface="Wingdings" panose="05000000000000000000" pitchFamily="2" charset="2"/>
              <a:buChar char="ü"/>
            </a:pPr>
            <a:endParaRPr lang="en-US" dirty="0" smtClean="0"/>
          </a:p>
          <a:p>
            <a:pPr marL="285750" indent="-285750">
              <a:buFont typeface="Wingdings" panose="05000000000000000000" pitchFamily="2" charset="2"/>
              <a:buChar char="ü"/>
            </a:pPr>
            <a:r>
              <a:rPr lang="el-GR" dirty="0" smtClean="0"/>
              <a:t>Οι</a:t>
            </a:r>
            <a:r>
              <a:rPr lang="en-US" dirty="0" smtClean="0"/>
              <a:t> </a:t>
            </a:r>
            <a:r>
              <a:rPr lang="el-GR" dirty="0" smtClean="0"/>
              <a:t>απαιτήσεις </a:t>
            </a:r>
            <a:r>
              <a:rPr lang="el-GR" dirty="0"/>
              <a:t>επικεντρώνονται </a:t>
            </a:r>
            <a:r>
              <a:rPr lang="el-GR" b="1" dirty="0"/>
              <a:t>στην ικανότητα της παραγωγικής διαδικασίας </a:t>
            </a:r>
            <a:r>
              <a:rPr lang="el-GR" dirty="0" smtClean="0"/>
              <a:t>σχετικά </a:t>
            </a:r>
            <a:r>
              <a:rPr lang="el-GR" dirty="0"/>
              <a:t>με τη συμμόρφωση στις προδιαγραφές των προϊόντων. </a:t>
            </a:r>
            <a:endParaRPr lang="en-US" dirty="0" smtClean="0"/>
          </a:p>
          <a:p>
            <a:pPr marL="285750" indent="-285750">
              <a:buFont typeface="Wingdings" panose="05000000000000000000" pitchFamily="2" charset="2"/>
              <a:buChar char="ü"/>
            </a:pPr>
            <a:endParaRPr lang="en-US" dirty="0" smtClean="0"/>
          </a:p>
          <a:p>
            <a:pPr marL="285750" indent="-285750">
              <a:buFont typeface="Wingdings" panose="05000000000000000000" pitchFamily="2" charset="2"/>
              <a:buChar char="ü"/>
            </a:pPr>
            <a:r>
              <a:rPr lang="el-GR" dirty="0" smtClean="0"/>
              <a:t>Το </a:t>
            </a:r>
            <a:r>
              <a:rPr lang="el-GR" dirty="0"/>
              <a:t>βραβείο </a:t>
            </a:r>
            <a:r>
              <a:rPr lang="el-GR" dirty="0" smtClean="0"/>
              <a:t>εστιάζει</a:t>
            </a:r>
            <a:r>
              <a:rPr lang="en-US" dirty="0" smtClean="0"/>
              <a:t> </a:t>
            </a:r>
            <a:r>
              <a:rPr lang="el-GR" dirty="0" smtClean="0"/>
              <a:t>το </a:t>
            </a:r>
            <a:r>
              <a:rPr lang="el-GR" dirty="0"/>
              <a:t>ενδιαφέρον του </a:t>
            </a:r>
            <a:r>
              <a:rPr lang="el-GR" b="1" dirty="0"/>
              <a:t>στην επιτυχία εφαρμογής των στατιστικών τεχνικών </a:t>
            </a:r>
            <a:r>
              <a:rPr lang="el-GR" b="1" dirty="0" smtClean="0"/>
              <a:t>ελέγχων</a:t>
            </a:r>
            <a:r>
              <a:rPr lang="el-GR" dirty="0" smtClean="0"/>
              <a:t>,</a:t>
            </a:r>
            <a:r>
              <a:rPr lang="en-US" dirty="0" smtClean="0"/>
              <a:t> </a:t>
            </a:r>
            <a:r>
              <a:rPr lang="el-GR" dirty="0" smtClean="0"/>
              <a:t>ενώ </a:t>
            </a:r>
            <a:r>
              <a:rPr lang="el-GR" dirty="0"/>
              <a:t>δεν ασχολείται καθόλου με τον βαθμό ικανοποίησης του πελάτη, τους </a:t>
            </a:r>
            <a:r>
              <a:rPr lang="el-GR" dirty="0" smtClean="0"/>
              <a:t>ανθρώπινους </a:t>
            </a:r>
            <a:r>
              <a:rPr lang="el-GR" dirty="0"/>
              <a:t>πόρους της επιχείρησης, την εικόνα της επιχείρησης στην </a:t>
            </a:r>
            <a:r>
              <a:rPr lang="el-GR" dirty="0" smtClean="0"/>
              <a:t>κοινωνία</a:t>
            </a:r>
            <a:r>
              <a:rPr lang="en-US" dirty="0" smtClean="0"/>
              <a:t> </a:t>
            </a:r>
            <a:r>
              <a:rPr lang="el-GR" dirty="0" err="1" smtClean="0"/>
              <a:t>κ.λπ</a:t>
            </a:r>
            <a:endParaRPr lang="el-GR" dirty="0"/>
          </a:p>
        </p:txBody>
      </p:sp>
    </p:spTree>
    <p:extLst>
      <p:ext uri="{BB962C8B-B14F-4D97-AF65-F5344CB8AC3E}">
        <p14:creationId xmlns:p14="http://schemas.microsoft.com/office/powerpoint/2010/main" val="112779278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lstStyle/>
          <a:p>
            <a:pPr algn="ctr"/>
            <a:r>
              <a:rPr lang="el-GR" dirty="0" smtClean="0"/>
              <a:t> </a:t>
            </a:r>
            <a:r>
              <a:rPr lang="el-GR" dirty="0"/>
              <a:t>Βραβείο </a:t>
            </a:r>
            <a:r>
              <a:rPr lang="en-US" dirty="0"/>
              <a:t>DEMING</a:t>
            </a:r>
            <a:endParaRPr lang="el-GR"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26192" y="751578"/>
            <a:ext cx="2410544" cy="457200"/>
          </a:xfrm>
        </p:spPr>
        <p:txBody>
          <a:bodyPr/>
          <a:lstStyle/>
          <a:p>
            <a:r>
              <a:rPr lang="el-GR" sz="1100" dirty="0" smtClean="0"/>
              <a:t>12. Μοντέλα </a:t>
            </a:r>
            <a:r>
              <a:rPr lang="el-GR" sz="1100" dirty="0"/>
              <a:t>&amp;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6</a:t>
            </a:fld>
            <a:endParaRPr lang="en-US"/>
          </a:p>
        </p:txBody>
      </p:sp>
      <p:sp>
        <p:nvSpPr>
          <p:cNvPr id="3" name="Ορθογώνιο 2"/>
          <p:cNvSpPr/>
          <p:nvPr/>
        </p:nvSpPr>
        <p:spPr>
          <a:xfrm>
            <a:off x="411723" y="1700808"/>
            <a:ext cx="8532234" cy="4031873"/>
          </a:xfrm>
          <a:prstGeom prst="rect">
            <a:avLst/>
          </a:prstGeom>
        </p:spPr>
        <p:txBody>
          <a:bodyPr wrap="square">
            <a:spAutoFit/>
          </a:bodyPr>
          <a:lstStyle/>
          <a:p>
            <a:pPr marL="285750" indent="-285750">
              <a:buFont typeface="Wingdings" panose="05000000000000000000" pitchFamily="2" charset="2"/>
              <a:buChar char="ü"/>
            </a:pPr>
            <a:r>
              <a:rPr lang="el-GR" sz="2000" b="1" dirty="0"/>
              <a:t>Τα κριτήρια </a:t>
            </a:r>
            <a:r>
              <a:rPr lang="el-GR" dirty="0"/>
              <a:t>για το βραβείο είναι τα παρακάτω και έχουν όλα τον ίδιο </a:t>
            </a:r>
            <a:r>
              <a:rPr lang="el-GR" dirty="0" smtClean="0"/>
              <a:t>συντελεστή βαρύτητας</a:t>
            </a:r>
            <a:r>
              <a:rPr lang="en-US" dirty="0" smtClean="0"/>
              <a:t>:</a:t>
            </a:r>
          </a:p>
          <a:p>
            <a:endParaRPr lang="en-US" dirty="0" smtClean="0"/>
          </a:p>
          <a:p>
            <a:pPr marL="803275" indent="-360363">
              <a:buFont typeface="Wingdings" panose="05000000000000000000" pitchFamily="2" charset="2"/>
              <a:buChar char="v"/>
            </a:pPr>
            <a:r>
              <a:rPr lang="el-GR" sz="2000" dirty="0" smtClean="0"/>
              <a:t>Πολιτικές</a:t>
            </a:r>
          </a:p>
          <a:p>
            <a:pPr marL="803275" indent="-360363">
              <a:buFont typeface="Wingdings" panose="05000000000000000000" pitchFamily="2" charset="2"/>
              <a:buChar char="v"/>
            </a:pPr>
            <a:r>
              <a:rPr lang="el-GR" sz="2000" dirty="0" smtClean="0"/>
              <a:t>Οργάνωση </a:t>
            </a:r>
            <a:r>
              <a:rPr lang="el-GR" sz="2000" dirty="0"/>
              <a:t>και διοίκηση</a:t>
            </a:r>
          </a:p>
          <a:p>
            <a:pPr marL="803275" indent="-360363">
              <a:buFont typeface="Wingdings" panose="05000000000000000000" pitchFamily="2" charset="2"/>
              <a:buChar char="v"/>
            </a:pPr>
            <a:r>
              <a:rPr lang="el-GR" sz="2000" dirty="0" smtClean="0"/>
              <a:t>Επιμόρφωση </a:t>
            </a:r>
            <a:r>
              <a:rPr lang="el-GR" sz="2000" dirty="0"/>
              <a:t>και διάδοση</a:t>
            </a:r>
          </a:p>
          <a:p>
            <a:pPr marL="803275" indent="-360363">
              <a:buFont typeface="Wingdings" panose="05000000000000000000" pitchFamily="2" charset="2"/>
              <a:buChar char="v"/>
            </a:pPr>
            <a:r>
              <a:rPr lang="el-GR" sz="2000" dirty="0" smtClean="0"/>
              <a:t>Συλλογή </a:t>
            </a:r>
            <a:r>
              <a:rPr lang="el-GR" sz="2000" dirty="0"/>
              <a:t>πληροφοριών, επικοινωνία και χρήση πληροφοριών</a:t>
            </a:r>
          </a:p>
          <a:p>
            <a:pPr marL="803275" indent="-360363">
              <a:buFont typeface="Wingdings" panose="05000000000000000000" pitchFamily="2" charset="2"/>
              <a:buChar char="v"/>
            </a:pPr>
            <a:r>
              <a:rPr lang="el-GR" sz="2000" dirty="0" smtClean="0"/>
              <a:t>Ανάλυση </a:t>
            </a:r>
            <a:r>
              <a:rPr lang="el-GR" sz="2000" dirty="0"/>
              <a:t>στοιχείων</a:t>
            </a:r>
          </a:p>
          <a:p>
            <a:pPr marL="803275" indent="-360363">
              <a:buFont typeface="Wingdings" panose="05000000000000000000" pitchFamily="2" charset="2"/>
              <a:buChar char="v"/>
            </a:pPr>
            <a:r>
              <a:rPr lang="el-GR" sz="2000" dirty="0" smtClean="0"/>
              <a:t>Τυποποίηση</a:t>
            </a:r>
            <a:endParaRPr lang="el-GR" sz="2000" dirty="0"/>
          </a:p>
          <a:p>
            <a:pPr marL="803275" indent="-360363">
              <a:buFont typeface="Wingdings" panose="05000000000000000000" pitchFamily="2" charset="2"/>
              <a:buChar char="v"/>
            </a:pPr>
            <a:r>
              <a:rPr lang="el-GR" sz="2000" dirty="0" smtClean="0"/>
              <a:t>Έλεγχος </a:t>
            </a:r>
            <a:r>
              <a:rPr lang="el-GR" sz="2000" dirty="0"/>
              <a:t>διοίκησης</a:t>
            </a:r>
          </a:p>
          <a:p>
            <a:pPr marL="803275" indent="-360363">
              <a:buFont typeface="Wingdings" panose="05000000000000000000" pitchFamily="2" charset="2"/>
              <a:buChar char="v"/>
            </a:pPr>
            <a:r>
              <a:rPr lang="el-GR" sz="2000" dirty="0" smtClean="0"/>
              <a:t>Διασφάλιση </a:t>
            </a:r>
            <a:r>
              <a:rPr lang="el-GR" sz="2000" dirty="0"/>
              <a:t>της ποιότητας</a:t>
            </a:r>
          </a:p>
          <a:p>
            <a:pPr marL="803275" indent="-360363">
              <a:buFont typeface="Wingdings" panose="05000000000000000000" pitchFamily="2" charset="2"/>
              <a:buChar char="v"/>
            </a:pPr>
            <a:r>
              <a:rPr lang="el-GR" sz="2000" dirty="0" smtClean="0"/>
              <a:t>Αποτελέσματα </a:t>
            </a:r>
            <a:r>
              <a:rPr lang="el-GR" sz="2000" dirty="0"/>
              <a:t>- συνέπειες</a:t>
            </a:r>
          </a:p>
          <a:p>
            <a:pPr marL="803275" indent="-360363">
              <a:buFont typeface="Wingdings" panose="05000000000000000000" pitchFamily="2" charset="2"/>
              <a:buChar char="v"/>
            </a:pPr>
            <a:r>
              <a:rPr lang="el-GR" sz="2000" dirty="0" smtClean="0"/>
              <a:t>Σχέδια </a:t>
            </a:r>
            <a:r>
              <a:rPr lang="el-GR" sz="2000" dirty="0"/>
              <a:t>για το </a:t>
            </a:r>
            <a:r>
              <a:rPr lang="el-GR" sz="2000" dirty="0" smtClean="0"/>
              <a:t>μέλλον</a:t>
            </a:r>
            <a:endParaRPr lang="el-GR" sz="2000" dirty="0"/>
          </a:p>
        </p:txBody>
      </p:sp>
    </p:spTree>
    <p:extLst>
      <p:ext uri="{BB962C8B-B14F-4D97-AF65-F5344CB8AC3E}">
        <p14:creationId xmlns:p14="http://schemas.microsoft.com/office/powerpoint/2010/main" val="24873364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sz="3100" dirty="0"/>
              <a:t>ΒΡΑΒΕΙΟ </a:t>
            </a:r>
            <a:r>
              <a:rPr lang="en-US" sz="3100" dirty="0"/>
              <a:t>BALTRIDGE</a:t>
            </a:r>
            <a:endParaRPr lang="el-GR" sz="31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17264" y="636652"/>
            <a:ext cx="2410544" cy="457200"/>
          </a:xfrm>
        </p:spPr>
        <p:txBody>
          <a:bodyPr/>
          <a:lstStyle/>
          <a:p>
            <a:r>
              <a:rPr lang="el-GR" sz="1100" dirty="0"/>
              <a:t>12. Μοντέλα &amp; Βραβεία Επιχειρηματικής Αριστείας </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7</a:t>
            </a:fld>
            <a:endParaRPr lang="en-US"/>
          </a:p>
        </p:txBody>
      </p:sp>
      <p:sp>
        <p:nvSpPr>
          <p:cNvPr id="3" name="Ορθογώνιο 2"/>
          <p:cNvSpPr/>
          <p:nvPr/>
        </p:nvSpPr>
        <p:spPr>
          <a:xfrm>
            <a:off x="412696" y="2276872"/>
            <a:ext cx="8532234" cy="3693319"/>
          </a:xfrm>
          <a:prstGeom prst="rect">
            <a:avLst/>
          </a:prstGeom>
        </p:spPr>
        <p:txBody>
          <a:bodyPr wrap="square">
            <a:spAutoFit/>
          </a:bodyPr>
          <a:lstStyle/>
          <a:p>
            <a:pPr marL="285750" indent="-285750">
              <a:buFont typeface="Wingdings" panose="05000000000000000000" pitchFamily="2" charset="2"/>
              <a:buChar char="ü"/>
            </a:pPr>
            <a:r>
              <a:rPr lang="el-GR" dirty="0"/>
              <a:t>Το 1987 οι Αμερικανοί δημιούργησαν και καθιέρωσαν το </a:t>
            </a:r>
            <a:r>
              <a:rPr lang="el-GR" dirty="0" smtClean="0"/>
              <a:t>βραβείο </a:t>
            </a:r>
            <a:r>
              <a:rPr lang="el-GR" dirty="0"/>
              <a:t>ποιότητας </a:t>
            </a:r>
            <a:r>
              <a:rPr lang="el-GR" dirty="0" err="1"/>
              <a:t>Malcom</a:t>
            </a:r>
            <a:r>
              <a:rPr lang="el-GR" dirty="0"/>
              <a:t> </a:t>
            </a:r>
            <a:r>
              <a:rPr lang="el-GR" dirty="0" err="1"/>
              <a:t>Baltridge</a:t>
            </a:r>
            <a:r>
              <a:rPr lang="el-GR" dirty="0"/>
              <a:t> προς τιμήν του τότε Υπουργού Εμπορίου. </a:t>
            </a:r>
            <a:endParaRPr lang="en-US" dirty="0" smtClean="0"/>
          </a:p>
          <a:p>
            <a:pPr marL="285750" indent="-285750">
              <a:buFont typeface="Wingdings" panose="05000000000000000000" pitchFamily="2" charset="2"/>
              <a:buChar char="ü"/>
            </a:pPr>
            <a:r>
              <a:rPr lang="el-GR" dirty="0" smtClean="0"/>
              <a:t>Το</a:t>
            </a:r>
            <a:r>
              <a:rPr lang="en-US" dirty="0" smtClean="0"/>
              <a:t> </a:t>
            </a:r>
            <a:r>
              <a:rPr lang="el-GR" dirty="0" smtClean="0"/>
              <a:t>βραβείο </a:t>
            </a:r>
            <a:r>
              <a:rPr lang="el-GR" dirty="0" err="1"/>
              <a:t>Malcom</a:t>
            </a:r>
            <a:r>
              <a:rPr lang="el-GR" dirty="0"/>
              <a:t> </a:t>
            </a:r>
            <a:r>
              <a:rPr lang="el-GR" dirty="0" err="1"/>
              <a:t>Baltridge</a:t>
            </a:r>
            <a:r>
              <a:rPr lang="el-GR" dirty="0"/>
              <a:t> δημιουργήθηκε από το Υπουργείο Εμπορίου σε </a:t>
            </a:r>
            <a:r>
              <a:rPr lang="el-GR" dirty="0" smtClean="0"/>
              <a:t>συνεργασία </a:t>
            </a:r>
            <a:r>
              <a:rPr lang="el-GR" dirty="0"/>
              <a:t>με τον Οργανισμό NIST (</a:t>
            </a:r>
            <a:r>
              <a:rPr lang="el-GR" dirty="0" err="1"/>
              <a:t>National</a:t>
            </a:r>
            <a:r>
              <a:rPr lang="el-GR" dirty="0"/>
              <a:t> </a:t>
            </a:r>
            <a:r>
              <a:rPr lang="el-GR" dirty="0" err="1"/>
              <a:t>Institute</a:t>
            </a:r>
            <a:r>
              <a:rPr lang="el-GR" dirty="0"/>
              <a:t> of </a:t>
            </a:r>
            <a:r>
              <a:rPr lang="el-GR" dirty="0" err="1"/>
              <a:t>Standards</a:t>
            </a:r>
            <a:r>
              <a:rPr lang="el-GR" dirty="0"/>
              <a:t> </a:t>
            </a:r>
            <a:r>
              <a:rPr lang="el-GR" dirty="0" smtClean="0"/>
              <a:t>&amp; </a:t>
            </a:r>
            <a:r>
              <a:rPr lang="el-GR" dirty="0" err="1" smtClean="0"/>
              <a:t>Technology</a:t>
            </a:r>
            <a:r>
              <a:rPr lang="el-GR" dirty="0" smtClean="0"/>
              <a:t>)</a:t>
            </a:r>
            <a:r>
              <a:rPr lang="en-US" dirty="0" smtClean="0"/>
              <a:t> </a:t>
            </a:r>
            <a:r>
              <a:rPr lang="el-GR" dirty="0" smtClean="0"/>
              <a:t>των ΗΠΑ.</a:t>
            </a:r>
          </a:p>
          <a:p>
            <a:pPr marL="285750" indent="-285750">
              <a:buFont typeface="Wingdings" panose="05000000000000000000" pitchFamily="2" charset="2"/>
              <a:buChar char="ü"/>
            </a:pPr>
            <a:endParaRPr lang="el-GR" b="1" dirty="0"/>
          </a:p>
          <a:p>
            <a:pPr marL="285750" indent="-285750">
              <a:buFont typeface="Wingdings" panose="05000000000000000000" pitchFamily="2" charset="2"/>
              <a:buChar char="ü"/>
            </a:pPr>
            <a:r>
              <a:rPr lang="el-GR" dirty="0"/>
              <a:t>Σχεδιάστηκε στα πρότυπα του βραβείου </a:t>
            </a:r>
            <a:r>
              <a:rPr lang="el-GR" dirty="0" err="1"/>
              <a:t>Deming</a:t>
            </a:r>
            <a:r>
              <a:rPr lang="el-GR" dirty="0"/>
              <a:t>, με κάποιες αλλαγές και </a:t>
            </a:r>
            <a:r>
              <a:rPr lang="el-GR" b="1" dirty="0" smtClean="0"/>
              <a:t>μεγαλύτερη </a:t>
            </a:r>
            <a:r>
              <a:rPr lang="el-GR" b="1" dirty="0"/>
              <a:t>έμφαση στην ικανοποίηση του πελάτη </a:t>
            </a:r>
            <a:r>
              <a:rPr lang="el-GR" dirty="0"/>
              <a:t>ως το κύριο εργαλείο στη </a:t>
            </a:r>
            <a:r>
              <a:rPr lang="el-GR" dirty="0" smtClean="0"/>
              <a:t>δημιουργία </a:t>
            </a:r>
            <a:r>
              <a:rPr lang="el-GR" dirty="0"/>
              <a:t>ανταγωνιστικού πλεονεκτήματος της επιχείρησης. </a:t>
            </a:r>
            <a:endParaRPr lang="el-GR" dirty="0" smtClean="0"/>
          </a:p>
          <a:p>
            <a:pPr marL="285750" indent="-285750">
              <a:buFont typeface="Wingdings" panose="05000000000000000000" pitchFamily="2" charset="2"/>
              <a:buChar char="ü"/>
            </a:pPr>
            <a:endParaRPr lang="el-GR" dirty="0"/>
          </a:p>
          <a:p>
            <a:pPr marL="285750" indent="-285750">
              <a:buFont typeface="Wingdings" panose="05000000000000000000" pitchFamily="2" charset="2"/>
              <a:buChar char="ü"/>
            </a:pPr>
            <a:r>
              <a:rPr lang="el-GR" b="1" dirty="0" smtClean="0"/>
              <a:t>Σκοπός </a:t>
            </a:r>
            <a:r>
              <a:rPr lang="el-GR" b="1" dirty="0"/>
              <a:t>του ήταν </a:t>
            </a:r>
            <a:r>
              <a:rPr lang="el-GR" dirty="0" smtClean="0"/>
              <a:t>η </a:t>
            </a:r>
            <a:r>
              <a:rPr lang="el-GR" b="1" dirty="0" smtClean="0"/>
              <a:t>επιβράβευση</a:t>
            </a:r>
            <a:r>
              <a:rPr lang="el-GR" dirty="0" smtClean="0"/>
              <a:t> </a:t>
            </a:r>
            <a:r>
              <a:rPr lang="el-GR" dirty="0"/>
              <a:t>της επιχείρησης για την επίτευξη της βελτίωσης των </a:t>
            </a:r>
            <a:r>
              <a:rPr lang="el-GR" dirty="0" smtClean="0"/>
              <a:t>προϊόντων και, παράλληλα, </a:t>
            </a:r>
            <a:r>
              <a:rPr lang="el-GR" b="1" dirty="0" smtClean="0"/>
              <a:t>η παροχή κινήτρων για συνεχή προσπάθεια </a:t>
            </a:r>
            <a:r>
              <a:rPr lang="el-GR" dirty="0" smtClean="0"/>
              <a:t>αύξησης </a:t>
            </a:r>
            <a:r>
              <a:rPr lang="el-GR" dirty="0"/>
              <a:t>των </a:t>
            </a:r>
            <a:r>
              <a:rPr lang="el-GR" dirty="0" smtClean="0"/>
              <a:t>επιπέδων βελτίωσης </a:t>
            </a:r>
            <a:r>
              <a:rPr lang="el-GR" dirty="0"/>
              <a:t>και παραγωγικότητάς της.</a:t>
            </a:r>
          </a:p>
        </p:txBody>
      </p:sp>
    </p:spTree>
    <p:extLst>
      <p:ext uri="{BB962C8B-B14F-4D97-AF65-F5344CB8AC3E}">
        <p14:creationId xmlns:p14="http://schemas.microsoft.com/office/powerpoint/2010/main" val="196658922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326136" y="751578"/>
            <a:ext cx="8229600" cy="1066800"/>
          </a:xfrm>
        </p:spPr>
        <p:txBody>
          <a:bodyPr>
            <a:normAutofit/>
          </a:bodyPr>
          <a:lstStyle/>
          <a:p>
            <a:pPr algn="ctr"/>
            <a:r>
              <a:rPr lang="el-GR" dirty="0" smtClean="0"/>
              <a:t> </a:t>
            </a:r>
            <a:r>
              <a:rPr lang="el-GR" sz="3100" dirty="0"/>
              <a:t>ΒΡΑΒΕΙΟ </a:t>
            </a:r>
            <a:r>
              <a:rPr lang="en-US" sz="3100" dirty="0"/>
              <a:t>BALTRIDGE</a:t>
            </a:r>
            <a:endParaRPr lang="el-GR" sz="31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517264" y="636652"/>
            <a:ext cx="2410544" cy="457200"/>
          </a:xfrm>
        </p:spPr>
        <p:txBody>
          <a:bodyPr/>
          <a:lstStyle/>
          <a:p>
            <a:r>
              <a:rPr lang="el-GR" sz="1100" dirty="0"/>
              <a:t>12. Μοντέλα &amp; Βραβεία Επιχειρηματικής Αριστείας </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8</a:t>
            </a:fld>
            <a:endParaRPr lang="en-US"/>
          </a:p>
        </p:txBody>
      </p:sp>
      <p:sp>
        <p:nvSpPr>
          <p:cNvPr id="6" name="Ορθογώνιο 5"/>
          <p:cNvSpPr/>
          <p:nvPr/>
        </p:nvSpPr>
        <p:spPr>
          <a:xfrm>
            <a:off x="911624" y="1700808"/>
            <a:ext cx="8016184" cy="1754326"/>
          </a:xfrm>
          <a:prstGeom prst="rect">
            <a:avLst/>
          </a:prstGeom>
        </p:spPr>
        <p:txBody>
          <a:bodyPr wrap="square">
            <a:spAutoFit/>
          </a:bodyPr>
          <a:lstStyle/>
          <a:p>
            <a:r>
              <a:rPr lang="el-GR" dirty="0"/>
              <a:t>Το βραβείο απονέμεται σε τρεις κατηγορίες επιχειρήσεων:</a:t>
            </a:r>
          </a:p>
          <a:p>
            <a:r>
              <a:rPr lang="el-GR" dirty="0"/>
              <a:t>■ Στις μικρές επιχειρήσεις.</a:t>
            </a:r>
          </a:p>
          <a:p>
            <a:r>
              <a:rPr lang="el-GR" dirty="0"/>
              <a:t>■ Στις μεγάλες βιομηχανικές και παραγωγικές επιχειρήσεις.</a:t>
            </a:r>
          </a:p>
          <a:p>
            <a:r>
              <a:rPr lang="el-GR" dirty="0"/>
              <a:t>■ Στον κλάδο παροχής υπηρεσιών.</a:t>
            </a:r>
          </a:p>
          <a:p>
            <a:r>
              <a:rPr lang="el-GR" dirty="0" smtClean="0"/>
              <a:t>Η </a:t>
            </a:r>
            <a:r>
              <a:rPr lang="el-GR" dirty="0"/>
              <a:t>κάθε κατηγορία κριτηρίων έχει διαφορετικό συντελεστή βαρύτητας, ανάλογα με τη σημαντικότητα της, με γενικό σύνολο τους 1000 βαθμούς.</a:t>
            </a:r>
          </a:p>
        </p:txBody>
      </p:sp>
      <p:pic>
        <p:nvPicPr>
          <p:cNvPr id="7" name="Εικόνα 6"/>
          <p:cNvPicPr>
            <a:picLocks noChangeAspect="1"/>
          </p:cNvPicPr>
          <p:nvPr/>
        </p:nvPicPr>
        <p:blipFill>
          <a:blip r:embed="rId2"/>
          <a:stretch>
            <a:fillRect/>
          </a:stretch>
        </p:blipFill>
        <p:spPr>
          <a:xfrm>
            <a:off x="1043608" y="3717032"/>
            <a:ext cx="6039727" cy="2827159"/>
          </a:xfrm>
          <a:prstGeom prst="rect">
            <a:avLst/>
          </a:prstGeom>
        </p:spPr>
      </p:pic>
    </p:spTree>
    <p:extLst>
      <p:ext uri="{BB962C8B-B14F-4D97-AF65-F5344CB8AC3E}">
        <p14:creationId xmlns:p14="http://schemas.microsoft.com/office/powerpoint/2010/main" val="225445752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A2A892DB-A9C8-4807-BDAE-1DBEA09981CA}"/>
              </a:ext>
            </a:extLst>
          </p:cNvPr>
          <p:cNvSpPr>
            <a:spLocks noGrp="1"/>
          </p:cNvSpPr>
          <p:nvPr>
            <p:ph type="title"/>
          </p:nvPr>
        </p:nvSpPr>
        <p:spPr>
          <a:xfrm>
            <a:off x="457200" y="862343"/>
            <a:ext cx="8229600" cy="1066800"/>
          </a:xfrm>
        </p:spPr>
        <p:txBody>
          <a:bodyPr>
            <a:normAutofit fontScale="90000"/>
          </a:bodyPr>
          <a:lstStyle/>
          <a:p>
            <a:pPr algn="ctr"/>
            <a:r>
              <a:rPr lang="el-GR" dirty="0"/>
              <a:t>ΕΥΡΩΠΑΙΚΟ ΒΡΑΒΕΙΟ ΠΟΙΟΤΗΤΑΣ (</a:t>
            </a:r>
            <a:r>
              <a:rPr lang="en-US" dirty="0"/>
              <a:t>E.Q.A</a:t>
            </a:r>
            <a:r>
              <a:rPr lang="en-US" dirty="0" smtClean="0"/>
              <a:t>.)</a:t>
            </a:r>
            <a:endParaRPr lang="el-GR" sz="2200" dirty="0"/>
          </a:p>
        </p:txBody>
      </p:sp>
      <p:sp>
        <p:nvSpPr>
          <p:cNvPr id="3" name="Θέση περιεχομένου 2">
            <a:extLst>
              <a:ext uri="{FF2B5EF4-FFF2-40B4-BE49-F238E27FC236}">
                <a16:creationId xmlns:a16="http://schemas.microsoft.com/office/drawing/2014/main" xmlns="" id="{5B239B40-9D48-4738-A25B-A22C55C3298D}"/>
              </a:ext>
            </a:extLst>
          </p:cNvPr>
          <p:cNvSpPr>
            <a:spLocks noGrp="1"/>
          </p:cNvSpPr>
          <p:nvPr>
            <p:ph idx="1"/>
          </p:nvPr>
        </p:nvSpPr>
        <p:spPr>
          <a:xfrm>
            <a:off x="457200" y="2348880"/>
            <a:ext cx="8229600" cy="4325112"/>
          </a:xfrm>
        </p:spPr>
        <p:txBody>
          <a:bodyPr>
            <a:normAutofit/>
          </a:bodyPr>
          <a:lstStyle/>
          <a:p>
            <a:pPr marL="109728" indent="0" algn="just" eaLnBrk="0" hangingPunct="0">
              <a:lnSpc>
                <a:spcPct val="120000"/>
              </a:lnSpc>
              <a:buNone/>
            </a:pPr>
            <a:r>
              <a:rPr lang="el-GR" sz="1800" dirty="0"/>
              <a:t>Στις αρχές της </a:t>
            </a:r>
            <a:r>
              <a:rPr lang="el-GR" sz="1800" dirty="0" smtClean="0"/>
              <a:t>δεκαετίας 1990-2000 </a:t>
            </a:r>
            <a:r>
              <a:rPr lang="el-GR" sz="1800" dirty="0"/>
              <a:t>καθιερώθηκε το Ευρωπαϊκό Βραβείο Ποιότητας με </a:t>
            </a:r>
            <a:r>
              <a:rPr lang="el-GR" sz="1800" dirty="0" smtClean="0"/>
              <a:t>πρωτοβουλία </a:t>
            </a:r>
            <a:r>
              <a:rPr lang="el-GR" sz="1800" dirty="0"/>
              <a:t>μεγάλων επιχειρήσεων και της Ευρωπαϊκής Ένωσης. Δημιουργήθηκε </a:t>
            </a:r>
            <a:r>
              <a:rPr lang="el-GR" sz="1800" dirty="0" smtClean="0"/>
              <a:t>σε συνεργασία </a:t>
            </a:r>
            <a:r>
              <a:rPr lang="el-GR" sz="1800" dirty="0"/>
              <a:t>με τον οργανισμό European </a:t>
            </a:r>
            <a:r>
              <a:rPr lang="el-GR" sz="1800" dirty="0" err="1"/>
              <a:t>Foundation</a:t>
            </a:r>
            <a:r>
              <a:rPr lang="el-GR" sz="1800" dirty="0"/>
              <a:t> for Quality </a:t>
            </a:r>
            <a:r>
              <a:rPr lang="el-GR" sz="1800" dirty="0" err="1" smtClean="0"/>
              <a:t>Management</a:t>
            </a:r>
            <a:r>
              <a:rPr lang="el-GR" sz="1800" dirty="0" smtClean="0"/>
              <a:t> (EFQM)</a:t>
            </a:r>
          </a:p>
          <a:p>
            <a:pPr marL="109728" indent="0" algn="just" eaLnBrk="0" hangingPunct="0">
              <a:lnSpc>
                <a:spcPct val="120000"/>
              </a:lnSpc>
              <a:buNone/>
            </a:pPr>
            <a:endParaRPr lang="el-GR" sz="1800" dirty="0"/>
          </a:p>
          <a:p>
            <a:pPr marL="109728" indent="0">
              <a:buNone/>
            </a:pPr>
            <a:r>
              <a:rPr lang="el-GR" sz="1800" dirty="0"/>
              <a:t>Τα βραβεία είναι δύο ειδών και καθιερώθηκαν το 1992:</a:t>
            </a:r>
          </a:p>
          <a:p>
            <a:r>
              <a:rPr lang="el-GR" sz="1800" dirty="0" smtClean="0"/>
              <a:t>Το </a:t>
            </a:r>
            <a:r>
              <a:rPr lang="el-GR" sz="1800" b="1" dirty="0"/>
              <a:t>European Quality </a:t>
            </a:r>
            <a:r>
              <a:rPr lang="el-GR" sz="1800" b="1" dirty="0" err="1"/>
              <a:t>Prize</a:t>
            </a:r>
            <a:r>
              <a:rPr lang="el-GR" sz="1800" dirty="0"/>
              <a:t>, που απονέμεται στις επιχειρήσεις που </a:t>
            </a:r>
            <a:r>
              <a:rPr lang="el-GR" sz="1800" dirty="0" smtClean="0"/>
              <a:t>ικανοποιούν </a:t>
            </a:r>
            <a:r>
              <a:rPr lang="el-GR" sz="1800" dirty="0"/>
              <a:t>τα κριτήρια του βραβείου και εφαρμόζουν καλύτερα τις πρακτικές </a:t>
            </a:r>
            <a:r>
              <a:rPr lang="el-GR" sz="1800" dirty="0" smtClean="0"/>
              <a:t>διοίκησης </a:t>
            </a:r>
            <a:r>
              <a:rPr lang="el-GR" sz="1800" dirty="0"/>
              <a:t>ποιότητας</a:t>
            </a:r>
            <a:r>
              <a:rPr lang="el-GR" sz="1800" dirty="0" smtClean="0"/>
              <a:t>.</a:t>
            </a:r>
          </a:p>
          <a:p>
            <a:endParaRPr lang="el-GR" sz="1800" dirty="0"/>
          </a:p>
          <a:p>
            <a:r>
              <a:rPr lang="el-GR" sz="1800" dirty="0" smtClean="0"/>
              <a:t>Το </a:t>
            </a:r>
            <a:r>
              <a:rPr lang="el-GR" sz="1800" b="1" dirty="0"/>
              <a:t>European Quality </a:t>
            </a:r>
            <a:r>
              <a:rPr lang="el-GR" sz="1800" b="1" dirty="0" err="1"/>
              <a:t>Award</a:t>
            </a:r>
            <a:r>
              <a:rPr lang="el-GR" sz="1800" b="1" dirty="0"/>
              <a:t> (EQA)</a:t>
            </a:r>
            <a:r>
              <a:rPr lang="el-GR" sz="1800" dirty="0"/>
              <a:t>, που απονέμεται στην επιχείρηση με </a:t>
            </a:r>
            <a:r>
              <a:rPr lang="el-GR" sz="1800" dirty="0" smtClean="0"/>
              <a:t>την καλύτερη </a:t>
            </a:r>
            <a:r>
              <a:rPr lang="el-GR" sz="1800" dirty="0"/>
              <a:t>βαθμολογία.</a:t>
            </a:r>
            <a:endParaRPr lang="el-GR" sz="1800" dirty="0" smtClean="0"/>
          </a:p>
          <a:p>
            <a:pPr marL="109728" indent="0" algn="just" eaLnBrk="0" hangingPunct="0">
              <a:lnSpc>
                <a:spcPct val="120000"/>
              </a:lnSpc>
              <a:buNone/>
            </a:pPr>
            <a:endParaRPr lang="el-GR" sz="1800" dirty="0"/>
          </a:p>
        </p:txBody>
      </p:sp>
      <p:sp>
        <p:nvSpPr>
          <p:cNvPr id="4" name="Θέση υποσέλιδου 3">
            <a:extLst>
              <a:ext uri="{FF2B5EF4-FFF2-40B4-BE49-F238E27FC236}">
                <a16:creationId xmlns:a16="http://schemas.microsoft.com/office/drawing/2014/main" xmlns="" id="{2723DDF6-E316-4EB3-87D2-F5F18A6CBA30}"/>
              </a:ext>
            </a:extLst>
          </p:cNvPr>
          <p:cNvSpPr>
            <a:spLocks noGrp="1"/>
          </p:cNvSpPr>
          <p:nvPr>
            <p:ph type="ftr" sz="quarter" idx="11"/>
          </p:nvPr>
        </p:nvSpPr>
        <p:spPr>
          <a:xfrm>
            <a:off x="6446127" y="633743"/>
            <a:ext cx="2482552" cy="457200"/>
          </a:xfrm>
        </p:spPr>
        <p:txBody>
          <a:bodyPr/>
          <a:lstStyle/>
          <a:p>
            <a:r>
              <a:rPr lang="el-GR" sz="1100" dirty="0"/>
              <a:t>Μοντέλα &amp; Βραβεία Επιχειρηματικής Αριστείας</a:t>
            </a:r>
          </a:p>
        </p:txBody>
      </p:sp>
      <p:sp>
        <p:nvSpPr>
          <p:cNvPr id="5" name="Θέση αριθμού διαφάνειας 4">
            <a:extLst>
              <a:ext uri="{FF2B5EF4-FFF2-40B4-BE49-F238E27FC236}">
                <a16:creationId xmlns:a16="http://schemas.microsoft.com/office/drawing/2014/main" xmlns="" id="{EF209AF2-CF7B-443A-89A4-95E1FE4B6FE8}"/>
              </a:ext>
            </a:extLst>
          </p:cNvPr>
          <p:cNvSpPr>
            <a:spLocks noGrp="1"/>
          </p:cNvSpPr>
          <p:nvPr>
            <p:ph type="sldNum" sz="quarter" idx="12"/>
          </p:nvPr>
        </p:nvSpPr>
        <p:spPr/>
        <p:txBody>
          <a:bodyPr/>
          <a:lstStyle/>
          <a:p>
            <a:fld id="{61C44E05-631C-4892-B577-17C57620ECE9}" type="slidenum">
              <a:rPr lang="en-US" smtClean="0"/>
              <a:pPr/>
              <a:t>9</a:t>
            </a:fld>
            <a:endParaRPr lang="en-US"/>
          </a:p>
        </p:txBody>
      </p:sp>
    </p:spTree>
    <p:extLst>
      <p:ext uri="{BB962C8B-B14F-4D97-AF65-F5344CB8AC3E}">
        <p14:creationId xmlns:p14="http://schemas.microsoft.com/office/powerpoint/2010/main" val="17437023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mpanyHndbk_TP10167124">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B547B8"/>
      </a:hlink>
      <a:folHlink>
        <a:srgbClr val="438255"/>
      </a:folHlink>
    </a:clrScheme>
    <a:fontScheme name="Urban">
      <a:majorFont>
        <a:latin typeface="Trebuchet MS"/>
        <a:ea typeface=""/>
        <a:cs typeface=""/>
        <a:font script="Jpan" typeface="HGｺﾞｼｯｸM"/>
        <a:font script="Hang" typeface="맑은 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100000" r="280000" b="28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100000" r="280000" b="280000"/>
          </a:path>
        </a:gradFill>
      </a:fillStyleLst>
      <a:lnStyleLst>
        <a:ln w="4444"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93000"/>
                <a:satMod val="200000"/>
              </a:schemeClr>
            </a:gs>
            <a:gs pos="80000">
              <a:schemeClr val="phClr">
                <a:shade val="55000"/>
                <a:satMod val="175000"/>
              </a:schemeClr>
            </a:gs>
            <a:gs pos="100000">
              <a:schemeClr val="phClr">
                <a:shade val="37000"/>
                <a:satMod val="175000"/>
              </a:schemeClr>
            </a:gs>
          </a:gsLst>
          <a:lin ang="5400000" scaled="0"/>
        </a:gradFill>
        <a:blipFill>
          <a:blip xmlns:r="http://schemas.openxmlformats.org/officeDocument/2006/relationships" r:embed="rId1">
            <a:duotone>
              <a:schemeClr val="phClr">
                <a:shade val="70000"/>
              </a:schemeClr>
              <a:schemeClr val="phClr">
                <a:tint val="80000"/>
                <a:satMod val="120000"/>
              </a:schemeClr>
            </a:duotone>
          </a:blip>
          <a:tile tx="0" ty="0" sx="85000" sy="85000" flip="none" algn="t"/>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31BAC94-8733-4005-8CEB-4092A7BA6C1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Εταιρικό εγχειρίδιο</Template>
  <TotalTime>0</TotalTime>
  <Words>4280</Words>
  <Application>Microsoft Office PowerPoint</Application>
  <PresentationFormat>Προβολή στην οθόνη (4:3)</PresentationFormat>
  <Paragraphs>445</Paragraphs>
  <Slides>47</Slides>
  <Notes>1</Notes>
  <HiddenSlides>0</HiddenSlides>
  <MMClips>0</MMClips>
  <ScaleCrop>false</ScaleCrop>
  <HeadingPairs>
    <vt:vector size="6" baseType="variant">
      <vt:variant>
        <vt:lpstr>Γραμματοσειρές που χρησιμοποιούνται</vt:lpstr>
      </vt:variant>
      <vt:variant>
        <vt:i4>11</vt:i4>
      </vt:variant>
      <vt:variant>
        <vt:lpstr>Θέμα</vt:lpstr>
      </vt:variant>
      <vt:variant>
        <vt:i4>1</vt:i4>
      </vt:variant>
      <vt:variant>
        <vt:lpstr>Τίτλοι διαφανειών</vt:lpstr>
      </vt:variant>
      <vt:variant>
        <vt:i4>47</vt:i4>
      </vt:variant>
    </vt:vector>
  </HeadingPairs>
  <TitlesOfParts>
    <vt:vector size="59" baseType="lpstr">
      <vt:lpstr>맑은 고딕</vt:lpstr>
      <vt:lpstr>Arial</vt:lpstr>
      <vt:lpstr>Calibri</vt:lpstr>
      <vt:lpstr>Comic Sans MS</vt:lpstr>
      <vt:lpstr>Georgia</vt:lpstr>
      <vt:lpstr>PFDinText-Regular</vt:lpstr>
      <vt:lpstr>PFHighwayGothicLight-Italic</vt:lpstr>
      <vt:lpstr>Trebuchet MS</vt:lpstr>
      <vt:lpstr>Verdana</vt:lpstr>
      <vt:lpstr>Wingdings</vt:lpstr>
      <vt:lpstr>Wingdings 2</vt:lpstr>
      <vt:lpstr>CompanyHndbk_TP10167124</vt:lpstr>
      <vt:lpstr>12. Μοντέλα &amp; Βραβεία Επιχειρηματικής Αριστείας </vt:lpstr>
      <vt:lpstr>Περιεχόμενα </vt:lpstr>
      <vt:lpstr>Εισαγωγή</vt:lpstr>
      <vt:lpstr> Βραβείο DEMING</vt:lpstr>
      <vt:lpstr> Βραβείο DEMING</vt:lpstr>
      <vt:lpstr> Βραβείο DEMING</vt:lpstr>
      <vt:lpstr> ΒΡΑΒΕΙΟ BALTRIDGE</vt:lpstr>
      <vt:lpstr> ΒΡΑΒΕΙΟ BALTRIDGE</vt:lpstr>
      <vt:lpstr>ΕΥΡΩΠΑΙΚΟ ΒΡΑΒΕΙΟ ΠΟΙΟΤΗΤΑΣ (E.Q.A.)</vt:lpstr>
      <vt:lpstr>ΕΥΡΩΠΑΙΚΟ ΒΡΑΒΕΙΟ ΠΟΙΟΤΗΤΑΣ (E.Q.A.)</vt:lpstr>
      <vt:lpstr>ΕΥΡΩΠΑΙΚΟ ΒΡΑΒΕΙΟ ΠΟΙΟΤΗΤΑΣ (E.Q.A.)</vt:lpstr>
      <vt:lpstr>Το Ευρωπαϊκό Μοντέλο Διοικητικής Αριστείας (ΕΜΔΑ)</vt:lpstr>
      <vt:lpstr> Αρχές Ευρωπαϊκού Μοντέλου</vt:lpstr>
      <vt:lpstr> Αρχές Ευρωπαϊκού Μοντέλου</vt:lpstr>
      <vt:lpstr> Αρχές Ευρωπαϊκού Μοντέλου</vt:lpstr>
      <vt:lpstr> Αρχές Ευρωπαϊκού Μοντέλου</vt:lpstr>
      <vt:lpstr> Αρχές Ευρωπαϊκού Μοντέλου</vt:lpstr>
      <vt:lpstr> Αρχές Ευρωπαϊκού Μοντέλου</vt:lpstr>
      <vt:lpstr> Αρχές Ευρωπαϊκού Μοντέλου</vt:lpstr>
      <vt:lpstr> Αρχές Ευρωπαϊκού Μοντέλου</vt:lpstr>
      <vt:lpstr> Διαφορές μεταξύ Βραβείων και ISO</vt:lpstr>
      <vt:lpstr> Διαφορές μεταξύ Βραβείων και ISO</vt:lpstr>
      <vt:lpstr>Λόγοι αυτοαξιολόγησης των επιχειρήσεων</vt:lpstr>
      <vt:lpstr>Λόγοι αυτοαξιολόγησης των επιχειρήσεων</vt:lpstr>
      <vt:lpstr>Τρόποι αξιολόγησης των επιχειρήσεων</vt:lpstr>
      <vt:lpstr>Tο Ελβετικό Σήμα Ποιότητας για τον Τουρισμό</vt:lpstr>
      <vt:lpstr>Tο Ελβετικό Σήμα Ποιότητας για τον Τουρισμό</vt:lpstr>
      <vt:lpstr>Απευθύνεται </vt:lpstr>
      <vt:lpstr>Tα τρία επίπεδα του προγράμματος </vt:lpstr>
      <vt:lpstr>Tο Σήμα Ποιότητας επιπέδου I</vt:lpstr>
      <vt:lpstr>Tο Σήμα Ποιότητας επιπέδου I</vt:lpstr>
      <vt:lpstr>Το προφίλ του Quality-Coach</vt:lpstr>
      <vt:lpstr>Oι αλυσίδες εξυπηρέτησης</vt:lpstr>
      <vt:lpstr>Oι αλυσίδες εξυπηρέτησης</vt:lpstr>
      <vt:lpstr>Oι αλυσίδες εξυπηρέτησης</vt:lpstr>
      <vt:lpstr>Oι έξι αρχές ενεργειών του προφίλ ποιότητας</vt:lpstr>
      <vt:lpstr>Oι έξι αρχές ενεργειών του προφίλ ποιότητας</vt:lpstr>
      <vt:lpstr>Oι έξι αρχές ενεργειών του προφίλ ποιότητας</vt:lpstr>
      <vt:lpstr>Oι έξι αρχές ενεργειών του προφίλ ποιότητας</vt:lpstr>
      <vt:lpstr>Oι έξι αρχές ενεργειών του προφίλ ποιότητας</vt:lpstr>
      <vt:lpstr>Oι έξι αρχές ενεργειών του προφίλ ποιότητας</vt:lpstr>
      <vt:lpstr>Το Σήμα ποιότητας Q Label (Επίπεδο III)</vt:lpstr>
      <vt:lpstr>Ευρωπαϊκό Πλαίσιο Ποιότητας  στον Τουριστικό Τομέα</vt:lpstr>
      <vt:lpstr>Ερωτήσεις κατανόησης  </vt:lpstr>
      <vt:lpstr>Ερωτήσεις κατανόησης  </vt:lpstr>
      <vt:lpstr>Ερωτήσεις κατανόησης  </vt:lpstr>
      <vt:lpstr>Βιβλιογραφία</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2017-10-28T11:38:29Z</dcterms:created>
  <dcterms:modified xsi:type="dcterms:W3CDTF">2021-01-18T19:22:20Z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TC101671249990</vt:lpwstr>
  </property>
</Properties>
</file>