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1" r:id="rId3"/>
    <p:sldId id="265" r:id="rId4"/>
    <p:sldId id="301" r:id="rId5"/>
    <p:sldId id="302" r:id="rId6"/>
    <p:sldId id="303" r:id="rId7"/>
    <p:sldId id="304" r:id="rId8"/>
    <p:sldId id="306" r:id="rId9"/>
    <p:sldId id="280" r:id="rId10"/>
    <p:sldId id="307" r:id="rId11"/>
    <p:sldId id="310" r:id="rId12"/>
    <p:sldId id="291" r:id="rId13"/>
    <p:sldId id="311"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265"/>
            <p14:sldId id="301"/>
            <p14:sldId id="302"/>
            <p14:sldId id="303"/>
            <p14:sldId id="304"/>
            <p14:sldId id="306"/>
            <p14:sldId id="280"/>
            <p14:sldId id="307"/>
            <p14:sldId id="310"/>
            <p14:sldId id="291"/>
            <p14:sldId id="311"/>
          </p14:sldIdLst>
        </p14:section>
        <p14:section name="Untitled Section" id="{0F1CB131-A6BD-43D0-B8D4-1F27CEF7A05E}">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49" d="100"/>
          <a:sy n="149" d="100"/>
        </p:scale>
        <p:origin x="-11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7"/>
            <a:ext cx="7772400" cy="1584175"/>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501008"/>
            <a:ext cx="7776864" cy="2520279"/>
          </a:xfrm>
        </p:spPr>
        <p:txBody>
          <a:bodyPr>
            <a:noAutofit/>
          </a:bodyPr>
          <a:lstStyle/>
          <a:p>
            <a:r>
              <a:rPr lang="el-GR" sz="2800" dirty="0">
                <a:solidFill>
                  <a:srgbClr val="5075BC"/>
                </a:solidFill>
                <a:latin typeface="+mj-lt"/>
                <a:ea typeface="+mj-ea"/>
                <a:cs typeface="+mj-cs"/>
              </a:rPr>
              <a:t>Ενότητα 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Εισαγωγή</a:t>
            </a:r>
            <a:endParaRPr lang="en-US" sz="2800" dirty="0" smtClean="0"/>
          </a:p>
          <a:p>
            <a:endParaRPr lang="en-US"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3530270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t>Έκδοση: </a:t>
            </a:r>
            <a:r>
              <a:rPr lang="el-GR" sz="2000" dirty="0" smtClean="0"/>
              <a:t>1.0</a:t>
            </a:r>
            <a:r>
              <a:rPr lang="el-GR" sz="2000" dirty="0"/>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2606004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236483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197724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algn="just"/>
            <a:r>
              <a:rPr lang="el-GR" dirty="0" smtClean="0"/>
              <a:t>Εισαγωγή των όρων γνωσιοθεωρία και οντολογία: τα βασικά φιλοσοφικά ερωτήματα των δύο πεδίων</a:t>
            </a:r>
          </a:p>
          <a:p>
            <a:pPr marL="0" algn="just"/>
            <a:r>
              <a:rPr lang="el-GR" dirty="0" smtClean="0"/>
              <a:t>Η σημασία της ιστορίας της φιλοσοφίας για τη φιλοσοφική δραστηριότητα</a:t>
            </a:r>
          </a:p>
          <a:p>
            <a:pPr marL="0" algn="just"/>
            <a:r>
              <a:rPr lang="el-GR" dirty="0" smtClean="0"/>
              <a:t>Εργοβιογραφικά στοιχεία για τον Αριστοτέλη/ Ανάλυση ενός δείγματος </a:t>
            </a:r>
            <a:r>
              <a:rPr lang="el-GR" dirty="0"/>
              <a:t>α</a:t>
            </a:r>
            <a:r>
              <a:rPr lang="el-GR" dirty="0" smtClean="0"/>
              <a:t>ριστοτελικού κειμένου</a:t>
            </a:r>
          </a:p>
          <a:p>
            <a:pPr marL="0"/>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Γνωσιοθεωρία </a:t>
            </a:r>
            <a:endParaRPr lang="el-GR" dirty="0"/>
          </a:p>
        </p:txBody>
      </p:sp>
      <p:sp>
        <p:nvSpPr>
          <p:cNvPr id="5" name="Θέση περιεχομένου 4"/>
          <p:cNvSpPr>
            <a:spLocks noGrp="1"/>
          </p:cNvSpPr>
          <p:nvPr>
            <p:ph idx="1"/>
          </p:nvPr>
        </p:nvSpPr>
        <p:spPr/>
        <p:txBody>
          <a:bodyPr>
            <a:noAutofit/>
          </a:bodyPr>
          <a:lstStyle/>
          <a:p>
            <a:pPr algn="just"/>
            <a:r>
              <a:rPr lang="el-GR" sz="2400" dirty="0" smtClean="0"/>
              <a:t>Η μελέτη της φύσης της γνώσης, της δικαιολόγησης της γνώσης και των ορίων της γνώσης. </a:t>
            </a:r>
          </a:p>
          <a:p>
            <a:pPr algn="just"/>
            <a:r>
              <a:rPr lang="el-GR" sz="2400" dirty="0" smtClean="0"/>
              <a:t>Τι είναι γνώση:</a:t>
            </a:r>
          </a:p>
          <a:p>
            <a:pPr marL="400050" lvl="1" indent="0" algn="just">
              <a:buNone/>
            </a:pPr>
            <a:r>
              <a:rPr lang="el-GR" sz="2400" dirty="0" smtClean="0"/>
              <a:t>ποια είναι τα αναγκαία και επαρκή κριτήρια για εκείνες τις πεποιθήσεις για τις οποίες θεωρούμε ότι συνιστούν γνώση. </a:t>
            </a:r>
          </a:p>
          <a:p>
            <a:pPr algn="just"/>
            <a:r>
              <a:rPr lang="el-GR" sz="2400" dirty="0" smtClean="0"/>
              <a:t>Ποια είναι η πηγή της δικαιολόγησης της γνώσης:</a:t>
            </a:r>
          </a:p>
          <a:p>
            <a:pPr marL="400050" lvl="1" indent="0" algn="just">
              <a:buNone/>
            </a:pPr>
            <a:r>
              <a:rPr lang="el-GR" sz="2400" dirty="0" smtClean="0"/>
              <a:t>η αισθητηριακή εμπειρία (εμπειρισμός) ή η νόηση (ορθολογισμός). </a:t>
            </a:r>
            <a:endParaRPr lang="el-GR"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999550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Μεταφυσική (οντολογία)</a:t>
            </a:r>
            <a:endParaRPr lang="el-GR" dirty="0"/>
          </a:p>
        </p:txBody>
      </p:sp>
      <p:sp>
        <p:nvSpPr>
          <p:cNvPr id="5" name="Θέση περιεχομένου 4"/>
          <p:cNvSpPr>
            <a:spLocks noGrp="1"/>
          </p:cNvSpPr>
          <p:nvPr>
            <p:ph idx="1"/>
          </p:nvPr>
        </p:nvSpPr>
        <p:spPr/>
        <p:txBody>
          <a:bodyPr>
            <a:noAutofit/>
          </a:bodyPr>
          <a:lstStyle/>
          <a:p>
            <a:endParaRPr lang="el-GR" sz="2400" dirty="0" smtClean="0"/>
          </a:p>
          <a:p>
            <a:r>
              <a:rPr lang="el-GR" sz="2400" dirty="0" smtClean="0"/>
              <a:t>Αριστοτελική μεταφυσική: μια επιστημονική έρευνα που έπεται της μελέτης του φυσικού κόσμου. </a:t>
            </a:r>
          </a:p>
          <a:p>
            <a:r>
              <a:rPr lang="el-GR" sz="2400" dirty="0" smtClean="0"/>
              <a:t>Βασικό ερώτημα της μεταφυσικής: ποια είναι τα όντα από τα οποία συντίθεται ο κόσμος μας (αισθητά η νοητά);</a:t>
            </a:r>
          </a:p>
          <a:p>
            <a:r>
              <a:rPr lang="el-GR" sz="2400" dirty="0" smtClean="0"/>
              <a:t>Μεταξύ αυτών ποια είναι τα βασικά, τα θεμελιώδη όντα (πλατωνικές Ιδέες, δημοκρίτεια άτομα) της οντολογίας μας;</a:t>
            </a:r>
          </a:p>
          <a:p>
            <a:r>
              <a:rPr lang="el-GR" sz="2400" dirty="0" smtClean="0"/>
              <a:t>Ποιες είναι οι κατηγορίες στις οποίες τα όντα εντάσσονται</a:t>
            </a:r>
            <a:r>
              <a:rPr lang="el-GR" sz="2400" dirty="0" smtClean="0"/>
              <a:t>;</a:t>
            </a:r>
            <a:endParaRPr lang="el-GR" sz="2400" dirty="0" smtClean="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0608845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Διάκριση θεωρητικής/πρακτικής φιλοσοφίας</a:t>
            </a:r>
            <a:endParaRPr lang="el-GR" dirty="0"/>
          </a:p>
        </p:txBody>
      </p:sp>
      <p:sp>
        <p:nvSpPr>
          <p:cNvPr id="5" name="Θέση περιεχομένου 4"/>
          <p:cNvSpPr>
            <a:spLocks noGrp="1"/>
          </p:cNvSpPr>
          <p:nvPr>
            <p:ph idx="1"/>
          </p:nvPr>
        </p:nvSpPr>
        <p:spPr>
          <a:xfrm>
            <a:off x="464156" y="1700808"/>
            <a:ext cx="8229600" cy="4381947"/>
          </a:xfrm>
        </p:spPr>
        <p:txBody>
          <a:bodyPr>
            <a:noAutofit/>
          </a:bodyPr>
          <a:lstStyle/>
          <a:p>
            <a:pPr marL="0" indent="0">
              <a:buNone/>
            </a:pPr>
            <a:endParaRPr lang="el-GR" sz="2400" dirty="0" smtClean="0"/>
          </a:p>
          <a:p>
            <a:r>
              <a:rPr lang="el-GR" sz="2400" dirty="0" smtClean="0"/>
              <a:t>Θεωρητική φιλοσοφία:</a:t>
            </a:r>
          </a:p>
          <a:p>
            <a:pPr marL="0" indent="0">
              <a:buNone/>
            </a:pPr>
            <a:r>
              <a:rPr lang="el-GR" sz="2400" dirty="0"/>
              <a:t>	</a:t>
            </a:r>
            <a:r>
              <a:rPr lang="el-GR" sz="2400" dirty="0" smtClean="0"/>
              <a:t>Μεταφυσική (οντολογία), </a:t>
            </a:r>
            <a:r>
              <a:rPr lang="el-GR" sz="2400" dirty="0" err="1" smtClean="0"/>
              <a:t>Γνωσιοθεωρία</a:t>
            </a:r>
            <a:endParaRPr lang="el-GR" sz="2400" dirty="0" smtClean="0"/>
          </a:p>
          <a:p>
            <a:pPr marL="0" indent="0">
              <a:buNone/>
            </a:pPr>
            <a:endParaRPr lang="el-GR" sz="2400" dirty="0" smtClean="0"/>
          </a:p>
          <a:p>
            <a:r>
              <a:rPr lang="el-GR" sz="2400" dirty="0" smtClean="0"/>
              <a:t>Πρακτική φιλοσοφία:</a:t>
            </a:r>
          </a:p>
          <a:p>
            <a:pPr marL="0" indent="0">
              <a:buNone/>
            </a:pPr>
            <a:r>
              <a:rPr lang="el-GR" sz="2400" dirty="0"/>
              <a:t>	</a:t>
            </a:r>
            <a:r>
              <a:rPr lang="el-GR" sz="2400" dirty="0" smtClean="0"/>
              <a:t>Ηθική, Πολιτική φιλοσοφία, Αισθητική</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7823801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Φιλοσοφία και ιστορία της φιλοσοφίας</a:t>
            </a:r>
            <a:endParaRPr lang="el-GR" dirty="0"/>
          </a:p>
        </p:txBody>
      </p:sp>
      <p:sp>
        <p:nvSpPr>
          <p:cNvPr id="5" name="Θέση περιεχομένου 4"/>
          <p:cNvSpPr>
            <a:spLocks noGrp="1"/>
          </p:cNvSpPr>
          <p:nvPr>
            <p:ph idx="1"/>
          </p:nvPr>
        </p:nvSpPr>
        <p:spPr/>
        <p:txBody>
          <a:bodyPr>
            <a:noAutofit/>
          </a:bodyPr>
          <a:lstStyle/>
          <a:p>
            <a:pPr marL="0" indent="0" algn="just">
              <a:buNone/>
            </a:pPr>
            <a:r>
              <a:rPr lang="el-GR" sz="2400" dirty="0" smtClean="0"/>
              <a:t>Η μελέτη της ιστορίας της φιλοσοφίας είναι σημαντική για τη φιλοσοφία επειδή:</a:t>
            </a:r>
          </a:p>
          <a:p>
            <a:pPr algn="just"/>
            <a:r>
              <a:rPr lang="el-GR" sz="2400" dirty="0" smtClean="0"/>
              <a:t>Τα φιλοσοφικά ερωτήματα έχουν διαμορφωθεί από το πως οι προγενέστεροι φιλοσόφοι έχουν διατυπώσει και σκεφτεί συγκεκριμένες απαντήσεις για αυτά τα ερωτήματα. </a:t>
            </a:r>
          </a:p>
          <a:p>
            <a:pPr algn="just"/>
            <a:r>
              <a:rPr lang="el-GR" sz="2400" dirty="0" smtClean="0"/>
              <a:t>Μας εξασκεί στο να φιλοσοφήσουμε:</a:t>
            </a:r>
          </a:p>
          <a:p>
            <a:pPr marL="400050" lvl="1" indent="0" algn="just">
              <a:buNone/>
            </a:pPr>
            <a:r>
              <a:rPr lang="el-GR" sz="2400" dirty="0" smtClean="0"/>
              <a:t>μας διδάσκει πως ο ένας φιλόσοφος μελετά</a:t>
            </a:r>
            <a:r>
              <a:rPr lang="en-US" sz="2400" dirty="0" smtClean="0"/>
              <a:t>, </a:t>
            </a:r>
            <a:r>
              <a:rPr lang="el-GR" sz="2400" dirty="0" smtClean="0"/>
              <a:t>αξιολογεί και επικρίνει τους καλούς λόγους ενός άλλου φιλοσόφου για την υπεράσπιση της θέσης του, και πως αντιπαραθέτει τους δικούς του, καλύτερους, λόγους για την υπεράσπιση μιας εναλλακτικής θέσης.</a:t>
            </a:r>
            <a:r>
              <a:rPr lang="el-GR" sz="2000" dirty="0" smtClean="0"/>
              <a:t> </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924170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Περίοδοι της ζωής του Αριστοτέλη</a:t>
            </a:r>
            <a:endParaRPr lang="el-GR" dirty="0"/>
          </a:p>
        </p:txBody>
      </p:sp>
      <p:sp>
        <p:nvSpPr>
          <p:cNvPr id="5" name="Θέση περιεχομένου 4"/>
          <p:cNvSpPr>
            <a:spLocks noGrp="1"/>
          </p:cNvSpPr>
          <p:nvPr>
            <p:ph idx="1"/>
          </p:nvPr>
        </p:nvSpPr>
        <p:spPr/>
        <p:txBody>
          <a:bodyPr>
            <a:noAutofit/>
          </a:bodyPr>
          <a:lstStyle/>
          <a:p>
            <a:pPr algn="just"/>
            <a:r>
              <a:rPr lang="el-GR" sz="2400" dirty="0" smtClean="0"/>
              <a:t>Γέννηση στα αρχαία </a:t>
            </a:r>
            <a:r>
              <a:rPr lang="el-GR" sz="2400" dirty="0" err="1" smtClean="0"/>
              <a:t>Στάγειρα</a:t>
            </a:r>
            <a:r>
              <a:rPr lang="el-GR" sz="2400" dirty="0" smtClean="0"/>
              <a:t> της Χαλκιδικής: 384</a:t>
            </a:r>
          </a:p>
          <a:p>
            <a:pPr algn="just"/>
            <a:r>
              <a:rPr lang="el-GR" sz="2400" dirty="0" smtClean="0"/>
              <a:t>1</a:t>
            </a:r>
            <a:r>
              <a:rPr lang="el-GR" sz="2400" baseline="30000" dirty="0" smtClean="0"/>
              <a:t>η</a:t>
            </a:r>
            <a:r>
              <a:rPr lang="el-GR" sz="2400" dirty="0" smtClean="0"/>
              <a:t> αθηναϊκή περίοδος</a:t>
            </a:r>
            <a:r>
              <a:rPr lang="en-US" sz="2400" dirty="0" smtClean="0"/>
              <a:t> (367-348)</a:t>
            </a:r>
            <a:r>
              <a:rPr lang="el-GR" sz="2400" dirty="0" smtClean="0"/>
              <a:t>:</a:t>
            </a:r>
          </a:p>
          <a:p>
            <a:pPr marL="400050" lvl="1" indent="0" algn="just">
              <a:buNone/>
            </a:pPr>
            <a:r>
              <a:rPr lang="el-GR" sz="2400" dirty="0" smtClean="0"/>
              <a:t>Σπουδές και διδασκαλία στην Ακαδημία του Πλάτωνα</a:t>
            </a:r>
            <a:endParaRPr lang="en-US" sz="2400" dirty="0" smtClean="0"/>
          </a:p>
          <a:p>
            <a:pPr algn="just"/>
            <a:r>
              <a:rPr lang="el-GR" sz="2400" dirty="0" smtClean="0"/>
              <a:t>Παραμονή στη Μικρά Ασία και τη Μυτιλήνη (347-343):</a:t>
            </a:r>
          </a:p>
          <a:p>
            <a:pPr marL="400050" lvl="1" indent="0" algn="just">
              <a:buNone/>
            </a:pPr>
            <a:r>
              <a:rPr lang="el-GR" sz="2400" dirty="0" smtClean="0"/>
              <a:t>Βιολογικές έρευνες και γνωριμία με τον Θεόφραστο</a:t>
            </a:r>
          </a:p>
          <a:p>
            <a:pPr algn="just"/>
            <a:r>
              <a:rPr lang="el-GR" sz="2400" dirty="0" smtClean="0"/>
              <a:t>2</a:t>
            </a:r>
            <a:r>
              <a:rPr lang="el-GR" sz="2400" baseline="30000" dirty="0" smtClean="0"/>
              <a:t>η</a:t>
            </a:r>
            <a:r>
              <a:rPr lang="el-GR" sz="2400" dirty="0" smtClean="0"/>
              <a:t> αθηναϊκή περίοδος (335-323):</a:t>
            </a:r>
          </a:p>
          <a:p>
            <a:pPr marL="400050" lvl="1" indent="0" algn="just">
              <a:buNone/>
            </a:pPr>
            <a:r>
              <a:rPr lang="el-GR" sz="2400" dirty="0" smtClean="0"/>
              <a:t>Ίδρυση της φιλοσοφικής σχολής του Λυκείου στην Αθήνα </a:t>
            </a:r>
          </a:p>
          <a:p>
            <a:pPr algn="just"/>
            <a:r>
              <a:rPr lang="el-GR" sz="2400" dirty="0" smtClean="0"/>
              <a:t>Θάνατος στην Χαλκίδα: 322</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2974926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ανθρώπινη φύση και η γνώση</a:t>
            </a:r>
            <a:endParaRPr lang="el-GR" dirty="0"/>
          </a:p>
        </p:txBody>
      </p:sp>
      <p:sp>
        <p:nvSpPr>
          <p:cNvPr id="5" name="Θέση περιεχομένου 4"/>
          <p:cNvSpPr>
            <a:spLocks noGrp="1"/>
          </p:cNvSpPr>
          <p:nvPr>
            <p:ph idx="1"/>
          </p:nvPr>
        </p:nvSpPr>
        <p:spPr>
          <a:xfrm>
            <a:off x="464156" y="1556793"/>
            <a:ext cx="8229600" cy="4464496"/>
          </a:xfrm>
        </p:spPr>
        <p:txBody>
          <a:bodyPr>
            <a:noAutofit/>
          </a:bodyPr>
          <a:lstStyle/>
          <a:p>
            <a:pPr marL="0" indent="0" algn="just">
              <a:buNone/>
            </a:pPr>
            <a:r>
              <a:rPr lang="el-GR" sz="2400" dirty="0" smtClean="0"/>
              <a:t>Όλοι οι άνθρωποι επιζητούν εκ φύσεως τη γνώση. Αυτό μαρτυρεί η αγάπη που τρέφουμε για τις αισθήσεις μας. Γιατί οι αισθήσεις </a:t>
            </a:r>
            <a:r>
              <a:rPr lang="el-GR" sz="2400" dirty="0" err="1" smtClean="0"/>
              <a:t>μάς</a:t>
            </a:r>
            <a:r>
              <a:rPr lang="el-GR" sz="2400" dirty="0" smtClean="0"/>
              <a:t> είναι προσφιλείς , ανεξάρτητα από τη χρησιμότητά τους, γι’ αυτές τις ίδιες, και περισσότερο απ’ όλες </a:t>
            </a:r>
            <a:r>
              <a:rPr lang="el-GR" sz="2400" dirty="0" err="1" smtClean="0"/>
              <a:t>μάς</a:t>
            </a:r>
            <a:r>
              <a:rPr lang="el-GR" sz="2400" dirty="0" smtClean="0"/>
              <a:t> είναι προσφιλής η αίσθηση της όρασης. Πράγματι, προτιμούμε γενικά την όραση απ’ όλες τις άλλες αισθήσεις, όχι μόνο όταν επιδιώκουμε να επιτύχουμε κάτι πρακτικό, αλλά και όταν δεν σκοπεύουμε να κάνουμε τίποτε. Κι αυτό γιατί η όραση, περισσότερο από κάθε άλλη αίσθηση, μας δίνει γνώσεις και μας φανερώνει πολλές διαφορές.</a:t>
            </a:r>
          </a:p>
          <a:p>
            <a:pPr marL="0" indent="0" algn="just">
              <a:buNone/>
            </a:pPr>
            <a:r>
              <a:rPr lang="el-GR" sz="2000" dirty="0" smtClean="0"/>
              <a:t>(Αριστοτέλους </a:t>
            </a:r>
            <a:r>
              <a:rPr lang="el-GR" sz="2000" i="1" dirty="0" smtClean="0"/>
              <a:t>Μετά τα Φυσικά </a:t>
            </a:r>
            <a:r>
              <a:rPr lang="el-GR" sz="2000" dirty="0" smtClean="0"/>
              <a:t>Α.1 980</a:t>
            </a:r>
            <a:r>
              <a:rPr lang="en-US" sz="2000" baseline="30000" dirty="0" smtClean="0"/>
              <a:t>a</a:t>
            </a:r>
            <a:r>
              <a:rPr lang="en-US" sz="2000" dirty="0" smtClean="0"/>
              <a:t>21-27</a:t>
            </a:r>
            <a:r>
              <a:rPr lang="el-GR" sz="2000" dirty="0" smtClean="0"/>
              <a:t>, μετάφραση: Βασίλης Κάλφας)</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9534506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12802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1752</TotalTime>
  <Words>761</Words>
  <Application>Microsoft Macintosh PowerPoint</Application>
  <PresentationFormat>On-screen Show (4:3)</PresentationFormat>
  <Paragraphs>90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Θέμα του Office</vt:lpstr>
      <vt:lpstr>Αριστοτέλης: Γνωσιοθεωρία Μεταφυσική</vt:lpstr>
      <vt:lpstr>Σκοποί  ενότητας</vt:lpstr>
      <vt:lpstr>Γνωσιοθεωρία </vt:lpstr>
      <vt:lpstr>Μεταφυσική (οντολογία)</vt:lpstr>
      <vt:lpstr>Διάκριση θεωρητικής/πρακτικής φιλοσοφίας</vt:lpstr>
      <vt:lpstr>Φιλοσοφία και ιστορία της φιλοσοφίας</vt:lpstr>
      <vt:lpstr>Περίοδοι της ζωής του Αριστοτέλη</vt:lpstr>
      <vt:lpstr>Η ανθρώπινη φύση και η γνώση</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222</cp:revision>
  <dcterms:created xsi:type="dcterms:W3CDTF">2012-09-06T09:03:05Z</dcterms:created>
  <dcterms:modified xsi:type="dcterms:W3CDTF">2015-09-18T20:16:58Z</dcterms:modified>
</cp:coreProperties>
</file>