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88" r:id="rId4"/>
    <p:sldId id="258" r:id="rId5"/>
    <p:sldId id="278" r:id="rId6"/>
    <p:sldId id="287" r:id="rId7"/>
    <p:sldId id="259" r:id="rId8"/>
    <p:sldId id="260" r:id="rId9"/>
    <p:sldId id="273" r:id="rId10"/>
    <p:sldId id="261" r:id="rId11"/>
    <p:sldId id="262" r:id="rId12"/>
    <p:sldId id="279" r:id="rId13"/>
    <p:sldId id="263" r:id="rId14"/>
    <p:sldId id="264" r:id="rId15"/>
    <p:sldId id="265" r:id="rId16"/>
    <p:sldId id="274" r:id="rId17"/>
    <p:sldId id="266" r:id="rId18"/>
    <p:sldId id="267" r:id="rId19"/>
    <p:sldId id="276" r:id="rId20"/>
    <p:sldId id="268" r:id="rId21"/>
    <p:sldId id="270" r:id="rId22"/>
    <p:sldId id="277" r:id="rId23"/>
    <p:sldId id="272" r:id="rId24"/>
    <p:sldId id="280" r:id="rId25"/>
    <p:sldId id="281" r:id="rId26"/>
    <p:sldId id="282" r:id="rId27"/>
    <p:sldId id="283" r:id="rId28"/>
    <p:sldId id="284" r:id="rId29"/>
    <p:sldId id="285" r:id="rId30"/>
    <p:sldId id="286" r:id="rId31"/>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90" d="100"/>
          <a:sy n="90" d="100"/>
        </p:scale>
        <p:origin x="126" y="90"/>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7FFD41DA-DCC9-491A-8E97-01C58770AB8E}" type="datetimeFigureOut">
              <a:rPr lang="el-GR" smtClean="0"/>
              <a:t>7/3/2021</a:t>
            </a:fld>
            <a:endParaRPr lang="el-GR"/>
          </a:p>
        </p:txBody>
      </p:sp>
      <p:sp>
        <p:nvSpPr>
          <p:cNvPr id="4" name="Θέση εικόνας διαφάνειας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28F66915-BB06-4931-94C9-EA19D2C15E43}" type="slidenum">
              <a:rPr lang="el-GR" smtClean="0"/>
              <a:t>‹#›</a:t>
            </a:fld>
            <a:endParaRPr lang="el-GR"/>
          </a:p>
        </p:txBody>
      </p:sp>
    </p:spTree>
    <p:extLst>
      <p:ext uri="{BB962C8B-B14F-4D97-AF65-F5344CB8AC3E}">
        <p14:creationId xmlns:p14="http://schemas.microsoft.com/office/powerpoint/2010/main" val="228982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C2AE8E-2A11-465F-831D-84CC74ADFB0C}" type="datetime1">
              <a:rPr lang="en-US" smtClean="0"/>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3A564B3D-1604-408E-9271-42239560FCDF}" type="datetime1">
              <a:rPr lang="en-US" smtClean="0"/>
              <a:t>3/7/2021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74A4BA-7A3D-4F0E-88C8-545F67A5ACA9}" type="datetime1">
              <a:rPr lang="en-US" smtClean="0"/>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756FF7-C26E-4264-8D46-CFD10649C2E5}" type="datetime1">
              <a:rPr lang="en-US" smtClean="0"/>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41DAA3-A5E0-4C35-AD10-04E50DCF9E25}" type="datetime1">
              <a:rPr lang="en-US" smtClean="0"/>
              <a:t>3/7/2021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4445EE-9C2B-452E-BF7A-6498AB4DD49F}" type="datetime1">
              <a:rPr lang="en-US" smtClean="0"/>
              <a:t>3/7/2021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C1C973-2D89-47FA-92B7-4F2FA91F09CB}" type="datetime1">
              <a:rPr lang="en-US" smtClean="0"/>
              <a:t>3/7/2021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B3358-4D0A-4158-8C68-34828CA36B49}" type="datetime1">
              <a:rPr lang="en-US" smtClean="0"/>
              <a:t>3/7/2021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0C295B-0421-4388-9FD5-2B1506628FC2}" type="datetime1">
              <a:rPr lang="en-US" smtClean="0"/>
              <a:t>3/7/2021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B5F667-3846-482E-9BEA-8BB82E44CCED}" type="datetime1">
              <a:rPr lang="en-US" smtClean="0"/>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19149-4C29-4BC4-85A6-ED348387BD34}" type="datetime1">
              <a:rPr lang="en-US" smtClean="0"/>
              <a:t>3/7/2021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a:t>Αγροτική Λογιστική</a:t>
            </a:r>
          </a:p>
        </p:txBody>
      </p:sp>
      <p:sp>
        <p:nvSpPr>
          <p:cNvPr id="3" name="Subtitle 2"/>
          <p:cNvSpPr>
            <a:spLocks noGrp="1"/>
          </p:cNvSpPr>
          <p:nvPr>
            <p:ph type="subTitle" idx="1"/>
          </p:nvPr>
        </p:nvSpPr>
        <p:spPr/>
        <p:txBody>
          <a:bodyPr/>
          <a:lstStyle/>
          <a:p>
            <a:r>
              <a:rPr lang="el-GR" altLang="en-US"/>
              <a:t>Μέρος 2ο</a:t>
            </a:r>
          </a:p>
        </p:txBody>
      </p:sp>
      <p:sp>
        <p:nvSpPr>
          <p:cNvPr id="4" name="Θέση αριθμού διαφάνειας 3">
            <a:extLst>
              <a:ext uri="{FF2B5EF4-FFF2-40B4-BE49-F238E27FC236}">
                <a16:creationId xmlns:a16="http://schemas.microsoft.com/office/drawing/2014/main" id="{0F579AE1-B268-46D5-BCEA-9E5C3BF2AB0E}"/>
              </a:ext>
            </a:extLst>
          </p:cNvPr>
          <p:cNvSpPr>
            <a:spLocks noGrp="1"/>
          </p:cNvSpPr>
          <p:nvPr>
            <p:ph type="sldNum" sz="quarter" idx="12"/>
          </p:nvPr>
        </p:nvSpPr>
        <p:spPr/>
        <p:txBody>
          <a:bodyPr/>
          <a:lstStyle/>
          <a:p>
            <a:fld id="{B3561BA9-CDCF-4958-B8AB-66F3BF063E13}"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270"/>
            <a:ext cx="10515600" cy="763270"/>
          </a:xfrm>
        </p:spPr>
        <p:txBody>
          <a:bodyPr>
            <a:normAutofit fontScale="90000"/>
          </a:bodyPr>
          <a:lstStyle/>
          <a:p>
            <a:r>
              <a:rPr lang="el-GR" altLang="en-US">
                <a:sym typeface="+mn-ea"/>
              </a:rPr>
              <a:t>Τρόπος πραγματοποίησης της απογραφής - Πάγιο ενεργητικό</a:t>
            </a:r>
            <a:endParaRPr lang="en-US"/>
          </a:p>
        </p:txBody>
      </p:sp>
      <p:sp>
        <p:nvSpPr>
          <p:cNvPr id="3" name="Content Placeholder 2"/>
          <p:cNvSpPr>
            <a:spLocks noGrp="1"/>
          </p:cNvSpPr>
          <p:nvPr>
            <p:ph idx="1"/>
          </p:nvPr>
        </p:nvSpPr>
        <p:spPr>
          <a:xfrm>
            <a:off x="440055" y="1235075"/>
            <a:ext cx="11353165" cy="5215890"/>
          </a:xfrm>
        </p:spPr>
        <p:txBody>
          <a:bodyPr>
            <a:normAutofit fontScale="90000" lnSpcReduction="10000"/>
          </a:bodyPr>
          <a:lstStyle/>
          <a:p>
            <a:pPr marL="0" indent="0" algn="just">
              <a:buNone/>
            </a:pPr>
            <a:r>
              <a:rPr lang="el-GR" altLang="en-US" dirty="0"/>
              <a:t>6. </a:t>
            </a:r>
            <a:r>
              <a:rPr lang="el-GR" altLang="en-US" u="sng" dirty="0"/>
              <a:t>έγγειες βελτιώσεις</a:t>
            </a:r>
            <a:r>
              <a:rPr lang="el-GR" altLang="en-US" dirty="0"/>
              <a:t>. αυτές είναι μέσα υποβοηθητικά της παραγωγής που συνδέονται με το έδαφος και έχουν ως σκοπό την αύξηση της παραγωγικότητας του εδάφους π.χ. πηγάδια, φράκτες, αντλίες, ποτιστικά και στραγγιστικά αυλάκια.</a:t>
            </a:r>
          </a:p>
          <a:p>
            <a:pPr marL="0" indent="0" algn="just">
              <a:buNone/>
            </a:pPr>
            <a:r>
              <a:rPr lang="el-GR" altLang="en-US" dirty="0"/>
              <a:t>7. </a:t>
            </a:r>
            <a:r>
              <a:rPr lang="el-GR" altLang="en-US" u="sng" dirty="0"/>
              <a:t>γεωργικές κατασκευές</a:t>
            </a:r>
            <a:r>
              <a:rPr lang="el-GR" altLang="en-US" dirty="0"/>
              <a:t>. σε αυτές υπάγονται όλα τα γεωργικά κτίσματα που συμμετέχουν άμεσα και έμμεσα στην παραγωγική διαδικασία π.χ. αγροτικές κατοικίες, γεωργικές αποθήκες, στάβλοι, υπόστεγα </a:t>
            </a:r>
            <a:r>
              <a:rPr lang="el-GR" altLang="en-US" dirty="0" err="1"/>
              <a:t>κτλ</a:t>
            </a:r>
            <a:r>
              <a:rPr lang="el-GR" altLang="en-US" dirty="0"/>
              <a:t> αρκετά από τα πιο ελαφριά από τα οποία είναι </a:t>
            </a:r>
            <a:r>
              <a:rPr lang="el-GR" altLang="en-US" dirty="0" err="1"/>
              <a:t>ιδιοκατασκευές</a:t>
            </a:r>
            <a:endParaRPr lang="el-GR" altLang="en-US" dirty="0"/>
          </a:p>
          <a:p>
            <a:pPr marL="0" indent="0" algn="just">
              <a:buNone/>
            </a:pPr>
            <a:r>
              <a:rPr lang="el-GR" altLang="en-US" dirty="0"/>
              <a:t>8. </a:t>
            </a:r>
            <a:r>
              <a:rPr lang="el-GR" altLang="en-US" u="sng" dirty="0"/>
              <a:t>πολυετείς καλλιέργειες</a:t>
            </a:r>
            <a:r>
              <a:rPr lang="el-GR" altLang="en-US" dirty="0"/>
              <a:t>. σε αυτές υπάγονται όλες οι δενδρώδεις καλλιέργειες όπως οι οπωρώνες </a:t>
            </a:r>
            <a:r>
              <a:rPr lang="el-GR" altLang="en-US" dirty="0" err="1"/>
              <a:t>ροδακινιάς</a:t>
            </a:r>
            <a:r>
              <a:rPr lang="el-GR" altLang="en-US" dirty="0"/>
              <a:t>, ελιάς, μηλιάς </a:t>
            </a:r>
            <a:r>
              <a:rPr lang="el-GR" altLang="en-US" dirty="0" err="1"/>
              <a:t>κλπ</a:t>
            </a:r>
            <a:r>
              <a:rPr lang="el-GR" altLang="en-US" dirty="0"/>
              <a:t> καθώς και οι καλλιέργειες φράουλας, αγκινάρας </a:t>
            </a:r>
            <a:r>
              <a:rPr lang="el-GR" altLang="en-US" dirty="0" err="1"/>
              <a:t>κτλ</a:t>
            </a:r>
            <a:endParaRPr lang="el-GR" altLang="en-US" dirty="0"/>
          </a:p>
          <a:p>
            <a:pPr marL="0" indent="0" algn="just">
              <a:buNone/>
            </a:pPr>
            <a:r>
              <a:rPr lang="el-GR" altLang="en-US" dirty="0"/>
              <a:t>9. </a:t>
            </a:r>
            <a:r>
              <a:rPr lang="el-GR" altLang="en-US" u="sng" dirty="0"/>
              <a:t>ζώα</a:t>
            </a:r>
            <a:r>
              <a:rPr lang="el-GR" altLang="en-US" dirty="0"/>
              <a:t>: εδώ υπάγονται τόσο τα ζώα παραγωγής (αγελάδες, πρόβατα, χοίροι, κοτόπουλα) όσο και τα ζώα εργασίας</a:t>
            </a:r>
          </a:p>
          <a:p>
            <a:pPr marL="0" indent="0" algn="just">
              <a:buNone/>
            </a:pPr>
            <a:r>
              <a:rPr lang="el-GR" altLang="en-US" dirty="0"/>
              <a:t>10. </a:t>
            </a:r>
            <a:r>
              <a:rPr lang="el-GR" altLang="en-US" u="sng" dirty="0"/>
              <a:t>γεωργικά μηχανήματα και εργαλεία</a:t>
            </a:r>
            <a:r>
              <a:rPr lang="el-GR" altLang="en-US" dirty="0"/>
              <a:t>. σε αυτά ανήκουν όλα τα μηχανήματα και εργαλεία που συμμετέχουν στην παραγωγική διαδικασία π.χ. γεωργικοί ελκυστήρες, τα άροτρα, σπαρτικές μηχανές, ψεκαστήρες κλπ.</a:t>
            </a:r>
          </a:p>
          <a:p>
            <a:pPr marL="0" indent="0" algn="just">
              <a:buNone/>
            </a:pPr>
            <a:endParaRPr lang="el-GR" altLang="en-US" dirty="0"/>
          </a:p>
        </p:txBody>
      </p:sp>
      <p:sp>
        <p:nvSpPr>
          <p:cNvPr id="4" name="Θέση αριθμού διαφάνειας 3">
            <a:extLst>
              <a:ext uri="{FF2B5EF4-FFF2-40B4-BE49-F238E27FC236}">
                <a16:creationId xmlns:a16="http://schemas.microsoft.com/office/drawing/2014/main" id="{080F1A73-DD31-491D-838B-1611F046E360}"/>
              </a:ext>
            </a:extLst>
          </p:cNvPr>
          <p:cNvSpPr>
            <a:spLocks noGrp="1"/>
          </p:cNvSpPr>
          <p:nvPr>
            <p:ph type="sldNum" sz="quarter" idx="12"/>
          </p:nvPr>
        </p:nvSpPr>
        <p:spPr/>
        <p:txBody>
          <a:bodyPr/>
          <a:lstStyle/>
          <a:p>
            <a:fld id="{B3561BA9-CDCF-4958-B8AB-66F3BF063E13}"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4036"/>
            <a:ext cx="10515600" cy="1095155"/>
          </a:xfrm>
        </p:spPr>
        <p:txBody>
          <a:bodyPr>
            <a:normAutofit fontScale="90000"/>
          </a:bodyPr>
          <a:lstStyle/>
          <a:p>
            <a:r>
              <a:rPr lang="el-GR" altLang="en-US" dirty="0">
                <a:sym typeface="+mn-ea"/>
              </a:rPr>
              <a:t>Τρόπος πραγματοποίησης της απογραφής- κυκλοφορούν ενεργητικό</a:t>
            </a:r>
            <a:endParaRPr lang="el-GR" altLang="en-US" dirty="0"/>
          </a:p>
        </p:txBody>
      </p:sp>
      <p:sp>
        <p:nvSpPr>
          <p:cNvPr id="3" name="Content Placeholder 2"/>
          <p:cNvSpPr>
            <a:spLocks noGrp="1"/>
          </p:cNvSpPr>
          <p:nvPr>
            <p:ph idx="1"/>
          </p:nvPr>
        </p:nvSpPr>
        <p:spPr>
          <a:xfrm>
            <a:off x="304800" y="1679944"/>
            <a:ext cx="11609070" cy="4593266"/>
          </a:xfrm>
        </p:spPr>
        <p:txBody>
          <a:bodyPr>
            <a:normAutofit fontScale="97500"/>
          </a:bodyPr>
          <a:lstStyle/>
          <a:p>
            <a:pPr marL="0" indent="0" algn="just">
              <a:buNone/>
            </a:pPr>
            <a:r>
              <a:rPr lang="el-GR" altLang="en-US" dirty="0"/>
              <a:t>Στο κυκλοφορούν ενεργητικό ανήκουν:</a:t>
            </a:r>
          </a:p>
          <a:p>
            <a:pPr marL="0" indent="0" algn="just">
              <a:buNone/>
            </a:pPr>
            <a:r>
              <a:rPr lang="el-GR" altLang="en-US" dirty="0"/>
              <a:t>1. </a:t>
            </a:r>
            <a:r>
              <a:rPr lang="el-GR" altLang="en-US" u="sng" dirty="0"/>
              <a:t>αποθέματα των διαφόρων προϊόντων</a:t>
            </a:r>
            <a:r>
              <a:rPr lang="el-GR" altLang="en-US" dirty="0"/>
              <a:t> που έχει η γεωργική επιχείρηση και προορίζονται για πώληση</a:t>
            </a:r>
          </a:p>
          <a:p>
            <a:pPr marL="0" indent="0" algn="just">
              <a:buNone/>
            </a:pPr>
            <a:r>
              <a:rPr lang="el-GR" altLang="en-US" dirty="0"/>
              <a:t>2. </a:t>
            </a:r>
            <a:r>
              <a:rPr lang="el-GR" altLang="en-US" u="sng" dirty="0"/>
              <a:t>προμήθειες</a:t>
            </a:r>
            <a:r>
              <a:rPr lang="el-GR" altLang="en-US" dirty="0"/>
              <a:t>: θεωρούνται τα είδη εκείνα που προέρχονται τόσο από τη γεωργική επιχείρηση όσο και από την αγορά και προορίζονται για τη φυτική ή ζωική παραγωγή π.χ. το σιτάρι ως σπόρος</a:t>
            </a:r>
          </a:p>
          <a:p>
            <a:pPr marL="0" indent="0" algn="just">
              <a:buNone/>
            </a:pPr>
            <a:r>
              <a:rPr lang="el-GR" altLang="en-US" dirty="0"/>
              <a:t>3. </a:t>
            </a:r>
            <a:r>
              <a:rPr lang="el-GR" altLang="en-US" u="sng" dirty="0"/>
              <a:t>τα </a:t>
            </a:r>
            <a:r>
              <a:rPr lang="el-GR" altLang="en-US" u="sng" dirty="0" err="1"/>
              <a:t>ημικατεργασμένα</a:t>
            </a:r>
            <a:r>
              <a:rPr lang="el-GR" altLang="en-US" u="sng" dirty="0"/>
              <a:t> προϊόντα</a:t>
            </a:r>
            <a:r>
              <a:rPr lang="el-GR" altLang="en-US" dirty="0"/>
              <a:t>: είναι τα προϊόντα εκείνα που αν και έχει γίνει η συγκομιδή τους δεν είναι ακόμα έτοιμα για πώληση επειδή χρειάζονται επεξεργασία</a:t>
            </a:r>
          </a:p>
        </p:txBody>
      </p:sp>
      <p:sp>
        <p:nvSpPr>
          <p:cNvPr id="4" name="Θέση αριθμού διαφάνειας 3">
            <a:extLst>
              <a:ext uri="{FF2B5EF4-FFF2-40B4-BE49-F238E27FC236}">
                <a16:creationId xmlns:a16="http://schemas.microsoft.com/office/drawing/2014/main" id="{B1C07871-5E6C-4430-BFA8-5A8FC952BBE1}"/>
              </a:ext>
            </a:extLst>
          </p:cNvPr>
          <p:cNvSpPr>
            <a:spLocks noGrp="1"/>
          </p:cNvSpPr>
          <p:nvPr>
            <p:ph type="sldNum" sz="quarter" idx="12"/>
          </p:nvPr>
        </p:nvSpPr>
        <p:spPr/>
        <p:txBody>
          <a:bodyPr/>
          <a:lstStyle/>
          <a:p>
            <a:fld id="{B3561BA9-CDCF-4958-B8AB-66F3BF063E13}"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11C1C9-8828-465F-A35F-25403D3346A8}"/>
              </a:ext>
            </a:extLst>
          </p:cNvPr>
          <p:cNvSpPr>
            <a:spLocks noGrp="1"/>
          </p:cNvSpPr>
          <p:nvPr>
            <p:ph type="title"/>
          </p:nvPr>
        </p:nvSpPr>
        <p:spPr/>
        <p:txBody>
          <a:bodyPr/>
          <a:lstStyle/>
          <a:p>
            <a:r>
              <a:rPr lang="el-GR" altLang="en-US" dirty="0">
                <a:sym typeface="+mn-ea"/>
              </a:rPr>
              <a:t>Τρόπος πραγματοποίησης της απογραφής- κυκλοφορούν ενεργητικό</a:t>
            </a:r>
            <a:endParaRPr lang="el-GR" dirty="0"/>
          </a:p>
        </p:txBody>
      </p:sp>
      <p:sp>
        <p:nvSpPr>
          <p:cNvPr id="3" name="Θέση περιεχομένου 2">
            <a:extLst>
              <a:ext uri="{FF2B5EF4-FFF2-40B4-BE49-F238E27FC236}">
                <a16:creationId xmlns:a16="http://schemas.microsoft.com/office/drawing/2014/main" id="{2CDC4A07-56AD-441C-B366-E4C15EB1D588}"/>
              </a:ext>
            </a:extLst>
          </p:cNvPr>
          <p:cNvSpPr>
            <a:spLocks noGrp="1"/>
          </p:cNvSpPr>
          <p:nvPr>
            <p:ph idx="1"/>
          </p:nvPr>
        </p:nvSpPr>
        <p:spPr/>
        <p:txBody>
          <a:bodyPr/>
          <a:lstStyle/>
          <a:p>
            <a:pPr marL="0" indent="0" algn="just">
              <a:buNone/>
            </a:pPr>
            <a:r>
              <a:rPr lang="el-GR" altLang="en-US" dirty="0"/>
              <a:t>4. </a:t>
            </a:r>
            <a:r>
              <a:rPr lang="el-GR" altLang="en-US" u="sng" dirty="0"/>
              <a:t>σοδειά</a:t>
            </a:r>
            <a:r>
              <a:rPr lang="el-GR" altLang="en-US" dirty="0"/>
              <a:t> είναι το προϊόν λίγο πριν από τη συγκομιδή όπως π.χ. το βαμβάκι πριν τη συλλογή του, τα ροδάκινα, αχλάδια, μήλα λίγο πριν τη συγκομιδή τους, το σιτάρι πριν το θερισμό του </a:t>
            </a:r>
            <a:r>
              <a:rPr lang="el-GR" altLang="en-US" dirty="0" err="1"/>
              <a:t>κτλ</a:t>
            </a:r>
            <a:endParaRPr lang="el-GR" altLang="en-US" dirty="0"/>
          </a:p>
          <a:p>
            <a:pPr marL="0" indent="0" algn="just">
              <a:buNone/>
            </a:pPr>
            <a:r>
              <a:rPr lang="el-GR" altLang="en-US" dirty="0"/>
              <a:t>5. </a:t>
            </a:r>
            <a:r>
              <a:rPr lang="el-GR" altLang="en-US" u="sng" dirty="0"/>
              <a:t>προκαταβολές καλλιεργειών</a:t>
            </a:r>
            <a:r>
              <a:rPr lang="el-GR" altLang="en-US" dirty="0"/>
              <a:t>: </a:t>
            </a:r>
          </a:p>
          <a:p>
            <a:pPr marL="0" indent="0" algn="just">
              <a:buNone/>
            </a:pPr>
            <a:r>
              <a:rPr lang="el-GR" altLang="en-US" dirty="0"/>
              <a:t>α. υλικά που ενσωματώθηκαν στο έδαφος όπως λιπάσματα, φάρμακα, β. διάφορα είδη εργασίας, </a:t>
            </a:r>
          </a:p>
          <a:p>
            <a:pPr marL="0" indent="0" algn="just">
              <a:buNone/>
            </a:pPr>
            <a:r>
              <a:rPr lang="el-GR" altLang="en-US" dirty="0"/>
              <a:t>6. </a:t>
            </a:r>
            <a:r>
              <a:rPr lang="el-GR" altLang="en-US" u="sng" dirty="0"/>
              <a:t>διαθέσιμα</a:t>
            </a:r>
            <a:r>
              <a:rPr lang="el-GR" altLang="en-US" dirty="0"/>
              <a:t>: χρηματικά μέσα, έντοκα γραμμάτια δημοσίου, ομόλογα κρατικών τραπεζών</a:t>
            </a:r>
          </a:p>
          <a:p>
            <a:endParaRPr lang="el-GR" dirty="0"/>
          </a:p>
        </p:txBody>
      </p:sp>
      <p:sp>
        <p:nvSpPr>
          <p:cNvPr id="4" name="Θέση αριθμού διαφάνειας 3">
            <a:extLst>
              <a:ext uri="{FF2B5EF4-FFF2-40B4-BE49-F238E27FC236}">
                <a16:creationId xmlns:a16="http://schemas.microsoft.com/office/drawing/2014/main" id="{9CE4A039-6464-418D-8745-E8A31408B123}"/>
              </a:ext>
            </a:extLst>
          </p:cNvPr>
          <p:cNvSpPr>
            <a:spLocks noGrp="1"/>
          </p:cNvSpPr>
          <p:nvPr>
            <p:ph type="sldNum" sz="quarter" idx="12"/>
          </p:nvPr>
        </p:nvSpPr>
        <p:spPr/>
        <p:txBody>
          <a:bodyPr/>
          <a:lstStyle/>
          <a:p>
            <a:fld id="{B3561BA9-CDCF-4958-B8AB-66F3BF063E13}" type="slidenum">
              <a:rPr lang="en-US" smtClean="0"/>
              <a:t>12</a:t>
            </a:fld>
            <a:endParaRPr lang="en-US"/>
          </a:p>
        </p:txBody>
      </p:sp>
    </p:spTree>
    <p:extLst>
      <p:ext uri="{BB962C8B-B14F-4D97-AF65-F5344CB8AC3E}">
        <p14:creationId xmlns:p14="http://schemas.microsoft.com/office/powerpoint/2010/main" val="331975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7485"/>
            <a:ext cx="10515600" cy="876935"/>
          </a:xfrm>
        </p:spPr>
        <p:txBody>
          <a:bodyPr>
            <a:normAutofit fontScale="90000"/>
          </a:bodyPr>
          <a:lstStyle/>
          <a:p>
            <a:r>
              <a:rPr lang="el-GR" altLang="en-US"/>
              <a:t>Η αγροτική απογραφή και το βιβλίο απογραφών</a:t>
            </a:r>
          </a:p>
        </p:txBody>
      </p:sp>
      <p:sp>
        <p:nvSpPr>
          <p:cNvPr id="3" name="Content Placeholder 2"/>
          <p:cNvSpPr>
            <a:spLocks noGrp="1"/>
          </p:cNvSpPr>
          <p:nvPr>
            <p:ph idx="1"/>
          </p:nvPr>
        </p:nvSpPr>
        <p:spPr>
          <a:xfrm>
            <a:off x="332740" y="1241425"/>
            <a:ext cx="11567795" cy="5114925"/>
          </a:xfrm>
        </p:spPr>
        <p:txBody>
          <a:bodyPr/>
          <a:lstStyle/>
          <a:p>
            <a:pPr algn="just"/>
            <a:r>
              <a:rPr lang="el-GR" altLang="en-US" dirty="0"/>
              <a:t>Καταρχήν πρέπει να γίνει απογραφή των αποθεμάτων. </a:t>
            </a:r>
          </a:p>
          <a:p>
            <a:pPr marL="0" indent="0" algn="just">
              <a:buNone/>
            </a:pPr>
            <a:r>
              <a:rPr lang="el-GR" altLang="en-US" dirty="0"/>
              <a:t>Η αποτίμηση θα γίνει σε τιμή κόστους όσον αφορά τα προϊόντα που αγοράστηκαν και στην τρέχουσα τιμή της ημέρας όσον αφορά τα αποθέματα που παρήχθησαν στην εκμετάλλευση. </a:t>
            </a:r>
          </a:p>
          <a:p>
            <a:pPr algn="just"/>
            <a:r>
              <a:rPr lang="el-GR" altLang="en-US" dirty="0"/>
              <a:t>Στο βιβλίο απογραφών καταχωρούνται μεταξύ άλλων οι αποτιμήσεις της απογραφής . </a:t>
            </a:r>
          </a:p>
          <a:p>
            <a:pPr marL="0" indent="0" algn="just">
              <a:buNone/>
            </a:pPr>
            <a:r>
              <a:rPr lang="el-GR" altLang="en-US" dirty="0"/>
              <a:t>Κατά την έναρξη της εκμετάλλευσης πρέπει να γίνει μια πολύ ακριβής απογραφή και να καθοριστούν από τη στιγμή αυτή οι κανόνες αποτίμησης οι οποίοι θα εφαρμοστούν σε όλες τις μεταγενέστερες απογραφές από λογιστή. </a:t>
            </a:r>
          </a:p>
        </p:txBody>
      </p:sp>
      <p:sp>
        <p:nvSpPr>
          <p:cNvPr id="4" name="Θέση αριθμού διαφάνειας 3">
            <a:extLst>
              <a:ext uri="{FF2B5EF4-FFF2-40B4-BE49-F238E27FC236}">
                <a16:creationId xmlns:a16="http://schemas.microsoft.com/office/drawing/2014/main" id="{FE3F1C04-2920-4E80-8DE4-A0C482109CE1}"/>
              </a:ext>
            </a:extLst>
          </p:cNvPr>
          <p:cNvSpPr>
            <a:spLocks noGrp="1"/>
          </p:cNvSpPr>
          <p:nvPr>
            <p:ph type="sldNum" sz="quarter" idx="12"/>
          </p:nvPr>
        </p:nvSpPr>
        <p:spPr/>
        <p:txBody>
          <a:bodyPr/>
          <a:lstStyle/>
          <a:p>
            <a:fld id="{B3561BA9-CDCF-4958-B8AB-66F3BF063E13}"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395"/>
            <a:ext cx="10515600" cy="974725"/>
          </a:xfrm>
        </p:spPr>
        <p:txBody>
          <a:bodyPr/>
          <a:lstStyle/>
          <a:p>
            <a:r>
              <a:rPr lang="el-GR" altLang="en-US"/>
              <a:t>Ο ισολογισμός των Αγροτικών επιχειρήσεων</a:t>
            </a:r>
          </a:p>
        </p:txBody>
      </p:sp>
      <p:sp>
        <p:nvSpPr>
          <p:cNvPr id="3" name="Content Placeholder 2"/>
          <p:cNvSpPr>
            <a:spLocks noGrp="1"/>
          </p:cNvSpPr>
          <p:nvPr>
            <p:ph idx="1"/>
          </p:nvPr>
        </p:nvSpPr>
        <p:spPr>
          <a:xfrm>
            <a:off x="375285" y="1213485"/>
            <a:ext cx="11441430" cy="5285740"/>
          </a:xfrm>
        </p:spPr>
        <p:txBody>
          <a:bodyPr>
            <a:normAutofit/>
          </a:bodyPr>
          <a:lstStyle/>
          <a:p>
            <a:pPr algn="just"/>
            <a:r>
              <a:rPr lang="el-GR" altLang="en-US" dirty="0"/>
              <a:t>Η οικονομική κατάσταση μιας επιχείρησης που εκφράζεται με </a:t>
            </a:r>
            <a:r>
              <a:rPr lang="el-GR" altLang="en-US" u="sng" dirty="0"/>
              <a:t>μια λογιστική αποτύπωση του συνόλου των περιουσιακών της στοιχείων</a:t>
            </a:r>
            <a:r>
              <a:rPr lang="el-GR" altLang="en-US" dirty="0"/>
              <a:t>, όπως διαπιστώνονται </a:t>
            </a:r>
            <a:r>
              <a:rPr lang="el-GR" altLang="en-US" u="sng" dirty="0"/>
              <a:t>σε μια συγκεκριμένη χρονική στιγμή</a:t>
            </a:r>
            <a:r>
              <a:rPr lang="el-GR" altLang="en-US" dirty="0"/>
              <a:t> μέσα από την πραγματοποιούμενη απογραφή αποτελεί τον </a:t>
            </a:r>
            <a:r>
              <a:rPr lang="el-GR" altLang="en-US" b="1" dirty="0"/>
              <a:t>ισολογισμό</a:t>
            </a:r>
            <a:r>
              <a:rPr lang="el-GR" altLang="en-US" dirty="0"/>
              <a:t>.</a:t>
            </a:r>
          </a:p>
          <a:p>
            <a:pPr algn="just"/>
            <a:r>
              <a:rPr lang="el-GR" altLang="en-US" dirty="0"/>
              <a:t>Η οικονομική κατάσταση προσδιορίζεται στο τέλος κάθε μιας συμβατικής χρονικής περιόδου στην οποία χωρίζουμε το βίο των οικονομικών μονάδων που καλείται</a:t>
            </a:r>
            <a:r>
              <a:rPr lang="el-GR" altLang="en-US" b="1" dirty="0"/>
              <a:t> λογιστική περίοδος ή λογιστική χρήση</a:t>
            </a:r>
            <a:r>
              <a:rPr lang="el-GR" altLang="en-US" dirty="0"/>
              <a:t>.</a:t>
            </a:r>
          </a:p>
          <a:p>
            <a:pPr algn="just"/>
            <a:r>
              <a:rPr lang="el-GR" altLang="en-US" dirty="0"/>
              <a:t>Η κατάτμηση του συνολικού χρόνου ζωής των οικονομικών μονάδων πηγάζει από τη βασική αρχή της λογιστικής : </a:t>
            </a:r>
            <a:r>
              <a:rPr lang="el-GR" altLang="en-US" i="1" dirty="0"/>
              <a:t>την αυτοτέλεια των χρήσεων</a:t>
            </a:r>
            <a:r>
              <a:rPr lang="el-GR" altLang="en-US" dirty="0"/>
              <a:t>. Οι χρήσεις αντιστοιχούν κατά κανόνα σε ένα ημερολογιακό έτος και έχουν ημερομηνία έναρξης την 1η Ιανουαρίου ή την 1η Ιουλίου και λήξης την 31η Δεκεμβρίου ή 30η Ιουνίου αντίστοιχα. </a:t>
            </a:r>
          </a:p>
        </p:txBody>
      </p:sp>
      <p:sp>
        <p:nvSpPr>
          <p:cNvPr id="4" name="Θέση αριθμού διαφάνειας 3">
            <a:extLst>
              <a:ext uri="{FF2B5EF4-FFF2-40B4-BE49-F238E27FC236}">
                <a16:creationId xmlns:a16="http://schemas.microsoft.com/office/drawing/2014/main" id="{ACB22CE4-CFFA-4830-9594-59EDFC1D6DD4}"/>
              </a:ext>
            </a:extLst>
          </p:cNvPr>
          <p:cNvSpPr>
            <a:spLocks noGrp="1"/>
          </p:cNvSpPr>
          <p:nvPr>
            <p:ph type="sldNum" sz="quarter" idx="12"/>
          </p:nvPr>
        </p:nvSpPr>
        <p:spPr/>
        <p:txBody>
          <a:bodyPr/>
          <a:lstStyle/>
          <a:p>
            <a:fld id="{B3561BA9-CDCF-4958-B8AB-66F3BF063E13}"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1455"/>
            <a:ext cx="10515600" cy="749935"/>
          </a:xfrm>
        </p:spPr>
        <p:txBody>
          <a:bodyPr>
            <a:normAutofit/>
          </a:bodyPr>
          <a:lstStyle/>
          <a:p>
            <a:r>
              <a:rPr lang="el-GR" altLang="en-US">
                <a:sym typeface="+mn-ea"/>
              </a:rPr>
              <a:t>Ο ισολογισμός των Αγροτικών επιχειρήσεων</a:t>
            </a:r>
            <a:endParaRPr lang="en-US"/>
          </a:p>
        </p:txBody>
      </p:sp>
      <p:sp>
        <p:nvSpPr>
          <p:cNvPr id="3" name="Content Placeholder 2"/>
          <p:cNvSpPr>
            <a:spLocks noGrp="1"/>
          </p:cNvSpPr>
          <p:nvPr>
            <p:ph idx="1"/>
          </p:nvPr>
        </p:nvSpPr>
        <p:spPr>
          <a:xfrm>
            <a:off x="347980" y="1329070"/>
            <a:ext cx="11468735" cy="4827182"/>
          </a:xfrm>
        </p:spPr>
        <p:txBody>
          <a:bodyPr>
            <a:normAutofit/>
          </a:bodyPr>
          <a:lstStyle/>
          <a:p>
            <a:pPr algn="just"/>
            <a:r>
              <a:rPr lang="el-GR" altLang="en-US" sz="3200" dirty="0"/>
              <a:t>Ο ισολογισμός είναι ένας λογιστικός πίνακας - χρηματοοικονομική κατάσταση - στον οποίο αντιπαρατίθενται οι δύο μεγάλες κατηγορίες της περιουσίας : το ενεργητικό και το παθητικό. </a:t>
            </a:r>
          </a:p>
          <a:p>
            <a:pPr marL="0" indent="0" algn="just">
              <a:buNone/>
            </a:pPr>
            <a:r>
              <a:rPr lang="el-GR" altLang="en-US" sz="3200" dirty="0"/>
              <a:t>Απαραίτητα στοιχεία αυτού είναι;</a:t>
            </a:r>
          </a:p>
          <a:p>
            <a:pPr marL="0" indent="0" algn="just">
              <a:buNone/>
            </a:pPr>
            <a:r>
              <a:rPr lang="el-GR" altLang="en-US" sz="3200" dirty="0"/>
              <a:t>α. ο τίτλος του ως ισολογισμός</a:t>
            </a:r>
          </a:p>
          <a:p>
            <a:pPr marL="0" indent="0" algn="just">
              <a:buNone/>
            </a:pPr>
            <a:r>
              <a:rPr lang="el-GR" altLang="en-US" sz="3200" dirty="0"/>
              <a:t>β. η επωνυμία της οικονομικής μονάδας </a:t>
            </a:r>
          </a:p>
          <a:p>
            <a:pPr marL="0" indent="0" algn="just">
              <a:buNone/>
            </a:pPr>
            <a:r>
              <a:rPr lang="el-GR" altLang="en-US" sz="3200" dirty="0"/>
              <a:t>γ. η χρονική στιγμή στην οποία αναφέρεται η κατάρτισή του</a:t>
            </a:r>
          </a:p>
          <a:p>
            <a:pPr algn="just"/>
            <a:endParaRPr lang="el-GR" altLang="en-US" sz="3200" dirty="0"/>
          </a:p>
        </p:txBody>
      </p:sp>
      <p:sp>
        <p:nvSpPr>
          <p:cNvPr id="4" name="Θέση αριθμού διαφάνειας 3">
            <a:extLst>
              <a:ext uri="{FF2B5EF4-FFF2-40B4-BE49-F238E27FC236}">
                <a16:creationId xmlns:a16="http://schemas.microsoft.com/office/drawing/2014/main" id="{01D5D3F8-F67F-461B-B5DA-8A9F0DEB21DB}"/>
              </a:ext>
            </a:extLst>
          </p:cNvPr>
          <p:cNvSpPr>
            <a:spLocks noGrp="1"/>
          </p:cNvSpPr>
          <p:nvPr>
            <p:ph type="sldNum" sz="quarter" idx="12"/>
          </p:nvPr>
        </p:nvSpPr>
        <p:spPr/>
        <p:txBody>
          <a:bodyPr/>
          <a:lstStyle/>
          <a:p>
            <a:fld id="{B3561BA9-CDCF-4958-B8AB-66F3BF063E13}"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sym typeface="+mn-ea"/>
              </a:rPr>
              <a:t>Ο ισολογισμός των Αγροτικών επιχειρήσεων</a:t>
            </a:r>
            <a:endParaRPr lang="en-US"/>
          </a:p>
        </p:txBody>
      </p:sp>
      <p:sp>
        <p:nvSpPr>
          <p:cNvPr id="3" name="Content Placeholder 2"/>
          <p:cNvSpPr>
            <a:spLocks noGrp="1"/>
          </p:cNvSpPr>
          <p:nvPr>
            <p:ph idx="1"/>
          </p:nvPr>
        </p:nvSpPr>
        <p:spPr/>
        <p:txBody>
          <a:bodyPr>
            <a:normAutofit/>
          </a:bodyPr>
          <a:lstStyle/>
          <a:p>
            <a:pPr algn="just"/>
            <a:r>
              <a:rPr lang="el-GR" altLang="en-US" sz="3200" dirty="0">
                <a:sym typeface="+mn-ea"/>
              </a:rPr>
              <a:t>Ισχύει πάντοτε η ισότητα άρα ταυτότητα:</a:t>
            </a:r>
            <a:endParaRPr lang="el-GR" altLang="en-US" sz="3200" dirty="0"/>
          </a:p>
          <a:p>
            <a:pPr marL="0" indent="0" algn="just">
              <a:buNone/>
            </a:pPr>
            <a:r>
              <a:rPr lang="el-GR" altLang="en-US" sz="3200" dirty="0">
                <a:sym typeface="+mn-ea"/>
              </a:rPr>
              <a:t>Ενεργητικό = Παθητικό</a:t>
            </a:r>
            <a:endParaRPr lang="el-GR" altLang="en-US" sz="3200" dirty="0"/>
          </a:p>
          <a:p>
            <a:pPr algn="just"/>
            <a:r>
              <a:rPr lang="el-GR" altLang="en-US" sz="3200" dirty="0">
                <a:sym typeface="+mn-ea"/>
              </a:rPr>
              <a:t>Το συνολικό παθητικό που εκφράζει τις πηγές προέλευσης των επενδυμένων κεφαλαίων οφείλεται είτε σε τρίτους (ξένα κεφάλαια) είτε στο φορέα της (ίδια κεφάλαια, καθαρή θέση). Η εξίσωση μπορεί επομένως να διατυπωθεί και ως εξής:</a:t>
            </a:r>
            <a:endParaRPr lang="el-GR" altLang="en-US" sz="3200" dirty="0"/>
          </a:p>
          <a:p>
            <a:pPr marL="0" indent="0" algn="just">
              <a:buNone/>
            </a:pPr>
            <a:r>
              <a:rPr lang="el-GR" altLang="en-US" sz="3200" dirty="0">
                <a:sym typeface="+mn-ea"/>
              </a:rPr>
              <a:t>Ε = Π = ΙΚ + ΞΚ ==&gt; ΙΚ = Ε - ΞΚ</a:t>
            </a:r>
            <a:endParaRPr lang="el-GR" altLang="en-US" sz="3200" dirty="0"/>
          </a:p>
        </p:txBody>
      </p:sp>
      <p:sp>
        <p:nvSpPr>
          <p:cNvPr id="4" name="Θέση αριθμού διαφάνειας 3">
            <a:extLst>
              <a:ext uri="{FF2B5EF4-FFF2-40B4-BE49-F238E27FC236}">
                <a16:creationId xmlns:a16="http://schemas.microsoft.com/office/drawing/2014/main" id="{5149E95E-1453-4BD4-A9A8-BE5B3E058007}"/>
              </a:ext>
            </a:extLst>
          </p:cNvPr>
          <p:cNvSpPr>
            <a:spLocks noGrp="1"/>
          </p:cNvSpPr>
          <p:nvPr>
            <p:ph type="sldNum" sz="quarter" idx="12"/>
          </p:nvPr>
        </p:nvSpPr>
        <p:spPr/>
        <p:txBody>
          <a:bodyPr/>
          <a:lstStyle/>
          <a:p>
            <a:fld id="{B3561BA9-CDCF-4958-B8AB-66F3BF063E13}"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8760"/>
            <a:ext cx="10515600" cy="681355"/>
          </a:xfrm>
        </p:spPr>
        <p:txBody>
          <a:bodyPr>
            <a:normAutofit fontScale="90000"/>
          </a:bodyPr>
          <a:lstStyle/>
          <a:p>
            <a:r>
              <a:rPr lang="el-GR" altLang="en-US"/>
              <a:t>Τα στοιχεία του Ενεργητικού και του Παθητικού</a:t>
            </a:r>
          </a:p>
        </p:txBody>
      </p:sp>
      <p:sp>
        <p:nvSpPr>
          <p:cNvPr id="3" name="Content Placeholder 2"/>
          <p:cNvSpPr>
            <a:spLocks noGrp="1"/>
          </p:cNvSpPr>
          <p:nvPr>
            <p:ph idx="1"/>
          </p:nvPr>
        </p:nvSpPr>
        <p:spPr>
          <a:xfrm>
            <a:off x="417830" y="1096645"/>
            <a:ext cx="11455400" cy="5445125"/>
          </a:xfrm>
        </p:spPr>
        <p:txBody>
          <a:bodyPr>
            <a:normAutofit lnSpcReduction="10000"/>
          </a:bodyPr>
          <a:lstStyle/>
          <a:p>
            <a:pPr marL="0" indent="0" algn="just">
              <a:buNone/>
            </a:pPr>
            <a:r>
              <a:rPr lang="el-GR" altLang="en-US" dirty="0">
                <a:sym typeface="+mn-ea"/>
              </a:rPr>
              <a:t>Τα στοιχεία του ενεργητικού ομαδοποιούνται σε 3 κατηγορίες:</a:t>
            </a:r>
          </a:p>
          <a:p>
            <a:pPr marL="0" indent="0" algn="just">
              <a:buNone/>
            </a:pPr>
            <a:r>
              <a:rPr lang="el-GR" altLang="en-US" dirty="0">
                <a:sym typeface="+mn-ea"/>
              </a:rPr>
              <a:t>α. Πάγια: περιλαμβάνονται τα περιουσιακά στοιχεία που έχουν μεγάλη διάρκεια ζωής και τα οποία η επιχείρηση τα αγόρασε για να τα χρησιμοποιεί μόνιμα στην παραγωγική διαδικασία και δεν επιδιώκει να τα </a:t>
            </a:r>
            <a:r>
              <a:rPr lang="el-GR" altLang="en-US" dirty="0" err="1">
                <a:sym typeface="+mn-ea"/>
              </a:rPr>
              <a:t>επαναπωλήσει</a:t>
            </a:r>
            <a:r>
              <a:rPr lang="el-GR" altLang="en-US" dirty="0">
                <a:sym typeface="+mn-ea"/>
              </a:rPr>
              <a:t>. (έδαφος, αγροτική γη και αγροτεμάχια, κτίσματα, οχήματα τρακτέρ/ελκυστήρες)</a:t>
            </a:r>
          </a:p>
          <a:p>
            <a:pPr marL="0" indent="0" algn="just">
              <a:buNone/>
            </a:pPr>
            <a:r>
              <a:rPr lang="el-GR" altLang="en-US" dirty="0">
                <a:sym typeface="+mn-ea"/>
              </a:rPr>
              <a:t>β. </a:t>
            </a:r>
            <a:r>
              <a:rPr lang="el-GR" altLang="en-US" dirty="0" err="1">
                <a:sym typeface="+mn-ea"/>
              </a:rPr>
              <a:t>Κυκλοφορούντα</a:t>
            </a:r>
            <a:r>
              <a:rPr lang="el-GR" altLang="en-US" dirty="0">
                <a:sym typeface="+mn-ea"/>
              </a:rPr>
              <a:t>: τα στοιχεία που η επιχείρηση απέκτησε για να τα ρευστοποιήσει κατά τη διάρκεια του παραγωγικού κύκλου συνήθως σε χρόνο μικρότερο του 1 έτους (πρώτες ύλες, σπόροι, βοηθητικές ύλες, λιπάσματα, φάρμακα)</a:t>
            </a:r>
          </a:p>
          <a:p>
            <a:pPr marL="0" indent="0" algn="just">
              <a:buNone/>
            </a:pPr>
            <a:r>
              <a:rPr lang="el-GR" altLang="en-US" dirty="0">
                <a:sym typeface="+mn-ea"/>
              </a:rPr>
              <a:t>Τα στοιχεία του παθητικού ομαδοποιούνται καταρχήν σε ίδια και ξένα κεφάλαια. Οι προς τρίτους υποχρεώσεις δηλ. τα ξένα κεφάλαια υποδιαιρούνται σε μακροπρόθεσμες και βραχυπρόθεσμες.</a:t>
            </a:r>
            <a:endParaRPr lang="el-GR" altLang="en-US" dirty="0"/>
          </a:p>
          <a:p>
            <a:pPr algn="just"/>
            <a:endParaRPr lang="en-US" dirty="0"/>
          </a:p>
        </p:txBody>
      </p:sp>
      <p:sp>
        <p:nvSpPr>
          <p:cNvPr id="4" name="Θέση αριθμού διαφάνειας 3">
            <a:extLst>
              <a:ext uri="{FF2B5EF4-FFF2-40B4-BE49-F238E27FC236}">
                <a16:creationId xmlns:a16="http://schemas.microsoft.com/office/drawing/2014/main" id="{CB5050E9-7AA7-48F4-A047-7A0690096065}"/>
              </a:ext>
            </a:extLst>
          </p:cNvPr>
          <p:cNvSpPr>
            <a:spLocks noGrp="1"/>
          </p:cNvSpPr>
          <p:nvPr>
            <p:ph type="sldNum" sz="quarter" idx="12"/>
          </p:nvPr>
        </p:nvSpPr>
        <p:spPr/>
        <p:txBody>
          <a:bodyPr/>
          <a:lstStyle/>
          <a:p>
            <a:fld id="{B3561BA9-CDCF-4958-B8AB-66F3BF063E13}"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820"/>
            <a:ext cx="10515600" cy="807720"/>
          </a:xfrm>
        </p:spPr>
        <p:txBody>
          <a:bodyPr>
            <a:normAutofit/>
          </a:bodyPr>
          <a:lstStyle/>
          <a:p>
            <a:r>
              <a:rPr lang="en-US" dirty="0">
                <a:sym typeface="+mn-ea"/>
              </a:rPr>
              <a:t>Η </a:t>
            </a:r>
            <a:r>
              <a:rPr lang="en-US" dirty="0" err="1">
                <a:sym typeface="+mn-ea"/>
              </a:rPr>
              <a:t>θεμελιώδης</a:t>
            </a:r>
            <a:r>
              <a:rPr lang="en-US" dirty="0">
                <a:sym typeface="+mn-ea"/>
              </a:rPr>
              <a:t> α</a:t>
            </a:r>
            <a:r>
              <a:rPr lang="en-US" dirty="0" err="1">
                <a:sym typeface="+mn-ea"/>
              </a:rPr>
              <a:t>ρχή</a:t>
            </a:r>
            <a:r>
              <a:rPr lang="en-US" dirty="0">
                <a:sym typeface="+mn-ea"/>
              </a:rPr>
              <a:t> </a:t>
            </a:r>
            <a:r>
              <a:rPr lang="en-US" dirty="0" err="1">
                <a:sym typeface="+mn-ea"/>
              </a:rPr>
              <a:t>του</a:t>
            </a:r>
            <a:r>
              <a:rPr lang="en-US" dirty="0">
                <a:sym typeface="+mn-ea"/>
              </a:rPr>
              <a:t> </a:t>
            </a:r>
            <a:r>
              <a:rPr lang="en-US" dirty="0" err="1">
                <a:sym typeface="+mn-ea"/>
              </a:rPr>
              <a:t>δεδουλευμένου</a:t>
            </a:r>
            <a:endParaRPr lang="el-GR" altLang="en-US" dirty="0"/>
          </a:p>
        </p:txBody>
      </p:sp>
      <p:sp>
        <p:nvSpPr>
          <p:cNvPr id="3" name="Content Placeholder 2"/>
          <p:cNvSpPr>
            <a:spLocks noGrp="1"/>
          </p:cNvSpPr>
          <p:nvPr>
            <p:ph idx="1"/>
          </p:nvPr>
        </p:nvSpPr>
        <p:spPr>
          <a:xfrm>
            <a:off x="276860" y="1573619"/>
            <a:ext cx="11665585" cy="4614530"/>
          </a:xfrm>
        </p:spPr>
        <p:txBody>
          <a:bodyPr>
            <a:normAutofit/>
          </a:bodyPr>
          <a:lstStyle/>
          <a:p>
            <a:pPr algn="just"/>
            <a:r>
              <a:rPr lang="en-US" sz="3200" dirty="0"/>
              <a:t> Η </a:t>
            </a:r>
            <a:r>
              <a:rPr lang="en-US" sz="3200" dirty="0" err="1"/>
              <a:t>θεμελιώδης</a:t>
            </a:r>
            <a:r>
              <a:rPr lang="en-US" sz="3200" dirty="0"/>
              <a:t> α</a:t>
            </a:r>
            <a:r>
              <a:rPr lang="en-US" sz="3200" dirty="0" err="1"/>
              <a:t>ρχή</a:t>
            </a:r>
            <a:r>
              <a:rPr lang="en-US" sz="3200" dirty="0"/>
              <a:t> </a:t>
            </a:r>
            <a:r>
              <a:rPr lang="en-US" sz="3200" dirty="0" err="1"/>
              <a:t>του</a:t>
            </a:r>
            <a:r>
              <a:rPr lang="en-US" sz="3200" dirty="0"/>
              <a:t> </a:t>
            </a:r>
            <a:r>
              <a:rPr lang="en-US" sz="3200" dirty="0" err="1"/>
              <a:t>δεδουλευμένου</a:t>
            </a:r>
            <a:r>
              <a:rPr lang="en-US" sz="3200" dirty="0"/>
              <a:t> επ</a:t>
            </a:r>
            <a:r>
              <a:rPr lang="en-US" sz="3200" dirty="0" err="1"/>
              <a:t>ιτάσσει</a:t>
            </a:r>
            <a:r>
              <a:rPr lang="en-US" sz="3200" dirty="0"/>
              <a:t> </a:t>
            </a:r>
            <a:r>
              <a:rPr lang="en-US" sz="3200" dirty="0" err="1"/>
              <a:t>την</a:t>
            </a:r>
            <a:r>
              <a:rPr lang="en-US" sz="3200" dirty="0"/>
              <a:t> ανα</a:t>
            </a:r>
            <a:r>
              <a:rPr lang="en-US" sz="3200" dirty="0" err="1"/>
              <a:t>γνώριση</a:t>
            </a:r>
            <a:r>
              <a:rPr lang="en-US" sz="3200" dirty="0"/>
              <a:t> </a:t>
            </a:r>
            <a:r>
              <a:rPr lang="en-US" sz="3200" dirty="0" err="1"/>
              <a:t>των</a:t>
            </a:r>
            <a:r>
              <a:rPr lang="en-US" sz="3200" dirty="0"/>
              <a:t> επιπ</a:t>
            </a:r>
            <a:r>
              <a:rPr lang="en-US" sz="3200" dirty="0" err="1"/>
              <a:t>τώσεων</a:t>
            </a:r>
            <a:r>
              <a:rPr lang="en-US" sz="3200" dirty="0"/>
              <a:t> </a:t>
            </a:r>
            <a:r>
              <a:rPr lang="en-US" sz="3200" dirty="0" err="1"/>
              <a:t>των</a:t>
            </a:r>
            <a:r>
              <a:rPr lang="en-US" sz="3200" dirty="0"/>
              <a:t> </a:t>
            </a:r>
            <a:r>
              <a:rPr lang="en-US" sz="3200" dirty="0" err="1"/>
              <a:t>συν</a:t>
            </a:r>
            <a:r>
              <a:rPr lang="en-US" sz="3200" dirty="0"/>
              <a:t>αλλαγών και γεγονότων της οντότητας και τη συμπερίληψή τους στις χρηματοοικονομικές καταστάσεις της</a:t>
            </a:r>
            <a:r>
              <a:rPr lang="el-GR" sz="3200" dirty="0"/>
              <a:t>,</a:t>
            </a:r>
            <a:r>
              <a:rPr lang="en-US" sz="3200" dirty="0"/>
              <a:t> στο χρόνο που προκύπτουν και όχι στο χρόνο που διακανονίζονται ταμειακά</a:t>
            </a:r>
            <a:r>
              <a:rPr lang="el-GR" altLang="en-US" sz="3200" dirty="0"/>
              <a:t>. </a:t>
            </a:r>
          </a:p>
          <a:p>
            <a:pPr marL="0" indent="0" algn="just">
              <a:buNone/>
            </a:pPr>
            <a:r>
              <a:rPr lang="el-GR" altLang="en-US" sz="3200" dirty="0"/>
              <a:t>Ο λογαριασμός αποτελεσμάτων εκμετάλλευσης πρέπει να καταρτίζεται με βάση τα δεδουλευμένα (</a:t>
            </a:r>
            <a:r>
              <a:rPr lang="en-US" altLang="en-US" sz="3200" dirty="0"/>
              <a:t>accrual basis) </a:t>
            </a:r>
            <a:r>
              <a:rPr lang="el-GR" altLang="en-US" sz="3200" dirty="0"/>
              <a:t>για να είναι χρήσιμος. </a:t>
            </a:r>
          </a:p>
          <a:p>
            <a:pPr algn="just"/>
            <a:endParaRPr lang="el-GR" altLang="en-US" sz="3200" dirty="0"/>
          </a:p>
        </p:txBody>
      </p:sp>
      <p:sp>
        <p:nvSpPr>
          <p:cNvPr id="4" name="Θέση αριθμού διαφάνειας 3">
            <a:extLst>
              <a:ext uri="{FF2B5EF4-FFF2-40B4-BE49-F238E27FC236}">
                <a16:creationId xmlns:a16="http://schemas.microsoft.com/office/drawing/2014/main" id="{7E09C3AA-2DCC-4727-AEED-A11A77452931}"/>
              </a:ext>
            </a:extLst>
          </p:cNvPr>
          <p:cNvSpPr>
            <a:spLocks noGrp="1"/>
          </p:cNvSpPr>
          <p:nvPr>
            <p:ph type="sldNum" sz="quarter" idx="12"/>
          </p:nvPr>
        </p:nvSpPr>
        <p:spPr/>
        <p:txBody>
          <a:bodyPr/>
          <a:lstStyle/>
          <a:p>
            <a:fld id="{B3561BA9-CDCF-4958-B8AB-66F3BF063E13}"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b="1">
                <a:sym typeface="+mn-ea"/>
              </a:rPr>
              <a:t>Πίνακας ιδίων κεφαλαίων</a:t>
            </a:r>
            <a:endParaRPr lang="en-US"/>
          </a:p>
        </p:txBody>
      </p:sp>
      <p:sp>
        <p:nvSpPr>
          <p:cNvPr id="3" name="Content Placeholder 2"/>
          <p:cNvSpPr>
            <a:spLocks noGrp="1"/>
          </p:cNvSpPr>
          <p:nvPr>
            <p:ph idx="1"/>
          </p:nvPr>
        </p:nvSpPr>
        <p:spPr/>
        <p:txBody>
          <a:bodyPr>
            <a:normAutofit fontScale="77500" lnSpcReduction="20000"/>
          </a:bodyPr>
          <a:lstStyle/>
          <a:p>
            <a:pPr marL="0" indent="0" algn="just">
              <a:buNone/>
            </a:pPr>
            <a:r>
              <a:rPr lang="el-GR" altLang="en-US" sz="3600" dirty="0">
                <a:sym typeface="+mn-ea"/>
              </a:rPr>
              <a:t>Ο </a:t>
            </a:r>
            <a:r>
              <a:rPr lang="el-GR" altLang="en-US" sz="3600" b="1" dirty="0">
                <a:sym typeface="+mn-ea"/>
              </a:rPr>
              <a:t>πίνακας ιδίων κεφαλαίων </a:t>
            </a:r>
            <a:r>
              <a:rPr lang="el-GR" altLang="en-US" sz="3600" dirty="0">
                <a:sym typeface="+mn-ea"/>
              </a:rPr>
              <a:t>κάνει συμφωνία του επιπέδου της καθαρής θέσης στο τέλος με αυτή στην αρχή του έτους.</a:t>
            </a:r>
          </a:p>
          <a:p>
            <a:pPr marL="0" indent="0" algn="just">
              <a:buNone/>
            </a:pPr>
            <a:r>
              <a:rPr lang="el-GR" altLang="en-US" sz="3600" dirty="0"/>
              <a:t>Περιέχει τα εξής στοιχεία για δύο συνεχόμενες λογιστικές χρήσεις:</a:t>
            </a:r>
          </a:p>
          <a:p>
            <a:pPr algn="just"/>
            <a:r>
              <a:rPr lang="el-GR" altLang="en-US" sz="3600" dirty="0"/>
              <a:t>Τα υπόλοιπα των λογαριασμών των στοιχείων που συνθέτουν την καθαρή θέση (ίδια κεφάλαια) στην αρχή της χρήσης ή στο τέλος της προηγούμενης.</a:t>
            </a:r>
          </a:p>
          <a:p>
            <a:pPr algn="just"/>
            <a:r>
              <a:rPr lang="el-GR" altLang="en-US" sz="3600" dirty="0"/>
              <a:t>Τα γεγονότα (αίτια) που οδήγησαν σε αύξηση ή μείωση των υπολοίπων των λογαριασμών των στοιχείων της καθαρής θέσης στη διάρκεια της χρήσης.</a:t>
            </a:r>
          </a:p>
          <a:p>
            <a:pPr algn="just"/>
            <a:r>
              <a:rPr lang="el-GR" altLang="en-US" sz="3600" dirty="0"/>
              <a:t>Τα νέα (προσαρμοσμένα) υπόλοιπα των λογαριασμών των στοιχείων της Καθαρής Θέσης στο τέλος της χρήσης.</a:t>
            </a:r>
          </a:p>
          <a:p>
            <a:pPr algn="just"/>
            <a:endParaRPr lang="en-US" sz="3600" dirty="0"/>
          </a:p>
        </p:txBody>
      </p:sp>
      <p:sp>
        <p:nvSpPr>
          <p:cNvPr id="4" name="Θέση αριθμού διαφάνειας 3">
            <a:extLst>
              <a:ext uri="{FF2B5EF4-FFF2-40B4-BE49-F238E27FC236}">
                <a16:creationId xmlns:a16="http://schemas.microsoft.com/office/drawing/2014/main" id="{4D545A66-04B7-4566-AEBC-654ABA32AD8C}"/>
              </a:ext>
            </a:extLst>
          </p:cNvPr>
          <p:cNvSpPr>
            <a:spLocks noGrp="1"/>
          </p:cNvSpPr>
          <p:nvPr>
            <p:ph type="sldNum" sz="quarter" idx="12"/>
          </p:nvPr>
        </p:nvSpPr>
        <p:spPr/>
        <p:txBody>
          <a:bodyPr/>
          <a:lstStyle/>
          <a:p>
            <a:fld id="{B3561BA9-CDCF-4958-B8AB-66F3BF063E13}"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Η σύνθεση των Αποτελεσματικών Λογαριασμών εκμετάλλευσης</a:t>
            </a:r>
          </a:p>
        </p:txBody>
      </p:sp>
      <p:sp>
        <p:nvSpPr>
          <p:cNvPr id="4" name="Content Placeholder 3"/>
          <p:cNvSpPr>
            <a:spLocks noGrp="1"/>
          </p:cNvSpPr>
          <p:nvPr>
            <p:ph sz="half" idx="1"/>
          </p:nvPr>
        </p:nvSpPr>
        <p:spPr>
          <a:xfrm>
            <a:off x="234315" y="1825625"/>
            <a:ext cx="5785485" cy="4831080"/>
          </a:xfrm>
        </p:spPr>
        <p:txBody>
          <a:bodyPr>
            <a:normAutofit lnSpcReduction="10000"/>
          </a:bodyPr>
          <a:lstStyle/>
          <a:p>
            <a:pPr algn="just"/>
            <a:r>
              <a:rPr lang="el-GR" altLang="en-US" dirty="0"/>
              <a:t>Από τη συσχέτιση των λογαριασμών εσόδων - εξόδων κατ' αντικείμενο (κλάδο δραστηριότητας)</a:t>
            </a:r>
            <a:r>
              <a:rPr lang="en-US" altLang="en-US" dirty="0"/>
              <a:t> </a:t>
            </a:r>
            <a:r>
              <a:rPr lang="el-GR" altLang="en-US" dirty="0"/>
              <a:t>σχηματίζονται οι λογαριασμοί εκμετάλλευσης. Εάν θεωρηθεί η επιχείρηση ως ένα ενιαίο σύνολο τότε σχηματίζεται ένας και μόνο λογαριασμός Αποτελεσμάτων Γενικής Εκμετάλλευσης.</a:t>
            </a:r>
          </a:p>
          <a:p>
            <a:pPr algn="just"/>
            <a:r>
              <a:rPr lang="el-GR" altLang="en-US" dirty="0"/>
              <a:t>Η διαφορά Έσοδα – Έξοδα +6.000 ευρώ συνιστά το συνολικό αποτέλεσμα της εκμετάλλευσης, το μεικτό κέρδος</a:t>
            </a:r>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714628746"/>
              </p:ext>
            </p:extLst>
          </p:nvPr>
        </p:nvGraphicFramePr>
        <p:xfrm>
          <a:off x="6172200" y="1825624"/>
          <a:ext cx="5770880" cy="4530724"/>
        </p:xfrm>
        <a:graphic>
          <a:graphicData uri="http://schemas.openxmlformats.org/drawingml/2006/table">
            <a:tbl>
              <a:tblPr firstRow="1" bandRow="1">
                <a:tableStyleId>{5C22544A-7EE6-4342-B048-85BDC9FD1C3A}</a:tableStyleId>
              </a:tblPr>
              <a:tblGrid>
                <a:gridCol w="2885440">
                  <a:extLst>
                    <a:ext uri="{9D8B030D-6E8A-4147-A177-3AD203B41FA5}">
                      <a16:colId xmlns:a16="http://schemas.microsoft.com/office/drawing/2014/main" val="20000"/>
                    </a:ext>
                  </a:extLst>
                </a:gridCol>
                <a:gridCol w="2885440">
                  <a:extLst>
                    <a:ext uri="{9D8B030D-6E8A-4147-A177-3AD203B41FA5}">
                      <a16:colId xmlns:a16="http://schemas.microsoft.com/office/drawing/2014/main" val="20001"/>
                    </a:ext>
                  </a:extLst>
                </a:gridCol>
              </a:tblGrid>
              <a:tr h="915622">
                <a:tc gridSpan="2">
                  <a:txBody>
                    <a:bodyPr/>
                    <a:lstStyle/>
                    <a:p>
                      <a:pPr algn="ctr">
                        <a:buNone/>
                      </a:pPr>
                      <a:r>
                        <a:rPr lang="el-GR" altLang="en-US" sz="2000"/>
                        <a:t>Χ  Λογ. Αποτελεσμάτων Γενικής Εκμετάλλευσης  Π</a:t>
                      </a:r>
                    </a:p>
                  </a:txBody>
                  <a:tcPr/>
                </a:tc>
                <a:tc hMerge="1">
                  <a:txBody>
                    <a:bodyPr/>
                    <a:lstStyle/>
                    <a:p>
                      <a:endParaRPr lang="el-GR"/>
                    </a:p>
                  </a:txBody>
                  <a:tcPr/>
                </a:tc>
                <a:extLst>
                  <a:ext uri="{0D108BD9-81ED-4DB2-BD59-A6C34878D82A}">
                    <a16:rowId xmlns:a16="http://schemas.microsoft.com/office/drawing/2014/main" val="10000"/>
                  </a:ext>
                </a:extLst>
              </a:tr>
              <a:tr h="678122">
                <a:tc>
                  <a:txBody>
                    <a:bodyPr/>
                    <a:lstStyle/>
                    <a:p>
                      <a:pPr algn="just">
                        <a:buNone/>
                      </a:pPr>
                      <a:r>
                        <a:rPr lang="el-GR" altLang="en-US" sz="2000"/>
                        <a:t>Σύνολο</a:t>
                      </a:r>
                    </a:p>
                  </a:txBody>
                  <a:tcPr/>
                </a:tc>
                <a:tc>
                  <a:txBody>
                    <a:bodyPr/>
                    <a:lstStyle/>
                    <a:p>
                      <a:pPr algn="just">
                        <a:buNone/>
                      </a:pPr>
                      <a:r>
                        <a:rPr lang="el-GR" altLang="en-US" sz="2000"/>
                        <a:t>Σύνολο</a:t>
                      </a:r>
                    </a:p>
                  </a:txBody>
                  <a:tcPr/>
                </a:tc>
                <a:extLst>
                  <a:ext uri="{0D108BD9-81ED-4DB2-BD59-A6C34878D82A}">
                    <a16:rowId xmlns:a16="http://schemas.microsoft.com/office/drawing/2014/main" val="10001"/>
                  </a:ext>
                </a:extLst>
              </a:tr>
              <a:tr h="1143805">
                <a:tc>
                  <a:txBody>
                    <a:bodyPr/>
                    <a:lstStyle/>
                    <a:p>
                      <a:pPr algn="just">
                        <a:buNone/>
                      </a:pPr>
                      <a:r>
                        <a:rPr lang="el-GR" altLang="en-US" sz="2000" dirty="0"/>
                        <a:t>-οργανικών εξόδων (που συνδέονται με τη λειτουργία της εταιρείας)</a:t>
                      </a:r>
                    </a:p>
                  </a:txBody>
                  <a:tcPr/>
                </a:tc>
                <a:tc>
                  <a:txBody>
                    <a:bodyPr/>
                    <a:lstStyle/>
                    <a:p>
                      <a:pPr algn="just">
                        <a:buNone/>
                      </a:pPr>
                      <a:r>
                        <a:rPr lang="el-GR" altLang="en-US" sz="2000" dirty="0"/>
                        <a:t>-οργανικών εσόδων</a:t>
                      </a:r>
                    </a:p>
                  </a:txBody>
                  <a:tcPr/>
                </a:tc>
                <a:extLst>
                  <a:ext uri="{0D108BD9-81ED-4DB2-BD59-A6C34878D82A}">
                    <a16:rowId xmlns:a16="http://schemas.microsoft.com/office/drawing/2014/main" val="10003"/>
                  </a:ext>
                </a:extLst>
              </a:tr>
              <a:tr h="457213">
                <a:tc>
                  <a:txBody>
                    <a:bodyPr/>
                    <a:lstStyle/>
                    <a:p>
                      <a:pPr algn="just">
                        <a:buNone/>
                      </a:pPr>
                      <a:r>
                        <a:rPr lang="el-GR" altLang="en-US" sz="2000" dirty="0"/>
                        <a:t>-ομαλών εξόδων</a:t>
                      </a:r>
                    </a:p>
                  </a:txBody>
                  <a:tcPr/>
                </a:tc>
                <a:tc>
                  <a:txBody>
                    <a:bodyPr/>
                    <a:lstStyle/>
                    <a:p>
                      <a:pPr algn="just">
                        <a:buNone/>
                      </a:pPr>
                      <a:r>
                        <a:rPr lang="el-GR" altLang="en-US" sz="2000" dirty="0"/>
                        <a:t>-</a:t>
                      </a:r>
                      <a:r>
                        <a:rPr lang="el-GR" altLang="en-US" sz="2000"/>
                        <a:t>ομαλών εσόδων</a:t>
                      </a:r>
                      <a:endParaRPr lang="el-GR" altLang="en-US" sz="2000" dirty="0"/>
                    </a:p>
                  </a:txBody>
                  <a:tcPr/>
                </a:tc>
                <a:extLst>
                  <a:ext uri="{0D108BD9-81ED-4DB2-BD59-A6C34878D82A}">
                    <a16:rowId xmlns:a16="http://schemas.microsoft.com/office/drawing/2014/main" val="2286394133"/>
                  </a:ext>
                </a:extLst>
              </a:tr>
              <a:tr h="915622">
                <a:tc>
                  <a:txBody>
                    <a:bodyPr/>
                    <a:lstStyle/>
                    <a:p>
                      <a:pPr algn="just">
                        <a:buNone/>
                      </a:pPr>
                      <a:r>
                        <a:rPr lang="el-GR" altLang="en-US" sz="2000"/>
                        <a:t>-δεδουλευμένων εξόδων.. </a:t>
                      </a:r>
                      <a:r>
                        <a:rPr lang="el-GR" altLang="en-US" sz="2000">
                          <a:latin typeface="Arial" panose="020B0604020202020204" pitchFamily="34" charset="0"/>
                          <a:cs typeface="Arial" panose="020B0604020202020204" pitchFamily="34" charset="0"/>
                        </a:rPr>
                        <a:t>€14.000</a:t>
                      </a:r>
                    </a:p>
                  </a:txBody>
                  <a:tcPr/>
                </a:tc>
                <a:tc>
                  <a:txBody>
                    <a:bodyPr/>
                    <a:lstStyle/>
                    <a:p>
                      <a:pPr algn="just">
                        <a:buNone/>
                      </a:pPr>
                      <a:r>
                        <a:rPr lang="el-GR" altLang="en-US" sz="2000"/>
                        <a:t>-δεδουλευμένων εσόδων.. </a:t>
                      </a:r>
                      <a:r>
                        <a:rPr lang="el-GR" altLang="en-US" sz="2000">
                          <a:latin typeface="Arial" panose="020B0604020202020204" pitchFamily="34" charset="0"/>
                          <a:cs typeface="Arial" panose="020B0604020202020204" pitchFamily="34" charset="0"/>
                        </a:rPr>
                        <a:t>€20.000</a:t>
                      </a:r>
                    </a:p>
                  </a:txBody>
                  <a:tcPr/>
                </a:tc>
                <a:extLst>
                  <a:ext uri="{0D108BD9-81ED-4DB2-BD59-A6C34878D82A}">
                    <a16:rowId xmlns:a16="http://schemas.microsoft.com/office/drawing/2014/main" val="10004"/>
                  </a:ext>
                </a:extLst>
              </a:tr>
              <a:tr h="420340">
                <a:tc gridSpan="2">
                  <a:txBody>
                    <a:bodyPr/>
                    <a:lstStyle/>
                    <a:p>
                      <a:pPr algn="ctr">
                        <a:buNone/>
                      </a:pPr>
                      <a:r>
                        <a:rPr lang="el-GR" altLang="en-US" sz="2000" dirty="0"/>
                        <a:t>Αποτελέσματα: </a:t>
                      </a:r>
                      <a:r>
                        <a:rPr lang="el-GR" altLang="en-US" sz="2000" dirty="0">
                          <a:latin typeface="Arial" panose="020B0604020202020204" pitchFamily="34" charset="0"/>
                          <a:cs typeface="Arial" panose="020B0604020202020204" pitchFamily="34" charset="0"/>
                        </a:rPr>
                        <a:t>€6.000 κέρδος</a:t>
                      </a:r>
                    </a:p>
                  </a:txBody>
                  <a:tcPr/>
                </a:tc>
                <a:tc hMerge="1">
                  <a:txBody>
                    <a:bodyPr/>
                    <a:lstStyle/>
                    <a:p>
                      <a:endParaRPr lang="el-GR"/>
                    </a:p>
                  </a:txBody>
                  <a:tcPr/>
                </a:tc>
                <a:extLst>
                  <a:ext uri="{0D108BD9-81ED-4DB2-BD59-A6C34878D82A}">
                    <a16:rowId xmlns:a16="http://schemas.microsoft.com/office/drawing/2014/main" val="10005"/>
                  </a:ext>
                </a:extLst>
              </a:tr>
            </a:tbl>
          </a:graphicData>
        </a:graphic>
      </p:graphicFrame>
      <p:sp>
        <p:nvSpPr>
          <p:cNvPr id="3" name="Θέση αριθμού διαφάνειας 2">
            <a:extLst>
              <a:ext uri="{FF2B5EF4-FFF2-40B4-BE49-F238E27FC236}">
                <a16:creationId xmlns:a16="http://schemas.microsoft.com/office/drawing/2014/main" id="{34D6CA61-166F-4E7D-B7A8-9460D022285E}"/>
              </a:ext>
            </a:extLst>
          </p:cNvPr>
          <p:cNvSpPr>
            <a:spLocks noGrp="1"/>
          </p:cNvSpPr>
          <p:nvPr>
            <p:ph type="sldNum" sz="quarter" idx="12"/>
          </p:nvPr>
        </p:nvSpPr>
        <p:spPr/>
        <p:txBody>
          <a:bodyPr/>
          <a:lstStyle/>
          <a:p>
            <a:fld id="{B3561BA9-CDCF-4958-B8AB-66F3BF063E13}"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Οι σχέσεις όλων των ειδών λογαριασμών με βάση τη θεμελιακή λογιστική εξίσωση</a:t>
            </a:r>
          </a:p>
        </p:txBody>
      </p:sp>
      <p:sp>
        <p:nvSpPr>
          <p:cNvPr id="3" name="Content Placeholder 2"/>
          <p:cNvSpPr>
            <a:spLocks noGrp="1"/>
          </p:cNvSpPr>
          <p:nvPr>
            <p:ph idx="1"/>
          </p:nvPr>
        </p:nvSpPr>
        <p:spPr>
          <a:xfrm>
            <a:off x="291465" y="1690370"/>
            <a:ext cx="11666220" cy="4907915"/>
          </a:xfrm>
        </p:spPr>
        <p:txBody>
          <a:bodyPr>
            <a:normAutofit fontScale="90000"/>
          </a:bodyPr>
          <a:lstStyle/>
          <a:p>
            <a:pPr marL="0" indent="0" algn="just">
              <a:buNone/>
            </a:pPr>
            <a:r>
              <a:rPr lang="el-GR" altLang="en-US" dirty="0"/>
              <a:t>Μια αναπαράσταση των σχέσεων μεταξύ των λογαριασμών της θεμελιακής λογιστικής εξίσωσης:</a:t>
            </a:r>
          </a:p>
          <a:p>
            <a:pPr algn="just"/>
            <a:r>
              <a:rPr lang="el-GR" altLang="en-US" dirty="0"/>
              <a:t>Ενεργητικό=Παθητικό + Καθαρή Θέση</a:t>
            </a:r>
          </a:p>
          <a:p>
            <a:pPr marL="0" indent="0" algn="just">
              <a:buNone/>
            </a:pPr>
            <a:r>
              <a:rPr lang="el-GR" altLang="en-US" dirty="0"/>
              <a:t>η οποία αντιπροσωπεύεται από τον ισολογισμό και το λογαριασμό αποτελεσμάτων εκμετάλλευσης εμφανίζεται στο σχήμα που ακολουθεί:</a:t>
            </a:r>
          </a:p>
          <a:p>
            <a:pPr algn="just"/>
            <a:r>
              <a:rPr lang="el-GR" altLang="en-US" dirty="0"/>
              <a:t>Ενεργητικό Λογ. Ενεργητικού==&gt; αυξάνεται με χρέωση και μειώνεται με πίστωση</a:t>
            </a:r>
          </a:p>
          <a:p>
            <a:pPr algn="just"/>
            <a:r>
              <a:rPr lang="el-GR" altLang="en-US" dirty="0"/>
              <a:t>Παθητικό </a:t>
            </a:r>
            <a:r>
              <a:rPr lang="el-GR" altLang="en-US" dirty="0" err="1"/>
              <a:t>Λογ</a:t>
            </a:r>
            <a:r>
              <a:rPr lang="el-GR" altLang="en-US" dirty="0"/>
              <a:t> Παθητικού==&gt; μειώνεται με χρέωση και αυξάνεται με πίστωση</a:t>
            </a:r>
          </a:p>
          <a:p>
            <a:pPr algn="just"/>
            <a:r>
              <a:rPr lang="el-GR" altLang="en-US" dirty="0"/>
              <a:t>Ίδια κεφάλαια </a:t>
            </a:r>
            <a:r>
              <a:rPr lang="el-GR" altLang="en-US" dirty="0" err="1"/>
              <a:t>Λογ</a:t>
            </a:r>
            <a:r>
              <a:rPr lang="el-GR" altLang="en-US" dirty="0"/>
              <a:t> καθαρής Θέσης==&gt; μειώνεται με χρέωση και αυξάνεται με πίστωση</a:t>
            </a:r>
          </a:p>
          <a:p>
            <a:pPr algn="just"/>
            <a:r>
              <a:rPr lang="el-GR" altLang="en-US" dirty="0"/>
              <a:t>Λογ. Εξόδων==&gt; αυξάνεται με χρέωση και μειώνεται με πίστωση</a:t>
            </a:r>
          </a:p>
          <a:p>
            <a:pPr algn="just"/>
            <a:r>
              <a:rPr lang="el-GR" altLang="en-US" dirty="0"/>
              <a:t>Λογ. Εσόδων==&gt; μειώνεται με χρέωση και αυξάνεται με πίστωση</a:t>
            </a:r>
          </a:p>
        </p:txBody>
      </p:sp>
      <p:sp>
        <p:nvSpPr>
          <p:cNvPr id="4" name="Θέση αριθμού διαφάνειας 3">
            <a:extLst>
              <a:ext uri="{FF2B5EF4-FFF2-40B4-BE49-F238E27FC236}">
                <a16:creationId xmlns:a16="http://schemas.microsoft.com/office/drawing/2014/main" id="{28F6E97B-3D29-456E-A69F-E99C9B924D12}"/>
              </a:ext>
            </a:extLst>
          </p:cNvPr>
          <p:cNvSpPr>
            <a:spLocks noGrp="1"/>
          </p:cNvSpPr>
          <p:nvPr>
            <p:ph type="sldNum" sz="quarter" idx="12"/>
          </p:nvPr>
        </p:nvSpPr>
        <p:spPr/>
        <p:txBody>
          <a:bodyPr/>
          <a:lstStyle/>
          <a:p>
            <a:fld id="{B3561BA9-CDCF-4958-B8AB-66F3BF063E13}"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4790"/>
            <a:ext cx="10515600" cy="737870"/>
          </a:xfrm>
        </p:spPr>
        <p:txBody>
          <a:bodyPr>
            <a:normAutofit/>
          </a:bodyPr>
          <a:lstStyle/>
          <a:p>
            <a:r>
              <a:rPr lang="el-GR" altLang="en-US"/>
              <a:t>Κατάσταση ταμειακών ροών</a:t>
            </a:r>
          </a:p>
        </p:txBody>
      </p:sp>
      <p:sp>
        <p:nvSpPr>
          <p:cNvPr id="3" name="Content Placeholder 2"/>
          <p:cNvSpPr>
            <a:spLocks noGrp="1"/>
          </p:cNvSpPr>
          <p:nvPr>
            <p:ph idx="1"/>
          </p:nvPr>
        </p:nvSpPr>
        <p:spPr>
          <a:xfrm>
            <a:off x="221615" y="963295"/>
            <a:ext cx="11762105" cy="5676265"/>
          </a:xfrm>
        </p:spPr>
        <p:txBody>
          <a:bodyPr>
            <a:normAutofit/>
          </a:bodyPr>
          <a:lstStyle/>
          <a:p>
            <a:pPr marL="0" indent="0">
              <a:buNone/>
            </a:pPr>
            <a:r>
              <a:rPr lang="el-GR" altLang="en-US" dirty="0"/>
              <a:t>Α. Ταμειακές ροές από </a:t>
            </a:r>
            <a:r>
              <a:rPr lang="el-GR" altLang="en-US" dirty="0" err="1"/>
              <a:t>ενδοεκμεταλλευτικές</a:t>
            </a:r>
            <a:r>
              <a:rPr lang="el-GR" altLang="en-US" dirty="0"/>
              <a:t> δραστηριότητες</a:t>
            </a:r>
          </a:p>
          <a:p>
            <a:r>
              <a:rPr lang="el-GR" altLang="en-US" dirty="0"/>
              <a:t>+Εισροές</a:t>
            </a:r>
          </a:p>
          <a:p>
            <a:r>
              <a:rPr lang="el-GR" altLang="en-US" dirty="0"/>
              <a:t>-Εκροές</a:t>
            </a:r>
          </a:p>
          <a:p>
            <a:r>
              <a:rPr lang="el-GR" altLang="en-US" dirty="0"/>
              <a:t>Β. Ταμειακές ροές από επενδυτικές δραστηριότητες </a:t>
            </a:r>
          </a:p>
          <a:p>
            <a:r>
              <a:rPr lang="el-GR" altLang="en-US" dirty="0"/>
              <a:t>+Εισροές</a:t>
            </a:r>
          </a:p>
          <a:p>
            <a:r>
              <a:rPr lang="el-GR" altLang="en-US" dirty="0"/>
              <a:t>-Εκροές</a:t>
            </a:r>
          </a:p>
          <a:p>
            <a:r>
              <a:rPr lang="el-GR" altLang="en-US" dirty="0"/>
              <a:t>Γ. Ταμειακές ροές από χρηματοπιστωτικές δραστηριότητες</a:t>
            </a:r>
          </a:p>
          <a:p>
            <a:r>
              <a:rPr lang="el-GR" altLang="en-US" dirty="0"/>
              <a:t>+Εισροές</a:t>
            </a:r>
          </a:p>
          <a:p>
            <a:r>
              <a:rPr lang="el-GR" altLang="en-US" dirty="0"/>
              <a:t>-Εκροές</a:t>
            </a:r>
          </a:p>
          <a:p>
            <a:r>
              <a:rPr lang="el-GR" altLang="en-US" dirty="0"/>
              <a:t>Δ. Καθαρές ταμειακές ροές</a:t>
            </a:r>
          </a:p>
          <a:p>
            <a:endParaRPr lang="el-GR" altLang="en-US" dirty="0"/>
          </a:p>
        </p:txBody>
      </p:sp>
      <p:sp>
        <p:nvSpPr>
          <p:cNvPr id="4" name="Θέση αριθμού διαφάνειας 3">
            <a:extLst>
              <a:ext uri="{FF2B5EF4-FFF2-40B4-BE49-F238E27FC236}">
                <a16:creationId xmlns:a16="http://schemas.microsoft.com/office/drawing/2014/main" id="{841E43BC-2489-4EAC-9EB7-82490B2336A8}"/>
              </a:ext>
            </a:extLst>
          </p:cNvPr>
          <p:cNvSpPr>
            <a:spLocks noGrp="1"/>
          </p:cNvSpPr>
          <p:nvPr>
            <p:ph type="sldNum" sz="quarter" idx="12"/>
          </p:nvPr>
        </p:nvSpPr>
        <p:spPr/>
        <p:txBody>
          <a:bodyPr/>
          <a:lstStyle/>
          <a:p>
            <a:fld id="{B3561BA9-CDCF-4958-B8AB-66F3BF063E13}"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sym typeface="+mn-ea"/>
              </a:rPr>
              <a:t>Κατάσταση ταμειακών ροών</a:t>
            </a:r>
            <a:endParaRPr lang="en-US"/>
          </a:p>
        </p:txBody>
      </p:sp>
      <p:sp>
        <p:nvSpPr>
          <p:cNvPr id="3" name="Content Placeholder 2"/>
          <p:cNvSpPr>
            <a:spLocks noGrp="1"/>
          </p:cNvSpPr>
          <p:nvPr>
            <p:ph idx="1"/>
          </p:nvPr>
        </p:nvSpPr>
        <p:spPr/>
        <p:txBody>
          <a:bodyPr>
            <a:normAutofit lnSpcReduction="10000"/>
          </a:bodyPr>
          <a:lstStyle/>
          <a:p>
            <a:pPr marL="0" indent="0" algn="just">
              <a:buNone/>
            </a:pPr>
            <a:r>
              <a:rPr lang="el-GR" altLang="en-US" dirty="0">
                <a:sym typeface="+mn-ea"/>
              </a:rPr>
              <a:t>Όπως φαίνεται από την ανωτέρω διάρθρωση η συνολική καθαρή ταμειακή ροή για συγκεκριμένη χρονική περίοδο που πρέπει να συμφωνεί με το τελικό υπόλοιπο διαθεσίμων του ισολογισμού τέλους χρήσης, διαχωρίζεται σε 3 συστατικά μέρη:</a:t>
            </a:r>
            <a:endParaRPr lang="el-GR" altLang="en-US" dirty="0"/>
          </a:p>
          <a:p>
            <a:pPr algn="just"/>
            <a:r>
              <a:rPr lang="el-GR" altLang="en-US" dirty="0">
                <a:sym typeface="+mn-ea"/>
              </a:rPr>
              <a:t>το εκ της λειτουργίας της εκμετάλλευσης προερχόμενο (οι συνήθεις κανονικές δραστηριότητες που παράγουν οργανικά έσοδα και τα συναφώς συνδεόμενα έξοδα)</a:t>
            </a:r>
            <a:endParaRPr lang="el-GR" altLang="en-US" dirty="0"/>
          </a:p>
          <a:p>
            <a:pPr algn="just"/>
            <a:r>
              <a:rPr lang="el-GR" altLang="en-US" dirty="0">
                <a:sym typeface="+mn-ea"/>
              </a:rPr>
              <a:t>το επενδυτικό (όπως η αγορά ή πώληση στοιχείων του ενεργητικού μακροχρόνιου ωφέλιμου βίου)</a:t>
            </a:r>
            <a:endParaRPr lang="el-GR" altLang="en-US" dirty="0"/>
          </a:p>
          <a:p>
            <a:pPr algn="just"/>
            <a:r>
              <a:rPr lang="el-GR" altLang="en-US" dirty="0">
                <a:sym typeface="+mn-ea"/>
              </a:rPr>
              <a:t>το χρηματοπιστωτικό (ανάληψη νέων δανείων υποχρεώσεων ή εξόφληση παλαιών δανείων)</a:t>
            </a:r>
            <a:endParaRPr lang="el-GR" altLang="en-US" dirty="0"/>
          </a:p>
          <a:p>
            <a:pPr algn="just"/>
            <a:endParaRPr lang="en-US" dirty="0"/>
          </a:p>
        </p:txBody>
      </p:sp>
      <p:sp>
        <p:nvSpPr>
          <p:cNvPr id="4" name="Θέση αριθμού διαφάνειας 3">
            <a:extLst>
              <a:ext uri="{FF2B5EF4-FFF2-40B4-BE49-F238E27FC236}">
                <a16:creationId xmlns:a16="http://schemas.microsoft.com/office/drawing/2014/main" id="{5190BCDA-E19B-4F1E-8966-25E5B2D4D813}"/>
              </a:ext>
            </a:extLst>
          </p:cNvPr>
          <p:cNvSpPr>
            <a:spLocks noGrp="1"/>
          </p:cNvSpPr>
          <p:nvPr>
            <p:ph type="sldNum" sz="quarter" idx="12"/>
          </p:nvPr>
        </p:nvSpPr>
        <p:spPr/>
        <p:txBody>
          <a:bodyPr/>
          <a:lstStyle/>
          <a:p>
            <a:fld id="{B3561BA9-CDCF-4958-B8AB-66F3BF063E13}"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το ζήτημα της ανάπτυξης των ζώων και η κτηνοτροφική λογιστική</a:t>
            </a:r>
          </a:p>
        </p:txBody>
      </p:sp>
      <p:sp>
        <p:nvSpPr>
          <p:cNvPr id="3" name="Content Placeholder 2"/>
          <p:cNvSpPr>
            <a:spLocks noGrp="1"/>
          </p:cNvSpPr>
          <p:nvPr>
            <p:ph idx="1"/>
          </p:nvPr>
        </p:nvSpPr>
        <p:spPr/>
        <p:txBody>
          <a:bodyPr>
            <a:normAutofit lnSpcReduction="10000"/>
          </a:bodyPr>
          <a:lstStyle/>
          <a:p>
            <a:pPr algn="just"/>
            <a:r>
              <a:rPr lang="el-GR" altLang="en-US" dirty="0">
                <a:sym typeface="+mn-ea"/>
              </a:rPr>
              <a:t>Η κτηνοτροφική λογιστική ασχολείται με τον υπολογισμό του κτηνοτροφικού κόστους. </a:t>
            </a:r>
          </a:p>
          <a:p>
            <a:pPr algn="just"/>
            <a:r>
              <a:rPr lang="el-GR" altLang="en-US" dirty="0">
                <a:sym typeface="+mn-ea"/>
              </a:rPr>
              <a:t>Τίθεται λοιπόν το πρόβλημα αποτίμησης νεαρού ζώου καθώς και το ζήτημα του να γνωρίζει ο ασκών κτηνοτροφική δραστηριότητα εάν η αξία αυτή πρέπει να αφαιρεθεί από το κόστος παραγωγής και ανάπτυξής του ή να θεωρηθεί ως ένα ειδικό προϊόν. </a:t>
            </a:r>
          </a:p>
          <a:p>
            <a:pPr algn="just"/>
            <a:r>
              <a:rPr lang="el-GR" altLang="en-US" dirty="0">
                <a:sym typeface="+mn-ea"/>
              </a:rPr>
              <a:t>Η αποτίμηση γίνεται σύμφωνα με την αξία αγοράς και συνήθως τη θεωρούν ότι πρέπει να αφαιρεθεί από το κυρίως κόστος της παραγωγής. </a:t>
            </a:r>
          </a:p>
          <a:p>
            <a:pPr algn="just"/>
            <a:r>
              <a:rPr lang="el-GR" altLang="en-US" dirty="0">
                <a:sym typeface="+mn-ea"/>
              </a:rPr>
              <a:t>Για παράδειγμα η αξία των μόσχων μπορεί να αφαιρεθεί προκειμένου να υπολογιστεί το κόστος παραγωγής του γάλακτος.</a:t>
            </a:r>
            <a:endParaRPr lang="en-US" dirty="0"/>
          </a:p>
        </p:txBody>
      </p:sp>
      <p:sp>
        <p:nvSpPr>
          <p:cNvPr id="4" name="Θέση αριθμού διαφάνειας 3">
            <a:extLst>
              <a:ext uri="{FF2B5EF4-FFF2-40B4-BE49-F238E27FC236}">
                <a16:creationId xmlns:a16="http://schemas.microsoft.com/office/drawing/2014/main" id="{A2D04976-8BC1-4DAD-A381-D494F64FF9A3}"/>
              </a:ext>
            </a:extLst>
          </p:cNvPr>
          <p:cNvSpPr>
            <a:spLocks noGrp="1"/>
          </p:cNvSpPr>
          <p:nvPr>
            <p:ph type="sldNum" sz="quarter" idx="12"/>
          </p:nvPr>
        </p:nvSpPr>
        <p:spPr/>
        <p:txBody>
          <a:bodyPr/>
          <a:lstStyle/>
          <a:p>
            <a:fld id="{B3561BA9-CDCF-4958-B8AB-66F3BF063E13}" type="slidenum">
              <a:rPr lang="en-US" smtClean="0"/>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423592" y="188640"/>
            <a:ext cx="7772400" cy="576064"/>
          </a:xfrm>
        </p:spPr>
        <p:txBody>
          <a:bodyPr>
            <a:normAutofit fontScale="90000"/>
          </a:bodyPr>
          <a:lstStyle/>
          <a:p>
            <a:r>
              <a:rPr lang="el-GR" dirty="0"/>
              <a:t>Άσκηση 1</a:t>
            </a:r>
            <a:r>
              <a:rPr lang="el-GR" baseline="30000" dirty="0"/>
              <a:t>η</a:t>
            </a:r>
            <a:r>
              <a:rPr lang="el-GR" dirty="0"/>
              <a:t>                          </a:t>
            </a:r>
            <a:r>
              <a:rPr lang="el-GR" sz="2800" dirty="0"/>
              <a:t>(σελ.122)</a:t>
            </a:r>
          </a:p>
        </p:txBody>
      </p:sp>
      <p:sp>
        <p:nvSpPr>
          <p:cNvPr id="3" name="2 - Θέση περιεχομένου"/>
          <p:cNvSpPr>
            <a:spLocks noGrp="1"/>
          </p:cNvSpPr>
          <p:nvPr>
            <p:ph sz="quarter" idx="1"/>
          </p:nvPr>
        </p:nvSpPr>
        <p:spPr>
          <a:xfrm>
            <a:off x="1775520" y="692696"/>
            <a:ext cx="8640960" cy="5327104"/>
          </a:xfrm>
        </p:spPr>
        <p:txBody>
          <a:bodyPr/>
          <a:lstStyle/>
          <a:p>
            <a:pPr marL="0" indent="0" algn="just">
              <a:buNone/>
            </a:pPr>
            <a:r>
              <a:rPr lang="el-GR" dirty="0">
                <a:latin typeface="Arial Narrow" pitchFamily="34" charset="0"/>
              </a:rPr>
              <a:t>Το ισοζύγιο των λογαριασμών μιας αγροτικής εκμετάλλευσης περιλαμβάνει τα εξής:</a:t>
            </a:r>
          </a:p>
          <a:p>
            <a:pPr marL="0" indent="0" algn="just">
              <a:buNone/>
            </a:pPr>
            <a:endParaRPr lang="el-GR" dirty="0">
              <a:latin typeface="Arial Narrow" pitchFamily="34" charset="0"/>
            </a:endParaRPr>
          </a:p>
          <a:p>
            <a:pPr marL="0" indent="0" algn="just">
              <a:buNone/>
            </a:pPr>
            <a:endParaRPr lang="el-GR" dirty="0">
              <a:latin typeface="Arial Narrow" pitchFamily="34" charset="0"/>
            </a:endParaRPr>
          </a:p>
          <a:p>
            <a:pPr marL="0" indent="0" algn="just">
              <a:buNone/>
            </a:pPr>
            <a:endParaRPr lang="el-GR" dirty="0">
              <a:latin typeface="Arial Narrow"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4511824" y="1124744"/>
            <a:ext cx="5256585" cy="5583808"/>
          </a:xfrm>
          <a:prstGeom prst="rect">
            <a:avLst/>
          </a:prstGeom>
          <a:noFill/>
          <a:ln w="9525">
            <a:noFill/>
            <a:miter lim="800000"/>
            <a:headEnd/>
            <a:tailEnd/>
          </a:ln>
          <a:effectLst/>
        </p:spPr>
      </p:pic>
      <p:sp>
        <p:nvSpPr>
          <p:cNvPr id="4" name="Θέση αριθμού διαφάνειας 3">
            <a:extLst>
              <a:ext uri="{FF2B5EF4-FFF2-40B4-BE49-F238E27FC236}">
                <a16:creationId xmlns:a16="http://schemas.microsoft.com/office/drawing/2014/main" id="{3A2033EA-1F6C-417B-AED3-2347004895DC}"/>
              </a:ext>
            </a:extLst>
          </p:cNvPr>
          <p:cNvSpPr>
            <a:spLocks noGrp="1"/>
          </p:cNvSpPr>
          <p:nvPr>
            <p:ph type="sldNum" sz="quarter" idx="12"/>
          </p:nvPr>
        </p:nvSpPr>
        <p:spPr/>
        <p:txBody>
          <a:bodyPr/>
          <a:lstStyle/>
          <a:p>
            <a:fld id="{B3561BA9-CDCF-4958-B8AB-66F3BF063E13}"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438400" y="274638"/>
            <a:ext cx="7772400" cy="634082"/>
          </a:xfrm>
        </p:spPr>
        <p:txBody>
          <a:bodyPr>
            <a:normAutofit fontScale="90000"/>
          </a:bodyPr>
          <a:lstStyle/>
          <a:p>
            <a:r>
              <a:rPr lang="el-GR" dirty="0"/>
              <a:t>Άσκηση 1</a:t>
            </a:r>
            <a:r>
              <a:rPr lang="el-GR" baseline="30000" dirty="0"/>
              <a:t>η</a:t>
            </a:r>
            <a:r>
              <a:rPr lang="el-GR" dirty="0"/>
              <a:t> - Ζητούμενα</a:t>
            </a:r>
          </a:p>
        </p:txBody>
      </p:sp>
      <p:sp>
        <p:nvSpPr>
          <p:cNvPr id="3" name="2 - Θέση περιεχομένου"/>
          <p:cNvSpPr>
            <a:spLocks noGrp="1"/>
          </p:cNvSpPr>
          <p:nvPr>
            <p:ph sz="quarter" idx="1"/>
          </p:nvPr>
        </p:nvSpPr>
        <p:spPr>
          <a:xfrm>
            <a:off x="2063552" y="1052736"/>
            <a:ext cx="8424936" cy="4967064"/>
          </a:xfrm>
        </p:spPr>
        <p:txBody>
          <a:bodyPr/>
          <a:lstStyle/>
          <a:p>
            <a:pPr marL="0" indent="0" algn="just">
              <a:buNone/>
            </a:pPr>
            <a:r>
              <a:rPr lang="el-GR" dirty="0"/>
              <a:t>(α) Να συνταχθεί ο λογαριασμός εκμετάλλευσης για τα δημητριακά και τα άλλα φυτικά προϊόντα. Να υπολογιστεί το μικτό κέρδος.</a:t>
            </a:r>
          </a:p>
          <a:p>
            <a:pPr marL="0" indent="0" algn="just">
              <a:buNone/>
            </a:pPr>
            <a:r>
              <a:rPr lang="el-GR" dirty="0"/>
              <a:t>(β) Να συνταχθεί ο λογαριασμός Αποτελεσμάτων Χρήσεως.</a:t>
            </a:r>
          </a:p>
          <a:p>
            <a:pPr marL="0" indent="0" algn="just">
              <a:buNone/>
            </a:pPr>
            <a:endParaRPr lang="el-GR" dirty="0"/>
          </a:p>
          <a:p>
            <a:pPr marL="0" indent="0" algn="just">
              <a:buNone/>
            </a:pPr>
            <a:r>
              <a:rPr lang="el-GR" dirty="0"/>
              <a:t>Οι δαπάνες που δεν επιβαρύνουν απευθείας έναν κλάδο παραγωγής θα κατανεμηθούν ανάλογα με το σύνολο των προϊόντων που πωλήθηκαν σε κάθε κλάδο εκμετάλλευσης</a:t>
            </a:r>
          </a:p>
        </p:txBody>
      </p:sp>
      <p:sp>
        <p:nvSpPr>
          <p:cNvPr id="4" name="Θέση αριθμού διαφάνειας 3">
            <a:extLst>
              <a:ext uri="{FF2B5EF4-FFF2-40B4-BE49-F238E27FC236}">
                <a16:creationId xmlns:a16="http://schemas.microsoft.com/office/drawing/2014/main" id="{99A9A876-8AD4-492B-9087-D7D4A4066D44}"/>
              </a:ext>
            </a:extLst>
          </p:cNvPr>
          <p:cNvSpPr>
            <a:spLocks noGrp="1"/>
          </p:cNvSpPr>
          <p:nvPr>
            <p:ph type="sldNum" sz="quarter" idx="12"/>
          </p:nvPr>
        </p:nvSpPr>
        <p:spPr/>
        <p:txBody>
          <a:bodyPr/>
          <a:lstStyle/>
          <a:p>
            <a:fld id="{B3561BA9-CDCF-4958-B8AB-66F3BF063E13}" type="slidenum">
              <a:rPr lang="en-US" smtClean="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438400" y="116632"/>
            <a:ext cx="7772400" cy="562074"/>
          </a:xfrm>
        </p:spPr>
        <p:txBody>
          <a:bodyPr>
            <a:normAutofit fontScale="90000"/>
          </a:bodyPr>
          <a:lstStyle/>
          <a:p>
            <a:r>
              <a:rPr lang="el-GR" dirty="0"/>
              <a:t>Λύση</a:t>
            </a:r>
          </a:p>
        </p:txBody>
      </p:sp>
      <p:sp>
        <p:nvSpPr>
          <p:cNvPr id="5" name="4 - Θέση περιεχομένου"/>
          <p:cNvSpPr>
            <a:spLocks noGrp="1"/>
          </p:cNvSpPr>
          <p:nvPr>
            <p:ph sz="quarter" idx="1"/>
          </p:nvPr>
        </p:nvSpPr>
        <p:spPr>
          <a:xfrm>
            <a:off x="2438400" y="692696"/>
            <a:ext cx="7772400" cy="5327104"/>
          </a:xfrm>
        </p:spPr>
        <p:txBody>
          <a:bodyPr/>
          <a:lstStyle/>
          <a:p>
            <a:r>
              <a:rPr lang="el-GR" dirty="0"/>
              <a:t>Βήμα 1</a:t>
            </a:r>
            <a:r>
              <a:rPr lang="el-GR" baseline="30000" dirty="0"/>
              <a:t>ο</a:t>
            </a:r>
            <a:r>
              <a:rPr lang="el-GR" dirty="0"/>
              <a:t>: Μερισμός Λοιπών Δαπανών</a:t>
            </a:r>
          </a:p>
          <a:p>
            <a:pPr>
              <a:buNone/>
            </a:pPr>
            <a:endParaRPr lang="el-GR" dirty="0"/>
          </a:p>
        </p:txBody>
      </p:sp>
      <p:graphicFrame>
        <p:nvGraphicFramePr>
          <p:cNvPr id="6" name="5 - Πίνακας"/>
          <p:cNvGraphicFramePr>
            <a:graphicFrameLocks noGrp="1"/>
          </p:cNvGraphicFramePr>
          <p:nvPr/>
        </p:nvGraphicFramePr>
        <p:xfrm>
          <a:off x="2567608" y="1196753"/>
          <a:ext cx="6264696" cy="1670685"/>
        </p:xfrm>
        <a:graphic>
          <a:graphicData uri="http://schemas.openxmlformats.org/drawingml/2006/table">
            <a:tbl>
              <a:tblPr firstRow="1" bandRow="1">
                <a:tableStyleId>{5C22544A-7EE6-4342-B048-85BDC9FD1C3A}</a:tableStyleId>
              </a:tblPr>
              <a:tblGrid>
                <a:gridCol w="2738026">
                  <a:extLst>
                    <a:ext uri="{9D8B030D-6E8A-4147-A177-3AD203B41FA5}">
                      <a16:colId xmlns:a16="http://schemas.microsoft.com/office/drawing/2014/main" val="20000"/>
                    </a:ext>
                  </a:extLst>
                </a:gridCol>
                <a:gridCol w="1184011">
                  <a:extLst>
                    <a:ext uri="{9D8B030D-6E8A-4147-A177-3AD203B41FA5}">
                      <a16:colId xmlns:a16="http://schemas.microsoft.com/office/drawing/2014/main" val="20001"/>
                    </a:ext>
                  </a:extLst>
                </a:gridCol>
                <a:gridCol w="776485">
                  <a:extLst>
                    <a:ext uri="{9D8B030D-6E8A-4147-A177-3AD203B41FA5}">
                      <a16:colId xmlns:a16="http://schemas.microsoft.com/office/drawing/2014/main" val="20002"/>
                    </a:ext>
                  </a:extLst>
                </a:gridCol>
                <a:gridCol w="1566174">
                  <a:extLst>
                    <a:ext uri="{9D8B030D-6E8A-4147-A177-3AD203B41FA5}">
                      <a16:colId xmlns:a16="http://schemas.microsoft.com/office/drawing/2014/main" val="20003"/>
                    </a:ext>
                  </a:extLst>
                </a:gridCol>
              </a:tblGrid>
              <a:tr h="370840">
                <a:tc>
                  <a:txBody>
                    <a:bodyPr/>
                    <a:lstStyle/>
                    <a:p>
                      <a:r>
                        <a:rPr lang="el-GR" dirty="0"/>
                        <a:t>Λογαριασμός</a:t>
                      </a:r>
                    </a:p>
                  </a:txBody>
                  <a:tcPr/>
                </a:tc>
                <a:tc>
                  <a:txBody>
                    <a:bodyPr/>
                    <a:lstStyle/>
                    <a:p>
                      <a:r>
                        <a:rPr lang="el-GR" dirty="0"/>
                        <a:t>Αξία</a:t>
                      </a:r>
                    </a:p>
                  </a:txBody>
                  <a:tcPr/>
                </a:tc>
                <a:tc>
                  <a:txBody>
                    <a:bodyPr/>
                    <a:lstStyle/>
                    <a:p>
                      <a:r>
                        <a:rPr lang="el-GR" dirty="0"/>
                        <a:t>Ποσ.</a:t>
                      </a:r>
                    </a:p>
                  </a:txBody>
                  <a:tcPr/>
                </a:tc>
                <a:tc>
                  <a:txBody>
                    <a:bodyPr/>
                    <a:lstStyle/>
                    <a:p>
                      <a:r>
                        <a:rPr lang="el-GR" dirty="0"/>
                        <a:t>Υπολογισμός</a:t>
                      </a:r>
                    </a:p>
                  </a:txBody>
                  <a:tcPr/>
                </a:tc>
                <a:extLst>
                  <a:ext uri="{0D108BD9-81ED-4DB2-BD59-A6C34878D82A}">
                    <a16:rowId xmlns:a16="http://schemas.microsoft.com/office/drawing/2014/main" val="10000"/>
                  </a:ext>
                </a:extLst>
              </a:tr>
              <a:tr h="370840">
                <a:tc>
                  <a:txBody>
                    <a:bodyPr/>
                    <a:lstStyle/>
                    <a:p>
                      <a:pPr algn="l" fontAlgn="b"/>
                      <a:r>
                        <a:rPr lang="el-GR" sz="1800" b="0" i="0" u="none" strike="noStrike" dirty="0">
                          <a:solidFill>
                            <a:srgbClr val="000000"/>
                          </a:solidFill>
                          <a:latin typeface="Arial Narrow"/>
                        </a:rPr>
                        <a:t>Πωλήσεις Δημητριακών</a:t>
                      </a:r>
                    </a:p>
                  </a:txBody>
                  <a:tcPr marL="9525" marR="9525" marT="9525" marB="0" anchor="b"/>
                </a:tc>
                <a:tc>
                  <a:txBody>
                    <a:bodyPr/>
                    <a:lstStyle/>
                    <a:p>
                      <a:pPr algn="r" fontAlgn="b"/>
                      <a:r>
                        <a:rPr lang="el-GR" sz="1800" b="0" i="0" u="none" strike="noStrike">
                          <a:solidFill>
                            <a:srgbClr val="000000"/>
                          </a:solidFill>
                          <a:latin typeface="Arial Narrow"/>
                        </a:rPr>
                        <a:t>534.000,00</a:t>
                      </a:r>
                    </a:p>
                  </a:txBody>
                  <a:tcPr marL="9525" marR="9525" marT="9525" marB="0" anchor="b"/>
                </a:tc>
                <a:tc>
                  <a:txBody>
                    <a:bodyPr/>
                    <a:lstStyle/>
                    <a:p>
                      <a:pPr algn="r" fontAlgn="b"/>
                      <a:r>
                        <a:rPr lang="el-GR" sz="1800" b="0" i="0" u="none" strike="noStrike">
                          <a:solidFill>
                            <a:srgbClr val="000000"/>
                          </a:solidFill>
                          <a:latin typeface="Arial Narrow"/>
                        </a:rPr>
                        <a:t>68,37%</a:t>
                      </a:r>
                    </a:p>
                  </a:txBody>
                  <a:tcPr marL="9525" marR="9525" marT="9525" marB="0" anchor="b"/>
                </a:tc>
                <a:tc>
                  <a:txBody>
                    <a:bodyPr/>
                    <a:lstStyle/>
                    <a:p>
                      <a:pPr algn="l" fontAlgn="b"/>
                      <a:r>
                        <a:rPr lang="el-GR" sz="1800" b="0" i="0" u="none" strike="noStrike" dirty="0">
                          <a:solidFill>
                            <a:srgbClr val="000000"/>
                          </a:solidFill>
                          <a:latin typeface="Arial Narrow"/>
                        </a:rPr>
                        <a:t>534.000/781.000</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el-GR" sz="1800" b="0" i="0" u="none" strike="noStrike" dirty="0">
                          <a:solidFill>
                            <a:srgbClr val="000000"/>
                          </a:solidFill>
                          <a:latin typeface="Arial Narrow"/>
                        </a:rPr>
                        <a:t>Πωλήσεις άλλων φυτικών προϊόντων</a:t>
                      </a:r>
                    </a:p>
                  </a:txBody>
                  <a:tcPr marL="9525" marR="9525" marT="9525" marB="0" anchor="b"/>
                </a:tc>
                <a:tc>
                  <a:txBody>
                    <a:bodyPr/>
                    <a:lstStyle/>
                    <a:p>
                      <a:pPr algn="r" fontAlgn="b"/>
                      <a:r>
                        <a:rPr lang="el-GR" sz="1800" b="0" i="0" u="none" strike="noStrike">
                          <a:solidFill>
                            <a:srgbClr val="000000"/>
                          </a:solidFill>
                          <a:latin typeface="Arial Narrow"/>
                        </a:rPr>
                        <a:t>247.000,00</a:t>
                      </a:r>
                    </a:p>
                  </a:txBody>
                  <a:tcPr marL="9525" marR="9525" marT="9525" marB="0" anchor="b"/>
                </a:tc>
                <a:tc>
                  <a:txBody>
                    <a:bodyPr/>
                    <a:lstStyle/>
                    <a:p>
                      <a:pPr algn="r" fontAlgn="b"/>
                      <a:r>
                        <a:rPr lang="el-GR" sz="1800" b="0" i="0" u="none" strike="noStrike">
                          <a:solidFill>
                            <a:srgbClr val="000000"/>
                          </a:solidFill>
                          <a:latin typeface="Arial Narrow"/>
                        </a:rPr>
                        <a:t>31,63%</a:t>
                      </a:r>
                    </a:p>
                  </a:txBody>
                  <a:tcPr marL="9525" marR="9525" marT="9525" marB="0" anchor="b"/>
                </a:tc>
                <a:tc>
                  <a:txBody>
                    <a:bodyPr/>
                    <a:lstStyle/>
                    <a:p>
                      <a:pPr algn="l" fontAlgn="b"/>
                      <a:r>
                        <a:rPr lang="el-GR" sz="1800" b="0" i="0" u="none" strike="noStrike" dirty="0">
                          <a:solidFill>
                            <a:srgbClr val="000000"/>
                          </a:solidFill>
                          <a:latin typeface="Arial Narrow"/>
                        </a:rPr>
                        <a:t>247.000/781.000</a:t>
                      </a:r>
                    </a:p>
                  </a:txBody>
                  <a:tcPr marL="9525" marR="9525" marT="9525" marB="0" anchor="b"/>
                </a:tc>
                <a:extLst>
                  <a:ext uri="{0D108BD9-81ED-4DB2-BD59-A6C34878D82A}">
                    <a16:rowId xmlns:a16="http://schemas.microsoft.com/office/drawing/2014/main" val="10002"/>
                  </a:ext>
                </a:extLst>
              </a:tr>
              <a:tr h="370840">
                <a:tc>
                  <a:txBody>
                    <a:bodyPr/>
                    <a:lstStyle/>
                    <a:p>
                      <a:pPr algn="l" fontAlgn="b"/>
                      <a:endParaRPr lang="el-GR" sz="1800" b="0" i="0" u="none" strike="noStrike" dirty="0">
                        <a:solidFill>
                          <a:srgbClr val="000000"/>
                        </a:solidFill>
                        <a:latin typeface="Arial Narrow"/>
                      </a:endParaRPr>
                    </a:p>
                  </a:txBody>
                  <a:tcPr marL="9525" marR="9525" marT="9525" marB="0" anchor="b"/>
                </a:tc>
                <a:tc>
                  <a:txBody>
                    <a:bodyPr/>
                    <a:lstStyle/>
                    <a:p>
                      <a:pPr algn="r" fontAlgn="b"/>
                      <a:r>
                        <a:rPr lang="el-GR" sz="1800" b="1" i="0" u="none" strike="noStrike">
                          <a:solidFill>
                            <a:srgbClr val="000000"/>
                          </a:solidFill>
                          <a:latin typeface="Arial Narrow"/>
                        </a:rPr>
                        <a:t>781.000,00</a:t>
                      </a:r>
                    </a:p>
                  </a:txBody>
                  <a:tcPr marL="9525" marR="9525" marT="9525" marB="0" anchor="b"/>
                </a:tc>
                <a:tc>
                  <a:txBody>
                    <a:bodyPr/>
                    <a:lstStyle/>
                    <a:p>
                      <a:pPr algn="l" fontAlgn="b"/>
                      <a:endParaRPr lang="el-GR" sz="1800" b="0" i="0" u="none" strike="noStrike">
                        <a:solidFill>
                          <a:srgbClr val="000000"/>
                        </a:solidFill>
                        <a:latin typeface="Arial Narrow"/>
                      </a:endParaRPr>
                    </a:p>
                  </a:txBody>
                  <a:tcPr marL="9525" marR="9525" marT="9525" marB="0" anchor="b"/>
                </a:tc>
                <a:tc>
                  <a:txBody>
                    <a:bodyPr/>
                    <a:lstStyle/>
                    <a:p>
                      <a:pPr algn="l" fontAlgn="b"/>
                      <a:endParaRPr lang="el-GR" sz="1800" b="0" i="0" u="none" strike="noStrike" dirty="0">
                        <a:solidFill>
                          <a:srgbClr val="000000"/>
                        </a:solidFill>
                        <a:latin typeface="Arial Narrow"/>
                      </a:endParaRPr>
                    </a:p>
                  </a:txBody>
                  <a:tcPr marL="9525" marR="9525" marT="9525" marB="0" anchor="b"/>
                </a:tc>
                <a:extLst>
                  <a:ext uri="{0D108BD9-81ED-4DB2-BD59-A6C34878D82A}">
                    <a16:rowId xmlns:a16="http://schemas.microsoft.com/office/drawing/2014/main" val="10003"/>
                  </a:ext>
                </a:extLst>
              </a:tr>
            </a:tbl>
          </a:graphicData>
        </a:graphic>
      </p:graphicFrame>
      <p:graphicFrame>
        <p:nvGraphicFramePr>
          <p:cNvPr id="7" name="6 - Πίνακας"/>
          <p:cNvGraphicFramePr>
            <a:graphicFrameLocks noGrp="1"/>
          </p:cNvGraphicFramePr>
          <p:nvPr/>
        </p:nvGraphicFramePr>
        <p:xfrm>
          <a:off x="2567608" y="2996953"/>
          <a:ext cx="7344816" cy="3600401"/>
        </p:xfrm>
        <a:graphic>
          <a:graphicData uri="http://schemas.openxmlformats.org/drawingml/2006/table">
            <a:tbl>
              <a:tblPr firstRow="1" bandRow="1">
                <a:tableStyleId>{6E25E649-3F16-4E02-A733-19D2CDBF48F0}</a:tableStyleId>
              </a:tblPr>
              <a:tblGrid>
                <a:gridCol w="2396729">
                  <a:extLst>
                    <a:ext uri="{9D8B030D-6E8A-4147-A177-3AD203B41FA5}">
                      <a16:colId xmlns:a16="http://schemas.microsoft.com/office/drawing/2014/main" val="20000"/>
                    </a:ext>
                  </a:extLst>
                </a:gridCol>
                <a:gridCol w="1275679">
                  <a:extLst>
                    <a:ext uri="{9D8B030D-6E8A-4147-A177-3AD203B41FA5}">
                      <a16:colId xmlns:a16="http://schemas.microsoft.com/office/drawing/2014/main" val="20001"/>
                    </a:ext>
                  </a:extLst>
                </a:gridCol>
                <a:gridCol w="1836204">
                  <a:extLst>
                    <a:ext uri="{9D8B030D-6E8A-4147-A177-3AD203B41FA5}">
                      <a16:colId xmlns:a16="http://schemas.microsoft.com/office/drawing/2014/main" val="20002"/>
                    </a:ext>
                  </a:extLst>
                </a:gridCol>
                <a:gridCol w="1836204">
                  <a:extLst>
                    <a:ext uri="{9D8B030D-6E8A-4147-A177-3AD203B41FA5}">
                      <a16:colId xmlns:a16="http://schemas.microsoft.com/office/drawing/2014/main" val="20003"/>
                    </a:ext>
                  </a:extLst>
                </a:gridCol>
              </a:tblGrid>
              <a:tr h="912089">
                <a:tc>
                  <a:txBody>
                    <a:bodyPr/>
                    <a:lstStyle/>
                    <a:p>
                      <a:pPr algn="ctr" fontAlgn="ctr"/>
                      <a:r>
                        <a:rPr lang="el-GR" sz="1600" u="sng" strike="noStrike" dirty="0"/>
                        <a:t>Λογαριασμός</a:t>
                      </a:r>
                      <a:endParaRPr lang="el-GR" sz="1600" b="1" i="0" u="sng" strike="noStrike" dirty="0">
                        <a:solidFill>
                          <a:srgbClr val="000000"/>
                        </a:solidFill>
                        <a:latin typeface="Arial Narrow"/>
                      </a:endParaRPr>
                    </a:p>
                  </a:txBody>
                  <a:tcPr marL="9525" marR="9525" marT="9525" marB="0" anchor="ctr"/>
                </a:tc>
                <a:tc>
                  <a:txBody>
                    <a:bodyPr/>
                    <a:lstStyle/>
                    <a:p>
                      <a:pPr algn="ctr" fontAlgn="ctr"/>
                      <a:r>
                        <a:rPr lang="el-GR" sz="1600" u="sng" strike="noStrike" dirty="0"/>
                        <a:t>Αξία</a:t>
                      </a:r>
                      <a:endParaRPr lang="el-GR" sz="1600" b="1" i="0" u="sng" strike="noStrike" dirty="0">
                        <a:solidFill>
                          <a:srgbClr val="000000"/>
                        </a:solidFill>
                        <a:latin typeface="Arial Narrow"/>
                      </a:endParaRPr>
                    </a:p>
                  </a:txBody>
                  <a:tcPr marL="9525" marR="9525" marT="9525" marB="0" anchor="ctr"/>
                </a:tc>
                <a:tc>
                  <a:txBody>
                    <a:bodyPr/>
                    <a:lstStyle/>
                    <a:p>
                      <a:pPr algn="ctr" fontAlgn="ctr"/>
                      <a:r>
                        <a:rPr lang="el-GR" sz="1600" u="sng" strike="noStrike" dirty="0"/>
                        <a:t>Αναλογία κλάδου δημητριακών</a:t>
                      </a:r>
                      <a:endParaRPr lang="el-GR" sz="1600" b="1" i="0" u="sng" strike="noStrike" dirty="0">
                        <a:solidFill>
                          <a:srgbClr val="000000"/>
                        </a:solidFill>
                        <a:latin typeface="Arial Narrow"/>
                      </a:endParaRPr>
                    </a:p>
                  </a:txBody>
                  <a:tcPr marL="9525" marR="9525" marT="9525" marB="0" anchor="ctr"/>
                </a:tc>
                <a:tc>
                  <a:txBody>
                    <a:bodyPr/>
                    <a:lstStyle/>
                    <a:p>
                      <a:pPr algn="ctr" fontAlgn="ctr"/>
                      <a:r>
                        <a:rPr lang="el-GR" sz="1600" u="sng" strike="noStrike" dirty="0"/>
                        <a:t>Αναλογία κλάδου άλλων φυτικών </a:t>
                      </a:r>
                      <a:r>
                        <a:rPr lang="el-GR" sz="1600" u="sng" strike="noStrike" dirty="0" err="1"/>
                        <a:t>προιόντων</a:t>
                      </a:r>
                      <a:endParaRPr lang="el-GR" sz="1600" b="1" i="0" u="sng" strike="noStrike" dirty="0">
                        <a:solidFill>
                          <a:srgbClr val="000000"/>
                        </a:solidFill>
                        <a:latin typeface="Arial Narrow"/>
                      </a:endParaRPr>
                    </a:p>
                  </a:txBody>
                  <a:tcPr marL="9525" marR="9525" marT="9525" marB="0" anchor="ctr"/>
                </a:tc>
                <a:extLst>
                  <a:ext uri="{0D108BD9-81ED-4DB2-BD59-A6C34878D82A}">
                    <a16:rowId xmlns:a16="http://schemas.microsoft.com/office/drawing/2014/main" val="10000"/>
                  </a:ext>
                </a:extLst>
              </a:tr>
              <a:tr h="327393">
                <a:tc>
                  <a:txBody>
                    <a:bodyPr/>
                    <a:lstStyle/>
                    <a:p>
                      <a:pPr algn="l" fontAlgn="b"/>
                      <a:endParaRPr lang="el-GR" sz="1800" b="0" i="0" u="none" strike="noStrike">
                        <a:solidFill>
                          <a:srgbClr val="000000"/>
                        </a:solidFill>
                        <a:latin typeface="Arial Narrow"/>
                      </a:endParaRPr>
                    </a:p>
                  </a:txBody>
                  <a:tcPr marL="9525" marR="9525" marT="9525" marB="0" anchor="b"/>
                </a:tc>
                <a:tc>
                  <a:txBody>
                    <a:bodyPr/>
                    <a:lstStyle/>
                    <a:p>
                      <a:pPr algn="ctr" fontAlgn="b"/>
                      <a:r>
                        <a:rPr lang="el-GR" sz="1600" u="none" strike="noStrike" dirty="0"/>
                        <a:t>(α)</a:t>
                      </a:r>
                      <a:endParaRPr lang="el-GR" sz="1600" b="1" i="0" u="none" strike="noStrike" dirty="0">
                        <a:solidFill>
                          <a:srgbClr val="000000"/>
                        </a:solidFill>
                        <a:latin typeface="Arial Narrow"/>
                      </a:endParaRPr>
                    </a:p>
                  </a:txBody>
                  <a:tcPr marL="9525" marR="9525" marT="9525" marB="0" anchor="b"/>
                </a:tc>
                <a:tc>
                  <a:txBody>
                    <a:bodyPr/>
                    <a:lstStyle/>
                    <a:p>
                      <a:pPr algn="ctr" fontAlgn="b"/>
                      <a:r>
                        <a:rPr lang="el-GR" sz="1600" u="none" strike="noStrike" dirty="0"/>
                        <a:t>(α) * 68,37%</a:t>
                      </a:r>
                      <a:endParaRPr lang="el-GR" sz="1600" b="1" i="0" u="none" strike="noStrike" dirty="0">
                        <a:solidFill>
                          <a:srgbClr val="000000"/>
                        </a:solidFill>
                        <a:latin typeface="Arial Narrow"/>
                      </a:endParaRPr>
                    </a:p>
                  </a:txBody>
                  <a:tcPr marL="9525" marR="9525" marT="9525" marB="0" anchor="b"/>
                </a:tc>
                <a:tc>
                  <a:txBody>
                    <a:bodyPr/>
                    <a:lstStyle/>
                    <a:p>
                      <a:pPr algn="ctr" fontAlgn="b"/>
                      <a:r>
                        <a:rPr lang="el-GR" sz="1600" u="none" strike="noStrike" dirty="0"/>
                        <a:t>(α) * 31,63%</a:t>
                      </a:r>
                      <a:endParaRPr lang="el-GR" sz="1600" b="1" i="0" u="none" strike="noStrike" dirty="0">
                        <a:solidFill>
                          <a:srgbClr val="000000"/>
                        </a:solidFill>
                        <a:latin typeface="Arial Narrow"/>
                      </a:endParaRPr>
                    </a:p>
                  </a:txBody>
                  <a:tcPr marL="9525" marR="9525" marT="9525" marB="0" anchor="b"/>
                </a:tc>
                <a:extLst>
                  <a:ext uri="{0D108BD9-81ED-4DB2-BD59-A6C34878D82A}">
                    <a16:rowId xmlns:a16="http://schemas.microsoft.com/office/drawing/2014/main" val="10001"/>
                  </a:ext>
                </a:extLst>
              </a:tr>
              <a:tr h="459580">
                <a:tc>
                  <a:txBody>
                    <a:bodyPr/>
                    <a:lstStyle/>
                    <a:p>
                      <a:pPr algn="l" fontAlgn="b"/>
                      <a:r>
                        <a:rPr lang="el-GR" sz="1800" u="none" strike="noStrike"/>
                        <a:t>Έξοδα διαχείρισης</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113.500,00</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77.604,35</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dirty="0"/>
                        <a:t>35.895,65</a:t>
                      </a:r>
                      <a:endParaRPr lang="el-GR" sz="1800" b="0" i="0" u="none" strike="noStrike" dirty="0">
                        <a:solidFill>
                          <a:srgbClr val="000000"/>
                        </a:solidFill>
                        <a:latin typeface="Arial Narrow"/>
                      </a:endParaRPr>
                    </a:p>
                  </a:txBody>
                  <a:tcPr marL="9525" marR="9525" marT="9525" marB="0" anchor="b"/>
                </a:tc>
                <a:extLst>
                  <a:ext uri="{0D108BD9-81ED-4DB2-BD59-A6C34878D82A}">
                    <a16:rowId xmlns:a16="http://schemas.microsoft.com/office/drawing/2014/main" val="10002"/>
                  </a:ext>
                </a:extLst>
              </a:tr>
              <a:tr h="459580">
                <a:tc>
                  <a:txBody>
                    <a:bodyPr/>
                    <a:lstStyle/>
                    <a:p>
                      <a:pPr algn="l" fontAlgn="b"/>
                      <a:r>
                        <a:rPr lang="el-GR" sz="1800" u="none" strike="noStrike"/>
                        <a:t>Έξοδα χρηματοδότησης</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2.700,00</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1.846,09</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853,91</a:t>
                      </a:r>
                      <a:endParaRPr lang="el-GR" sz="1800" b="0" i="0" u="none" strike="noStrike">
                        <a:solidFill>
                          <a:srgbClr val="000000"/>
                        </a:solidFill>
                        <a:latin typeface="Arial Narrow"/>
                      </a:endParaRPr>
                    </a:p>
                  </a:txBody>
                  <a:tcPr marL="9525" marR="9525" marT="9525" marB="0" anchor="b"/>
                </a:tc>
                <a:extLst>
                  <a:ext uri="{0D108BD9-81ED-4DB2-BD59-A6C34878D82A}">
                    <a16:rowId xmlns:a16="http://schemas.microsoft.com/office/drawing/2014/main" val="10003"/>
                  </a:ext>
                </a:extLst>
              </a:tr>
              <a:tr h="459580">
                <a:tc>
                  <a:txBody>
                    <a:bodyPr/>
                    <a:lstStyle/>
                    <a:p>
                      <a:pPr algn="l" fontAlgn="b"/>
                      <a:r>
                        <a:rPr lang="el-GR" sz="1800" u="none" strike="noStrike"/>
                        <a:t>Φόροι και εισφορές</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15.800,00</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10.803,07</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4.996,93</a:t>
                      </a:r>
                      <a:endParaRPr lang="el-GR" sz="1800" b="0" i="0" u="none" strike="noStrike">
                        <a:solidFill>
                          <a:srgbClr val="000000"/>
                        </a:solidFill>
                        <a:latin typeface="Arial Narrow"/>
                      </a:endParaRPr>
                    </a:p>
                  </a:txBody>
                  <a:tcPr marL="9525" marR="9525" marT="9525" marB="0" anchor="b"/>
                </a:tc>
                <a:extLst>
                  <a:ext uri="{0D108BD9-81ED-4DB2-BD59-A6C34878D82A}">
                    <a16:rowId xmlns:a16="http://schemas.microsoft.com/office/drawing/2014/main" val="10004"/>
                  </a:ext>
                </a:extLst>
              </a:tr>
              <a:tr h="327393">
                <a:tc>
                  <a:txBody>
                    <a:bodyPr/>
                    <a:lstStyle/>
                    <a:p>
                      <a:pPr algn="l" fontAlgn="b"/>
                      <a:r>
                        <a:rPr lang="el-GR" sz="1800" u="none" strike="noStrike"/>
                        <a:t>Αποσβέσεις</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5.000,00</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3.418,69</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1.581,31</a:t>
                      </a:r>
                      <a:endParaRPr lang="el-GR" sz="1800" b="0" i="0" u="none" strike="noStrike">
                        <a:solidFill>
                          <a:srgbClr val="000000"/>
                        </a:solidFill>
                        <a:latin typeface="Arial Narrow"/>
                      </a:endParaRPr>
                    </a:p>
                  </a:txBody>
                  <a:tcPr marL="9525" marR="9525" marT="9525" marB="0" anchor="b"/>
                </a:tc>
                <a:extLst>
                  <a:ext uri="{0D108BD9-81ED-4DB2-BD59-A6C34878D82A}">
                    <a16:rowId xmlns:a16="http://schemas.microsoft.com/office/drawing/2014/main" val="10005"/>
                  </a:ext>
                </a:extLst>
              </a:tr>
              <a:tr h="327393">
                <a:tc>
                  <a:txBody>
                    <a:bodyPr/>
                    <a:lstStyle/>
                    <a:p>
                      <a:pPr algn="l" fontAlgn="b"/>
                      <a:r>
                        <a:rPr lang="el-GR" sz="1800" u="none" strike="noStrike"/>
                        <a:t>Υπηρεσίες τρίτων</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4.200,00</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2.871,70</a:t>
                      </a:r>
                      <a:endParaRPr lang="el-GR" sz="1800" b="0" i="0" u="none" strike="noStrike">
                        <a:solidFill>
                          <a:srgbClr val="000000"/>
                        </a:solidFill>
                        <a:latin typeface="Arial Narrow"/>
                      </a:endParaRPr>
                    </a:p>
                  </a:txBody>
                  <a:tcPr marL="9525" marR="9525" marT="9525" marB="0" anchor="b"/>
                </a:tc>
                <a:tc>
                  <a:txBody>
                    <a:bodyPr/>
                    <a:lstStyle/>
                    <a:p>
                      <a:pPr algn="r" fontAlgn="b"/>
                      <a:r>
                        <a:rPr lang="el-GR" sz="1800" u="none" strike="noStrike"/>
                        <a:t>1.328,30</a:t>
                      </a:r>
                      <a:endParaRPr lang="el-GR" sz="1800" b="0" i="0" u="none" strike="noStrike">
                        <a:solidFill>
                          <a:srgbClr val="000000"/>
                        </a:solidFill>
                        <a:latin typeface="Arial Narrow"/>
                      </a:endParaRPr>
                    </a:p>
                  </a:txBody>
                  <a:tcPr marL="9525" marR="9525" marT="9525" marB="0" anchor="b"/>
                </a:tc>
                <a:extLst>
                  <a:ext uri="{0D108BD9-81ED-4DB2-BD59-A6C34878D82A}">
                    <a16:rowId xmlns:a16="http://schemas.microsoft.com/office/drawing/2014/main" val="10006"/>
                  </a:ext>
                </a:extLst>
              </a:tr>
              <a:tr h="327393">
                <a:tc>
                  <a:txBody>
                    <a:bodyPr/>
                    <a:lstStyle/>
                    <a:p>
                      <a:pPr algn="l" fontAlgn="b"/>
                      <a:endParaRPr lang="el-GR" sz="1800" b="0" i="0" u="none" strike="noStrike">
                        <a:solidFill>
                          <a:srgbClr val="000000"/>
                        </a:solidFill>
                        <a:latin typeface="Arial Narrow"/>
                      </a:endParaRPr>
                    </a:p>
                  </a:txBody>
                  <a:tcPr marL="9525" marR="9525" marT="9525" marB="0" anchor="b"/>
                </a:tc>
                <a:tc>
                  <a:txBody>
                    <a:bodyPr/>
                    <a:lstStyle/>
                    <a:p>
                      <a:pPr algn="r" fontAlgn="b"/>
                      <a:r>
                        <a:rPr lang="el-GR" sz="1800" b="1" u="none" strike="noStrike" dirty="0"/>
                        <a:t>141.200,00</a:t>
                      </a:r>
                      <a:endParaRPr lang="el-GR" sz="1800" b="1" i="0" u="none" strike="noStrike" dirty="0">
                        <a:solidFill>
                          <a:srgbClr val="000000"/>
                        </a:solidFill>
                        <a:latin typeface="Arial Narrow"/>
                      </a:endParaRPr>
                    </a:p>
                  </a:txBody>
                  <a:tcPr marL="9525" marR="9525" marT="9525" marB="0" anchor="b"/>
                </a:tc>
                <a:tc>
                  <a:txBody>
                    <a:bodyPr/>
                    <a:lstStyle/>
                    <a:p>
                      <a:pPr algn="r" fontAlgn="b"/>
                      <a:r>
                        <a:rPr lang="el-GR" sz="1800" b="1" u="none" strike="noStrike" dirty="0"/>
                        <a:t>96.543,92</a:t>
                      </a:r>
                      <a:endParaRPr lang="el-GR" sz="1800" b="1" i="0" u="none" strike="noStrike" dirty="0">
                        <a:solidFill>
                          <a:srgbClr val="000000"/>
                        </a:solidFill>
                        <a:latin typeface="Arial Narrow"/>
                      </a:endParaRPr>
                    </a:p>
                  </a:txBody>
                  <a:tcPr marL="9525" marR="9525" marT="9525" marB="0" anchor="b"/>
                </a:tc>
                <a:tc>
                  <a:txBody>
                    <a:bodyPr/>
                    <a:lstStyle/>
                    <a:p>
                      <a:pPr algn="r" fontAlgn="b"/>
                      <a:r>
                        <a:rPr lang="el-GR" sz="1800" b="1" u="none" strike="noStrike" dirty="0"/>
                        <a:t>44.656,08</a:t>
                      </a:r>
                      <a:endParaRPr lang="el-GR" sz="1800" b="1" i="0" u="none" strike="noStrike" dirty="0">
                        <a:solidFill>
                          <a:srgbClr val="000000"/>
                        </a:solidFill>
                        <a:latin typeface="Arial Narrow"/>
                      </a:endParaRPr>
                    </a:p>
                  </a:txBody>
                  <a:tcPr marL="9525" marR="9525" marT="9525" marB="0" anchor="b"/>
                </a:tc>
                <a:extLst>
                  <a:ext uri="{0D108BD9-81ED-4DB2-BD59-A6C34878D82A}">
                    <a16:rowId xmlns:a16="http://schemas.microsoft.com/office/drawing/2014/main" val="10007"/>
                  </a:ext>
                </a:extLst>
              </a:tr>
            </a:tbl>
          </a:graphicData>
        </a:graphic>
      </p:graphicFrame>
      <p:sp>
        <p:nvSpPr>
          <p:cNvPr id="3" name="Θέση αριθμού διαφάνειας 2">
            <a:extLst>
              <a:ext uri="{FF2B5EF4-FFF2-40B4-BE49-F238E27FC236}">
                <a16:creationId xmlns:a16="http://schemas.microsoft.com/office/drawing/2014/main" id="{B25BF751-9283-4917-91C2-D2C9595FCD23}"/>
              </a:ext>
            </a:extLst>
          </p:cNvPr>
          <p:cNvSpPr>
            <a:spLocks noGrp="1"/>
          </p:cNvSpPr>
          <p:nvPr>
            <p:ph type="sldNum" sz="quarter" idx="12"/>
          </p:nvPr>
        </p:nvSpPr>
        <p:spPr/>
        <p:txBody>
          <a:bodyPr/>
          <a:lstStyle/>
          <a:p>
            <a:fld id="{B3561BA9-CDCF-4958-B8AB-66F3BF063E13}" type="slidenum">
              <a:rPr lang="en-US" smtClean="0"/>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438400" y="116632"/>
            <a:ext cx="7772400" cy="648072"/>
          </a:xfrm>
        </p:spPr>
        <p:txBody>
          <a:bodyPr>
            <a:normAutofit fontScale="90000"/>
          </a:bodyPr>
          <a:lstStyle/>
          <a:p>
            <a:r>
              <a:rPr lang="el-GR" dirty="0"/>
              <a:t>Λύση (2)</a:t>
            </a:r>
          </a:p>
        </p:txBody>
      </p:sp>
      <p:sp>
        <p:nvSpPr>
          <p:cNvPr id="3" name="2 - Θέση περιεχομένου"/>
          <p:cNvSpPr>
            <a:spLocks noGrp="1"/>
          </p:cNvSpPr>
          <p:nvPr>
            <p:ph sz="quarter" idx="1"/>
          </p:nvPr>
        </p:nvSpPr>
        <p:spPr>
          <a:xfrm>
            <a:off x="1847528" y="764704"/>
            <a:ext cx="8568952" cy="5760640"/>
          </a:xfrm>
        </p:spPr>
        <p:txBody>
          <a:bodyPr/>
          <a:lstStyle/>
          <a:p>
            <a:pPr marL="0" indent="0"/>
            <a:r>
              <a:rPr lang="el-GR" dirty="0"/>
              <a:t>Βήμα 2</a:t>
            </a:r>
            <a:r>
              <a:rPr lang="el-GR" baseline="30000" dirty="0"/>
              <a:t>ο</a:t>
            </a:r>
            <a:r>
              <a:rPr lang="el-GR" dirty="0"/>
              <a:t> : Σύνταξη καταστάσεων Γενικής Εκμετάλλευσης</a:t>
            </a:r>
          </a:p>
        </p:txBody>
      </p:sp>
      <p:pic>
        <p:nvPicPr>
          <p:cNvPr id="3074" name="Picture 2"/>
          <p:cNvPicPr>
            <a:picLocks noChangeAspect="1" noChangeArrowheads="1"/>
          </p:cNvPicPr>
          <p:nvPr/>
        </p:nvPicPr>
        <p:blipFill>
          <a:blip r:embed="rId2" cstate="print"/>
          <a:srcRect/>
          <a:stretch>
            <a:fillRect/>
          </a:stretch>
        </p:blipFill>
        <p:spPr bwMode="auto">
          <a:xfrm>
            <a:off x="2207568" y="1556792"/>
            <a:ext cx="7618590" cy="3681710"/>
          </a:xfrm>
          <a:prstGeom prst="rect">
            <a:avLst/>
          </a:prstGeom>
          <a:noFill/>
          <a:ln w="9525">
            <a:noFill/>
            <a:miter lim="800000"/>
            <a:headEnd/>
            <a:tailEnd/>
          </a:ln>
          <a:effectLst/>
        </p:spPr>
      </p:pic>
      <p:sp>
        <p:nvSpPr>
          <p:cNvPr id="4" name="Θέση αριθμού διαφάνειας 3">
            <a:extLst>
              <a:ext uri="{FF2B5EF4-FFF2-40B4-BE49-F238E27FC236}">
                <a16:creationId xmlns:a16="http://schemas.microsoft.com/office/drawing/2014/main" id="{7022DAFB-6C5C-44DF-9948-EB670F5A7EC8}"/>
              </a:ext>
            </a:extLst>
          </p:cNvPr>
          <p:cNvSpPr>
            <a:spLocks noGrp="1"/>
          </p:cNvSpPr>
          <p:nvPr>
            <p:ph type="sldNum" sz="quarter" idx="12"/>
          </p:nvPr>
        </p:nvSpPr>
        <p:spPr/>
        <p:txBody>
          <a:bodyPr/>
          <a:lstStyle/>
          <a:p>
            <a:fld id="{B3561BA9-CDCF-4958-B8AB-66F3BF063E13}" type="slidenum">
              <a:rPr lang="en-US" smtClean="0"/>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438400" y="188640"/>
            <a:ext cx="7772400" cy="576064"/>
          </a:xfrm>
        </p:spPr>
        <p:txBody>
          <a:bodyPr>
            <a:normAutofit fontScale="90000"/>
          </a:bodyPr>
          <a:lstStyle/>
          <a:p>
            <a:r>
              <a:rPr lang="el-GR" dirty="0"/>
              <a:t>Λύση (3)</a:t>
            </a:r>
          </a:p>
        </p:txBody>
      </p:sp>
      <p:pic>
        <p:nvPicPr>
          <p:cNvPr id="4098" name="Picture 2"/>
          <p:cNvPicPr>
            <a:picLocks noGrp="1" noChangeAspect="1" noChangeArrowheads="1"/>
          </p:cNvPicPr>
          <p:nvPr>
            <p:ph sz="quarter" idx="1"/>
          </p:nvPr>
        </p:nvPicPr>
        <p:blipFill>
          <a:blip r:embed="rId2" cstate="print"/>
          <a:srcRect/>
          <a:stretch>
            <a:fillRect/>
          </a:stretch>
        </p:blipFill>
        <p:spPr bwMode="auto">
          <a:xfrm>
            <a:off x="2495600" y="1196752"/>
            <a:ext cx="7597030" cy="3671292"/>
          </a:xfrm>
          <a:prstGeom prst="rect">
            <a:avLst/>
          </a:prstGeom>
          <a:noFill/>
          <a:ln w="9525">
            <a:noFill/>
            <a:miter lim="800000"/>
            <a:headEnd/>
            <a:tailEnd/>
          </a:ln>
          <a:effectLst/>
        </p:spPr>
      </p:pic>
      <p:sp>
        <p:nvSpPr>
          <p:cNvPr id="3" name="Θέση αριθμού διαφάνειας 2">
            <a:extLst>
              <a:ext uri="{FF2B5EF4-FFF2-40B4-BE49-F238E27FC236}">
                <a16:creationId xmlns:a16="http://schemas.microsoft.com/office/drawing/2014/main" id="{3FEE511E-6D7D-4DC3-BA20-C53F6D01719C}"/>
              </a:ext>
            </a:extLst>
          </p:cNvPr>
          <p:cNvSpPr>
            <a:spLocks noGrp="1"/>
          </p:cNvSpPr>
          <p:nvPr>
            <p:ph type="sldNum" sz="quarter" idx="12"/>
          </p:nvPr>
        </p:nvSpPr>
        <p:spPr/>
        <p:txBody>
          <a:bodyPr/>
          <a:lstStyle/>
          <a:p>
            <a:fld id="{B3561BA9-CDCF-4958-B8AB-66F3BF063E13}" type="slidenum">
              <a:rPr lang="en-US" smtClean="0"/>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1919536" y="332656"/>
            <a:ext cx="8291264" cy="6120680"/>
          </a:xfrm>
        </p:spPr>
        <p:txBody>
          <a:bodyPr/>
          <a:lstStyle/>
          <a:p>
            <a:r>
              <a:rPr lang="el-GR" b="1" u="sng" dirty="0"/>
              <a:t>Βήμα 3</a:t>
            </a:r>
            <a:r>
              <a:rPr lang="el-GR" b="1" u="sng" baseline="30000" dirty="0"/>
              <a:t>ο</a:t>
            </a:r>
            <a:r>
              <a:rPr lang="el-GR" b="1" u="sng" dirty="0"/>
              <a:t>: Υπολογισμός Μικτού Κέρδους</a:t>
            </a:r>
          </a:p>
          <a:p>
            <a:pPr algn="ctr">
              <a:buNone/>
            </a:pPr>
            <a:r>
              <a:rPr lang="el-GR" b="1" dirty="0"/>
              <a:t>Μικτό κέρδος =</a:t>
            </a:r>
          </a:p>
          <a:p>
            <a:pPr algn="ctr">
              <a:buNone/>
            </a:pPr>
            <a:r>
              <a:rPr lang="el-GR" b="1" dirty="0"/>
              <a:t>Κέρδος εκμετάλλευσης δημητριακών</a:t>
            </a:r>
          </a:p>
          <a:p>
            <a:pPr algn="ctr">
              <a:buNone/>
            </a:pPr>
            <a:r>
              <a:rPr lang="el-GR" b="1" dirty="0"/>
              <a:t>+</a:t>
            </a:r>
          </a:p>
          <a:p>
            <a:pPr algn="ctr">
              <a:buNone/>
            </a:pPr>
            <a:r>
              <a:rPr lang="el-GR" b="1" dirty="0"/>
              <a:t>Κέρδος Εκμετάλλευσης άλλων φυτικών προϊόντων</a:t>
            </a:r>
          </a:p>
          <a:p>
            <a:pPr algn="ctr">
              <a:buNone/>
            </a:pPr>
            <a:r>
              <a:rPr lang="el-GR" dirty="0"/>
              <a:t>18.856,08 + 19.443,92 = </a:t>
            </a:r>
            <a:r>
              <a:rPr lang="el-GR" b="1" u="sng" dirty="0"/>
              <a:t>38.300,00€</a:t>
            </a:r>
          </a:p>
        </p:txBody>
      </p:sp>
      <p:sp>
        <p:nvSpPr>
          <p:cNvPr id="2" name="Θέση αριθμού διαφάνειας 1">
            <a:extLst>
              <a:ext uri="{FF2B5EF4-FFF2-40B4-BE49-F238E27FC236}">
                <a16:creationId xmlns:a16="http://schemas.microsoft.com/office/drawing/2014/main" id="{29691F4C-F6FC-43AB-ADFB-1415163A3680}"/>
              </a:ext>
            </a:extLst>
          </p:cNvPr>
          <p:cNvSpPr>
            <a:spLocks noGrp="1"/>
          </p:cNvSpPr>
          <p:nvPr>
            <p:ph type="sldNum" sz="quarter" idx="12"/>
          </p:nvPr>
        </p:nvSpPr>
        <p:spPr/>
        <p:txBody>
          <a:bodyPr/>
          <a:lstStyle/>
          <a:p>
            <a:fld id="{B3561BA9-CDCF-4958-B8AB-66F3BF063E13}" type="slidenum">
              <a:rPr lang="en-US" smtClean="0"/>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8F20A947-6C49-4034-ADB2-C38AF6A1AC66}"/>
              </a:ext>
            </a:extLst>
          </p:cNvPr>
          <p:cNvSpPr>
            <a:spLocks noGrp="1"/>
          </p:cNvSpPr>
          <p:nvPr>
            <p:ph type="title"/>
          </p:nvPr>
        </p:nvSpPr>
        <p:spPr>
          <a:xfrm>
            <a:off x="838200" y="365126"/>
            <a:ext cx="10515600" cy="761926"/>
          </a:xfrm>
        </p:spPr>
        <p:txBody>
          <a:bodyPr/>
          <a:lstStyle/>
          <a:p>
            <a:r>
              <a:rPr lang="el-GR" dirty="0"/>
              <a:t>Διάκριση εξόδων</a:t>
            </a:r>
          </a:p>
        </p:txBody>
      </p:sp>
      <p:sp>
        <p:nvSpPr>
          <p:cNvPr id="7" name="Θέση περιεχομένου 6">
            <a:extLst>
              <a:ext uri="{FF2B5EF4-FFF2-40B4-BE49-F238E27FC236}">
                <a16:creationId xmlns:a16="http://schemas.microsoft.com/office/drawing/2014/main" id="{1F5E7566-45A4-4170-8055-0E93312D2B75}"/>
              </a:ext>
            </a:extLst>
          </p:cNvPr>
          <p:cNvSpPr>
            <a:spLocks noGrp="1"/>
          </p:cNvSpPr>
          <p:nvPr>
            <p:ph idx="1"/>
          </p:nvPr>
        </p:nvSpPr>
        <p:spPr>
          <a:xfrm>
            <a:off x="233915" y="1222744"/>
            <a:ext cx="11717079" cy="5133605"/>
          </a:xfrm>
        </p:spPr>
        <p:txBody>
          <a:bodyPr>
            <a:noAutofit/>
          </a:bodyPr>
          <a:lstStyle/>
          <a:p>
            <a:pPr marL="0" indent="0" algn="just">
              <a:buNone/>
            </a:pPr>
            <a:r>
              <a:rPr lang="el-GR" sz="1800" dirty="0"/>
              <a:t>1. </a:t>
            </a:r>
            <a:r>
              <a:rPr lang="el-GR" sz="1800" b="1" dirty="0"/>
              <a:t>Ανάλογα με το σκοπό στον οποίον αποβλέπει η χρησιμοποίησή τους</a:t>
            </a:r>
            <a:r>
              <a:rPr lang="el-GR" sz="1800" dirty="0"/>
              <a:t>, σε έξοδα:</a:t>
            </a:r>
          </a:p>
          <a:p>
            <a:pPr marL="0" indent="0" algn="just">
              <a:buNone/>
            </a:pPr>
            <a:r>
              <a:rPr lang="el-GR" sz="1800" dirty="0"/>
              <a:t>α) </a:t>
            </a:r>
            <a:r>
              <a:rPr lang="el-GR" sz="1800" b="1" dirty="0"/>
              <a:t>Οργανικά</a:t>
            </a:r>
            <a:r>
              <a:rPr lang="el-GR" sz="1800" dirty="0"/>
              <a:t>, που γίνονται για την ομαλή διεξαγωγή των δραστηριοτήτων της επιχείρησης π.χ. μισθοί προσωπικού, ενοίκια κτλ.</a:t>
            </a:r>
          </a:p>
          <a:p>
            <a:pPr marL="0" indent="0" algn="just">
              <a:buNone/>
            </a:pPr>
            <a:r>
              <a:rPr lang="el-GR" sz="1800" dirty="0"/>
              <a:t>β) </a:t>
            </a:r>
            <a:r>
              <a:rPr lang="el-GR" sz="1800" b="1" dirty="0"/>
              <a:t>Ανόργανα</a:t>
            </a:r>
            <a:r>
              <a:rPr lang="el-GR" sz="1800" dirty="0"/>
              <a:t>, τα οποία δεν γίνονται για χάρη των δραστηριοτήτων της επιχείρησης. Αυτά τα έξοδα συνδέονται με τυχαίες και ευκαιριακές δραστηριότητες, όπως π.χ. η περίπτωση αγοράς αυτοκινήτου για άμεση μεταπώλησή από συνεργείο αυτοκινήτων, επειδή πουλιόταν σε πολύ χαμηλή τιμή.</a:t>
            </a:r>
          </a:p>
          <a:p>
            <a:pPr marL="0" indent="0" algn="just">
              <a:buNone/>
            </a:pPr>
            <a:r>
              <a:rPr lang="el-GR" sz="1800" dirty="0"/>
              <a:t>2. </a:t>
            </a:r>
            <a:r>
              <a:rPr lang="el-GR" sz="1800" b="1" dirty="0"/>
              <a:t>Ανάλογα με την ομαλότητα τους ή μη</a:t>
            </a:r>
            <a:r>
              <a:rPr lang="el-GR" sz="1800" dirty="0"/>
              <a:t> με το έργο που παράγεται από τη δημιουργία τους, σε έξοδα:</a:t>
            </a:r>
          </a:p>
          <a:p>
            <a:pPr marL="0" indent="0" algn="just">
              <a:buNone/>
            </a:pPr>
            <a:r>
              <a:rPr lang="el-GR" sz="1800" dirty="0"/>
              <a:t>α) </a:t>
            </a:r>
            <a:r>
              <a:rPr lang="el-GR" sz="1800" b="1" dirty="0"/>
              <a:t>Ομαλά</a:t>
            </a:r>
            <a:r>
              <a:rPr lang="el-GR" sz="1800" dirty="0"/>
              <a:t>, τα οποία βρίσκονται σε ομαλή σχέση με το έργο του παράγεται από τη δημιουργία τους.</a:t>
            </a:r>
          </a:p>
          <a:p>
            <a:pPr marL="0" indent="0" algn="just">
              <a:buNone/>
            </a:pPr>
            <a:r>
              <a:rPr lang="el-GR" sz="1800" dirty="0"/>
              <a:t>β) </a:t>
            </a:r>
            <a:r>
              <a:rPr lang="el-GR" sz="1800" b="1" dirty="0"/>
              <a:t>Ανώμαλα</a:t>
            </a:r>
            <a:r>
              <a:rPr lang="el-GR" sz="1800" dirty="0"/>
              <a:t>, τα οποία δε βρίσκονται σε ομαλή σχέση με το έργο που παράγεται από τη δημιουργία τους.</a:t>
            </a:r>
          </a:p>
          <a:p>
            <a:pPr marL="0" indent="0" algn="just">
              <a:buNone/>
            </a:pPr>
            <a:r>
              <a:rPr lang="el-GR" sz="1800" dirty="0"/>
              <a:t>Παράδειγμα:</a:t>
            </a:r>
          </a:p>
          <a:p>
            <a:pPr algn="just"/>
            <a:r>
              <a:rPr lang="el-GR" sz="1800" dirty="0"/>
              <a:t>Επιχείρηση άφηνε αναμμένα τα φώτα του καταστήματος της τις νυκτερινές ώρες, χωρίς να υπάρχει λόγος και ο λογαριασμός του ηλεκτρικού ήταν για ένα χρόνο 5.000 Ευρώ. Υπολογίστηκε ότι η αξία του ηλεκτρικού ρεύματος που καταναλώθηκε χωρίς λόγο ήταν 1.000 Ευρώ. Το ομαλό έξοδο είναι τα 4.000 Ευρώ και το ανώμαλο είναι τα 1.000 Ευρώ.</a:t>
            </a:r>
          </a:p>
          <a:p>
            <a:pPr algn="just"/>
            <a:r>
              <a:rPr lang="el-GR" sz="1800" dirty="0"/>
              <a:t>Τα ανώμαλα έξοδα εμφανίζουν έντονα τα χαρακτηριστικά των έκτακτων ζημιών. Για το λόγο αυτό τα ανόργανα και ανώμαλα έξοδα και οι έκτακτες ζημίες έχουν τον ίδιο λογιστικό χειρισμό και στο τέλος της χρήσης μεταφέρονται απ' ευθείας στο λογαριασμό «Αποτελέσματα Χρήσης».</a:t>
            </a:r>
          </a:p>
          <a:p>
            <a:pPr algn="just"/>
            <a:endParaRPr lang="el-GR" sz="1800" dirty="0"/>
          </a:p>
        </p:txBody>
      </p:sp>
      <p:sp>
        <p:nvSpPr>
          <p:cNvPr id="5" name="Θέση αριθμού διαφάνειας 4">
            <a:extLst>
              <a:ext uri="{FF2B5EF4-FFF2-40B4-BE49-F238E27FC236}">
                <a16:creationId xmlns:a16="http://schemas.microsoft.com/office/drawing/2014/main" id="{2D44A1E3-4973-478E-A1C8-8E036CB9A1E5}"/>
              </a:ext>
            </a:extLst>
          </p:cNvPr>
          <p:cNvSpPr>
            <a:spLocks noGrp="1"/>
          </p:cNvSpPr>
          <p:nvPr>
            <p:ph type="sldNum" sz="quarter" idx="12"/>
          </p:nvPr>
        </p:nvSpPr>
        <p:spPr/>
        <p:txBody>
          <a:bodyPr/>
          <a:lstStyle/>
          <a:p>
            <a:fld id="{B3561BA9-CDCF-4958-B8AB-66F3BF063E13}" type="slidenum">
              <a:rPr lang="en-US" smtClean="0"/>
              <a:t>3</a:t>
            </a:fld>
            <a:endParaRPr lang="en-US"/>
          </a:p>
        </p:txBody>
      </p:sp>
    </p:spTree>
    <p:extLst>
      <p:ext uri="{BB962C8B-B14F-4D97-AF65-F5344CB8AC3E}">
        <p14:creationId xmlns:p14="http://schemas.microsoft.com/office/powerpoint/2010/main" val="1024647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438400" y="188640"/>
            <a:ext cx="7772400" cy="634082"/>
          </a:xfrm>
        </p:spPr>
        <p:txBody>
          <a:bodyPr>
            <a:normAutofit fontScale="90000"/>
          </a:bodyPr>
          <a:lstStyle/>
          <a:p>
            <a:r>
              <a:rPr lang="el-GR" dirty="0"/>
              <a:t>Λογαριασμός Αποτελεσμάτων Χρήσεως</a:t>
            </a:r>
          </a:p>
        </p:txBody>
      </p:sp>
      <p:pic>
        <p:nvPicPr>
          <p:cNvPr id="5122" name="Picture 2"/>
          <p:cNvPicPr>
            <a:picLocks noGrp="1" noChangeAspect="1" noChangeArrowheads="1"/>
          </p:cNvPicPr>
          <p:nvPr>
            <p:ph sz="quarter" idx="1"/>
          </p:nvPr>
        </p:nvPicPr>
        <p:blipFill>
          <a:blip r:embed="rId2" cstate="print"/>
          <a:srcRect/>
          <a:stretch>
            <a:fillRect/>
          </a:stretch>
        </p:blipFill>
        <p:spPr bwMode="auto">
          <a:xfrm>
            <a:off x="2135561" y="1124744"/>
            <a:ext cx="7833303" cy="3600400"/>
          </a:xfrm>
          <a:prstGeom prst="rect">
            <a:avLst/>
          </a:prstGeom>
          <a:noFill/>
          <a:ln w="9525">
            <a:noFill/>
            <a:miter lim="800000"/>
            <a:headEnd/>
            <a:tailEnd/>
          </a:ln>
          <a:effectLst/>
        </p:spPr>
      </p:pic>
      <p:sp>
        <p:nvSpPr>
          <p:cNvPr id="3" name="Θέση αριθμού διαφάνειας 2">
            <a:extLst>
              <a:ext uri="{FF2B5EF4-FFF2-40B4-BE49-F238E27FC236}">
                <a16:creationId xmlns:a16="http://schemas.microsoft.com/office/drawing/2014/main" id="{FCF4E67F-B87B-4D2E-8E78-2E5EF8D90035}"/>
              </a:ext>
            </a:extLst>
          </p:cNvPr>
          <p:cNvSpPr>
            <a:spLocks noGrp="1"/>
          </p:cNvSpPr>
          <p:nvPr>
            <p:ph type="sldNum" sz="quarter" idx="12"/>
          </p:nvPr>
        </p:nvSpPr>
        <p:spPr/>
        <p:txBody>
          <a:bodyPr/>
          <a:lstStyle/>
          <a:p>
            <a:fld id="{B3561BA9-CDCF-4958-B8AB-66F3BF063E13}" type="slidenum">
              <a:rPr lang="en-US" smtClean="0"/>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l-GR" altLang="en-US" dirty="0">
                <a:sym typeface="+mn-ea"/>
              </a:rPr>
              <a:t>Η σύνθεση των Αποτελεσματικών Λογαριασμών εκμετάλλευσης</a:t>
            </a:r>
            <a:endParaRPr lang="en-US" dirty="0"/>
          </a:p>
        </p:txBody>
      </p:sp>
      <p:sp>
        <p:nvSpPr>
          <p:cNvPr id="6" name="Content Placeholder 5"/>
          <p:cNvSpPr>
            <a:spLocks noGrp="1"/>
          </p:cNvSpPr>
          <p:nvPr>
            <p:ph idx="1"/>
          </p:nvPr>
        </p:nvSpPr>
        <p:spPr>
          <a:xfrm>
            <a:off x="330835" y="1825625"/>
            <a:ext cx="11598910" cy="4859020"/>
          </a:xfrm>
        </p:spPr>
        <p:txBody>
          <a:bodyPr>
            <a:normAutofit/>
          </a:bodyPr>
          <a:lstStyle/>
          <a:p>
            <a:pPr algn="just"/>
            <a:endParaRPr lang="el-GR" altLang="en-US" dirty="0"/>
          </a:p>
          <a:p>
            <a:pPr algn="just"/>
            <a:r>
              <a:rPr lang="el-GR" altLang="en-US" sz="3200" dirty="0"/>
              <a:t>Το </a:t>
            </a:r>
            <a:r>
              <a:rPr lang="el-GR" altLang="en-US" sz="3200" b="1" dirty="0"/>
              <a:t>Κόστος </a:t>
            </a:r>
            <a:r>
              <a:rPr lang="el-GR" altLang="en-US" sz="3200" b="1" dirty="0" err="1"/>
              <a:t>Πωληθέντων</a:t>
            </a:r>
            <a:r>
              <a:rPr lang="el-GR" altLang="en-US" sz="3200" dirty="0"/>
              <a:t> είναι το κόστος του προϊόντος που πωλήθηκε κατά τη διάρκεια της εξεταζόμενης περιόδου. </a:t>
            </a:r>
          </a:p>
          <a:p>
            <a:pPr algn="just"/>
            <a:r>
              <a:rPr lang="el-GR" altLang="en-US" sz="3200" dirty="0"/>
              <a:t>Κόστος </a:t>
            </a:r>
            <a:r>
              <a:rPr lang="el-GR" altLang="en-US" sz="3200" dirty="0" err="1"/>
              <a:t>Πωληθέντων</a:t>
            </a:r>
            <a:r>
              <a:rPr lang="el-GR" altLang="en-US" sz="3200" dirty="0"/>
              <a:t> = Αρχικό απόθεμα + Αγορές – Τελικό Απόθεμα</a:t>
            </a:r>
          </a:p>
          <a:p>
            <a:pPr algn="just"/>
            <a:r>
              <a:rPr lang="el-GR" altLang="en-US" sz="3200" dirty="0"/>
              <a:t>Μεταβολές στο κόστος </a:t>
            </a:r>
            <a:r>
              <a:rPr lang="el-GR" altLang="en-US" sz="3200" dirty="0" err="1"/>
              <a:t>πωληθέντων</a:t>
            </a:r>
            <a:r>
              <a:rPr lang="el-GR" altLang="en-US" sz="3200" dirty="0"/>
              <a:t> αγαθών, το οποίο αντιπροσωπεύει μεγάλου ύψους δαπάνη για εμπορικές, βιομηχανικές, αγροτικές επιχειρήσεις, μπορεί να έχει σημαντική επίπτωση στο κέρδος της μέσα σε μία λογιστική χρήση</a:t>
            </a:r>
          </a:p>
        </p:txBody>
      </p:sp>
      <p:sp>
        <p:nvSpPr>
          <p:cNvPr id="2" name="Θέση αριθμού διαφάνειας 1">
            <a:extLst>
              <a:ext uri="{FF2B5EF4-FFF2-40B4-BE49-F238E27FC236}">
                <a16:creationId xmlns:a16="http://schemas.microsoft.com/office/drawing/2014/main" id="{0B15B4C4-BF2D-4F17-87E0-8F0AC63A01D4}"/>
              </a:ext>
            </a:extLst>
          </p:cNvPr>
          <p:cNvSpPr>
            <a:spLocks noGrp="1"/>
          </p:cNvSpPr>
          <p:nvPr>
            <p:ph type="sldNum" sz="quarter" idx="12"/>
          </p:nvPr>
        </p:nvSpPr>
        <p:spPr/>
        <p:txBody>
          <a:bodyPr/>
          <a:lstStyle/>
          <a:p>
            <a:fld id="{B3561BA9-CDCF-4958-B8AB-66F3BF063E13}"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0E7EAE-62CA-4694-A442-2A4CE6325696}"/>
              </a:ext>
            </a:extLst>
          </p:cNvPr>
          <p:cNvSpPr>
            <a:spLocks noGrp="1"/>
          </p:cNvSpPr>
          <p:nvPr>
            <p:ph type="title"/>
          </p:nvPr>
        </p:nvSpPr>
        <p:spPr/>
        <p:txBody>
          <a:bodyPr/>
          <a:lstStyle/>
          <a:p>
            <a:r>
              <a:rPr lang="el-GR" altLang="en-US" dirty="0">
                <a:sym typeface="+mn-ea"/>
              </a:rPr>
              <a:t>Η σύνθεση των Αποτελεσματικών Λογαριασμών εκμετάλλευσης</a:t>
            </a:r>
            <a:endParaRPr lang="el-GR" dirty="0"/>
          </a:p>
        </p:txBody>
      </p:sp>
      <p:sp>
        <p:nvSpPr>
          <p:cNvPr id="3" name="Θέση περιεχομένου 2">
            <a:extLst>
              <a:ext uri="{FF2B5EF4-FFF2-40B4-BE49-F238E27FC236}">
                <a16:creationId xmlns:a16="http://schemas.microsoft.com/office/drawing/2014/main" id="{10BED9F4-D848-4E9D-9642-151150033915}"/>
              </a:ext>
            </a:extLst>
          </p:cNvPr>
          <p:cNvSpPr>
            <a:spLocks noGrp="1"/>
          </p:cNvSpPr>
          <p:nvPr>
            <p:ph idx="1"/>
          </p:nvPr>
        </p:nvSpPr>
        <p:spPr/>
        <p:txBody>
          <a:bodyPr>
            <a:normAutofit/>
          </a:bodyPr>
          <a:lstStyle/>
          <a:p>
            <a:pPr algn="just"/>
            <a:r>
              <a:rPr lang="el-GR" altLang="en-US" sz="3200" b="1" dirty="0"/>
              <a:t>Μεικτό Κέρδος =</a:t>
            </a:r>
            <a:r>
              <a:rPr lang="el-GR" altLang="en-US" sz="3200" dirty="0"/>
              <a:t> Καθαρά Έσοδα από πωλήσεις (τζίρος/κύκλος εργασιών)- Κόστος </a:t>
            </a:r>
            <a:r>
              <a:rPr lang="el-GR" altLang="en-US" sz="3200" dirty="0" err="1"/>
              <a:t>πωληθέντων</a:t>
            </a:r>
            <a:r>
              <a:rPr lang="el-GR" altLang="en-US" sz="3200" dirty="0"/>
              <a:t>.</a:t>
            </a:r>
          </a:p>
          <a:p>
            <a:pPr algn="just"/>
            <a:r>
              <a:rPr lang="el-GR" altLang="en-US" sz="3200" dirty="0"/>
              <a:t>Η σύγκριση του μεικτού κέρδους με τις καθαρές πωλήσεις ορίζεται ως το </a:t>
            </a:r>
            <a:r>
              <a:rPr lang="el-GR" altLang="en-US" sz="3200" b="1" dirty="0"/>
              <a:t>περιθώριο μεικτού κέρδους</a:t>
            </a:r>
            <a:r>
              <a:rPr lang="el-GR" altLang="en-US" sz="3200" dirty="0"/>
              <a:t> και εκφραζόμενο με ένα ποσοστό έχει ως εξής: </a:t>
            </a:r>
          </a:p>
          <a:p>
            <a:pPr algn="just"/>
            <a:r>
              <a:rPr lang="el-GR" altLang="en-US" sz="3200" dirty="0"/>
              <a:t>Περιθώριο μεικτού κέρδους= μεικτό κέρδος/καθαρές πωλήσεις</a:t>
            </a:r>
          </a:p>
        </p:txBody>
      </p:sp>
      <p:sp>
        <p:nvSpPr>
          <p:cNvPr id="4" name="Θέση αριθμού διαφάνειας 3">
            <a:extLst>
              <a:ext uri="{FF2B5EF4-FFF2-40B4-BE49-F238E27FC236}">
                <a16:creationId xmlns:a16="http://schemas.microsoft.com/office/drawing/2014/main" id="{BC63283B-FA89-4E57-B323-FF4870A0995D}"/>
              </a:ext>
            </a:extLst>
          </p:cNvPr>
          <p:cNvSpPr>
            <a:spLocks noGrp="1"/>
          </p:cNvSpPr>
          <p:nvPr>
            <p:ph type="sldNum" sz="quarter" idx="12"/>
          </p:nvPr>
        </p:nvSpPr>
        <p:spPr/>
        <p:txBody>
          <a:bodyPr/>
          <a:lstStyle/>
          <a:p>
            <a:fld id="{B3561BA9-CDCF-4958-B8AB-66F3BF063E13}" type="slidenum">
              <a:rPr lang="en-US" smtClean="0"/>
              <a:t>5</a:t>
            </a:fld>
            <a:endParaRPr lang="en-US"/>
          </a:p>
        </p:txBody>
      </p:sp>
    </p:spTree>
    <p:extLst>
      <p:ext uri="{BB962C8B-B14F-4D97-AF65-F5344CB8AC3E}">
        <p14:creationId xmlns:p14="http://schemas.microsoft.com/office/powerpoint/2010/main" val="1362041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9AE2BF-185B-40C6-92B2-7F9321904E30}"/>
              </a:ext>
            </a:extLst>
          </p:cNvPr>
          <p:cNvSpPr>
            <a:spLocks noGrp="1"/>
          </p:cNvSpPr>
          <p:nvPr>
            <p:ph type="title"/>
          </p:nvPr>
        </p:nvSpPr>
        <p:spPr/>
        <p:txBody>
          <a:bodyPr/>
          <a:lstStyle/>
          <a:p>
            <a:r>
              <a:rPr lang="el-GR" dirty="0"/>
              <a:t>Απογραφή</a:t>
            </a:r>
          </a:p>
        </p:txBody>
      </p:sp>
      <p:sp>
        <p:nvSpPr>
          <p:cNvPr id="3" name="Θέση περιεχομένου 2">
            <a:extLst>
              <a:ext uri="{FF2B5EF4-FFF2-40B4-BE49-F238E27FC236}">
                <a16:creationId xmlns:a16="http://schemas.microsoft.com/office/drawing/2014/main" id="{B45091FA-92F3-4575-9B84-38A13217B08C}"/>
              </a:ext>
            </a:extLst>
          </p:cNvPr>
          <p:cNvSpPr>
            <a:spLocks noGrp="1"/>
          </p:cNvSpPr>
          <p:nvPr>
            <p:ph idx="1"/>
          </p:nvPr>
        </p:nvSpPr>
        <p:spPr/>
        <p:txBody>
          <a:bodyPr>
            <a:normAutofit/>
          </a:bodyPr>
          <a:lstStyle/>
          <a:p>
            <a:pPr algn="just"/>
            <a:r>
              <a:rPr lang="el-GR" altLang="en-US" sz="3200" dirty="0"/>
              <a:t>Χρόνος πραγματοποίησης απογραφής: η καταλληλότερη εποχή για απογραφή είναι εκείνη κατά την οποία ο αγρότης δεν έχει μεγάλη απασχόληση στην εκμετάλλευση και ως εκ τούτου έχει περισσότερο χρόνο στη διάθεσή του να την κάνει. </a:t>
            </a:r>
          </a:p>
          <a:p>
            <a:pPr algn="just"/>
            <a:r>
              <a:rPr lang="el-GR" altLang="en-US" sz="3200" dirty="0"/>
              <a:t>Η απογραφή γίνεται μία φορά το χρόνο χαρακτηριζόμενη ως τελική μεν για τη χρήση που κλείνει, αρχική δε ως προς τη νέα χρήση που ανοίγεται. </a:t>
            </a:r>
          </a:p>
        </p:txBody>
      </p:sp>
      <p:sp>
        <p:nvSpPr>
          <p:cNvPr id="4" name="Θέση αριθμού διαφάνειας 3">
            <a:extLst>
              <a:ext uri="{FF2B5EF4-FFF2-40B4-BE49-F238E27FC236}">
                <a16:creationId xmlns:a16="http://schemas.microsoft.com/office/drawing/2014/main" id="{C0F26165-D2DF-4B13-8A6E-ABAF97D194AF}"/>
              </a:ext>
            </a:extLst>
          </p:cNvPr>
          <p:cNvSpPr>
            <a:spLocks noGrp="1"/>
          </p:cNvSpPr>
          <p:nvPr>
            <p:ph type="sldNum" sz="quarter" idx="12"/>
          </p:nvPr>
        </p:nvSpPr>
        <p:spPr/>
        <p:txBody>
          <a:bodyPr/>
          <a:lstStyle/>
          <a:p>
            <a:fld id="{B3561BA9-CDCF-4958-B8AB-66F3BF063E13}" type="slidenum">
              <a:rPr lang="en-US" smtClean="0"/>
              <a:t>6</a:t>
            </a:fld>
            <a:endParaRPr lang="en-US"/>
          </a:p>
        </p:txBody>
      </p:sp>
    </p:spTree>
    <p:extLst>
      <p:ext uri="{BB962C8B-B14F-4D97-AF65-F5344CB8AC3E}">
        <p14:creationId xmlns:p14="http://schemas.microsoft.com/office/powerpoint/2010/main" val="2699184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3210"/>
            <a:ext cx="10515600" cy="708025"/>
          </a:xfrm>
        </p:spPr>
        <p:txBody>
          <a:bodyPr>
            <a:normAutofit/>
          </a:bodyPr>
          <a:lstStyle/>
          <a:p>
            <a:r>
              <a:rPr lang="el-GR" altLang="en-US"/>
              <a:t>Η απογραφή </a:t>
            </a:r>
          </a:p>
        </p:txBody>
      </p:sp>
      <p:sp>
        <p:nvSpPr>
          <p:cNvPr id="3" name="Content Placeholder 2"/>
          <p:cNvSpPr>
            <a:spLocks noGrp="1"/>
          </p:cNvSpPr>
          <p:nvPr>
            <p:ph idx="1"/>
          </p:nvPr>
        </p:nvSpPr>
        <p:spPr>
          <a:xfrm>
            <a:off x="330835" y="1125855"/>
            <a:ext cx="11462385" cy="5490210"/>
          </a:xfrm>
        </p:spPr>
        <p:txBody>
          <a:bodyPr>
            <a:normAutofit fontScale="97500"/>
          </a:bodyPr>
          <a:lstStyle/>
          <a:p>
            <a:pPr algn="just"/>
            <a:r>
              <a:rPr lang="el-GR" altLang="en-US" dirty="0"/>
              <a:t>Σε περιοχές δενδροκομικές κυρίως ελιάς και εσπεριδοειδών: </a:t>
            </a:r>
          </a:p>
          <a:p>
            <a:pPr marL="0" indent="0" algn="just">
              <a:buNone/>
            </a:pPr>
            <a:r>
              <a:rPr lang="el-GR" altLang="en-US" dirty="0"/>
              <a:t>1 Ιανουαρίου απογραφή εισόδου του λογιστικού έτους</a:t>
            </a:r>
          </a:p>
          <a:p>
            <a:pPr marL="0" indent="0" algn="just">
              <a:buNone/>
            </a:pPr>
            <a:r>
              <a:rPr lang="el-GR" altLang="en-US" dirty="0"/>
              <a:t>31 Δεκεμβρίου απογραφή εξόδου του λογιστικού έτους</a:t>
            </a:r>
          </a:p>
          <a:p>
            <a:pPr algn="just"/>
            <a:r>
              <a:rPr lang="el-GR" altLang="en-US" dirty="0"/>
              <a:t>Σε περιοχές που καλλιεργούν φυτά </a:t>
            </a:r>
            <a:r>
              <a:rPr lang="el-GR" altLang="en-US" dirty="0" err="1"/>
              <a:t>εκτατικής</a:t>
            </a:r>
            <a:r>
              <a:rPr lang="el-GR" altLang="en-US" dirty="0"/>
              <a:t> καλλιέργειας όπως σιτηρά:</a:t>
            </a:r>
          </a:p>
          <a:p>
            <a:pPr marL="0" indent="0" algn="just">
              <a:buNone/>
            </a:pPr>
            <a:r>
              <a:rPr lang="el-GR" altLang="en-US" dirty="0">
                <a:sym typeface="+mn-ea"/>
              </a:rPr>
              <a:t>1 Ιανουαρίου απογραφή εισόδου του λογιστικού έτους</a:t>
            </a:r>
            <a:endParaRPr lang="el-GR" altLang="en-US" dirty="0"/>
          </a:p>
          <a:p>
            <a:pPr marL="0" indent="0" algn="just">
              <a:buNone/>
            </a:pPr>
            <a:r>
              <a:rPr lang="el-GR" altLang="en-US" dirty="0"/>
              <a:t>Σε περιοχές που καλλιεργούν σταφύλια ή μήλα :</a:t>
            </a:r>
          </a:p>
          <a:p>
            <a:pPr algn="just"/>
            <a:r>
              <a:rPr lang="el-GR" altLang="en-US" dirty="0">
                <a:sym typeface="+mn-ea"/>
              </a:rPr>
              <a:t>1 Ιανουαρίου απογραφή εισόδου του λογιστικού έτους</a:t>
            </a:r>
          </a:p>
          <a:p>
            <a:pPr algn="just"/>
            <a:r>
              <a:rPr lang="el-GR" altLang="en-US" dirty="0">
                <a:sym typeface="+mn-ea"/>
              </a:rPr>
              <a:t>Στις </a:t>
            </a:r>
            <a:r>
              <a:rPr lang="el-GR" altLang="en-US" dirty="0" err="1">
                <a:sym typeface="+mn-ea"/>
              </a:rPr>
              <a:t>αγελαδοτροφικές</a:t>
            </a:r>
            <a:r>
              <a:rPr lang="el-GR" altLang="en-US" dirty="0">
                <a:sym typeface="+mn-ea"/>
              </a:rPr>
              <a:t>, </a:t>
            </a:r>
            <a:r>
              <a:rPr lang="el-GR" altLang="en-US" dirty="0" err="1">
                <a:sym typeface="+mn-ea"/>
              </a:rPr>
              <a:t>χοιροτροφικές</a:t>
            </a:r>
            <a:r>
              <a:rPr lang="el-GR" altLang="en-US" dirty="0">
                <a:sym typeface="+mn-ea"/>
              </a:rPr>
              <a:t> επιχειρήσεις και στις κτηνοτροφικές η απογραφή μπορεί να γίνει οποιαδήποτε ημερομηνία. </a:t>
            </a:r>
            <a:endParaRPr lang="el-GR" altLang="en-US" dirty="0"/>
          </a:p>
          <a:p>
            <a:pPr algn="just"/>
            <a:endParaRPr lang="el-GR" altLang="en-US" dirty="0"/>
          </a:p>
        </p:txBody>
      </p:sp>
      <p:sp>
        <p:nvSpPr>
          <p:cNvPr id="4" name="Θέση αριθμού διαφάνειας 3">
            <a:extLst>
              <a:ext uri="{FF2B5EF4-FFF2-40B4-BE49-F238E27FC236}">
                <a16:creationId xmlns:a16="http://schemas.microsoft.com/office/drawing/2014/main" id="{307428B9-9D7F-4B2F-96DC-F766D20C4DB7}"/>
              </a:ext>
            </a:extLst>
          </p:cNvPr>
          <p:cNvSpPr>
            <a:spLocks noGrp="1"/>
          </p:cNvSpPr>
          <p:nvPr>
            <p:ph type="sldNum" sz="quarter" idx="12"/>
          </p:nvPr>
        </p:nvSpPr>
        <p:spPr/>
        <p:txBody>
          <a:bodyPr/>
          <a:lstStyle/>
          <a:p>
            <a:fld id="{B3561BA9-CDCF-4958-B8AB-66F3BF063E13}"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7179"/>
            <a:ext cx="10515600" cy="1076339"/>
          </a:xfrm>
        </p:spPr>
        <p:txBody>
          <a:bodyPr>
            <a:normAutofit/>
          </a:bodyPr>
          <a:lstStyle/>
          <a:p>
            <a:r>
              <a:rPr lang="el-GR" altLang="en-US" dirty="0"/>
              <a:t>Τρόπος πραγματοποίησης της απογραφής</a:t>
            </a:r>
          </a:p>
        </p:txBody>
      </p:sp>
      <p:sp>
        <p:nvSpPr>
          <p:cNvPr id="3" name="Content Placeholder 2"/>
          <p:cNvSpPr>
            <a:spLocks noGrp="1"/>
          </p:cNvSpPr>
          <p:nvPr>
            <p:ph idx="1"/>
          </p:nvPr>
        </p:nvSpPr>
        <p:spPr>
          <a:xfrm>
            <a:off x="330835" y="1509822"/>
            <a:ext cx="11598910" cy="4710225"/>
          </a:xfrm>
        </p:spPr>
        <p:txBody>
          <a:bodyPr>
            <a:normAutofit/>
          </a:bodyPr>
          <a:lstStyle/>
          <a:p>
            <a:pPr marL="0" indent="0" algn="just">
              <a:buNone/>
            </a:pPr>
            <a:r>
              <a:rPr lang="el-GR" altLang="en-US" sz="3200" dirty="0"/>
              <a:t>Η απογραφή γίνεται σε ειδικά έντυπα που περιλαμβάνουν τα εξής στοιχεία:</a:t>
            </a:r>
          </a:p>
          <a:p>
            <a:pPr marL="0" indent="0" algn="just">
              <a:buNone/>
            </a:pPr>
            <a:r>
              <a:rPr lang="el-GR" altLang="en-US" sz="3200" dirty="0"/>
              <a:t>α. τον αύξοντα αριθμό του απογραφόμενου περιουσιακού στοιχείου. </a:t>
            </a:r>
          </a:p>
          <a:p>
            <a:pPr marL="0" indent="0" algn="just">
              <a:buNone/>
            </a:pPr>
            <a:r>
              <a:rPr lang="el-GR" altLang="en-US" sz="3200" dirty="0"/>
              <a:t>β. χώρο για περιγραφή με λεπτομέρειες του περιουσιακού στοιχείου</a:t>
            </a:r>
          </a:p>
          <a:p>
            <a:pPr marL="0" indent="0" algn="just">
              <a:buNone/>
            </a:pPr>
            <a:r>
              <a:rPr lang="el-GR" altLang="en-US" sz="3200" dirty="0"/>
              <a:t>γ. χώρο για να παρατεθεί ο κωδικός αριθμός και η ποσότητα</a:t>
            </a:r>
          </a:p>
          <a:p>
            <a:pPr marL="0" indent="0" algn="just">
              <a:buNone/>
            </a:pPr>
            <a:r>
              <a:rPr lang="el-GR" altLang="en-US" sz="3200" dirty="0"/>
              <a:t>δ. την αξία του καθενός περιουσιακού στοιχείου</a:t>
            </a:r>
          </a:p>
          <a:p>
            <a:pPr algn="just"/>
            <a:endParaRPr lang="el-GR" altLang="en-US" sz="3200" dirty="0"/>
          </a:p>
        </p:txBody>
      </p:sp>
      <p:sp>
        <p:nvSpPr>
          <p:cNvPr id="4" name="Θέση αριθμού διαφάνειας 3">
            <a:extLst>
              <a:ext uri="{FF2B5EF4-FFF2-40B4-BE49-F238E27FC236}">
                <a16:creationId xmlns:a16="http://schemas.microsoft.com/office/drawing/2014/main" id="{AD466648-1330-42DB-A934-93E4DF5BCB74}"/>
              </a:ext>
            </a:extLst>
          </p:cNvPr>
          <p:cNvSpPr>
            <a:spLocks noGrp="1"/>
          </p:cNvSpPr>
          <p:nvPr>
            <p:ph type="sldNum" sz="quarter" idx="12"/>
          </p:nvPr>
        </p:nvSpPr>
        <p:spPr/>
        <p:txBody>
          <a:bodyPr/>
          <a:lstStyle/>
          <a:p>
            <a:fld id="{B3561BA9-CDCF-4958-B8AB-66F3BF063E13}"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sym typeface="+mn-ea"/>
              </a:rPr>
              <a:t>Τρόπος πραγματοποίησης της απογραφής - Πάγιο ενεργητικό</a:t>
            </a:r>
            <a:endParaRPr lang="el-GR" altLang="en-US"/>
          </a:p>
        </p:txBody>
      </p:sp>
      <p:sp>
        <p:nvSpPr>
          <p:cNvPr id="3" name="Content Placeholder 2"/>
          <p:cNvSpPr>
            <a:spLocks noGrp="1"/>
          </p:cNvSpPr>
          <p:nvPr>
            <p:ph idx="1"/>
          </p:nvPr>
        </p:nvSpPr>
        <p:spPr/>
        <p:txBody>
          <a:bodyPr>
            <a:normAutofit fontScale="90000" lnSpcReduction="10000"/>
          </a:bodyPr>
          <a:lstStyle/>
          <a:p>
            <a:pPr marL="0" indent="0" algn="just">
              <a:buNone/>
            </a:pPr>
            <a:r>
              <a:rPr lang="el-GR" altLang="en-US" dirty="0">
                <a:sym typeface="+mn-ea"/>
              </a:rPr>
              <a:t>Στο </a:t>
            </a:r>
            <a:r>
              <a:rPr lang="el-GR" altLang="en-US" b="1" dirty="0">
                <a:sym typeface="+mn-ea"/>
              </a:rPr>
              <a:t>πάγιο ενεργητικό</a:t>
            </a:r>
            <a:r>
              <a:rPr lang="el-GR" altLang="en-US" dirty="0">
                <a:sym typeface="+mn-ea"/>
              </a:rPr>
              <a:t> μιας γεωργικής εκμετάλλευσης περιέχονται τα εξής στοιχεία:</a:t>
            </a:r>
            <a:endParaRPr lang="el-GR" altLang="en-US" dirty="0"/>
          </a:p>
          <a:p>
            <a:pPr marL="0" indent="0" algn="just">
              <a:buNone/>
            </a:pPr>
            <a:r>
              <a:rPr lang="el-GR" altLang="en-US" dirty="0">
                <a:sym typeface="+mn-ea"/>
              </a:rPr>
              <a:t>1. Το </a:t>
            </a:r>
            <a:r>
              <a:rPr lang="el-GR" altLang="en-US" u="sng" dirty="0">
                <a:sym typeface="+mn-ea"/>
              </a:rPr>
              <a:t>έδαφος</a:t>
            </a:r>
            <a:r>
              <a:rPr lang="el-GR" altLang="en-US" dirty="0">
                <a:sym typeface="+mn-ea"/>
              </a:rPr>
              <a:t> που περιλαμβάνει όλα τα χωράφια που ο παραγωγός καλλιεργεί με διάφορα φυτά</a:t>
            </a:r>
            <a:endParaRPr lang="el-GR" altLang="en-US" dirty="0"/>
          </a:p>
          <a:p>
            <a:pPr marL="0" indent="0" algn="just">
              <a:buNone/>
            </a:pPr>
            <a:r>
              <a:rPr lang="el-GR" altLang="en-US" dirty="0">
                <a:sym typeface="+mn-ea"/>
              </a:rPr>
              <a:t>2. οι </a:t>
            </a:r>
            <a:r>
              <a:rPr lang="el-GR" altLang="en-US" u="sng" dirty="0">
                <a:sym typeface="+mn-ea"/>
              </a:rPr>
              <a:t>βοσκές</a:t>
            </a:r>
            <a:r>
              <a:rPr lang="el-GR" altLang="en-US" dirty="0">
                <a:sym typeface="+mn-ea"/>
              </a:rPr>
              <a:t> είναι η έκταση που καλύπτεται από φυσική βλάστηση και </a:t>
            </a:r>
            <a:r>
              <a:rPr lang="el-GR" altLang="en-US" dirty="0" err="1">
                <a:sym typeface="+mn-ea"/>
              </a:rPr>
              <a:t>βοσκιέται</a:t>
            </a:r>
            <a:r>
              <a:rPr lang="el-GR" altLang="en-US" dirty="0">
                <a:sym typeface="+mn-ea"/>
              </a:rPr>
              <a:t> κανονικά</a:t>
            </a:r>
            <a:endParaRPr lang="el-GR" altLang="en-US" dirty="0"/>
          </a:p>
          <a:p>
            <a:pPr marL="0" indent="0" algn="just">
              <a:buNone/>
            </a:pPr>
            <a:r>
              <a:rPr lang="el-GR" altLang="en-US" dirty="0">
                <a:sym typeface="+mn-ea"/>
              </a:rPr>
              <a:t>3. οι </a:t>
            </a:r>
            <a:r>
              <a:rPr lang="el-GR" altLang="en-US" u="sng" dirty="0">
                <a:sym typeface="+mn-ea"/>
              </a:rPr>
              <a:t>λειμώνες</a:t>
            </a:r>
            <a:r>
              <a:rPr lang="el-GR" altLang="en-US" dirty="0">
                <a:sym typeface="+mn-ea"/>
              </a:rPr>
              <a:t> είναι η έκταση εκείνη που καλύπτεται από φυσική βλάστηση</a:t>
            </a:r>
            <a:r>
              <a:rPr lang="en-US" altLang="en-US" dirty="0">
                <a:sym typeface="+mn-ea"/>
              </a:rPr>
              <a:t>,</a:t>
            </a:r>
            <a:r>
              <a:rPr lang="el-GR" altLang="en-US" dirty="0">
                <a:sym typeface="+mn-ea"/>
              </a:rPr>
              <a:t> δε </a:t>
            </a:r>
            <a:r>
              <a:rPr lang="el-GR" altLang="en-US" dirty="0" err="1">
                <a:sym typeface="+mn-ea"/>
              </a:rPr>
              <a:t>βοσκιέται</a:t>
            </a:r>
            <a:r>
              <a:rPr lang="el-GR" altLang="en-US" dirty="0">
                <a:sym typeface="+mn-ea"/>
              </a:rPr>
              <a:t> κανονικά</a:t>
            </a:r>
            <a:r>
              <a:rPr lang="en-US" altLang="en-US" dirty="0">
                <a:sym typeface="+mn-ea"/>
              </a:rPr>
              <a:t>,</a:t>
            </a:r>
            <a:r>
              <a:rPr lang="el-GR" altLang="en-US" dirty="0">
                <a:sym typeface="+mn-ea"/>
              </a:rPr>
              <a:t> αλλά θερίζεται</a:t>
            </a:r>
            <a:endParaRPr lang="el-GR" altLang="en-US" dirty="0"/>
          </a:p>
          <a:p>
            <a:pPr marL="0" indent="0" algn="just">
              <a:buNone/>
            </a:pPr>
            <a:r>
              <a:rPr lang="el-GR" altLang="en-US" dirty="0">
                <a:sym typeface="+mn-ea"/>
              </a:rPr>
              <a:t>4. ο </a:t>
            </a:r>
            <a:r>
              <a:rPr lang="el-GR" altLang="en-US" u="sng" dirty="0">
                <a:sym typeface="+mn-ea"/>
              </a:rPr>
              <a:t>κήπος</a:t>
            </a:r>
            <a:r>
              <a:rPr lang="el-GR" altLang="en-US" dirty="0">
                <a:sym typeface="+mn-ea"/>
              </a:rPr>
              <a:t> είναι η έκταση εκείνη που συχνά βρίσκεται κοντά στο σπίτι του παραγωγού και από την οποία αυτός παίρνει συνήθως τα διάφορα λαχανικά</a:t>
            </a:r>
            <a:endParaRPr lang="el-GR" altLang="en-US" dirty="0"/>
          </a:p>
          <a:p>
            <a:pPr marL="0" indent="0" algn="just">
              <a:buNone/>
            </a:pPr>
            <a:r>
              <a:rPr lang="el-GR" altLang="en-US" dirty="0">
                <a:sym typeface="+mn-ea"/>
              </a:rPr>
              <a:t>5. άλλες εκτάσεις τέτοιες όπως είναι οι αυλές</a:t>
            </a:r>
            <a:r>
              <a:rPr lang="en-US" altLang="en-US" dirty="0">
                <a:sym typeface="+mn-ea"/>
              </a:rPr>
              <a:t>,</a:t>
            </a:r>
            <a:r>
              <a:rPr lang="el-GR" altLang="en-US" dirty="0">
                <a:sym typeface="+mn-ea"/>
              </a:rPr>
              <a:t> τα αστικά οικόπεδα κλπ.</a:t>
            </a:r>
            <a:endParaRPr lang="el-GR" altLang="en-US" dirty="0"/>
          </a:p>
          <a:p>
            <a:endParaRPr lang="en-US" dirty="0"/>
          </a:p>
        </p:txBody>
      </p:sp>
      <p:sp>
        <p:nvSpPr>
          <p:cNvPr id="4" name="Θέση αριθμού διαφάνειας 3">
            <a:extLst>
              <a:ext uri="{FF2B5EF4-FFF2-40B4-BE49-F238E27FC236}">
                <a16:creationId xmlns:a16="http://schemas.microsoft.com/office/drawing/2014/main" id="{62FCA32C-3EC0-4D68-9D09-934715C61EF4}"/>
              </a:ext>
            </a:extLst>
          </p:cNvPr>
          <p:cNvSpPr>
            <a:spLocks noGrp="1"/>
          </p:cNvSpPr>
          <p:nvPr>
            <p:ph type="sldNum" sz="quarter" idx="12"/>
          </p:nvPr>
        </p:nvSpPr>
        <p:spPr/>
        <p:txBody>
          <a:bodyPr/>
          <a:lstStyle/>
          <a:p>
            <a:fld id="{B3561BA9-CDCF-4958-B8AB-66F3BF063E13}"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TotalTime>
  <Words>2345</Words>
  <Application>Microsoft Office PowerPoint</Application>
  <PresentationFormat>Ευρεία οθόνη</PresentationFormat>
  <Paragraphs>232</Paragraphs>
  <Slides>30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30</vt:i4>
      </vt:variant>
    </vt:vector>
  </HeadingPairs>
  <TitlesOfParts>
    <vt:vector size="35" baseType="lpstr">
      <vt:lpstr>Arial</vt:lpstr>
      <vt:lpstr>Arial Narrow</vt:lpstr>
      <vt:lpstr>Calibri</vt:lpstr>
      <vt:lpstr>Calibri Light</vt:lpstr>
      <vt:lpstr>Office Theme</vt:lpstr>
      <vt:lpstr>Αγροτική Λογιστική</vt:lpstr>
      <vt:lpstr>Η σύνθεση των Αποτελεσματικών Λογαριασμών εκμετάλλευσης</vt:lpstr>
      <vt:lpstr>Διάκριση εξόδων</vt:lpstr>
      <vt:lpstr>Η σύνθεση των Αποτελεσματικών Λογαριασμών εκμετάλλευσης</vt:lpstr>
      <vt:lpstr>Η σύνθεση των Αποτελεσματικών Λογαριασμών εκμετάλλευσης</vt:lpstr>
      <vt:lpstr>Απογραφή</vt:lpstr>
      <vt:lpstr>Η απογραφή </vt:lpstr>
      <vt:lpstr>Τρόπος πραγματοποίησης της απογραφής</vt:lpstr>
      <vt:lpstr>Τρόπος πραγματοποίησης της απογραφής - Πάγιο ενεργητικό</vt:lpstr>
      <vt:lpstr>Τρόπος πραγματοποίησης της απογραφής - Πάγιο ενεργητικό</vt:lpstr>
      <vt:lpstr>Τρόπος πραγματοποίησης της απογραφής- κυκλοφορούν ενεργητικό</vt:lpstr>
      <vt:lpstr>Τρόπος πραγματοποίησης της απογραφής- κυκλοφορούν ενεργητικό</vt:lpstr>
      <vt:lpstr>Η αγροτική απογραφή και το βιβλίο απογραφών</vt:lpstr>
      <vt:lpstr>Ο ισολογισμός των Αγροτικών επιχειρήσεων</vt:lpstr>
      <vt:lpstr>Ο ισολογισμός των Αγροτικών επιχειρήσεων</vt:lpstr>
      <vt:lpstr>Ο ισολογισμός των Αγροτικών επιχειρήσεων</vt:lpstr>
      <vt:lpstr>Τα στοιχεία του Ενεργητικού και του Παθητικού</vt:lpstr>
      <vt:lpstr>Η θεμελιώδης αρχή του δεδουλευμένου</vt:lpstr>
      <vt:lpstr>Πίνακας ιδίων κεφαλαίων</vt:lpstr>
      <vt:lpstr>Οι σχέσεις όλων των ειδών λογαριασμών με βάση τη θεμελιακή λογιστική εξίσωση</vt:lpstr>
      <vt:lpstr>Κατάσταση ταμειακών ροών</vt:lpstr>
      <vt:lpstr>Κατάσταση ταμειακών ροών</vt:lpstr>
      <vt:lpstr>το ζήτημα της ανάπτυξης των ζώων και η κτηνοτροφική λογιστική</vt:lpstr>
      <vt:lpstr>Άσκηση 1η                          (σελ.122)</vt:lpstr>
      <vt:lpstr>Άσκηση 1η - Ζητούμενα</vt:lpstr>
      <vt:lpstr>Λύση</vt:lpstr>
      <vt:lpstr>Λύση (2)</vt:lpstr>
      <vt:lpstr>Λύση (3)</vt:lpstr>
      <vt:lpstr>Παρουσίαση του PowerPoint</vt:lpstr>
      <vt:lpstr>Λογαριασμός Αποτελεσμάτων Χρήσεως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Αγροτική Λογιστική</dc:title>
  <dc:creator>User</dc:creator>
  <cp:lastModifiedBy>natasa filiou</cp:lastModifiedBy>
  <cp:revision>84</cp:revision>
  <dcterms:created xsi:type="dcterms:W3CDTF">2019-04-03T16:18:00Z</dcterms:created>
  <dcterms:modified xsi:type="dcterms:W3CDTF">2021-03-07T16:03:21Z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1033-10.2.0.7644</vt:lpwstr>
  </property>
</Properties>
</file>