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57" r:id="rId4"/>
    <p:sldId id="268" r:id="rId5"/>
    <p:sldId id="269" r:id="rId6"/>
    <p:sldId id="258" r:id="rId7"/>
    <p:sldId id="266" r:id="rId8"/>
    <p:sldId id="264" r:id="rId9"/>
    <p:sldId id="265" r:id="rId10"/>
    <p:sldId id="267" r:id="rId11"/>
    <p:sldId id="270" r:id="rId12"/>
    <p:sldId id="275" r:id="rId13"/>
    <p:sldId id="274" r:id="rId14"/>
    <p:sldId id="271" r:id="rId15"/>
    <p:sldId id="259" r:id="rId16"/>
    <p:sldId id="272" r:id="rId17"/>
    <p:sldId id="273" r:id="rId18"/>
    <p:sldId id="277" r:id="rId19"/>
    <p:sldId id="260" r:id="rId20"/>
    <p:sldId id="276" r:id="rId21"/>
    <p:sldId id="261" r:id="rId22"/>
    <p:sldId id="279" r:id="rId23"/>
    <p:sldId id="280" r:id="rId24"/>
    <p:sldId id="281" r:id="rId25"/>
    <p:sldId id="278" r:id="rId26"/>
    <p:sldId id="262" r:id="rId27"/>
    <p:sldId id="284" r:id="rId28"/>
    <p:sldId id="282" r:id="rId29"/>
    <p:sldId id="283"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640E787C-FF0C-42ED-BDEF-5823CD9DAA3C}" type="datetimeFigureOut">
              <a:rPr lang="el-GR" smtClean="0"/>
              <a:pPr/>
              <a:t>19/2/2023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81EC85-EFF1-41F0-B733-1C170F592734}"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0E787C-FF0C-42ED-BDEF-5823CD9DAA3C}" type="datetimeFigureOut">
              <a:rPr lang="el-GR" smtClean="0"/>
              <a:pPr/>
              <a:t>19/2/2023</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81EC85-EFF1-41F0-B733-1C170F592734}"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Ανατομία Ενδοκρινών Αδένων </a:t>
            </a:r>
            <a:endParaRPr lang="el-GR" dirty="0"/>
          </a:p>
        </p:txBody>
      </p:sp>
      <p:sp>
        <p:nvSpPr>
          <p:cNvPr id="3" name="2 - Υπότιτλος"/>
          <p:cNvSpPr>
            <a:spLocks noGrp="1"/>
          </p:cNvSpPr>
          <p:nvPr>
            <p:ph type="subTitle" idx="1"/>
          </p:nvPr>
        </p:nvSpPr>
        <p:spPr/>
        <p:txBody>
          <a:bodyPr/>
          <a:lstStyle/>
          <a:p>
            <a:r>
              <a:rPr lang="el-GR" dirty="0" smtClean="0"/>
              <a:t>Μαρία </a:t>
            </a:r>
            <a:r>
              <a:rPr lang="el-GR" dirty="0" err="1" smtClean="0"/>
              <a:t>Λαγκαδινού</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1054647" y="642918"/>
            <a:ext cx="8021607" cy="59293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Θυρεοειδής αδένας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έχει σχήμα πεταλούδας και βρίσκεται κάτω από το </a:t>
            </a:r>
            <a:r>
              <a:rPr lang="el-GR" b="1" dirty="0" smtClean="0"/>
              <a:t>θυρεοειδή χόνδρο</a:t>
            </a:r>
            <a:r>
              <a:rPr lang="el-GR" dirty="0" smtClean="0"/>
              <a:t> («μήλο του Αδάμ») στο πρόσθιο τμήμα του </a:t>
            </a:r>
            <a:r>
              <a:rPr lang="el-GR" b="1" dirty="0" smtClean="0"/>
              <a:t>τραχήλου</a:t>
            </a:r>
            <a:r>
              <a:rPr lang="el-GR" dirty="0" smtClean="0"/>
              <a:t>, μπροστά από την </a:t>
            </a:r>
            <a:r>
              <a:rPr lang="el-GR" b="1" dirty="0" smtClean="0"/>
              <a:t>τραχεία</a:t>
            </a:r>
            <a:r>
              <a:rPr lang="el-GR" dirty="0" smtClean="0"/>
              <a:t>.</a:t>
            </a:r>
          </a:p>
          <a:p>
            <a:r>
              <a:rPr lang="el-GR" dirty="0" smtClean="0"/>
              <a:t>Αποτελείται από </a:t>
            </a:r>
            <a:r>
              <a:rPr lang="el-GR" b="1" dirty="0" smtClean="0"/>
              <a:t>δύο λοβούς</a:t>
            </a:r>
            <a:r>
              <a:rPr lang="el-GR" dirty="0" smtClean="0"/>
              <a:t> (δεξιό – αριστερό), οι οποίοι συνδέονται μεταξύ τους με ένα τμήμα </a:t>
            </a:r>
            <a:r>
              <a:rPr lang="el-GR" dirty="0" err="1" smtClean="0"/>
              <a:t>θυρεοειδικού</a:t>
            </a:r>
            <a:r>
              <a:rPr lang="el-GR" dirty="0" smtClean="0"/>
              <a:t> ιστού που καλείται </a:t>
            </a:r>
            <a:r>
              <a:rPr lang="el-GR" b="1" dirty="0" smtClean="0"/>
              <a:t>ισθμός</a:t>
            </a:r>
            <a:r>
              <a:rPr lang="el-GR" dirty="0" smtClean="0"/>
              <a:t>.</a:t>
            </a:r>
          </a:p>
          <a:p>
            <a:r>
              <a:rPr lang="el-GR" dirty="0" smtClean="0"/>
              <a:t> Ο ισθμός εντοπίζεται μπροστά από το 2ο, 3ο και 4ο </a:t>
            </a:r>
            <a:r>
              <a:rPr lang="el-GR" b="1" dirty="0" smtClean="0"/>
              <a:t>τραχειακό </a:t>
            </a:r>
            <a:r>
              <a:rPr lang="el-GR" b="1" dirty="0" err="1" smtClean="0"/>
              <a:t>ημικρίκιο</a:t>
            </a:r>
            <a:r>
              <a:rPr lang="el-GR" dirty="0" smtClean="0"/>
              <a:t>, στο ύψος του 5ου, 6ου και 7ου </a:t>
            </a:r>
            <a:r>
              <a:rPr lang="el-GR" b="1" dirty="0" smtClean="0"/>
              <a:t>αυχενικού σπονδύλου</a:t>
            </a:r>
            <a:r>
              <a:rPr lang="el-GR" dirty="0" smtClean="0"/>
              <a:t>.</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218" name="Picture 2"/>
          <p:cNvPicPr>
            <a:picLocks noChangeAspect="1" noChangeArrowheads="1"/>
          </p:cNvPicPr>
          <p:nvPr/>
        </p:nvPicPr>
        <p:blipFill>
          <a:blip r:embed="rId2"/>
          <a:srcRect/>
          <a:stretch>
            <a:fillRect/>
          </a:stretch>
        </p:blipFill>
        <p:spPr bwMode="auto">
          <a:xfrm>
            <a:off x="1246964" y="428604"/>
            <a:ext cx="7682754" cy="573005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p:cNvPicPr>
            <a:picLocks noGrp="1" noChangeAspect="1" noChangeArrowheads="1"/>
          </p:cNvPicPr>
          <p:nvPr>
            <p:ph idx="1"/>
          </p:nvPr>
        </p:nvPicPr>
        <p:blipFill>
          <a:blip r:embed="rId2"/>
          <a:srcRect/>
          <a:stretch>
            <a:fillRect/>
          </a:stretch>
        </p:blipFill>
        <p:spPr bwMode="auto">
          <a:xfrm>
            <a:off x="1714480" y="1428736"/>
            <a:ext cx="6500858" cy="529989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Θυρεοειδής αδένας</a:t>
            </a:r>
            <a:endParaRPr lang="el-GR" dirty="0"/>
          </a:p>
        </p:txBody>
      </p:sp>
      <p:sp>
        <p:nvSpPr>
          <p:cNvPr id="3" name="2 - Θέση περιεχομένου"/>
          <p:cNvSpPr>
            <a:spLocks noGrp="1"/>
          </p:cNvSpPr>
          <p:nvPr>
            <p:ph idx="1"/>
          </p:nvPr>
        </p:nvSpPr>
        <p:spPr/>
        <p:txBody>
          <a:bodyPr/>
          <a:lstStyle/>
          <a:p>
            <a:pPr algn="just"/>
            <a:r>
              <a:rPr lang="el-GR" dirty="0" smtClean="0"/>
              <a:t>Οι λοβοί του θυρεοειδούς είναι σχεδόν πάντα </a:t>
            </a:r>
            <a:r>
              <a:rPr lang="el-GR" b="1" dirty="0" smtClean="0"/>
              <a:t>ασύμμετροι</a:t>
            </a:r>
            <a:r>
              <a:rPr lang="el-GR" dirty="0" smtClean="0"/>
              <a:t>, με το δεξιό να είναι συνήθως μεγαλύτερος από τον αριστερό. </a:t>
            </a:r>
          </a:p>
          <a:p>
            <a:pPr algn="just"/>
            <a:r>
              <a:rPr lang="el-GR" dirty="0" smtClean="0"/>
              <a:t>Ο αδένας είναι συχνότερα μεγαλύτερος στις γυναίκες από τους άνδρες, με </a:t>
            </a:r>
            <a:r>
              <a:rPr lang="el-GR" b="1" dirty="0" smtClean="0"/>
              <a:t>το συνολικό του βάρος να είναι γύρω στα 20-25 γραμμάρια</a:t>
            </a:r>
            <a:r>
              <a:rPr lang="el-GR" dirty="0" smtClean="0"/>
              <a:t>.</a:t>
            </a:r>
          </a:p>
          <a:p>
            <a:pPr algn="just"/>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Θυρεοειδής</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lgn="just"/>
            <a:r>
              <a:rPr lang="el-GR" dirty="0" err="1" smtClean="0"/>
              <a:t>Παράγει¨:</a:t>
            </a:r>
            <a:r>
              <a:rPr lang="el-GR" b="1" dirty="0" err="1" smtClean="0"/>
              <a:t>θυροξίνη</a:t>
            </a:r>
            <a:r>
              <a:rPr lang="el-GR" dirty="0"/>
              <a:t> και </a:t>
            </a:r>
            <a:r>
              <a:rPr lang="el-GR" b="1" dirty="0" err="1" smtClean="0"/>
              <a:t>καλσιτονίνη</a:t>
            </a:r>
            <a:endParaRPr lang="el-GR" b="1" dirty="0" smtClean="0"/>
          </a:p>
          <a:p>
            <a:pPr algn="just"/>
            <a:r>
              <a:rPr lang="el-GR" dirty="0" smtClean="0"/>
              <a:t> </a:t>
            </a:r>
            <a:r>
              <a:rPr lang="el-GR" dirty="0"/>
              <a:t>Οι ορμόνες αυτές ρυθμίζουν το μεταβολισμό, την ανάπτυξη του οργανισμού και τη δράση του νευρικού συστήματος. </a:t>
            </a:r>
            <a:endParaRPr lang="el-GR" dirty="0" smtClean="0"/>
          </a:p>
          <a:p>
            <a:pPr algn="just"/>
            <a:r>
              <a:rPr lang="el-GR" dirty="0" smtClean="0"/>
              <a:t>Στην </a:t>
            </a:r>
            <a:r>
              <a:rPr lang="el-GR" dirty="0"/>
              <a:t>παιδική ηλικία η </a:t>
            </a:r>
            <a:r>
              <a:rPr lang="el-GR" dirty="0" err="1"/>
              <a:t>καλσιτονίνη</a:t>
            </a:r>
            <a:r>
              <a:rPr lang="el-GR" dirty="0"/>
              <a:t>, επηρεάζει τα επίπεδα ασβεστίου και φωσφόρου στο αίμα και την ανάπτυξη του σκελετού.</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Θυρεοειδής</a:t>
            </a:r>
            <a:endParaRPr lang="el-GR" dirty="0"/>
          </a:p>
        </p:txBody>
      </p:sp>
      <p:sp>
        <p:nvSpPr>
          <p:cNvPr id="3" name="2 - Θέση περιεχομένου"/>
          <p:cNvSpPr>
            <a:spLocks noGrp="1"/>
          </p:cNvSpPr>
          <p:nvPr>
            <p:ph idx="1"/>
          </p:nvPr>
        </p:nvSpPr>
        <p:spPr/>
        <p:txBody>
          <a:bodyPr/>
          <a:lstStyle/>
          <a:p>
            <a:pPr algn="just"/>
            <a:r>
              <a:rPr lang="el-GR" dirty="0" smtClean="0"/>
              <a:t>έχει </a:t>
            </a:r>
            <a:r>
              <a:rPr lang="el-GR" b="1" dirty="0" smtClean="0"/>
              <a:t>πλούσια αιμάτωση</a:t>
            </a:r>
            <a:r>
              <a:rPr lang="el-GR" dirty="0" smtClean="0"/>
              <a:t> και περιβάλλεται από </a:t>
            </a:r>
            <a:r>
              <a:rPr lang="el-GR" b="1" dirty="0" smtClean="0"/>
              <a:t>ινώδη</a:t>
            </a:r>
            <a:r>
              <a:rPr lang="el-GR" dirty="0" smtClean="0"/>
              <a:t> </a:t>
            </a:r>
            <a:r>
              <a:rPr lang="el-GR" b="1" dirty="0" smtClean="0"/>
              <a:t>κάψα</a:t>
            </a:r>
            <a:r>
              <a:rPr lang="el-GR" dirty="0" smtClean="0"/>
              <a:t>, η οποία δημιουργεί </a:t>
            </a:r>
            <a:r>
              <a:rPr lang="el-GR" b="1" dirty="0" err="1" smtClean="0"/>
              <a:t>διαφραγμάτια</a:t>
            </a:r>
            <a:r>
              <a:rPr lang="el-GR" dirty="0" smtClean="0"/>
              <a:t> εντός του αδένα και τον καθηλώνει στο λάρυγγα και την τραχεία.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Θυρεοειδής</a:t>
            </a:r>
            <a:endParaRPr lang="el-GR" dirty="0"/>
          </a:p>
        </p:txBody>
      </p:sp>
      <p:sp>
        <p:nvSpPr>
          <p:cNvPr id="3" name="2 - Θέση περιεχομένου"/>
          <p:cNvSpPr>
            <a:spLocks noGrp="1"/>
          </p:cNvSpPr>
          <p:nvPr>
            <p:ph idx="1"/>
          </p:nvPr>
        </p:nvSpPr>
        <p:spPr/>
        <p:txBody>
          <a:bodyPr/>
          <a:lstStyle/>
          <a:p>
            <a:pPr algn="just">
              <a:buNone/>
            </a:pPr>
            <a:r>
              <a:rPr lang="el-GR" dirty="0" smtClean="0"/>
              <a:t>Στην </a:t>
            </a:r>
            <a:r>
              <a:rPr lang="el-GR" b="1" dirty="0" smtClean="0"/>
              <a:t>οπίσθια</a:t>
            </a:r>
            <a:r>
              <a:rPr lang="el-GR" dirty="0" smtClean="0"/>
              <a:t> </a:t>
            </a:r>
            <a:r>
              <a:rPr lang="el-GR" b="1" dirty="0" smtClean="0"/>
              <a:t>επιφάνεια</a:t>
            </a:r>
            <a:r>
              <a:rPr lang="el-GR" dirty="0" smtClean="0"/>
              <a:t> βρίσκονται, σε στενή σχέση με το θυρεοειδή</a:t>
            </a:r>
          </a:p>
          <a:p>
            <a:pPr algn="just"/>
            <a:r>
              <a:rPr lang="el-GR" dirty="0" smtClean="0"/>
              <a:t>οι </a:t>
            </a:r>
            <a:r>
              <a:rPr lang="el-GR" b="1" dirty="0" smtClean="0"/>
              <a:t>παραθυρεοειδείς</a:t>
            </a:r>
            <a:r>
              <a:rPr lang="el-GR" dirty="0" smtClean="0"/>
              <a:t> </a:t>
            </a:r>
            <a:r>
              <a:rPr lang="el-GR" b="1" dirty="0" smtClean="0"/>
              <a:t>αδένες</a:t>
            </a:r>
            <a:r>
              <a:rPr lang="el-GR" dirty="0" smtClean="0"/>
              <a:t> (στο 85% του πληθυσμού είναι 4 – 2 σε κάθε λοβό)</a:t>
            </a:r>
          </a:p>
          <a:p>
            <a:pPr algn="just"/>
            <a:r>
              <a:rPr lang="el-GR" dirty="0" smtClean="0"/>
              <a:t>τα </a:t>
            </a:r>
            <a:r>
              <a:rPr lang="el-GR" b="1" dirty="0" smtClean="0"/>
              <a:t>κάτω λαρυγγικά</a:t>
            </a:r>
            <a:r>
              <a:rPr lang="el-GR" dirty="0" smtClean="0"/>
              <a:t> </a:t>
            </a:r>
            <a:r>
              <a:rPr lang="el-GR" b="1" dirty="0" smtClean="0"/>
              <a:t>νεύρα</a:t>
            </a:r>
            <a:r>
              <a:rPr lang="el-GR" dirty="0" smtClean="0"/>
              <a:t> που πορεύονται εκατέρωθεν της τραχείας </a:t>
            </a:r>
            <a:r>
              <a:rPr lang="el-GR" dirty="0" err="1" smtClean="0"/>
              <a:t>εντόςτης</a:t>
            </a:r>
            <a:r>
              <a:rPr lang="el-GR" dirty="0" smtClean="0"/>
              <a:t> </a:t>
            </a:r>
            <a:r>
              <a:rPr lang="el-GR" b="1" dirty="0" err="1" smtClean="0"/>
              <a:t>τραχειοοισοφαγικής</a:t>
            </a:r>
            <a:r>
              <a:rPr lang="el-GR" dirty="0" smtClean="0"/>
              <a:t> </a:t>
            </a:r>
            <a:r>
              <a:rPr lang="el-GR" b="1" dirty="0" smtClean="0"/>
              <a:t>αύλακας</a:t>
            </a:r>
            <a:r>
              <a:rPr lang="el-GR" dirty="0" smtClean="0"/>
              <a:t>.</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Παραθυρεοειδείς αδένες</a:t>
            </a:r>
            <a:br>
              <a:rPr lang="el-GR" b="1" dirty="0" smtClean="0"/>
            </a:br>
            <a:endParaRPr lang="el-GR" dirty="0"/>
          </a:p>
        </p:txBody>
      </p:sp>
      <p:sp>
        <p:nvSpPr>
          <p:cNvPr id="3" name="2 - Θέση περιεχομένου"/>
          <p:cNvSpPr>
            <a:spLocks noGrp="1"/>
          </p:cNvSpPr>
          <p:nvPr>
            <p:ph idx="1"/>
          </p:nvPr>
        </p:nvSpPr>
        <p:spPr/>
        <p:txBody>
          <a:bodyPr>
            <a:normAutofit fontScale="85000" lnSpcReduction="10000"/>
          </a:bodyPr>
          <a:lstStyle/>
          <a:p>
            <a:pPr algn="just"/>
            <a:r>
              <a:rPr lang="el-GR" dirty="0" smtClean="0"/>
              <a:t>Έχουν μέγεθος φακής και στην πλειονότητα των περιπτώσεων εφάπτονται του θυρεοειδούς αδένα.</a:t>
            </a:r>
          </a:p>
          <a:p>
            <a:pPr algn="just"/>
            <a:r>
              <a:rPr lang="el-GR" dirty="0" smtClean="0"/>
              <a:t> Σπάνια μπορούν να περικλείονται μέσα στο σύστοιχο λοβό του θυρεοειδούς αδένα.</a:t>
            </a:r>
          </a:p>
          <a:p>
            <a:pPr algn="just"/>
            <a:r>
              <a:rPr lang="el-GR" dirty="0" smtClean="0"/>
              <a:t>Στο 94% των ανθρώπων είναι 4 και βρίσκονται σχηματικά κοντά στους άνω και κάτω πόλους του θυρεοειδούς αδένα (άνω και κάτω δεξιά, άνω και κάτω αριστερά)</a:t>
            </a:r>
          </a:p>
          <a:p>
            <a:pPr algn="just"/>
            <a:r>
              <a:rPr lang="el-GR" dirty="0" smtClean="0"/>
              <a:t>Στο υπόλοιπο 6% ο αριθμός τους μπορεί να είναι μεγαλύτερος και συνήθως οι υπεράριθμοι παραθυρεοειδείς βρίσκονται σε έκτοπες θέσεις.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Παραθυρεοειδείς αδένες</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lgn="just">
              <a:buNone/>
            </a:pPr>
            <a:r>
              <a:rPr lang="el-GR" dirty="0" smtClean="0"/>
              <a:t> </a:t>
            </a:r>
          </a:p>
          <a:p>
            <a:pPr algn="just"/>
            <a:r>
              <a:rPr lang="el-GR" dirty="0" smtClean="0"/>
              <a:t>Εκκρίνουν </a:t>
            </a:r>
            <a:r>
              <a:rPr lang="el-GR" dirty="0"/>
              <a:t>την </a:t>
            </a:r>
            <a:r>
              <a:rPr lang="el-GR" b="1" dirty="0" err="1"/>
              <a:t>παραθορμόνη</a:t>
            </a:r>
            <a:r>
              <a:rPr lang="el-GR" dirty="0"/>
              <a:t> </a:t>
            </a:r>
          </a:p>
          <a:p>
            <a:pPr algn="just"/>
            <a:r>
              <a:rPr lang="el-GR" dirty="0" smtClean="0"/>
              <a:t> </a:t>
            </a:r>
            <a:r>
              <a:rPr lang="el-GR" dirty="0"/>
              <a:t>Η ορμόνη αυτή ελέγχει την ποσότητα ασβεστίου και φωσφορικών ιόντων στο αίμα.</a:t>
            </a:r>
          </a:p>
          <a:p>
            <a:pPr algn="just"/>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2928926" y="443223"/>
            <a:ext cx="3857652" cy="621982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p:cNvPicPr>
            <a:picLocks noGrp="1" noChangeAspect="1" noChangeArrowheads="1"/>
          </p:cNvPicPr>
          <p:nvPr>
            <p:ph idx="1"/>
          </p:nvPr>
        </p:nvPicPr>
        <p:blipFill>
          <a:blip r:embed="rId2"/>
          <a:srcRect/>
          <a:stretch>
            <a:fillRect/>
          </a:stretch>
        </p:blipFill>
        <p:spPr bwMode="auto">
          <a:xfrm>
            <a:off x="1214414" y="1857364"/>
            <a:ext cx="7820300" cy="411196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Επινεφρίδια</a:t>
            </a:r>
            <a:r>
              <a:rPr lang="el-GR" dirty="0" smtClean="0"/>
              <a:t> </a:t>
            </a:r>
            <a:endParaRPr lang="el-GR" dirty="0"/>
          </a:p>
        </p:txBody>
      </p:sp>
      <p:sp>
        <p:nvSpPr>
          <p:cNvPr id="3" name="2 - Θέση περιεχομένου"/>
          <p:cNvSpPr>
            <a:spLocks noGrp="1"/>
          </p:cNvSpPr>
          <p:nvPr>
            <p:ph idx="1"/>
          </p:nvPr>
        </p:nvSpPr>
        <p:spPr/>
        <p:txBody>
          <a:bodyPr>
            <a:normAutofit/>
          </a:bodyPr>
          <a:lstStyle/>
          <a:p>
            <a:pPr algn="just"/>
            <a:r>
              <a:rPr lang="el-GR" dirty="0"/>
              <a:t>Ε</a:t>
            </a:r>
            <a:r>
              <a:rPr lang="el-GR" dirty="0" smtClean="0"/>
              <a:t>ίναι </a:t>
            </a:r>
            <a:r>
              <a:rPr lang="el-GR" dirty="0"/>
              <a:t>δύο, ένα πάνω από κάθε </a:t>
            </a:r>
            <a:r>
              <a:rPr lang="el-GR" dirty="0" smtClean="0"/>
              <a:t>νεφρό. </a:t>
            </a:r>
          </a:p>
          <a:p>
            <a:pPr algn="just"/>
            <a:r>
              <a:rPr lang="el-GR" dirty="0" smtClean="0"/>
              <a:t>Κάθε επινεφρίδιο έχει βάρος 4-6 </a:t>
            </a:r>
            <a:r>
              <a:rPr lang="el-GR" dirty="0" err="1" smtClean="0"/>
              <a:t>γρ</a:t>
            </a:r>
            <a:r>
              <a:rPr lang="el-GR" dirty="0" smtClean="0"/>
              <a:t>. ενώ το σχήμα τους είναι ακανόνιστα τριγωνικό.</a:t>
            </a:r>
          </a:p>
          <a:p>
            <a:pPr algn="just"/>
            <a:r>
              <a:rPr lang="el-GR" dirty="0" smtClean="0"/>
              <a:t>Διακρίνονται σε φλοιό και μυελό</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Στο φλοιό διακρίνουμε 3 ζώνες</a:t>
            </a:r>
            <a:endParaRPr lang="el-GR" dirty="0"/>
          </a:p>
        </p:txBody>
      </p:sp>
      <p:sp>
        <p:nvSpPr>
          <p:cNvPr id="3" name="2 - Θέση περιεχομένου"/>
          <p:cNvSpPr>
            <a:spLocks noGrp="1"/>
          </p:cNvSpPr>
          <p:nvPr>
            <p:ph idx="1"/>
          </p:nvPr>
        </p:nvSpPr>
        <p:spPr/>
        <p:txBody>
          <a:bodyPr/>
          <a:lstStyle/>
          <a:p>
            <a:pPr>
              <a:buNone/>
            </a:pPr>
            <a:endParaRPr lang="el-GR" dirty="0" smtClean="0"/>
          </a:p>
          <a:p>
            <a:r>
              <a:rPr lang="el-GR" dirty="0" smtClean="0"/>
              <a:t>την </a:t>
            </a:r>
            <a:r>
              <a:rPr lang="el-GR" b="1" dirty="0" smtClean="0"/>
              <a:t>σπειροειδή ζώνη </a:t>
            </a:r>
            <a:r>
              <a:rPr lang="el-GR" dirty="0" smtClean="0"/>
              <a:t>που απαντάται αμέσως κάτωθεν της κάψας του επινεφριδίου</a:t>
            </a:r>
          </a:p>
          <a:p>
            <a:r>
              <a:rPr lang="el-GR" dirty="0" smtClean="0"/>
              <a:t>την </a:t>
            </a:r>
            <a:r>
              <a:rPr lang="el-GR" b="1" dirty="0" err="1" smtClean="0"/>
              <a:t>στηλιδωτή</a:t>
            </a:r>
            <a:r>
              <a:rPr lang="el-GR" b="1" dirty="0" smtClean="0"/>
              <a:t> ζώ</a:t>
            </a:r>
            <a:r>
              <a:rPr lang="el-GR" dirty="0" smtClean="0"/>
              <a:t>νη που είναι η παχύτερη ενδιάμεση ζώνη και</a:t>
            </a:r>
          </a:p>
          <a:p>
            <a:r>
              <a:rPr lang="el-GR" dirty="0" smtClean="0"/>
              <a:t>την </a:t>
            </a:r>
            <a:r>
              <a:rPr lang="el-GR" b="1" dirty="0" smtClean="0"/>
              <a:t>δικτυωτή ζώνη </a:t>
            </a:r>
            <a:r>
              <a:rPr lang="el-GR" dirty="0" smtClean="0"/>
              <a:t>που φτάνει ως το μυελό του επινεφριδίου.</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p:cNvPicPr>
            <a:picLocks noGrp="1" noChangeAspect="1" noChangeArrowheads="1"/>
          </p:cNvPicPr>
          <p:nvPr>
            <p:ph idx="1"/>
          </p:nvPr>
        </p:nvPicPr>
        <p:blipFill>
          <a:blip r:embed="rId2"/>
          <a:srcRect/>
          <a:stretch>
            <a:fillRect/>
          </a:stretch>
        </p:blipFill>
        <p:spPr bwMode="auto">
          <a:xfrm>
            <a:off x="1000100" y="1571612"/>
            <a:ext cx="7332944" cy="500066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2290" name="Picture 2"/>
          <p:cNvPicPr>
            <a:picLocks noGrp="1" noChangeAspect="1" noChangeArrowheads="1"/>
          </p:cNvPicPr>
          <p:nvPr>
            <p:ph idx="1"/>
          </p:nvPr>
        </p:nvPicPr>
        <p:blipFill>
          <a:blip r:embed="rId2"/>
          <a:srcRect/>
          <a:stretch>
            <a:fillRect/>
          </a:stretch>
        </p:blipFill>
        <p:spPr bwMode="auto">
          <a:xfrm>
            <a:off x="1428728" y="1357298"/>
            <a:ext cx="7188224" cy="53911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Επινεφρίδια</a:t>
            </a:r>
            <a:r>
              <a:rPr lang="el-GR" dirty="0" smtClean="0"/>
              <a:t> </a:t>
            </a:r>
            <a:endParaRPr lang="el-GR"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Από το φλοιό εκκρίνονται οι ορμόνες </a:t>
            </a:r>
            <a:r>
              <a:rPr lang="el-GR" b="1" dirty="0" err="1" smtClean="0"/>
              <a:t>αλδοστερόνη</a:t>
            </a:r>
            <a:r>
              <a:rPr lang="el-GR" dirty="0" smtClean="0"/>
              <a:t> και </a:t>
            </a:r>
            <a:r>
              <a:rPr lang="el-GR" b="1" dirty="0" err="1" smtClean="0"/>
              <a:t>κορτιζόλη</a:t>
            </a:r>
            <a:r>
              <a:rPr lang="el-GR" dirty="0" smtClean="0"/>
              <a:t>. </a:t>
            </a:r>
          </a:p>
          <a:p>
            <a:pPr lvl="1" algn="just"/>
            <a:r>
              <a:rPr lang="el-GR" dirty="0" smtClean="0"/>
              <a:t>Η </a:t>
            </a:r>
            <a:r>
              <a:rPr lang="el-GR" dirty="0" err="1" smtClean="0"/>
              <a:t>αλδοστερόνη</a:t>
            </a:r>
            <a:r>
              <a:rPr lang="el-GR" dirty="0" smtClean="0"/>
              <a:t> ρυθμίζει την ομοιόσταση νερού, νατρίου (Να</a:t>
            </a:r>
            <a:r>
              <a:rPr lang="el-GR" baseline="30000" dirty="0" smtClean="0"/>
              <a:t>+</a:t>
            </a:r>
            <a:r>
              <a:rPr lang="el-GR" dirty="0" smtClean="0"/>
              <a:t>) και καλίου (Κ</a:t>
            </a:r>
            <a:r>
              <a:rPr lang="el-GR" baseline="30000" dirty="0" smtClean="0"/>
              <a:t>+</a:t>
            </a:r>
            <a:r>
              <a:rPr lang="el-GR" dirty="0" smtClean="0"/>
              <a:t>). </a:t>
            </a:r>
          </a:p>
          <a:p>
            <a:pPr lvl="1" algn="just"/>
            <a:r>
              <a:rPr lang="el-GR" dirty="0" smtClean="0"/>
              <a:t>Η </a:t>
            </a:r>
            <a:r>
              <a:rPr lang="el-GR" dirty="0" err="1" smtClean="0"/>
              <a:t>κορτιζόλη</a:t>
            </a:r>
            <a:r>
              <a:rPr lang="el-GR" dirty="0" smtClean="0"/>
              <a:t> έχει αντιφλεγμονώδη δράση, επηρεάζει το μεταβολισμό και συμμετέχει σε διαδικασίες αντιμετώπισης καταστάσεων συναισθηματικής φόρτισης.</a:t>
            </a:r>
          </a:p>
          <a:p>
            <a:pPr algn="just"/>
            <a:r>
              <a:rPr lang="el-GR" dirty="0" smtClean="0"/>
              <a:t>Από το μυελό των επινεφριδίων εκκρίνονται ορμόνες, οι σπουδαιότερες των οποίων είναι η </a:t>
            </a:r>
            <a:r>
              <a:rPr lang="el-GR" b="1" dirty="0" smtClean="0"/>
              <a:t>αδρεναλίνη</a:t>
            </a:r>
            <a:r>
              <a:rPr lang="el-GR" dirty="0" smtClean="0"/>
              <a:t> και η </a:t>
            </a:r>
            <a:r>
              <a:rPr lang="el-GR" b="1" dirty="0" err="1" smtClean="0"/>
              <a:t>νοραδρεναλίνη</a:t>
            </a:r>
            <a:r>
              <a:rPr lang="el-GR" dirty="0" smtClean="0"/>
              <a:t>.</a:t>
            </a:r>
          </a:p>
          <a:p>
            <a:pPr lvl="1" algn="just"/>
            <a:r>
              <a:rPr lang="el-GR" dirty="0" smtClean="0"/>
              <a:t>Οι ορμόνες αυτές συμμετέχουν στην αντιμετώπιση καταστάσεων έντονης συναισθηματικής φόρτισης και ενεργοποιούν τον οργανισμό (αύξηση καρδιακού και μεταβολικού ρυθμού, του ρυθμού της αναπνοής και της αρτηριακής πίεσης).</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Πάγκρεας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Μεικτός αδένας με εξωκρινή και ενδοκρινή δράση. Η εξωκρινής δράση του εξετάζεται στο πεπτικό σύστημα. Η ενδοκρινής δράση του, που μας ενδιαφέρει στο σημείο αυτό, αφορά την έκκριση δύο πολύ σημαντικών ορμονών, της </a:t>
            </a:r>
            <a:r>
              <a:rPr lang="el-GR" b="1" dirty="0" smtClean="0"/>
              <a:t>ινσουλίνης</a:t>
            </a:r>
            <a:r>
              <a:rPr lang="el-GR" dirty="0" smtClean="0"/>
              <a:t> και της </a:t>
            </a:r>
            <a:r>
              <a:rPr lang="el-GR" b="1" dirty="0" err="1" smtClean="0"/>
              <a:t>γλυκαγόνης</a:t>
            </a:r>
            <a:r>
              <a:rPr lang="el-GR" dirty="0" smtClean="0"/>
              <a:t>.</a:t>
            </a:r>
          </a:p>
          <a:p>
            <a:r>
              <a:rPr lang="el-GR" dirty="0" smtClean="0"/>
              <a:t>Η ενδοκρινής μοίρα του παγκρέατος αποτελείται από κύτταρα που σχηματίζουν ομάδες, γνωστές ως νησίδια του </a:t>
            </a:r>
            <a:r>
              <a:rPr lang="el-GR" dirty="0" err="1" smtClean="0"/>
              <a:t>Langerhans</a:t>
            </a:r>
            <a:r>
              <a:rPr lang="el-GR" dirty="0" smtClean="0"/>
              <a:t>, με τρία είδη κυττάρων: Τα Α, Β και τα Δ. Τα Α εκκρίνουν την </a:t>
            </a:r>
            <a:r>
              <a:rPr lang="el-GR" dirty="0" err="1" smtClean="0"/>
              <a:t>γλυκαγόνη</a:t>
            </a:r>
            <a:r>
              <a:rPr lang="el-GR" dirty="0" smtClean="0"/>
              <a:t>, τα Β την ινσουλίνη και τα Δ μία ορμόνη που αναστέλλει την έκκριση των δύο προηγούμενων. Η ινσουλίνη και η </a:t>
            </a:r>
            <a:r>
              <a:rPr lang="el-GR" dirty="0" err="1" smtClean="0"/>
              <a:t>γλυκαγόνη</a:t>
            </a:r>
            <a:r>
              <a:rPr lang="el-GR" dirty="0" smtClean="0"/>
              <a:t> ρυθμίζουν τη συγκέντρωση γλυκόζης στο αίμα, όπως έχει ήδη αναφερθεί στο κεφάλαιο της ομοιόστασης.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7500" lnSpcReduction="20000"/>
          </a:bodyPr>
          <a:lstStyle/>
          <a:p>
            <a:r>
              <a:rPr lang="el-GR" dirty="0" smtClean="0"/>
              <a:t>Το πάγκρεας χωρίζεται σε τέσσερα (4) μέρη: στην κεφαλή, τον αυχένα, το σώμα και την ουρά.</a:t>
            </a:r>
          </a:p>
          <a:p>
            <a:r>
              <a:rPr lang="el-GR" b="1" u="sng" dirty="0" smtClean="0"/>
              <a:t>Η κεφαλή</a:t>
            </a:r>
            <a:r>
              <a:rPr lang="el-GR" dirty="0" smtClean="0"/>
              <a:t>: Η κεφαλή αποτελεί μεγάλο μέρος του παγκρέατος. Εντοπίζεται στη δεξιά πλευρά της κοιλιάς, εφαπτόμενη σχεδόν στο δωδεκαδάχτυλο και περιέχει τμήμα του χοληδόχου πόρου. Στο επάνω μέρος της πορεύεται η σπληνική αρτηρία και πίσω η σπληνική φλέβα ενώνεται με την άνω </a:t>
            </a:r>
            <a:r>
              <a:rPr lang="el-GR" dirty="0" err="1" smtClean="0"/>
              <a:t>μεσεντέριο</a:t>
            </a:r>
            <a:r>
              <a:rPr lang="el-GR" dirty="0" smtClean="0"/>
              <a:t> φλέβα. Αυτές οι δύο, σχηματίζουν το σημαντικότερο αγγείο που τροφοδοτεί με αίμα το ήπαρ, την πυλαία φλέβα. Ένα μικρό τμήμα της εκτείνεται προς τα κάτω και αριστερά και σχηματίζει την αγκιστροειδή απόφυση. Καθώς η κεφαλή από το πάγκρεας και η πυλαία φλέβα είναι τόσο στενά ανατομικά συνδεδεμένες, η διήθηση της πυλαίας φλέβας στην κεφαλή από νεοπλάσματα είναι πολύ συχνή ..</a:t>
            </a:r>
          </a:p>
          <a:p>
            <a:r>
              <a:rPr lang="el-GR" b="1" u="sng" dirty="0" smtClean="0"/>
              <a:t>Ο αυχένας</a:t>
            </a:r>
            <a:r>
              <a:rPr lang="el-GR" dirty="0" smtClean="0"/>
              <a:t>: Ο αυχένας είναι το λεπτό τμήμα του αδένα, ανάμεσα στην κεφαλή και το σώμα του παγκρέατος.</a:t>
            </a:r>
          </a:p>
          <a:p>
            <a:r>
              <a:rPr lang="el-GR" b="1" u="sng" dirty="0" smtClean="0"/>
              <a:t>Το σώμα</a:t>
            </a:r>
            <a:r>
              <a:rPr lang="el-GR" dirty="0" smtClean="0"/>
              <a:t>: Το σώμα βρίσκεται μπροστά από σημαντικά αγγεία, τα οποία εκφύονται από την αορτή και τα οποία τροφοδοτούν με αίμα το στομάχι , το ήπαρ, το πάγκρεας και το ανώτερο τμήμα του εντέρου. Έχει τρεις επιφάνειες, την πρόσθια άνω, την πρόσθια κάτω και οπίσθια.</a:t>
            </a:r>
          </a:p>
          <a:p>
            <a:r>
              <a:rPr lang="el-GR" b="1" u="sng" dirty="0" smtClean="0"/>
              <a:t>Η ουρά</a:t>
            </a:r>
            <a:r>
              <a:rPr lang="el-GR" dirty="0" smtClean="0"/>
              <a:t>: Η ουρά είναι το λεπτό άκρο του παγκρέατος και βρίσκεται στην αριστερή πλευρά της κοιλιάς, ακουμπώντας σχεδόν πάνω στο σπλήνα</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3314" name="Picture 2"/>
          <p:cNvPicPr>
            <a:picLocks noGrp="1" noChangeAspect="1" noChangeArrowheads="1"/>
          </p:cNvPicPr>
          <p:nvPr>
            <p:ph idx="1"/>
          </p:nvPr>
        </p:nvPicPr>
        <p:blipFill>
          <a:blip r:embed="rId2"/>
          <a:srcRect/>
          <a:stretch>
            <a:fillRect/>
          </a:stretch>
        </p:blipFill>
        <p:spPr bwMode="auto">
          <a:xfrm>
            <a:off x="1102735" y="2071678"/>
            <a:ext cx="8041265" cy="391574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Υ</a:t>
            </a:r>
            <a:r>
              <a:rPr lang="el-GR" b="1" dirty="0" smtClean="0"/>
              <a:t>ποθάλαμος</a:t>
            </a:r>
            <a:endParaRPr lang="el-GR" dirty="0"/>
          </a:p>
        </p:txBody>
      </p:sp>
      <p:sp>
        <p:nvSpPr>
          <p:cNvPr id="3" name="2 - Θέση περιεχομένου"/>
          <p:cNvSpPr>
            <a:spLocks noGrp="1"/>
          </p:cNvSpPr>
          <p:nvPr>
            <p:ph idx="1"/>
          </p:nvPr>
        </p:nvSpPr>
        <p:spPr/>
        <p:txBody>
          <a:bodyPr/>
          <a:lstStyle/>
          <a:p>
            <a:pPr algn="just"/>
            <a:r>
              <a:rPr lang="el-GR" dirty="0"/>
              <a:t>Β</a:t>
            </a:r>
            <a:r>
              <a:rPr lang="el-GR" dirty="0" smtClean="0"/>
              <a:t>ρίσκεται </a:t>
            </a:r>
            <a:r>
              <a:rPr lang="el-GR" dirty="0"/>
              <a:t>στο στέλεχος του εγκεφάλου και ρυθμίζει το εσωτερικό περιβάλλον του οργανισμού. </a:t>
            </a:r>
            <a:endParaRPr lang="el-GR" dirty="0" smtClean="0"/>
          </a:p>
          <a:p>
            <a:pPr algn="just"/>
            <a:r>
              <a:rPr lang="el-GR" dirty="0" smtClean="0"/>
              <a:t>Ρυθμίζει </a:t>
            </a:r>
            <a:r>
              <a:rPr lang="el-GR" dirty="0"/>
              <a:t>τη θερμοκρασία του σώματος, το ισοζύγιο του νερού, καθώς και τη λειτουργία της υπόφυσης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Υποθάλαμος</a:t>
            </a:r>
            <a:endParaRPr lang="el-GR" dirty="0"/>
          </a:p>
        </p:txBody>
      </p:sp>
      <p:sp>
        <p:nvSpPr>
          <p:cNvPr id="3" name="2 - Θέση περιεχομένου"/>
          <p:cNvSpPr>
            <a:spLocks noGrp="1"/>
          </p:cNvSpPr>
          <p:nvPr>
            <p:ph idx="1"/>
          </p:nvPr>
        </p:nvSpPr>
        <p:spPr/>
        <p:txBody>
          <a:bodyPr/>
          <a:lstStyle/>
          <a:p>
            <a:pPr algn="just"/>
            <a:r>
              <a:rPr lang="el-GR" dirty="0" err="1" smtClean="0"/>
              <a:t>Εχει</a:t>
            </a:r>
            <a:r>
              <a:rPr lang="el-GR" dirty="0" smtClean="0"/>
              <a:t> κωνικό σχήμα και προβάλλει προς τα κάτω από τον εγκέφαλο, καταλήγοντας στον αδένα της υπόφυσης</a:t>
            </a:r>
          </a:p>
          <a:p>
            <a:pPr algn="just"/>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p:cNvPicPr>
            <a:picLocks noGrp="1" noChangeAspect="1" noChangeArrowheads="1"/>
          </p:cNvPicPr>
          <p:nvPr>
            <p:ph idx="1"/>
          </p:nvPr>
        </p:nvPicPr>
        <p:blipFill>
          <a:blip r:embed="rId2"/>
          <a:srcRect/>
          <a:stretch>
            <a:fillRect/>
          </a:stretch>
        </p:blipFill>
        <p:spPr bwMode="auto">
          <a:xfrm>
            <a:off x="1643042" y="1785926"/>
            <a:ext cx="6146430" cy="414340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Υ</a:t>
            </a:r>
            <a:r>
              <a:rPr lang="el-GR" b="1" dirty="0" smtClean="0"/>
              <a:t>πόφυση</a:t>
            </a:r>
            <a:endParaRPr lang="el-GR" dirty="0"/>
          </a:p>
        </p:txBody>
      </p:sp>
      <p:sp>
        <p:nvSpPr>
          <p:cNvPr id="3" name="2 - Θέση περιεχομένου"/>
          <p:cNvSpPr>
            <a:spLocks noGrp="1"/>
          </p:cNvSpPr>
          <p:nvPr>
            <p:ph idx="1"/>
          </p:nvPr>
        </p:nvSpPr>
        <p:spPr/>
        <p:txBody>
          <a:bodyPr/>
          <a:lstStyle/>
          <a:p>
            <a:pPr algn="just"/>
            <a:r>
              <a:rPr lang="el-GR" dirty="0"/>
              <a:t>Θ</a:t>
            </a:r>
            <a:r>
              <a:rPr lang="el-GR" dirty="0" smtClean="0"/>
              <a:t>εωρείται </a:t>
            </a:r>
            <a:r>
              <a:rPr lang="el-GR" dirty="0"/>
              <a:t>ως ο σημαντικότερος αδένας του οργανισμού, διότι ελέγχει τη δράση όλων των άλλων περιφερικών αδένων. </a:t>
            </a:r>
            <a:endParaRPr lang="el-GR" dirty="0" smtClean="0"/>
          </a:p>
          <a:p>
            <a:pPr algn="just"/>
            <a:r>
              <a:rPr lang="el-GR" dirty="0" smtClean="0"/>
              <a:t>Βρίσκεται </a:t>
            </a:r>
            <a:r>
              <a:rPr lang="el-GR" dirty="0"/>
              <a:t>κάτω από τον υποθάλαμο. </a:t>
            </a:r>
            <a:endParaRPr lang="el-GR" dirty="0" smtClean="0"/>
          </a:p>
          <a:p>
            <a:pPr algn="just"/>
            <a:r>
              <a:rPr lang="el-GR" dirty="0" smtClean="0"/>
              <a:t>Η </a:t>
            </a:r>
            <a:r>
              <a:rPr lang="el-GR" dirty="0"/>
              <a:t>υπόφυση χωρίζεται σε δύο λοβούς, τον </a:t>
            </a:r>
            <a:r>
              <a:rPr lang="el-GR" b="1" dirty="0"/>
              <a:t>πρόσθιο</a:t>
            </a:r>
            <a:r>
              <a:rPr lang="el-GR" dirty="0"/>
              <a:t> (</a:t>
            </a:r>
            <a:r>
              <a:rPr lang="el-GR" dirty="0" err="1"/>
              <a:t>αδενοϋπόφυση</a:t>
            </a:r>
            <a:r>
              <a:rPr lang="el-GR" dirty="0"/>
              <a:t>) και τον οπίσθιο (</a:t>
            </a:r>
            <a:r>
              <a:rPr lang="el-GR" dirty="0" err="1"/>
              <a:t>νευροϋπόφυση</a:t>
            </a:r>
            <a:r>
              <a:rPr lang="el-GR"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2"/>
          <a:srcRect/>
          <a:stretch>
            <a:fillRect/>
          </a:stretch>
        </p:blipFill>
        <p:spPr bwMode="auto">
          <a:xfrm>
            <a:off x="1185938" y="285728"/>
            <a:ext cx="7958062" cy="63084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a:srcRect r="1485" b="7737"/>
          <a:stretch>
            <a:fillRect/>
          </a:stretch>
        </p:blipFill>
        <p:spPr bwMode="auto">
          <a:xfrm>
            <a:off x="2357422" y="1643050"/>
            <a:ext cx="5286412"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srcRect/>
          <a:stretch>
            <a:fillRect/>
          </a:stretch>
        </p:blipFill>
        <p:spPr bwMode="auto">
          <a:xfrm>
            <a:off x="1387452" y="1000107"/>
            <a:ext cx="7185076" cy="53888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TotalTime>
  <Words>545</Words>
  <Application>Microsoft Office PowerPoint</Application>
  <PresentationFormat>Προβολή στην οθόνη (4:3)</PresentationFormat>
  <Paragraphs>60</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Ηλιοστάσιο</vt:lpstr>
      <vt:lpstr>Ανατομία Ενδοκρινών Αδένων </vt:lpstr>
      <vt:lpstr>Διαφάνεια 2</vt:lpstr>
      <vt:lpstr>Υποθάλαμος</vt:lpstr>
      <vt:lpstr>Υποθάλαμος</vt:lpstr>
      <vt:lpstr>Διαφάνεια 5</vt:lpstr>
      <vt:lpstr>Υπόφυση</vt:lpstr>
      <vt:lpstr>Διαφάνεια 7</vt:lpstr>
      <vt:lpstr>Διαφάνεια 8</vt:lpstr>
      <vt:lpstr>Διαφάνεια 9</vt:lpstr>
      <vt:lpstr>Διαφάνεια 10</vt:lpstr>
      <vt:lpstr> Θυρεοειδής αδένας</vt:lpstr>
      <vt:lpstr>Διαφάνεια 12</vt:lpstr>
      <vt:lpstr>Διαφάνεια 13</vt:lpstr>
      <vt:lpstr> Θυρεοειδής αδένας</vt:lpstr>
      <vt:lpstr>Θυρεοειδής </vt:lpstr>
      <vt:lpstr>Θυρεοειδής</vt:lpstr>
      <vt:lpstr>Θυρεοειδής</vt:lpstr>
      <vt:lpstr>Παραθυρεοειδείς αδένες </vt:lpstr>
      <vt:lpstr>Παραθυρεοειδείς αδένες </vt:lpstr>
      <vt:lpstr>Διαφάνεια 20</vt:lpstr>
      <vt:lpstr>Επινεφρίδια </vt:lpstr>
      <vt:lpstr>Στο φλοιό διακρίνουμε 3 ζώνες</vt:lpstr>
      <vt:lpstr>Διαφάνεια 23</vt:lpstr>
      <vt:lpstr>Διαφάνεια 24</vt:lpstr>
      <vt:lpstr>Επινεφρίδια </vt:lpstr>
      <vt:lpstr>Πάγκρεας</vt:lpstr>
      <vt:lpstr>Διαφάνεια 27</vt:lpstr>
      <vt:lpstr>Διαφάνεια 28</vt:lpstr>
      <vt:lpstr>Διαφάνεια 29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LAGA</dc:creator>
  <cp:lastModifiedBy>LAGA</cp:lastModifiedBy>
  <cp:revision>19</cp:revision>
  <dcterms:created xsi:type="dcterms:W3CDTF">2022-03-20T17:46:10Z</dcterms:created>
  <dcterms:modified xsi:type="dcterms:W3CDTF">2023-02-19T16:55:13Z</dcterms:modified>
</cp:coreProperties>
</file>