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76" r:id="rId1"/>
  </p:sldMasterIdLst>
  <p:notesMasterIdLst>
    <p:notesMasterId r:id="rId16"/>
  </p:notesMasterIdLst>
  <p:sldIdLst>
    <p:sldId id="256" r:id="rId2"/>
    <p:sldId id="257" r:id="rId3"/>
    <p:sldId id="291" r:id="rId4"/>
    <p:sldId id="258" r:id="rId5"/>
    <p:sldId id="292" r:id="rId6"/>
    <p:sldId id="293" r:id="rId7"/>
    <p:sldId id="294" r:id="rId8"/>
    <p:sldId id="295" r:id="rId9"/>
    <p:sldId id="297" r:id="rId10"/>
    <p:sldId id="296" r:id="rId11"/>
    <p:sldId id="298" r:id="rId12"/>
    <p:sldId id="299" r:id="rId13"/>
    <p:sldId id="300" r:id="rId14"/>
    <p:sldId id="290" r:id="rId1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Προεπιλεγμένη ενότητα" id="{B6186F38-92D7-4664-8131-FE4CB5BD3568}">
          <p14:sldIdLst>
            <p14:sldId id="256"/>
          </p14:sldIdLst>
        </p14:section>
        <p14:section name="Ενότητα χωρίς τίτλο" id="{37F750CF-0DBC-498A-99EA-58E0695D4F23}">
          <p14:sldIdLst>
            <p14:sldId id="257"/>
            <p14:sldId id="291"/>
            <p14:sldId id="258"/>
            <p14:sldId id="292"/>
            <p14:sldId id="293"/>
            <p14:sldId id="294"/>
            <p14:sldId id="295"/>
            <p14:sldId id="297"/>
            <p14:sldId id="296"/>
            <p14:sldId id="298"/>
            <p14:sldId id="299"/>
            <p14:sldId id="300"/>
            <p14:sldId id="29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DAE82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7" autoAdjust="0"/>
    <p:restoredTop sz="94629" autoAdjust="0"/>
  </p:normalViewPr>
  <p:slideViewPr>
    <p:cSldViewPr>
      <p:cViewPr varScale="1">
        <p:scale>
          <a:sx n="79" d="100"/>
          <a:sy n="79" d="100"/>
        </p:scale>
        <p:origin x="-1325" y="22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05F3F0-550F-48A5-9B77-5D12051433A5}" type="doc">
      <dgm:prSet loTypeId="urn:microsoft.com/office/officeart/2005/8/layout/equation2" loCatId="process" qsTypeId="urn:microsoft.com/office/officeart/2005/8/quickstyle/simple1" qsCatId="simple" csTypeId="urn:microsoft.com/office/officeart/2005/8/colors/accent1_2" csCatId="accent1" phldr="1"/>
      <dgm:spPr/>
    </dgm:pt>
    <dgm:pt modelId="{6BB31E19-A54A-49D2-BCB1-D61F5B3AE9E1}">
      <dgm:prSet phldrT="[Κείμενο]"/>
      <dgm:spPr/>
      <dgm:t>
        <a:bodyPr/>
        <a:lstStyle/>
        <a:p>
          <a:r>
            <a:rPr lang="en-US" b="1" dirty="0" err="1" smtClean="0">
              <a:solidFill>
                <a:srgbClr val="FFFF00"/>
              </a:solidFill>
            </a:rPr>
            <a:t>Xrd</a:t>
          </a:r>
          <a:r>
            <a:rPr lang="en-US" b="1" dirty="0" smtClean="0">
              <a:solidFill>
                <a:srgbClr val="FFFF00"/>
              </a:solidFill>
            </a:rPr>
            <a:t>, TG/DSC</a:t>
          </a:r>
          <a:r>
            <a:rPr lang="en-US" dirty="0" smtClean="0"/>
            <a:t>/</a:t>
          </a:r>
          <a:endParaRPr lang="el-GR" dirty="0"/>
        </a:p>
      </dgm:t>
    </dgm:pt>
    <dgm:pt modelId="{208D6B83-9B7E-4F0D-B34D-ABAB9C37A8FE}" type="parTrans" cxnId="{9072DB25-8F3F-4BF1-8272-5431A7A0D040}">
      <dgm:prSet/>
      <dgm:spPr/>
      <dgm:t>
        <a:bodyPr/>
        <a:lstStyle/>
        <a:p>
          <a:endParaRPr lang="el-GR"/>
        </a:p>
      </dgm:t>
    </dgm:pt>
    <dgm:pt modelId="{64FBC215-AA08-400B-9826-6AC0980D0B22}" type="sibTrans" cxnId="{9072DB25-8F3F-4BF1-8272-5431A7A0D040}">
      <dgm:prSet/>
      <dgm:spPr/>
      <dgm:t>
        <a:bodyPr/>
        <a:lstStyle/>
        <a:p>
          <a:endParaRPr lang="el-GR"/>
        </a:p>
      </dgm:t>
    </dgm:pt>
    <dgm:pt modelId="{159F1E20-CBBA-4F3F-AFA1-5DBB08EB1DC3}">
      <dgm:prSet phldrT="[Κείμενο]"/>
      <dgm:spPr/>
      <dgm:t>
        <a:bodyPr/>
        <a:lstStyle/>
        <a:p>
          <a:r>
            <a:rPr lang="en-US" b="1" dirty="0" smtClean="0">
              <a:solidFill>
                <a:srgbClr val="FFFF00"/>
              </a:solidFill>
            </a:rPr>
            <a:t>XRF</a:t>
          </a:r>
          <a:endParaRPr lang="el-GR" b="1" dirty="0">
            <a:solidFill>
              <a:srgbClr val="FFFF00"/>
            </a:solidFill>
          </a:endParaRPr>
        </a:p>
      </dgm:t>
    </dgm:pt>
    <dgm:pt modelId="{F2049DD0-ACF0-406B-A5B7-E980CB3DC35F}" type="parTrans" cxnId="{9CB40828-B927-48A0-BEF1-184C0ADC067F}">
      <dgm:prSet/>
      <dgm:spPr/>
      <dgm:t>
        <a:bodyPr/>
        <a:lstStyle/>
        <a:p>
          <a:endParaRPr lang="el-GR"/>
        </a:p>
      </dgm:t>
    </dgm:pt>
    <dgm:pt modelId="{7CC8F0EB-D4F2-4E57-8D5F-40DA3A64A993}" type="sibTrans" cxnId="{9CB40828-B927-48A0-BEF1-184C0ADC067F}">
      <dgm:prSet/>
      <dgm:spPr/>
      <dgm:t>
        <a:bodyPr/>
        <a:lstStyle/>
        <a:p>
          <a:endParaRPr lang="el-GR"/>
        </a:p>
      </dgm:t>
    </dgm:pt>
    <dgm:pt modelId="{B62BE2D9-926D-4F4C-8269-1FBD85609C19}">
      <dgm:prSet phldrT="[Κείμενο]" custT="1"/>
      <dgm:spPr/>
      <dgm:t>
        <a:bodyPr/>
        <a:lstStyle/>
        <a:p>
          <a:r>
            <a:rPr lang="en-US" sz="1200" b="1" dirty="0" smtClean="0">
              <a:solidFill>
                <a:srgbClr val="FFFF00"/>
              </a:solidFill>
            </a:rPr>
            <a:t>LAB_</a:t>
          </a:r>
        </a:p>
        <a:p>
          <a:r>
            <a:rPr lang="en-US" sz="1200" b="1" dirty="0" smtClean="0">
              <a:solidFill>
                <a:srgbClr val="FFFF00"/>
              </a:solidFill>
            </a:rPr>
            <a:t>EXPERIMENT</a:t>
          </a:r>
          <a:endParaRPr lang="el-GR" sz="1200" b="1" dirty="0">
            <a:solidFill>
              <a:srgbClr val="FFFF00"/>
            </a:solidFill>
          </a:endParaRPr>
        </a:p>
      </dgm:t>
    </dgm:pt>
    <dgm:pt modelId="{B22415E5-B898-44B8-91BF-8E2457B35322}" type="parTrans" cxnId="{672DA6D3-B326-4626-AD69-3285D233C1F3}">
      <dgm:prSet/>
      <dgm:spPr/>
      <dgm:t>
        <a:bodyPr/>
        <a:lstStyle/>
        <a:p>
          <a:endParaRPr lang="el-GR"/>
        </a:p>
      </dgm:t>
    </dgm:pt>
    <dgm:pt modelId="{E562D2AF-C5A1-4BD0-8E42-6E391E712849}" type="sibTrans" cxnId="{672DA6D3-B326-4626-AD69-3285D233C1F3}">
      <dgm:prSet/>
      <dgm:spPr/>
      <dgm:t>
        <a:bodyPr/>
        <a:lstStyle/>
        <a:p>
          <a:endParaRPr lang="el-GR"/>
        </a:p>
      </dgm:t>
    </dgm:pt>
    <dgm:pt modelId="{BC53FE00-B70A-4162-8795-DEF9647DD58E}" type="pres">
      <dgm:prSet presAssocID="{3705F3F0-550F-48A5-9B77-5D12051433A5}" presName="Name0" presStyleCnt="0">
        <dgm:presLayoutVars>
          <dgm:dir/>
          <dgm:resizeHandles val="exact"/>
        </dgm:presLayoutVars>
      </dgm:prSet>
      <dgm:spPr/>
    </dgm:pt>
    <dgm:pt modelId="{6BFC3D26-7449-4797-9BE3-15CD01D6B24F}" type="pres">
      <dgm:prSet presAssocID="{3705F3F0-550F-48A5-9B77-5D12051433A5}" presName="vNodes" presStyleCnt="0"/>
      <dgm:spPr/>
    </dgm:pt>
    <dgm:pt modelId="{3B71A5F1-B8F1-450C-A7CB-E946395F2E5F}" type="pres">
      <dgm:prSet presAssocID="{6BB31E19-A54A-49D2-BCB1-D61F5B3AE9E1}" presName="node" presStyleLbl="node1" presStyleIdx="0" presStyleCnt="3" custScaleX="160028" custScaleY="13362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676BE44-0214-4701-A62C-1DB32B8D21B0}" type="pres">
      <dgm:prSet presAssocID="{64FBC215-AA08-400B-9826-6AC0980D0B22}" presName="spacerT" presStyleCnt="0"/>
      <dgm:spPr/>
    </dgm:pt>
    <dgm:pt modelId="{9FC1FF8E-5D45-4BEB-9CE4-3564499EABAB}" type="pres">
      <dgm:prSet presAssocID="{64FBC215-AA08-400B-9826-6AC0980D0B22}" presName="sibTrans" presStyleLbl="sibTrans2D1" presStyleIdx="0" presStyleCnt="2"/>
      <dgm:spPr/>
      <dgm:t>
        <a:bodyPr/>
        <a:lstStyle/>
        <a:p>
          <a:endParaRPr lang="el-GR"/>
        </a:p>
      </dgm:t>
    </dgm:pt>
    <dgm:pt modelId="{22FCB8CD-B5B5-4E02-B652-00C2ABADD48C}" type="pres">
      <dgm:prSet presAssocID="{64FBC215-AA08-400B-9826-6AC0980D0B22}" presName="spacerB" presStyleCnt="0"/>
      <dgm:spPr/>
    </dgm:pt>
    <dgm:pt modelId="{8AA0DC42-B6AC-4FDE-B451-3999D859A0B2}" type="pres">
      <dgm:prSet presAssocID="{159F1E20-CBBA-4F3F-AFA1-5DBB08EB1DC3}" presName="node" presStyleLbl="node1" presStyleIdx="1" presStyleCnt="3" custScaleX="151300" custScaleY="16439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EC83622-902C-4134-8E4C-69958EC96E8E}" type="pres">
      <dgm:prSet presAssocID="{3705F3F0-550F-48A5-9B77-5D12051433A5}" presName="sibTransLast" presStyleLbl="sibTrans2D1" presStyleIdx="1" presStyleCnt="2"/>
      <dgm:spPr/>
      <dgm:t>
        <a:bodyPr/>
        <a:lstStyle/>
        <a:p>
          <a:endParaRPr lang="el-GR"/>
        </a:p>
      </dgm:t>
    </dgm:pt>
    <dgm:pt modelId="{C8C21FCC-B30B-4568-B528-D0D9CA290082}" type="pres">
      <dgm:prSet presAssocID="{3705F3F0-550F-48A5-9B77-5D12051433A5}" presName="connectorText" presStyleLbl="sibTrans2D1" presStyleIdx="1" presStyleCnt="2"/>
      <dgm:spPr/>
      <dgm:t>
        <a:bodyPr/>
        <a:lstStyle/>
        <a:p>
          <a:endParaRPr lang="el-GR"/>
        </a:p>
      </dgm:t>
    </dgm:pt>
    <dgm:pt modelId="{9041A24C-8C5E-4AC8-912B-C0DAF63881C6}" type="pres">
      <dgm:prSet presAssocID="{3705F3F0-550F-48A5-9B77-5D12051433A5}" presName="lastNode" presStyleLbl="node1" presStyleIdx="2" presStyleCnt="3" custScaleX="125142" custScaleY="97171" custLinFactNeighborX="-16434" custLinFactNeighborY="866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0D538E59-4F5E-4FC5-9EEA-878DD5C9EC37}" type="presOf" srcId="{B62BE2D9-926D-4F4C-8269-1FBD85609C19}" destId="{9041A24C-8C5E-4AC8-912B-C0DAF63881C6}" srcOrd="0" destOrd="0" presId="urn:microsoft.com/office/officeart/2005/8/layout/equation2"/>
    <dgm:cxn modelId="{ACA4AEAB-C4A0-4F33-BD5B-7B357709731B}" type="presOf" srcId="{64FBC215-AA08-400B-9826-6AC0980D0B22}" destId="{9FC1FF8E-5D45-4BEB-9CE4-3564499EABAB}" srcOrd="0" destOrd="0" presId="urn:microsoft.com/office/officeart/2005/8/layout/equation2"/>
    <dgm:cxn modelId="{AB637F34-50BA-4359-A26B-B4D26C2D6320}" type="presOf" srcId="{6BB31E19-A54A-49D2-BCB1-D61F5B3AE9E1}" destId="{3B71A5F1-B8F1-450C-A7CB-E946395F2E5F}" srcOrd="0" destOrd="0" presId="urn:microsoft.com/office/officeart/2005/8/layout/equation2"/>
    <dgm:cxn modelId="{9CB40828-B927-48A0-BEF1-184C0ADC067F}" srcId="{3705F3F0-550F-48A5-9B77-5D12051433A5}" destId="{159F1E20-CBBA-4F3F-AFA1-5DBB08EB1DC3}" srcOrd="1" destOrd="0" parTransId="{F2049DD0-ACF0-406B-A5B7-E980CB3DC35F}" sibTransId="{7CC8F0EB-D4F2-4E57-8D5F-40DA3A64A993}"/>
    <dgm:cxn modelId="{672DA6D3-B326-4626-AD69-3285D233C1F3}" srcId="{3705F3F0-550F-48A5-9B77-5D12051433A5}" destId="{B62BE2D9-926D-4F4C-8269-1FBD85609C19}" srcOrd="2" destOrd="0" parTransId="{B22415E5-B898-44B8-91BF-8E2457B35322}" sibTransId="{E562D2AF-C5A1-4BD0-8E42-6E391E712849}"/>
    <dgm:cxn modelId="{352C11B5-A22E-44AC-8591-4CBA5A4C5E96}" type="presOf" srcId="{3705F3F0-550F-48A5-9B77-5D12051433A5}" destId="{BC53FE00-B70A-4162-8795-DEF9647DD58E}" srcOrd="0" destOrd="0" presId="urn:microsoft.com/office/officeart/2005/8/layout/equation2"/>
    <dgm:cxn modelId="{C229300E-4B50-40B0-9984-408430E797F2}" type="presOf" srcId="{159F1E20-CBBA-4F3F-AFA1-5DBB08EB1DC3}" destId="{8AA0DC42-B6AC-4FDE-B451-3999D859A0B2}" srcOrd="0" destOrd="0" presId="urn:microsoft.com/office/officeart/2005/8/layout/equation2"/>
    <dgm:cxn modelId="{BE91B7B8-BA65-4AF1-A4D3-D0C68DCD1AC4}" type="presOf" srcId="{7CC8F0EB-D4F2-4E57-8D5F-40DA3A64A993}" destId="{6EC83622-902C-4134-8E4C-69958EC96E8E}" srcOrd="0" destOrd="0" presId="urn:microsoft.com/office/officeart/2005/8/layout/equation2"/>
    <dgm:cxn modelId="{7DA032B7-5323-4994-BECF-4F321BCC40AA}" type="presOf" srcId="{7CC8F0EB-D4F2-4E57-8D5F-40DA3A64A993}" destId="{C8C21FCC-B30B-4568-B528-D0D9CA290082}" srcOrd="1" destOrd="0" presId="urn:microsoft.com/office/officeart/2005/8/layout/equation2"/>
    <dgm:cxn modelId="{9072DB25-8F3F-4BF1-8272-5431A7A0D040}" srcId="{3705F3F0-550F-48A5-9B77-5D12051433A5}" destId="{6BB31E19-A54A-49D2-BCB1-D61F5B3AE9E1}" srcOrd="0" destOrd="0" parTransId="{208D6B83-9B7E-4F0D-B34D-ABAB9C37A8FE}" sibTransId="{64FBC215-AA08-400B-9826-6AC0980D0B22}"/>
    <dgm:cxn modelId="{0F5A08A1-9309-4947-8470-FB357A50780E}" type="presParOf" srcId="{BC53FE00-B70A-4162-8795-DEF9647DD58E}" destId="{6BFC3D26-7449-4797-9BE3-15CD01D6B24F}" srcOrd="0" destOrd="0" presId="urn:microsoft.com/office/officeart/2005/8/layout/equation2"/>
    <dgm:cxn modelId="{C33B77EB-89EE-4E9C-A43B-FE621762F878}" type="presParOf" srcId="{6BFC3D26-7449-4797-9BE3-15CD01D6B24F}" destId="{3B71A5F1-B8F1-450C-A7CB-E946395F2E5F}" srcOrd="0" destOrd="0" presId="urn:microsoft.com/office/officeart/2005/8/layout/equation2"/>
    <dgm:cxn modelId="{539B0EB2-DD13-40A9-9618-26C33F830DDF}" type="presParOf" srcId="{6BFC3D26-7449-4797-9BE3-15CD01D6B24F}" destId="{9676BE44-0214-4701-A62C-1DB32B8D21B0}" srcOrd="1" destOrd="0" presId="urn:microsoft.com/office/officeart/2005/8/layout/equation2"/>
    <dgm:cxn modelId="{57586F53-0ADD-4A35-904E-6202F29E030E}" type="presParOf" srcId="{6BFC3D26-7449-4797-9BE3-15CD01D6B24F}" destId="{9FC1FF8E-5D45-4BEB-9CE4-3564499EABAB}" srcOrd="2" destOrd="0" presId="urn:microsoft.com/office/officeart/2005/8/layout/equation2"/>
    <dgm:cxn modelId="{A8C86FE8-F833-4596-BD0C-04AA680FF689}" type="presParOf" srcId="{6BFC3D26-7449-4797-9BE3-15CD01D6B24F}" destId="{22FCB8CD-B5B5-4E02-B652-00C2ABADD48C}" srcOrd="3" destOrd="0" presId="urn:microsoft.com/office/officeart/2005/8/layout/equation2"/>
    <dgm:cxn modelId="{55E02492-BDF7-48D4-A7AC-AA016C88368A}" type="presParOf" srcId="{6BFC3D26-7449-4797-9BE3-15CD01D6B24F}" destId="{8AA0DC42-B6AC-4FDE-B451-3999D859A0B2}" srcOrd="4" destOrd="0" presId="urn:microsoft.com/office/officeart/2005/8/layout/equation2"/>
    <dgm:cxn modelId="{41036C66-4A43-4E02-A265-B22200E2B935}" type="presParOf" srcId="{BC53FE00-B70A-4162-8795-DEF9647DD58E}" destId="{6EC83622-902C-4134-8E4C-69958EC96E8E}" srcOrd="1" destOrd="0" presId="urn:microsoft.com/office/officeart/2005/8/layout/equation2"/>
    <dgm:cxn modelId="{81C621C3-BBCA-492C-BF86-FB140994968F}" type="presParOf" srcId="{6EC83622-902C-4134-8E4C-69958EC96E8E}" destId="{C8C21FCC-B30B-4568-B528-D0D9CA290082}" srcOrd="0" destOrd="0" presId="urn:microsoft.com/office/officeart/2005/8/layout/equation2"/>
    <dgm:cxn modelId="{78563E7D-1243-49F2-9ABF-A9E71EB82486}" type="presParOf" srcId="{BC53FE00-B70A-4162-8795-DEF9647DD58E}" destId="{9041A24C-8C5E-4AC8-912B-C0DAF63881C6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71A5F1-B8F1-450C-A7CB-E946395F2E5F}">
      <dsp:nvSpPr>
        <dsp:cNvPr id="0" name=""/>
        <dsp:cNvSpPr/>
      </dsp:nvSpPr>
      <dsp:spPr>
        <a:xfrm>
          <a:off x="75003" y="260"/>
          <a:ext cx="716553" cy="5983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 err="1" smtClean="0">
              <a:solidFill>
                <a:srgbClr val="FFFF00"/>
              </a:solidFill>
            </a:rPr>
            <a:t>Xrd</a:t>
          </a:r>
          <a:r>
            <a:rPr lang="en-US" sz="800" b="1" kern="1200" dirty="0" smtClean="0">
              <a:solidFill>
                <a:srgbClr val="FFFF00"/>
              </a:solidFill>
            </a:rPr>
            <a:t>, TG/DSC</a:t>
          </a:r>
          <a:r>
            <a:rPr lang="en-US" sz="800" kern="1200" dirty="0" smtClean="0"/>
            <a:t>/</a:t>
          </a:r>
          <a:endParaRPr lang="el-GR" sz="800" kern="1200" dirty="0"/>
        </a:p>
      </dsp:txBody>
      <dsp:txXfrm>
        <a:off x="179940" y="87883"/>
        <a:ext cx="506679" cy="423079"/>
      </dsp:txXfrm>
    </dsp:sp>
    <dsp:sp modelId="{9FC1FF8E-5D45-4BEB-9CE4-3564499EABAB}">
      <dsp:nvSpPr>
        <dsp:cNvPr id="0" name=""/>
        <dsp:cNvSpPr/>
      </dsp:nvSpPr>
      <dsp:spPr>
        <a:xfrm>
          <a:off x="303427" y="634944"/>
          <a:ext cx="259705" cy="259705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kern="1200"/>
        </a:p>
      </dsp:txBody>
      <dsp:txXfrm>
        <a:off x="337851" y="734255"/>
        <a:ext cx="190857" cy="61083"/>
      </dsp:txXfrm>
    </dsp:sp>
    <dsp:sp modelId="{8AA0DC42-B6AC-4FDE-B451-3999D859A0B2}">
      <dsp:nvSpPr>
        <dsp:cNvPr id="0" name=""/>
        <dsp:cNvSpPr/>
      </dsp:nvSpPr>
      <dsp:spPr>
        <a:xfrm>
          <a:off x="94543" y="931008"/>
          <a:ext cx="677472" cy="7361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 smtClean="0">
              <a:solidFill>
                <a:srgbClr val="FFFF00"/>
              </a:solidFill>
            </a:rPr>
            <a:t>XRF</a:t>
          </a:r>
          <a:endParaRPr lang="el-GR" sz="800" b="1" kern="1200" dirty="0">
            <a:solidFill>
              <a:srgbClr val="FFFF00"/>
            </a:solidFill>
          </a:endParaRPr>
        </a:p>
      </dsp:txBody>
      <dsp:txXfrm>
        <a:off x="193756" y="1038808"/>
        <a:ext cx="479046" cy="520507"/>
      </dsp:txXfrm>
    </dsp:sp>
    <dsp:sp modelId="{6EC83622-902C-4134-8E4C-69958EC96E8E}">
      <dsp:nvSpPr>
        <dsp:cNvPr id="0" name=""/>
        <dsp:cNvSpPr/>
      </dsp:nvSpPr>
      <dsp:spPr>
        <a:xfrm rot="233031">
          <a:off x="848078" y="782650"/>
          <a:ext cx="120394" cy="1665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600" kern="1200"/>
        </a:p>
      </dsp:txBody>
      <dsp:txXfrm>
        <a:off x="848119" y="814741"/>
        <a:ext cx="84276" cy="99941"/>
      </dsp:txXfrm>
    </dsp:sp>
    <dsp:sp modelId="{9041A24C-8C5E-4AC8-912B-C0DAF63881C6}">
      <dsp:nvSpPr>
        <dsp:cNvPr id="0" name=""/>
        <dsp:cNvSpPr/>
      </dsp:nvSpPr>
      <dsp:spPr>
        <a:xfrm>
          <a:off x="1016066" y="476194"/>
          <a:ext cx="1120690" cy="8702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rgbClr val="FFFF00"/>
              </a:solidFill>
            </a:rPr>
            <a:t>LAB_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rgbClr val="FFFF00"/>
              </a:solidFill>
            </a:rPr>
            <a:t>EXPERIMENT</a:t>
          </a:r>
          <a:endParaRPr lang="el-GR" sz="1200" b="1" kern="1200" dirty="0">
            <a:solidFill>
              <a:srgbClr val="FFFF00"/>
            </a:solidFill>
          </a:endParaRPr>
        </a:p>
      </dsp:txBody>
      <dsp:txXfrm>
        <a:off x="1180187" y="603632"/>
        <a:ext cx="792448" cy="6153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A6E22E-5B89-48FC-901B-9066CBCAAB50}" type="datetimeFigureOut">
              <a:rPr lang="el-GR" smtClean="0"/>
              <a:pPr/>
              <a:t>13/2/2024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60D2B3-1C54-4E9B-AE78-77A550555E7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486741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7F313-FABD-4C65-A546-6EE2F70E6526}" type="datetimeFigureOut">
              <a:rPr lang="el-GR" smtClean="0"/>
              <a:pPr/>
              <a:t>13/2/2024</a:t>
            </a:fld>
            <a:endParaRPr lang="el-G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B3A188-235A-4C93-8176-85A1B5260C3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7F313-FABD-4C65-A546-6EE2F70E6526}" type="datetimeFigureOut">
              <a:rPr lang="el-GR" smtClean="0"/>
              <a:pPr/>
              <a:t>13/2/2024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3A188-235A-4C93-8176-85A1B5260C3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7F313-FABD-4C65-A546-6EE2F70E6526}" type="datetimeFigureOut">
              <a:rPr lang="el-GR" smtClean="0"/>
              <a:pPr/>
              <a:t>13/2/2024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3A188-235A-4C93-8176-85A1B5260C3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7F313-FABD-4C65-A546-6EE2F70E6526}" type="datetimeFigureOut">
              <a:rPr lang="el-GR" smtClean="0"/>
              <a:pPr/>
              <a:t>13/2/2024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3A188-235A-4C93-8176-85A1B5260C3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7F313-FABD-4C65-A546-6EE2F70E6526}" type="datetimeFigureOut">
              <a:rPr lang="el-GR" smtClean="0"/>
              <a:pPr/>
              <a:t>13/2/2024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3A188-235A-4C93-8176-85A1B5260C3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7F313-FABD-4C65-A546-6EE2F70E6526}" type="datetimeFigureOut">
              <a:rPr lang="el-GR" smtClean="0"/>
              <a:pPr/>
              <a:t>13/2/2024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3A188-235A-4C93-8176-85A1B5260C3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7F313-FABD-4C65-A546-6EE2F70E6526}" type="datetimeFigureOut">
              <a:rPr lang="el-GR" smtClean="0"/>
              <a:pPr/>
              <a:t>13/2/2024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3A188-235A-4C93-8176-85A1B5260C3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7F313-FABD-4C65-A546-6EE2F70E6526}" type="datetimeFigureOut">
              <a:rPr lang="el-GR" smtClean="0"/>
              <a:pPr/>
              <a:t>13/2/2024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3A188-235A-4C93-8176-85A1B5260C3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7F313-FABD-4C65-A546-6EE2F70E6526}" type="datetimeFigureOut">
              <a:rPr lang="el-GR" smtClean="0"/>
              <a:pPr/>
              <a:t>13/2/2024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3A188-235A-4C93-8176-85A1B5260C3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7F313-FABD-4C65-A546-6EE2F70E6526}" type="datetimeFigureOut">
              <a:rPr lang="el-GR" smtClean="0"/>
              <a:pPr/>
              <a:t>13/2/2024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3A188-235A-4C93-8176-85A1B5260C3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7F313-FABD-4C65-A546-6EE2F70E6526}" type="datetimeFigureOut">
              <a:rPr lang="el-GR" smtClean="0"/>
              <a:pPr/>
              <a:t>13/2/2024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3A188-235A-4C93-8176-85A1B5260C3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accent3"/>
            </a:gs>
            <a:gs pos="76000">
              <a:schemeClr val="bg1">
                <a:tint val="90000"/>
                <a:shade val="90000"/>
                <a:satMod val="200000"/>
              </a:schemeClr>
            </a:gs>
            <a:gs pos="92000">
              <a:schemeClr val="bg1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FE7F313-FABD-4C65-A546-6EE2F70E6526}" type="datetimeFigureOut">
              <a:rPr lang="el-GR" smtClean="0"/>
              <a:pPr/>
              <a:t>13/2/2024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0FB3A188-235A-4C93-8176-85A1B5260C3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7" r:id="rId1"/>
    <p:sldLayoutId id="2147484178" r:id="rId2"/>
    <p:sldLayoutId id="2147484179" r:id="rId3"/>
    <p:sldLayoutId id="2147484180" r:id="rId4"/>
    <p:sldLayoutId id="2147484181" r:id="rId5"/>
    <p:sldLayoutId id="2147484182" r:id="rId6"/>
    <p:sldLayoutId id="2147484183" r:id="rId7"/>
    <p:sldLayoutId id="2147484184" r:id="rId8"/>
    <p:sldLayoutId id="2147484185" r:id="rId9"/>
    <p:sldLayoutId id="2147484186" r:id="rId10"/>
    <p:sldLayoutId id="2147484187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2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microsoft.com/office/2007/relationships/diagramDrawing" Target="../diagrams/drawing1.xml"/><Relationship Id="rId4" Type="http://schemas.openxmlformats.org/officeDocument/2006/relationships/image" Target="../media/image13.png"/><Relationship Id="rId9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docplayer.gr/44216576-Thermiki-analysi-thermikes-methodoi-thermikes-tehnikes.html" TargetMode="External"/><Relationship Id="rId2" Type="http://schemas.openxmlformats.org/officeDocument/2006/relationships/hyperlink" Target="https://www.slideserve.com/licia/4842142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ocw.aoc.ntua.gr/modules/document/file.php/CHEMENG114/Advanced%20Measuring%20Technology.pdf" TargetMode="External"/><Relationship Id="rId4" Type="http://schemas.openxmlformats.org/officeDocument/2006/relationships/hyperlink" Target="http://www.scirp.org/journal/jmmce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07504" y="2420888"/>
            <a:ext cx="8856984" cy="93610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l-GR" sz="4000" b="1" i="1" cap="all" dirty="0" smtClean="0">
                <a:ln w="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ΘΕΡΜΙΚΕΣ ΜΕΘΟΔΟΙ ΑΝΑΛΥΣΗΣ</a:t>
            </a:r>
            <a:endParaRPr lang="el-GR" sz="4000" b="1" i="1" cap="all" dirty="0">
              <a:ln w="0"/>
              <a:solidFill>
                <a:schemeClr val="tx2">
                  <a:lumMod val="60000"/>
                  <a:lumOff val="4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Υπότιτλος 2"/>
          <p:cNvSpPr>
            <a:spLocks noGrp="1"/>
          </p:cNvSpPr>
          <p:nvPr/>
        </p:nvSpPr>
        <p:spPr>
          <a:xfrm>
            <a:off x="1227584" y="4293096"/>
            <a:ext cx="64008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l-GR" b="1" i="1" u="sng" dirty="0" smtClean="0"/>
              <a:t>Π. Λαμπροπούλου, </a:t>
            </a:r>
            <a:endParaRPr lang="en-US" b="1" i="1" u="sng" dirty="0" smtClean="0"/>
          </a:p>
        </p:txBody>
      </p:sp>
    </p:spTree>
    <p:extLst>
      <p:ext uri="{BB962C8B-B14F-4D97-AF65-F5344CB8AC3E}">
        <p14:creationId xmlns:p14="http://schemas.microsoft.com/office/powerpoint/2010/main" xmlns="" val="424994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accent3">
                <a:lumMod val="40000"/>
                <a:lumOff val="60000"/>
              </a:schemeClr>
            </a:gs>
            <a:gs pos="76000">
              <a:schemeClr val="bg1">
                <a:tint val="90000"/>
                <a:shade val="90000"/>
                <a:satMod val="200000"/>
              </a:schemeClr>
            </a:gs>
            <a:gs pos="92000">
              <a:schemeClr val="bg1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0589" y="190381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ts val="672"/>
              </a:spcBef>
              <a:buSzPts val="2800"/>
            </a:pPr>
            <a:r>
              <a:rPr lang="el-GR" sz="2400" b="1" i="1" u="sng" dirty="0">
                <a:solidFill>
                  <a:srgbClr val="00B0F0"/>
                </a:solidFill>
                <a:latin typeface="Arno Pro" pitchFamily="18" charset="0"/>
              </a:rPr>
              <a:t>Διαφορική θερμιδομετρίας σάρωσης </a:t>
            </a:r>
            <a:r>
              <a:rPr lang="el-GR" sz="2400" b="1" i="1" u="sng" dirty="0" smtClean="0">
                <a:solidFill>
                  <a:srgbClr val="00B0F0"/>
                </a:solidFill>
                <a:latin typeface="Arno Pro" pitchFamily="18" charset="0"/>
              </a:rPr>
              <a:t>(</a:t>
            </a:r>
            <a:r>
              <a:rPr lang="en-US" sz="2400" b="1" i="1" u="sng" dirty="0" smtClean="0">
                <a:solidFill>
                  <a:srgbClr val="00B0F0"/>
                </a:solidFill>
                <a:latin typeface="Arno Pro" pitchFamily="18" charset="0"/>
              </a:rPr>
              <a:t>DSC</a:t>
            </a:r>
            <a:r>
              <a:rPr lang="el-GR" sz="2400" b="1" i="1" u="sng" dirty="0">
                <a:solidFill>
                  <a:srgbClr val="00B0F0"/>
                </a:solidFill>
                <a:latin typeface="Arno Pro" pitchFamily="18" charset="0"/>
              </a:rPr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5536" y="1348800"/>
            <a:ext cx="8309512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l-GR" b="1" dirty="0" smtClean="0"/>
          </a:p>
          <a:p>
            <a:pPr algn="just"/>
            <a:endParaRPr lang="el-GR" b="1" dirty="0"/>
          </a:p>
          <a:p>
            <a:pPr algn="just"/>
            <a:endParaRPr lang="el-GR" b="1" dirty="0" smtClean="0"/>
          </a:p>
          <a:p>
            <a:pPr algn="just"/>
            <a:endParaRPr lang="el-GR" b="1" dirty="0"/>
          </a:p>
          <a:p>
            <a:pPr algn="just"/>
            <a:endParaRPr lang="el-GR" b="1" dirty="0" smtClean="0"/>
          </a:p>
          <a:p>
            <a:pPr algn="just"/>
            <a:endParaRPr lang="el-GR" b="1" dirty="0"/>
          </a:p>
          <a:p>
            <a:pPr algn="just"/>
            <a:endParaRPr lang="el-GR" b="1" dirty="0" smtClean="0"/>
          </a:p>
          <a:p>
            <a:pPr algn="just"/>
            <a:endParaRPr lang="el-GR" b="1" dirty="0"/>
          </a:p>
          <a:p>
            <a:pPr algn="just"/>
            <a:r>
              <a:rPr lang="el-GR" b="1" dirty="0" smtClean="0"/>
              <a:t> </a:t>
            </a:r>
            <a:endParaRPr lang="el-GR" sz="2000" b="1" u="sng" dirty="0" smtClean="0">
              <a:solidFill>
                <a:srgbClr val="FF0000"/>
              </a:solidFill>
              <a:latin typeface="Arno Pro" pitchFamily="18" charset="0"/>
            </a:endParaRPr>
          </a:p>
          <a:p>
            <a:pPr algn="just"/>
            <a:endParaRPr lang="el-GR" sz="2000" b="1" dirty="0">
              <a:latin typeface="Arno Pro" pitchFamily="18" charset="0"/>
            </a:endParaRPr>
          </a:p>
          <a:p>
            <a:pPr algn="just"/>
            <a:r>
              <a:rPr lang="en-US" sz="2000" b="1" dirty="0" smtClean="0">
                <a:latin typeface="Arno Pro" pitchFamily="18" charset="0"/>
              </a:rPr>
              <a:t>           </a:t>
            </a:r>
          </a:p>
          <a:p>
            <a:pPr algn="just"/>
            <a:r>
              <a:rPr lang="en-US" b="1" i="1" dirty="0" smtClean="0">
                <a:solidFill>
                  <a:srgbClr val="FF0000"/>
                </a:solidFill>
                <a:latin typeface="Arno Pro" pitchFamily="18" charset="0"/>
              </a:rPr>
              <a:t>       </a:t>
            </a:r>
            <a:r>
              <a:rPr lang="en-US" b="1" i="1" u="sng" dirty="0" smtClean="0">
                <a:solidFill>
                  <a:srgbClr val="FF0000"/>
                </a:solidFill>
                <a:latin typeface="Arno Pro" pitchFamily="18" charset="0"/>
              </a:rPr>
              <a:t> </a:t>
            </a:r>
            <a:r>
              <a:rPr lang="el-GR" b="1" i="1" u="sng" dirty="0" smtClean="0">
                <a:solidFill>
                  <a:srgbClr val="FF0000"/>
                </a:solidFill>
                <a:latin typeface="Arno Pro" pitchFamily="18" charset="0"/>
              </a:rPr>
              <a:t>Διαφορά </a:t>
            </a:r>
            <a:r>
              <a:rPr lang="en-US" b="1" i="1" u="sng" dirty="0" smtClean="0">
                <a:solidFill>
                  <a:srgbClr val="FF0000"/>
                </a:solidFill>
                <a:latin typeface="Arno Pro" pitchFamily="18" charset="0"/>
              </a:rPr>
              <a:t>DTA/DSC</a:t>
            </a:r>
            <a:endParaRPr lang="el-GR" b="1" i="1" u="sng" dirty="0" smtClean="0">
              <a:solidFill>
                <a:srgbClr val="FF0000"/>
              </a:solidFill>
              <a:latin typeface="Arno Pro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el-GR" b="1" dirty="0" smtClean="0">
                <a:solidFill>
                  <a:srgbClr val="FF0000"/>
                </a:solidFill>
                <a:latin typeface="Arno Pro" pitchFamily="18" charset="0"/>
              </a:rPr>
              <a:t>Με την </a:t>
            </a:r>
            <a:r>
              <a:rPr lang="en-US" b="1" dirty="0" smtClean="0">
                <a:solidFill>
                  <a:srgbClr val="FF0000"/>
                </a:solidFill>
                <a:latin typeface="Arno Pro" pitchFamily="18" charset="0"/>
              </a:rPr>
              <a:t>DTA</a:t>
            </a:r>
            <a:r>
              <a:rPr lang="el-GR" b="1" dirty="0" smtClean="0">
                <a:latin typeface="Arno Pro" pitchFamily="18" charset="0"/>
              </a:rPr>
              <a:t> ανάλυση παρακολουθείται </a:t>
            </a:r>
            <a:r>
              <a:rPr lang="el-GR" b="1" dirty="0">
                <a:latin typeface="Arno Pro" pitchFamily="18" charset="0"/>
              </a:rPr>
              <a:t>η διαφορά στη θερμοκρασία </a:t>
            </a:r>
            <a:r>
              <a:rPr lang="el-GR" b="1" dirty="0" smtClean="0">
                <a:latin typeface="Arno Pro" pitchFamily="18" charset="0"/>
              </a:rPr>
              <a:t>μεταξύ</a:t>
            </a:r>
            <a:r>
              <a:rPr lang="en-US" b="1" dirty="0" smtClean="0">
                <a:latin typeface="Arno Pro" pitchFamily="18" charset="0"/>
              </a:rPr>
              <a:t> </a:t>
            </a:r>
            <a:r>
              <a:rPr lang="el-GR" b="1" dirty="0" smtClean="0">
                <a:latin typeface="Arno Pro" pitchFamily="18" charset="0"/>
              </a:rPr>
              <a:t>μιας </a:t>
            </a:r>
            <a:r>
              <a:rPr lang="el-GR" b="1" dirty="0">
                <a:latin typeface="Arno Pro" pitchFamily="18" charset="0"/>
              </a:rPr>
              <a:t>ουσίας και ενός υλικού αναφοράς ως συνάρτηση της </a:t>
            </a:r>
            <a:r>
              <a:rPr lang="el-GR" b="1" dirty="0" smtClean="0">
                <a:latin typeface="Arno Pro" pitchFamily="18" charset="0"/>
              </a:rPr>
              <a:t>θερμοκρασίας.</a:t>
            </a:r>
            <a:r>
              <a:rPr lang="el-GR" b="1" dirty="0">
                <a:latin typeface="Arno Pro" pitchFamily="18" charset="0"/>
              </a:rPr>
              <a:t> </a:t>
            </a:r>
            <a:r>
              <a:rPr lang="el-GR" b="1" dirty="0" smtClean="0">
                <a:latin typeface="Arno Pro" pitchFamily="18" charset="0"/>
              </a:rPr>
              <a:t>(</a:t>
            </a:r>
            <a:r>
              <a:rPr lang="el-GR" b="1" dirty="0" smtClean="0">
                <a:solidFill>
                  <a:srgbClr val="FF0000"/>
                </a:solidFill>
                <a:latin typeface="Arno Pro" pitchFamily="18" charset="0"/>
              </a:rPr>
              <a:t>καταγράφονται </a:t>
            </a:r>
            <a:r>
              <a:rPr lang="el-GR" b="1" dirty="0">
                <a:solidFill>
                  <a:srgbClr val="FF0000"/>
                </a:solidFill>
                <a:latin typeface="Arno Pro" pitchFamily="18" charset="0"/>
              </a:rPr>
              <a:t>διαφορές θερμοκρασίας</a:t>
            </a:r>
            <a:r>
              <a:rPr lang="el-GR" b="1" dirty="0" smtClean="0">
                <a:solidFill>
                  <a:srgbClr val="FF0000"/>
                </a:solidFill>
                <a:latin typeface="Arno Pro" pitchFamily="18" charset="0"/>
              </a:rPr>
              <a:t>)</a:t>
            </a:r>
            <a:r>
              <a:rPr lang="en-US" b="1" dirty="0" smtClean="0">
                <a:solidFill>
                  <a:srgbClr val="FF0000"/>
                </a:solidFill>
                <a:latin typeface="Arno Pro" pitchFamily="18" charset="0"/>
              </a:rPr>
              <a:t>.</a:t>
            </a:r>
            <a:endParaRPr lang="el-GR" b="1" dirty="0" smtClean="0">
              <a:solidFill>
                <a:srgbClr val="FF0000"/>
              </a:solidFill>
              <a:latin typeface="Arno Pro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el-GR" b="1" dirty="0" smtClean="0">
                <a:solidFill>
                  <a:srgbClr val="FF0000"/>
                </a:solidFill>
                <a:latin typeface="Arno Pro" pitchFamily="18" charset="0"/>
              </a:rPr>
              <a:t>Με την </a:t>
            </a:r>
            <a:r>
              <a:rPr lang="en-US" b="1" dirty="0" smtClean="0">
                <a:solidFill>
                  <a:srgbClr val="FF0000"/>
                </a:solidFill>
                <a:latin typeface="Arno Pro" pitchFamily="18" charset="0"/>
              </a:rPr>
              <a:t>DSC</a:t>
            </a:r>
            <a:r>
              <a:rPr lang="en-US" b="1" dirty="0" smtClean="0">
                <a:latin typeface="Arno Pro" pitchFamily="18" charset="0"/>
              </a:rPr>
              <a:t> </a:t>
            </a:r>
            <a:r>
              <a:rPr lang="el-GR" b="1" dirty="0">
                <a:latin typeface="Arno Pro" pitchFamily="18" charset="0"/>
              </a:rPr>
              <a:t>ανάλυση </a:t>
            </a:r>
            <a:r>
              <a:rPr lang="el-GR" b="1" dirty="0" smtClean="0">
                <a:latin typeface="Arno Pro" pitchFamily="18" charset="0"/>
              </a:rPr>
              <a:t>παρακολουθείται </a:t>
            </a:r>
            <a:r>
              <a:rPr lang="el-GR" b="1" dirty="0">
                <a:latin typeface="Arno Pro" pitchFamily="18" charset="0"/>
              </a:rPr>
              <a:t>η διαφορά ροής θερμότητας προς </a:t>
            </a:r>
            <a:r>
              <a:rPr lang="el-GR" b="1" dirty="0" smtClean="0">
                <a:latin typeface="Arno Pro" pitchFamily="18" charset="0"/>
              </a:rPr>
              <a:t>ένα υλικό (δείγμα) </a:t>
            </a:r>
            <a:r>
              <a:rPr lang="el-GR" b="1" dirty="0">
                <a:latin typeface="Arno Pro" pitchFamily="18" charset="0"/>
              </a:rPr>
              <a:t>και προς μία ουσία αναφοράς, ως συνάρτηση της θερμοκρασίας του </a:t>
            </a:r>
            <a:r>
              <a:rPr lang="el-GR" b="1" dirty="0" smtClean="0">
                <a:latin typeface="Arno Pro" pitchFamily="18" charset="0"/>
              </a:rPr>
              <a:t>δείγματος (</a:t>
            </a:r>
            <a:r>
              <a:rPr lang="el-GR" b="1" dirty="0" smtClean="0">
                <a:solidFill>
                  <a:srgbClr val="FF0000"/>
                </a:solidFill>
                <a:latin typeface="Arno Pro" pitchFamily="18" charset="0"/>
              </a:rPr>
              <a:t>καταγράφονται </a:t>
            </a:r>
            <a:r>
              <a:rPr lang="el-GR" b="1" dirty="0">
                <a:solidFill>
                  <a:srgbClr val="FF0000"/>
                </a:solidFill>
                <a:latin typeface="Arno Pro" pitchFamily="18" charset="0"/>
              </a:rPr>
              <a:t>διαφορές </a:t>
            </a:r>
            <a:r>
              <a:rPr lang="el-GR" b="1" dirty="0" smtClean="0">
                <a:solidFill>
                  <a:srgbClr val="FF0000"/>
                </a:solidFill>
                <a:latin typeface="Arno Pro" pitchFamily="18" charset="0"/>
              </a:rPr>
              <a:t>ενέργειας). 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el-GR" b="1" dirty="0" smtClean="0">
              <a:solidFill>
                <a:srgbClr val="FF0000"/>
              </a:solidFill>
              <a:latin typeface="Arno Pro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5419" y="966183"/>
            <a:ext cx="6580917" cy="3356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9518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accent3">
                <a:lumMod val="40000"/>
                <a:lumOff val="60000"/>
              </a:schemeClr>
            </a:gs>
            <a:gs pos="76000">
              <a:schemeClr val="bg1">
                <a:tint val="90000"/>
                <a:shade val="90000"/>
                <a:satMod val="200000"/>
              </a:schemeClr>
            </a:gs>
            <a:gs pos="92000">
              <a:schemeClr val="bg1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0589" y="190381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ts val="672"/>
              </a:spcBef>
              <a:buSzPts val="2800"/>
            </a:pPr>
            <a:r>
              <a:rPr lang="el-GR" sz="2400" b="1" i="1" u="sng" dirty="0" smtClean="0">
                <a:solidFill>
                  <a:srgbClr val="00B0F0"/>
                </a:solidFill>
                <a:latin typeface="Arno Pro" pitchFamily="18" charset="0"/>
              </a:rPr>
              <a:t>Βασικές αρχές </a:t>
            </a:r>
            <a:endParaRPr lang="el-GR" sz="2400" b="1" i="1" u="sng" dirty="0">
              <a:solidFill>
                <a:srgbClr val="00B0F0"/>
              </a:solidFill>
              <a:latin typeface="Arno Pro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764704"/>
            <a:ext cx="8309512" cy="7325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l-GR" b="1" dirty="0" smtClean="0"/>
          </a:p>
          <a:p>
            <a:pPr marL="285750" indent="-285750" algn="just">
              <a:buFont typeface="Wingdings" pitchFamily="2" charset="2"/>
              <a:buChar char="Ø"/>
            </a:pPr>
            <a:r>
              <a:rPr lang="el-GR" sz="2000" b="1" dirty="0" smtClean="0"/>
              <a:t>Φυσικές </a:t>
            </a:r>
            <a:r>
              <a:rPr lang="el-GR" sz="2000" b="1" dirty="0" err="1">
                <a:solidFill>
                  <a:srgbClr val="FF0000"/>
                </a:solidFill>
              </a:rPr>
              <a:t>ενδόθερμες</a:t>
            </a:r>
            <a:r>
              <a:rPr lang="el-GR" sz="2000" b="1" dirty="0"/>
              <a:t> </a:t>
            </a:r>
            <a:r>
              <a:rPr lang="el-GR" sz="2000" b="1" u="sng" dirty="0" smtClean="0">
                <a:solidFill>
                  <a:srgbClr val="FF0000"/>
                </a:solidFill>
              </a:rPr>
              <a:t>διεργασίες</a:t>
            </a:r>
            <a:r>
              <a:rPr lang="el-GR" sz="2000" b="1" dirty="0" smtClean="0">
                <a:solidFill>
                  <a:srgbClr val="FF0000"/>
                </a:solidFill>
              </a:rPr>
              <a:t> </a:t>
            </a:r>
            <a:r>
              <a:rPr lang="el-GR" sz="2000" b="1" dirty="0"/>
              <a:t>είναι η τήξη, η εξάτμιση, η εξάχνωση, η απορρόφηση και η </a:t>
            </a:r>
            <a:r>
              <a:rPr lang="el-GR" sz="2000" b="1" dirty="0" err="1" smtClean="0"/>
              <a:t>εκ</a:t>
            </a:r>
            <a:r>
              <a:rPr lang="el-GR" sz="2000" b="1" dirty="0" err="1"/>
              <a:t>κ</a:t>
            </a:r>
            <a:r>
              <a:rPr lang="el-GR" sz="2000" b="1" dirty="0" err="1" smtClean="0"/>
              <a:t>ρόφηση</a:t>
            </a:r>
            <a:r>
              <a:rPr lang="el-GR" sz="2000" b="1" dirty="0" smtClean="0"/>
              <a:t>.</a:t>
            </a:r>
            <a:endParaRPr lang="en-US" sz="2000" b="1" dirty="0" smtClean="0"/>
          </a:p>
          <a:p>
            <a:pPr algn="just"/>
            <a:endParaRPr lang="el-GR" sz="2000" b="1" dirty="0"/>
          </a:p>
          <a:p>
            <a:pPr marL="285750" indent="-285750" algn="just">
              <a:buFont typeface="Wingdings" pitchFamily="2" charset="2"/>
              <a:buChar char="Ø"/>
            </a:pPr>
            <a:r>
              <a:rPr lang="el-GR" sz="2000" b="1" dirty="0" smtClean="0">
                <a:solidFill>
                  <a:srgbClr val="FF0000"/>
                </a:solidFill>
              </a:rPr>
              <a:t>Εξώθερμες </a:t>
            </a:r>
            <a:r>
              <a:rPr lang="el-GR" sz="2000" b="1" dirty="0">
                <a:solidFill>
                  <a:srgbClr val="FF0000"/>
                </a:solidFill>
              </a:rPr>
              <a:t>διεργασίες </a:t>
            </a:r>
            <a:r>
              <a:rPr lang="el-GR" sz="2000" b="1" dirty="0"/>
              <a:t>είναι συνήθως η προσρόφηση και η κρυστάλλωση</a:t>
            </a:r>
            <a:r>
              <a:rPr lang="el-GR" sz="2000" b="1" dirty="0" smtClean="0"/>
              <a:t>.</a:t>
            </a:r>
            <a:endParaRPr lang="en-US" sz="2000" b="1" dirty="0" smtClean="0"/>
          </a:p>
          <a:p>
            <a:pPr algn="just"/>
            <a:endParaRPr lang="el-GR" sz="2000" b="1" dirty="0"/>
          </a:p>
          <a:p>
            <a:pPr marL="285750" indent="-285750" algn="just">
              <a:buFont typeface="Wingdings" pitchFamily="2" charset="2"/>
              <a:buChar char="Ø"/>
            </a:pPr>
            <a:r>
              <a:rPr lang="el-GR" sz="2000" b="1" dirty="0" err="1" smtClean="0">
                <a:solidFill>
                  <a:srgbClr val="FF0000"/>
                </a:solidFill>
              </a:rPr>
              <a:t>Ενδόθερμες</a:t>
            </a:r>
            <a:r>
              <a:rPr lang="el-GR" sz="2000" b="1" dirty="0" smtClean="0">
                <a:solidFill>
                  <a:srgbClr val="FF0000"/>
                </a:solidFill>
              </a:rPr>
              <a:t> </a:t>
            </a:r>
            <a:r>
              <a:rPr lang="el-GR" sz="2000" b="1" dirty="0">
                <a:solidFill>
                  <a:srgbClr val="FF0000"/>
                </a:solidFill>
              </a:rPr>
              <a:t>αντιδράσεις </a:t>
            </a:r>
            <a:r>
              <a:rPr lang="el-GR" sz="2000" b="1" dirty="0"/>
              <a:t>είναι η αφυδάτωση, η αναγωγή σε ατμόσφαιρα αερίου και η διάσπαση</a:t>
            </a:r>
            <a:r>
              <a:rPr lang="el-GR" sz="2000" b="1" dirty="0" smtClean="0"/>
              <a:t>.</a:t>
            </a:r>
            <a:endParaRPr lang="en-US" sz="2000" b="1" dirty="0" smtClean="0"/>
          </a:p>
          <a:p>
            <a:pPr algn="just"/>
            <a:endParaRPr lang="el-GR" sz="2000" b="1" dirty="0"/>
          </a:p>
          <a:p>
            <a:pPr marL="285750" indent="-285750" algn="just">
              <a:buFont typeface="Wingdings" pitchFamily="2" charset="2"/>
              <a:buChar char="Ø"/>
            </a:pPr>
            <a:r>
              <a:rPr lang="el-GR" sz="2000" b="1" dirty="0" smtClean="0">
                <a:solidFill>
                  <a:srgbClr val="FF0000"/>
                </a:solidFill>
              </a:rPr>
              <a:t>Εξώθερμες </a:t>
            </a:r>
            <a:r>
              <a:rPr lang="el-GR" sz="2000" b="1" dirty="0">
                <a:solidFill>
                  <a:srgbClr val="FF0000"/>
                </a:solidFill>
              </a:rPr>
              <a:t>αντιδράσεις </a:t>
            </a:r>
            <a:r>
              <a:rPr lang="el-GR" sz="2000" b="1" dirty="0"/>
              <a:t>είναι η οξείδωση παρουσία αέρα ή οξυγόνου, </a:t>
            </a:r>
            <a:r>
              <a:rPr lang="el-GR" sz="2000" b="1" dirty="0" smtClean="0"/>
              <a:t>ο</a:t>
            </a:r>
            <a:r>
              <a:rPr lang="en-US" sz="2000" b="1" dirty="0" smtClean="0"/>
              <a:t> </a:t>
            </a:r>
            <a:r>
              <a:rPr lang="el-GR" sz="2000" b="1" dirty="0" smtClean="0"/>
              <a:t>πολυμερισμός </a:t>
            </a:r>
            <a:r>
              <a:rPr lang="el-GR" sz="2000" b="1" dirty="0"/>
              <a:t>και οι καταλυτικές αντιδράσεις</a:t>
            </a:r>
            <a:r>
              <a:rPr lang="el-GR" sz="2000" b="1" dirty="0" smtClean="0"/>
              <a:t>.</a:t>
            </a:r>
            <a:endParaRPr lang="en-US" sz="2000" b="1" dirty="0" smtClean="0"/>
          </a:p>
          <a:p>
            <a:pPr marL="285750" indent="-285750" algn="just">
              <a:buFont typeface="Wingdings" pitchFamily="2" charset="2"/>
              <a:buChar char="Ø"/>
            </a:pPr>
            <a:endParaRPr lang="en-US" sz="2000" b="1" dirty="0"/>
          </a:p>
          <a:p>
            <a:pPr algn="just"/>
            <a:r>
              <a:rPr lang="en-US" b="1" i="1" u="sng" dirty="0" smtClean="0">
                <a:solidFill>
                  <a:srgbClr val="FF0000"/>
                </a:solidFill>
              </a:rPr>
              <a:t>**</a:t>
            </a:r>
            <a:r>
              <a:rPr lang="el-GR" b="1" i="1" u="sng" dirty="0" smtClean="0">
                <a:solidFill>
                  <a:srgbClr val="FF0000"/>
                </a:solidFill>
              </a:rPr>
              <a:t>Οι </a:t>
            </a:r>
            <a:r>
              <a:rPr lang="el-GR" b="1" i="1" u="sng" dirty="0">
                <a:solidFill>
                  <a:srgbClr val="FF0000"/>
                </a:solidFill>
              </a:rPr>
              <a:t>χημικές αντιδράσεις μπορούν </a:t>
            </a:r>
            <a:r>
              <a:rPr lang="el-GR" b="1" i="1" u="sng" dirty="0" smtClean="0">
                <a:solidFill>
                  <a:srgbClr val="FF0000"/>
                </a:solidFill>
              </a:rPr>
              <a:t> να </a:t>
            </a:r>
            <a:r>
              <a:rPr lang="el-GR" b="1" i="1" u="sng" dirty="0">
                <a:solidFill>
                  <a:srgbClr val="FF0000"/>
                </a:solidFill>
              </a:rPr>
              <a:t>είναι </a:t>
            </a:r>
            <a:r>
              <a:rPr lang="el-GR" b="1" i="1" u="sng" dirty="0" err="1">
                <a:solidFill>
                  <a:srgbClr val="FF0000"/>
                </a:solidFill>
              </a:rPr>
              <a:t>ενδόθερμες</a:t>
            </a:r>
            <a:r>
              <a:rPr lang="el-GR" b="1" i="1" u="sng" dirty="0">
                <a:solidFill>
                  <a:srgbClr val="FF0000"/>
                </a:solidFill>
              </a:rPr>
              <a:t> ή εξώθερμες.</a:t>
            </a:r>
          </a:p>
          <a:p>
            <a:pPr algn="just"/>
            <a:endParaRPr lang="el-GR" sz="2000" b="1" dirty="0"/>
          </a:p>
          <a:p>
            <a:pPr algn="just"/>
            <a:endParaRPr lang="el-GR" sz="2000" b="1" dirty="0" smtClean="0"/>
          </a:p>
          <a:p>
            <a:pPr algn="just"/>
            <a:endParaRPr lang="el-GR" sz="2000" b="1" dirty="0"/>
          </a:p>
          <a:p>
            <a:pPr algn="just"/>
            <a:endParaRPr lang="el-GR" sz="2000" b="1" dirty="0" smtClean="0"/>
          </a:p>
          <a:p>
            <a:pPr algn="just"/>
            <a:endParaRPr lang="el-GR" sz="2000" b="1" dirty="0"/>
          </a:p>
          <a:p>
            <a:pPr algn="just"/>
            <a:endParaRPr lang="el-GR" b="1" dirty="0" smtClean="0"/>
          </a:p>
          <a:p>
            <a:pPr algn="just"/>
            <a:endParaRPr lang="el-GR" b="1" dirty="0"/>
          </a:p>
          <a:p>
            <a:pPr algn="just"/>
            <a:r>
              <a:rPr lang="el-GR" b="1" dirty="0" smtClean="0"/>
              <a:t> </a:t>
            </a:r>
            <a:endParaRPr lang="el-GR" sz="2000" b="1" u="sng" dirty="0" smtClean="0">
              <a:solidFill>
                <a:srgbClr val="FF0000"/>
              </a:solidFill>
              <a:latin typeface="Arno Pro" pitchFamily="18" charset="0"/>
            </a:endParaRPr>
          </a:p>
          <a:p>
            <a:pPr algn="just"/>
            <a:endParaRPr lang="el-GR" sz="2000" b="1" dirty="0">
              <a:latin typeface="Arno Pro" pitchFamily="18" charset="0"/>
            </a:endParaRPr>
          </a:p>
          <a:p>
            <a:pPr algn="just"/>
            <a:r>
              <a:rPr lang="en-US" sz="2000" b="1" dirty="0" smtClean="0">
                <a:latin typeface="Arno Pro" pitchFamily="18" charset="0"/>
              </a:rPr>
              <a:t>           </a:t>
            </a:r>
          </a:p>
        </p:txBody>
      </p:sp>
    </p:spTree>
    <p:extLst>
      <p:ext uri="{BB962C8B-B14F-4D97-AF65-F5344CB8AC3E}">
        <p14:creationId xmlns:p14="http://schemas.microsoft.com/office/powerpoint/2010/main" xmlns="" val="78275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accent3">
                <a:lumMod val="40000"/>
                <a:lumOff val="60000"/>
              </a:schemeClr>
            </a:gs>
            <a:gs pos="76000">
              <a:schemeClr val="bg1">
                <a:tint val="90000"/>
                <a:shade val="90000"/>
                <a:satMod val="200000"/>
              </a:schemeClr>
            </a:gs>
            <a:gs pos="92000">
              <a:schemeClr val="bg1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0589" y="190381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ts val="672"/>
              </a:spcBef>
              <a:buSzPts val="2800"/>
            </a:pPr>
            <a:r>
              <a:rPr lang="el-GR" sz="2400" b="1" i="1" u="sng" dirty="0" smtClean="0">
                <a:solidFill>
                  <a:srgbClr val="00B0F0"/>
                </a:solidFill>
                <a:latin typeface="Arno Pro" pitchFamily="18" charset="0"/>
              </a:rPr>
              <a:t>Κύριοι παράγοντες που επηρεάζουν τις καμπύλες θερμικής ανάλυσης </a:t>
            </a:r>
            <a:endParaRPr lang="el-GR" sz="2400" b="1" i="1" u="sng" dirty="0">
              <a:solidFill>
                <a:srgbClr val="00B0F0"/>
              </a:solidFill>
              <a:latin typeface="Arno Pro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764704"/>
            <a:ext cx="8309512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el-GR" sz="2400" b="1" dirty="0" smtClean="0"/>
              <a:t>Ρυθμός </a:t>
            </a:r>
            <a:r>
              <a:rPr lang="el-GR" sz="2400" b="1" dirty="0" smtClean="0">
                <a:solidFill>
                  <a:srgbClr val="FF0000"/>
                </a:solidFill>
              </a:rPr>
              <a:t>θέρμανσης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el-GR" sz="2400" b="1" dirty="0"/>
          </a:p>
          <a:p>
            <a:pPr marL="285750" indent="-285750" algn="just">
              <a:buFont typeface="Wingdings" pitchFamily="2" charset="2"/>
              <a:buChar char="Ø"/>
            </a:pPr>
            <a:r>
              <a:rPr lang="el-GR" sz="2400" b="1" dirty="0" err="1" smtClean="0"/>
              <a:t>Έίδος</a:t>
            </a:r>
            <a:r>
              <a:rPr lang="el-GR" sz="2400" b="1" dirty="0" smtClean="0"/>
              <a:t> και ταχύτητα ροής </a:t>
            </a:r>
            <a:r>
              <a:rPr lang="el-GR" sz="2400" b="1" dirty="0" smtClean="0">
                <a:solidFill>
                  <a:srgbClr val="FF0000"/>
                </a:solidFill>
              </a:rPr>
              <a:t>αερίου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el-GR" sz="2400" b="1" dirty="0" smtClean="0"/>
          </a:p>
          <a:p>
            <a:pPr marL="285750" indent="-285750" algn="just">
              <a:buFont typeface="Wingdings" pitchFamily="2" charset="2"/>
              <a:buChar char="Ø"/>
            </a:pPr>
            <a:r>
              <a:rPr lang="el-GR" sz="2400" b="1" dirty="0" smtClean="0">
                <a:solidFill>
                  <a:srgbClr val="FF0000"/>
                </a:solidFill>
              </a:rPr>
              <a:t>Μάζα</a:t>
            </a:r>
            <a:r>
              <a:rPr lang="el-GR" sz="2400" b="1" dirty="0" smtClean="0"/>
              <a:t> δείγματος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el-GR" sz="2400" b="1" dirty="0" smtClean="0"/>
          </a:p>
          <a:p>
            <a:pPr marL="285750" indent="-285750" algn="just">
              <a:buFont typeface="Wingdings" pitchFamily="2" charset="2"/>
              <a:buChar char="Ø"/>
            </a:pPr>
            <a:r>
              <a:rPr lang="el-GR" sz="2400" b="1" dirty="0" smtClean="0">
                <a:solidFill>
                  <a:srgbClr val="FF0000"/>
                </a:solidFill>
              </a:rPr>
              <a:t>Γεωμετρία</a:t>
            </a:r>
            <a:r>
              <a:rPr lang="el-GR" sz="2400" b="1" dirty="0" smtClean="0"/>
              <a:t> δείγματος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el-GR" sz="2400" b="1" dirty="0"/>
          </a:p>
          <a:p>
            <a:pPr marL="285750" indent="-285750" algn="just">
              <a:buFont typeface="Wingdings" pitchFamily="2" charset="2"/>
              <a:buChar char="Ø"/>
            </a:pPr>
            <a:r>
              <a:rPr lang="el-GR" sz="2400" b="1" dirty="0" smtClean="0">
                <a:solidFill>
                  <a:srgbClr val="FF0000"/>
                </a:solidFill>
              </a:rPr>
              <a:t>Μέγεθος</a:t>
            </a:r>
            <a:r>
              <a:rPr lang="el-GR" sz="2400" b="1" dirty="0" smtClean="0"/>
              <a:t> κόκκων δείγματος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el-GR" b="1" dirty="0" smtClean="0"/>
          </a:p>
          <a:p>
            <a:pPr marL="285750" indent="-285750" algn="just">
              <a:buFont typeface="Wingdings" pitchFamily="2" charset="2"/>
              <a:buChar char="Ø"/>
            </a:pPr>
            <a:endParaRPr lang="el-GR" b="1" dirty="0"/>
          </a:p>
          <a:p>
            <a:pPr marL="285750" indent="-285750" algn="just">
              <a:buFont typeface="Wingdings" pitchFamily="2" charset="2"/>
              <a:buChar char="Ø"/>
            </a:pPr>
            <a:endParaRPr lang="el-GR" b="1" dirty="0" smtClean="0"/>
          </a:p>
          <a:p>
            <a:pPr marL="285750" indent="-285750" algn="just">
              <a:buFont typeface="Wingdings" pitchFamily="2" charset="2"/>
              <a:buChar char="Ø"/>
            </a:pPr>
            <a:endParaRPr lang="el-GR" b="1" dirty="0"/>
          </a:p>
          <a:p>
            <a:pPr marL="285750" indent="-285750" algn="just">
              <a:buFont typeface="Wingdings" pitchFamily="2" charset="2"/>
              <a:buChar char="Ø"/>
            </a:pPr>
            <a:endParaRPr lang="el-GR" b="1" dirty="0" smtClean="0"/>
          </a:p>
          <a:p>
            <a:pPr marL="285750" indent="-285750" algn="just">
              <a:buFont typeface="Wingdings" pitchFamily="2" charset="2"/>
              <a:buChar char="Ø"/>
            </a:pPr>
            <a:endParaRPr lang="el-GR" b="1" dirty="0"/>
          </a:p>
          <a:p>
            <a:pPr marL="285750" indent="-285750" algn="just">
              <a:buFont typeface="Wingdings" pitchFamily="2" charset="2"/>
              <a:buChar char="Ø"/>
            </a:pPr>
            <a:endParaRPr lang="el-GR" b="1" dirty="0" smtClean="0"/>
          </a:p>
          <a:p>
            <a:pPr marL="285750" indent="-285750" algn="just">
              <a:buFont typeface="Wingdings" pitchFamily="2" charset="2"/>
              <a:buChar char="Ø"/>
            </a:pPr>
            <a:endParaRPr lang="el-GR" b="1" dirty="0"/>
          </a:p>
          <a:p>
            <a:pPr algn="just"/>
            <a:r>
              <a:rPr lang="el-GR" b="1" dirty="0" smtClean="0"/>
              <a:t> </a:t>
            </a:r>
            <a:endParaRPr lang="el-GR" sz="2000" b="1" u="sng" dirty="0" smtClean="0">
              <a:solidFill>
                <a:srgbClr val="FF0000"/>
              </a:solidFill>
              <a:latin typeface="Arno Pro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endParaRPr lang="el-GR" sz="2000" b="1" dirty="0">
              <a:latin typeface="Arno Pro" pitchFamily="18" charset="0"/>
            </a:endParaRPr>
          </a:p>
          <a:p>
            <a:pPr algn="just"/>
            <a:r>
              <a:rPr lang="en-US" sz="2000" b="1" dirty="0" smtClean="0">
                <a:latin typeface="Arno Pro" pitchFamily="18" charset="0"/>
              </a:rPr>
              <a:t>           </a:t>
            </a:r>
          </a:p>
        </p:txBody>
      </p:sp>
      <p:pic>
        <p:nvPicPr>
          <p:cNvPr id="6" name="Picture 4"/>
          <p:cNvPicPr/>
          <p:nvPr/>
        </p:nvPicPr>
        <p:blipFill>
          <a:blip r:embed="rId2" cstate="print"/>
          <a:srcRect l="4362" t="8844" r="5275" b="21085"/>
          <a:stretch>
            <a:fillRect/>
          </a:stretch>
        </p:blipFill>
        <p:spPr bwMode="auto">
          <a:xfrm>
            <a:off x="2447554" y="4365104"/>
            <a:ext cx="4061460" cy="215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3557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accent3">
                <a:lumMod val="40000"/>
                <a:lumOff val="60000"/>
              </a:schemeClr>
            </a:gs>
            <a:gs pos="76000">
              <a:schemeClr val="bg1">
                <a:tint val="90000"/>
                <a:shade val="90000"/>
                <a:satMod val="200000"/>
              </a:schemeClr>
            </a:gs>
            <a:gs pos="92000">
              <a:schemeClr val="bg1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0589" y="190381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ts val="672"/>
              </a:spcBef>
              <a:buSzPts val="2800"/>
            </a:pPr>
            <a:r>
              <a:rPr lang="el-GR" sz="2400" b="1" i="1" u="sng" dirty="0" smtClean="0">
                <a:solidFill>
                  <a:srgbClr val="00B0F0"/>
                </a:solidFill>
                <a:latin typeface="Arno Pro" pitchFamily="18" charset="0"/>
              </a:rPr>
              <a:t>Συνδυασμός μεθόδων</a:t>
            </a:r>
            <a:endParaRPr lang="el-GR" sz="2400" b="1" i="1" u="sng" dirty="0">
              <a:solidFill>
                <a:srgbClr val="00B0F0"/>
              </a:solidFill>
              <a:latin typeface="Arno Pro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5112" y="1484784"/>
            <a:ext cx="3857567" cy="239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1135" y="4149080"/>
            <a:ext cx="3641543" cy="2448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4090" y="1484784"/>
            <a:ext cx="3654525" cy="2519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Λυγισμένο βέλος 1"/>
          <p:cNvSpPr/>
          <p:nvPr/>
        </p:nvSpPr>
        <p:spPr>
          <a:xfrm>
            <a:off x="4410274" y="2735949"/>
            <a:ext cx="813816" cy="86868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7" name="Διάγραμμα ροής: Διάτρητη ταινία 6"/>
          <p:cNvSpPr/>
          <p:nvPr/>
        </p:nvSpPr>
        <p:spPr>
          <a:xfrm>
            <a:off x="5988275" y="35020"/>
            <a:ext cx="2964617" cy="1512168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smtClean="0">
                <a:solidFill>
                  <a:srgbClr val="FFFF00"/>
                </a:solidFill>
              </a:rPr>
              <a:t>LAB PROCESS</a:t>
            </a:r>
            <a:endParaRPr lang="el-GR" b="1" i="1" dirty="0">
              <a:solidFill>
                <a:srgbClr val="FFFF00"/>
              </a:solidFill>
            </a:endParaRPr>
          </a:p>
        </p:txBody>
      </p:sp>
      <p:graphicFrame>
        <p:nvGraphicFramePr>
          <p:cNvPr id="8" name="Διάγραμμα 7"/>
          <p:cNvGraphicFramePr/>
          <p:nvPr>
            <p:extLst>
              <p:ext uri="{D42A27DB-BD31-4B8C-83A1-F6EECF244321}">
                <p14:modId xmlns:p14="http://schemas.microsoft.com/office/powerpoint/2010/main" xmlns="" val="1376361874"/>
              </p:ext>
            </p:extLst>
          </p:nvPr>
        </p:nvGraphicFramePr>
        <p:xfrm>
          <a:off x="347013" y="461046"/>
          <a:ext cx="2255912" cy="1667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9815" y="5157922"/>
            <a:ext cx="3803077" cy="14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Αστέρι 6 ακτινών 10"/>
          <p:cNvSpPr/>
          <p:nvPr/>
        </p:nvSpPr>
        <p:spPr>
          <a:xfrm>
            <a:off x="6228184" y="3907366"/>
            <a:ext cx="2160239" cy="1453646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smtClean="0">
                <a:solidFill>
                  <a:srgbClr val="FFFF00"/>
                </a:solidFill>
              </a:rPr>
              <a:t>FINAL PRODUCT </a:t>
            </a:r>
            <a:endParaRPr lang="el-GR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067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52" y="0"/>
            <a:ext cx="6286544" cy="714356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2000" dirty="0" smtClean="0"/>
              <a:t>References</a:t>
            </a:r>
            <a:r>
              <a:rPr lang="el-GR" sz="2000" dirty="0" smtClean="0"/>
              <a:t> </a:t>
            </a:r>
            <a:r>
              <a:rPr lang="en-US" sz="2000" dirty="0" smtClean="0"/>
              <a:t> </a:t>
            </a:r>
            <a:endParaRPr lang="el-GR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714374"/>
            <a:ext cx="8334697" cy="5594945"/>
          </a:xfrm>
        </p:spPr>
        <p:txBody>
          <a:bodyPr rtlCol="0">
            <a:noAutofit/>
          </a:bodyPr>
          <a:lstStyle/>
          <a:p>
            <a:pPr algn="just" fontAlgn="auto">
              <a:spcAft>
                <a:spcPts val="0"/>
              </a:spcAft>
              <a:buFont typeface="+mj-lt"/>
              <a:buAutoNum type="arabicPeriod"/>
              <a:defRPr/>
            </a:pPr>
            <a:endParaRPr lang="el-GR" sz="1400" b="1" i="1" dirty="0" smtClean="0">
              <a:solidFill>
                <a:schemeClr val="tx1"/>
              </a:solidFill>
            </a:endParaRPr>
          </a:p>
          <a:p>
            <a:pPr algn="just">
              <a:buFont typeface="+mj-lt"/>
              <a:buAutoNum type="arabicPeriod"/>
              <a:defRPr/>
            </a:pPr>
            <a:endParaRPr lang="el-GR" sz="1400" b="1" dirty="0"/>
          </a:p>
          <a:p>
            <a:pPr algn="just" fontAlgn="auto">
              <a:spcAft>
                <a:spcPts val="0"/>
              </a:spcAft>
              <a:buFont typeface="+mj-lt"/>
              <a:buAutoNum type="arabicPeriod"/>
              <a:defRPr/>
            </a:pPr>
            <a:endParaRPr lang="en-US" sz="1400" b="1" dirty="0" smtClean="0">
              <a:solidFill>
                <a:schemeClr val="tx1"/>
              </a:solidFill>
            </a:endParaRPr>
          </a:p>
          <a:p>
            <a:pPr algn="just" fontAlgn="auto">
              <a:spcAft>
                <a:spcPts val="0"/>
              </a:spcAft>
              <a:buFont typeface="+mj-lt"/>
              <a:buAutoNum type="arabicPeriod"/>
              <a:defRPr/>
            </a:pPr>
            <a:endParaRPr lang="en-US" sz="1400" b="1" dirty="0" smtClean="0">
              <a:solidFill>
                <a:schemeClr val="tx1"/>
              </a:solidFill>
            </a:endParaRPr>
          </a:p>
          <a:p>
            <a:pPr algn="just" fontAlgn="auto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1600" b="1" dirty="0" smtClean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8F3466-08B2-4BB9-92D0-4F9E19D2E600}" type="slidenum">
              <a:rPr lang="el-GR"/>
              <a:pPr>
                <a:defRPr/>
              </a:pPr>
              <a:t>14</a:t>
            </a:fld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323528" y="548680"/>
            <a:ext cx="8136904" cy="7509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l-GR" sz="1600" b="1" i="1" dirty="0">
                <a:solidFill>
                  <a:srgbClr val="FF0000"/>
                </a:solidFill>
              </a:rPr>
              <a:t>Μέθοδοι ανάλυσης στην ορυκτολογία </a:t>
            </a:r>
            <a:r>
              <a:rPr lang="en-US" sz="1600" b="1" i="1" dirty="0">
                <a:hlinkClick r:id="rId2"/>
              </a:rPr>
              <a:t>https://</a:t>
            </a:r>
            <a:r>
              <a:rPr lang="en-US" sz="1600" b="1" i="1" dirty="0" smtClean="0">
                <a:hlinkClick r:id="rId2"/>
              </a:rPr>
              <a:t>www.slideserve.com/licia/4842142</a:t>
            </a:r>
            <a:r>
              <a:rPr lang="el-GR" sz="1600" b="1" i="1" dirty="0" smtClean="0"/>
              <a:t> </a:t>
            </a:r>
            <a:r>
              <a:rPr lang="en-US" sz="1600" b="1" i="1" dirty="0" smtClean="0"/>
              <a:t> </a:t>
            </a:r>
            <a:endParaRPr lang="en-US" sz="1600" b="1" i="1" dirty="0"/>
          </a:p>
          <a:p>
            <a:endParaRPr lang="en-US" sz="1600" b="1" i="1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sz="1600" b="1" i="1" dirty="0"/>
              <a:t>Thermal Analysis </a:t>
            </a:r>
            <a:r>
              <a:rPr lang="en-US" sz="1600" b="1" i="1" dirty="0">
                <a:hlinkClick r:id="rId3"/>
              </a:rPr>
              <a:t>http://</a:t>
            </a:r>
            <a:r>
              <a:rPr lang="en-US" sz="1600" b="1" i="1" dirty="0" smtClean="0">
                <a:hlinkClick r:id="rId3"/>
              </a:rPr>
              <a:t>docplayer.gr/44216576-Thermiki-analysi-thermikes-methodoi-thermikes-tehnikes.html</a:t>
            </a:r>
            <a:r>
              <a:rPr lang="el-GR" sz="1600" b="1" i="1" dirty="0" smtClean="0"/>
              <a:t> </a:t>
            </a:r>
            <a:r>
              <a:rPr lang="en-US" sz="1600" b="1" i="1" dirty="0" smtClean="0"/>
              <a:t> </a:t>
            </a:r>
            <a:r>
              <a:rPr lang="el-GR" sz="1600" b="1" i="1" dirty="0" smtClean="0"/>
              <a:t> </a:t>
            </a:r>
            <a:endParaRPr lang="en-US" sz="1600" b="1" i="1" dirty="0"/>
          </a:p>
          <a:p>
            <a:endParaRPr lang="en-US" sz="1600" b="1" i="1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sz="1600" b="1" i="1" dirty="0"/>
              <a:t>Mechanical, Microstructural and Mineralogical Analyses of Porous Clay Pots Elaborated with Rice </a:t>
            </a:r>
            <a:r>
              <a:rPr lang="en-US" sz="1600" b="1" i="1" dirty="0" err="1"/>
              <a:t>HusksYeri</a:t>
            </a:r>
            <a:r>
              <a:rPr lang="en-US" sz="1600" b="1" i="1" dirty="0"/>
              <a:t> Dah-</a:t>
            </a:r>
            <a:r>
              <a:rPr lang="en-US" sz="1600" b="1" i="1" dirty="0" err="1"/>
              <a:t>Traoré</a:t>
            </a:r>
            <a:r>
              <a:rPr lang="en-US" sz="1600" b="1" i="1" dirty="0"/>
              <a:t>, </a:t>
            </a:r>
            <a:r>
              <a:rPr lang="en-US" sz="1600" b="1" i="1" dirty="0" err="1"/>
              <a:t>Lamine</a:t>
            </a:r>
            <a:r>
              <a:rPr lang="en-US" sz="1600" b="1" i="1" dirty="0"/>
              <a:t> </a:t>
            </a:r>
            <a:r>
              <a:rPr lang="en-US" sz="1600" b="1" i="1" dirty="0" err="1"/>
              <a:t>Zerbo</a:t>
            </a:r>
            <a:r>
              <a:rPr lang="en-US" sz="1600" b="1" i="1" dirty="0"/>
              <a:t>, M </a:t>
            </a:r>
            <a:r>
              <a:rPr lang="en-US" sz="1600" b="1" i="1" dirty="0" err="1"/>
              <a:t>ohamed</a:t>
            </a:r>
            <a:r>
              <a:rPr lang="en-US" sz="1600" b="1" i="1" dirty="0"/>
              <a:t> </a:t>
            </a:r>
            <a:r>
              <a:rPr lang="en-US" sz="1600" b="1" i="1" dirty="0" err="1"/>
              <a:t>Seynou</a:t>
            </a:r>
            <a:r>
              <a:rPr lang="en-US" sz="1600" b="1" i="1" dirty="0"/>
              <a:t>*, </a:t>
            </a:r>
            <a:r>
              <a:rPr lang="en-US" sz="1600" b="1" i="1" dirty="0" err="1"/>
              <a:t>Raguilnaba</a:t>
            </a:r>
            <a:r>
              <a:rPr lang="en-US" sz="1600" b="1" i="1" dirty="0"/>
              <a:t> </a:t>
            </a:r>
            <a:r>
              <a:rPr lang="en-US" sz="1600" b="1" i="1" dirty="0" err="1"/>
              <a:t>Ouedraogo</a:t>
            </a:r>
            <a:r>
              <a:rPr lang="en-US" sz="1600" b="1" i="1" dirty="0"/>
              <a:t>. Journal of Minerals and Materials Characterization and Engineering, 2018, 6, 257-,270 </a:t>
            </a:r>
            <a:r>
              <a:rPr lang="en-US" sz="1600" b="1" i="1" dirty="0">
                <a:hlinkClick r:id="rId4"/>
              </a:rPr>
              <a:t>http://</a:t>
            </a:r>
            <a:r>
              <a:rPr lang="en-US" sz="1600" b="1" i="1" dirty="0" smtClean="0">
                <a:hlinkClick r:id="rId4"/>
              </a:rPr>
              <a:t>www.scirp.org/journal/jmmce</a:t>
            </a:r>
            <a:r>
              <a:rPr lang="el-GR" sz="1600" b="1" i="1" dirty="0" smtClean="0"/>
              <a:t> </a:t>
            </a:r>
            <a:endParaRPr lang="en-US" sz="1600" b="1" i="1" dirty="0"/>
          </a:p>
          <a:p>
            <a:endParaRPr lang="en-US" sz="1600" b="1" i="1" dirty="0"/>
          </a:p>
          <a:p>
            <a:endParaRPr lang="en-US" sz="1600" b="1" i="1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sz="1600" b="1" i="1" dirty="0"/>
              <a:t>THERMAL CHARACTERIZATION OF CARBONATE </a:t>
            </a:r>
            <a:r>
              <a:rPr lang="en-US" sz="1600" b="1" i="1" dirty="0" err="1"/>
              <a:t>ROCKSKozani</a:t>
            </a:r>
            <a:r>
              <a:rPr lang="en-US" sz="1600" b="1" i="1" dirty="0"/>
              <a:t> area, North-western Macedonia, Greece. C. </a:t>
            </a:r>
            <a:r>
              <a:rPr lang="en-US" sz="1600" b="1" i="1" dirty="0" err="1"/>
              <a:t>Dagounaki</a:t>
            </a:r>
            <a:r>
              <a:rPr lang="en-US" sz="1600" b="1" i="1" dirty="0"/>
              <a:t> , K. </a:t>
            </a:r>
            <a:r>
              <a:rPr lang="en-US" sz="1600" b="1" i="1" dirty="0" err="1"/>
              <a:t>Chrissafis</a:t>
            </a:r>
            <a:r>
              <a:rPr lang="en-US" sz="1600" b="1" i="1" dirty="0"/>
              <a:t> , A. </a:t>
            </a:r>
            <a:r>
              <a:rPr lang="en-US" sz="1600" b="1" i="1" dirty="0" err="1"/>
              <a:t>Kassoli-Fournaraki</a:t>
            </a:r>
            <a:r>
              <a:rPr lang="en-US" sz="1600" b="1" i="1" dirty="0"/>
              <a:t> ,A. </a:t>
            </a:r>
            <a:r>
              <a:rPr lang="en-US" sz="1600" b="1" i="1" dirty="0" err="1"/>
              <a:t>Tsirambides</a:t>
            </a:r>
            <a:r>
              <a:rPr lang="en-US" sz="1600" b="1" i="1" dirty="0"/>
              <a:t> , C. </a:t>
            </a:r>
            <a:r>
              <a:rPr lang="en-US" sz="1600" b="1" i="1" dirty="0" err="1"/>
              <a:t>Sikalidis</a:t>
            </a:r>
            <a:r>
              <a:rPr lang="en-US" sz="1600" b="1" i="1" dirty="0"/>
              <a:t> 3 and K. M. Paraskevopoulos. Journal of Thermal Analysis and </a:t>
            </a:r>
            <a:r>
              <a:rPr lang="en-US" sz="1600" b="1" i="1" dirty="0" err="1"/>
              <a:t>Calorimetry</a:t>
            </a:r>
            <a:r>
              <a:rPr lang="en-US" sz="1600" b="1" i="1" dirty="0"/>
              <a:t>, Vol. 78 (2004) 295–306 </a:t>
            </a:r>
          </a:p>
          <a:p>
            <a:endParaRPr lang="en-US" sz="1600" b="1" i="1" dirty="0"/>
          </a:p>
          <a:p>
            <a:endParaRPr lang="en-US" sz="1600" b="1" i="1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sz="1600" b="1" i="1" dirty="0"/>
              <a:t>  </a:t>
            </a:r>
            <a:r>
              <a:rPr lang="el-GR" sz="1600" b="1" i="1" dirty="0"/>
              <a:t>Προηγμένες μέθοδοι χαρακτηρισμού υλικών </a:t>
            </a:r>
            <a:r>
              <a:rPr lang="en-US" sz="1600" b="1" i="1" dirty="0"/>
              <a:t>Y</a:t>
            </a:r>
            <a:r>
              <a:rPr lang="el-GR" sz="1600" b="1" i="1" dirty="0"/>
              <a:t>ψηλή Μετρική Τεχνολογία, Καθ. ΕΜΠ Α. </a:t>
            </a:r>
            <a:r>
              <a:rPr lang="el-GR" sz="1600" b="1" i="1" dirty="0" err="1">
                <a:solidFill>
                  <a:srgbClr val="FF0000"/>
                </a:solidFill>
              </a:rPr>
              <a:t>Μοροπούλου</a:t>
            </a:r>
            <a:r>
              <a:rPr lang="el-GR" sz="1600" b="1" i="1" dirty="0"/>
              <a:t>,  Ενόργανες </a:t>
            </a:r>
            <a:r>
              <a:rPr lang="el-GR" sz="1600" b="1" i="1" dirty="0" err="1"/>
              <a:t>μέθοδοιανάλυσης</a:t>
            </a:r>
            <a:r>
              <a:rPr lang="el-GR" sz="1600" b="1" i="1" dirty="0"/>
              <a:t>. </a:t>
            </a:r>
            <a:r>
              <a:rPr lang="en-US" sz="1600" b="1" i="1" dirty="0">
                <a:hlinkClick r:id="rId5"/>
              </a:rPr>
              <a:t>https://</a:t>
            </a:r>
            <a:r>
              <a:rPr lang="en-US" sz="1600" b="1" i="1" dirty="0" smtClean="0">
                <a:hlinkClick r:id="rId5"/>
              </a:rPr>
              <a:t>ocw.aoc.ntua.gr/modules/document/file.php/CHEMENG114/Advanced%20Measuring%20Technology.pdf</a:t>
            </a:r>
            <a:r>
              <a:rPr lang="el-GR" sz="1600" b="1" i="1" dirty="0" smtClean="0"/>
              <a:t> </a:t>
            </a:r>
            <a:r>
              <a:rPr lang="en-US" sz="1600" b="1" i="1" dirty="0" smtClean="0"/>
              <a:t> </a:t>
            </a:r>
            <a:r>
              <a:rPr lang="el-GR" sz="1600" b="1" i="1" dirty="0" smtClean="0"/>
              <a:t> </a:t>
            </a:r>
          </a:p>
          <a:p>
            <a:endParaRPr lang="el-GR" sz="1600" b="1" i="1" dirty="0"/>
          </a:p>
          <a:p>
            <a:pPr marL="285750" indent="-285750">
              <a:buFont typeface="Wingdings" pitchFamily="2" charset="2"/>
              <a:buChar char="Ø"/>
            </a:pPr>
            <a:r>
              <a:rPr lang="el-GR" sz="1600" b="1" i="1" dirty="0" smtClean="0"/>
              <a:t>Αγγελίνα </a:t>
            </a:r>
            <a:r>
              <a:rPr lang="el-GR" sz="1600" b="1" i="1" dirty="0" err="1" smtClean="0"/>
              <a:t>Τσιαπράντα</a:t>
            </a:r>
            <a:r>
              <a:rPr lang="el-GR" sz="1600" b="1" i="1" dirty="0" smtClean="0"/>
              <a:t> </a:t>
            </a:r>
            <a:r>
              <a:rPr lang="el-GR" sz="1600" b="1" i="1" dirty="0" err="1" smtClean="0"/>
              <a:t>Μεταπτ</a:t>
            </a:r>
            <a:r>
              <a:rPr lang="el-GR" sz="1600" b="1" i="1" dirty="0" smtClean="0"/>
              <a:t>. </a:t>
            </a:r>
            <a:r>
              <a:rPr lang="el-GR" sz="1600" b="1" i="1" dirty="0" err="1" smtClean="0"/>
              <a:t>Διπλ</a:t>
            </a:r>
            <a:r>
              <a:rPr lang="el-GR" sz="1600" b="1" i="1" dirty="0" smtClean="0"/>
              <a:t>. Εργασία, 2011</a:t>
            </a:r>
          </a:p>
          <a:p>
            <a:pPr marL="285750" indent="-285750">
              <a:buFont typeface="Wingdings" pitchFamily="2" charset="2"/>
              <a:buChar char="Ø"/>
            </a:pPr>
            <a:endParaRPr lang="el-GR" sz="1600" b="1" i="1" dirty="0"/>
          </a:p>
          <a:p>
            <a:pPr marL="285750" indent="-285750">
              <a:buFont typeface="Wingdings" pitchFamily="2" charset="2"/>
              <a:buChar char="Ø"/>
            </a:pPr>
            <a:r>
              <a:rPr lang="el-GR" sz="1600" b="1" i="1" dirty="0" err="1" smtClean="0"/>
              <a:t>Μπούρμπος</a:t>
            </a:r>
            <a:r>
              <a:rPr lang="el-GR" sz="1600" b="1" i="1" dirty="0" smtClean="0"/>
              <a:t> Ευάγγελος, </a:t>
            </a:r>
            <a:r>
              <a:rPr lang="el-GR" sz="1600" b="1" i="1" dirty="0" err="1"/>
              <a:t>Μεταπτ</a:t>
            </a:r>
            <a:r>
              <a:rPr lang="el-GR" sz="1600" b="1" i="1" dirty="0"/>
              <a:t>. </a:t>
            </a:r>
            <a:r>
              <a:rPr lang="el-GR" sz="1600" b="1" i="1" dirty="0" err="1"/>
              <a:t>Διπλ</a:t>
            </a:r>
            <a:r>
              <a:rPr lang="el-GR" sz="1600" b="1" i="1" dirty="0"/>
              <a:t>. Εργασία, </a:t>
            </a:r>
            <a:r>
              <a:rPr lang="el-GR" sz="1600" b="1" i="1" dirty="0" smtClean="0"/>
              <a:t>2013</a:t>
            </a:r>
            <a:endParaRPr lang="el-GR" sz="1600" b="1" i="1" dirty="0"/>
          </a:p>
          <a:p>
            <a:pPr marL="285750" indent="-285750">
              <a:buFont typeface="Wingdings" pitchFamily="2" charset="2"/>
              <a:buChar char="Ø"/>
            </a:pPr>
            <a:endParaRPr lang="el-GR" sz="1600" b="1" i="1" dirty="0"/>
          </a:p>
          <a:p>
            <a:pPr marL="285750" indent="-285750">
              <a:buFont typeface="Wingdings" pitchFamily="2" charset="2"/>
              <a:buChar char="Ø"/>
            </a:pPr>
            <a:endParaRPr lang="el-GR" sz="1600" b="1" i="1" dirty="0" smtClean="0"/>
          </a:p>
          <a:p>
            <a:endParaRPr lang="el-GR" sz="1600" b="1" i="1" dirty="0"/>
          </a:p>
          <a:p>
            <a:endParaRPr lang="en-US" sz="1600" b="1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2938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accent3">
                <a:lumMod val="40000"/>
                <a:lumOff val="60000"/>
              </a:schemeClr>
            </a:gs>
            <a:gs pos="76000">
              <a:schemeClr val="bg1">
                <a:tint val="90000"/>
                <a:shade val="90000"/>
                <a:satMod val="200000"/>
              </a:schemeClr>
            </a:gs>
            <a:gs pos="92000">
              <a:schemeClr val="bg1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6573" y="884954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4" name="TextBox 3"/>
          <p:cNvSpPr txBox="1"/>
          <p:nvPr/>
        </p:nvSpPr>
        <p:spPr>
          <a:xfrm>
            <a:off x="680589" y="251937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i="1" u="sng" dirty="0" smtClean="0">
                <a:solidFill>
                  <a:srgbClr val="00B0F0"/>
                </a:solidFill>
                <a:latin typeface="Arno Pro" pitchFamily="18" charset="0"/>
              </a:rPr>
              <a:t>Εισαγωγή-Γενικά</a:t>
            </a:r>
            <a:endParaRPr lang="el-GR" sz="3200" b="1" i="1" u="sng" dirty="0">
              <a:solidFill>
                <a:srgbClr val="00B0F0"/>
              </a:solidFill>
              <a:latin typeface="Arno Pro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565" y="888808"/>
            <a:ext cx="7848872" cy="695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el-GR" b="1" dirty="0"/>
              <a:t> </a:t>
            </a:r>
            <a:r>
              <a:rPr lang="el-GR" sz="2400" b="1" i="1" dirty="0" smtClean="0">
                <a:latin typeface="Arno Pro" pitchFamily="18" charset="0"/>
              </a:rPr>
              <a:t>Οι τεχνικές της </a:t>
            </a:r>
            <a:r>
              <a:rPr lang="el-GR" sz="2400" b="1" i="1" dirty="0" smtClean="0">
                <a:solidFill>
                  <a:srgbClr val="FF0000"/>
                </a:solidFill>
                <a:latin typeface="Arno Pro" pitchFamily="18" charset="0"/>
              </a:rPr>
              <a:t>θερμικής ανάλυσης</a:t>
            </a:r>
            <a:r>
              <a:rPr lang="el-GR" sz="2400" b="1" i="1" dirty="0" smtClean="0">
                <a:latin typeface="Arno Pro" pitchFamily="18" charset="0"/>
              </a:rPr>
              <a:t> χρησιμοποιούνται ως</a:t>
            </a:r>
            <a:r>
              <a:rPr lang="el-GR" sz="2400" b="1" i="1" dirty="0" smtClean="0">
                <a:solidFill>
                  <a:srgbClr val="FF0000"/>
                </a:solidFill>
                <a:latin typeface="Arno Pro" pitchFamily="18" charset="0"/>
              </a:rPr>
              <a:t> μέθοδοι  ποιοτικού, ποσοτικού χαρακτηρισμού υλικών </a:t>
            </a:r>
            <a:r>
              <a:rPr lang="el-GR" sz="2400" b="1" i="1" dirty="0" smtClean="0">
                <a:latin typeface="Arno Pro" pitchFamily="18" charset="0"/>
              </a:rPr>
              <a:t>. </a:t>
            </a:r>
          </a:p>
          <a:p>
            <a:pPr algn="just"/>
            <a:endParaRPr lang="el-GR" sz="2400" b="1" i="1" dirty="0" smtClean="0">
              <a:latin typeface="Arno Pro" pitchFamily="18" charset="0"/>
            </a:endParaRPr>
          </a:p>
          <a:p>
            <a:pPr marL="457200" indent="-457200" algn="just">
              <a:buFont typeface="Wingdings" pitchFamily="2" charset="2"/>
              <a:buChar char="Ø"/>
            </a:pPr>
            <a:r>
              <a:rPr lang="el-GR" sz="2400" b="1" i="1" dirty="0" smtClean="0">
                <a:latin typeface="Arno Pro" pitchFamily="18" charset="0"/>
              </a:rPr>
              <a:t>Βασίζονται σε </a:t>
            </a:r>
            <a:r>
              <a:rPr lang="el-GR" sz="2400" b="1" i="1" dirty="0" smtClean="0">
                <a:solidFill>
                  <a:srgbClr val="FF0000"/>
                </a:solidFill>
                <a:latin typeface="Arno Pro" pitchFamily="18" charset="0"/>
              </a:rPr>
              <a:t>μεταβολές</a:t>
            </a:r>
            <a:r>
              <a:rPr lang="el-GR" sz="2400" b="1" i="1" dirty="0" smtClean="0">
                <a:latin typeface="Arno Pro" pitchFamily="18" charset="0"/>
              </a:rPr>
              <a:t> θερμοδυναμικών, φυσικοχημικών ή και μηχανικών ιδιοτήτων απλών ή σύνθετων συστημάτων </a:t>
            </a:r>
            <a:r>
              <a:rPr lang="el-GR" sz="2400" b="1" i="1" dirty="0" smtClean="0">
                <a:solidFill>
                  <a:srgbClr val="FF0000"/>
                </a:solidFill>
                <a:latin typeface="Arno Pro" pitchFamily="18" charset="0"/>
              </a:rPr>
              <a:t>υλικών</a:t>
            </a:r>
            <a:r>
              <a:rPr lang="el-GR" sz="2400" b="1" i="1" dirty="0" smtClean="0">
                <a:latin typeface="Arno Pro" pitchFamily="18" charset="0"/>
              </a:rPr>
              <a:t> όταν αυτά </a:t>
            </a:r>
            <a:r>
              <a:rPr lang="el-GR" sz="2400" b="1" i="1" dirty="0" smtClean="0">
                <a:solidFill>
                  <a:srgbClr val="FF0000"/>
                </a:solidFill>
                <a:latin typeface="Arno Pro" pitchFamily="18" charset="0"/>
              </a:rPr>
              <a:t>υποβάλλονται σε συνθήκες  θέρμανσης σε καθορισμένο χρόνο</a:t>
            </a:r>
            <a:r>
              <a:rPr lang="el-GR" sz="2400" b="1" i="1" dirty="0" smtClean="0">
                <a:latin typeface="Arno Pro" pitchFamily="18" charset="0"/>
              </a:rPr>
              <a:t>.</a:t>
            </a:r>
          </a:p>
          <a:p>
            <a:pPr algn="just"/>
            <a:endParaRPr lang="el-GR" sz="2400" b="1" i="1" dirty="0">
              <a:latin typeface="Arno Pro" pitchFamily="18" charset="0"/>
            </a:endParaRPr>
          </a:p>
          <a:p>
            <a:pPr marL="457200" indent="-457200" algn="just">
              <a:buFont typeface="Wingdings" pitchFamily="2" charset="2"/>
              <a:buChar char="Ø"/>
            </a:pPr>
            <a:r>
              <a:rPr lang="el-GR" sz="2400" b="1" i="1" dirty="0" smtClean="0">
                <a:latin typeface="Arno Pro" pitchFamily="18" charset="0"/>
              </a:rPr>
              <a:t>Οι </a:t>
            </a:r>
            <a:r>
              <a:rPr lang="el-GR" sz="2400" b="1" i="1" dirty="0" smtClean="0">
                <a:solidFill>
                  <a:srgbClr val="FF0000"/>
                </a:solidFill>
                <a:latin typeface="Arno Pro" pitchFamily="18" charset="0"/>
              </a:rPr>
              <a:t>πληροφορίες</a:t>
            </a:r>
            <a:r>
              <a:rPr lang="el-GR" sz="2400" b="1" i="1" dirty="0" smtClean="0">
                <a:latin typeface="Arno Pro" pitchFamily="18" charset="0"/>
              </a:rPr>
              <a:t> των μεταβολών λαμβάνονται με τη </a:t>
            </a:r>
            <a:r>
              <a:rPr lang="el-GR" sz="2400" b="1" i="1" dirty="0" smtClean="0">
                <a:solidFill>
                  <a:srgbClr val="FF0000"/>
                </a:solidFill>
                <a:latin typeface="Arno Pro" pitchFamily="18" charset="0"/>
              </a:rPr>
              <a:t>μορφή θερμικών φασμάτων.</a:t>
            </a:r>
          </a:p>
          <a:p>
            <a:pPr algn="just"/>
            <a:endParaRPr lang="en-US" sz="2400" b="1" i="1" dirty="0" smtClean="0">
              <a:solidFill>
                <a:srgbClr val="FF0000"/>
              </a:solidFill>
              <a:latin typeface="Arno Pro" pitchFamily="18" charset="0"/>
            </a:endParaRPr>
          </a:p>
          <a:p>
            <a:pPr marL="457200" indent="-457200" algn="just">
              <a:buFont typeface="Wingdings" pitchFamily="2" charset="2"/>
              <a:buChar char="Ø"/>
            </a:pPr>
            <a:r>
              <a:rPr lang="en-US" sz="2400" b="1" i="1" dirty="0" smtClean="0">
                <a:solidFill>
                  <a:srgbClr val="FF0000"/>
                </a:solidFill>
                <a:latin typeface="Arno Pro" pitchFamily="18" charset="0"/>
              </a:rPr>
              <a:t>E</a:t>
            </a:r>
            <a:r>
              <a:rPr lang="el-GR" sz="2400" b="1" i="1" dirty="0" err="1" smtClean="0">
                <a:solidFill>
                  <a:srgbClr val="FF0000"/>
                </a:solidFill>
                <a:latin typeface="Arno Pro" pitchFamily="18" charset="0"/>
              </a:rPr>
              <a:t>ύχρηστη</a:t>
            </a:r>
            <a:r>
              <a:rPr lang="el-GR" sz="2400" b="1" i="1" dirty="0" smtClean="0">
                <a:solidFill>
                  <a:srgbClr val="FF0000"/>
                </a:solidFill>
                <a:latin typeface="Arno Pro" pitchFamily="18" charset="0"/>
              </a:rPr>
              <a:t> και </a:t>
            </a:r>
            <a:r>
              <a:rPr lang="el-GR" sz="2400" b="1" i="1" dirty="0" err="1" smtClean="0">
                <a:solidFill>
                  <a:srgbClr val="FF0000"/>
                </a:solidFill>
                <a:latin typeface="Arno Pro" pitchFamily="18" charset="0"/>
              </a:rPr>
              <a:t>διαδεδεομένη</a:t>
            </a:r>
            <a:r>
              <a:rPr lang="el-GR" sz="2400" b="1" i="1" dirty="0" smtClean="0">
                <a:solidFill>
                  <a:srgbClr val="FF0000"/>
                </a:solidFill>
                <a:latin typeface="Arno Pro" pitchFamily="18" charset="0"/>
              </a:rPr>
              <a:t> μέθοδος </a:t>
            </a:r>
            <a:r>
              <a:rPr lang="el-GR" sz="2400" b="1" i="1" dirty="0" smtClean="0">
                <a:latin typeface="Arno Pro" pitchFamily="18" charset="0"/>
              </a:rPr>
              <a:t>αφού χρησιμοποιείται σε οποιαδήποτε  κατηγορία υλικών (γεωλογικά, πολυμερή, </a:t>
            </a:r>
            <a:r>
              <a:rPr lang="el-GR" sz="2400" b="1" i="1" dirty="0" err="1" smtClean="0">
                <a:latin typeface="Arno Pro" pitchFamily="18" charset="0"/>
              </a:rPr>
              <a:t>φαρμάκα</a:t>
            </a:r>
            <a:r>
              <a:rPr lang="el-GR" sz="2400" b="1" i="1" dirty="0" smtClean="0">
                <a:latin typeface="Arno Pro" pitchFamily="18" charset="0"/>
              </a:rPr>
              <a:t>, πλαστικά, κεραμικά, κράματα, καταλύτες) </a:t>
            </a:r>
          </a:p>
          <a:p>
            <a:pPr algn="just"/>
            <a:endParaRPr lang="el-GR" sz="2800" b="1" i="1" dirty="0" smtClean="0">
              <a:latin typeface="Arno Pro" pitchFamily="18" charset="0"/>
            </a:endParaRPr>
          </a:p>
          <a:p>
            <a:pPr algn="just"/>
            <a:endParaRPr lang="el-GR" sz="3200" b="1" i="1" dirty="0" smtClean="0">
              <a:latin typeface="Arno Pro" pitchFamily="18" charset="0"/>
            </a:endParaRPr>
          </a:p>
          <a:p>
            <a:pPr algn="just"/>
            <a:endParaRPr lang="el-GR" sz="3200" b="1" i="1" dirty="0">
              <a:latin typeface="Arno Pro" pitchFamily="18" charset="0"/>
            </a:endParaRPr>
          </a:p>
          <a:p>
            <a:pPr algn="just"/>
            <a:endParaRPr lang="el-GR" b="1" i="1" dirty="0">
              <a:latin typeface="Arno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182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accent3">
                <a:lumMod val="40000"/>
                <a:lumOff val="60000"/>
              </a:schemeClr>
            </a:gs>
            <a:gs pos="76000">
              <a:schemeClr val="bg1">
                <a:tint val="90000"/>
                <a:shade val="90000"/>
                <a:satMod val="200000"/>
              </a:schemeClr>
            </a:gs>
            <a:gs pos="92000">
              <a:schemeClr val="bg1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6573" y="884954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4" name="TextBox 3"/>
          <p:cNvSpPr txBox="1"/>
          <p:nvPr/>
        </p:nvSpPr>
        <p:spPr>
          <a:xfrm>
            <a:off x="107504" y="251937"/>
            <a:ext cx="86409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i="1" u="sng" dirty="0" smtClean="0">
                <a:solidFill>
                  <a:srgbClr val="00B0F0"/>
                </a:solidFill>
                <a:latin typeface="Arno Pro" pitchFamily="18" charset="0"/>
              </a:rPr>
              <a:t>Κύριες πληροφορίες θερμικής ανάλυσης σε ορυκτά και  πετρώματα </a:t>
            </a:r>
            <a:endParaRPr lang="el-GR" sz="2400" b="1" i="1" u="sng" dirty="0">
              <a:solidFill>
                <a:srgbClr val="00B0F0"/>
              </a:solidFill>
              <a:latin typeface="Arno Pro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745419"/>
            <a:ext cx="7848872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000" b="1" i="1" u="sng" dirty="0" smtClean="0">
                <a:latin typeface="Arno Pro" pitchFamily="18" charset="0"/>
              </a:rPr>
              <a:t>Οι  </a:t>
            </a:r>
            <a:r>
              <a:rPr lang="el-GR" sz="2400" b="1" i="1" u="sng" dirty="0" smtClean="0">
                <a:solidFill>
                  <a:srgbClr val="FF0000"/>
                </a:solidFill>
                <a:latin typeface="Arno Pro" pitchFamily="18" charset="0"/>
              </a:rPr>
              <a:t>κύριες μεταβολές</a:t>
            </a:r>
            <a:r>
              <a:rPr lang="el-GR" sz="2000" b="1" i="1" u="sng" dirty="0" smtClean="0">
                <a:solidFill>
                  <a:srgbClr val="FF0000"/>
                </a:solidFill>
                <a:latin typeface="Arno Pro" pitchFamily="18" charset="0"/>
              </a:rPr>
              <a:t> </a:t>
            </a:r>
            <a:r>
              <a:rPr lang="el-GR" sz="2000" b="1" i="1" u="sng" dirty="0" smtClean="0">
                <a:latin typeface="Arno Pro" pitchFamily="18" charset="0"/>
              </a:rPr>
              <a:t>που υφίστανται  οι </a:t>
            </a:r>
            <a:r>
              <a:rPr lang="el-GR" sz="2000" b="1" i="1" u="sng" dirty="0" smtClean="0">
                <a:solidFill>
                  <a:srgbClr val="FF0000"/>
                </a:solidFill>
                <a:latin typeface="Arno Pro" pitchFamily="18" charset="0"/>
              </a:rPr>
              <a:t>φυσικές πρώτες ύλες </a:t>
            </a:r>
            <a:r>
              <a:rPr lang="el-GR" sz="2000" b="1" i="1" u="sng" dirty="0" smtClean="0">
                <a:latin typeface="Arno Pro" pitchFamily="18" charset="0"/>
              </a:rPr>
              <a:t>με τη θέρμανση (ή τη ψύξη) είναι</a:t>
            </a:r>
            <a:r>
              <a:rPr lang="el-GR" sz="2000" b="1" i="1" dirty="0" smtClean="0">
                <a:latin typeface="Arno Pro" pitchFamily="18" charset="0"/>
              </a:rPr>
              <a:t>:</a:t>
            </a:r>
          </a:p>
          <a:p>
            <a:pPr algn="just"/>
            <a:endParaRPr lang="el-GR" sz="2000" b="1" i="1" dirty="0" smtClean="0">
              <a:latin typeface="Arno Pro" pitchFamily="18" charset="0"/>
            </a:endParaRPr>
          </a:p>
          <a:p>
            <a:pPr marL="457200" indent="-457200" algn="just">
              <a:buFont typeface="Wingdings" pitchFamily="2" charset="2"/>
              <a:buChar char="Ø"/>
            </a:pPr>
            <a:r>
              <a:rPr lang="el-GR" sz="2000" b="1" i="1" dirty="0" smtClean="0">
                <a:solidFill>
                  <a:srgbClr val="FF0000"/>
                </a:solidFill>
                <a:latin typeface="Arno Pro" pitchFamily="18" charset="0"/>
              </a:rPr>
              <a:t>Απώλειες</a:t>
            </a:r>
            <a:r>
              <a:rPr lang="el-GR" sz="2000" b="1" i="1" dirty="0" smtClean="0">
                <a:latin typeface="Arno Pro" pitchFamily="18" charset="0"/>
              </a:rPr>
              <a:t> επιφανειακού και κρυσταλλικού </a:t>
            </a:r>
            <a:r>
              <a:rPr lang="el-GR" sz="2000" b="1" i="1" dirty="0" smtClean="0">
                <a:solidFill>
                  <a:srgbClr val="FF0000"/>
                </a:solidFill>
                <a:latin typeface="Arno Pro" pitchFamily="18" charset="0"/>
              </a:rPr>
              <a:t>νερού και υδροξυλίων. 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el-GR" sz="2000" b="1" i="1" dirty="0" smtClean="0">
                <a:solidFill>
                  <a:srgbClr val="FF0000"/>
                </a:solidFill>
                <a:latin typeface="Arno Pro" pitchFamily="18" charset="0"/>
              </a:rPr>
              <a:t>Διασπάσεις</a:t>
            </a:r>
            <a:r>
              <a:rPr lang="el-GR" sz="2000" b="1" i="1" dirty="0" smtClean="0">
                <a:latin typeface="Arno Pro" pitchFamily="18" charset="0"/>
              </a:rPr>
              <a:t> ανθρακικών, </a:t>
            </a:r>
            <a:r>
              <a:rPr lang="el-GR" sz="2000" b="1" i="1" dirty="0" err="1" smtClean="0">
                <a:latin typeface="Arno Pro" pitchFamily="18" charset="0"/>
              </a:rPr>
              <a:t>θειϊκών</a:t>
            </a:r>
            <a:r>
              <a:rPr lang="el-GR" sz="2000" b="1" i="1" dirty="0" smtClean="0">
                <a:latin typeface="Arno Pro" pitchFamily="18" charset="0"/>
              </a:rPr>
              <a:t> </a:t>
            </a:r>
            <a:r>
              <a:rPr lang="el-GR" sz="2000" b="1" i="1" dirty="0" smtClean="0">
                <a:solidFill>
                  <a:srgbClr val="FF0000"/>
                </a:solidFill>
                <a:latin typeface="Arno Pro" pitchFamily="18" charset="0"/>
              </a:rPr>
              <a:t>φάσεων</a:t>
            </a:r>
            <a:r>
              <a:rPr lang="el-GR" sz="2000" b="1" i="1" dirty="0" smtClean="0">
                <a:latin typeface="Arno Pro" pitchFamily="18" charset="0"/>
              </a:rPr>
              <a:t> ή και άλλων ορυκτών όπως αργιλικών.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el-GR" sz="2000" b="1" i="1" dirty="0" smtClean="0">
                <a:solidFill>
                  <a:srgbClr val="FF0000"/>
                </a:solidFill>
                <a:latin typeface="Arno Pro" pitchFamily="18" charset="0"/>
              </a:rPr>
              <a:t>Μεταβολές</a:t>
            </a:r>
            <a:r>
              <a:rPr lang="el-GR" sz="2000" b="1" i="1" dirty="0" smtClean="0">
                <a:latin typeface="Arno Pro" pitchFamily="18" charset="0"/>
              </a:rPr>
              <a:t> πλεγματικής </a:t>
            </a:r>
            <a:r>
              <a:rPr lang="el-GR" sz="2000" b="1" i="1" dirty="0" smtClean="0">
                <a:solidFill>
                  <a:srgbClr val="FF0000"/>
                </a:solidFill>
                <a:latin typeface="Arno Pro" pitchFamily="18" charset="0"/>
              </a:rPr>
              <a:t>δομής.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el-GR" sz="2000" b="1" i="1" dirty="0" smtClean="0">
                <a:solidFill>
                  <a:srgbClr val="FF0000"/>
                </a:solidFill>
                <a:latin typeface="Arno Pro" pitchFamily="18" charset="0"/>
              </a:rPr>
              <a:t>Χημικές αντιδράσεις  </a:t>
            </a:r>
            <a:r>
              <a:rPr lang="el-GR" sz="2000" b="1" i="1" dirty="0" smtClean="0">
                <a:latin typeface="Arno Pro" pitchFamily="18" charset="0"/>
              </a:rPr>
              <a:t>μεταξύ</a:t>
            </a:r>
            <a:r>
              <a:rPr lang="el-GR" sz="2000" b="1" i="1" dirty="0" smtClean="0">
                <a:solidFill>
                  <a:srgbClr val="FF0000"/>
                </a:solidFill>
                <a:latin typeface="Arno Pro" pitchFamily="18" charset="0"/>
              </a:rPr>
              <a:t> </a:t>
            </a:r>
            <a:r>
              <a:rPr lang="el-GR" sz="2000" b="1" i="1" dirty="0" smtClean="0">
                <a:latin typeface="Arno Pro" pitchFamily="18" charset="0"/>
              </a:rPr>
              <a:t>πρωτογενών φάσεων και σχηματισμός νέων.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el-GR" sz="2000" b="1" i="1" dirty="0" smtClean="0">
                <a:latin typeface="Arno Pro" pitchFamily="18" charset="0"/>
              </a:rPr>
              <a:t>Περιοχές σταθερότητας φάσεων με τη θερμοκρασία (πχ σημείο τήξεως) </a:t>
            </a:r>
          </a:p>
          <a:p>
            <a:pPr marL="457200" indent="-457200" algn="just">
              <a:buFont typeface="Wingdings" pitchFamily="2" charset="2"/>
              <a:buChar char="Ø"/>
            </a:pPr>
            <a:endParaRPr lang="el-GR" sz="2000" b="1" i="1" dirty="0">
              <a:latin typeface="Arno Pro" pitchFamily="18" charset="0"/>
            </a:endParaRPr>
          </a:p>
          <a:p>
            <a:pPr algn="just"/>
            <a:r>
              <a:rPr lang="el-GR" sz="2000" b="1" i="1" u="sng" dirty="0" smtClean="0">
                <a:latin typeface="Arno Pro" pitchFamily="18" charset="0"/>
              </a:rPr>
              <a:t>Οι παραπάνω</a:t>
            </a:r>
            <a:r>
              <a:rPr lang="el-GR" sz="2000" b="1" i="1" u="sng" dirty="0" smtClean="0">
                <a:solidFill>
                  <a:srgbClr val="FF0000"/>
                </a:solidFill>
                <a:latin typeface="Arno Pro" pitchFamily="18" charset="0"/>
              </a:rPr>
              <a:t> </a:t>
            </a:r>
            <a:r>
              <a:rPr lang="el-GR" sz="2400" b="1" i="1" u="sng" dirty="0" smtClean="0">
                <a:solidFill>
                  <a:srgbClr val="FF0000"/>
                </a:solidFill>
                <a:latin typeface="Arno Pro" pitchFamily="18" charset="0"/>
              </a:rPr>
              <a:t>μεταβολές </a:t>
            </a:r>
            <a:r>
              <a:rPr lang="el-GR" sz="2400" b="1" i="1" u="sng" dirty="0" smtClean="0">
                <a:latin typeface="Arno Pro" pitchFamily="18" charset="0"/>
              </a:rPr>
              <a:t> </a:t>
            </a:r>
            <a:r>
              <a:rPr lang="el-GR" sz="2400" b="1" i="1" u="sng" dirty="0" smtClean="0">
                <a:solidFill>
                  <a:srgbClr val="FF0000"/>
                </a:solidFill>
                <a:latin typeface="Arno Pro" pitchFamily="18" charset="0"/>
              </a:rPr>
              <a:t>εκφράζονται</a:t>
            </a:r>
            <a:r>
              <a:rPr lang="el-GR" sz="2400" b="1" i="1" u="sng" dirty="0" smtClean="0">
                <a:latin typeface="Arno Pro" pitchFamily="18" charset="0"/>
              </a:rPr>
              <a:t> </a:t>
            </a:r>
            <a:r>
              <a:rPr lang="el-GR" sz="2000" b="1" i="1" u="sng" dirty="0" smtClean="0">
                <a:latin typeface="Arno Pro" pitchFamily="18" charset="0"/>
              </a:rPr>
              <a:t>μέσω των θερμικών </a:t>
            </a:r>
            <a:r>
              <a:rPr lang="el-GR" sz="2000" b="1" i="1" u="sng" dirty="0" smtClean="0">
                <a:solidFill>
                  <a:srgbClr val="FF0000"/>
                </a:solidFill>
                <a:latin typeface="Arno Pro" pitchFamily="18" charset="0"/>
              </a:rPr>
              <a:t> </a:t>
            </a:r>
            <a:r>
              <a:rPr lang="el-GR" sz="2000" b="1" i="1" u="sng" dirty="0" smtClean="0">
                <a:latin typeface="Arno Pro" pitchFamily="18" charset="0"/>
              </a:rPr>
              <a:t>φασμάτων που λαμβάνονται </a:t>
            </a:r>
            <a:r>
              <a:rPr lang="el-GR" sz="2400" b="1" i="1" u="sng" dirty="0" smtClean="0">
                <a:solidFill>
                  <a:srgbClr val="FF0000"/>
                </a:solidFill>
                <a:latin typeface="Arno Pro" pitchFamily="18" charset="0"/>
              </a:rPr>
              <a:t>ως:</a:t>
            </a:r>
          </a:p>
          <a:p>
            <a:pPr algn="just"/>
            <a:endParaRPr lang="el-GR" sz="2000" b="1" i="1" u="sng" dirty="0" smtClean="0">
              <a:solidFill>
                <a:srgbClr val="FF0000"/>
              </a:solidFill>
              <a:latin typeface="Arno Pro" pitchFamily="18" charset="0"/>
            </a:endParaRPr>
          </a:p>
          <a:p>
            <a:pPr marL="457200" indent="-457200" algn="just">
              <a:buFont typeface="Wingdings" pitchFamily="2" charset="2"/>
              <a:buChar char="Ø"/>
            </a:pPr>
            <a:r>
              <a:rPr lang="el-GR" sz="2000" b="1" i="1" dirty="0" smtClean="0">
                <a:solidFill>
                  <a:srgbClr val="FF0000"/>
                </a:solidFill>
                <a:latin typeface="Arno Pro" pitchFamily="18" charset="0"/>
              </a:rPr>
              <a:t>Μεταβολή αρχικού βάρους </a:t>
            </a:r>
            <a:r>
              <a:rPr lang="el-GR" sz="2000" b="1" i="1" dirty="0" smtClean="0">
                <a:latin typeface="Arno Pro" pitchFamily="18" charset="0"/>
              </a:rPr>
              <a:t>του υπό μελέτη υλικού (πχ λόγω απομάκρυνσης </a:t>
            </a:r>
            <a:r>
              <a:rPr lang="en-US" sz="2000" b="1" i="1" dirty="0" smtClean="0">
                <a:latin typeface="Arno Pro" pitchFamily="18" charset="0"/>
              </a:rPr>
              <a:t>CO2</a:t>
            </a:r>
            <a:r>
              <a:rPr lang="el-GR" sz="2000" b="1" i="1" dirty="0" smtClean="0">
                <a:latin typeface="Arno Pro" pitchFamily="18" charset="0"/>
              </a:rPr>
              <a:t>, υγρασίας κτλ</a:t>
            </a:r>
            <a:r>
              <a:rPr lang="en-US" sz="2000" b="1" i="1" dirty="0" smtClean="0">
                <a:latin typeface="Arno Pro" pitchFamily="18" charset="0"/>
              </a:rPr>
              <a:t>)</a:t>
            </a:r>
            <a:endParaRPr lang="el-GR" sz="2000" b="1" i="1" dirty="0" smtClean="0">
              <a:latin typeface="Arno Pro" pitchFamily="18" charset="0"/>
            </a:endParaRPr>
          </a:p>
          <a:p>
            <a:pPr marL="457200" indent="-457200" algn="just">
              <a:buFont typeface="Wingdings" pitchFamily="2" charset="2"/>
              <a:buChar char="Ø"/>
            </a:pPr>
            <a:r>
              <a:rPr lang="el-GR" sz="2000" b="1" i="1" dirty="0" smtClean="0">
                <a:solidFill>
                  <a:srgbClr val="FF0000"/>
                </a:solidFill>
                <a:latin typeface="Arno Pro" pitchFamily="18" charset="0"/>
              </a:rPr>
              <a:t>Μεταβολή θερμοκρασίας  </a:t>
            </a:r>
            <a:r>
              <a:rPr lang="el-GR" sz="2000" b="1" i="1" dirty="0" smtClean="0">
                <a:latin typeface="Arno Pro" pitchFamily="18" charset="0"/>
              </a:rPr>
              <a:t>του υπό μελέτη υλικού </a:t>
            </a:r>
            <a:r>
              <a:rPr lang="en-US" sz="2000" b="1" i="1" dirty="0" smtClean="0">
                <a:latin typeface="Arno Pro" pitchFamily="18" charset="0"/>
              </a:rPr>
              <a:t>(</a:t>
            </a:r>
            <a:r>
              <a:rPr lang="el-GR" sz="2000" b="1" i="1" dirty="0" smtClean="0">
                <a:latin typeface="Arno Pro" pitchFamily="18" charset="0"/>
              </a:rPr>
              <a:t>πχ λόγω εξώθερμης αντίδρασης)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el-GR" sz="2000" b="1" i="1" dirty="0" smtClean="0">
                <a:solidFill>
                  <a:srgbClr val="FF0000"/>
                </a:solidFill>
                <a:latin typeface="Arno Pro" pitchFamily="18" charset="0"/>
              </a:rPr>
              <a:t>Μεταβολή του </a:t>
            </a:r>
            <a:r>
              <a:rPr lang="el-GR" sz="2000" b="1" i="1" dirty="0" err="1" smtClean="0">
                <a:solidFill>
                  <a:srgbClr val="FF0000"/>
                </a:solidFill>
                <a:latin typeface="Arno Pro" pitchFamily="18" charset="0"/>
              </a:rPr>
              <a:t>ογκού</a:t>
            </a:r>
            <a:r>
              <a:rPr lang="el-GR" sz="2000" b="1" i="1" dirty="0" smtClean="0">
                <a:latin typeface="Arno Pro" pitchFamily="18" charset="0"/>
              </a:rPr>
              <a:t> του υπό μελέτη υλικού</a:t>
            </a:r>
            <a:r>
              <a:rPr lang="en-US" sz="2000" b="1" i="1" dirty="0" smtClean="0">
                <a:latin typeface="Arno Pro" pitchFamily="18" charset="0"/>
              </a:rPr>
              <a:t> (</a:t>
            </a:r>
            <a:r>
              <a:rPr lang="el-GR" sz="2000" b="1" i="1" dirty="0" smtClean="0">
                <a:latin typeface="Arno Pro" pitchFamily="18" charset="0"/>
              </a:rPr>
              <a:t>πχ διόγκωση αργιλικών)</a:t>
            </a:r>
          </a:p>
          <a:p>
            <a:pPr algn="just"/>
            <a:endParaRPr lang="el-GR" sz="2000" b="1" i="1" dirty="0" smtClean="0">
              <a:solidFill>
                <a:srgbClr val="FF0000"/>
              </a:solidFill>
              <a:latin typeface="Arno Pro" pitchFamily="18" charset="0"/>
            </a:endParaRPr>
          </a:p>
          <a:p>
            <a:pPr algn="just"/>
            <a:endParaRPr lang="el-GR" sz="2000" b="1" i="1" dirty="0" smtClean="0">
              <a:latin typeface="Arno Pro" pitchFamily="18" charset="0"/>
            </a:endParaRPr>
          </a:p>
          <a:p>
            <a:pPr algn="just"/>
            <a:endParaRPr lang="el-GR" sz="2000" b="1" i="1" dirty="0" smtClean="0">
              <a:latin typeface="Arno Pro" pitchFamily="18" charset="0"/>
            </a:endParaRPr>
          </a:p>
          <a:p>
            <a:pPr algn="just"/>
            <a:endParaRPr lang="el-GR" sz="2400" b="1" i="1" dirty="0">
              <a:latin typeface="Arno Pro" pitchFamily="18" charset="0"/>
            </a:endParaRPr>
          </a:p>
          <a:p>
            <a:pPr algn="just"/>
            <a:endParaRPr lang="el-GR" sz="2400" b="1" i="1" dirty="0">
              <a:latin typeface="Arno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0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accent3">
                <a:lumMod val="40000"/>
                <a:lumOff val="60000"/>
              </a:schemeClr>
            </a:gs>
            <a:gs pos="76000">
              <a:schemeClr val="bg1">
                <a:tint val="90000"/>
                <a:shade val="90000"/>
                <a:satMod val="200000"/>
              </a:schemeClr>
            </a:gs>
            <a:gs pos="92000">
              <a:schemeClr val="bg1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836712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4" name="TextBox 3"/>
          <p:cNvSpPr txBox="1"/>
          <p:nvPr/>
        </p:nvSpPr>
        <p:spPr>
          <a:xfrm>
            <a:off x="719572" y="491365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i="1" u="sng" dirty="0" smtClean="0">
                <a:solidFill>
                  <a:srgbClr val="00B0F0"/>
                </a:solidFill>
                <a:latin typeface="Arno Pro" pitchFamily="18" charset="0"/>
              </a:rPr>
              <a:t>Τεχνικές θερμικής ανάλυσης</a:t>
            </a:r>
            <a:endParaRPr lang="el-GR" sz="3200" b="1" i="1" u="sng" dirty="0">
              <a:solidFill>
                <a:srgbClr val="00B0F0"/>
              </a:solidFill>
              <a:latin typeface="Arno Pro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565" y="1149073"/>
            <a:ext cx="7848872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b="1" dirty="0"/>
              <a:t> </a:t>
            </a:r>
            <a:r>
              <a:rPr lang="el-GR" sz="2000" b="1" i="1" dirty="0" smtClean="0">
                <a:latin typeface="Arno Pro" pitchFamily="18" charset="0"/>
              </a:rPr>
              <a:t>Υπάρχουν διάφορες τεχνικές θερμικές ανάλυσης  με πιο </a:t>
            </a:r>
            <a:r>
              <a:rPr lang="el-GR" sz="2000" b="1" i="1" u="sng" dirty="0" smtClean="0">
                <a:latin typeface="Arno Pro" pitchFamily="18" charset="0"/>
              </a:rPr>
              <a:t>κοινές τις</a:t>
            </a:r>
            <a:r>
              <a:rPr lang="el-GR" sz="2000" b="1" i="1" dirty="0" smtClean="0">
                <a:latin typeface="Arno Pro" pitchFamily="18" charset="0"/>
              </a:rPr>
              <a:t>:</a:t>
            </a:r>
          </a:p>
          <a:p>
            <a:pPr marL="342900" indent="-342900" algn="just" fontAlgn="base">
              <a:spcBef>
                <a:spcPts val="672"/>
              </a:spcBef>
              <a:buSzPts val="2800"/>
              <a:buFont typeface="Arial" pitchFamily="34" charset="0"/>
              <a:buChar char="•"/>
            </a:pPr>
            <a:r>
              <a:rPr lang="el-GR" sz="2000" b="1" i="1" dirty="0" err="1">
                <a:solidFill>
                  <a:srgbClr val="FF0000"/>
                </a:solidFill>
                <a:latin typeface="Arno Pro" pitchFamily="18" charset="0"/>
              </a:rPr>
              <a:t>Θερμοβαρυμετρική</a:t>
            </a:r>
            <a:r>
              <a:rPr lang="el-GR" sz="2000" b="1" i="1" dirty="0">
                <a:solidFill>
                  <a:srgbClr val="FF0000"/>
                </a:solidFill>
                <a:latin typeface="Arno Pro" pitchFamily="18" charset="0"/>
              </a:rPr>
              <a:t> ανάλυση </a:t>
            </a:r>
            <a:r>
              <a:rPr lang="el-GR" sz="2000" b="1" i="1" dirty="0">
                <a:latin typeface="Arno Pro" pitchFamily="18" charset="0"/>
              </a:rPr>
              <a:t>(</a:t>
            </a:r>
            <a:r>
              <a:rPr lang="en-US" sz="2000" b="1" i="1" dirty="0" err="1">
                <a:latin typeface="Arno Pro" pitchFamily="18" charset="0"/>
              </a:rPr>
              <a:t>Thermogravimetric</a:t>
            </a:r>
            <a:r>
              <a:rPr lang="en-US" sz="2000" b="1" i="1" dirty="0">
                <a:latin typeface="Arno Pro" pitchFamily="18" charset="0"/>
              </a:rPr>
              <a:t> Analysis: </a:t>
            </a:r>
            <a:r>
              <a:rPr lang="en-US" sz="2000" b="1" i="1" dirty="0">
                <a:solidFill>
                  <a:srgbClr val="FF0000"/>
                </a:solidFill>
                <a:latin typeface="Arno Pro" pitchFamily="18" charset="0"/>
              </a:rPr>
              <a:t>TGA</a:t>
            </a:r>
            <a:r>
              <a:rPr lang="en-US" sz="2000" b="1" i="1" dirty="0">
                <a:latin typeface="Arno Pro" pitchFamily="18" charset="0"/>
              </a:rPr>
              <a:t>)</a:t>
            </a:r>
            <a:endParaRPr lang="el-GR" sz="2000" b="1" i="1" dirty="0">
              <a:latin typeface="Arno Pro" pitchFamily="18" charset="0"/>
            </a:endParaRPr>
          </a:p>
          <a:p>
            <a:pPr marL="342900" indent="-342900" algn="just" fontAlgn="base">
              <a:spcBef>
                <a:spcPts val="672"/>
              </a:spcBef>
              <a:buSzPts val="2800"/>
              <a:buFont typeface="Arial" pitchFamily="34" charset="0"/>
              <a:buChar char="•"/>
            </a:pPr>
            <a:r>
              <a:rPr lang="el-GR" sz="2000" b="1" i="1" dirty="0" smtClean="0">
                <a:solidFill>
                  <a:srgbClr val="FF0000"/>
                </a:solidFill>
                <a:latin typeface="Arno Pro" pitchFamily="18" charset="0"/>
              </a:rPr>
              <a:t>Διαφορική </a:t>
            </a:r>
            <a:r>
              <a:rPr lang="el-GR" sz="2000" b="1" i="1" dirty="0">
                <a:solidFill>
                  <a:srgbClr val="FF0000"/>
                </a:solidFill>
                <a:latin typeface="Arno Pro" pitchFamily="18" charset="0"/>
              </a:rPr>
              <a:t>θερμική ανάλυση </a:t>
            </a:r>
            <a:r>
              <a:rPr lang="el-GR" sz="2000" b="1" i="1" dirty="0">
                <a:latin typeface="Arno Pro" pitchFamily="18" charset="0"/>
              </a:rPr>
              <a:t>(</a:t>
            </a:r>
            <a:r>
              <a:rPr lang="en-US" sz="2000" b="1" i="1" dirty="0">
                <a:latin typeface="Arno Pro" pitchFamily="18" charset="0"/>
              </a:rPr>
              <a:t>Differential Thermal Analysis: </a:t>
            </a:r>
            <a:r>
              <a:rPr lang="en-US" sz="2000" b="1" i="1" dirty="0" smtClean="0">
                <a:solidFill>
                  <a:srgbClr val="FF0000"/>
                </a:solidFill>
                <a:latin typeface="Arno Pro" pitchFamily="18" charset="0"/>
              </a:rPr>
              <a:t>DTA</a:t>
            </a:r>
            <a:r>
              <a:rPr lang="en-US" sz="2000" b="1" i="1" dirty="0" smtClean="0">
                <a:latin typeface="Arno Pro" pitchFamily="18" charset="0"/>
              </a:rPr>
              <a:t>)</a:t>
            </a:r>
            <a:endParaRPr lang="el-GR" sz="2000" b="1" i="1" dirty="0" smtClean="0">
              <a:latin typeface="Arno Pro" pitchFamily="18" charset="0"/>
            </a:endParaRPr>
          </a:p>
          <a:p>
            <a:pPr marL="342900" indent="-342900" algn="just" fontAlgn="base">
              <a:spcBef>
                <a:spcPts val="672"/>
              </a:spcBef>
              <a:buSzPts val="2800"/>
              <a:buFont typeface="Arial" pitchFamily="34" charset="0"/>
              <a:buChar char="•"/>
            </a:pPr>
            <a:r>
              <a:rPr lang="el-GR" sz="2000" b="1" i="1" dirty="0" smtClean="0">
                <a:solidFill>
                  <a:srgbClr val="FF0000"/>
                </a:solidFill>
                <a:latin typeface="Arno Pro" pitchFamily="18" charset="0"/>
              </a:rPr>
              <a:t>Διαφορική </a:t>
            </a:r>
            <a:r>
              <a:rPr lang="el-GR" sz="2000" b="1" i="1" dirty="0">
                <a:solidFill>
                  <a:srgbClr val="FF0000"/>
                </a:solidFill>
                <a:latin typeface="Arno Pro" pitchFamily="18" charset="0"/>
              </a:rPr>
              <a:t>θερμιδομετρίας </a:t>
            </a:r>
            <a:r>
              <a:rPr lang="el-GR" sz="2000" b="1" i="1" dirty="0">
                <a:latin typeface="Arno Pro" pitchFamily="18" charset="0"/>
              </a:rPr>
              <a:t>σάρωσης (</a:t>
            </a:r>
            <a:r>
              <a:rPr lang="en-US" sz="2000" b="1" i="1" dirty="0">
                <a:latin typeface="Arno Pro" pitchFamily="18" charset="0"/>
              </a:rPr>
              <a:t>Differential Scanning </a:t>
            </a:r>
            <a:r>
              <a:rPr lang="en-US" sz="2000" b="1" i="1" dirty="0" err="1">
                <a:latin typeface="Arno Pro" pitchFamily="18" charset="0"/>
              </a:rPr>
              <a:t>Calorimetry</a:t>
            </a:r>
            <a:r>
              <a:rPr lang="en-US" sz="2000" b="1" i="1" dirty="0">
                <a:latin typeface="Arno Pro" pitchFamily="18" charset="0"/>
              </a:rPr>
              <a:t>: </a:t>
            </a:r>
            <a:r>
              <a:rPr lang="en-US" sz="2000" b="1" i="1" dirty="0" smtClean="0">
                <a:solidFill>
                  <a:srgbClr val="FF0000"/>
                </a:solidFill>
                <a:latin typeface="Arno Pro" pitchFamily="18" charset="0"/>
              </a:rPr>
              <a:t>DSC</a:t>
            </a:r>
            <a:r>
              <a:rPr lang="el-GR" sz="2000" b="1" i="1" dirty="0" smtClean="0">
                <a:latin typeface="Arno Pro" pitchFamily="18" charset="0"/>
              </a:rPr>
              <a:t>)</a:t>
            </a:r>
          </a:p>
          <a:p>
            <a:pPr algn="just" fontAlgn="base">
              <a:spcBef>
                <a:spcPts val="672"/>
              </a:spcBef>
              <a:buSzPts val="2800"/>
            </a:pPr>
            <a:r>
              <a:rPr lang="el-GR" sz="2000" b="1" i="1" dirty="0">
                <a:latin typeface="Arno Pro" pitchFamily="18" charset="0"/>
              </a:rPr>
              <a:t> </a:t>
            </a:r>
            <a:r>
              <a:rPr lang="el-GR" sz="2000" b="1" i="1" dirty="0" smtClean="0">
                <a:latin typeface="Arno Pro" pitchFamily="18" charset="0"/>
              </a:rPr>
              <a:t>      </a:t>
            </a:r>
            <a:r>
              <a:rPr lang="el-GR" sz="2000" b="1" i="1" u="sng" dirty="0" smtClean="0">
                <a:latin typeface="Arno Pro" pitchFamily="18" charset="0"/>
              </a:rPr>
              <a:t>Άλλες:</a:t>
            </a:r>
          </a:p>
          <a:p>
            <a:pPr marL="342900" indent="-342900" algn="just" fontAlgn="base">
              <a:spcBef>
                <a:spcPts val="672"/>
              </a:spcBef>
              <a:buSzPts val="2800"/>
              <a:buFont typeface="Arial" pitchFamily="34" charset="0"/>
              <a:buChar char="•"/>
            </a:pPr>
            <a:r>
              <a:rPr lang="el-GR" b="1" i="1" dirty="0" smtClean="0">
                <a:latin typeface="Arno Pro" pitchFamily="18" charset="0"/>
              </a:rPr>
              <a:t>Θερμομηχανική </a:t>
            </a:r>
            <a:r>
              <a:rPr lang="el-GR" b="1" i="1" dirty="0">
                <a:latin typeface="Arno Pro" pitchFamily="18" charset="0"/>
              </a:rPr>
              <a:t>ανάλυση (</a:t>
            </a:r>
            <a:r>
              <a:rPr lang="en-US" b="1" i="1" dirty="0" err="1">
                <a:latin typeface="Arno Pro" pitchFamily="18" charset="0"/>
              </a:rPr>
              <a:t>Thermomechanical</a:t>
            </a:r>
            <a:r>
              <a:rPr lang="en-US" b="1" i="1" dirty="0">
                <a:latin typeface="Arno Pro" pitchFamily="18" charset="0"/>
              </a:rPr>
              <a:t> Analysis: TMA</a:t>
            </a:r>
            <a:r>
              <a:rPr lang="en-US" b="1" i="1" dirty="0" smtClean="0">
                <a:latin typeface="Arno Pro" pitchFamily="18" charset="0"/>
              </a:rPr>
              <a:t>)</a:t>
            </a:r>
            <a:endParaRPr lang="el-GR" b="1" i="1" dirty="0" smtClean="0">
              <a:latin typeface="Arno Pro" pitchFamily="18" charset="0"/>
            </a:endParaRPr>
          </a:p>
          <a:p>
            <a:pPr marL="342900" indent="-342900" algn="just" fontAlgn="base">
              <a:spcBef>
                <a:spcPts val="672"/>
              </a:spcBef>
              <a:buSzPts val="2800"/>
              <a:buFont typeface="Arial" pitchFamily="34" charset="0"/>
              <a:buChar char="•"/>
            </a:pPr>
            <a:r>
              <a:rPr lang="en-US" b="1" i="1" dirty="0" smtClean="0">
                <a:latin typeface="Arno Pro" pitchFamily="18" charset="0"/>
              </a:rPr>
              <a:t> </a:t>
            </a:r>
            <a:r>
              <a:rPr lang="el-GR" b="1" i="1" dirty="0">
                <a:latin typeface="Arno Pro" pitchFamily="18" charset="0"/>
              </a:rPr>
              <a:t>Δυναμική μηχανική ανάλυση (</a:t>
            </a:r>
            <a:r>
              <a:rPr lang="en-US" b="1" i="1" dirty="0">
                <a:latin typeface="Arno Pro" pitchFamily="18" charset="0"/>
              </a:rPr>
              <a:t>Dynamic Mechanical Analysis: DMA</a:t>
            </a:r>
            <a:r>
              <a:rPr lang="en-US" b="1" i="1" dirty="0" smtClean="0">
                <a:latin typeface="Arno Pro" pitchFamily="18" charset="0"/>
              </a:rPr>
              <a:t>)</a:t>
            </a:r>
            <a:endParaRPr lang="el-GR" b="1" i="1" dirty="0" smtClean="0">
              <a:latin typeface="Arno Pro" pitchFamily="18" charset="0"/>
            </a:endParaRPr>
          </a:p>
          <a:p>
            <a:pPr marL="342900" indent="-342900" algn="just" fontAlgn="base">
              <a:spcBef>
                <a:spcPts val="672"/>
              </a:spcBef>
              <a:buSzPts val="2800"/>
              <a:buFont typeface="Arial" pitchFamily="34" charset="0"/>
              <a:buChar char="•"/>
            </a:pPr>
            <a:r>
              <a:rPr lang="el-GR" b="1" i="1" dirty="0" smtClean="0">
                <a:latin typeface="Arno Pro" pitchFamily="18" charset="0"/>
              </a:rPr>
              <a:t>Μέτρηση </a:t>
            </a:r>
            <a:r>
              <a:rPr lang="el-GR" b="1" i="1" dirty="0">
                <a:latin typeface="Arno Pro" pitchFamily="18" charset="0"/>
              </a:rPr>
              <a:t>θερμικής διαστολής (</a:t>
            </a:r>
            <a:r>
              <a:rPr lang="en-US" b="1" i="1" dirty="0" err="1">
                <a:latin typeface="Arno Pro" pitchFamily="18" charset="0"/>
              </a:rPr>
              <a:t>Dilatometry</a:t>
            </a:r>
            <a:r>
              <a:rPr lang="en-US" b="1" i="1" dirty="0" smtClean="0">
                <a:latin typeface="Arno Pro" pitchFamily="18" charset="0"/>
              </a:rPr>
              <a:t>)</a:t>
            </a:r>
            <a:endParaRPr lang="el-GR" b="1" i="1" dirty="0" smtClean="0">
              <a:latin typeface="Arno Pro" pitchFamily="18" charset="0"/>
            </a:endParaRPr>
          </a:p>
          <a:p>
            <a:pPr marL="342900" indent="-342900" algn="just" fontAlgn="base">
              <a:spcBef>
                <a:spcPts val="672"/>
              </a:spcBef>
              <a:buSzPts val="2800"/>
              <a:buFont typeface="Arial" pitchFamily="34" charset="0"/>
              <a:buChar char="•"/>
            </a:pPr>
            <a:r>
              <a:rPr lang="en-US" b="1" i="1" dirty="0" smtClean="0">
                <a:latin typeface="Arno Pro" pitchFamily="18" charset="0"/>
              </a:rPr>
              <a:t> </a:t>
            </a:r>
            <a:r>
              <a:rPr lang="el-GR" b="1" i="1" dirty="0">
                <a:latin typeface="Arno Pro" pitchFamily="18" charset="0"/>
              </a:rPr>
              <a:t>Μέτρηση θερμικής αγωγιμότητας (</a:t>
            </a:r>
            <a:r>
              <a:rPr lang="en-US" b="1" i="1" dirty="0">
                <a:latin typeface="Arno Pro" pitchFamily="18" charset="0"/>
              </a:rPr>
              <a:t>Thermal Conductivity Testing: TCT</a:t>
            </a:r>
            <a:r>
              <a:rPr lang="en-US" b="1" i="1" dirty="0" smtClean="0">
                <a:latin typeface="Arno Pro" pitchFamily="18" charset="0"/>
              </a:rPr>
              <a:t>)</a:t>
            </a:r>
            <a:endParaRPr lang="el-GR" b="1" i="1" dirty="0" smtClean="0">
              <a:latin typeface="Arno Pro" pitchFamily="18" charset="0"/>
            </a:endParaRPr>
          </a:p>
          <a:p>
            <a:pPr marL="342900" indent="-342900" algn="just" fontAlgn="base">
              <a:spcBef>
                <a:spcPts val="672"/>
              </a:spcBef>
              <a:buSzPts val="2800"/>
              <a:buFont typeface="Arial" pitchFamily="34" charset="0"/>
              <a:buChar char="•"/>
            </a:pPr>
            <a:r>
              <a:rPr lang="en-US" b="1" i="1" dirty="0" smtClean="0">
                <a:latin typeface="Arno Pro" pitchFamily="18" charset="0"/>
              </a:rPr>
              <a:t> </a:t>
            </a:r>
            <a:r>
              <a:rPr lang="el-GR" b="1" i="1" dirty="0">
                <a:latin typeface="Arno Pro" pitchFamily="18" charset="0"/>
              </a:rPr>
              <a:t>Μέτρηση θερμικής </a:t>
            </a:r>
            <a:r>
              <a:rPr lang="el-GR" b="1" i="1" dirty="0" err="1">
                <a:latin typeface="Arno Pro" pitchFamily="18" charset="0"/>
              </a:rPr>
              <a:t>διαχυτότητας</a:t>
            </a:r>
            <a:r>
              <a:rPr lang="el-GR" b="1" i="1" dirty="0">
                <a:latin typeface="Arno Pro" pitchFamily="18" charset="0"/>
              </a:rPr>
              <a:t> με </a:t>
            </a:r>
            <a:r>
              <a:rPr lang="en-US" b="1" i="1" dirty="0" err="1">
                <a:latin typeface="Arno Pro" pitchFamily="18" charset="0"/>
              </a:rPr>
              <a:t>lazer</a:t>
            </a:r>
            <a:r>
              <a:rPr lang="en-US" b="1" i="1" dirty="0">
                <a:latin typeface="Arno Pro" pitchFamily="18" charset="0"/>
              </a:rPr>
              <a:t> (</a:t>
            </a:r>
            <a:r>
              <a:rPr lang="en-US" b="1" i="1" dirty="0" err="1">
                <a:latin typeface="Arno Pro" pitchFamily="18" charset="0"/>
              </a:rPr>
              <a:t>Lazer</a:t>
            </a:r>
            <a:r>
              <a:rPr lang="en-US" b="1" i="1" dirty="0">
                <a:latin typeface="Arno Pro" pitchFamily="18" charset="0"/>
              </a:rPr>
              <a:t> Flash Analysis: LFA)  </a:t>
            </a:r>
            <a:endParaRPr lang="el-GR" b="1" i="1" dirty="0" smtClean="0">
              <a:latin typeface="Arno Pro" pitchFamily="18" charset="0"/>
            </a:endParaRPr>
          </a:p>
          <a:p>
            <a:pPr marL="342900" indent="-342900" algn="just" fontAlgn="base">
              <a:spcBef>
                <a:spcPts val="672"/>
              </a:spcBef>
              <a:buSzPts val="2800"/>
              <a:buFont typeface="Arial" pitchFamily="34" charset="0"/>
              <a:buChar char="•"/>
            </a:pPr>
            <a:r>
              <a:rPr lang="el-GR" b="1" i="1" dirty="0" smtClean="0">
                <a:latin typeface="Arno Pro" pitchFamily="18" charset="0"/>
              </a:rPr>
              <a:t>Μέτρηση </a:t>
            </a:r>
            <a:r>
              <a:rPr lang="el-GR" b="1" i="1" dirty="0">
                <a:latin typeface="Arno Pro" pitchFamily="18" charset="0"/>
              </a:rPr>
              <a:t>πυρίμαχων ιδιοτήτων υπό φορτίο (</a:t>
            </a:r>
            <a:r>
              <a:rPr lang="en-US" b="1" i="1" dirty="0">
                <a:latin typeface="Arno Pro" pitchFamily="18" charset="0"/>
              </a:rPr>
              <a:t>Refractoriness Under Load: RUL</a:t>
            </a:r>
            <a:r>
              <a:rPr lang="en-US" b="1" i="1" dirty="0" smtClean="0">
                <a:latin typeface="Arno Pro" pitchFamily="18" charset="0"/>
              </a:rPr>
              <a:t>)</a:t>
            </a:r>
            <a:endParaRPr lang="el-GR" b="1" i="1" dirty="0" smtClean="0">
              <a:latin typeface="Arno Pro" pitchFamily="18" charset="0"/>
            </a:endParaRPr>
          </a:p>
          <a:p>
            <a:pPr marL="342900" indent="-342900" algn="just" fontAlgn="base">
              <a:spcBef>
                <a:spcPts val="672"/>
              </a:spcBef>
              <a:buSzPts val="2800"/>
              <a:buFont typeface="Arial" pitchFamily="34" charset="0"/>
              <a:buChar char="•"/>
            </a:pPr>
            <a:r>
              <a:rPr lang="en-US" b="1" i="1" dirty="0" smtClean="0">
                <a:latin typeface="Arno Pro" pitchFamily="18" charset="0"/>
              </a:rPr>
              <a:t> </a:t>
            </a:r>
            <a:r>
              <a:rPr lang="el-GR" b="1" i="1" dirty="0">
                <a:latin typeface="Arno Pro" pitchFamily="18" charset="0"/>
              </a:rPr>
              <a:t>Ερπυσμός υπό συμπίεση (</a:t>
            </a:r>
            <a:r>
              <a:rPr lang="en-US" b="1" i="1" dirty="0">
                <a:latin typeface="Arno Pro" pitchFamily="18" charset="0"/>
              </a:rPr>
              <a:t>Creep In Compression: </a:t>
            </a:r>
            <a:r>
              <a:rPr lang="en-US" b="1" i="1" dirty="0" smtClean="0">
                <a:latin typeface="Arno Pro" pitchFamily="18" charset="0"/>
              </a:rPr>
              <a:t>CIC)</a:t>
            </a:r>
            <a:endParaRPr lang="el-GR" b="1" i="1" dirty="0" smtClean="0">
              <a:latin typeface="Arno Pro" pitchFamily="18" charset="0"/>
            </a:endParaRPr>
          </a:p>
          <a:p>
            <a:pPr marL="342900" indent="-342900" algn="just" fontAlgn="base">
              <a:spcBef>
                <a:spcPts val="672"/>
              </a:spcBef>
              <a:buSzPts val="2800"/>
              <a:buFont typeface="Arial" pitchFamily="34" charset="0"/>
              <a:buChar char="•"/>
            </a:pPr>
            <a:r>
              <a:rPr lang="el-GR" b="1" i="1" dirty="0" smtClean="0">
                <a:latin typeface="Arno Pro" pitchFamily="18" charset="0"/>
              </a:rPr>
              <a:t>Μέτρο </a:t>
            </a:r>
            <a:r>
              <a:rPr lang="el-GR" b="1" i="1" dirty="0">
                <a:latin typeface="Arno Pro" pitchFamily="18" charset="0"/>
              </a:rPr>
              <a:t>ρήξης (</a:t>
            </a:r>
            <a:r>
              <a:rPr lang="en-US" b="1" i="1" dirty="0">
                <a:latin typeface="Arno Pro" pitchFamily="18" charset="0"/>
              </a:rPr>
              <a:t>Modulus of Rupture: MOR) </a:t>
            </a:r>
            <a:endParaRPr lang="el-GR" b="1" i="1" dirty="0">
              <a:latin typeface="Arno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699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accent3">
                <a:lumMod val="40000"/>
                <a:lumOff val="60000"/>
              </a:schemeClr>
            </a:gs>
            <a:gs pos="76000">
              <a:schemeClr val="bg1">
                <a:tint val="90000"/>
                <a:shade val="90000"/>
                <a:satMod val="200000"/>
              </a:schemeClr>
            </a:gs>
            <a:gs pos="92000">
              <a:schemeClr val="bg1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836712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4" name="TextBox 3"/>
          <p:cNvSpPr txBox="1"/>
          <p:nvPr/>
        </p:nvSpPr>
        <p:spPr>
          <a:xfrm>
            <a:off x="680589" y="190381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i="1" u="sng" dirty="0" smtClean="0">
                <a:solidFill>
                  <a:srgbClr val="00B0F0"/>
                </a:solidFill>
                <a:latin typeface="Arno Pro" pitchFamily="18" charset="0"/>
              </a:rPr>
              <a:t>Συνδυαστική τεχνική </a:t>
            </a:r>
            <a:r>
              <a:rPr lang="el-GR" sz="2400" b="1" dirty="0" err="1" smtClean="0">
                <a:solidFill>
                  <a:srgbClr val="00B0F0"/>
                </a:solidFill>
                <a:latin typeface="Arno Pro" pitchFamily="18" charset="0"/>
              </a:rPr>
              <a:t>Θερμοβαρυμετρικής</a:t>
            </a:r>
            <a:r>
              <a:rPr lang="el-GR" sz="2400" b="1" dirty="0" smtClean="0">
                <a:solidFill>
                  <a:srgbClr val="00B0F0"/>
                </a:solidFill>
                <a:latin typeface="Arno Pro" pitchFamily="18" charset="0"/>
              </a:rPr>
              <a:t> (Τ</a:t>
            </a:r>
            <a:r>
              <a:rPr lang="en-US" sz="2400" b="1" dirty="0" smtClean="0">
                <a:solidFill>
                  <a:srgbClr val="00B0F0"/>
                </a:solidFill>
                <a:latin typeface="Arno Pro" pitchFamily="18" charset="0"/>
              </a:rPr>
              <a:t>GA)</a:t>
            </a:r>
            <a:r>
              <a:rPr lang="el-GR" sz="2400" b="1" dirty="0" smtClean="0">
                <a:solidFill>
                  <a:srgbClr val="00B0F0"/>
                </a:solidFill>
                <a:latin typeface="Arno Pro" pitchFamily="18" charset="0"/>
              </a:rPr>
              <a:t> / Διαφορικής θερμικής ανάλυσης (</a:t>
            </a:r>
            <a:r>
              <a:rPr lang="en-US" sz="2400" b="1" dirty="0" smtClean="0">
                <a:solidFill>
                  <a:srgbClr val="00B0F0"/>
                </a:solidFill>
                <a:latin typeface="Arno Pro" pitchFamily="18" charset="0"/>
              </a:rPr>
              <a:t>DTA)</a:t>
            </a:r>
            <a:r>
              <a:rPr lang="el-GR" sz="2400" b="1" dirty="0" smtClean="0">
                <a:solidFill>
                  <a:srgbClr val="00B0F0"/>
                </a:solidFill>
                <a:latin typeface="Arno Pro" pitchFamily="18" charset="0"/>
              </a:rPr>
              <a:t> </a:t>
            </a:r>
            <a:r>
              <a:rPr lang="el-GR" sz="2400" b="1" i="1" u="sng" dirty="0" smtClean="0">
                <a:solidFill>
                  <a:srgbClr val="00B0F0"/>
                </a:solidFill>
                <a:latin typeface="Arno Pro" pitchFamily="18" charset="0"/>
              </a:rPr>
              <a:t> </a:t>
            </a:r>
            <a:endParaRPr lang="el-GR" sz="2400" b="1" i="1" u="sng" dirty="0">
              <a:solidFill>
                <a:srgbClr val="00B0F0"/>
              </a:solidFill>
              <a:latin typeface="Arno Pro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7" y="1149073"/>
            <a:ext cx="8568950" cy="5414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el-GR" b="1" dirty="0"/>
              <a:t> </a:t>
            </a:r>
            <a:r>
              <a:rPr lang="el-GR" sz="2000" b="1" u="sng" dirty="0" smtClean="0">
                <a:solidFill>
                  <a:srgbClr val="FF0000"/>
                </a:solidFill>
                <a:latin typeface="Arno Pro" pitchFamily="18" charset="0"/>
              </a:rPr>
              <a:t>Αρχή λειτουργίας της </a:t>
            </a:r>
            <a:r>
              <a:rPr lang="el-GR" sz="2000" b="1" u="sng" dirty="0" err="1" smtClean="0">
                <a:solidFill>
                  <a:srgbClr val="FF0000"/>
                </a:solidFill>
                <a:latin typeface="Arno Pro" pitchFamily="18" charset="0"/>
              </a:rPr>
              <a:t>Θερμοβαρυμετρικής</a:t>
            </a:r>
            <a:r>
              <a:rPr lang="el-GR" sz="2000" b="1" u="sng" dirty="0" smtClean="0">
                <a:solidFill>
                  <a:srgbClr val="FF0000"/>
                </a:solidFill>
                <a:latin typeface="Arno Pro" pitchFamily="18" charset="0"/>
              </a:rPr>
              <a:t> ανάλυσης </a:t>
            </a:r>
            <a:r>
              <a:rPr lang="el-GR" sz="2000" b="1" u="sng" dirty="0" smtClean="0">
                <a:latin typeface="Arno Pro" pitchFamily="18" charset="0"/>
              </a:rPr>
              <a:t>(</a:t>
            </a:r>
            <a:r>
              <a:rPr lang="en-US" sz="2000" b="1" u="sng" dirty="0" smtClean="0">
                <a:solidFill>
                  <a:srgbClr val="FF0000"/>
                </a:solidFill>
                <a:latin typeface="Arno Pro" pitchFamily="18" charset="0"/>
              </a:rPr>
              <a:t>TGA</a:t>
            </a:r>
            <a:r>
              <a:rPr lang="en-US" sz="2000" b="1" u="sng" dirty="0" smtClean="0">
                <a:latin typeface="Arno Pro" pitchFamily="18" charset="0"/>
              </a:rPr>
              <a:t>)</a:t>
            </a:r>
            <a:r>
              <a:rPr lang="el-GR" sz="2000" b="1" dirty="0" smtClean="0">
                <a:latin typeface="Arno Pro" pitchFamily="18" charset="0"/>
              </a:rPr>
              <a:t>: Βασίζεται στη μεταβολή μάζας του υπό εξέταση υλικού σε συνάρτηση με τη θερμοκρασία και το χρόνο.</a:t>
            </a:r>
          </a:p>
          <a:p>
            <a:pPr algn="just"/>
            <a:r>
              <a:rPr lang="el-GR" sz="2000" b="1" dirty="0" smtClean="0">
                <a:solidFill>
                  <a:srgbClr val="FF0000"/>
                </a:solidFill>
                <a:latin typeface="Arno Pro" pitchFamily="18" charset="0"/>
              </a:rPr>
              <a:t>      </a:t>
            </a:r>
            <a:r>
              <a:rPr lang="el-GR" sz="2000" b="1" u="sng" dirty="0" smtClean="0">
                <a:solidFill>
                  <a:srgbClr val="FF0000"/>
                </a:solidFill>
                <a:latin typeface="Arno Pro" pitchFamily="18" charset="0"/>
              </a:rPr>
              <a:t>Αρχή </a:t>
            </a:r>
            <a:r>
              <a:rPr lang="el-GR" sz="2000" b="1" u="sng" dirty="0">
                <a:solidFill>
                  <a:srgbClr val="FF0000"/>
                </a:solidFill>
                <a:latin typeface="Arno Pro" pitchFamily="18" charset="0"/>
              </a:rPr>
              <a:t>λειτουργίας </a:t>
            </a:r>
            <a:r>
              <a:rPr lang="el-GR" sz="2000" b="1" u="sng" dirty="0" smtClean="0">
                <a:solidFill>
                  <a:srgbClr val="FF0000"/>
                </a:solidFill>
                <a:latin typeface="Arno Pro" pitchFamily="18" charset="0"/>
              </a:rPr>
              <a:t>της</a:t>
            </a:r>
            <a:r>
              <a:rPr lang="el-GR" sz="2000" b="1" u="sng" dirty="0">
                <a:solidFill>
                  <a:srgbClr val="FF0000"/>
                </a:solidFill>
                <a:latin typeface="Arno Pro" pitchFamily="18" charset="0"/>
              </a:rPr>
              <a:t> </a:t>
            </a:r>
            <a:r>
              <a:rPr lang="el-GR" sz="2000" b="1" u="sng" dirty="0" smtClean="0">
                <a:solidFill>
                  <a:srgbClr val="FF0000"/>
                </a:solidFill>
                <a:latin typeface="Arno Pro" pitchFamily="18" charset="0"/>
              </a:rPr>
              <a:t>Διαφορικής θερμικής ανάλυσης </a:t>
            </a:r>
            <a:r>
              <a:rPr lang="el-GR" sz="2000" b="1" u="sng" dirty="0" smtClean="0">
                <a:latin typeface="Arno Pro" pitchFamily="18" charset="0"/>
              </a:rPr>
              <a:t>(</a:t>
            </a:r>
            <a:r>
              <a:rPr lang="en-US" sz="2000" b="1" u="sng" dirty="0" smtClean="0">
                <a:solidFill>
                  <a:srgbClr val="FF0000"/>
                </a:solidFill>
                <a:latin typeface="Arno Pro" pitchFamily="18" charset="0"/>
              </a:rPr>
              <a:t>DTA</a:t>
            </a:r>
            <a:r>
              <a:rPr lang="el-GR" sz="2000" b="1" u="sng" dirty="0" smtClean="0">
                <a:solidFill>
                  <a:srgbClr val="FF0000"/>
                </a:solidFill>
                <a:latin typeface="Arno Pro" pitchFamily="18" charset="0"/>
              </a:rPr>
              <a:t>): </a:t>
            </a:r>
            <a:r>
              <a:rPr lang="el-GR" sz="2000" b="1" dirty="0" smtClean="0">
                <a:latin typeface="Arno Pro" pitchFamily="18" charset="0"/>
              </a:rPr>
              <a:t>Βασίζεται     στη</a:t>
            </a:r>
          </a:p>
          <a:p>
            <a:pPr algn="just"/>
            <a:r>
              <a:rPr lang="el-GR" sz="2000" b="1" dirty="0">
                <a:latin typeface="Arno Pro" pitchFamily="18" charset="0"/>
              </a:rPr>
              <a:t> </a:t>
            </a:r>
            <a:r>
              <a:rPr lang="el-GR" sz="2000" b="1" dirty="0" smtClean="0">
                <a:latin typeface="Arno Pro" pitchFamily="18" charset="0"/>
              </a:rPr>
              <a:t>    μέτρηση διαφοράς θερμοκρασίας του υπό εξέταση υλικού σε σχέση με ένα υλικό</a:t>
            </a:r>
          </a:p>
          <a:p>
            <a:pPr algn="just"/>
            <a:r>
              <a:rPr lang="el-GR" sz="2000" b="1" dirty="0">
                <a:latin typeface="Arno Pro" pitchFamily="18" charset="0"/>
              </a:rPr>
              <a:t> </a:t>
            </a:r>
            <a:r>
              <a:rPr lang="el-GR" sz="2000" b="1" dirty="0" smtClean="0">
                <a:latin typeface="Arno Pro" pitchFamily="18" charset="0"/>
              </a:rPr>
              <a:t>    αναφοράς (</a:t>
            </a:r>
            <a:r>
              <a:rPr lang="el-GR" sz="2000" b="1" dirty="0" err="1" smtClean="0">
                <a:latin typeface="Arno Pro" pitchFamily="18" charset="0"/>
              </a:rPr>
              <a:t>π.χ</a:t>
            </a:r>
            <a:r>
              <a:rPr lang="el-GR" sz="2000" b="1" dirty="0" smtClean="0">
                <a:latin typeface="Arno Pro" pitchFamily="18" charset="0"/>
              </a:rPr>
              <a:t> . </a:t>
            </a:r>
            <a:r>
              <a:rPr lang="el-GR" sz="2000" b="1" dirty="0" err="1" smtClean="0">
                <a:latin typeface="Arno Pro" pitchFamily="18" charset="0"/>
              </a:rPr>
              <a:t>αλούμινα</a:t>
            </a:r>
            <a:r>
              <a:rPr lang="el-GR" sz="2000" b="1" dirty="0" smtClean="0">
                <a:latin typeface="Arno Pro" pitchFamily="18" charset="0"/>
              </a:rPr>
              <a:t>). </a:t>
            </a:r>
          </a:p>
          <a:p>
            <a:pPr algn="just"/>
            <a:endParaRPr lang="en-US" sz="2000" b="1" dirty="0" smtClean="0">
              <a:latin typeface="Arno Pro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el-GR" sz="2000" b="1" u="sng" dirty="0" smtClean="0">
                <a:solidFill>
                  <a:srgbClr val="FF0000"/>
                </a:solidFill>
                <a:latin typeface="Arno Pro" pitchFamily="18" charset="0"/>
              </a:rPr>
              <a:t>Τα κύρια μέρη/εξαρτήματα  του οργάνου</a:t>
            </a:r>
            <a:r>
              <a:rPr lang="el-GR" sz="2000" b="1" dirty="0" smtClean="0">
                <a:solidFill>
                  <a:srgbClr val="FF0000"/>
                </a:solidFill>
                <a:latin typeface="Arno Pro" pitchFamily="18" charset="0"/>
              </a:rPr>
              <a:t> </a:t>
            </a:r>
            <a:r>
              <a:rPr lang="el-GR" sz="2000" b="1" dirty="0" smtClean="0">
                <a:latin typeface="Arno Pro" pitchFamily="18" charset="0"/>
              </a:rPr>
              <a:t>αποτελούνται από: 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el-GR" sz="2000" b="1" dirty="0" smtClean="0">
                <a:latin typeface="Arno Pro" pitchFamily="18" charset="0"/>
              </a:rPr>
              <a:t>Ευαίσθητο ζυγό, 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el-GR" sz="2000" b="1" dirty="0" smtClean="0">
                <a:latin typeface="Arno Pro" pitchFamily="18" charset="0"/>
              </a:rPr>
              <a:t>Θερμόμετρα 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el-GR" sz="2000" b="1" dirty="0" smtClean="0">
                <a:latin typeface="Arno Pro" pitchFamily="18" charset="0"/>
              </a:rPr>
              <a:t>Φούρνο με στεγανό </a:t>
            </a:r>
            <a:r>
              <a:rPr lang="el-GR" sz="2000" b="1" dirty="0">
                <a:latin typeface="Arno Pro" pitchFamily="18" charset="0"/>
              </a:rPr>
              <a:t>χώρο κατάλληλης ατμόσφαιρας, (όπως αέρα ή αδρανούς αερίου</a:t>
            </a:r>
            <a:r>
              <a:rPr lang="el-GR" sz="2000" b="1" dirty="0" smtClean="0">
                <a:latin typeface="Arno Pro" pitchFamily="18" charset="0"/>
              </a:rPr>
              <a:t>, 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el-GR" sz="2000" b="1" dirty="0" err="1" smtClean="0">
                <a:latin typeface="Arno Pro" pitchFamily="18" charset="0"/>
              </a:rPr>
              <a:t>Δειγματοφορείς</a:t>
            </a:r>
            <a:r>
              <a:rPr lang="el-GR" sz="2000" b="1" dirty="0" smtClean="0">
                <a:latin typeface="Arno Pro" pitchFamily="18" charset="0"/>
              </a:rPr>
              <a:t> (όπως αλουμίνιο, λευκόχρυσο, πυρίτιο, </a:t>
            </a:r>
            <a:r>
              <a:rPr lang="el-GR" sz="2000" b="1" dirty="0" err="1" smtClean="0">
                <a:latin typeface="Arno Pro" pitchFamily="18" charset="0"/>
              </a:rPr>
              <a:t>αλούμινα</a:t>
            </a:r>
            <a:r>
              <a:rPr lang="el-GR" sz="2000" b="1" dirty="0" smtClean="0">
                <a:latin typeface="Arno Pro" pitchFamily="18" charset="0"/>
              </a:rPr>
              <a:t>)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el-GR" sz="2000" b="1" dirty="0" smtClean="0">
                <a:latin typeface="Arno Pro" pitchFamily="18" charset="0"/>
              </a:rPr>
              <a:t>Καταγραφέας δεδομένων και παρουσίασης αυτών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el-GR" sz="2000" b="1" dirty="0">
              <a:latin typeface="Arno Pro" pitchFamily="18" charset="0"/>
            </a:endParaRPr>
          </a:p>
          <a:p>
            <a:pPr algn="just"/>
            <a:endParaRPr lang="el-GR" sz="2000" b="1" dirty="0" smtClean="0">
              <a:latin typeface="Arno Pro" pitchFamily="18" charset="0"/>
            </a:endParaRPr>
          </a:p>
          <a:p>
            <a:pPr marL="342900" indent="-342900" algn="just" fontAlgn="base">
              <a:spcBef>
                <a:spcPts val="672"/>
              </a:spcBef>
              <a:buSzPts val="2800"/>
              <a:buFont typeface="Arial" pitchFamily="34" charset="0"/>
              <a:buChar char="•"/>
            </a:pPr>
            <a:endParaRPr lang="el-GR" sz="2000" b="1" dirty="0">
              <a:latin typeface="Arno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909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accent3">
                <a:lumMod val="40000"/>
                <a:lumOff val="60000"/>
              </a:schemeClr>
            </a:gs>
            <a:gs pos="76000">
              <a:schemeClr val="bg1">
                <a:tint val="90000"/>
                <a:shade val="90000"/>
                <a:satMod val="200000"/>
              </a:schemeClr>
            </a:gs>
            <a:gs pos="92000">
              <a:schemeClr val="bg1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836712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4" name="TextBox 3"/>
          <p:cNvSpPr txBox="1"/>
          <p:nvPr/>
        </p:nvSpPr>
        <p:spPr>
          <a:xfrm>
            <a:off x="680589" y="190381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i="1" u="sng" dirty="0" smtClean="0">
                <a:solidFill>
                  <a:srgbClr val="00B0F0"/>
                </a:solidFill>
                <a:latin typeface="Arno Pro" pitchFamily="18" charset="0"/>
              </a:rPr>
              <a:t>Συνδυαστική τεχνική </a:t>
            </a:r>
            <a:r>
              <a:rPr lang="el-GR" sz="2400" b="1" dirty="0" err="1" smtClean="0">
                <a:solidFill>
                  <a:srgbClr val="00B0F0"/>
                </a:solidFill>
                <a:latin typeface="Arno Pro" pitchFamily="18" charset="0"/>
              </a:rPr>
              <a:t>Θερμοβαρυμετρικής</a:t>
            </a:r>
            <a:r>
              <a:rPr lang="el-GR" sz="2400" b="1" dirty="0" smtClean="0">
                <a:solidFill>
                  <a:srgbClr val="00B0F0"/>
                </a:solidFill>
                <a:latin typeface="Arno Pro" pitchFamily="18" charset="0"/>
              </a:rPr>
              <a:t> (Τ</a:t>
            </a:r>
            <a:r>
              <a:rPr lang="en-US" sz="2400" b="1" dirty="0" smtClean="0">
                <a:solidFill>
                  <a:srgbClr val="00B0F0"/>
                </a:solidFill>
                <a:latin typeface="Arno Pro" pitchFamily="18" charset="0"/>
              </a:rPr>
              <a:t>GA)</a:t>
            </a:r>
            <a:r>
              <a:rPr lang="el-GR" sz="2400" b="1" dirty="0" smtClean="0">
                <a:solidFill>
                  <a:srgbClr val="00B0F0"/>
                </a:solidFill>
                <a:latin typeface="Arno Pro" pitchFamily="18" charset="0"/>
              </a:rPr>
              <a:t> / Διαφορικής θερμικής ανάλυσης (</a:t>
            </a:r>
            <a:r>
              <a:rPr lang="en-US" sz="2400" b="1" dirty="0" smtClean="0">
                <a:solidFill>
                  <a:srgbClr val="00B0F0"/>
                </a:solidFill>
                <a:latin typeface="Arno Pro" pitchFamily="18" charset="0"/>
              </a:rPr>
              <a:t>DTA)</a:t>
            </a:r>
            <a:r>
              <a:rPr lang="el-GR" sz="2400" b="1" dirty="0" smtClean="0">
                <a:solidFill>
                  <a:srgbClr val="00B0F0"/>
                </a:solidFill>
                <a:latin typeface="Arno Pro" pitchFamily="18" charset="0"/>
              </a:rPr>
              <a:t> </a:t>
            </a:r>
            <a:r>
              <a:rPr lang="el-GR" sz="2400" b="1" i="1" u="sng" dirty="0" smtClean="0">
                <a:solidFill>
                  <a:srgbClr val="00B0F0"/>
                </a:solidFill>
                <a:latin typeface="Arno Pro" pitchFamily="18" charset="0"/>
              </a:rPr>
              <a:t> </a:t>
            </a:r>
            <a:endParaRPr lang="el-GR" sz="2400" b="1" i="1" u="sng" dirty="0">
              <a:solidFill>
                <a:srgbClr val="00B0F0"/>
              </a:solidFill>
              <a:latin typeface="Arno Pro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563" y="1149073"/>
            <a:ext cx="8499923" cy="60606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l-GR" b="1" dirty="0" smtClean="0"/>
          </a:p>
          <a:p>
            <a:pPr algn="just"/>
            <a:endParaRPr lang="el-GR" b="1" dirty="0"/>
          </a:p>
          <a:p>
            <a:pPr algn="just"/>
            <a:endParaRPr lang="el-GR" b="1" dirty="0" smtClean="0"/>
          </a:p>
          <a:p>
            <a:pPr algn="just"/>
            <a:endParaRPr lang="el-GR" b="1" dirty="0"/>
          </a:p>
          <a:p>
            <a:pPr algn="just"/>
            <a:endParaRPr lang="el-GR" b="1" dirty="0" smtClean="0"/>
          </a:p>
          <a:p>
            <a:pPr algn="just"/>
            <a:endParaRPr lang="el-GR" b="1" dirty="0"/>
          </a:p>
          <a:p>
            <a:pPr algn="just"/>
            <a:endParaRPr lang="el-GR" b="1" dirty="0" smtClean="0"/>
          </a:p>
          <a:p>
            <a:pPr algn="just"/>
            <a:endParaRPr lang="el-GR" b="1" dirty="0"/>
          </a:p>
          <a:p>
            <a:pPr algn="just"/>
            <a:r>
              <a:rPr lang="el-GR" b="1" dirty="0" smtClean="0"/>
              <a:t> </a:t>
            </a:r>
            <a:endParaRPr lang="el-GR" sz="2000" b="1" u="sng" dirty="0" smtClean="0">
              <a:solidFill>
                <a:srgbClr val="FF0000"/>
              </a:solidFill>
              <a:latin typeface="Arno Pro" pitchFamily="18" charset="0"/>
            </a:endParaRPr>
          </a:p>
          <a:p>
            <a:pPr algn="just"/>
            <a:endParaRPr lang="el-GR" sz="2000" b="1" dirty="0">
              <a:latin typeface="Arno Pro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endParaRPr lang="el-GR" sz="2000" b="1" dirty="0" smtClean="0">
              <a:latin typeface="Arno Pro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endParaRPr lang="el-GR" sz="2000" b="1" dirty="0" smtClean="0">
              <a:latin typeface="Arno Pro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endParaRPr lang="el-GR" sz="2000" b="1" dirty="0">
              <a:latin typeface="Arno Pro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endParaRPr lang="el-GR" sz="2000" b="1" dirty="0">
              <a:latin typeface="Arno Pro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el-GR" sz="2000" b="1" dirty="0" smtClean="0">
                <a:latin typeface="Arno Pro" pitchFamily="18" charset="0"/>
              </a:rPr>
              <a:t>Καταγράφονται </a:t>
            </a:r>
            <a:r>
              <a:rPr lang="el-GR" sz="2000" b="1" dirty="0" smtClean="0">
                <a:solidFill>
                  <a:srgbClr val="FF0000"/>
                </a:solidFill>
                <a:latin typeface="Arno Pro" pitchFamily="18" charset="0"/>
              </a:rPr>
              <a:t>συνεχώς μεταβολές μάζας και θερμοκρασίας </a:t>
            </a:r>
            <a:r>
              <a:rPr lang="el-GR" sz="2000" b="1" dirty="0">
                <a:latin typeface="Arno Pro" pitchFamily="18" charset="0"/>
              </a:rPr>
              <a:t>του υπό εξέταση </a:t>
            </a:r>
            <a:r>
              <a:rPr lang="el-GR" sz="2000" b="1" dirty="0" smtClean="0">
                <a:latin typeface="Arno Pro" pitchFamily="18" charset="0"/>
              </a:rPr>
              <a:t>δείγματος</a:t>
            </a:r>
            <a:r>
              <a:rPr lang="el-GR" sz="2000" b="1" dirty="0">
                <a:latin typeface="Arno Pro" pitchFamily="18" charset="0"/>
              </a:rPr>
              <a:t> </a:t>
            </a:r>
            <a:r>
              <a:rPr lang="el-GR" sz="2000" b="1" dirty="0" smtClean="0">
                <a:solidFill>
                  <a:srgbClr val="FF0000"/>
                </a:solidFill>
                <a:latin typeface="Arno Pro" pitchFamily="18" charset="0"/>
              </a:rPr>
              <a:t>λαμβάνοντας ταυτόχρονα  </a:t>
            </a:r>
            <a:r>
              <a:rPr lang="el-GR" sz="2000" b="1" dirty="0" err="1" smtClean="0">
                <a:solidFill>
                  <a:srgbClr val="FF0000"/>
                </a:solidFill>
                <a:latin typeface="Arno Pro" pitchFamily="18" charset="0"/>
              </a:rPr>
              <a:t>θερμοφάσματα</a:t>
            </a:r>
            <a:r>
              <a:rPr lang="el-GR" sz="2000" b="1" dirty="0">
                <a:solidFill>
                  <a:srgbClr val="FF0000"/>
                </a:solidFill>
                <a:latin typeface="Arno Pro" pitchFamily="18" charset="0"/>
              </a:rPr>
              <a:t> </a:t>
            </a:r>
            <a:r>
              <a:rPr lang="el-GR" sz="2000" b="1" dirty="0" smtClean="0">
                <a:latin typeface="Arno Pro" pitchFamily="18" charset="0"/>
              </a:rPr>
              <a:t>μεταβολής μάζας (</a:t>
            </a:r>
            <a:r>
              <a:rPr lang="el-GR" sz="2000" b="1" dirty="0" smtClean="0">
                <a:solidFill>
                  <a:srgbClr val="FF0000"/>
                </a:solidFill>
                <a:latin typeface="Arno Pro" pitchFamily="18" charset="0"/>
              </a:rPr>
              <a:t>Τ</a:t>
            </a:r>
            <a:r>
              <a:rPr lang="en-US" sz="2000" b="1" dirty="0" smtClean="0">
                <a:solidFill>
                  <a:srgbClr val="FF0000"/>
                </a:solidFill>
                <a:latin typeface="Arno Pro" pitchFamily="18" charset="0"/>
              </a:rPr>
              <a:t>GA </a:t>
            </a:r>
            <a:r>
              <a:rPr lang="el-GR" sz="2000" b="1" dirty="0" smtClean="0">
                <a:latin typeface="Arno Pro" pitchFamily="18" charset="0"/>
              </a:rPr>
              <a:t>καμπύλες) και θερμοκρασίας (</a:t>
            </a:r>
            <a:r>
              <a:rPr lang="en-US" sz="2000" b="1" dirty="0" smtClean="0">
                <a:solidFill>
                  <a:srgbClr val="FF0000"/>
                </a:solidFill>
                <a:latin typeface="Arno Pro" pitchFamily="18" charset="0"/>
              </a:rPr>
              <a:t>DTA</a:t>
            </a:r>
            <a:r>
              <a:rPr lang="el-GR" sz="2000" b="1" dirty="0" smtClean="0">
                <a:latin typeface="Arno Pro" pitchFamily="18" charset="0"/>
              </a:rPr>
              <a:t> καμπύλες)</a:t>
            </a:r>
            <a:r>
              <a:rPr lang="en-US" sz="2000" b="1" dirty="0" smtClean="0">
                <a:latin typeface="Arno Pro" pitchFamily="18" charset="0"/>
              </a:rPr>
              <a:t>.</a:t>
            </a:r>
            <a:endParaRPr lang="el-GR" sz="2000" b="1" dirty="0" smtClean="0">
              <a:latin typeface="Arno Pro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el-GR" sz="2000" b="1" dirty="0" smtClean="0">
                <a:latin typeface="Arno Pro" pitchFamily="18" charset="0"/>
              </a:rPr>
              <a:t>Συνήθης περιοχή  λειτουργίας φούρνου </a:t>
            </a:r>
            <a:r>
              <a:rPr lang="el-GR" sz="2000" b="1" dirty="0" smtClean="0">
                <a:solidFill>
                  <a:srgbClr val="FF0000"/>
                </a:solidFill>
                <a:latin typeface="Arno Pro" pitchFamily="18" charset="0"/>
              </a:rPr>
              <a:t>0-1600</a:t>
            </a:r>
            <a:r>
              <a:rPr lang="en-US" sz="2000" b="1" dirty="0" smtClean="0">
                <a:solidFill>
                  <a:srgbClr val="FF0000"/>
                </a:solidFill>
                <a:latin typeface="Arno Pro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Arno Pro" pitchFamily="18" charset="0"/>
              </a:rPr>
              <a:t>oC</a:t>
            </a:r>
            <a:endParaRPr lang="el-GR" sz="2000" b="1" dirty="0" smtClean="0">
              <a:solidFill>
                <a:srgbClr val="FF0000"/>
              </a:solidFill>
              <a:latin typeface="Arno Pro" pitchFamily="18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endParaRPr lang="el-GR" sz="2000" b="1" dirty="0" smtClean="0">
              <a:latin typeface="Arno Pro" pitchFamily="18" charset="0"/>
            </a:endParaRPr>
          </a:p>
          <a:p>
            <a:pPr marL="342900" indent="-342900" algn="just" fontAlgn="base">
              <a:spcBef>
                <a:spcPts val="672"/>
              </a:spcBef>
              <a:buSzPts val="2800"/>
              <a:buFont typeface="Arial" pitchFamily="34" charset="0"/>
              <a:buChar char="•"/>
            </a:pPr>
            <a:endParaRPr lang="el-GR" sz="2000" b="1" dirty="0">
              <a:latin typeface="Arno Pro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35343" y="1203848"/>
            <a:ext cx="6385282" cy="3823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8952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accent3">
                <a:lumMod val="40000"/>
                <a:lumOff val="60000"/>
              </a:schemeClr>
            </a:gs>
            <a:gs pos="76000">
              <a:schemeClr val="bg1">
                <a:tint val="90000"/>
                <a:shade val="90000"/>
                <a:satMod val="200000"/>
              </a:schemeClr>
            </a:gs>
            <a:gs pos="92000">
              <a:schemeClr val="bg1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836712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4" name="TextBox 3"/>
          <p:cNvSpPr txBox="1"/>
          <p:nvPr/>
        </p:nvSpPr>
        <p:spPr>
          <a:xfrm>
            <a:off x="680589" y="190380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i="1" u="sng" dirty="0" smtClean="0">
                <a:solidFill>
                  <a:srgbClr val="00B0F0"/>
                </a:solidFill>
                <a:latin typeface="Arno Pro" pitchFamily="18" charset="0"/>
              </a:rPr>
              <a:t>Συνδυαστική τεχνική </a:t>
            </a:r>
            <a:r>
              <a:rPr lang="el-GR" sz="2400" b="1" i="1" u="sng" dirty="0" err="1" smtClean="0">
                <a:solidFill>
                  <a:srgbClr val="00B0F0"/>
                </a:solidFill>
                <a:latin typeface="Arno Pro" pitchFamily="18" charset="0"/>
              </a:rPr>
              <a:t>Θερμοβαρυμετρικής</a:t>
            </a:r>
            <a:r>
              <a:rPr lang="el-GR" sz="2400" b="1" i="1" u="sng" dirty="0" smtClean="0">
                <a:solidFill>
                  <a:srgbClr val="00B0F0"/>
                </a:solidFill>
                <a:latin typeface="Arno Pro" pitchFamily="18" charset="0"/>
              </a:rPr>
              <a:t> (Τ</a:t>
            </a:r>
            <a:r>
              <a:rPr lang="en-US" sz="2400" b="1" i="1" u="sng" dirty="0" smtClean="0">
                <a:solidFill>
                  <a:srgbClr val="00B0F0"/>
                </a:solidFill>
                <a:latin typeface="Arno Pro" pitchFamily="18" charset="0"/>
              </a:rPr>
              <a:t>GA)</a:t>
            </a:r>
            <a:r>
              <a:rPr lang="el-GR" sz="2400" b="1" i="1" u="sng" dirty="0" smtClean="0">
                <a:solidFill>
                  <a:srgbClr val="00B0F0"/>
                </a:solidFill>
                <a:latin typeface="Arno Pro" pitchFamily="18" charset="0"/>
              </a:rPr>
              <a:t> / Διαφορικής θερμικής ανάλυσης (</a:t>
            </a:r>
            <a:r>
              <a:rPr lang="en-US" sz="2400" b="1" i="1" u="sng" dirty="0" smtClean="0">
                <a:solidFill>
                  <a:srgbClr val="00B0F0"/>
                </a:solidFill>
                <a:latin typeface="Arno Pro" pitchFamily="18" charset="0"/>
              </a:rPr>
              <a:t>DTA)</a:t>
            </a:r>
            <a:r>
              <a:rPr lang="el-GR" sz="2400" b="1" i="1" u="sng" dirty="0" smtClean="0">
                <a:solidFill>
                  <a:srgbClr val="00B0F0"/>
                </a:solidFill>
                <a:latin typeface="Arno Pro" pitchFamily="18" charset="0"/>
              </a:rPr>
              <a:t>  </a:t>
            </a:r>
            <a:endParaRPr lang="el-GR" sz="2400" b="1" i="1" u="sng" dirty="0">
              <a:solidFill>
                <a:srgbClr val="00B0F0"/>
              </a:solidFill>
              <a:latin typeface="Arno Pro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6552" y="1206044"/>
            <a:ext cx="8499923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l-GR" b="1" dirty="0" smtClean="0"/>
          </a:p>
          <a:p>
            <a:pPr algn="just"/>
            <a:endParaRPr lang="el-GR" b="1" dirty="0"/>
          </a:p>
          <a:p>
            <a:pPr algn="just"/>
            <a:endParaRPr lang="el-GR" b="1" dirty="0" smtClean="0"/>
          </a:p>
          <a:p>
            <a:pPr algn="just"/>
            <a:endParaRPr lang="el-GR" b="1" dirty="0"/>
          </a:p>
          <a:p>
            <a:pPr algn="just"/>
            <a:endParaRPr lang="el-GR" b="1" dirty="0" smtClean="0"/>
          </a:p>
          <a:p>
            <a:pPr algn="just"/>
            <a:endParaRPr lang="el-GR" b="1" dirty="0"/>
          </a:p>
          <a:p>
            <a:pPr algn="just"/>
            <a:endParaRPr lang="el-GR" b="1" dirty="0" smtClean="0"/>
          </a:p>
          <a:p>
            <a:pPr algn="just"/>
            <a:endParaRPr lang="el-GR" b="1" dirty="0"/>
          </a:p>
          <a:p>
            <a:pPr algn="just"/>
            <a:r>
              <a:rPr lang="el-GR" b="1" dirty="0" smtClean="0"/>
              <a:t> </a:t>
            </a:r>
            <a:endParaRPr lang="el-GR" sz="2000" b="1" u="sng" dirty="0" smtClean="0">
              <a:solidFill>
                <a:srgbClr val="FF0000"/>
              </a:solidFill>
              <a:latin typeface="Arno Pro" pitchFamily="18" charset="0"/>
            </a:endParaRPr>
          </a:p>
          <a:p>
            <a:pPr algn="just"/>
            <a:endParaRPr lang="el-GR" sz="2000" b="1" dirty="0">
              <a:latin typeface="Arno Pro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endParaRPr lang="el-GR" sz="2000" b="1" dirty="0" smtClean="0">
              <a:latin typeface="Arno Pro" pitchFamily="18" charset="0"/>
            </a:endParaRPr>
          </a:p>
          <a:p>
            <a:pPr algn="just"/>
            <a:r>
              <a:rPr lang="en-US" sz="2000" b="1" dirty="0" smtClean="0">
                <a:latin typeface="Arno Pro" pitchFamily="18" charset="0"/>
              </a:rPr>
              <a:t>            TGA/DTG  dolomite                                                        TGA/DTA  clay  raw materials</a:t>
            </a:r>
            <a:endParaRPr lang="el-GR" sz="2000" b="1" dirty="0">
              <a:latin typeface="Arno Pro" pitchFamily="18" charset="0"/>
            </a:endParaRPr>
          </a:p>
          <a:p>
            <a:pPr algn="just"/>
            <a:endParaRPr lang="el-GR" sz="2000" b="1" dirty="0">
              <a:latin typeface="Arno Pro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el-GR" sz="2000" b="1" dirty="0" smtClean="0">
                <a:solidFill>
                  <a:srgbClr val="FF0000"/>
                </a:solidFill>
                <a:latin typeface="Arno Pro" pitchFamily="18" charset="0"/>
              </a:rPr>
              <a:t>Τ</a:t>
            </a:r>
            <a:r>
              <a:rPr lang="en-US" sz="2000" b="1" dirty="0" smtClean="0">
                <a:solidFill>
                  <a:srgbClr val="FF0000"/>
                </a:solidFill>
                <a:latin typeface="Arno Pro" pitchFamily="18" charset="0"/>
              </a:rPr>
              <a:t>GA </a:t>
            </a:r>
            <a:r>
              <a:rPr lang="el-GR" sz="2000" b="1" dirty="0" smtClean="0">
                <a:latin typeface="Arno Pro" pitchFamily="18" charset="0"/>
              </a:rPr>
              <a:t>καμπύλες</a:t>
            </a:r>
            <a:r>
              <a:rPr lang="en-US" sz="2000" b="1" dirty="0">
                <a:latin typeface="Arno Pro" pitchFamily="18" charset="0"/>
              </a:rPr>
              <a:t> </a:t>
            </a:r>
            <a:r>
              <a:rPr lang="el-GR" sz="2000" b="1" dirty="0" smtClean="0">
                <a:latin typeface="Arno Pro" pitchFamily="18" charset="0"/>
              </a:rPr>
              <a:t>εμφανίζουν ευθύγραμμα και καμπύλα τμήματα. 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en-US" sz="2000" b="1" dirty="0" smtClean="0">
                <a:solidFill>
                  <a:srgbClr val="FF0000"/>
                </a:solidFill>
                <a:latin typeface="Arno Pro" pitchFamily="18" charset="0"/>
              </a:rPr>
              <a:t>DTA</a:t>
            </a:r>
            <a:r>
              <a:rPr lang="el-GR" sz="2000" b="1" dirty="0" smtClean="0">
                <a:latin typeface="Arno Pro" pitchFamily="18" charset="0"/>
              </a:rPr>
              <a:t> καμπύλες παρουσιάζουν κορυφές προς τα πάνω και προς τα κάτω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el-GR" sz="2000" b="1" dirty="0" smtClean="0">
                <a:solidFill>
                  <a:srgbClr val="FF0000"/>
                </a:solidFill>
                <a:latin typeface="Arno Pro" pitchFamily="18" charset="0"/>
              </a:rPr>
              <a:t>Η ποσοτική ανάλυση μάζας </a:t>
            </a:r>
            <a:r>
              <a:rPr lang="el-GR" sz="2000" b="1" dirty="0" smtClean="0">
                <a:latin typeface="Arno Pro" pitchFamily="18" charset="0"/>
              </a:rPr>
              <a:t>γίνεται </a:t>
            </a:r>
            <a:r>
              <a:rPr lang="el-GR" sz="2000" b="1" dirty="0" err="1" smtClean="0">
                <a:latin typeface="Arno Pro" pitchFamily="18" charset="0"/>
              </a:rPr>
              <a:t>απ’ευθείας</a:t>
            </a:r>
            <a:r>
              <a:rPr lang="el-GR" sz="2000" b="1" dirty="0" smtClean="0">
                <a:latin typeface="Arno Pro" pitchFamily="18" charset="0"/>
              </a:rPr>
              <a:t> από τη θερμική καμπύλη </a:t>
            </a:r>
            <a:r>
              <a:rPr lang="en-US" sz="2000" b="1" dirty="0" smtClean="0">
                <a:latin typeface="Arno Pro" pitchFamily="18" charset="0"/>
              </a:rPr>
              <a:t>TGA </a:t>
            </a:r>
            <a:endParaRPr lang="el-GR" sz="2000" b="1" dirty="0" smtClean="0">
              <a:latin typeface="Arno Pro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el-GR" sz="2000" b="1" dirty="0" smtClean="0">
                <a:solidFill>
                  <a:srgbClr val="FF0000"/>
                </a:solidFill>
                <a:latin typeface="Arno Pro" pitchFamily="18" charset="0"/>
              </a:rPr>
              <a:t>Η ποσοτική ανάλυση από την καμπύλη </a:t>
            </a:r>
            <a:r>
              <a:rPr lang="en-US" sz="2000" b="1" dirty="0" smtClean="0">
                <a:solidFill>
                  <a:srgbClr val="FF0000"/>
                </a:solidFill>
                <a:latin typeface="Arno Pro" pitchFamily="18" charset="0"/>
              </a:rPr>
              <a:t>DTA </a:t>
            </a:r>
            <a:r>
              <a:rPr lang="el-GR" sz="2000" b="1" dirty="0" smtClean="0">
                <a:latin typeface="Arno Pro" pitchFamily="18" charset="0"/>
              </a:rPr>
              <a:t>βασίζεται στα </a:t>
            </a:r>
            <a:r>
              <a:rPr lang="el-GR" sz="2000" b="1" dirty="0" err="1" smtClean="0">
                <a:latin typeface="Arno Pro" pitchFamily="18" charset="0"/>
              </a:rPr>
              <a:t>εμβαδα</a:t>
            </a:r>
            <a:r>
              <a:rPr lang="el-GR" sz="2000" b="1" dirty="0" smtClean="0">
                <a:latin typeface="Arno Pro" pitchFamily="18" charset="0"/>
              </a:rPr>
              <a:t> των κάτω (πάνω από τις κορυφές) και σε κατάλληλους υπολογισμούς πχ </a:t>
            </a:r>
            <a:r>
              <a:rPr lang="el-GR" sz="2000" b="1" dirty="0" err="1" smtClean="0">
                <a:latin typeface="Arno Pro" pitchFamily="18" charset="0"/>
              </a:rPr>
              <a:t>ενθαλπια</a:t>
            </a:r>
            <a:r>
              <a:rPr lang="el-GR" sz="2000" b="1" dirty="0" smtClean="0">
                <a:latin typeface="Arno Pro" pitchFamily="18" charset="0"/>
              </a:rPr>
              <a:t> κτλ  </a:t>
            </a:r>
          </a:p>
          <a:p>
            <a:pPr algn="just"/>
            <a:r>
              <a:rPr lang="en-US" sz="2000" b="1" dirty="0" smtClean="0">
                <a:latin typeface="Arno Pro" pitchFamily="18" charset="0"/>
              </a:rPr>
              <a:t> </a:t>
            </a:r>
            <a:endParaRPr lang="el-GR" sz="2000" b="1" dirty="0" smtClean="0">
              <a:latin typeface="Arno Pro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1291" y="1340768"/>
            <a:ext cx="4095902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2884" y="1340768"/>
            <a:ext cx="4416633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989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accent3">
                <a:lumMod val="40000"/>
                <a:lumOff val="60000"/>
              </a:schemeClr>
            </a:gs>
            <a:gs pos="76000">
              <a:schemeClr val="bg1">
                <a:tint val="90000"/>
                <a:shade val="90000"/>
                <a:satMod val="200000"/>
              </a:schemeClr>
            </a:gs>
            <a:gs pos="92000">
              <a:schemeClr val="bg1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3486" y="548680"/>
            <a:ext cx="77768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el-GR" sz="1600" b="1" u="sng" dirty="0">
                <a:solidFill>
                  <a:srgbClr val="FF0000"/>
                </a:solidFill>
                <a:latin typeface="Arno Pro" pitchFamily="18" charset="0"/>
              </a:rPr>
              <a:t>Αρχή λειτουργίας της </a:t>
            </a:r>
            <a:r>
              <a:rPr lang="el-GR" sz="1600" b="1" u="sng" dirty="0" smtClean="0">
                <a:solidFill>
                  <a:srgbClr val="FF0000"/>
                </a:solidFill>
                <a:latin typeface="Arno Pro" pitchFamily="18" charset="0"/>
              </a:rPr>
              <a:t>διαφορικής θερμιδομετρίας σάρωσης (</a:t>
            </a:r>
            <a:r>
              <a:rPr lang="en-US" sz="1600" b="1" u="sng" dirty="0" smtClean="0">
                <a:solidFill>
                  <a:srgbClr val="FF0000"/>
                </a:solidFill>
                <a:latin typeface="Arno Pro" pitchFamily="18" charset="0"/>
              </a:rPr>
              <a:t>DSC)</a:t>
            </a:r>
            <a:r>
              <a:rPr lang="el-GR" sz="1600" b="1" dirty="0" smtClean="0">
                <a:latin typeface="Arno Pro" pitchFamily="18" charset="0"/>
              </a:rPr>
              <a:t>: </a:t>
            </a:r>
            <a:r>
              <a:rPr lang="el-GR" sz="1600" b="1" dirty="0">
                <a:latin typeface="Arno Pro" pitchFamily="18" charset="0"/>
              </a:rPr>
              <a:t>Βασίζεται </a:t>
            </a:r>
            <a:r>
              <a:rPr lang="el-GR" sz="1600" b="1" dirty="0" smtClean="0">
                <a:latin typeface="Arno Pro" pitchFamily="18" charset="0"/>
              </a:rPr>
              <a:t>στον υπολογισμό της διαφοράς ηλεκτρικής ενέργειας</a:t>
            </a:r>
            <a:r>
              <a:rPr lang="en-US" sz="1600" b="1" dirty="0" smtClean="0">
                <a:latin typeface="Arno Pro" pitchFamily="18" charset="0"/>
              </a:rPr>
              <a:t> (</a:t>
            </a:r>
            <a:r>
              <a:rPr lang="el-GR" sz="1600" b="1" dirty="0" smtClean="0">
                <a:latin typeface="Arno Pro" pitchFamily="18" charset="0"/>
              </a:rPr>
              <a:t>θερμότητα) που απαιτείται ώστε κατά τη θέρμανση (ή ψύξη) το υπό </a:t>
            </a:r>
            <a:r>
              <a:rPr lang="el-GR" sz="1600" b="1" dirty="0">
                <a:latin typeface="Arno Pro" pitchFamily="18" charset="0"/>
              </a:rPr>
              <a:t>εξέταση </a:t>
            </a:r>
            <a:r>
              <a:rPr lang="el-GR" sz="1600" b="1" dirty="0" smtClean="0">
                <a:latin typeface="Arno Pro" pitchFamily="18" charset="0"/>
              </a:rPr>
              <a:t>υλικό και το δείγμα αναφοράς να έχουν την ίδια θερμοκρασία.</a:t>
            </a:r>
            <a:endParaRPr lang="el-GR" sz="1600" b="1" dirty="0">
              <a:latin typeface="Arno Pro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0589" y="190381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ts val="672"/>
              </a:spcBef>
              <a:buSzPts val="2800"/>
            </a:pPr>
            <a:r>
              <a:rPr lang="el-GR" sz="2400" b="1" i="1" u="sng" dirty="0">
                <a:solidFill>
                  <a:srgbClr val="00B0F0"/>
                </a:solidFill>
                <a:latin typeface="Arno Pro" pitchFamily="18" charset="0"/>
              </a:rPr>
              <a:t>Διαφορική θερμιδομετρίας σάρωσης </a:t>
            </a:r>
            <a:r>
              <a:rPr lang="el-GR" sz="2400" b="1" i="1" u="sng" dirty="0" smtClean="0">
                <a:solidFill>
                  <a:srgbClr val="00B0F0"/>
                </a:solidFill>
                <a:latin typeface="Arno Pro" pitchFamily="18" charset="0"/>
              </a:rPr>
              <a:t>(</a:t>
            </a:r>
            <a:r>
              <a:rPr lang="en-US" sz="2400" b="1" i="1" u="sng" dirty="0" smtClean="0">
                <a:solidFill>
                  <a:srgbClr val="00B0F0"/>
                </a:solidFill>
                <a:latin typeface="Arno Pro" pitchFamily="18" charset="0"/>
              </a:rPr>
              <a:t>DSC</a:t>
            </a:r>
            <a:r>
              <a:rPr lang="el-GR" sz="2400" b="1" i="1" u="sng" dirty="0">
                <a:solidFill>
                  <a:srgbClr val="00B0F0"/>
                </a:solidFill>
                <a:latin typeface="Arno Pro" pitchFamily="18" charset="0"/>
              </a:rPr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1918" y="1321561"/>
            <a:ext cx="83095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l-GR" b="1" dirty="0" smtClean="0"/>
          </a:p>
          <a:p>
            <a:pPr algn="just"/>
            <a:endParaRPr lang="el-GR" b="1" dirty="0"/>
          </a:p>
          <a:p>
            <a:pPr algn="just"/>
            <a:endParaRPr lang="el-GR" b="1" dirty="0" smtClean="0"/>
          </a:p>
          <a:p>
            <a:pPr algn="just"/>
            <a:endParaRPr lang="el-GR" b="1" dirty="0"/>
          </a:p>
          <a:p>
            <a:pPr algn="just"/>
            <a:endParaRPr lang="el-GR" b="1" dirty="0" smtClean="0"/>
          </a:p>
          <a:p>
            <a:pPr algn="just"/>
            <a:endParaRPr lang="el-GR" b="1" dirty="0"/>
          </a:p>
          <a:p>
            <a:pPr algn="just"/>
            <a:endParaRPr lang="el-GR" b="1" dirty="0" smtClean="0"/>
          </a:p>
          <a:p>
            <a:pPr algn="just"/>
            <a:endParaRPr lang="el-GR" b="1" dirty="0"/>
          </a:p>
          <a:p>
            <a:pPr algn="just"/>
            <a:r>
              <a:rPr lang="el-GR" b="1" dirty="0" smtClean="0"/>
              <a:t> </a:t>
            </a:r>
            <a:endParaRPr lang="el-GR" sz="2000" b="1" u="sng" dirty="0" smtClean="0">
              <a:solidFill>
                <a:srgbClr val="FF0000"/>
              </a:solidFill>
              <a:latin typeface="Arno Pro" pitchFamily="18" charset="0"/>
            </a:endParaRPr>
          </a:p>
          <a:p>
            <a:pPr algn="just"/>
            <a:endParaRPr lang="el-GR" sz="2000" b="1" dirty="0">
              <a:latin typeface="Arno Pro" pitchFamily="18" charset="0"/>
            </a:endParaRPr>
          </a:p>
          <a:p>
            <a:pPr algn="just"/>
            <a:r>
              <a:rPr lang="en-US" sz="2000" b="1" dirty="0" smtClean="0">
                <a:latin typeface="Arno Pro" pitchFamily="18" charset="0"/>
              </a:rPr>
              <a:t>        </a:t>
            </a:r>
            <a:r>
              <a:rPr lang="el-GR" b="1" dirty="0" smtClean="0">
                <a:latin typeface="Arno Pro" pitchFamily="18" charset="0"/>
              </a:rPr>
              <a:t>Ως δείγμα αναφοράς θεωρείται </a:t>
            </a:r>
            <a:r>
              <a:rPr lang="el-GR" b="1" dirty="0" err="1">
                <a:solidFill>
                  <a:srgbClr val="FF0000"/>
                </a:solidFill>
                <a:latin typeface="Arno Pro" pitchFamily="18" charset="0"/>
              </a:rPr>
              <a:t>κ</a:t>
            </a:r>
            <a:r>
              <a:rPr lang="el-GR" b="1" dirty="0" err="1" smtClean="0">
                <a:solidFill>
                  <a:srgbClr val="FF0000"/>
                </a:solidFill>
                <a:latin typeface="Arno Pro" pitchFamily="18" charset="0"/>
              </a:rPr>
              <a:t>αψίδιο</a:t>
            </a:r>
            <a:r>
              <a:rPr lang="el-GR" b="1" dirty="0" smtClean="0">
                <a:latin typeface="Arno Pro" pitchFamily="18" charset="0"/>
              </a:rPr>
              <a:t>  που σφραγίζεται με </a:t>
            </a:r>
            <a:r>
              <a:rPr lang="el-GR" b="1" dirty="0" err="1" smtClean="0">
                <a:latin typeface="Arno Pro" pitchFamily="18" charset="0"/>
              </a:rPr>
              <a:t>κάλλυμα</a:t>
            </a:r>
            <a:r>
              <a:rPr lang="el-GR" b="1" dirty="0" smtClean="0">
                <a:latin typeface="Arno Pro" pitchFamily="18" charset="0"/>
              </a:rPr>
              <a:t>   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el-GR" b="1" dirty="0" smtClean="0">
              <a:latin typeface="Arno Pro" pitchFamily="18" charset="0"/>
            </a:endParaRPr>
          </a:p>
          <a:p>
            <a:pPr algn="just"/>
            <a:r>
              <a:rPr lang="en-US" sz="2000" b="1" dirty="0" smtClean="0">
                <a:latin typeface="Arno Pro" pitchFamily="18" charset="0"/>
              </a:rPr>
              <a:t> </a:t>
            </a:r>
            <a:endParaRPr lang="el-GR" sz="2000" b="1" dirty="0" smtClean="0">
              <a:latin typeface="Arno Pro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5939" y="1662685"/>
            <a:ext cx="3456384" cy="2295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1" y="4571518"/>
            <a:ext cx="3171825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737719"/>
            <a:ext cx="4087440" cy="1810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7336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0589" y="190381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ts val="672"/>
              </a:spcBef>
              <a:buSzPts val="2800"/>
            </a:pPr>
            <a:r>
              <a:rPr lang="el-GR" sz="2400" b="1" i="1" u="sng" dirty="0">
                <a:solidFill>
                  <a:srgbClr val="00B0F0"/>
                </a:solidFill>
                <a:latin typeface="Arno Pro" pitchFamily="18" charset="0"/>
              </a:rPr>
              <a:t>Διαφορική θερμιδομετρίας σάρωσης </a:t>
            </a:r>
            <a:r>
              <a:rPr lang="el-GR" sz="2400" b="1" i="1" u="sng" dirty="0" smtClean="0">
                <a:solidFill>
                  <a:srgbClr val="00B0F0"/>
                </a:solidFill>
                <a:latin typeface="Arno Pro" pitchFamily="18" charset="0"/>
              </a:rPr>
              <a:t>(</a:t>
            </a:r>
            <a:r>
              <a:rPr lang="en-US" sz="2400" b="1" i="1" u="sng" dirty="0" smtClean="0">
                <a:solidFill>
                  <a:srgbClr val="00B0F0"/>
                </a:solidFill>
                <a:latin typeface="Arno Pro" pitchFamily="18" charset="0"/>
              </a:rPr>
              <a:t>DSC</a:t>
            </a:r>
            <a:r>
              <a:rPr lang="el-GR" sz="2400" b="1" i="1" u="sng" dirty="0">
                <a:solidFill>
                  <a:srgbClr val="00B0F0"/>
                </a:solidFill>
                <a:latin typeface="Arno Pro" pitchFamily="18" charset="0"/>
              </a:rPr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5536" y="1348800"/>
            <a:ext cx="8309512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l-GR" b="1" dirty="0" smtClean="0"/>
          </a:p>
          <a:p>
            <a:pPr algn="just"/>
            <a:endParaRPr lang="el-GR" b="1" dirty="0"/>
          </a:p>
          <a:p>
            <a:pPr algn="just"/>
            <a:endParaRPr lang="el-GR" b="1" dirty="0" smtClean="0"/>
          </a:p>
          <a:p>
            <a:pPr algn="just"/>
            <a:endParaRPr lang="el-GR" b="1" dirty="0"/>
          </a:p>
          <a:p>
            <a:pPr algn="just"/>
            <a:endParaRPr lang="el-GR" b="1" dirty="0" smtClean="0"/>
          </a:p>
          <a:p>
            <a:pPr algn="just"/>
            <a:endParaRPr lang="el-GR" b="1" dirty="0"/>
          </a:p>
          <a:p>
            <a:pPr algn="just"/>
            <a:endParaRPr lang="el-GR" b="1" dirty="0" smtClean="0"/>
          </a:p>
          <a:p>
            <a:pPr algn="just"/>
            <a:endParaRPr lang="el-GR" b="1" dirty="0"/>
          </a:p>
          <a:p>
            <a:pPr algn="just"/>
            <a:r>
              <a:rPr lang="el-GR" b="1" dirty="0" smtClean="0"/>
              <a:t> </a:t>
            </a:r>
            <a:endParaRPr lang="el-GR" sz="2000" b="1" u="sng" dirty="0" smtClean="0">
              <a:solidFill>
                <a:srgbClr val="FF0000"/>
              </a:solidFill>
              <a:latin typeface="Arno Pro" pitchFamily="18" charset="0"/>
            </a:endParaRPr>
          </a:p>
          <a:p>
            <a:pPr algn="just"/>
            <a:endParaRPr lang="el-GR" sz="2000" b="1" dirty="0">
              <a:latin typeface="Arno Pro" pitchFamily="18" charset="0"/>
            </a:endParaRPr>
          </a:p>
          <a:p>
            <a:pPr algn="just"/>
            <a:r>
              <a:rPr lang="en-US" sz="2000" b="1" dirty="0" smtClean="0">
                <a:latin typeface="Arno Pro" pitchFamily="18" charset="0"/>
              </a:rPr>
              <a:t>           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el-GR" b="1" dirty="0" smtClean="0">
                <a:latin typeface="Arno Pro" pitchFamily="18" charset="0"/>
              </a:rPr>
              <a:t>Δείγμα </a:t>
            </a:r>
            <a:r>
              <a:rPr lang="el-GR" b="1" dirty="0">
                <a:latin typeface="Arno Pro" pitchFamily="18" charset="0"/>
              </a:rPr>
              <a:t>και υλικό αναφοράς θερμαίνονται με ξεχωριστές πηγές θέρμανσης, ώστε οι θερμοκρασίες τους να διατηρούνται ίδιες, ενώ συγχρόνως αυξάνουν ή μειώνονται γραμμικά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el-GR" b="1" dirty="0" smtClean="0">
                <a:latin typeface="Arno Pro" pitchFamily="18" charset="0"/>
              </a:rPr>
              <a:t>Μετρείται </a:t>
            </a:r>
            <a:r>
              <a:rPr lang="el-GR" b="1" dirty="0">
                <a:latin typeface="Arno Pro" pitchFamily="18" charset="0"/>
              </a:rPr>
              <a:t>η διαφορά των </a:t>
            </a:r>
            <a:r>
              <a:rPr lang="el-GR" b="1" dirty="0">
                <a:solidFill>
                  <a:srgbClr val="FF0000"/>
                </a:solidFill>
                <a:latin typeface="Arno Pro" pitchFamily="18" charset="0"/>
              </a:rPr>
              <a:t>ροών θερμότητας </a:t>
            </a:r>
            <a:r>
              <a:rPr lang="el-GR" b="1" dirty="0">
                <a:latin typeface="Arno Pro" pitchFamily="18" charset="0"/>
              </a:rPr>
              <a:t>προς το δείγμα και προς την ουσία αναφοράς, καθώς αυξάνει ή μειώνεται γραμμικά η θερμοκρασία του </a:t>
            </a:r>
            <a:r>
              <a:rPr lang="el-GR" b="1" dirty="0" smtClean="0">
                <a:latin typeface="Arno Pro" pitchFamily="18" charset="0"/>
              </a:rPr>
              <a:t>δείγματος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el-GR" b="1" dirty="0" smtClean="0">
                <a:solidFill>
                  <a:srgbClr val="FF0000"/>
                </a:solidFill>
                <a:latin typeface="Arno Pro" pitchFamily="18" charset="0"/>
              </a:rPr>
              <a:t>Στις πιο σύνηθες διατάξεις δείγμα και ουσία βρίσκονται στον ίδιο φούρνο</a:t>
            </a:r>
            <a:endParaRPr lang="el-GR" b="1" dirty="0">
              <a:solidFill>
                <a:srgbClr val="FF0000"/>
              </a:solidFill>
              <a:latin typeface="Arno Pro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el-GR" b="1" dirty="0" smtClean="0">
                <a:solidFill>
                  <a:srgbClr val="FF0000"/>
                </a:solidFill>
                <a:latin typeface="Arno Pro" pitchFamily="18" charset="0"/>
              </a:rPr>
              <a:t>Συνήθως χρησιμοποιείται  συνδυασμός </a:t>
            </a:r>
            <a:r>
              <a:rPr lang="en-US" b="1" dirty="0" smtClean="0">
                <a:solidFill>
                  <a:srgbClr val="FF0000"/>
                </a:solidFill>
                <a:latin typeface="Arno Pro" pitchFamily="18" charset="0"/>
              </a:rPr>
              <a:t>TGA/DSC </a:t>
            </a:r>
            <a:endParaRPr lang="el-GR" b="1" dirty="0" smtClean="0">
              <a:solidFill>
                <a:srgbClr val="FF0000"/>
              </a:solidFill>
              <a:latin typeface="Arno Pro" pitchFamily="18" charset="0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2658" y="692696"/>
            <a:ext cx="4152760" cy="3124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4527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Επιχειρηματικό">
  <a:themeElements>
    <a:clrScheme name="Επιχειρηματικό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Επιχειρηματικό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Επιχειρηματικ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3472</TotalTime>
  <Words>1047</Words>
  <Application>Microsoft Office PowerPoint</Application>
  <PresentationFormat>Προβολή στην οθόνη (4:3)</PresentationFormat>
  <Paragraphs>210</Paragraphs>
  <Slides>14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15" baseType="lpstr">
      <vt:lpstr>Επιχειρηματικό</vt:lpstr>
      <vt:lpstr>ΘΕΡΜΙΚΕΣ ΜΕΘΟΔΟΙ ΑΝΑΛΥΣΗΣ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References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ΠΕΡΙΘΛΑΣΙΜΕΤΡΙΑ ΑΚΤΙΝΩΝ Χ</dc:title>
  <dc:creator>voula</dc:creator>
  <cp:lastModifiedBy>ΛΑΜΠΡΟΠΟΥΛΟΥ</cp:lastModifiedBy>
  <cp:revision>187</cp:revision>
  <dcterms:created xsi:type="dcterms:W3CDTF">2019-09-19T12:20:11Z</dcterms:created>
  <dcterms:modified xsi:type="dcterms:W3CDTF">2024-02-12T22:10:20Z</dcterms:modified>
</cp:coreProperties>
</file>