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306" r:id="rId4"/>
    <p:sldId id="311" r:id="rId5"/>
    <p:sldId id="307" r:id="rId6"/>
    <p:sldId id="312" r:id="rId7"/>
    <p:sldId id="313" r:id="rId8"/>
    <p:sldId id="314" r:id="rId9"/>
    <p:sldId id="315" r:id="rId10"/>
    <p:sldId id="316" r:id="rId11"/>
    <p:sldId id="317" r:id="rId12"/>
    <p:sldId id="31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06"/>
            <p14:sldId id="311"/>
            <p14:sldId id="307"/>
            <p14:sldId id="312"/>
            <p14:sldId id="313"/>
            <p14:sldId id="314"/>
            <p14:sldId id="315"/>
            <p14:sldId id="316"/>
            <p14:sldId id="317"/>
            <p14:sldId id="318"/>
          </p14:sldIdLst>
        </p14:section>
        <p14:section name="Untitled Section" id="{0F1CB131-A6BD-43D0-B8D4-1F27CEF7A05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12167"/>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384822"/>
            <a:ext cx="7776864" cy="2708473"/>
          </a:xfrm>
        </p:spPr>
        <p:txBody>
          <a:bodyPr>
            <a:noAutofit/>
          </a:bodyPr>
          <a:lstStyle/>
          <a:p>
            <a:r>
              <a:rPr lang="el-GR" sz="2800" dirty="0">
                <a:solidFill>
                  <a:srgbClr val="5075BC"/>
                </a:solidFill>
                <a:latin typeface="+mj-lt"/>
                <a:ea typeface="+mj-ea"/>
                <a:cs typeface="+mj-cs"/>
              </a:rPr>
              <a:t>Ενότητα 6</a:t>
            </a:r>
            <a:r>
              <a:rPr lang="el-GR" sz="2800" dirty="0" smtClean="0">
                <a:solidFill>
                  <a:srgbClr val="5075BC"/>
                </a:solidFill>
                <a:latin typeface="+mj-lt"/>
                <a:ea typeface="+mj-ea"/>
                <a:cs typeface="+mj-cs"/>
              </a:rPr>
              <a:t>: </a:t>
            </a:r>
            <a:r>
              <a:rPr lang="el-GR" sz="2800" dirty="0" smtClean="0"/>
              <a:t>Η μέθοδος της διαίρεσης 2</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a:t>
            </a:r>
            <a:r>
              <a:rPr lang="el-GR" sz="2000" dirty="0">
                <a:solidFill>
                  <a:srgbClr val="000000"/>
                </a:solidFill>
              </a:rPr>
              <a:t>: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85000" lnSpcReduction="20000"/>
          </a:bodyPr>
          <a:lstStyle/>
          <a:p>
            <a:pPr marL="0" algn="just"/>
            <a:r>
              <a:rPr lang="el-GR" dirty="0" smtClean="0"/>
              <a:t>Να δοθεί ο ορισμός των βασικών εννοιών που χρησιμοποιεί η μέθοδος της διαίρεσης:</a:t>
            </a:r>
          </a:p>
          <a:p>
            <a:pPr marL="0" indent="0" algn="just">
              <a:buNone/>
            </a:pPr>
            <a:r>
              <a:rPr lang="el-GR" dirty="0" smtClean="0"/>
              <a:t>γένος, διαφορά, είδος, ορισμός. </a:t>
            </a:r>
          </a:p>
          <a:p>
            <a:pPr marL="0" indent="0" algn="just">
              <a:buNone/>
            </a:pPr>
            <a:endParaRPr lang="el-GR" dirty="0" smtClean="0"/>
          </a:p>
          <a:p>
            <a:pPr marL="0" algn="just"/>
            <a:r>
              <a:rPr lang="el-GR" dirty="0" smtClean="0"/>
              <a:t>Να εξηγηθεί η διαφορά</a:t>
            </a:r>
          </a:p>
          <a:p>
            <a:pPr marL="0" indent="0" algn="just">
              <a:buNone/>
            </a:pPr>
            <a:r>
              <a:rPr lang="el-GR" dirty="0" smtClean="0"/>
              <a:t>μεταξύ ουσιωδών και μη ουσιωδών ιδιοτήτων, αλλά και,</a:t>
            </a:r>
          </a:p>
          <a:p>
            <a:pPr marL="0" indent="0" algn="just">
              <a:buNone/>
            </a:pPr>
            <a:r>
              <a:rPr lang="el-GR" dirty="0" smtClean="0"/>
              <a:t>μεταξύ αναγκαίων και ενδεχομενικών ιδιοτήτων,</a:t>
            </a:r>
          </a:p>
          <a:p>
            <a:pPr marL="0" indent="0" algn="just">
              <a:buNone/>
            </a:pPr>
            <a:r>
              <a:rPr lang="el-GR" dirty="0" smtClean="0"/>
              <a:t>και,</a:t>
            </a:r>
          </a:p>
          <a:p>
            <a:pPr marL="0" indent="0" algn="just">
              <a:buNone/>
            </a:pPr>
            <a:r>
              <a:rPr lang="el-GR" dirty="0" smtClean="0"/>
              <a:t>να εξηγηθεί γιατί οι δύο διακρίσεις δεν είναι ισοδύναμες αλλά ανεξάρτητες μεταξύ τους</a:t>
            </a:r>
            <a:r>
              <a:rPr lang="el-GR" dirty="0" smtClean="0"/>
              <a:t>.</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Η μέθοδος της διαίρεσης και ο ορισμός των ειδών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0000" lnSpcReduction="20000"/>
          </a:bodyPr>
          <a:lstStyle/>
          <a:p>
            <a:pPr algn="just"/>
            <a:endParaRPr lang="el-GR" sz="2000" dirty="0" smtClean="0"/>
          </a:p>
          <a:p>
            <a:pPr algn="just">
              <a:buFont typeface="Arial"/>
              <a:buChar char="•"/>
            </a:pPr>
            <a:r>
              <a:rPr lang="el-GR" dirty="0" smtClean="0"/>
              <a:t>Η διαίρεση ως μέθοδος που οδηγεί στη διατύπωση ορισμών: Η διαίρεση είναι ένα ανεστραμένο δένδρο που μας οδηγεί από τα πιο γενικά κατηγορήματα μέχρι τα άτομα είδη. Εάν αφού τελειώσουμε τη διαίρεση ακολουθήσουμε την αντίστροφη πορεία από τα άτομα είδη στα πιο γενικά κατηγορήματα μπορούμε να διατυπώσουμε τον ορισμό κάθε άτομου είδους.</a:t>
            </a:r>
          </a:p>
          <a:p>
            <a:pPr marL="0" indent="0" algn="just">
              <a:buNone/>
            </a:pPr>
            <a:endParaRPr lang="el-GR" dirty="0" smtClean="0"/>
          </a:p>
          <a:p>
            <a:pPr algn="just">
              <a:buFont typeface="Arial"/>
              <a:buChar char="•"/>
            </a:pPr>
            <a:r>
              <a:rPr lang="el-GR" dirty="0" smtClean="0"/>
              <a:t>Όμως, εφόσον κάθε διαίρεση γίνεται με βάση μόνο ένα πεδίο διαφορών (π.χ. διαιρούμε τα ζώα ως προς τον τρόπο που αναπαράγονται) και τα είδη έχουν περισσότερα από ένα πεδία στα οποία διαφέρουν (π.χ. διαφέρουν και ως προς τα κινητικά ή τα αισθητήρια μέρη κτλ.), ένα και μοναδικό δένδρο διαίρεσης δεν θα είναι επαρκές για να ορίσουμε κάθε άτομο είδος.</a:t>
            </a:r>
          </a:p>
        </p:txBody>
      </p:sp>
    </p:spTree>
    <p:extLst>
      <p:ext uri="{BB962C8B-B14F-4D97-AF65-F5344CB8AC3E}">
        <p14:creationId xmlns:p14="http://schemas.microsoft.com/office/powerpoint/2010/main" val="12163097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Βασικές έννοιες για τη μέθοδο της διαίρεσης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40000" lnSpcReduction="20000"/>
          </a:bodyPr>
          <a:lstStyle/>
          <a:p>
            <a:pPr marL="0" indent="0" algn="just">
              <a:buNone/>
            </a:pPr>
            <a:endParaRPr lang="el-GR" sz="4300" b="1" dirty="0" smtClean="0"/>
          </a:p>
          <a:p>
            <a:pPr algn="just"/>
            <a:r>
              <a:rPr lang="el-GR" sz="4300" b="1" dirty="0" smtClean="0"/>
              <a:t>ΓΕΝΟΣ</a:t>
            </a:r>
            <a:r>
              <a:rPr lang="el-GR" sz="4300" dirty="0"/>
              <a:t>: Κάθε κατηγόρημα που κατηγορείται σε </a:t>
            </a:r>
            <a:r>
              <a:rPr lang="el-GR" sz="4300" dirty="0" smtClean="0"/>
              <a:t>περισσότερα από </a:t>
            </a:r>
            <a:r>
              <a:rPr lang="el-GR" sz="4300" dirty="0"/>
              <a:t>ένα υποκείμενα τα οποία διαφέρουν ως προς το είδος </a:t>
            </a:r>
            <a:r>
              <a:rPr lang="el-GR" sz="4300" dirty="0" smtClean="0"/>
              <a:t>τους. </a:t>
            </a:r>
            <a:r>
              <a:rPr lang="el-GR" sz="4300" i="1" dirty="0" smtClean="0"/>
              <a:t>ΠΑΡΑΔΕΙΓΜΑ</a:t>
            </a:r>
            <a:r>
              <a:rPr lang="el-GR" sz="4300" dirty="0"/>
              <a:t>: </a:t>
            </a:r>
            <a:r>
              <a:rPr lang="el-GR" sz="4300" dirty="0" smtClean="0"/>
              <a:t>το </a:t>
            </a:r>
            <a:r>
              <a:rPr lang="el-GR" sz="4300" dirty="0"/>
              <a:t>γένος </a:t>
            </a:r>
            <a:r>
              <a:rPr lang="el-GR" sz="4300" dirty="0" smtClean="0"/>
              <a:t>«ζώον» διαιρείται </a:t>
            </a:r>
            <a:r>
              <a:rPr lang="el-GR" sz="4300" dirty="0"/>
              <a:t>με βάση τις διαφορές </a:t>
            </a:r>
            <a:r>
              <a:rPr lang="el-GR" sz="4300" dirty="0" smtClean="0"/>
              <a:t>«</a:t>
            </a:r>
            <a:r>
              <a:rPr lang="el-GR" sz="4300" dirty="0" err="1" smtClean="0"/>
              <a:t>δίπουν</a:t>
            </a:r>
            <a:r>
              <a:rPr lang="el-GR" sz="4300" dirty="0" smtClean="0"/>
              <a:t>» ή «</a:t>
            </a:r>
            <a:r>
              <a:rPr lang="el-GR" sz="4300" dirty="0" err="1" smtClean="0"/>
              <a:t>τετράπουν</a:t>
            </a:r>
            <a:r>
              <a:rPr lang="el-GR" sz="4300" dirty="0" smtClean="0"/>
              <a:t>» </a:t>
            </a:r>
            <a:r>
              <a:rPr lang="el-GR" sz="4300" dirty="0"/>
              <a:t>σε δύο υπο-γένη ή είδη ζώων </a:t>
            </a:r>
            <a:r>
              <a:rPr lang="el-GR" sz="4300" dirty="0" smtClean="0"/>
              <a:t>«τα δίποδα» </a:t>
            </a:r>
            <a:r>
              <a:rPr lang="el-GR" sz="4300" dirty="0"/>
              <a:t>και </a:t>
            </a:r>
            <a:r>
              <a:rPr lang="el-GR" sz="4300" dirty="0" smtClean="0"/>
              <a:t>«τα τετράποδα». Άρα κατηγορείται στα δύο αυτά υποκείμενα «δίποδο» </a:t>
            </a:r>
            <a:r>
              <a:rPr lang="el-GR" sz="4300" dirty="0"/>
              <a:t>ή </a:t>
            </a:r>
            <a:r>
              <a:rPr lang="el-GR" sz="4300" dirty="0" smtClean="0"/>
              <a:t>«τετράποδο»</a:t>
            </a:r>
            <a:r>
              <a:rPr lang="en-US" sz="4300" dirty="0" smtClean="0"/>
              <a:t> </a:t>
            </a:r>
            <a:r>
              <a:rPr lang="el-GR" sz="4300" dirty="0" smtClean="0"/>
              <a:t>που διαφέρουν ως προς το είδος τους. </a:t>
            </a:r>
          </a:p>
          <a:p>
            <a:pPr algn="just"/>
            <a:r>
              <a:rPr lang="el-GR" sz="4300" b="1" dirty="0"/>
              <a:t>ΔΙΑΦΟΡΑ</a:t>
            </a:r>
            <a:r>
              <a:rPr lang="el-GR" sz="4300" dirty="0"/>
              <a:t>: Οι διαφορές </a:t>
            </a:r>
            <a:r>
              <a:rPr lang="el-GR" sz="4300" dirty="0" smtClean="0"/>
              <a:t>είναι </a:t>
            </a:r>
            <a:r>
              <a:rPr lang="el-GR" sz="4300" dirty="0"/>
              <a:t>τα κατηγορήματα τα οποία διαιρούν το </a:t>
            </a:r>
            <a:r>
              <a:rPr lang="el-GR" sz="4300" dirty="0" smtClean="0"/>
              <a:t>γένος στα είδη του. </a:t>
            </a:r>
            <a:r>
              <a:rPr lang="el-GR" sz="4300" i="1" dirty="0" smtClean="0"/>
              <a:t>ΠΑΡΑΔΕΙΓΜΑ</a:t>
            </a:r>
            <a:r>
              <a:rPr lang="el-GR" sz="4300" dirty="0"/>
              <a:t>: Ο</a:t>
            </a:r>
            <a:r>
              <a:rPr lang="el-GR" sz="4300" dirty="0" smtClean="0"/>
              <a:t>ι </a:t>
            </a:r>
            <a:r>
              <a:rPr lang="el-GR" sz="4300" dirty="0"/>
              <a:t>διαφορές </a:t>
            </a:r>
            <a:r>
              <a:rPr lang="el-GR" sz="4300" dirty="0" smtClean="0"/>
              <a:t>«</a:t>
            </a:r>
            <a:r>
              <a:rPr lang="el-GR" sz="4300" dirty="0" err="1" smtClean="0"/>
              <a:t>δίπουν</a:t>
            </a:r>
            <a:r>
              <a:rPr lang="el-GR" sz="4300" dirty="0" smtClean="0"/>
              <a:t>» ή «</a:t>
            </a:r>
            <a:r>
              <a:rPr lang="el-GR" sz="4300" dirty="0" err="1" smtClean="0"/>
              <a:t>τετράπουν</a:t>
            </a:r>
            <a:r>
              <a:rPr lang="el-GR" sz="4300" dirty="0" smtClean="0"/>
              <a:t>» </a:t>
            </a:r>
            <a:r>
              <a:rPr lang="el-GR" sz="4300" dirty="0"/>
              <a:t>διαιρούν το γένος </a:t>
            </a:r>
            <a:r>
              <a:rPr lang="el-GR" sz="4300" dirty="0" smtClean="0"/>
              <a:t>«ζώον» </a:t>
            </a:r>
            <a:r>
              <a:rPr lang="el-GR" sz="4300" dirty="0"/>
              <a:t>στα είδη </a:t>
            </a:r>
            <a:r>
              <a:rPr lang="el-GR" sz="4300" dirty="0" smtClean="0"/>
              <a:t>«άνθρωπος» </a:t>
            </a:r>
            <a:r>
              <a:rPr lang="el-GR" sz="4300" dirty="0"/>
              <a:t>και </a:t>
            </a:r>
            <a:r>
              <a:rPr lang="el-GR" sz="4300" dirty="0" smtClean="0"/>
              <a:t>«σκύλος». </a:t>
            </a:r>
          </a:p>
          <a:p>
            <a:pPr algn="just"/>
            <a:r>
              <a:rPr lang="el-GR" sz="4300" b="1" dirty="0" smtClean="0"/>
              <a:t>(ΑΤΟΜΟ) ΕΙΔΟΣ</a:t>
            </a:r>
            <a:r>
              <a:rPr lang="el-GR" sz="4300" dirty="0" smtClean="0"/>
              <a:t>: </a:t>
            </a:r>
            <a:r>
              <a:rPr lang="el-GR" sz="4300" dirty="0"/>
              <a:t>Κάθε κατηγόρημα που κατηγορείται σε </a:t>
            </a:r>
            <a:r>
              <a:rPr lang="el-GR" sz="4300" dirty="0" smtClean="0"/>
              <a:t>περισσότερα από </a:t>
            </a:r>
            <a:r>
              <a:rPr lang="el-GR" sz="4300" dirty="0"/>
              <a:t>ένα </a:t>
            </a:r>
            <a:r>
              <a:rPr lang="el-GR" sz="4300" dirty="0" smtClean="0"/>
              <a:t>υποκείμενα</a:t>
            </a:r>
            <a:r>
              <a:rPr lang="el-GR" sz="4300" dirty="0"/>
              <a:t> </a:t>
            </a:r>
            <a:r>
              <a:rPr lang="el-GR" sz="4300" dirty="0" smtClean="0"/>
              <a:t>και ανήκει στην </a:t>
            </a:r>
            <a:r>
              <a:rPr lang="el-GR" sz="4300" dirty="0"/>
              <a:t>ουσία αυτών των υποκειμένων, ενώ τα </a:t>
            </a:r>
            <a:r>
              <a:rPr lang="el-GR" sz="4300" dirty="0" smtClean="0"/>
              <a:t>υποκείμενα </a:t>
            </a:r>
            <a:r>
              <a:rPr lang="el-GR" sz="4300" dirty="0"/>
              <a:t>δεν </a:t>
            </a:r>
            <a:r>
              <a:rPr lang="el-GR" sz="4300" dirty="0" smtClean="0"/>
              <a:t>διαφέρουν </a:t>
            </a:r>
            <a:r>
              <a:rPr lang="el-GR" sz="4300" dirty="0"/>
              <a:t>ως προς </a:t>
            </a:r>
            <a:r>
              <a:rPr lang="el-GR" sz="4300" dirty="0" smtClean="0"/>
              <a:t>την ουσία τους, δηλαδή </a:t>
            </a:r>
            <a:r>
              <a:rPr lang="el-GR" sz="4300" dirty="0"/>
              <a:t>το είδος δεν είναι επιδεκτικό περαιτέρω υποδιαίρεσης</a:t>
            </a:r>
            <a:r>
              <a:rPr lang="el-GR" sz="4300" dirty="0" smtClean="0"/>
              <a:t>.</a:t>
            </a:r>
          </a:p>
          <a:p>
            <a:pPr marL="0" indent="0" algn="just">
              <a:buNone/>
            </a:pPr>
            <a:r>
              <a:rPr lang="el-GR" sz="4300" b="1" dirty="0" smtClean="0"/>
              <a:t>ΠΡΟΣΟΧΗ</a:t>
            </a:r>
            <a:r>
              <a:rPr lang="el-GR" sz="4300" dirty="0" smtClean="0"/>
              <a:t>: Οι όροι γένος και είδος συχνά είναι σχετικοί, όπως και οι όροι σύνολο και υποσύνολο. Κάθε σύνολο που διαιρείται είναι ένα γένος εφόσον διαιρείται σε υποσύνολα. Και κάθε υποσύνολο ειναι ένα είδος του συνόλου ή του γένους από το οποίο διαιρείται. Αυτό δεν εμποδίζει όμως το να είναι και αυτό με τη σειρά του διαιρετό σε άλλα υποσύνολα ως γένος</a:t>
            </a:r>
            <a:r>
              <a:rPr lang="el-GR" sz="4300" dirty="0" smtClean="0"/>
              <a:t>.</a:t>
            </a:r>
            <a:endParaRPr lang="en-US" sz="4300" dirty="0" smtClean="0"/>
          </a:p>
        </p:txBody>
      </p:sp>
    </p:spTree>
    <p:extLst>
      <p:ext uri="{BB962C8B-B14F-4D97-AF65-F5344CB8AC3E}">
        <p14:creationId xmlns:p14="http://schemas.microsoft.com/office/powerpoint/2010/main" val="33233751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Βασικές έννοιες για τη μέθοδο της διαίρεσης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000" b="1" dirty="0"/>
              <a:t>ΟΡΙΣΜΟΣ</a:t>
            </a:r>
            <a:r>
              <a:rPr lang="el-GR" sz="2000" dirty="0"/>
              <a:t>: Είναι ο λόγος ο οποίος </a:t>
            </a:r>
            <a:r>
              <a:rPr lang="el-GR" sz="2000" i="1" dirty="0"/>
              <a:t>σημαίνει</a:t>
            </a:r>
            <a:r>
              <a:rPr lang="el-GR" sz="2000" dirty="0"/>
              <a:t> την ουσία ενός υποκειμένου (και βέβαια ανήκει αποκλειστικά, αντικατηγορείται</a:t>
            </a:r>
            <a:r>
              <a:rPr lang="el-GR" sz="2000" dirty="0" smtClean="0"/>
              <a:t>, κατά την έκφραση του Αριστοτέλη με το </a:t>
            </a:r>
            <a:r>
              <a:rPr lang="el-GR" sz="2000" dirty="0"/>
              <a:t>υποκείμενο).</a:t>
            </a:r>
            <a:endParaRPr lang="en-US" sz="2000" dirty="0"/>
          </a:p>
          <a:p>
            <a:pPr marL="400050" lvl="1" indent="0" algn="just">
              <a:buNone/>
            </a:pPr>
            <a:r>
              <a:rPr lang="el-GR" sz="2000" u="sng" dirty="0"/>
              <a:t>ΠΑΡΑΔΕΙΓΜΑ</a:t>
            </a:r>
            <a:r>
              <a:rPr lang="el-GR" sz="2000" dirty="0"/>
              <a:t>: Ας υποθέσουμε ότι το κατηγόρημα </a:t>
            </a:r>
            <a:r>
              <a:rPr lang="el-GR" sz="2000" dirty="0" smtClean="0"/>
              <a:t>«ζώον </a:t>
            </a:r>
            <a:r>
              <a:rPr lang="el-GR" sz="2000" dirty="0" err="1"/>
              <a:t>δίπουν</a:t>
            </a:r>
            <a:r>
              <a:rPr lang="el-GR" sz="2000" dirty="0"/>
              <a:t> </a:t>
            </a:r>
            <a:r>
              <a:rPr lang="el-GR" sz="2000" dirty="0" smtClean="0"/>
              <a:t>λογικόν»</a:t>
            </a:r>
            <a:r>
              <a:rPr lang="el-GR" sz="2000" dirty="0"/>
              <a:t> </a:t>
            </a:r>
            <a:r>
              <a:rPr lang="el-GR" sz="2000" dirty="0" smtClean="0"/>
              <a:t>(</a:t>
            </a:r>
            <a:r>
              <a:rPr lang="el-GR" sz="2000" i="1" dirty="0" smtClean="0"/>
              <a:t>ΖΔΛ</a:t>
            </a:r>
            <a:r>
              <a:rPr lang="el-GR" sz="2000" dirty="0"/>
              <a:t>)</a:t>
            </a:r>
            <a:r>
              <a:rPr lang="el-GR" sz="2000" dirty="0" smtClean="0"/>
              <a:t> </a:t>
            </a:r>
            <a:r>
              <a:rPr lang="el-GR" sz="2000" dirty="0"/>
              <a:t>είναι ο ορισμός του υποκειμένου </a:t>
            </a:r>
            <a:r>
              <a:rPr lang="el-GR" sz="2000" dirty="0" smtClean="0"/>
              <a:t>άνθρωπος (</a:t>
            </a:r>
            <a:r>
              <a:rPr lang="el-GR" sz="2000" i="1" dirty="0" smtClean="0"/>
              <a:t>Α</a:t>
            </a:r>
            <a:r>
              <a:rPr lang="el-GR" sz="2000" dirty="0" smtClean="0"/>
              <a:t>). </a:t>
            </a:r>
            <a:r>
              <a:rPr lang="el-GR" sz="2000" dirty="0"/>
              <a:t>Τότε κάθε πράγμα που είναι </a:t>
            </a:r>
            <a:r>
              <a:rPr lang="el-GR" sz="2000" i="1" dirty="0"/>
              <a:t>ΖΔΛ</a:t>
            </a:r>
            <a:r>
              <a:rPr lang="el-GR" sz="2000" dirty="0"/>
              <a:t> είναι </a:t>
            </a:r>
            <a:r>
              <a:rPr lang="el-GR" sz="2000" i="1" dirty="0"/>
              <a:t>Α</a:t>
            </a:r>
            <a:r>
              <a:rPr lang="el-GR" sz="2000" dirty="0"/>
              <a:t>, και κάθε </a:t>
            </a:r>
            <a:r>
              <a:rPr lang="el-GR" sz="2000" i="1" dirty="0"/>
              <a:t>Α</a:t>
            </a:r>
            <a:r>
              <a:rPr lang="el-GR" sz="2000" dirty="0"/>
              <a:t> θα είναι </a:t>
            </a:r>
            <a:r>
              <a:rPr lang="el-GR" sz="2000" i="1" dirty="0"/>
              <a:t>ΖΔΛ</a:t>
            </a:r>
            <a:r>
              <a:rPr lang="el-GR" sz="2000" dirty="0"/>
              <a:t>. Με άλλα λόγια όλα και μόνο τα </a:t>
            </a:r>
            <a:r>
              <a:rPr lang="el-GR" sz="2000" i="1" dirty="0"/>
              <a:t>Α</a:t>
            </a:r>
            <a:r>
              <a:rPr lang="el-GR" sz="2000" dirty="0"/>
              <a:t> είναι </a:t>
            </a:r>
            <a:r>
              <a:rPr lang="el-GR" sz="2000" i="1" dirty="0"/>
              <a:t>ΖΔΛ</a:t>
            </a:r>
            <a:r>
              <a:rPr lang="el-GR" sz="2000" dirty="0"/>
              <a:t>.  </a:t>
            </a:r>
            <a:endParaRPr lang="el-GR" sz="2000" dirty="0" smtClean="0"/>
          </a:p>
          <a:p>
            <a:pPr algn="just"/>
            <a:r>
              <a:rPr lang="el-GR" sz="2000" dirty="0" smtClean="0"/>
              <a:t>Τα συστατικά του ορισμού είναι το γένος στο οποίο ανήκει το οριζόμενο (είτε είναι ένα άτομο είδος είτε όχι) και οι διαδοχικές διαφορές που διαφοροποιούν τα υποσύνολα στα οποία το είδος ανήκει (π.χ. ο άνθρωπος ανήκει στο υποσύνολο των εμβίων που είναι ζώα, στο υποσύνολο των ζώων που είναι δίποδα και το υποσύνολο των δίποδων ζώων που έχουν την ικανότητα του λόγου)</a:t>
            </a:r>
            <a:r>
              <a:rPr lang="el-GR" sz="2000" dirty="0" smtClean="0"/>
              <a:t>.</a:t>
            </a:r>
            <a:endParaRPr lang="en-US" sz="2000" dirty="0"/>
          </a:p>
        </p:txBody>
      </p:sp>
    </p:spTree>
    <p:extLst>
      <p:ext uri="{BB962C8B-B14F-4D97-AF65-F5344CB8AC3E}">
        <p14:creationId xmlns:p14="http://schemas.microsoft.com/office/powerpoint/2010/main" val="18678329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Ουσιώδεις</a:t>
            </a:r>
            <a:r>
              <a:rPr lang="en-US" dirty="0" smtClean="0"/>
              <a:t>/</a:t>
            </a:r>
            <a:r>
              <a:rPr lang="el-GR" dirty="0" smtClean="0"/>
              <a:t> μη ουσιώδεις ιδιότητες</a:t>
            </a:r>
            <a:r>
              <a:rPr lang="en-US" dirty="0" smtClean="0"/>
              <a:t> 1</a:t>
            </a:r>
            <a:r>
              <a:rPr lang="el-GR" dirty="0" smtClean="0"/>
              <a:t>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r>
              <a:rPr lang="el-GR" sz="2000" b="1" dirty="0" smtClean="0"/>
              <a:t>Ο ΟΡΙΣΜΟΣ</a:t>
            </a:r>
            <a:r>
              <a:rPr lang="el-GR" sz="2000" dirty="0" smtClean="0"/>
              <a:t> συντίθεται από τις ιδιότητες εκείνες τις οποίες ονομάζουμε ουσιώδεις. Μας δίνουν την ταυτότητα του οριζόμενου (τι τύπου πράγμα είναι). Τυπικά αυτές οι ιδιότητες ανήκουν αναγκαία στο οριζομένο. </a:t>
            </a:r>
          </a:p>
          <a:p>
            <a:r>
              <a:rPr lang="el-GR" sz="2000" dirty="0" smtClean="0"/>
              <a:t>Το οριζόμενο όμως θα διαθέτει και άλλες ιδιότητες οι οποίες δεν σχετίζονται με την ταυτότητα του: ιδιότητες τις οποίες μπορεί να απωλέσει.</a:t>
            </a:r>
          </a:p>
          <a:p>
            <a:r>
              <a:rPr lang="el-GR" sz="2000" dirty="0" smtClean="0"/>
              <a:t>Τις ιδιότητες αυτές ο Αριστοτέλης τις ονομάζει συμβεβηκότα, εμείς τις ονομάζουμε ενδεχομενικές ιδιότητες.</a:t>
            </a:r>
          </a:p>
          <a:p>
            <a:r>
              <a:rPr lang="el-GR" sz="2000" dirty="0" smtClean="0"/>
              <a:t>Είναι όμως η διάζευξη μεταξύ ουσιωδών και ενδεχομενικών ιδιότητων αποκλειστική και εξαντλητική; Δηλαδή ισχύει ότι κάθε ιδιότητα είναι είτε ουσιώδης είτε ενδεχομενική για ένα υποκείμενο; </a:t>
            </a:r>
          </a:p>
          <a:p>
            <a:r>
              <a:rPr lang="el-GR" sz="2000" dirty="0" smtClean="0"/>
              <a:t>Η μήπως υπάρχει και ένας τρίτος τύπος ιδιοτήτων</a:t>
            </a:r>
            <a:r>
              <a:rPr lang="el-GR" sz="2000" dirty="0" smtClean="0"/>
              <a:t>;</a:t>
            </a:r>
            <a:endParaRPr lang="el-GR" sz="2000" dirty="0" smtClean="0"/>
          </a:p>
        </p:txBody>
      </p:sp>
    </p:spTree>
    <p:extLst>
      <p:ext uri="{BB962C8B-B14F-4D97-AF65-F5344CB8AC3E}">
        <p14:creationId xmlns:p14="http://schemas.microsoft.com/office/powerpoint/2010/main" val="22378731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Ουσιώδεις</a:t>
            </a:r>
            <a:r>
              <a:rPr lang="en-US" dirty="0" smtClean="0"/>
              <a:t>/</a:t>
            </a:r>
            <a:r>
              <a:rPr lang="el-GR" dirty="0" smtClean="0"/>
              <a:t> μη ουσιώδεις ιδιότητες</a:t>
            </a:r>
            <a:r>
              <a:rPr lang="en-US" dirty="0" smtClean="0"/>
              <a:t> 2</a:t>
            </a:r>
            <a:r>
              <a:rPr lang="el-GR" dirty="0" smtClean="0"/>
              <a:t>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r>
              <a:rPr lang="el-GR" sz="2000" dirty="0" smtClean="0"/>
              <a:t>Είναι η διάζευξη μεταξύ ουσιωδών και ενδεχομενικών ιδιότητων αποκλειστική και εξαντλητική; Υπαρχουν ιδιότητες οι οποίες δεν είναι ουσιώδεις και παρόλα αυτά δεν είναι ενδεχομενικές αλλά αναγκαίες. </a:t>
            </a:r>
          </a:p>
          <a:p>
            <a:pPr>
              <a:buFont typeface="Arial"/>
              <a:buChar char="•"/>
            </a:pPr>
            <a:r>
              <a:rPr lang="el-GR" sz="2000" dirty="0" smtClean="0"/>
              <a:t>Π.χ. Η ιδιότητα του δέρματος μου να έχει κάποιο χρώμα. Το ότι θα έχει κάποιο χρώμα είναι αναγκαίο. Αλλά δεν είναι μια ουσιώδης ιδιότητα του.</a:t>
            </a:r>
          </a:p>
          <a:p>
            <a:pPr>
              <a:buFont typeface="Arial"/>
              <a:buChar char="•"/>
            </a:pPr>
            <a:r>
              <a:rPr lang="el-GR" sz="2000" dirty="0" smtClean="0"/>
              <a:t>‘Αρα το κριτήριο της ενδεχομενικότητας δεν είναι αναγκαίο γνώρισμα των μη ουσιωδών ιδιότητων (υπάρχουν μη ουσιώδεις ιδιότητες που δεν είναι αναγκαίες. </a:t>
            </a:r>
          </a:p>
          <a:p>
            <a:pPr>
              <a:buFont typeface="Arial"/>
              <a:buChar char="•"/>
            </a:pPr>
            <a:r>
              <a:rPr lang="el-GR" sz="2000" dirty="0" smtClean="0"/>
              <a:t>Αντίστοχια το κριτήριο της αναγκαιότητας δεν είναι επαρκές για να διακρίνουμε τις ουσιώδεις ιδιότητες (υπάρχουν αναγκαίες μη ουσιώδεις ιδιότητες</a:t>
            </a:r>
            <a:r>
              <a:rPr lang="el-GR" sz="2000" dirty="0" smtClean="0"/>
              <a:t>)</a:t>
            </a:r>
            <a:r>
              <a:rPr lang="el-GR" sz="2000" dirty="0"/>
              <a:t>.</a:t>
            </a:r>
            <a:endParaRPr lang="el-GR" sz="2000" dirty="0" smtClean="0"/>
          </a:p>
        </p:txBody>
      </p:sp>
    </p:spTree>
    <p:extLst>
      <p:ext uri="{BB962C8B-B14F-4D97-AF65-F5344CB8AC3E}">
        <p14:creationId xmlns:p14="http://schemas.microsoft.com/office/powerpoint/2010/main" val="42628728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1113</Words>
  <Application>Microsoft Macintosh PowerPoint</Application>
  <PresentationFormat>On-screen Show (4:3)</PresentationFormat>
  <Paragraphs>83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Θέμα του Office</vt:lpstr>
      <vt:lpstr>Αριστοτέλης: Γνωσιοθεωρία Μεταφυσική</vt:lpstr>
      <vt:lpstr>Σκοποί  ενότητας</vt:lpstr>
      <vt:lpstr>Η μέθοδος της διαίρεσης και ο ορισμός των ειδών</vt:lpstr>
      <vt:lpstr>Βασικές έννοιες για τη μέθοδο της διαίρεσης 1</vt:lpstr>
      <vt:lpstr>Βασικές έννοιες για τη μέθοδο της διαίρεσης 2</vt:lpstr>
      <vt:lpstr>Ουσιώδεις/ μη ουσιώδεις ιδιότητες 1 </vt:lpstr>
      <vt:lpstr>Ουσιώδεις/ μη ουσιώδεις ιδιότητες 2 </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278</cp:revision>
  <dcterms:created xsi:type="dcterms:W3CDTF">2012-09-06T09:03:05Z</dcterms:created>
  <dcterms:modified xsi:type="dcterms:W3CDTF">2015-09-18T20:29:20Z</dcterms:modified>
</cp:coreProperties>
</file>