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8" r:id="rId12"/>
    <p:sldId id="266" r:id="rId13"/>
    <p:sldId id="267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C68F-AA63-4FFF-BECF-3B7CEAF4A8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EDB765-3095-4FC5-A9B7-29A506C472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877BA7-2284-4912-95E9-FE3CBB9E9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0D84-1031-45AF-93FB-6925FE7F27B8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FD685-1B7B-4AC1-990A-5EFB885FF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092FD-6F75-4C81-A709-FEE39F6F7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90C72-2F49-48C4-A96C-DBB822E1D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739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85077-F4EE-420E-A9AA-3C4406BB5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515C04-1973-4D14-9745-F82326CBD2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1AE24-6E57-4C6C-826A-3CDC09400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0D84-1031-45AF-93FB-6925FE7F27B8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95FDC-123A-4E29-8561-22C2666EE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9E7E6-E81E-432E-97C7-8BC8C155C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90C72-2F49-48C4-A96C-DBB822E1D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22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D09D0E-0654-4965-B9A2-17E8150194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E1F789-1893-4630-A692-A347B7A160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B99840-2B30-40D8-A492-961D03218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0D84-1031-45AF-93FB-6925FE7F27B8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04152-7B10-46BB-B2CF-BE0ED3F75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E4B88-BA12-4455-94EB-C0284CE6A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90C72-2F49-48C4-A96C-DBB822E1D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51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2AEC1-576C-4143-9929-6DF417EF9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2DF68-4813-4414-BD81-2C3068027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7553D-FC72-40F8-BD4E-8EE9AEAE0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0D84-1031-45AF-93FB-6925FE7F27B8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D5B24-DF16-4140-8DBE-474ED6FE3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60404-4634-4BE1-A8FB-04F50567B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90C72-2F49-48C4-A96C-DBB822E1D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84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05B6E-89BA-48EF-9B59-333D5BD19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82DE03-EBF0-4039-AC06-978274F4AA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B7909-6F02-4407-A9CF-FCEDD7A5E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0D84-1031-45AF-93FB-6925FE7F27B8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7C94E-3A01-40D8-AF36-A6ECB9FB2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DD7D8-068B-409C-96DE-77191405A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90C72-2F49-48C4-A96C-DBB822E1D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83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4AE90-D184-4170-BDA7-D6DC75F6C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245BE-88B9-4FD0-8A8F-D660D87BA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7F1F4-E0A9-4000-8EB7-5D699DA27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82E270-21D8-4A2E-BD2A-B1F4F7745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0D84-1031-45AF-93FB-6925FE7F27B8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9D3EFC-AEB6-4106-9C5F-021CF7428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84F44-A375-4DD3-A7B6-F612B94F8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90C72-2F49-48C4-A96C-DBB822E1D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38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1A264-C8F8-4D29-980E-F553F9DD1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BDDE43-302A-48A5-85C3-9165150E00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7BC8A6-6A5E-4FBD-95FA-6A44A2F090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C018D6-6A6D-4F5E-AB84-623A064A9C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1D255C-4876-441A-AC3E-2C4534BA85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89BD7A-8239-427F-BAD6-F13CD535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0D84-1031-45AF-93FB-6925FE7F27B8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AC7AA4-8554-44FA-BCF6-04752A9E7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E41905-B8B3-40D4-91E7-DC774EA86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90C72-2F49-48C4-A96C-DBB822E1D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916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99B5F-214A-44B5-882F-5CDBE4AEB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89A777-F4A4-4CCF-B505-A9C0CEE87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0D84-1031-45AF-93FB-6925FE7F27B8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37C7DB-68BA-48B2-9332-E431214B8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0454B3-A39F-49D4-940A-80FA9CE56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90C72-2F49-48C4-A96C-DBB822E1D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556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A8A433-B0EC-458D-B271-6239FD61E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0D84-1031-45AF-93FB-6925FE7F27B8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D1ABC6-E3FF-488B-957E-B7D766957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94999A-AF23-4553-A129-B10AAC0DE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90C72-2F49-48C4-A96C-DBB822E1D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1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4765F-83AA-4452-A0CA-1007B71C6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7106F-10F4-4E41-9921-8E3F5CD32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A030B3-0F9A-4D19-AB31-F925EE821B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E6D5D5-C4EC-4522-B96D-2AEF9211F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0D84-1031-45AF-93FB-6925FE7F27B8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D6161D-F10F-464F-8F0C-DD73A8A1F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911576-B0F0-4AE2-B8D5-825BEE988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90C72-2F49-48C4-A96C-DBB822E1D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644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5F1C0-2770-4070-85CB-AABACDD5A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DE3DF-0F6A-44B1-9FE8-05074680E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DF5FD-D3F4-41A1-9D61-7BF528B8A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CF769E-11E3-4F0B-9073-079B49E24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0D84-1031-45AF-93FB-6925FE7F27B8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0122CA-D02B-4AF4-BA30-D6C1B2E8B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74B261-87DA-48CC-B5C8-82F8D1309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90C72-2F49-48C4-A96C-DBB822E1D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989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464560-46A3-4A53-8AF7-DA1BE5718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7D298F-CF74-4555-82A2-E89B15757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43767-39A1-408D-BDB2-3C00DF0185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E0D84-1031-45AF-93FB-6925FE7F27B8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EE224-D8DC-4486-B680-A67CF6203A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5467F-F4DF-4612-ADFE-10F93FA02E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90C72-2F49-48C4-A96C-DBB822E1D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490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D23D2-62DF-47B8-8955-C01D776656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9700" y="123295"/>
            <a:ext cx="9144000" cy="1163637"/>
          </a:xfrm>
        </p:spPr>
        <p:txBody>
          <a:bodyPr/>
          <a:lstStyle/>
          <a:p>
            <a:r>
              <a:rPr lang="el-GR" dirty="0"/>
              <a:t>Η </a:t>
            </a:r>
            <a:r>
              <a:rPr lang="el-GR" dirty="0" err="1"/>
              <a:t>αγροδιατροφική</a:t>
            </a:r>
            <a:r>
              <a:rPr lang="el-GR" dirty="0"/>
              <a:t> αλυσίδα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A9D59D-1F20-479A-81A1-4AE2004BD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700" y="1411658"/>
            <a:ext cx="9144000" cy="5136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689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56">
            <a:extLst>
              <a:ext uri="{FF2B5EF4-FFF2-40B4-BE49-F238E27FC236}">
                <a16:creationId xmlns:a16="http://schemas.microsoft.com/office/drawing/2014/main" id="{A3CD0D9C-E999-4B70-B746-754271619A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67" y="287867"/>
            <a:ext cx="4143375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57">
            <a:extLst>
              <a:ext uri="{FF2B5EF4-FFF2-40B4-BE49-F238E27FC236}">
                <a16:creationId xmlns:a16="http://schemas.microsoft.com/office/drawing/2014/main" id="{3ADF2092-F599-43A1-8FBA-5FDC6FD417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10093"/>
            <a:ext cx="4105275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8">
            <a:extLst>
              <a:ext uri="{FF2B5EF4-FFF2-40B4-BE49-F238E27FC236}">
                <a16:creationId xmlns:a16="http://schemas.microsoft.com/office/drawing/2014/main" id="{A98A052E-200B-4DBB-8A1D-4D1B1B836F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79" y="3316611"/>
            <a:ext cx="4105275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Picture 59">
            <a:extLst>
              <a:ext uri="{FF2B5EF4-FFF2-40B4-BE49-F238E27FC236}">
                <a16:creationId xmlns:a16="http://schemas.microsoft.com/office/drawing/2014/main" id="{33F4E714-785C-4776-8202-B958799DBC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297561"/>
            <a:ext cx="4133850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5">
            <a:extLst>
              <a:ext uri="{FF2B5EF4-FFF2-40B4-BE49-F238E27FC236}">
                <a16:creationId xmlns:a16="http://schemas.microsoft.com/office/drawing/2014/main" id="{E5CB94EF-73AA-4C7D-B8A1-7E773AC9A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067" y="-16933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40082B14-438F-45CC-A4E3-88C0A3F22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067" y="277389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endParaRPr kumimoji="0" lang="el-G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CEB3417D-F3A7-41D0-9971-79E80F40F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00" y="2843537"/>
            <a:ext cx="92336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Βιομηχανία λιπασμάτων (C.20.15)			</a:t>
            </a:r>
            <a:r>
              <a:rPr lang="el-GR" altLang="en-US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</a:t>
            </a:r>
            <a:r>
              <a:rPr kumimoji="0" lang="el-GR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Βιομηχανία αγροτικών και δασικών μηχανημάτων και εργαλείων (C.28.30)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E3506308-4556-434D-B3BD-400F6DBF5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067" y="862224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endParaRPr kumimoji="0" lang="el-G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F7581AED-E7F5-43FD-84FA-114EC5F14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329" y="5850055"/>
            <a:ext cx="978193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Βιομηχανία μηχανημάτων τροφίμων και ποτών (C.28.93)		       Χονδρικό εμπόριο αγροτικών μηχανημάτων, εργαλείων και εφοδίων (G.46.61)</a:t>
            </a:r>
            <a:endParaRPr kumimoji="0" lang="el-GR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D34EEE3-1411-4CC9-96F0-AF8AD001FDEF}"/>
              </a:ext>
            </a:extLst>
          </p:cNvPr>
          <p:cNvSpPr txBox="1"/>
          <p:nvPr/>
        </p:nvSpPr>
        <p:spPr>
          <a:xfrm>
            <a:off x="9397132" y="1861819"/>
            <a:ext cx="2692399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Η πορεία του δείκτη συγκέντρωσης </a:t>
            </a:r>
            <a:r>
              <a:rPr lang="el-GR" dirty="0" err="1"/>
              <a:t>Herfindhal</a:t>
            </a:r>
            <a:r>
              <a:rPr lang="el-GR" dirty="0"/>
              <a:t> επιλεγμένων ανιόντων στη γεωργία κλάδων της </a:t>
            </a:r>
            <a:r>
              <a:rPr lang="el-GR" dirty="0" err="1"/>
              <a:t>αγροδιατροφικής</a:t>
            </a:r>
            <a:r>
              <a:rPr lang="el-GR" dirty="0"/>
              <a:t> αλυσίδας στην Ελλάδα, 2009-2018.</a:t>
            </a:r>
          </a:p>
          <a:p>
            <a:r>
              <a:rPr lang="el-GR" dirty="0"/>
              <a:t>Πηγή: ICAP, Βάση δεδομένων επιχειρήσεων</a:t>
            </a:r>
          </a:p>
        </p:txBody>
      </p:sp>
    </p:spTree>
    <p:extLst>
      <p:ext uri="{BB962C8B-B14F-4D97-AF65-F5344CB8AC3E}">
        <p14:creationId xmlns:p14="http://schemas.microsoft.com/office/powerpoint/2010/main" val="4102514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88EF076-2A49-4822-8E5C-AE552988F26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586" y="1078865"/>
            <a:ext cx="11524827" cy="339153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EA1AE20-9312-4755-9A1B-39F1266FB2CE}"/>
              </a:ext>
            </a:extLst>
          </p:cNvPr>
          <p:cNvSpPr txBox="1"/>
          <p:nvPr/>
        </p:nvSpPr>
        <p:spPr>
          <a:xfrm>
            <a:off x="333585" y="4731435"/>
            <a:ext cx="115959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400" dirty="0"/>
              <a:t>Βασικά στοιχεία του κλάδου της μεταποίησης ποτών την δεκαετία 2008-2017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19307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FFBEECC-14F1-484D-84B8-948B887E471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727" y="356235"/>
            <a:ext cx="5237480" cy="3148330"/>
          </a:xfrm>
          <a:prstGeom prst="rect">
            <a:avLst/>
          </a:prstGeom>
          <a:noFill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7851D02-047C-4D53-9FFB-14C69524D325}"/>
              </a:ext>
            </a:extLst>
          </p:cNvPr>
          <p:cNvSpPr txBox="1"/>
          <p:nvPr/>
        </p:nvSpPr>
        <p:spPr>
          <a:xfrm>
            <a:off x="372533" y="3636202"/>
            <a:ext cx="42164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Η πορεία του δείκτη συγκέντρωσης </a:t>
            </a:r>
            <a:r>
              <a:rPr lang="el-GR" dirty="0" err="1"/>
              <a:t>Herfindhal</a:t>
            </a:r>
            <a:r>
              <a:rPr lang="el-GR" dirty="0"/>
              <a:t> του κλάδου μεταποίησης τροφίμων στην Ελλάδα, 2009-2018.</a:t>
            </a:r>
          </a:p>
          <a:p>
            <a:r>
              <a:rPr lang="el-GR" dirty="0"/>
              <a:t>Πηγή: ICAP, Βάση δεδομένων επιχειρήσεων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65B684-AAD0-4F64-B56B-E16996140D3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7460" y="356235"/>
            <a:ext cx="5237480" cy="3148330"/>
          </a:xfrm>
          <a:prstGeom prst="rect">
            <a:avLst/>
          </a:prstGeom>
          <a:noFill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43EF058-C6D7-453F-B82F-A7CCF4703F4D}"/>
              </a:ext>
            </a:extLst>
          </p:cNvPr>
          <p:cNvSpPr txBox="1"/>
          <p:nvPr/>
        </p:nvSpPr>
        <p:spPr>
          <a:xfrm>
            <a:off x="6342380" y="3636202"/>
            <a:ext cx="38608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Η πορεία του δείκτη συγκέντρωσης </a:t>
            </a:r>
            <a:r>
              <a:rPr lang="el-GR" dirty="0" err="1"/>
              <a:t>Herfindhal</a:t>
            </a:r>
            <a:r>
              <a:rPr lang="el-GR" dirty="0"/>
              <a:t> του κλάδου Ποτών στην Ελλάδα, 2009-2018.</a:t>
            </a:r>
          </a:p>
          <a:p>
            <a:r>
              <a:rPr lang="el-GR" dirty="0"/>
              <a:t>Πηγή: ICAP, Βάση δεδομένων επιχειρήσεων</a:t>
            </a:r>
          </a:p>
        </p:txBody>
      </p:sp>
    </p:spTree>
    <p:extLst>
      <p:ext uri="{BB962C8B-B14F-4D97-AF65-F5344CB8AC3E}">
        <p14:creationId xmlns:p14="http://schemas.microsoft.com/office/powerpoint/2010/main" val="2908209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976822E-3D8A-45DC-818C-4E8737021B5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02" y="482493"/>
            <a:ext cx="5268595" cy="3166745"/>
          </a:xfrm>
          <a:prstGeom prst="rect">
            <a:avLst/>
          </a:prstGeom>
          <a:noFill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A3CCAE7-E53E-4440-9FC3-FF412308A159}"/>
              </a:ext>
            </a:extLst>
          </p:cNvPr>
          <p:cNvSpPr txBox="1"/>
          <p:nvPr/>
        </p:nvSpPr>
        <p:spPr>
          <a:xfrm>
            <a:off x="6611305" y="1134036"/>
            <a:ext cx="4343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Η πορεία του δείκτη συγκέντρωσης </a:t>
            </a:r>
            <a:r>
              <a:rPr lang="el-GR" dirty="0" err="1"/>
              <a:t>Herfindhal</a:t>
            </a:r>
            <a:r>
              <a:rPr lang="el-GR" dirty="0"/>
              <a:t> συνολικά του κλάδου χονδρικού εμπορίου στην Ελλάδα, 2009-2018.</a:t>
            </a:r>
          </a:p>
          <a:p>
            <a:r>
              <a:rPr lang="el-GR" dirty="0"/>
              <a:t>Πηγή: ICAP, Βάση δεδομένων επιχειρήσεων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C3AE24-8EF1-4937-88A4-155B85090D6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02" y="3783329"/>
            <a:ext cx="9543097" cy="30154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2379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CEDA269-AED1-4D69-B79E-93951E28F9F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77" y="69639"/>
            <a:ext cx="10765790" cy="2859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2219CA3-5045-4404-A3A3-AA39076D7E4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77" y="3539070"/>
            <a:ext cx="10765790" cy="325776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DEAC93A-5E14-4E3B-BDBB-99268F36EA58}"/>
              </a:ext>
            </a:extLst>
          </p:cNvPr>
          <p:cNvSpPr txBox="1"/>
          <p:nvPr/>
        </p:nvSpPr>
        <p:spPr>
          <a:xfrm>
            <a:off x="215476" y="2929467"/>
            <a:ext cx="1076579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dirty="0"/>
              <a:t>Βασικά στοιχεία του κλάδου λιανικού εμπορίου τροφίμων – σούπερ </a:t>
            </a:r>
            <a:r>
              <a:rPr lang="el-GR" dirty="0" err="1"/>
              <a:t>μάρκετ</a:t>
            </a:r>
            <a:r>
              <a:rPr lang="el-GR" dirty="0"/>
              <a:t> (επάνω) και εξειδικευμένων καταστημάτων τροφίμων (κάτω) την δεκαετία 2008-2017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9748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A67CDDC-0032-4757-A3BF-F29ACD2315B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285" y="225319"/>
            <a:ext cx="5281295" cy="3174365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F38D253-29F8-4B29-BC1E-D2BACBCC23DD}"/>
              </a:ext>
            </a:extLst>
          </p:cNvPr>
          <p:cNvSpPr txBox="1"/>
          <p:nvPr/>
        </p:nvSpPr>
        <p:spPr>
          <a:xfrm>
            <a:off x="6468533" y="1212336"/>
            <a:ext cx="43942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Η πορεία του δείκτη συγκέντρωσης </a:t>
            </a:r>
            <a:r>
              <a:rPr lang="el-GR" dirty="0" err="1"/>
              <a:t>Herfindhal</a:t>
            </a:r>
            <a:r>
              <a:rPr lang="el-GR" dirty="0"/>
              <a:t> συνολικά του κλάδου λιανικού εμπορίου στην Ελλάδα, 2009-2018.</a:t>
            </a:r>
          </a:p>
          <a:p>
            <a:r>
              <a:rPr lang="el-GR" dirty="0"/>
              <a:t>Πηγή: ICAP, Βάση δεδομένων επιχειρήσεων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706DC56-8785-48DF-B654-59A5288E5C5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94" y="3705649"/>
            <a:ext cx="9871182" cy="292703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2E0089B-DF45-4DF6-83A1-672AA777D3FA}"/>
              </a:ext>
            </a:extLst>
          </p:cNvPr>
          <p:cNvSpPr txBox="1"/>
          <p:nvPr/>
        </p:nvSpPr>
        <p:spPr>
          <a:xfrm>
            <a:off x="10075332" y="4246350"/>
            <a:ext cx="2217789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Βασικά στοιχεία του κλάδου λιανικού εμπορίου τροφίμων – πάγκοι σε λαϊκές και υπαίθριες αγορές την δεκαετία 2008-2017.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750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265613F-BDA4-4375-8CBC-6CBF2CF382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0573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9231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3D3B749-31BE-4A5C-90B4-20FDC5BC224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33" y="0"/>
            <a:ext cx="1073573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5885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32EE870-AC02-4C2E-9CA0-8E375BC3A54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60" y="152981"/>
            <a:ext cx="10524279" cy="65520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32930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A60354B-4FD8-4519-80D9-EC6A9F103BE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47" y="83395"/>
            <a:ext cx="11651192" cy="67068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43935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7183623-04EA-4409-8C64-064A0AB3D7B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888" y="0"/>
            <a:ext cx="9404245" cy="6781800"/>
          </a:xfrm>
          <a:prstGeom prst="rect">
            <a:avLst/>
          </a:prstGeom>
          <a:noFill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CEFDDCA-63B7-4A83-BF50-819A586B63BE}"/>
              </a:ext>
            </a:extLst>
          </p:cNvPr>
          <p:cNvSpPr txBox="1"/>
          <p:nvPr/>
        </p:nvSpPr>
        <p:spPr>
          <a:xfrm>
            <a:off x="118535" y="2375006"/>
            <a:ext cx="229446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Ακαθάριστη Προστιθέμενη Αξία στη γεωργία χωρίς υπολογισμό επιδοτήσεων και φόρων.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539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EFE877B-67E5-4917-AA4D-C41B1DA4C1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431670"/>
              </p:ext>
            </p:extLst>
          </p:nvPr>
        </p:nvGraphicFramePr>
        <p:xfrm>
          <a:off x="1002293" y="381116"/>
          <a:ext cx="10187413" cy="5139154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210093">
                  <a:extLst>
                    <a:ext uri="{9D8B030D-6E8A-4147-A177-3AD203B41FA5}">
                      <a16:colId xmlns:a16="http://schemas.microsoft.com/office/drawing/2014/main" val="2392560005"/>
                    </a:ext>
                  </a:extLst>
                </a:gridCol>
                <a:gridCol w="758943">
                  <a:extLst>
                    <a:ext uri="{9D8B030D-6E8A-4147-A177-3AD203B41FA5}">
                      <a16:colId xmlns:a16="http://schemas.microsoft.com/office/drawing/2014/main" val="42936816"/>
                    </a:ext>
                  </a:extLst>
                </a:gridCol>
                <a:gridCol w="676724">
                  <a:extLst>
                    <a:ext uri="{9D8B030D-6E8A-4147-A177-3AD203B41FA5}">
                      <a16:colId xmlns:a16="http://schemas.microsoft.com/office/drawing/2014/main" val="1549521952"/>
                    </a:ext>
                  </a:extLst>
                </a:gridCol>
                <a:gridCol w="758943">
                  <a:extLst>
                    <a:ext uri="{9D8B030D-6E8A-4147-A177-3AD203B41FA5}">
                      <a16:colId xmlns:a16="http://schemas.microsoft.com/office/drawing/2014/main" val="383829661"/>
                    </a:ext>
                  </a:extLst>
                </a:gridCol>
                <a:gridCol w="758943">
                  <a:extLst>
                    <a:ext uri="{9D8B030D-6E8A-4147-A177-3AD203B41FA5}">
                      <a16:colId xmlns:a16="http://schemas.microsoft.com/office/drawing/2014/main" val="1837920145"/>
                    </a:ext>
                  </a:extLst>
                </a:gridCol>
                <a:gridCol w="652130">
                  <a:extLst>
                    <a:ext uri="{9D8B030D-6E8A-4147-A177-3AD203B41FA5}">
                      <a16:colId xmlns:a16="http://schemas.microsoft.com/office/drawing/2014/main" val="1002748215"/>
                    </a:ext>
                  </a:extLst>
                </a:gridCol>
                <a:gridCol w="652130">
                  <a:extLst>
                    <a:ext uri="{9D8B030D-6E8A-4147-A177-3AD203B41FA5}">
                      <a16:colId xmlns:a16="http://schemas.microsoft.com/office/drawing/2014/main" val="2645982333"/>
                    </a:ext>
                  </a:extLst>
                </a:gridCol>
                <a:gridCol w="652130">
                  <a:extLst>
                    <a:ext uri="{9D8B030D-6E8A-4147-A177-3AD203B41FA5}">
                      <a16:colId xmlns:a16="http://schemas.microsoft.com/office/drawing/2014/main" val="2662163496"/>
                    </a:ext>
                  </a:extLst>
                </a:gridCol>
                <a:gridCol w="652130">
                  <a:extLst>
                    <a:ext uri="{9D8B030D-6E8A-4147-A177-3AD203B41FA5}">
                      <a16:colId xmlns:a16="http://schemas.microsoft.com/office/drawing/2014/main" val="1321515265"/>
                    </a:ext>
                  </a:extLst>
                </a:gridCol>
                <a:gridCol w="695699">
                  <a:extLst>
                    <a:ext uri="{9D8B030D-6E8A-4147-A177-3AD203B41FA5}">
                      <a16:colId xmlns:a16="http://schemas.microsoft.com/office/drawing/2014/main" val="618688834"/>
                    </a:ext>
                  </a:extLst>
                </a:gridCol>
                <a:gridCol w="695699">
                  <a:extLst>
                    <a:ext uri="{9D8B030D-6E8A-4147-A177-3AD203B41FA5}">
                      <a16:colId xmlns:a16="http://schemas.microsoft.com/office/drawing/2014/main" val="3587742633"/>
                    </a:ext>
                  </a:extLst>
                </a:gridCol>
                <a:gridCol w="758943">
                  <a:extLst>
                    <a:ext uri="{9D8B030D-6E8A-4147-A177-3AD203B41FA5}">
                      <a16:colId xmlns:a16="http://schemas.microsoft.com/office/drawing/2014/main" val="4282211887"/>
                    </a:ext>
                  </a:extLst>
                </a:gridCol>
                <a:gridCol w="758943">
                  <a:extLst>
                    <a:ext uri="{9D8B030D-6E8A-4147-A177-3AD203B41FA5}">
                      <a16:colId xmlns:a16="http://schemas.microsoft.com/office/drawing/2014/main" val="1505187540"/>
                    </a:ext>
                  </a:extLst>
                </a:gridCol>
                <a:gridCol w="505963">
                  <a:extLst>
                    <a:ext uri="{9D8B030D-6E8A-4147-A177-3AD203B41FA5}">
                      <a16:colId xmlns:a16="http://schemas.microsoft.com/office/drawing/2014/main" val="2514401792"/>
                    </a:ext>
                  </a:extLst>
                </a:gridCol>
              </a:tblGrid>
              <a:tr h="299167">
                <a:tc rowSpan="2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l-GR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Total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Primary sector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Secondary sector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Tertiary sector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Rural regions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Intermediate regions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Urban regions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316048"/>
                  </a:ext>
                </a:extLst>
              </a:tr>
              <a:tr h="428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EUR million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EUR million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% of total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EUR million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% of total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EUR million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% of total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EUR million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% of total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EUR million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% of total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EUR million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% of total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502104"/>
                  </a:ext>
                </a:extLst>
              </a:tr>
              <a:tr h="428988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EU  27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11,662,832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184,562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1.6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2,575,751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22.1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6,860,438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58.8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1,253,512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10.7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3,336,584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28.6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4,925,963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42.2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040293"/>
                  </a:ext>
                </a:extLst>
              </a:tr>
              <a:tr h="428988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Greece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72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  157,526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72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6,673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72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4.2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72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27,102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72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17.2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72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123,752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72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78.6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72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39,867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72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25.3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72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28,700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72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18.2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72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88,959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72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56.5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7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826809"/>
                  </a:ext>
                </a:extLst>
              </a:tr>
              <a:tr h="655267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Anatoliki Makedonia, Thraki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6,071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493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8.1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1,239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20.4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4,340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71.5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2,637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43.4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3,435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56.6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     -  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71050"/>
                  </a:ext>
                </a:extLst>
              </a:tr>
              <a:tr h="428988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Kentriki Makedonia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21,624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1,259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5.8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4,182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19.3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16,183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74.8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5,042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23.3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2,603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12.0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13,978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64.6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173888"/>
                  </a:ext>
                </a:extLst>
              </a:tr>
              <a:tr h="203978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Dytiki Makedonia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3,465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316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9.1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1,519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43.8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1,631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47.1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3,029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87.4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437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12.6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     -  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252774"/>
                  </a:ext>
                </a:extLst>
              </a:tr>
              <a:tr h="203978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Ipeiros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3,476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304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8.7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571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16.4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2,602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74.8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1,742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50.1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1,734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49.9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     -  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772398"/>
                  </a:ext>
                </a:extLst>
              </a:tr>
              <a:tr h="203978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Thessalia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8,170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994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12.2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1,596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19.5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5,580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68.3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2,277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27.9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5,893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72.1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     -  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084206"/>
                  </a:ext>
                </a:extLst>
              </a:tr>
              <a:tr h="203978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Ionia Nisia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2,771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4.3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211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7.6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2,440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88.1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2,771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100.0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     -  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303142"/>
                  </a:ext>
                </a:extLst>
              </a:tr>
              <a:tr h="203978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Dytiki Ellada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7,065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793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11.2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1,123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15.9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5,150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72.9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3,577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50.6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3,488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49.4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     -  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347786"/>
                  </a:ext>
                </a:extLst>
              </a:tr>
              <a:tr h="203978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Sterea Ellada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7,390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584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7.9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2,885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39.0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3,922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53.1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7,390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100.0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     -  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27378"/>
                  </a:ext>
                </a:extLst>
              </a:tr>
              <a:tr h="203978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Peloponnisos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7,024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669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9.5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1,833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26.1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4,522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64.4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5,268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75.0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1,756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25.0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     -  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128907"/>
                  </a:ext>
                </a:extLst>
              </a:tr>
              <a:tr h="428988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Attiki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74,981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299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10,070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13.4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64,612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86.2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74,981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100.0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950767"/>
                  </a:ext>
                </a:extLst>
              </a:tr>
              <a:tr h="203978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Voreio Aigaio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2,167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5.7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235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10.8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1,810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83.5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1,609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74.3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558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25.7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     -  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03045"/>
                  </a:ext>
                </a:extLst>
              </a:tr>
              <a:tr h="203978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Notio Aigaio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5,371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143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2.7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568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10.6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4,660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86.8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2,429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45.2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2,942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54.8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     -  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999143"/>
                  </a:ext>
                </a:extLst>
              </a:tr>
              <a:tr h="203978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Kriti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7,950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577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7.3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1,071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13.5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6,301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79.3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2,095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26.4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5,855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73.6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     -  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47045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FF0A5E8-97B4-4852-9177-323C23B25D0D}"/>
              </a:ext>
            </a:extLst>
          </p:cNvPr>
          <p:cNvSpPr txBox="1"/>
          <p:nvPr/>
        </p:nvSpPr>
        <p:spPr>
          <a:xfrm>
            <a:off x="1002293" y="5772835"/>
            <a:ext cx="102837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dirty="0"/>
              <a:t>Η περιφερειακή κατανομή της Ακαθάριστης Προστιθέμενης Αξίας, Ελλάδα 2017.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088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51">
            <a:extLst>
              <a:ext uri="{FF2B5EF4-FFF2-40B4-BE49-F238E27FC236}">
                <a16:creationId xmlns:a16="http://schemas.microsoft.com/office/drawing/2014/main" id="{5A9B1716-8F79-4B1B-AA20-7A76FCD2C5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465667"/>
            <a:ext cx="4152900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53">
            <a:extLst>
              <a:ext uri="{FF2B5EF4-FFF2-40B4-BE49-F238E27FC236}">
                <a16:creationId xmlns:a16="http://schemas.microsoft.com/office/drawing/2014/main" id="{212D7DC3-8CA9-4182-A158-54E06E905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2933" y="482600"/>
            <a:ext cx="411480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54">
            <a:extLst>
              <a:ext uri="{FF2B5EF4-FFF2-40B4-BE49-F238E27FC236}">
                <a16:creationId xmlns:a16="http://schemas.microsoft.com/office/drawing/2014/main" id="{4E851199-3EED-4919-A7CF-4D7E5A3B8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3375025"/>
            <a:ext cx="4162425" cy="250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55">
            <a:extLst>
              <a:ext uri="{FF2B5EF4-FFF2-40B4-BE49-F238E27FC236}">
                <a16:creationId xmlns:a16="http://schemas.microsoft.com/office/drawing/2014/main" id="{6B358DCC-08B3-439F-9B5C-EE4B5ACE7A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2933" y="3384550"/>
            <a:ext cx="4152900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5">
            <a:extLst>
              <a:ext uri="{FF2B5EF4-FFF2-40B4-BE49-F238E27FC236}">
                <a16:creationId xmlns:a16="http://schemas.microsoft.com/office/drawing/2014/main" id="{03F57134-9186-40FC-AB99-81DA5BF87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6D54CF44-5125-4DD3-A931-4436D545E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667" y="29527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endParaRPr kumimoji="0" lang="el-G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005F2CFF-F298-459F-BD83-6C2AB19A4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600" y="2966307"/>
            <a:ext cx="89867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Βιομηχανία λιπασμάτων (C.20.15)		</a:t>
            </a:r>
            <a:r>
              <a:rPr lang="el-GR" altLang="en-US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kumimoji="0" lang="el-GR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Βιομηχανία αγροτικών και δασικών μηχανημάτων και εργαλείων (C.28.30)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4052352F-291C-456B-9CA2-E2F6281B9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8487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endParaRPr kumimoji="0" lang="el-G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578A60-E68A-4F42-BD80-A5D11AD7FAB0}"/>
              </a:ext>
            </a:extLst>
          </p:cNvPr>
          <p:cNvSpPr txBox="1"/>
          <p:nvPr/>
        </p:nvSpPr>
        <p:spPr>
          <a:xfrm>
            <a:off x="343510" y="5927725"/>
            <a:ext cx="9673165" cy="271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l-GR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Βιομηχανία μηχανημάτων τροφίμων και ποτών (C.28.93)	</a:t>
            </a:r>
            <a:r>
              <a:rPr lang="el-GR" sz="1000" dirty="0"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l-GR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Χονδρικό εμπόριο αγροτικών μηχανημάτων, εργαλείων και εφοδίων (G.46.61)</a:t>
            </a:r>
            <a:endParaRPr lang="en-US" sz="11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C456E8-3FF5-4805-AD91-D27C146B971E}"/>
              </a:ext>
            </a:extLst>
          </p:cNvPr>
          <p:cNvSpPr txBox="1"/>
          <p:nvPr/>
        </p:nvSpPr>
        <p:spPr>
          <a:xfrm>
            <a:off x="9442898" y="1888688"/>
            <a:ext cx="267115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Η </a:t>
            </a:r>
            <a:r>
              <a:rPr lang="el-GR" dirty="0" err="1"/>
              <a:t>χρηματο</a:t>
            </a:r>
            <a:r>
              <a:rPr lang="el-GR" dirty="0"/>
              <a:t>-οικονομική πορεία επιλεγμένων ανιόντων στη γεωργία κλάδων της </a:t>
            </a:r>
            <a:r>
              <a:rPr lang="el-GR" dirty="0" err="1"/>
              <a:t>αγροδιατροφικής</a:t>
            </a:r>
            <a:r>
              <a:rPr lang="el-GR" dirty="0"/>
              <a:t> αλυσίδας στην Ελλάδα, 2009-2018.</a:t>
            </a:r>
          </a:p>
          <a:p>
            <a:r>
              <a:rPr lang="el-GR" dirty="0"/>
              <a:t>Πηγή: ICAP, Βάση δεδομένων επιχειρήσεων</a:t>
            </a:r>
          </a:p>
        </p:txBody>
      </p:sp>
    </p:spTree>
    <p:extLst>
      <p:ext uri="{BB962C8B-B14F-4D97-AF65-F5344CB8AC3E}">
        <p14:creationId xmlns:p14="http://schemas.microsoft.com/office/powerpoint/2010/main" val="731512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C2A8374-569B-4F55-8225-96E2CA47361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20" y="167110"/>
            <a:ext cx="11756179" cy="578495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DEACB83-DCD6-49CD-AC43-2DA6C7F8A91C}"/>
              </a:ext>
            </a:extLst>
          </p:cNvPr>
          <p:cNvSpPr txBox="1"/>
          <p:nvPr/>
        </p:nvSpPr>
        <p:spPr>
          <a:xfrm>
            <a:off x="0" y="6155267"/>
            <a:ext cx="1219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400" dirty="0"/>
              <a:t>Βασικά στοιχεία του κλάδου της μεταποίησης τροφίμων την δεκαετία 2008-2017.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2399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611</Words>
  <Application>Microsoft Office PowerPoint</Application>
  <PresentationFormat>Widescreen</PresentationFormat>
  <Paragraphs>258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Η αγροδιατροφική αλυσίδα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Dimitris Skuras</dc:creator>
  <cp:lastModifiedBy>Dimitris Skuras</cp:lastModifiedBy>
  <cp:revision>8</cp:revision>
  <dcterms:created xsi:type="dcterms:W3CDTF">2022-12-12T21:41:05Z</dcterms:created>
  <dcterms:modified xsi:type="dcterms:W3CDTF">2022-12-12T22:41:37Z</dcterms:modified>
</cp:coreProperties>
</file>