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 id="2147483917" r:id="rId2"/>
    <p:sldMasterId id="2147483919" r:id="rId3"/>
  </p:sldMasterIdLst>
  <p:notesMasterIdLst>
    <p:notesMasterId r:id="rId50"/>
  </p:notesMasterIdLst>
  <p:sldIdLst>
    <p:sldId id="881" r:id="rId4"/>
    <p:sldId id="848" r:id="rId5"/>
    <p:sldId id="776" r:id="rId6"/>
    <p:sldId id="850" r:id="rId7"/>
    <p:sldId id="882" r:id="rId8"/>
    <p:sldId id="852" r:id="rId9"/>
    <p:sldId id="883" r:id="rId10"/>
    <p:sldId id="884" r:id="rId11"/>
    <p:sldId id="885" r:id="rId12"/>
    <p:sldId id="886" r:id="rId13"/>
    <p:sldId id="887" r:id="rId14"/>
    <p:sldId id="888" r:id="rId15"/>
    <p:sldId id="889" r:id="rId16"/>
    <p:sldId id="890" r:id="rId17"/>
    <p:sldId id="891" r:id="rId18"/>
    <p:sldId id="892" r:id="rId19"/>
    <p:sldId id="893" r:id="rId20"/>
    <p:sldId id="843" r:id="rId21"/>
    <p:sldId id="777" r:id="rId22"/>
    <p:sldId id="847" r:id="rId23"/>
    <p:sldId id="778" r:id="rId24"/>
    <p:sldId id="845" r:id="rId25"/>
    <p:sldId id="779" r:id="rId26"/>
    <p:sldId id="781" r:id="rId27"/>
    <p:sldId id="854" r:id="rId28"/>
    <p:sldId id="802" r:id="rId29"/>
    <p:sldId id="804" r:id="rId30"/>
    <p:sldId id="855" r:id="rId31"/>
    <p:sldId id="856" r:id="rId32"/>
    <p:sldId id="806" r:id="rId33"/>
    <p:sldId id="811" r:id="rId34"/>
    <p:sldId id="877" r:id="rId35"/>
    <p:sldId id="878" r:id="rId36"/>
    <p:sldId id="880" r:id="rId37"/>
    <p:sldId id="796" r:id="rId38"/>
    <p:sldId id="798" r:id="rId39"/>
    <p:sldId id="879" r:id="rId40"/>
    <p:sldId id="857" r:id="rId41"/>
    <p:sldId id="859" r:id="rId42"/>
    <p:sldId id="860" r:id="rId43"/>
    <p:sldId id="861" r:id="rId44"/>
    <p:sldId id="863" r:id="rId45"/>
    <p:sldId id="866" r:id="rId46"/>
    <p:sldId id="871" r:id="rId47"/>
    <p:sldId id="873" r:id="rId48"/>
    <p:sldId id="785" r:id="rId4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067C"/>
    <a:srgbClr val="FF0000"/>
    <a:srgbClr val="073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1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l-GR"/>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l-GR"/>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l-G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A341528-2442-46F3-B443-B2A36FCD0B7E}" type="slidenum">
              <a:rPr lang="el-GR" altLang="el-G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50A0AA-DF1B-4116-B9A2-19480ACE2AE9}" type="slidenum">
              <a:rPr lang="el-GR" altLang="el-GR"/>
              <a:pPr eaLnBrk="1" hangingPunct="1"/>
              <a:t>2</a:t>
            </a:fld>
            <a:endParaRPr lang="el-GR" altLang="el-G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2860F6-F581-48F6-ABFD-7BC102AEFC43}" type="slidenum">
              <a:rPr lang="el-GR" altLang="el-GR"/>
              <a:pPr eaLnBrk="1" hangingPunct="1"/>
              <a:t>29</a:t>
            </a:fld>
            <a:endParaRPr lang="el-GR" altLang="el-G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DB15B4-639B-4665-9F67-BABAE5253A31}" type="slidenum">
              <a:rPr lang="el-GR" altLang="el-GR"/>
              <a:pPr eaLnBrk="1" hangingPunct="1"/>
              <a:t>30</a:t>
            </a:fld>
            <a:endParaRPr lang="el-GR" altLang="el-GR"/>
          </a:p>
        </p:txBody>
      </p:sp>
      <p:sp>
        <p:nvSpPr>
          <p:cNvPr id="7373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73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l-GR" altLang="el-GR"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CF054B-3A70-4ACD-AA8B-B52766B9015B}" type="slidenum">
              <a:rPr lang="el-GR" altLang="el-GR"/>
              <a:pPr eaLnBrk="1" hangingPunct="1"/>
              <a:t>31</a:t>
            </a:fld>
            <a:endParaRPr lang="el-GR" altLang="el-GR"/>
          </a:p>
        </p:txBody>
      </p:sp>
      <p:sp>
        <p:nvSpPr>
          <p:cNvPr id="7475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747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l-GR" altLang="el-GR"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2C26CF-318A-4CB2-A38A-F00EB89068AD}" type="slidenum">
              <a:rPr lang="el-GR" altLang="el-GR"/>
              <a:pPr eaLnBrk="1" hangingPunct="1"/>
              <a:t>33</a:t>
            </a:fld>
            <a:endParaRPr lang="el-GR" altLang="el-GR"/>
          </a:p>
        </p:txBody>
      </p:sp>
      <p:sp>
        <p:nvSpPr>
          <p:cNvPr id="92163"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92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l-GR" altLang="el-GR"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A4B755-E875-4307-8836-451FDB4A8FFD}" type="slidenum">
              <a:rPr lang="el-GR" altLang="el-GR"/>
              <a:pPr eaLnBrk="1" hangingPunct="1"/>
              <a:t>34</a:t>
            </a:fld>
            <a:endParaRPr lang="el-GR" altLang="el-GR"/>
          </a:p>
        </p:txBody>
      </p:sp>
      <p:sp>
        <p:nvSpPr>
          <p:cNvPr id="93187"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931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1419212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A4B755-E875-4307-8836-451FDB4A8FFD}" type="slidenum">
              <a:rPr lang="el-GR" altLang="el-GR"/>
              <a:pPr eaLnBrk="1" hangingPunct="1"/>
              <a:t>35</a:t>
            </a:fld>
            <a:endParaRPr lang="el-GR" altLang="el-GR"/>
          </a:p>
        </p:txBody>
      </p:sp>
      <p:sp>
        <p:nvSpPr>
          <p:cNvPr id="93187"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931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l-GR" altLang="el-GR"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FD6EB9-7405-4D27-8E72-6C54B461F397}" type="slidenum">
              <a:rPr lang="el-GR" altLang="el-GR"/>
              <a:pPr eaLnBrk="1" hangingPunct="1"/>
              <a:t>38</a:t>
            </a:fld>
            <a:endParaRPr lang="el-GR" altLang="el-G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244A32-77AF-4447-A4EA-3EE9A64E9BDC}" type="slidenum">
              <a:rPr lang="el-GR" altLang="el-GR"/>
              <a:pPr eaLnBrk="1" hangingPunct="1"/>
              <a:t>39</a:t>
            </a:fld>
            <a:endParaRPr lang="el-GR" altLang="el-G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791A62-F241-4AE5-96D7-227E9ED3500D}" type="slidenum">
              <a:rPr lang="el-GR" altLang="el-GR"/>
              <a:pPr eaLnBrk="1" hangingPunct="1"/>
              <a:t>40</a:t>
            </a:fld>
            <a:endParaRPr lang="el-GR" altLang="el-G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128F53-3D21-4233-9B60-106C871A6858}" type="slidenum">
              <a:rPr lang="el-GR" altLang="el-GR"/>
              <a:pPr eaLnBrk="1" hangingPunct="1"/>
              <a:t>41</a:t>
            </a:fld>
            <a:endParaRPr lang="el-GR" altLang="el-G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DBE48D-7604-406D-A6DE-F3027ADD6F7F}" type="slidenum">
              <a:rPr lang="el-GR" altLang="el-GR"/>
              <a:pPr eaLnBrk="1" hangingPunct="1"/>
              <a:t>4</a:t>
            </a:fld>
            <a:endParaRPr lang="el-GR" altLang="el-G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FF83EB-2ED4-48E0-9DDA-E57F89FE2F41}" type="slidenum">
              <a:rPr lang="el-GR" altLang="el-GR"/>
              <a:pPr eaLnBrk="1" hangingPunct="1"/>
              <a:t>42</a:t>
            </a:fld>
            <a:endParaRPr lang="el-GR" altLang="el-G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A4E050-A4BE-4654-B215-3DAA742C812D}" type="slidenum">
              <a:rPr lang="el-GR" altLang="el-GR"/>
              <a:pPr eaLnBrk="1" hangingPunct="1"/>
              <a:t>43</a:t>
            </a:fld>
            <a:endParaRPr lang="el-GR" altLang="el-G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72182C-1C8E-4D9F-8DC6-0685F072DE0A}" type="slidenum">
              <a:rPr lang="el-GR" altLang="el-GR"/>
              <a:pPr eaLnBrk="1" hangingPunct="1"/>
              <a:t>44</a:t>
            </a:fld>
            <a:endParaRPr lang="el-GR" altLang="el-G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E3C2FE-AA5A-4311-8A59-A3EE36ECE6E3}" type="slidenum">
              <a:rPr lang="el-GR" altLang="el-GR"/>
              <a:pPr eaLnBrk="1" hangingPunct="1"/>
              <a:t>45</a:t>
            </a:fld>
            <a:endParaRPr lang="el-GR" altLang="el-G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C9966D-44A9-448F-8305-CD9BD086E868}" type="slidenum">
              <a:rPr lang="el-GR" altLang="el-GR"/>
              <a:pPr eaLnBrk="1" hangingPunct="1"/>
              <a:t>6</a:t>
            </a:fld>
            <a:endParaRPr lang="el-GR" altLang="el-G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1EC55E-C524-4FE3-A08D-9C136686F5B4}" type="slidenum">
              <a:rPr lang="el-GR" altLang="el-GR"/>
              <a:pPr eaLnBrk="1" hangingPunct="1"/>
              <a:t>18</a:t>
            </a:fld>
            <a:endParaRPr lang="el-GR" altLang="el-G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EA95E8-3181-42D4-BDD1-E3F02EA947BA}" type="slidenum">
              <a:rPr lang="el-GR" altLang="el-GR"/>
              <a:pPr eaLnBrk="1" hangingPunct="1"/>
              <a:t>20</a:t>
            </a:fld>
            <a:endParaRPr lang="el-GR" altLang="el-G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0FB847-9399-4456-96D4-E8B8D0401D94}" type="slidenum">
              <a:rPr lang="el-GR" altLang="el-GR"/>
              <a:pPr eaLnBrk="1" hangingPunct="1"/>
              <a:t>22</a:t>
            </a:fld>
            <a:endParaRPr lang="el-GR" altLang="el-G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8C0C91-FB42-4924-823C-1A550B05AA55}" type="slidenum">
              <a:rPr lang="el-GR" altLang="el-GR"/>
              <a:pPr eaLnBrk="1" hangingPunct="1"/>
              <a:t>25</a:t>
            </a:fld>
            <a:endParaRPr lang="el-GR" altLang="el-G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46251E-F636-441C-81E2-B0BA1D89329A}" type="slidenum">
              <a:rPr lang="el-GR" altLang="el-GR"/>
              <a:pPr eaLnBrk="1" hangingPunct="1"/>
              <a:t>27</a:t>
            </a:fld>
            <a:endParaRPr lang="el-GR" alt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01173B-FD67-4322-B1BF-F390DE76A13C}" type="slidenum">
              <a:rPr lang="el-GR" altLang="el-GR"/>
              <a:pPr eaLnBrk="1" hangingPunct="1"/>
              <a:t>28</a:t>
            </a:fld>
            <a:endParaRPr lang="el-GR" altLang="el-G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2743200" y="1752600"/>
            <a:ext cx="5486400" cy="838200"/>
          </a:xfrm>
        </p:spPr>
        <p:txBody>
          <a:bodyPr/>
          <a:lstStyle>
            <a:lvl1pPr>
              <a:defRPr/>
            </a:lvl1pPr>
          </a:lstStyle>
          <a:p>
            <a:r>
              <a:rPr lang="en-US"/>
              <a:t>Click to edit Master title style</a:t>
            </a:r>
          </a:p>
        </p:txBody>
      </p:sp>
      <p:sp>
        <p:nvSpPr>
          <p:cNvPr id="340995" name="Rectangle 3"/>
          <p:cNvSpPr>
            <a:spLocks noGrp="1" noChangeArrowheads="1"/>
          </p:cNvSpPr>
          <p:nvPr>
            <p:ph type="subTitle" idx="1"/>
          </p:nvPr>
        </p:nvSpPr>
        <p:spPr>
          <a:xfrm>
            <a:off x="2743200" y="2743200"/>
            <a:ext cx="5486400" cy="457200"/>
          </a:xfrm>
        </p:spPr>
        <p:txBody>
          <a:bodyPr/>
          <a:lstStyle>
            <a:lvl1pPr marL="0" indent="0">
              <a:buFontTx/>
              <a:buNone/>
              <a:defRPr sz="20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AC071D6-12F8-49EF-9AFB-3AA6CFF9DB96}" type="slidenum">
              <a:rPr lang="en-US" altLang="el-GR"/>
              <a:pPr/>
              <a:t>‹#›</a:t>
            </a:fld>
            <a:endParaRPr lang="en-US" altLang="el-GR"/>
          </a:p>
        </p:txBody>
      </p:sp>
    </p:spTree>
    <p:extLst>
      <p:ext uri="{BB962C8B-B14F-4D97-AF65-F5344CB8AC3E}">
        <p14:creationId xmlns:p14="http://schemas.microsoft.com/office/powerpoint/2010/main" val="4005704432"/>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4B09D5-B219-473D-BBFD-E052392F4C64}" type="slidenum">
              <a:rPr lang="en-US" altLang="el-GR"/>
              <a:pPr/>
              <a:t>‹#›</a:t>
            </a:fld>
            <a:endParaRPr lang="en-US" altLang="el-GR"/>
          </a:p>
        </p:txBody>
      </p:sp>
    </p:spTree>
    <p:extLst>
      <p:ext uri="{BB962C8B-B14F-4D97-AF65-F5344CB8AC3E}">
        <p14:creationId xmlns:p14="http://schemas.microsoft.com/office/powerpoint/2010/main" val="3450190771"/>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762000"/>
            <a:ext cx="1370012" cy="49530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2741613" y="762000"/>
            <a:ext cx="3962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5672B9-3D23-4B4D-903D-9C721CD424EA}" type="slidenum">
              <a:rPr lang="en-US" altLang="el-GR"/>
              <a:pPr/>
              <a:t>‹#›</a:t>
            </a:fld>
            <a:endParaRPr lang="en-US" altLang="el-GR"/>
          </a:p>
        </p:txBody>
      </p:sp>
    </p:spTree>
    <p:extLst>
      <p:ext uri="{BB962C8B-B14F-4D97-AF65-F5344CB8AC3E}">
        <p14:creationId xmlns:p14="http://schemas.microsoft.com/office/powerpoint/2010/main" val="1246316986"/>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0450" name="Rectangle 2"/>
          <p:cNvSpPr>
            <a:spLocks noGrp="1" noChangeArrowheads="1"/>
          </p:cNvSpPr>
          <p:nvPr>
            <p:ph type="ctrTitle"/>
          </p:nvPr>
        </p:nvSpPr>
        <p:spPr>
          <a:xfrm>
            <a:off x="2286000" y="3429000"/>
            <a:ext cx="6399213" cy="1219200"/>
          </a:xfrm>
        </p:spPr>
        <p:txBody>
          <a:bodyPr/>
          <a:lstStyle>
            <a:lvl1pPr>
              <a:defRPr sz="4000"/>
            </a:lvl1pPr>
          </a:lstStyle>
          <a:p>
            <a:r>
              <a:rPr lang="en-US"/>
              <a:t>Click to edit Master title style</a:t>
            </a:r>
          </a:p>
        </p:txBody>
      </p:sp>
      <p:sp>
        <p:nvSpPr>
          <p:cNvPr id="360451" name="Rectangle 3"/>
          <p:cNvSpPr>
            <a:spLocks noGrp="1" noChangeArrowheads="1"/>
          </p:cNvSpPr>
          <p:nvPr>
            <p:ph type="subTitle" idx="1"/>
          </p:nvPr>
        </p:nvSpPr>
        <p:spPr>
          <a:xfrm>
            <a:off x="2286000" y="4800600"/>
            <a:ext cx="6399213" cy="838200"/>
          </a:xfrm>
        </p:spPr>
        <p:txBody>
          <a:bodyPr/>
          <a:lstStyle>
            <a:lvl1pPr marL="0" indent="0">
              <a:buFontTx/>
              <a:buNone/>
              <a:defRPr sz="24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17E3FF1-94AF-4773-A0E1-486C29F45CBF}" type="slidenum">
              <a:rPr lang="en-US" altLang="el-GR"/>
              <a:pPr/>
              <a:t>‹#›</a:t>
            </a:fld>
            <a:endParaRPr lang="en-US" altLang="el-GR"/>
          </a:p>
        </p:txBody>
      </p:sp>
    </p:spTree>
    <p:extLst>
      <p:ext uri="{BB962C8B-B14F-4D97-AF65-F5344CB8AC3E}">
        <p14:creationId xmlns:p14="http://schemas.microsoft.com/office/powerpoint/2010/main" val="133712319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2C78A2-BF4C-4BAA-8BCA-817CF93F4698}" type="slidenum">
              <a:rPr lang="en-US" altLang="el-GR"/>
              <a:pPr/>
              <a:t>‹#›</a:t>
            </a:fld>
            <a:endParaRPr lang="en-US" altLang="el-GR"/>
          </a:p>
        </p:txBody>
      </p:sp>
    </p:spTree>
    <p:extLst>
      <p:ext uri="{BB962C8B-B14F-4D97-AF65-F5344CB8AC3E}">
        <p14:creationId xmlns:p14="http://schemas.microsoft.com/office/powerpoint/2010/main" val="939679163"/>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53313C-62B2-4A2A-84D1-E17674F65B81}" type="slidenum">
              <a:rPr lang="en-US" altLang="el-GR"/>
              <a:pPr/>
              <a:t>‹#›</a:t>
            </a:fld>
            <a:endParaRPr lang="en-US" altLang="el-GR"/>
          </a:p>
        </p:txBody>
      </p:sp>
    </p:spTree>
    <p:extLst>
      <p:ext uri="{BB962C8B-B14F-4D97-AF65-F5344CB8AC3E}">
        <p14:creationId xmlns:p14="http://schemas.microsoft.com/office/powerpoint/2010/main" val="593604290"/>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2284413" y="1905000"/>
            <a:ext cx="3122612"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559425" y="1905000"/>
            <a:ext cx="31242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B3049E9-CBC4-47DE-B446-C3B138233FF4}" type="slidenum">
              <a:rPr lang="en-US" altLang="el-GR"/>
              <a:pPr/>
              <a:t>‹#›</a:t>
            </a:fld>
            <a:endParaRPr lang="en-US" altLang="el-GR"/>
          </a:p>
        </p:txBody>
      </p:sp>
    </p:spTree>
    <p:extLst>
      <p:ext uri="{BB962C8B-B14F-4D97-AF65-F5344CB8AC3E}">
        <p14:creationId xmlns:p14="http://schemas.microsoft.com/office/powerpoint/2010/main" val="3662954015"/>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6AB8BA1-D883-40A9-B1E2-6533D78DB24D}" type="slidenum">
              <a:rPr lang="en-US" altLang="el-GR"/>
              <a:pPr/>
              <a:t>‹#›</a:t>
            </a:fld>
            <a:endParaRPr lang="en-US" altLang="el-GR"/>
          </a:p>
        </p:txBody>
      </p:sp>
    </p:spTree>
    <p:extLst>
      <p:ext uri="{BB962C8B-B14F-4D97-AF65-F5344CB8AC3E}">
        <p14:creationId xmlns:p14="http://schemas.microsoft.com/office/powerpoint/2010/main" val="2092606985"/>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0778893-306C-439D-881C-465CE345C2EA}" type="slidenum">
              <a:rPr lang="en-US" altLang="el-GR"/>
              <a:pPr/>
              <a:t>‹#›</a:t>
            </a:fld>
            <a:endParaRPr lang="en-US" altLang="el-GR"/>
          </a:p>
        </p:txBody>
      </p:sp>
    </p:spTree>
    <p:extLst>
      <p:ext uri="{BB962C8B-B14F-4D97-AF65-F5344CB8AC3E}">
        <p14:creationId xmlns:p14="http://schemas.microsoft.com/office/powerpoint/2010/main" val="2346711053"/>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96B9FA-63DA-43B1-9D34-1386D385362E}" type="slidenum">
              <a:rPr lang="en-US" altLang="el-GR"/>
              <a:pPr/>
              <a:t>‹#›</a:t>
            </a:fld>
            <a:endParaRPr lang="en-US" altLang="el-GR"/>
          </a:p>
        </p:txBody>
      </p:sp>
    </p:spTree>
    <p:extLst>
      <p:ext uri="{BB962C8B-B14F-4D97-AF65-F5344CB8AC3E}">
        <p14:creationId xmlns:p14="http://schemas.microsoft.com/office/powerpoint/2010/main" val="3819211532"/>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3CA48D1-60D4-49BC-9856-6416A33159B0}" type="slidenum">
              <a:rPr lang="en-US" altLang="el-GR"/>
              <a:pPr/>
              <a:t>‹#›</a:t>
            </a:fld>
            <a:endParaRPr lang="en-US" altLang="el-GR"/>
          </a:p>
        </p:txBody>
      </p:sp>
    </p:spTree>
    <p:extLst>
      <p:ext uri="{BB962C8B-B14F-4D97-AF65-F5344CB8AC3E}">
        <p14:creationId xmlns:p14="http://schemas.microsoft.com/office/powerpoint/2010/main" val="359209994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19AFD3-D6C8-45BF-A05C-AD132B1258AE}" type="slidenum">
              <a:rPr lang="en-US" altLang="el-GR"/>
              <a:pPr/>
              <a:t>‹#›</a:t>
            </a:fld>
            <a:endParaRPr lang="en-US" altLang="el-GR"/>
          </a:p>
        </p:txBody>
      </p:sp>
    </p:spTree>
    <p:extLst>
      <p:ext uri="{BB962C8B-B14F-4D97-AF65-F5344CB8AC3E}">
        <p14:creationId xmlns:p14="http://schemas.microsoft.com/office/powerpoint/2010/main" val="3452807904"/>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1F504F-ED77-4609-B408-49DBF7A7700E}" type="slidenum">
              <a:rPr lang="en-US" altLang="el-GR"/>
              <a:pPr/>
              <a:t>‹#›</a:t>
            </a:fld>
            <a:endParaRPr lang="en-US" altLang="el-GR"/>
          </a:p>
        </p:txBody>
      </p:sp>
    </p:spTree>
    <p:extLst>
      <p:ext uri="{BB962C8B-B14F-4D97-AF65-F5344CB8AC3E}">
        <p14:creationId xmlns:p14="http://schemas.microsoft.com/office/powerpoint/2010/main" val="3332556371"/>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326167-DF5B-4460-AF5B-BECF6302D18C}" type="slidenum">
              <a:rPr lang="en-US" altLang="el-GR"/>
              <a:pPr/>
              <a:t>‹#›</a:t>
            </a:fld>
            <a:endParaRPr lang="en-US" altLang="el-GR"/>
          </a:p>
        </p:txBody>
      </p:sp>
    </p:spTree>
    <p:extLst>
      <p:ext uri="{BB962C8B-B14F-4D97-AF65-F5344CB8AC3E}">
        <p14:creationId xmlns:p14="http://schemas.microsoft.com/office/powerpoint/2010/main" val="3936558257"/>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598612" cy="5592763"/>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2284413" y="533400"/>
            <a:ext cx="4648200"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F24B31-CF35-4909-9287-6BF681CD7322}" type="slidenum">
              <a:rPr lang="en-US" altLang="el-GR"/>
              <a:pPr/>
              <a:t>‹#›</a:t>
            </a:fld>
            <a:endParaRPr lang="en-US" altLang="el-GR"/>
          </a:p>
        </p:txBody>
      </p:sp>
    </p:spTree>
    <p:extLst>
      <p:ext uri="{BB962C8B-B14F-4D97-AF65-F5344CB8AC3E}">
        <p14:creationId xmlns:p14="http://schemas.microsoft.com/office/powerpoint/2010/main" val="629055222"/>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Grp="1" noChangeArrowheads="1"/>
          </p:cNvSpPr>
          <p:nvPr>
            <p:ph type="ctrTitle"/>
          </p:nvPr>
        </p:nvSpPr>
        <p:spPr bwMode="black">
          <a:xfrm>
            <a:off x="762000" y="4038600"/>
            <a:ext cx="7772400" cy="990600"/>
          </a:xfrm>
          <a:effectLst>
            <a:outerShdw dist="53882" dir="2700000" algn="ctr" rotWithShape="0">
              <a:srgbClr val="000000"/>
            </a:outerShdw>
          </a:effectLst>
        </p:spPr>
        <p:txBody>
          <a:bodyPr/>
          <a:lstStyle>
            <a:lvl1pPr>
              <a:defRPr sz="4400">
                <a:solidFill>
                  <a:schemeClr val="tx1"/>
                </a:solidFill>
              </a:defRPr>
            </a:lvl1pPr>
          </a:lstStyle>
          <a:p>
            <a:r>
              <a:rPr lang="en-US"/>
              <a:t>Click to edit Master title style</a:t>
            </a:r>
          </a:p>
        </p:txBody>
      </p:sp>
      <p:sp>
        <p:nvSpPr>
          <p:cNvPr id="40345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vl1pPr>
          </a:lstStyle>
          <a:p>
            <a:fld id="{FEDE4471-1DC7-400A-A807-7362009204C2}" type="slidenum">
              <a:rPr lang="en-US" altLang="el-GR"/>
              <a:pPr/>
              <a:t>‹#›</a:t>
            </a:fld>
            <a:endParaRPr lang="en-US" altLang="el-GR"/>
          </a:p>
        </p:txBody>
      </p:sp>
    </p:spTree>
    <p:extLst>
      <p:ext uri="{BB962C8B-B14F-4D97-AF65-F5344CB8AC3E}">
        <p14:creationId xmlns:p14="http://schemas.microsoft.com/office/powerpoint/2010/main" val="3823948931"/>
      </p:ext>
    </p:extLst>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9B0055-BD72-4D84-AD60-7486D5AA2A69}" type="slidenum">
              <a:rPr lang="en-US" altLang="el-GR"/>
              <a:pPr/>
              <a:t>‹#›</a:t>
            </a:fld>
            <a:endParaRPr lang="en-US" altLang="el-GR"/>
          </a:p>
        </p:txBody>
      </p:sp>
    </p:spTree>
    <p:extLst>
      <p:ext uri="{BB962C8B-B14F-4D97-AF65-F5344CB8AC3E}">
        <p14:creationId xmlns:p14="http://schemas.microsoft.com/office/powerpoint/2010/main" val="2783935340"/>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50F473-76CD-4C83-A61E-F165654AB695}" type="slidenum">
              <a:rPr lang="en-US" altLang="el-GR"/>
              <a:pPr/>
              <a:t>‹#›</a:t>
            </a:fld>
            <a:endParaRPr lang="en-US" altLang="el-GR"/>
          </a:p>
        </p:txBody>
      </p:sp>
    </p:spTree>
    <p:extLst>
      <p:ext uri="{BB962C8B-B14F-4D97-AF65-F5344CB8AC3E}">
        <p14:creationId xmlns:p14="http://schemas.microsoft.com/office/powerpoint/2010/main" val="3080587519"/>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6DC6D4-D95E-4B31-921C-2A5C9D4F7B32}" type="slidenum">
              <a:rPr lang="en-US" altLang="el-GR"/>
              <a:pPr/>
              <a:t>‹#›</a:t>
            </a:fld>
            <a:endParaRPr lang="en-US" altLang="el-GR"/>
          </a:p>
        </p:txBody>
      </p:sp>
    </p:spTree>
    <p:extLst>
      <p:ext uri="{BB962C8B-B14F-4D97-AF65-F5344CB8AC3E}">
        <p14:creationId xmlns:p14="http://schemas.microsoft.com/office/powerpoint/2010/main" val="4233374607"/>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BC92DA8-59AD-41BC-845A-B7197AB92D0A}" type="slidenum">
              <a:rPr lang="en-US" altLang="el-GR"/>
              <a:pPr/>
              <a:t>‹#›</a:t>
            </a:fld>
            <a:endParaRPr lang="en-US" altLang="el-GR"/>
          </a:p>
        </p:txBody>
      </p:sp>
    </p:spTree>
    <p:extLst>
      <p:ext uri="{BB962C8B-B14F-4D97-AF65-F5344CB8AC3E}">
        <p14:creationId xmlns:p14="http://schemas.microsoft.com/office/powerpoint/2010/main" val="3163876365"/>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13B988A-C617-4AA7-8481-13D0D6932631}" type="slidenum">
              <a:rPr lang="en-US" altLang="el-GR"/>
              <a:pPr/>
              <a:t>‹#›</a:t>
            </a:fld>
            <a:endParaRPr lang="en-US" altLang="el-GR"/>
          </a:p>
        </p:txBody>
      </p:sp>
    </p:spTree>
    <p:extLst>
      <p:ext uri="{BB962C8B-B14F-4D97-AF65-F5344CB8AC3E}">
        <p14:creationId xmlns:p14="http://schemas.microsoft.com/office/powerpoint/2010/main" val="745148698"/>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AEE1173-A85E-4E24-9266-9A1855E680AC}" type="slidenum">
              <a:rPr lang="en-US" altLang="el-GR"/>
              <a:pPr/>
              <a:t>‹#›</a:t>
            </a:fld>
            <a:endParaRPr lang="en-US" altLang="el-GR"/>
          </a:p>
        </p:txBody>
      </p:sp>
    </p:spTree>
    <p:extLst>
      <p:ext uri="{BB962C8B-B14F-4D97-AF65-F5344CB8AC3E}">
        <p14:creationId xmlns:p14="http://schemas.microsoft.com/office/powerpoint/2010/main" val="3594160321"/>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76C5D8-84AF-4AC6-970A-DF792B759529}" type="slidenum">
              <a:rPr lang="en-US" altLang="el-GR"/>
              <a:pPr/>
              <a:t>‹#›</a:t>
            </a:fld>
            <a:endParaRPr lang="en-US" altLang="el-GR"/>
          </a:p>
        </p:txBody>
      </p:sp>
    </p:spTree>
    <p:extLst>
      <p:ext uri="{BB962C8B-B14F-4D97-AF65-F5344CB8AC3E}">
        <p14:creationId xmlns:p14="http://schemas.microsoft.com/office/powerpoint/2010/main" val="613099540"/>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B70BF1E-A484-478C-9C53-233652AE4611}" type="slidenum">
              <a:rPr lang="en-US" altLang="el-GR"/>
              <a:pPr/>
              <a:t>‹#›</a:t>
            </a:fld>
            <a:endParaRPr lang="en-US" altLang="el-GR"/>
          </a:p>
        </p:txBody>
      </p:sp>
    </p:spTree>
    <p:extLst>
      <p:ext uri="{BB962C8B-B14F-4D97-AF65-F5344CB8AC3E}">
        <p14:creationId xmlns:p14="http://schemas.microsoft.com/office/powerpoint/2010/main" val="1930745740"/>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7A3062-78B3-4323-A290-58AB644EF37F}" type="slidenum">
              <a:rPr lang="en-US" altLang="el-GR"/>
              <a:pPr/>
              <a:t>‹#›</a:t>
            </a:fld>
            <a:endParaRPr lang="en-US" altLang="el-GR"/>
          </a:p>
        </p:txBody>
      </p:sp>
    </p:spTree>
    <p:extLst>
      <p:ext uri="{BB962C8B-B14F-4D97-AF65-F5344CB8AC3E}">
        <p14:creationId xmlns:p14="http://schemas.microsoft.com/office/powerpoint/2010/main" val="151491218"/>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4D01B28-106A-4B33-B004-546031503682}" type="slidenum">
              <a:rPr lang="en-US" altLang="el-GR"/>
              <a:pPr/>
              <a:t>‹#›</a:t>
            </a:fld>
            <a:endParaRPr lang="en-US" altLang="el-GR"/>
          </a:p>
        </p:txBody>
      </p:sp>
    </p:spTree>
    <p:extLst>
      <p:ext uri="{BB962C8B-B14F-4D97-AF65-F5344CB8AC3E}">
        <p14:creationId xmlns:p14="http://schemas.microsoft.com/office/powerpoint/2010/main" val="2733388843"/>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BC1B39-C5E6-4E9A-A838-C55819821D10}" type="slidenum">
              <a:rPr lang="en-US" altLang="el-GR"/>
              <a:pPr/>
              <a:t>‹#›</a:t>
            </a:fld>
            <a:endParaRPr lang="en-US" altLang="el-GR"/>
          </a:p>
        </p:txBody>
      </p:sp>
    </p:spTree>
    <p:extLst>
      <p:ext uri="{BB962C8B-B14F-4D97-AF65-F5344CB8AC3E}">
        <p14:creationId xmlns:p14="http://schemas.microsoft.com/office/powerpoint/2010/main" val="2061863349"/>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67D63DE-C7AE-4D51-A5D1-29E582B71783}" type="slidenum">
              <a:rPr lang="en-US" altLang="el-GR"/>
              <a:pPr/>
              <a:t>‹#›</a:t>
            </a:fld>
            <a:endParaRPr lang="en-US" altLang="el-GR"/>
          </a:p>
        </p:txBody>
      </p:sp>
    </p:spTree>
    <p:extLst>
      <p:ext uri="{BB962C8B-B14F-4D97-AF65-F5344CB8AC3E}">
        <p14:creationId xmlns:p14="http://schemas.microsoft.com/office/powerpoint/2010/main" val="1080629675"/>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p:txBody>
          <a:bodyPr/>
          <a:lstStyle>
            <a:lvl1pPr>
              <a:defRPr/>
            </a:lvl1pPr>
          </a:lstStyle>
          <a:p>
            <a:pPr>
              <a:defRPr/>
            </a:pPr>
            <a:endParaRPr lang="el-GR"/>
          </a:p>
        </p:txBody>
      </p:sp>
      <p:sp>
        <p:nvSpPr>
          <p:cNvPr id="7" name="Rectangle 5"/>
          <p:cNvSpPr>
            <a:spLocks noGrp="1" noChangeArrowheads="1"/>
          </p:cNvSpPr>
          <p:nvPr>
            <p:ph type="ftr" sz="quarter" idx="11"/>
          </p:nvPr>
        </p:nvSpPr>
        <p:spPr/>
        <p:txBody>
          <a:bodyPr/>
          <a:lstStyle>
            <a:lvl1pPr>
              <a:defRPr/>
            </a:lvl1pPr>
          </a:lstStyle>
          <a:p>
            <a:pPr>
              <a:defRPr/>
            </a:pPr>
            <a:endParaRPr lang="el-GR"/>
          </a:p>
        </p:txBody>
      </p:sp>
      <p:sp>
        <p:nvSpPr>
          <p:cNvPr id="8" name="Rectangle 6"/>
          <p:cNvSpPr>
            <a:spLocks noGrp="1" noChangeArrowheads="1"/>
          </p:cNvSpPr>
          <p:nvPr>
            <p:ph type="sldNum" sz="quarter" idx="12"/>
          </p:nvPr>
        </p:nvSpPr>
        <p:spPr/>
        <p:txBody>
          <a:bodyPr/>
          <a:lstStyle>
            <a:lvl1pPr>
              <a:defRPr/>
            </a:lvl1pPr>
          </a:lstStyle>
          <a:p>
            <a:fld id="{4013E29B-3985-4EF6-AF0E-87E22DA99C2A}" type="slidenum">
              <a:rPr lang="el-GR" altLang="el-GR"/>
              <a:pPr/>
              <a:t>‹#›</a:t>
            </a:fld>
            <a:endParaRPr lang="el-GR" altLang="el-GR"/>
          </a:p>
        </p:txBody>
      </p:sp>
    </p:spTree>
    <p:extLst>
      <p:ext uri="{BB962C8B-B14F-4D97-AF65-F5344CB8AC3E}">
        <p14:creationId xmlns:p14="http://schemas.microsoft.com/office/powerpoint/2010/main" val="2730625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295400"/>
            <a:ext cx="8229600" cy="48307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51985A-4209-4FFE-80C0-48F8EF7A2D8A}" type="slidenum">
              <a:rPr lang="en-US" altLang="el-GR"/>
              <a:pPr/>
              <a:t>‹#›</a:t>
            </a:fld>
            <a:endParaRPr lang="en-US" altLang="el-GR"/>
          </a:p>
        </p:txBody>
      </p:sp>
    </p:spTree>
    <p:extLst>
      <p:ext uri="{BB962C8B-B14F-4D97-AF65-F5344CB8AC3E}">
        <p14:creationId xmlns:p14="http://schemas.microsoft.com/office/powerpoint/2010/main" val="266396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2741613" y="1828800"/>
            <a:ext cx="2665412"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559425" y="1828800"/>
            <a:ext cx="2667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F65212-F122-4A7B-B7F8-DBB62ED92838}" type="slidenum">
              <a:rPr lang="en-US" altLang="el-GR"/>
              <a:pPr/>
              <a:t>‹#›</a:t>
            </a:fld>
            <a:endParaRPr lang="en-US" altLang="el-GR"/>
          </a:p>
        </p:txBody>
      </p:sp>
    </p:spTree>
    <p:extLst>
      <p:ext uri="{BB962C8B-B14F-4D97-AF65-F5344CB8AC3E}">
        <p14:creationId xmlns:p14="http://schemas.microsoft.com/office/powerpoint/2010/main" val="2970537797"/>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C5B2B26-BAED-459E-90A7-9C78CC39F261}" type="slidenum">
              <a:rPr lang="en-US" altLang="el-GR"/>
              <a:pPr/>
              <a:t>‹#›</a:t>
            </a:fld>
            <a:endParaRPr lang="en-US" altLang="el-GR"/>
          </a:p>
        </p:txBody>
      </p:sp>
    </p:spTree>
    <p:extLst>
      <p:ext uri="{BB962C8B-B14F-4D97-AF65-F5344CB8AC3E}">
        <p14:creationId xmlns:p14="http://schemas.microsoft.com/office/powerpoint/2010/main" val="67694651"/>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8C20FB5-1122-43B0-B6FC-AB3487FB180B}" type="slidenum">
              <a:rPr lang="en-US" altLang="el-GR"/>
              <a:pPr/>
              <a:t>‹#›</a:t>
            </a:fld>
            <a:endParaRPr lang="en-US" altLang="el-GR"/>
          </a:p>
        </p:txBody>
      </p:sp>
    </p:spTree>
    <p:extLst>
      <p:ext uri="{BB962C8B-B14F-4D97-AF65-F5344CB8AC3E}">
        <p14:creationId xmlns:p14="http://schemas.microsoft.com/office/powerpoint/2010/main" val="73871320"/>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7FCB9C-58D9-48EB-A237-555CE3AF8354}" type="slidenum">
              <a:rPr lang="en-US" altLang="el-GR"/>
              <a:pPr/>
              <a:t>‹#›</a:t>
            </a:fld>
            <a:endParaRPr lang="en-US" altLang="el-GR"/>
          </a:p>
        </p:txBody>
      </p:sp>
    </p:spTree>
    <p:extLst>
      <p:ext uri="{BB962C8B-B14F-4D97-AF65-F5344CB8AC3E}">
        <p14:creationId xmlns:p14="http://schemas.microsoft.com/office/powerpoint/2010/main" val="732903409"/>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C2F5620-E0A0-45CE-B9DE-2D8F60ED516E}" type="slidenum">
              <a:rPr lang="en-US" altLang="el-GR"/>
              <a:pPr/>
              <a:t>‹#›</a:t>
            </a:fld>
            <a:endParaRPr lang="en-US" altLang="el-GR"/>
          </a:p>
        </p:txBody>
      </p:sp>
    </p:spTree>
    <p:extLst>
      <p:ext uri="{BB962C8B-B14F-4D97-AF65-F5344CB8AC3E}">
        <p14:creationId xmlns:p14="http://schemas.microsoft.com/office/powerpoint/2010/main" val="1105783802"/>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B93119E-141A-46C6-AF76-AE54C2AE9D10}" type="slidenum">
              <a:rPr lang="en-US" altLang="el-GR"/>
              <a:pPr/>
              <a:t>‹#›</a:t>
            </a:fld>
            <a:endParaRPr lang="en-US" altLang="el-GR"/>
          </a:p>
        </p:txBody>
      </p:sp>
    </p:spTree>
    <p:extLst>
      <p:ext uri="{BB962C8B-B14F-4D97-AF65-F5344CB8AC3E}">
        <p14:creationId xmlns:p14="http://schemas.microsoft.com/office/powerpoint/2010/main" val="3434014615"/>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741613" y="762000"/>
            <a:ext cx="5484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2051" name="Rectangle 3"/>
          <p:cNvSpPr>
            <a:spLocks noGrp="1" noChangeArrowheads="1"/>
          </p:cNvSpPr>
          <p:nvPr>
            <p:ph type="body" idx="1"/>
          </p:nvPr>
        </p:nvSpPr>
        <p:spPr bwMode="auto">
          <a:xfrm>
            <a:off x="2741613" y="1828800"/>
            <a:ext cx="54848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339972" name="Rectangle 4"/>
          <p:cNvSpPr>
            <a:spLocks noGrp="1" noChangeArrowheads="1"/>
          </p:cNvSpPr>
          <p:nvPr>
            <p:ph type="dt" sz="half" idx="2"/>
          </p:nvPr>
        </p:nvSpPr>
        <p:spPr bwMode="auto">
          <a:xfrm>
            <a:off x="914400" y="5886450"/>
            <a:ext cx="1752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79551B"/>
                </a:solidFill>
                <a:latin typeface="+mn-lt"/>
              </a:defRPr>
            </a:lvl1pPr>
          </a:lstStyle>
          <a:p>
            <a:pPr>
              <a:defRPr/>
            </a:pPr>
            <a:endParaRPr lang="en-US"/>
          </a:p>
        </p:txBody>
      </p:sp>
      <p:sp>
        <p:nvSpPr>
          <p:cNvPr id="339973" name="Rectangle 5"/>
          <p:cNvSpPr>
            <a:spLocks noGrp="1" noChangeArrowheads="1"/>
          </p:cNvSpPr>
          <p:nvPr>
            <p:ph type="ftr" sz="quarter" idx="3"/>
          </p:nvPr>
        </p:nvSpPr>
        <p:spPr bwMode="auto">
          <a:xfrm>
            <a:off x="3124200" y="588645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79551B"/>
                </a:solidFill>
                <a:latin typeface="+mn-lt"/>
              </a:defRPr>
            </a:lvl1pPr>
          </a:lstStyle>
          <a:p>
            <a:pPr>
              <a:defRPr/>
            </a:pPr>
            <a:endParaRPr lang="en-US"/>
          </a:p>
        </p:txBody>
      </p:sp>
      <p:sp>
        <p:nvSpPr>
          <p:cNvPr id="339974" name="Rectangle 6"/>
          <p:cNvSpPr>
            <a:spLocks noGrp="1" noChangeArrowheads="1"/>
          </p:cNvSpPr>
          <p:nvPr>
            <p:ph type="sldNum" sz="quarter" idx="4"/>
          </p:nvPr>
        </p:nvSpPr>
        <p:spPr bwMode="auto">
          <a:xfrm>
            <a:off x="6477000" y="5886450"/>
            <a:ext cx="1752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79551B"/>
                </a:solidFill>
                <a:latin typeface="Palatino Linotype" panose="02040502050505030304" pitchFamily="18" charset="0"/>
              </a:defRPr>
            </a:lvl1pPr>
          </a:lstStyle>
          <a:p>
            <a:fld id="{5C949B9E-422D-4E85-A2F4-AAD19D631D78}" type="slidenum">
              <a:rPr lang="en-US" altLang="el-GR"/>
              <a:pPr/>
              <a:t>‹#›</a:t>
            </a:fld>
            <a:endParaRPr lang="en-US" altLang="el-GR"/>
          </a:p>
        </p:txBody>
      </p:sp>
    </p:spTree>
  </p:cSld>
  <p:clrMap bg1="dk2" tx1="lt1" bg2="dk1" tx2="lt2" accent1="accent1" accent2="accent2" accent3="accent3" accent4="accent4" accent5="accent5" accent6="accent6" hlink="hlink" folHlink="folHlink"/>
  <p:sldLayoutIdLst>
    <p:sldLayoutId id="2147485043"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ransition spd="med">
    <p:fade thruBlk="1"/>
  </p:transition>
  <p:timing>
    <p:tnLst>
      <p:par>
        <p:cTn id="1" dur="indefinite" restart="never" nodeType="tmRoot"/>
      </p:par>
    </p:tnLst>
  </p:timing>
  <p:txStyles>
    <p:titleStyle>
      <a:lvl1pPr algn="l" rtl="0" eaLnBrk="0" fontAlgn="base" hangingPunct="0">
        <a:spcBef>
          <a:spcPct val="0"/>
        </a:spcBef>
        <a:spcAft>
          <a:spcPct val="0"/>
        </a:spcAft>
        <a:defRPr sz="3200">
          <a:solidFill>
            <a:srgbClr val="79551B"/>
          </a:solidFill>
          <a:latin typeface="+mj-lt"/>
          <a:ea typeface="+mj-ea"/>
          <a:cs typeface="+mj-cs"/>
        </a:defRPr>
      </a:lvl1pPr>
      <a:lvl2pPr algn="l" rtl="0" eaLnBrk="0" fontAlgn="base" hangingPunct="0">
        <a:spcBef>
          <a:spcPct val="0"/>
        </a:spcBef>
        <a:spcAft>
          <a:spcPct val="0"/>
        </a:spcAft>
        <a:defRPr sz="3200">
          <a:solidFill>
            <a:srgbClr val="79551B"/>
          </a:solidFill>
          <a:latin typeface="Palatino Linotype" pitchFamily="18" charset="0"/>
        </a:defRPr>
      </a:lvl2pPr>
      <a:lvl3pPr algn="l" rtl="0" eaLnBrk="0" fontAlgn="base" hangingPunct="0">
        <a:spcBef>
          <a:spcPct val="0"/>
        </a:spcBef>
        <a:spcAft>
          <a:spcPct val="0"/>
        </a:spcAft>
        <a:defRPr sz="3200">
          <a:solidFill>
            <a:srgbClr val="79551B"/>
          </a:solidFill>
          <a:latin typeface="Palatino Linotype" pitchFamily="18" charset="0"/>
        </a:defRPr>
      </a:lvl3pPr>
      <a:lvl4pPr algn="l" rtl="0" eaLnBrk="0" fontAlgn="base" hangingPunct="0">
        <a:spcBef>
          <a:spcPct val="0"/>
        </a:spcBef>
        <a:spcAft>
          <a:spcPct val="0"/>
        </a:spcAft>
        <a:defRPr sz="3200">
          <a:solidFill>
            <a:srgbClr val="79551B"/>
          </a:solidFill>
          <a:latin typeface="Palatino Linotype" pitchFamily="18" charset="0"/>
        </a:defRPr>
      </a:lvl4pPr>
      <a:lvl5pPr algn="l" rtl="0" eaLnBrk="0" fontAlgn="base" hangingPunct="0">
        <a:spcBef>
          <a:spcPct val="0"/>
        </a:spcBef>
        <a:spcAft>
          <a:spcPct val="0"/>
        </a:spcAft>
        <a:defRPr sz="3200">
          <a:solidFill>
            <a:srgbClr val="79551B"/>
          </a:solidFill>
          <a:latin typeface="Palatino Linotype" pitchFamily="18" charset="0"/>
        </a:defRPr>
      </a:lvl5pPr>
      <a:lvl6pPr marL="457200" algn="l" rtl="0" fontAlgn="base">
        <a:spcBef>
          <a:spcPct val="0"/>
        </a:spcBef>
        <a:spcAft>
          <a:spcPct val="0"/>
        </a:spcAft>
        <a:defRPr sz="3200">
          <a:solidFill>
            <a:srgbClr val="79551B"/>
          </a:solidFill>
          <a:latin typeface="Palatino Linotype" pitchFamily="18" charset="0"/>
        </a:defRPr>
      </a:lvl6pPr>
      <a:lvl7pPr marL="914400" algn="l" rtl="0" fontAlgn="base">
        <a:spcBef>
          <a:spcPct val="0"/>
        </a:spcBef>
        <a:spcAft>
          <a:spcPct val="0"/>
        </a:spcAft>
        <a:defRPr sz="3200">
          <a:solidFill>
            <a:srgbClr val="79551B"/>
          </a:solidFill>
          <a:latin typeface="Palatino Linotype" pitchFamily="18" charset="0"/>
        </a:defRPr>
      </a:lvl7pPr>
      <a:lvl8pPr marL="1371600" algn="l" rtl="0" fontAlgn="base">
        <a:spcBef>
          <a:spcPct val="0"/>
        </a:spcBef>
        <a:spcAft>
          <a:spcPct val="0"/>
        </a:spcAft>
        <a:defRPr sz="3200">
          <a:solidFill>
            <a:srgbClr val="79551B"/>
          </a:solidFill>
          <a:latin typeface="Palatino Linotype" pitchFamily="18" charset="0"/>
        </a:defRPr>
      </a:lvl8pPr>
      <a:lvl9pPr marL="1828800" algn="l" rtl="0" fontAlgn="base">
        <a:spcBef>
          <a:spcPct val="0"/>
        </a:spcBef>
        <a:spcAft>
          <a:spcPct val="0"/>
        </a:spcAft>
        <a:defRPr sz="3200">
          <a:solidFill>
            <a:srgbClr val="79551B"/>
          </a:solidFill>
          <a:latin typeface="Palatino Linotype" pitchFamily="18" charset="0"/>
        </a:defRPr>
      </a:lvl9pPr>
    </p:titleStyle>
    <p:bodyStyle>
      <a:lvl1pPr marL="342900" indent="-342900" algn="l" rtl="0" eaLnBrk="0" fontAlgn="base" hangingPunct="0">
        <a:spcBef>
          <a:spcPct val="20000"/>
        </a:spcBef>
        <a:spcAft>
          <a:spcPct val="0"/>
        </a:spcAft>
        <a:buChar char="•"/>
        <a:defRPr sz="2800">
          <a:solidFill>
            <a:srgbClr val="79551B"/>
          </a:solidFill>
          <a:latin typeface="+mn-lt"/>
          <a:ea typeface="+mn-ea"/>
          <a:cs typeface="+mn-cs"/>
        </a:defRPr>
      </a:lvl1pPr>
      <a:lvl2pPr marL="742950" indent="-285750" algn="l" rtl="0" eaLnBrk="0" fontAlgn="base" hangingPunct="0">
        <a:spcBef>
          <a:spcPct val="20000"/>
        </a:spcBef>
        <a:spcAft>
          <a:spcPct val="0"/>
        </a:spcAft>
        <a:buChar char="–"/>
        <a:defRPr sz="2400">
          <a:solidFill>
            <a:srgbClr val="79551B"/>
          </a:solidFill>
          <a:latin typeface="+mn-lt"/>
        </a:defRPr>
      </a:lvl2pPr>
      <a:lvl3pPr marL="1143000" indent="-228600" algn="l" rtl="0" eaLnBrk="0" fontAlgn="base" hangingPunct="0">
        <a:spcBef>
          <a:spcPct val="20000"/>
        </a:spcBef>
        <a:spcAft>
          <a:spcPct val="0"/>
        </a:spcAft>
        <a:buChar char="•"/>
        <a:defRPr sz="2000">
          <a:solidFill>
            <a:srgbClr val="79551B"/>
          </a:solidFill>
          <a:latin typeface="+mn-lt"/>
        </a:defRPr>
      </a:lvl3pPr>
      <a:lvl4pPr marL="1600200" indent="-228600" algn="l" rtl="0" eaLnBrk="0" fontAlgn="base" hangingPunct="0">
        <a:spcBef>
          <a:spcPct val="20000"/>
        </a:spcBef>
        <a:spcAft>
          <a:spcPct val="0"/>
        </a:spcAft>
        <a:buChar char="–"/>
        <a:defRPr sz="2000">
          <a:solidFill>
            <a:srgbClr val="79551B"/>
          </a:solidFill>
          <a:latin typeface="+mn-lt"/>
        </a:defRPr>
      </a:lvl4pPr>
      <a:lvl5pPr marL="2057400" indent="-228600" algn="l" rtl="0" eaLnBrk="0" fontAlgn="base" hangingPunct="0">
        <a:spcBef>
          <a:spcPct val="20000"/>
        </a:spcBef>
        <a:spcAft>
          <a:spcPct val="0"/>
        </a:spcAft>
        <a:buChar char="»"/>
        <a:defRPr sz="1600">
          <a:solidFill>
            <a:srgbClr val="79551B"/>
          </a:solidFill>
          <a:latin typeface="+mn-lt"/>
        </a:defRPr>
      </a:lvl5pPr>
      <a:lvl6pPr marL="2514600" indent="-228600" algn="l" rtl="0" fontAlgn="base">
        <a:spcBef>
          <a:spcPct val="20000"/>
        </a:spcBef>
        <a:spcAft>
          <a:spcPct val="0"/>
        </a:spcAft>
        <a:buChar char="»"/>
        <a:defRPr sz="1600">
          <a:solidFill>
            <a:srgbClr val="79551B"/>
          </a:solidFill>
          <a:latin typeface="+mn-lt"/>
        </a:defRPr>
      </a:lvl6pPr>
      <a:lvl7pPr marL="2971800" indent="-228600" algn="l" rtl="0" fontAlgn="base">
        <a:spcBef>
          <a:spcPct val="20000"/>
        </a:spcBef>
        <a:spcAft>
          <a:spcPct val="0"/>
        </a:spcAft>
        <a:buChar char="»"/>
        <a:defRPr sz="1600">
          <a:solidFill>
            <a:srgbClr val="79551B"/>
          </a:solidFill>
          <a:latin typeface="+mn-lt"/>
        </a:defRPr>
      </a:lvl7pPr>
      <a:lvl8pPr marL="3429000" indent="-228600" algn="l" rtl="0" fontAlgn="base">
        <a:spcBef>
          <a:spcPct val="20000"/>
        </a:spcBef>
        <a:spcAft>
          <a:spcPct val="0"/>
        </a:spcAft>
        <a:buChar char="»"/>
        <a:defRPr sz="1600">
          <a:solidFill>
            <a:srgbClr val="79551B"/>
          </a:solidFill>
          <a:latin typeface="+mn-lt"/>
        </a:defRPr>
      </a:lvl8pPr>
      <a:lvl9pPr marL="3886200" indent="-228600" algn="l" rtl="0" fontAlgn="base">
        <a:spcBef>
          <a:spcPct val="20000"/>
        </a:spcBef>
        <a:spcAft>
          <a:spcPct val="0"/>
        </a:spcAft>
        <a:buChar char="»"/>
        <a:defRPr sz="1600">
          <a:solidFill>
            <a:srgbClr val="79551B"/>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84413" y="533400"/>
            <a:ext cx="63992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3075" name="Rectangle 3"/>
          <p:cNvSpPr>
            <a:spLocks noGrp="1" noChangeArrowheads="1"/>
          </p:cNvSpPr>
          <p:nvPr>
            <p:ph type="body" idx="1"/>
          </p:nvPr>
        </p:nvSpPr>
        <p:spPr bwMode="auto">
          <a:xfrm>
            <a:off x="2284413" y="1905000"/>
            <a:ext cx="6399212"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359428" name="Rectangle 4"/>
          <p:cNvSpPr>
            <a:spLocks noGrp="1" noChangeArrowheads="1"/>
          </p:cNvSpPr>
          <p:nvPr>
            <p:ph type="dt" sz="half" idx="2"/>
          </p:nvPr>
        </p:nvSpPr>
        <p:spPr bwMode="auto">
          <a:xfrm>
            <a:off x="457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US"/>
          </a:p>
        </p:txBody>
      </p:sp>
      <p:sp>
        <p:nvSpPr>
          <p:cNvPr id="359429" name="Rectangle 5"/>
          <p:cNvSpPr>
            <a:spLocks noGrp="1" noChangeArrowheads="1"/>
          </p:cNvSpPr>
          <p:nvPr>
            <p:ph type="ftr" sz="quarter" idx="3"/>
          </p:nvPr>
        </p:nvSpPr>
        <p:spPr bwMode="auto">
          <a:xfrm>
            <a:off x="3124200" y="6245225"/>
            <a:ext cx="2895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US"/>
          </a:p>
        </p:txBody>
      </p:sp>
      <p:sp>
        <p:nvSpPr>
          <p:cNvPr id="359430" name="Rectangle 6"/>
          <p:cNvSpPr>
            <a:spLocks noGrp="1" noChangeArrowheads="1"/>
          </p:cNvSpPr>
          <p:nvPr>
            <p:ph type="sldNum" sz="quarter" idx="4"/>
          </p:nvPr>
        </p:nvSpPr>
        <p:spPr bwMode="auto">
          <a:xfrm>
            <a:off x="6553200" y="6245225"/>
            <a:ext cx="2133600" cy="38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defRPr>
            </a:lvl1pPr>
          </a:lstStyle>
          <a:p>
            <a:fld id="{06231987-2740-4FAA-B9D3-DE8A95A4CA08}" type="slidenum">
              <a:rPr lang="en-US" altLang="el-GR"/>
              <a:pPr/>
              <a:t>‹#›</a:t>
            </a:fld>
            <a:endParaRPr lang="en-US" altLang="el-GR"/>
          </a:p>
        </p:txBody>
      </p:sp>
    </p:spTree>
  </p:cSld>
  <p:clrMap bg1="lt1" tx1="dk1" bg2="lt2" tx2="dk2" accent1="accent1" accent2="accent2" accent3="accent3" accent4="accent4" accent5="accent5" accent6="accent6" hlink="hlink" folHlink="folHlink"/>
  <p:sldLayoutIdLst>
    <p:sldLayoutId id="2147485044"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Verdana" pitchFamily="34" charset="0"/>
        </a:defRPr>
      </a:lvl2pPr>
      <a:lvl3pPr algn="l" rtl="0" eaLnBrk="0" fontAlgn="base" hangingPunct="0">
        <a:spcBef>
          <a:spcPct val="0"/>
        </a:spcBef>
        <a:spcAft>
          <a:spcPct val="0"/>
        </a:spcAft>
        <a:defRPr sz="3600">
          <a:solidFill>
            <a:schemeClr val="tx2"/>
          </a:solidFill>
          <a:latin typeface="Verdana" pitchFamily="34" charset="0"/>
        </a:defRPr>
      </a:lvl3pPr>
      <a:lvl4pPr algn="l" rtl="0" eaLnBrk="0" fontAlgn="base" hangingPunct="0">
        <a:spcBef>
          <a:spcPct val="0"/>
        </a:spcBef>
        <a:spcAft>
          <a:spcPct val="0"/>
        </a:spcAft>
        <a:defRPr sz="3600">
          <a:solidFill>
            <a:schemeClr val="tx2"/>
          </a:solidFill>
          <a:latin typeface="Verdana" pitchFamily="34" charset="0"/>
        </a:defRPr>
      </a:lvl4pPr>
      <a:lvl5pPr algn="l" rtl="0" eaLnBrk="0" fontAlgn="base" hangingPunct="0">
        <a:spcBef>
          <a:spcPct val="0"/>
        </a:spcBef>
        <a:spcAft>
          <a:spcPct val="0"/>
        </a:spcAft>
        <a:defRPr sz="3600">
          <a:solidFill>
            <a:schemeClr val="tx2"/>
          </a:solidFill>
          <a:latin typeface="Verdana" pitchFamily="34" charset="0"/>
        </a:defRPr>
      </a:lvl5pPr>
      <a:lvl6pPr marL="457200" algn="l" rtl="0" fontAlgn="base">
        <a:spcBef>
          <a:spcPct val="0"/>
        </a:spcBef>
        <a:spcAft>
          <a:spcPct val="0"/>
        </a:spcAft>
        <a:defRPr sz="3600">
          <a:solidFill>
            <a:schemeClr val="tx2"/>
          </a:solidFill>
          <a:latin typeface="Verdana" pitchFamily="34" charset="0"/>
        </a:defRPr>
      </a:lvl6pPr>
      <a:lvl7pPr marL="914400" algn="l" rtl="0" fontAlgn="base">
        <a:spcBef>
          <a:spcPct val="0"/>
        </a:spcBef>
        <a:spcAft>
          <a:spcPct val="0"/>
        </a:spcAft>
        <a:defRPr sz="3600">
          <a:solidFill>
            <a:schemeClr val="tx2"/>
          </a:solidFill>
          <a:latin typeface="Verdana" pitchFamily="34" charset="0"/>
        </a:defRPr>
      </a:lvl7pPr>
      <a:lvl8pPr marL="1371600" algn="l" rtl="0" fontAlgn="base">
        <a:spcBef>
          <a:spcPct val="0"/>
        </a:spcBef>
        <a:spcAft>
          <a:spcPct val="0"/>
        </a:spcAft>
        <a:defRPr sz="3600">
          <a:solidFill>
            <a:schemeClr val="tx2"/>
          </a:solidFill>
          <a:latin typeface="Verdana" pitchFamily="34" charset="0"/>
        </a:defRPr>
      </a:lvl8pPr>
      <a:lvl9pPr marL="1828800" algn="l" rtl="0" fontAlgn="base">
        <a:spcBef>
          <a:spcPct val="0"/>
        </a:spcBef>
        <a:spcAft>
          <a:spcPct val="0"/>
        </a:spcAft>
        <a:defRPr sz="36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p>
        </p:txBody>
      </p:sp>
      <p:sp>
        <p:nvSpPr>
          <p:cNvPr id="4099"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40243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0243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0243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59EFB74-5134-4C07-9E6B-861877C4D852}" type="slidenum">
              <a:rPr lang="en-US" altLang="el-GR"/>
              <a:pPr/>
              <a:t>‹#›</a:t>
            </a:fld>
            <a:endParaRPr lang="en-US" altLang="el-GR"/>
          </a:p>
        </p:txBody>
      </p:sp>
    </p:spTree>
  </p:cSld>
  <p:clrMap bg1="dk2" tx1="lt1" bg2="dk1" tx2="lt2" accent1="accent1" accent2="accent2" accent3="accent3" accent4="accent4" accent5="accent5" accent6="accent6" hlink="hlink" folHlink="folHlink"/>
  <p:sldLayoutIdLst>
    <p:sldLayoutId id="2147485045" r:id="rId1"/>
    <p:sldLayoutId id="2147485031" r:id="rId2"/>
    <p:sldLayoutId id="2147485032" r:id="rId3"/>
    <p:sldLayoutId id="2147485033" r:id="rId4"/>
    <p:sldLayoutId id="2147485034" r:id="rId5"/>
    <p:sldLayoutId id="2147485035" r:id="rId6"/>
    <p:sldLayoutId id="2147485036" r:id="rId7"/>
    <p:sldLayoutId id="2147485037" r:id="rId8"/>
    <p:sldLayoutId id="2147485038" r:id="rId9"/>
    <p:sldLayoutId id="2147485039" r:id="rId10"/>
    <p:sldLayoutId id="2147485040" r:id="rId11"/>
    <p:sldLayoutId id="2147485041" r:id="rId12"/>
    <p:sldLayoutId id="2147485046" r:id="rId13"/>
    <p:sldLayoutId id="2147485042" r:id="rId14"/>
  </p:sldLayoutIdLst>
  <p:transition spd="med">
    <p:fade thruBlk="1"/>
  </p:transition>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2.bin"/><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wmf"/><Relationship Id="rId7" Type="http://schemas.openxmlformats.org/officeDocument/2006/relationships/hyperlink" Target="http://web.unbc.ca/~menounos/www/randimages/grn_varves.jpg"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hyperlink" Target="http://ffden-2.phys.uaf.edu/103_fall2003.web.dir/Carla_Tomsich/Images/varves.jpg" TargetMode="External"/><Relationship Id="rId4" Type="http://schemas.openxmlformats.org/officeDocument/2006/relationships/image" Target="../media/image24.wmf"/></Relationships>
</file>

<file path=ppt/slides/_rels/slide3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188640"/>
            <a:ext cx="8229600" cy="868362"/>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dirty="0" smtClean="0"/>
              <a:t>Η ηλικία της γης</a:t>
            </a:r>
          </a:p>
        </p:txBody>
      </p:sp>
      <p:sp>
        <p:nvSpPr>
          <p:cNvPr id="199683" name="Rectangle 3"/>
          <p:cNvSpPr>
            <a:spLocks noGrp="1" noChangeArrowheads="1"/>
          </p:cNvSpPr>
          <p:nvPr>
            <p:ph idx="1"/>
          </p:nvPr>
        </p:nvSpPr>
        <p:spPr>
          <a:xfrm>
            <a:off x="179512" y="1340768"/>
            <a:ext cx="8507288" cy="4824536"/>
          </a:xfrm>
        </p:spPr>
        <p:txBody>
          <a:bodyPr/>
          <a:lstStyle/>
          <a:p>
            <a:pPr algn="just" eaLnBrk="1" hangingPunct="1">
              <a:buFont typeface="Wingdings" panose="05000000000000000000" pitchFamily="2" charset="2"/>
              <a:buChar char="Ø"/>
            </a:pPr>
            <a:r>
              <a:rPr lang="el-GR" altLang="el-GR" sz="2800" dirty="0"/>
              <a:t>    </a:t>
            </a:r>
            <a:r>
              <a:rPr lang="el-GR" altLang="el-GR" sz="2800" dirty="0">
                <a:solidFill>
                  <a:schemeClr val="bg1">
                    <a:lumMod val="50000"/>
                  </a:schemeClr>
                </a:solidFill>
              </a:rPr>
              <a:t>Μέχρι πρόσφατα η γεωλογία βασίστηκε εκτεταμένα στην αρχή της </a:t>
            </a:r>
            <a:r>
              <a:rPr lang="el-GR" altLang="el-GR" sz="2800" dirty="0" smtClean="0">
                <a:solidFill>
                  <a:schemeClr val="bg1">
                    <a:lumMod val="50000"/>
                  </a:schemeClr>
                </a:solidFill>
              </a:rPr>
              <a:t>σχετικής </a:t>
            </a:r>
            <a:r>
              <a:rPr lang="el-GR" altLang="el-GR" sz="2800" dirty="0">
                <a:solidFill>
                  <a:schemeClr val="bg1">
                    <a:lumMod val="50000"/>
                  </a:schemeClr>
                </a:solidFill>
              </a:rPr>
              <a:t>ηλικίας των πετρωμάτων εντούτοις στις τελευταίες τρεις δεκαετίες, </a:t>
            </a:r>
            <a:r>
              <a:rPr lang="el-GR" altLang="el-GR" sz="2800" dirty="0" smtClean="0">
                <a:solidFill>
                  <a:schemeClr val="bg1">
                    <a:lumMod val="50000"/>
                  </a:schemeClr>
                </a:solidFill>
              </a:rPr>
              <a:t>έχει </a:t>
            </a:r>
            <a:r>
              <a:rPr lang="el-GR" altLang="el-GR" sz="2800" dirty="0">
                <a:solidFill>
                  <a:schemeClr val="bg1">
                    <a:lumMod val="50000"/>
                  </a:schemeClr>
                </a:solidFill>
              </a:rPr>
              <a:t>γίνει </a:t>
            </a:r>
            <a:r>
              <a:rPr lang="el-GR" altLang="el-GR" sz="2800" dirty="0" smtClean="0">
                <a:solidFill>
                  <a:schemeClr val="bg1">
                    <a:lumMod val="50000"/>
                  </a:schemeClr>
                </a:solidFill>
              </a:rPr>
              <a:t>προσέγγιση </a:t>
            </a:r>
            <a:r>
              <a:rPr lang="el-GR" altLang="el-GR" sz="2800" dirty="0">
                <a:solidFill>
                  <a:schemeClr val="bg1">
                    <a:lumMod val="50000"/>
                  </a:schemeClr>
                </a:solidFill>
              </a:rPr>
              <a:t>στο πρόβλημα της λύσης του απόλυτου γεωλογικού χρόνου. </a:t>
            </a:r>
          </a:p>
          <a:p>
            <a:pPr algn="just" eaLnBrk="1" hangingPunct="1">
              <a:buFont typeface="Wingdings" panose="05000000000000000000" pitchFamily="2" charset="2"/>
              <a:buChar char="Ø"/>
            </a:pPr>
            <a:r>
              <a:rPr lang="el-GR" altLang="el-GR" sz="2800" dirty="0">
                <a:solidFill>
                  <a:schemeClr val="bg1">
                    <a:lumMod val="50000"/>
                  </a:schemeClr>
                </a:solidFill>
              </a:rPr>
              <a:t>   Πιθανώς, στο μέλλον </a:t>
            </a:r>
            <a:r>
              <a:rPr lang="el-GR" altLang="el-GR" sz="2800" dirty="0" smtClean="0">
                <a:solidFill>
                  <a:schemeClr val="bg1">
                    <a:lumMod val="50000"/>
                  </a:schemeClr>
                </a:solidFill>
              </a:rPr>
              <a:t>οι μέθοδοι </a:t>
            </a:r>
            <a:r>
              <a:rPr lang="el-GR" altLang="el-GR" sz="2800" dirty="0">
                <a:solidFill>
                  <a:schemeClr val="bg1">
                    <a:lumMod val="50000"/>
                  </a:schemeClr>
                </a:solidFill>
              </a:rPr>
              <a:t>της απόλυτης χρονολόγησης των πετρωμάτων θα παίζει το βασικό ρόλο, αν και για </a:t>
            </a:r>
            <a:r>
              <a:rPr lang="el-GR" altLang="el-GR" sz="2800" dirty="0" smtClean="0">
                <a:solidFill>
                  <a:schemeClr val="bg1">
                    <a:lumMod val="50000"/>
                  </a:schemeClr>
                </a:solidFill>
              </a:rPr>
              <a:t>πρακτικούς </a:t>
            </a:r>
            <a:r>
              <a:rPr lang="el-GR" altLang="el-GR" sz="2800" dirty="0">
                <a:solidFill>
                  <a:schemeClr val="bg1">
                    <a:lumMod val="50000"/>
                  </a:schemeClr>
                </a:solidFill>
              </a:rPr>
              <a:t>λόγους η σχετική γεωχρονολογία είναι αρκετά εύκολη και για πολλά </a:t>
            </a:r>
            <a:r>
              <a:rPr lang="el-GR" altLang="el-GR" sz="2800" dirty="0" smtClean="0">
                <a:solidFill>
                  <a:schemeClr val="bg1">
                    <a:lumMod val="50000"/>
                  </a:schemeClr>
                </a:solidFill>
              </a:rPr>
              <a:t>χρόνια </a:t>
            </a:r>
            <a:r>
              <a:rPr lang="el-GR" altLang="el-GR" sz="2800" dirty="0">
                <a:solidFill>
                  <a:schemeClr val="bg1">
                    <a:lumMod val="50000"/>
                  </a:schemeClr>
                </a:solidFill>
              </a:rPr>
              <a:t>θα διατηρήσει την δική της αξία. </a:t>
            </a:r>
          </a:p>
        </p:txBody>
      </p:sp>
    </p:spTree>
    <p:extLst>
      <p:ext uri="{BB962C8B-B14F-4D97-AF65-F5344CB8AC3E}">
        <p14:creationId xmlns:p14="http://schemas.microsoft.com/office/powerpoint/2010/main" val="3236751766"/>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Τίτλος 1"/>
          <p:cNvSpPr>
            <a:spLocks noGrp="1"/>
          </p:cNvSpPr>
          <p:nvPr>
            <p:ph type="title"/>
          </p:nvPr>
        </p:nvSpPr>
        <p:spPr>
          <a:xfrm>
            <a:off x="435973" y="188640"/>
            <a:ext cx="8229600" cy="518295"/>
          </a:xfrm>
        </p:spPr>
        <p:style>
          <a:lnRef idx="2">
            <a:schemeClr val="dk1"/>
          </a:lnRef>
          <a:fillRef idx="1">
            <a:schemeClr val="lt1"/>
          </a:fillRef>
          <a:effectRef idx="0">
            <a:schemeClr val="dk1"/>
          </a:effectRef>
          <a:fontRef idx="minor">
            <a:schemeClr val="dk1"/>
          </a:fontRef>
        </p:style>
        <p:txBody>
          <a:bodyPr/>
          <a:lstStyle/>
          <a:p>
            <a:r>
              <a:rPr lang="el-GR" altLang="el-GR" dirty="0" smtClean="0"/>
              <a:t>Στρωματογραφία</a:t>
            </a:r>
          </a:p>
        </p:txBody>
      </p:sp>
      <p:sp>
        <p:nvSpPr>
          <p:cNvPr id="204803" name="Rectangle 3"/>
          <p:cNvSpPr>
            <a:spLocks noGrp="1" noChangeArrowheads="1"/>
          </p:cNvSpPr>
          <p:nvPr>
            <p:ph idx="1"/>
          </p:nvPr>
        </p:nvSpPr>
        <p:spPr>
          <a:xfrm>
            <a:off x="166551" y="908720"/>
            <a:ext cx="8768443" cy="4246347"/>
          </a:xfrm>
        </p:spPr>
        <p:txBody>
          <a:bodyPr/>
          <a:lstStyle/>
          <a:p>
            <a:pPr algn="just" eaLnBrk="1" hangingPunct="1">
              <a:lnSpc>
                <a:spcPct val="90000"/>
              </a:lnSpc>
              <a:buFont typeface="Wingdings" panose="05000000000000000000" pitchFamily="2" charset="2"/>
              <a:buChar char="Ø"/>
            </a:pPr>
            <a:r>
              <a:rPr lang="el-GR" altLang="el-GR" sz="2400" dirty="0">
                <a:solidFill>
                  <a:schemeClr val="bg1">
                    <a:lumMod val="50000"/>
                  </a:schemeClr>
                </a:solidFill>
              </a:rPr>
              <a:t>Για τα εκρηξιγενή πετρώματα εφαρμόζονται δύο βασικές αρχές που είναι: </a:t>
            </a:r>
          </a:p>
          <a:p>
            <a:pPr algn="just" eaLnBrk="1" hangingPunct="1">
              <a:lnSpc>
                <a:spcPct val="90000"/>
              </a:lnSpc>
              <a:buFont typeface="Wingdings" panose="05000000000000000000" pitchFamily="2" charset="2"/>
              <a:buNone/>
            </a:pPr>
            <a:r>
              <a:rPr lang="el-GR" altLang="el-GR" sz="2400" dirty="0">
                <a:solidFill>
                  <a:schemeClr val="bg1">
                    <a:lumMod val="50000"/>
                  </a:schemeClr>
                </a:solidFill>
              </a:rPr>
              <a:t>    α. η αρχή της </a:t>
            </a:r>
            <a:r>
              <a:rPr lang="el-GR" altLang="el-GR" sz="2400" dirty="0" smtClean="0">
                <a:solidFill>
                  <a:schemeClr val="bg1">
                    <a:lumMod val="50000"/>
                  </a:schemeClr>
                </a:solidFill>
              </a:rPr>
              <a:t>διεγκάρσιας σχέσης όπου ένα </a:t>
            </a:r>
            <a:r>
              <a:rPr lang="el-GR" altLang="el-GR" sz="2400" dirty="0">
                <a:solidFill>
                  <a:schemeClr val="bg1">
                    <a:lumMod val="50000"/>
                  </a:schemeClr>
                </a:solidFill>
              </a:rPr>
              <a:t>εκρηξιγενές πέτρωμα είναι </a:t>
            </a:r>
            <a:r>
              <a:rPr lang="el-GR" altLang="el-GR" sz="2400" dirty="0" smtClean="0">
                <a:solidFill>
                  <a:schemeClr val="bg1">
                    <a:lumMod val="50000"/>
                  </a:schemeClr>
                </a:solidFill>
              </a:rPr>
              <a:t>νεότερο </a:t>
            </a:r>
            <a:r>
              <a:rPr lang="el-GR" altLang="el-GR" sz="2400" dirty="0">
                <a:solidFill>
                  <a:schemeClr val="bg1">
                    <a:lumMod val="50000"/>
                  </a:schemeClr>
                </a:solidFill>
              </a:rPr>
              <a:t>από οποιοδήποτε άλλη μονάδα που επηρεάζει</a:t>
            </a:r>
          </a:p>
          <a:p>
            <a:pPr algn="just" eaLnBrk="1" hangingPunct="1">
              <a:lnSpc>
                <a:spcPct val="90000"/>
              </a:lnSpc>
              <a:buFont typeface="Wingdings" panose="05000000000000000000" pitchFamily="2" charset="2"/>
              <a:buNone/>
            </a:pPr>
            <a:r>
              <a:rPr lang="el-GR" altLang="el-GR" sz="2400" dirty="0">
                <a:solidFill>
                  <a:schemeClr val="bg1">
                    <a:lumMod val="50000"/>
                  </a:schemeClr>
                </a:solidFill>
              </a:rPr>
              <a:t>    β. η αρχή του </a:t>
            </a:r>
            <a:r>
              <a:rPr lang="el-GR" altLang="el-GR" sz="2400" dirty="0" smtClean="0">
                <a:solidFill>
                  <a:schemeClr val="bg1">
                    <a:lumMod val="50000"/>
                  </a:schemeClr>
                </a:solidFill>
              </a:rPr>
              <a:t>εγκλείσματος όπου</a:t>
            </a:r>
            <a:r>
              <a:rPr lang="en-GB" altLang="el-GR" sz="2400" dirty="0" smtClean="0">
                <a:solidFill>
                  <a:schemeClr val="bg1">
                    <a:lumMod val="50000"/>
                  </a:schemeClr>
                </a:solidFill>
              </a:rPr>
              <a:t> </a:t>
            </a:r>
            <a:r>
              <a:rPr lang="el-GR" altLang="el-GR" sz="2400" dirty="0">
                <a:solidFill>
                  <a:schemeClr val="bg1">
                    <a:lumMod val="50000"/>
                  </a:schemeClr>
                </a:solidFill>
              </a:rPr>
              <a:t>ένα θραύσμα πετρώματος είναι πάντοτε παλαιότερο από άλλο πέτρωμα που το περιέχει ή το περιβάλλει. </a:t>
            </a:r>
          </a:p>
          <a:p>
            <a:pPr algn="just" eaLnBrk="1" hangingPunct="1">
              <a:lnSpc>
                <a:spcPct val="90000"/>
              </a:lnSpc>
              <a:buFont typeface="Wingdings" panose="05000000000000000000" pitchFamily="2" charset="2"/>
              <a:buChar char="Ø"/>
            </a:pPr>
            <a:r>
              <a:rPr lang="el-GR" altLang="el-GR" sz="2400" dirty="0">
                <a:solidFill>
                  <a:schemeClr val="bg1">
                    <a:lumMod val="50000"/>
                  </a:schemeClr>
                </a:solidFill>
              </a:rPr>
              <a:t>Για τα μεταμορφωμένα πετρώματα ισχύει η ακόλουθη αρχή: </a:t>
            </a:r>
          </a:p>
          <a:p>
            <a:pPr algn="just" eaLnBrk="1" hangingPunct="1">
              <a:lnSpc>
                <a:spcPct val="90000"/>
              </a:lnSpc>
              <a:buFont typeface="Wingdings" panose="05000000000000000000" pitchFamily="2" charset="2"/>
              <a:buNone/>
            </a:pPr>
            <a:r>
              <a:rPr lang="el-GR" altLang="el-GR" sz="2400" dirty="0">
                <a:solidFill>
                  <a:schemeClr val="bg1">
                    <a:lumMod val="50000"/>
                  </a:schemeClr>
                </a:solidFill>
              </a:rPr>
              <a:t>     ο μεταμορφισμός ενός πετρώματος </a:t>
            </a:r>
            <a:r>
              <a:rPr lang="el-GR" altLang="el-GR" sz="2400" dirty="0" smtClean="0">
                <a:solidFill>
                  <a:schemeClr val="bg1">
                    <a:lumMod val="50000"/>
                  </a:schemeClr>
                </a:solidFill>
              </a:rPr>
              <a:t>λαμβάνει χώρα  </a:t>
            </a:r>
            <a:r>
              <a:rPr lang="el-GR" altLang="el-GR" sz="2400" dirty="0">
                <a:solidFill>
                  <a:schemeClr val="bg1">
                    <a:lumMod val="50000"/>
                  </a:schemeClr>
                </a:solidFill>
              </a:rPr>
              <a:t>αργότερα από τον σχηματισμό του αρχικού πετρώματος. Κάθε μια από τις παραπάνω αρχές μας  επιτρέπουν σε μας  να επιβεβαιώσουμε την ακολουθία συμβάντων σε οποιαδήποτε περιοχή. </a:t>
            </a:r>
          </a:p>
          <a:p>
            <a:pPr algn="just" eaLnBrk="1" hangingPunct="1">
              <a:lnSpc>
                <a:spcPct val="90000"/>
              </a:lnSpc>
              <a:buFont typeface="Wingdings" panose="05000000000000000000" pitchFamily="2" charset="2"/>
              <a:buNone/>
            </a:pPr>
            <a:r>
              <a:rPr lang="el-GR" altLang="el-GR" sz="2400" dirty="0">
                <a:solidFill>
                  <a:schemeClr val="bg1">
                    <a:lumMod val="50000"/>
                  </a:schemeClr>
                </a:solidFill>
              </a:rPr>
              <a:t>    Η εφαρμογή των παραπάνω αρχών αποτελεί αυτό που καλείται στρωματογραφική μέθοδος. </a:t>
            </a:r>
          </a:p>
        </p:txBody>
      </p:sp>
    </p:spTree>
    <p:extLst>
      <p:ext uri="{BB962C8B-B14F-4D97-AF65-F5344CB8AC3E}">
        <p14:creationId xmlns:p14="http://schemas.microsoft.com/office/powerpoint/2010/main" val="2833894818"/>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619672" y="260648"/>
            <a:ext cx="6172200" cy="573881"/>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dirty="0" smtClean="0"/>
              <a:t>Διεγκάρσια Σχέση</a:t>
            </a:r>
          </a:p>
        </p:txBody>
      </p:sp>
      <p:pic>
        <p:nvPicPr>
          <p:cNvPr id="20582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55576" y="1052736"/>
            <a:ext cx="7722262" cy="4246946"/>
          </a:xfrm>
        </p:spPr>
      </p:pic>
      <p:sp>
        <p:nvSpPr>
          <p:cNvPr id="205828" name="Text Box 5"/>
          <p:cNvSpPr txBox="1">
            <a:spLocks noChangeArrowheads="1"/>
          </p:cNvSpPr>
          <p:nvPr/>
        </p:nvSpPr>
        <p:spPr bwMode="auto">
          <a:xfrm>
            <a:off x="107504" y="5494045"/>
            <a:ext cx="900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just" fontAlgn="base">
              <a:spcBef>
                <a:spcPct val="50000"/>
              </a:spcBef>
              <a:spcAft>
                <a:spcPct val="0"/>
              </a:spcAft>
              <a:buClrTx/>
              <a:buNone/>
            </a:pPr>
            <a:r>
              <a:rPr lang="el-GR" altLang="el-GR" sz="1800" dirty="0">
                <a:solidFill>
                  <a:schemeClr val="bg1">
                    <a:lumMod val="50000"/>
                  </a:schemeClr>
                </a:solidFill>
              </a:rPr>
              <a:t>Μια πετρολογική μονάδα πρέπει πάντοτε να είναι παλαιότερη από οποιοδήποτε </a:t>
            </a:r>
            <a:r>
              <a:rPr lang="el-GR" altLang="el-GR" sz="1800" dirty="0" smtClean="0">
                <a:solidFill>
                  <a:schemeClr val="bg1">
                    <a:lumMod val="50000"/>
                  </a:schemeClr>
                </a:solidFill>
              </a:rPr>
              <a:t>χαρακτήρα </a:t>
            </a:r>
            <a:r>
              <a:rPr lang="el-GR" altLang="el-GR" sz="1800" dirty="0">
                <a:solidFill>
                  <a:schemeClr val="bg1">
                    <a:lumMod val="50000"/>
                  </a:schemeClr>
                </a:solidFill>
              </a:rPr>
              <a:t>που το κόβει ή το διαρρηγνύει (π.χ. ρήγματα</a:t>
            </a:r>
            <a:r>
              <a:rPr lang="el-GR" altLang="el-GR" sz="1800" dirty="0" smtClean="0">
                <a:solidFill>
                  <a:schemeClr val="bg1">
                    <a:lumMod val="50000"/>
                  </a:schemeClr>
                </a:solidFill>
              </a:rPr>
              <a:t>, μεταμορφισμός, εκρηξιγενείς </a:t>
            </a:r>
            <a:r>
              <a:rPr lang="el-GR" altLang="el-GR" sz="1800" dirty="0">
                <a:solidFill>
                  <a:schemeClr val="bg1">
                    <a:lumMod val="50000"/>
                  </a:schemeClr>
                </a:solidFill>
              </a:rPr>
              <a:t>διεισδύσεις).</a:t>
            </a:r>
          </a:p>
        </p:txBody>
      </p:sp>
    </p:spTree>
    <p:extLst>
      <p:ext uri="{BB962C8B-B14F-4D97-AF65-F5344CB8AC3E}">
        <p14:creationId xmlns:p14="http://schemas.microsoft.com/office/powerpoint/2010/main" val="3838552248"/>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10147" y="404664"/>
            <a:ext cx="8297250" cy="6192687"/>
          </a:xfrm>
        </p:spPr>
      </p:pic>
    </p:spTree>
    <p:extLst>
      <p:ext uri="{BB962C8B-B14F-4D97-AF65-F5344CB8AC3E}">
        <p14:creationId xmlns:p14="http://schemas.microsoft.com/office/powerpoint/2010/main" val="3441347400"/>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l-GR" altLang="el-GR" dirty="0" smtClean="0"/>
              <a:t>Ασυμφωνίες</a:t>
            </a:r>
            <a:r>
              <a:rPr lang="en-GB" altLang="el-GR" dirty="0" smtClean="0"/>
              <a:t> (Unconformities)</a:t>
            </a:r>
            <a:endParaRPr lang="el-GR" altLang="el-GR" dirty="0" smtClean="0"/>
          </a:p>
        </p:txBody>
      </p:sp>
      <p:sp>
        <p:nvSpPr>
          <p:cNvPr id="3" name="Content Placeholder 2"/>
          <p:cNvSpPr>
            <a:spLocks noGrp="1"/>
          </p:cNvSpPr>
          <p:nvPr>
            <p:ph idx="1"/>
          </p:nvPr>
        </p:nvSpPr>
        <p:spPr>
          <a:xfrm>
            <a:off x="84908" y="1412776"/>
            <a:ext cx="8974183" cy="5328592"/>
          </a:xfrm>
        </p:spPr>
        <p:txBody>
          <a:bodyPr/>
          <a:lstStyle/>
          <a:p>
            <a:pPr marL="136922" indent="-136922">
              <a:buNone/>
              <a:defRPr/>
            </a:pPr>
            <a:r>
              <a:rPr lang="el-GR" dirty="0" smtClean="0">
                <a:solidFill>
                  <a:schemeClr val="bg1">
                    <a:lumMod val="50000"/>
                  </a:schemeClr>
                </a:solidFill>
              </a:rPr>
              <a:t>«Ασυμφωνία είναι η πρόσκαιρη διακοπή μιας στρωματογραφικης ακολουθίας, η οποία οφείλεται στο σταμάτημα της διαδικασίας απόθεσης για ένα μεγάλο διάστημα»</a:t>
            </a:r>
            <a:endParaRPr lang="en-GB" dirty="0" smtClean="0">
              <a:solidFill>
                <a:schemeClr val="bg1">
                  <a:lumMod val="50000"/>
                </a:schemeClr>
              </a:solidFill>
            </a:endParaRPr>
          </a:p>
          <a:p>
            <a:pPr marL="0" indent="0">
              <a:spcAft>
                <a:spcPts val="900"/>
              </a:spcAft>
              <a:buNone/>
              <a:defRPr/>
            </a:pPr>
            <a:r>
              <a:rPr lang="el-GR" sz="2400" dirty="0">
                <a:solidFill>
                  <a:schemeClr val="bg1">
                    <a:lumMod val="50000"/>
                  </a:schemeClr>
                </a:solidFill>
              </a:rPr>
              <a:t>Το διάστημα αυτό θα δημιουργεί ένα </a:t>
            </a:r>
            <a:r>
              <a:rPr lang="el-GR" sz="2400" dirty="0">
                <a:solidFill>
                  <a:srgbClr val="FF0000"/>
                </a:solidFill>
              </a:rPr>
              <a:t>στρωματογραφικό κενό</a:t>
            </a:r>
            <a:endParaRPr lang="el-GR" sz="2400" dirty="0"/>
          </a:p>
          <a:p>
            <a:pPr marL="385763" indent="-385763">
              <a:buFont typeface="+mj-lt"/>
              <a:buAutoNum type="arabicPeriod"/>
              <a:defRPr/>
            </a:pPr>
            <a:r>
              <a:rPr lang="el-GR" sz="2400" dirty="0">
                <a:solidFill>
                  <a:schemeClr val="bg1">
                    <a:lumMod val="50000"/>
                  </a:schemeClr>
                </a:solidFill>
              </a:rPr>
              <a:t>Συνεχής ασυμφωνία</a:t>
            </a:r>
          </a:p>
          <a:p>
            <a:pPr marL="385763" indent="-385763">
              <a:buFont typeface="+mj-lt"/>
              <a:buAutoNum type="arabicPeriod"/>
              <a:defRPr/>
            </a:pPr>
            <a:r>
              <a:rPr lang="el-GR" sz="2400" dirty="0">
                <a:solidFill>
                  <a:schemeClr val="bg1">
                    <a:lumMod val="50000"/>
                  </a:schemeClr>
                </a:solidFill>
              </a:rPr>
              <a:t>Γωνιώδης ασυμφωνία</a:t>
            </a:r>
          </a:p>
          <a:p>
            <a:pPr marL="385763" indent="-385763">
              <a:buFont typeface="+mj-lt"/>
              <a:buAutoNum type="arabicPeriod"/>
              <a:defRPr/>
            </a:pPr>
            <a:r>
              <a:rPr lang="el-GR" sz="2400" dirty="0">
                <a:solidFill>
                  <a:schemeClr val="bg1">
                    <a:lumMod val="50000"/>
                  </a:schemeClr>
                </a:solidFill>
              </a:rPr>
              <a:t>Διαβρωσιγενής ασυμφωνία</a:t>
            </a:r>
          </a:p>
          <a:p>
            <a:pPr marL="385763" indent="-385763">
              <a:buFont typeface="+mj-lt"/>
              <a:buAutoNum type="arabicPeriod"/>
              <a:defRPr/>
            </a:pPr>
            <a:r>
              <a:rPr lang="el-GR" sz="2400" dirty="0">
                <a:solidFill>
                  <a:schemeClr val="bg1">
                    <a:lumMod val="50000"/>
                  </a:schemeClr>
                </a:solidFill>
              </a:rPr>
              <a:t>Παρα-ασυμφωνία</a:t>
            </a:r>
          </a:p>
        </p:txBody>
      </p:sp>
    </p:spTree>
    <p:extLst>
      <p:ext uri="{BB962C8B-B14F-4D97-AF65-F5344CB8AC3E}">
        <p14:creationId xmlns:p14="http://schemas.microsoft.com/office/powerpoint/2010/main" val="324024634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3068" y="1059183"/>
            <a:ext cx="6193589" cy="4741817"/>
          </a:xfrm>
          <a:noFill/>
        </p:spPr>
      </p:pic>
      <p:sp>
        <p:nvSpPr>
          <p:cNvPr id="209924" name="TextBox 4"/>
          <p:cNvSpPr txBox="1">
            <a:spLocks noChangeArrowheads="1"/>
          </p:cNvSpPr>
          <p:nvPr/>
        </p:nvSpPr>
        <p:spPr bwMode="auto">
          <a:xfrm>
            <a:off x="326224" y="2913632"/>
            <a:ext cx="1376186"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l-GR" altLang="el-GR" b="1" dirty="0">
                <a:solidFill>
                  <a:srgbClr val="003366"/>
                </a:solidFill>
              </a:rPr>
              <a:t> Συνεχής</a:t>
            </a:r>
          </a:p>
        </p:txBody>
      </p:sp>
      <p:sp>
        <p:nvSpPr>
          <p:cNvPr id="209925" name="TextBox 5"/>
          <p:cNvSpPr txBox="1">
            <a:spLocks noChangeArrowheads="1"/>
          </p:cNvSpPr>
          <p:nvPr/>
        </p:nvSpPr>
        <p:spPr bwMode="auto">
          <a:xfrm>
            <a:off x="3376137" y="2986124"/>
            <a:ext cx="1894726"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l-GR" altLang="el-GR" dirty="0">
                <a:solidFill>
                  <a:srgbClr val="003366"/>
                </a:solidFill>
              </a:rPr>
              <a:t>   </a:t>
            </a:r>
            <a:r>
              <a:rPr lang="el-GR" altLang="el-GR" b="1" dirty="0">
                <a:solidFill>
                  <a:srgbClr val="003366"/>
                </a:solidFill>
              </a:rPr>
              <a:t>Γωνιώδης    </a:t>
            </a:r>
          </a:p>
        </p:txBody>
      </p:sp>
      <p:sp>
        <p:nvSpPr>
          <p:cNvPr id="209926" name="TextBox 6"/>
          <p:cNvSpPr txBox="1">
            <a:spLocks noChangeArrowheads="1"/>
          </p:cNvSpPr>
          <p:nvPr/>
        </p:nvSpPr>
        <p:spPr bwMode="auto">
          <a:xfrm>
            <a:off x="326223" y="5330877"/>
            <a:ext cx="194258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l-GR" altLang="el-GR" b="1" dirty="0">
                <a:solidFill>
                  <a:srgbClr val="003366"/>
                </a:solidFill>
              </a:rPr>
              <a:t> Διαβρωσιγενής</a:t>
            </a:r>
          </a:p>
        </p:txBody>
      </p:sp>
      <p:sp>
        <p:nvSpPr>
          <p:cNvPr id="209927" name="TextBox 7"/>
          <p:cNvSpPr txBox="1">
            <a:spLocks noChangeArrowheads="1"/>
          </p:cNvSpPr>
          <p:nvPr/>
        </p:nvSpPr>
        <p:spPr bwMode="auto">
          <a:xfrm>
            <a:off x="3376137" y="5330876"/>
            <a:ext cx="2193229"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l-GR" altLang="el-GR" b="1" dirty="0">
                <a:solidFill>
                  <a:srgbClr val="003366"/>
                </a:solidFill>
              </a:rPr>
              <a:t> </a:t>
            </a:r>
            <a:r>
              <a:rPr lang="el-GR" altLang="el-GR" b="1" dirty="0" smtClean="0">
                <a:solidFill>
                  <a:srgbClr val="003366"/>
                </a:solidFill>
              </a:rPr>
              <a:t>Πάρα-ασυμφωνία</a:t>
            </a:r>
            <a:endParaRPr lang="el-GR" altLang="el-GR" b="1" dirty="0">
              <a:solidFill>
                <a:srgbClr val="003366"/>
              </a:solidFill>
            </a:endParaRPr>
          </a:p>
        </p:txBody>
      </p:sp>
      <p:pic>
        <p:nvPicPr>
          <p:cNvPr id="9" name="Picture 5" descr="Three types of erosional unconformities.  A = Angular unconformity, B= Nonconformity, C=Disconform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290" y="1059183"/>
            <a:ext cx="2595605" cy="474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391378"/>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467544" y="188640"/>
            <a:ext cx="8229600" cy="651272"/>
          </a:xfrm>
        </p:spPr>
        <p:style>
          <a:lnRef idx="2">
            <a:schemeClr val="dk1"/>
          </a:lnRef>
          <a:fillRef idx="1">
            <a:schemeClr val="lt1"/>
          </a:fillRef>
          <a:effectRef idx="0">
            <a:schemeClr val="dk1"/>
          </a:effectRef>
          <a:fontRef idx="minor">
            <a:schemeClr val="dk1"/>
          </a:fontRef>
        </p:style>
        <p:txBody>
          <a:bodyPr/>
          <a:lstStyle/>
          <a:p>
            <a:r>
              <a:rPr lang="el-GR" altLang="el-GR" dirty="0" smtClean="0"/>
              <a:t>Γωνιώδης ασυμφωνία</a:t>
            </a:r>
          </a:p>
        </p:txBody>
      </p:sp>
      <p:pic>
        <p:nvPicPr>
          <p:cNvPr id="211971" name="Picture 2" descr="G:\Giwrgos\PALIOS C\photos mouseio\2009 01 21 Pitsidia\P121042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71600" y="1052736"/>
            <a:ext cx="7366946" cy="5525974"/>
          </a:xfrm>
          <a:noFill/>
        </p:spPr>
      </p:pic>
      <p:cxnSp>
        <p:nvCxnSpPr>
          <p:cNvPr id="5" name="Straight Connector 4"/>
          <p:cNvCxnSpPr/>
          <p:nvPr/>
        </p:nvCxnSpPr>
        <p:spPr>
          <a:xfrm flipV="1">
            <a:off x="1312818" y="3053752"/>
            <a:ext cx="3973406" cy="272378"/>
          </a:xfrm>
          <a:prstGeom prst="line">
            <a:avLst/>
          </a:prstGeom>
          <a:ln w="28575">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51166" y="2332028"/>
            <a:ext cx="2839640" cy="696515"/>
          </a:xfrm>
          <a:prstGeom prst="line">
            <a:avLst/>
          </a:prstGeom>
          <a:ln w="28575">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637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484959" y="0"/>
            <a:ext cx="8229600" cy="651272"/>
          </a:xfrm>
        </p:spPr>
        <p:style>
          <a:lnRef idx="2">
            <a:schemeClr val="dk1"/>
          </a:lnRef>
          <a:fillRef idx="1">
            <a:schemeClr val="lt1"/>
          </a:fillRef>
          <a:effectRef idx="0">
            <a:schemeClr val="dk1"/>
          </a:effectRef>
          <a:fontRef idx="minor">
            <a:schemeClr val="dk1"/>
          </a:fontRef>
        </p:style>
        <p:txBody>
          <a:bodyPr/>
          <a:lstStyle/>
          <a:p>
            <a:r>
              <a:rPr lang="el-GR" altLang="el-GR" dirty="0" smtClean="0"/>
              <a:t>Πάρα-ασυμφωνία</a:t>
            </a:r>
            <a:endParaRPr lang="el-GR" altLang="el-GR" dirty="0" smtClean="0"/>
          </a:p>
        </p:txBody>
      </p:sp>
      <p:pic>
        <p:nvPicPr>
          <p:cNvPr id="2129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560" y="1035135"/>
            <a:ext cx="7992888" cy="5257504"/>
          </a:xfrm>
          <a:noFill/>
        </p:spPr>
      </p:pic>
    </p:spTree>
    <p:extLst>
      <p:ext uri="{BB962C8B-B14F-4D97-AF65-F5344CB8AC3E}">
        <p14:creationId xmlns:p14="http://schemas.microsoft.com/office/powerpoint/2010/main" val="866227501"/>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Grp="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707607" y="857250"/>
            <a:ext cx="3456385" cy="5143500"/>
          </a:xfrm>
          <a:noFill/>
        </p:spPr>
      </p:pic>
      <p:sp>
        <p:nvSpPr>
          <p:cNvPr id="214019" name="Rectangle 3"/>
          <p:cNvSpPr>
            <a:spLocks noChangeArrowheads="1"/>
          </p:cNvSpPr>
          <p:nvPr/>
        </p:nvSpPr>
        <p:spPr bwMode="auto">
          <a:xfrm>
            <a:off x="2465785" y="1107281"/>
            <a:ext cx="835165"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a:solidFill>
                  <a:srgbClr val="000000"/>
                </a:solidFill>
              </a:rPr>
              <a:t>Layered</a:t>
            </a:r>
          </a:p>
          <a:p>
            <a:pPr eaLnBrk="0" fontAlgn="base" hangingPunct="0">
              <a:lnSpc>
                <a:spcPct val="85000"/>
              </a:lnSpc>
              <a:spcBef>
                <a:spcPct val="0"/>
              </a:spcBef>
              <a:spcAft>
                <a:spcPct val="0"/>
              </a:spcAft>
              <a:buClrTx/>
              <a:buNone/>
            </a:pPr>
            <a:r>
              <a:rPr lang="en-US" altLang="el-GR" sz="1200">
                <a:solidFill>
                  <a:srgbClr val="000000"/>
                </a:solidFill>
              </a:rPr>
              <a:t>sedimentary</a:t>
            </a:r>
          </a:p>
          <a:p>
            <a:pPr eaLnBrk="0" fontAlgn="base" hangingPunct="0">
              <a:lnSpc>
                <a:spcPct val="85000"/>
              </a:lnSpc>
              <a:spcBef>
                <a:spcPct val="0"/>
              </a:spcBef>
              <a:spcAft>
                <a:spcPct val="0"/>
              </a:spcAft>
              <a:buClrTx/>
              <a:buNone/>
            </a:pPr>
            <a:r>
              <a:rPr lang="en-US" altLang="el-GR" sz="1200">
                <a:solidFill>
                  <a:srgbClr val="000000"/>
                </a:solidFill>
              </a:rPr>
              <a:t>rocks</a:t>
            </a:r>
          </a:p>
        </p:txBody>
      </p:sp>
      <p:sp>
        <p:nvSpPr>
          <p:cNvPr id="214020" name="Line 4"/>
          <p:cNvSpPr>
            <a:spLocks noChangeShapeType="1"/>
          </p:cNvSpPr>
          <p:nvPr/>
        </p:nvSpPr>
        <p:spPr bwMode="auto">
          <a:xfrm>
            <a:off x="3092054" y="1256110"/>
            <a:ext cx="1047750" cy="666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21" name="Line 5"/>
          <p:cNvSpPr>
            <a:spLocks noChangeShapeType="1"/>
          </p:cNvSpPr>
          <p:nvPr/>
        </p:nvSpPr>
        <p:spPr bwMode="auto">
          <a:xfrm>
            <a:off x="3113485" y="1269206"/>
            <a:ext cx="1079897" cy="161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22" name="Line 6"/>
          <p:cNvSpPr>
            <a:spLocks noChangeShapeType="1"/>
          </p:cNvSpPr>
          <p:nvPr/>
        </p:nvSpPr>
        <p:spPr bwMode="auto">
          <a:xfrm>
            <a:off x="3113486" y="1269208"/>
            <a:ext cx="972740" cy="2690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23" name="Rectangle 7"/>
          <p:cNvSpPr>
            <a:spLocks noChangeArrowheads="1"/>
          </p:cNvSpPr>
          <p:nvPr/>
        </p:nvSpPr>
        <p:spPr bwMode="auto">
          <a:xfrm>
            <a:off x="7103269" y="1808561"/>
            <a:ext cx="90409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a:solidFill>
                  <a:srgbClr val="000000"/>
                </a:solidFill>
              </a:rPr>
              <a:t>Igneous</a:t>
            </a:r>
          </a:p>
          <a:p>
            <a:pPr eaLnBrk="0" fontAlgn="base" hangingPunct="0">
              <a:lnSpc>
                <a:spcPct val="85000"/>
              </a:lnSpc>
              <a:spcBef>
                <a:spcPct val="0"/>
              </a:spcBef>
              <a:spcAft>
                <a:spcPct val="0"/>
              </a:spcAft>
              <a:buClrTx/>
              <a:buNone/>
            </a:pPr>
            <a:r>
              <a:rPr lang="en-US" altLang="el-GR" sz="1200">
                <a:solidFill>
                  <a:srgbClr val="000000"/>
                </a:solidFill>
              </a:rPr>
              <a:t>intrusive rock</a:t>
            </a:r>
          </a:p>
        </p:txBody>
      </p:sp>
      <p:sp>
        <p:nvSpPr>
          <p:cNvPr id="214024" name="Line 8"/>
          <p:cNvSpPr>
            <a:spLocks noChangeShapeType="1"/>
          </p:cNvSpPr>
          <p:nvPr/>
        </p:nvSpPr>
        <p:spPr bwMode="auto">
          <a:xfrm flipH="1">
            <a:off x="6786563" y="1970486"/>
            <a:ext cx="323850" cy="5476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25" name="Rectangle 9"/>
          <p:cNvSpPr>
            <a:spLocks noChangeArrowheads="1"/>
          </p:cNvSpPr>
          <p:nvPr/>
        </p:nvSpPr>
        <p:spPr bwMode="auto">
          <a:xfrm>
            <a:off x="2141936" y="1701403"/>
            <a:ext cx="1094852" cy="15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b="1">
                <a:solidFill>
                  <a:srgbClr val="000000"/>
                </a:solidFill>
              </a:rPr>
              <a:t>Nonconformity</a:t>
            </a:r>
          </a:p>
        </p:txBody>
      </p:sp>
      <p:sp>
        <p:nvSpPr>
          <p:cNvPr id="214026" name="Line 10"/>
          <p:cNvSpPr>
            <a:spLocks noChangeShapeType="1"/>
          </p:cNvSpPr>
          <p:nvPr/>
        </p:nvSpPr>
        <p:spPr bwMode="auto">
          <a:xfrm flipV="1">
            <a:off x="3221831" y="1701405"/>
            <a:ext cx="1134666" cy="1071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27" name="Rectangle 11"/>
          <p:cNvSpPr>
            <a:spLocks noChangeArrowheads="1"/>
          </p:cNvSpPr>
          <p:nvPr/>
        </p:nvSpPr>
        <p:spPr bwMode="auto">
          <a:xfrm>
            <a:off x="2303860" y="1916907"/>
            <a:ext cx="88646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a:solidFill>
                  <a:srgbClr val="000000"/>
                </a:solidFill>
              </a:rPr>
              <a:t>Metamorphic</a:t>
            </a:r>
          </a:p>
          <a:p>
            <a:pPr eaLnBrk="0" fontAlgn="base" hangingPunct="0">
              <a:lnSpc>
                <a:spcPct val="85000"/>
              </a:lnSpc>
              <a:spcBef>
                <a:spcPct val="0"/>
              </a:spcBef>
              <a:spcAft>
                <a:spcPct val="0"/>
              </a:spcAft>
              <a:buClrTx/>
              <a:buNone/>
            </a:pPr>
            <a:r>
              <a:rPr lang="en-US" altLang="el-GR" sz="1200">
                <a:solidFill>
                  <a:srgbClr val="000000"/>
                </a:solidFill>
              </a:rPr>
              <a:t>rock</a:t>
            </a:r>
          </a:p>
        </p:txBody>
      </p:sp>
      <p:sp>
        <p:nvSpPr>
          <p:cNvPr id="214028" name="Line 12"/>
          <p:cNvSpPr>
            <a:spLocks noChangeShapeType="1"/>
          </p:cNvSpPr>
          <p:nvPr/>
        </p:nvSpPr>
        <p:spPr bwMode="auto">
          <a:xfrm flipV="1">
            <a:off x="3221831" y="1863329"/>
            <a:ext cx="809625" cy="161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29" name="Rectangle 13"/>
          <p:cNvSpPr>
            <a:spLocks noChangeArrowheads="1"/>
          </p:cNvSpPr>
          <p:nvPr/>
        </p:nvSpPr>
        <p:spPr bwMode="auto">
          <a:xfrm>
            <a:off x="2195513" y="2457450"/>
            <a:ext cx="835165"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dirty="0">
                <a:solidFill>
                  <a:srgbClr val="000000"/>
                </a:solidFill>
              </a:rPr>
              <a:t>Younger</a:t>
            </a:r>
          </a:p>
          <a:p>
            <a:pPr eaLnBrk="0" fontAlgn="base" hangingPunct="0">
              <a:lnSpc>
                <a:spcPct val="85000"/>
              </a:lnSpc>
              <a:spcBef>
                <a:spcPct val="0"/>
              </a:spcBef>
              <a:spcAft>
                <a:spcPct val="0"/>
              </a:spcAft>
              <a:buClrTx/>
              <a:buNone/>
            </a:pPr>
            <a:r>
              <a:rPr lang="en-US" altLang="el-GR" sz="1200" dirty="0">
                <a:solidFill>
                  <a:srgbClr val="000000"/>
                </a:solidFill>
              </a:rPr>
              <a:t>sedimentary</a:t>
            </a:r>
            <a:endParaRPr lang="en-US" altLang="el-GR" sz="1200" dirty="0">
              <a:solidFill>
                <a:srgbClr val="FFFFFF"/>
              </a:solidFill>
            </a:endParaRPr>
          </a:p>
          <a:p>
            <a:pPr eaLnBrk="0" fontAlgn="base" hangingPunct="0">
              <a:lnSpc>
                <a:spcPct val="85000"/>
              </a:lnSpc>
              <a:spcBef>
                <a:spcPct val="0"/>
              </a:spcBef>
              <a:spcAft>
                <a:spcPct val="0"/>
              </a:spcAft>
              <a:buClrTx/>
              <a:buNone/>
            </a:pPr>
            <a:r>
              <a:rPr lang="en-US" altLang="el-GR" sz="1200" dirty="0">
                <a:solidFill>
                  <a:srgbClr val="FFFFFF"/>
                </a:solidFill>
              </a:rPr>
              <a:t>rocks</a:t>
            </a:r>
          </a:p>
        </p:txBody>
      </p:sp>
      <p:sp>
        <p:nvSpPr>
          <p:cNvPr id="214030" name="Line 14"/>
          <p:cNvSpPr>
            <a:spLocks noChangeShapeType="1"/>
          </p:cNvSpPr>
          <p:nvPr/>
        </p:nvSpPr>
        <p:spPr bwMode="auto">
          <a:xfrm>
            <a:off x="3006328" y="2619375"/>
            <a:ext cx="1079897" cy="3774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31" name="Line 15"/>
          <p:cNvSpPr>
            <a:spLocks noChangeShapeType="1"/>
          </p:cNvSpPr>
          <p:nvPr/>
        </p:nvSpPr>
        <p:spPr bwMode="auto">
          <a:xfrm>
            <a:off x="3006329" y="2619376"/>
            <a:ext cx="971550" cy="1071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32" name="Line 16"/>
          <p:cNvSpPr>
            <a:spLocks noChangeShapeType="1"/>
          </p:cNvSpPr>
          <p:nvPr/>
        </p:nvSpPr>
        <p:spPr bwMode="auto">
          <a:xfrm>
            <a:off x="3059907" y="2619376"/>
            <a:ext cx="1350169" cy="59412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33" name="Rectangle 17"/>
          <p:cNvSpPr>
            <a:spLocks noChangeArrowheads="1"/>
          </p:cNvSpPr>
          <p:nvPr/>
        </p:nvSpPr>
        <p:spPr bwMode="auto">
          <a:xfrm>
            <a:off x="2199085" y="3094435"/>
            <a:ext cx="1106072" cy="35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350" b="1">
                <a:solidFill>
                  <a:srgbClr val="000000"/>
                </a:solidFill>
              </a:rPr>
              <a:t>Angular</a:t>
            </a:r>
          </a:p>
          <a:p>
            <a:pPr eaLnBrk="0" fontAlgn="base" hangingPunct="0">
              <a:lnSpc>
                <a:spcPct val="85000"/>
              </a:lnSpc>
              <a:spcBef>
                <a:spcPct val="0"/>
              </a:spcBef>
              <a:spcAft>
                <a:spcPct val="0"/>
              </a:spcAft>
              <a:buClrTx/>
              <a:buNone/>
            </a:pPr>
            <a:r>
              <a:rPr lang="en-US" altLang="el-GR" sz="1350" b="1">
                <a:solidFill>
                  <a:srgbClr val="000000"/>
                </a:solidFill>
              </a:rPr>
              <a:t>unconformity</a:t>
            </a:r>
          </a:p>
        </p:txBody>
      </p:sp>
      <p:sp>
        <p:nvSpPr>
          <p:cNvPr id="214034" name="Line 18"/>
          <p:cNvSpPr>
            <a:spLocks noChangeShapeType="1"/>
          </p:cNvSpPr>
          <p:nvPr/>
        </p:nvSpPr>
        <p:spPr bwMode="auto">
          <a:xfrm>
            <a:off x="3006330" y="3213498"/>
            <a:ext cx="1512094" cy="21550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35" name="Rectangle 19"/>
          <p:cNvSpPr>
            <a:spLocks noChangeArrowheads="1"/>
          </p:cNvSpPr>
          <p:nvPr/>
        </p:nvSpPr>
        <p:spPr bwMode="auto">
          <a:xfrm>
            <a:off x="2250281" y="3537348"/>
            <a:ext cx="869982"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a:solidFill>
                  <a:srgbClr val="000000"/>
                </a:solidFill>
              </a:rPr>
              <a:t>Older, folded</a:t>
            </a:r>
          </a:p>
          <a:p>
            <a:pPr eaLnBrk="0" fontAlgn="base" hangingPunct="0">
              <a:lnSpc>
                <a:spcPct val="85000"/>
              </a:lnSpc>
              <a:spcBef>
                <a:spcPct val="0"/>
              </a:spcBef>
              <a:spcAft>
                <a:spcPct val="0"/>
              </a:spcAft>
              <a:buClrTx/>
              <a:buNone/>
            </a:pPr>
            <a:r>
              <a:rPr lang="en-US" altLang="el-GR" sz="1200">
                <a:solidFill>
                  <a:srgbClr val="000000"/>
                </a:solidFill>
              </a:rPr>
              <a:t>sedimentary</a:t>
            </a:r>
          </a:p>
          <a:p>
            <a:pPr eaLnBrk="0" fontAlgn="base" hangingPunct="0">
              <a:lnSpc>
                <a:spcPct val="85000"/>
              </a:lnSpc>
              <a:spcBef>
                <a:spcPct val="0"/>
              </a:spcBef>
              <a:spcAft>
                <a:spcPct val="0"/>
              </a:spcAft>
              <a:buClrTx/>
              <a:buNone/>
            </a:pPr>
            <a:r>
              <a:rPr lang="en-US" altLang="el-GR" sz="1200">
                <a:solidFill>
                  <a:srgbClr val="000000"/>
                </a:solidFill>
              </a:rPr>
              <a:t>rocks</a:t>
            </a:r>
          </a:p>
        </p:txBody>
      </p:sp>
      <p:sp>
        <p:nvSpPr>
          <p:cNvPr id="214036" name="Line 20"/>
          <p:cNvSpPr>
            <a:spLocks noChangeShapeType="1"/>
          </p:cNvSpPr>
          <p:nvPr/>
        </p:nvSpPr>
        <p:spPr bwMode="auto">
          <a:xfrm flipV="1">
            <a:off x="3168254" y="3644505"/>
            <a:ext cx="1457325" cy="5476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37" name="Rectangle 21"/>
          <p:cNvSpPr>
            <a:spLocks noChangeArrowheads="1"/>
          </p:cNvSpPr>
          <p:nvPr/>
        </p:nvSpPr>
        <p:spPr bwMode="auto">
          <a:xfrm>
            <a:off x="2199085" y="4729164"/>
            <a:ext cx="1163780" cy="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350" b="1">
                <a:solidFill>
                  <a:srgbClr val="000000"/>
                </a:solidFill>
              </a:rPr>
              <a:t>Disconformity</a:t>
            </a:r>
          </a:p>
        </p:txBody>
      </p:sp>
      <p:sp>
        <p:nvSpPr>
          <p:cNvPr id="214038" name="Line 22"/>
          <p:cNvSpPr>
            <a:spLocks noChangeShapeType="1"/>
          </p:cNvSpPr>
          <p:nvPr/>
        </p:nvSpPr>
        <p:spPr bwMode="auto">
          <a:xfrm>
            <a:off x="3383758" y="4832747"/>
            <a:ext cx="756047" cy="270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39" name="Rectangle 23"/>
          <p:cNvSpPr>
            <a:spLocks noChangeArrowheads="1"/>
          </p:cNvSpPr>
          <p:nvPr/>
        </p:nvSpPr>
        <p:spPr bwMode="auto">
          <a:xfrm>
            <a:off x="2574133" y="5535217"/>
            <a:ext cx="1079897"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a:solidFill>
                  <a:srgbClr val="000000"/>
                </a:solidFill>
              </a:rPr>
              <a:t>Brachiopod</a:t>
            </a:r>
          </a:p>
          <a:p>
            <a:pPr eaLnBrk="0" fontAlgn="base" hangingPunct="0">
              <a:lnSpc>
                <a:spcPct val="85000"/>
              </a:lnSpc>
              <a:spcBef>
                <a:spcPct val="0"/>
              </a:spcBef>
              <a:spcAft>
                <a:spcPct val="0"/>
              </a:spcAft>
              <a:buClrTx/>
              <a:buNone/>
            </a:pPr>
            <a:r>
              <a:rPr lang="en-US" altLang="el-GR" sz="1200">
                <a:solidFill>
                  <a:srgbClr val="000000"/>
                </a:solidFill>
              </a:rPr>
              <a:t>(290 million years old)</a:t>
            </a:r>
          </a:p>
        </p:txBody>
      </p:sp>
      <p:sp>
        <p:nvSpPr>
          <p:cNvPr id="214040" name="Line 24"/>
          <p:cNvSpPr>
            <a:spLocks noChangeShapeType="1"/>
          </p:cNvSpPr>
          <p:nvPr/>
        </p:nvSpPr>
        <p:spPr bwMode="auto">
          <a:xfrm flipV="1">
            <a:off x="3330178" y="5157787"/>
            <a:ext cx="1403747" cy="3774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
        <p:nvSpPr>
          <p:cNvPr id="214041" name="Rectangle 25"/>
          <p:cNvSpPr>
            <a:spLocks noChangeArrowheads="1"/>
          </p:cNvSpPr>
          <p:nvPr/>
        </p:nvSpPr>
        <p:spPr bwMode="auto">
          <a:xfrm>
            <a:off x="6511529" y="4023122"/>
            <a:ext cx="14988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lnSpc>
                <a:spcPct val="85000"/>
              </a:lnSpc>
              <a:spcBef>
                <a:spcPct val="0"/>
              </a:spcBef>
              <a:spcAft>
                <a:spcPct val="0"/>
              </a:spcAft>
              <a:buClrTx/>
              <a:buNone/>
            </a:pPr>
            <a:r>
              <a:rPr lang="en-US" altLang="el-GR" sz="1200">
                <a:solidFill>
                  <a:srgbClr val="000000"/>
                </a:solidFill>
              </a:rPr>
              <a:t>Trilobite </a:t>
            </a:r>
          </a:p>
          <a:p>
            <a:pPr eaLnBrk="0" fontAlgn="base" hangingPunct="0">
              <a:lnSpc>
                <a:spcPct val="85000"/>
              </a:lnSpc>
              <a:spcBef>
                <a:spcPct val="0"/>
              </a:spcBef>
              <a:spcAft>
                <a:spcPct val="0"/>
              </a:spcAft>
              <a:buClrTx/>
              <a:buNone/>
            </a:pPr>
            <a:r>
              <a:rPr lang="en-US" altLang="el-GR" sz="1200">
                <a:solidFill>
                  <a:srgbClr val="000000"/>
                </a:solidFill>
              </a:rPr>
              <a:t>(490 million years old)</a:t>
            </a:r>
          </a:p>
        </p:txBody>
      </p:sp>
      <p:sp>
        <p:nvSpPr>
          <p:cNvPr id="214042" name="Line 26"/>
          <p:cNvSpPr>
            <a:spLocks noChangeShapeType="1"/>
          </p:cNvSpPr>
          <p:nvPr/>
        </p:nvSpPr>
        <p:spPr bwMode="auto">
          <a:xfrm flipH="1">
            <a:off x="5975747" y="4293394"/>
            <a:ext cx="1243013" cy="1133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l-GR">
              <a:solidFill>
                <a:srgbClr val="FFFFFF"/>
              </a:solidFill>
              <a:latin typeface="Arial" panose="020B0604020202020204" pitchFamily="34" charset="0"/>
            </a:endParaRPr>
          </a:p>
        </p:txBody>
      </p:sp>
    </p:spTree>
    <p:extLst>
      <p:ext uri="{BB962C8B-B14F-4D97-AF65-F5344CB8AC3E}">
        <p14:creationId xmlns:p14="http://schemas.microsoft.com/office/powerpoint/2010/main" val="2795100262"/>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95536" y="116632"/>
            <a:ext cx="8496944" cy="868362"/>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sz="3200" dirty="0" smtClean="0"/>
              <a:t>Η αρχή της διαδοχής των απολιθωμάτων</a:t>
            </a:r>
            <a:endParaRPr lang="en-US" altLang="el-GR" sz="3200" dirty="0" smtClean="0"/>
          </a:p>
        </p:txBody>
      </p:sp>
      <p:sp>
        <p:nvSpPr>
          <p:cNvPr id="11267" name="Rectangle 3"/>
          <p:cNvSpPr>
            <a:spLocks noGrp="1" noChangeArrowheads="1"/>
          </p:cNvSpPr>
          <p:nvPr>
            <p:ph type="body" idx="1"/>
          </p:nvPr>
        </p:nvSpPr>
        <p:spPr>
          <a:xfrm>
            <a:off x="179512" y="1124744"/>
            <a:ext cx="8856984" cy="5472608"/>
          </a:xfrm>
        </p:spPr>
        <p:txBody>
          <a:bodyPr/>
          <a:lstStyle/>
          <a:p>
            <a:pPr eaLnBrk="1" hangingPunct="1">
              <a:buFontTx/>
              <a:buNone/>
            </a:pPr>
            <a:r>
              <a:rPr lang="en-GB" altLang="el-GR" dirty="0" smtClean="0">
                <a:solidFill>
                  <a:srgbClr val="FFFF99"/>
                </a:solidFill>
              </a:rPr>
              <a:t>	</a:t>
            </a:r>
            <a:r>
              <a:rPr lang="el-GR" altLang="el-GR" dirty="0" smtClean="0">
                <a:solidFill>
                  <a:schemeClr val="bg1">
                    <a:lumMod val="50000"/>
                  </a:schemeClr>
                </a:solidFill>
              </a:rPr>
              <a:t>Τα απολιθώματα εμφανίζονται σε μία συνεχή κάθετη σειρά σε ιζηματογενή πετρώματα παντού στον κόσμο.</a:t>
            </a:r>
            <a:r>
              <a:rPr lang="en-US" altLang="el-GR" dirty="0" smtClean="0">
                <a:solidFill>
                  <a:schemeClr val="bg1">
                    <a:lumMod val="50000"/>
                  </a:schemeClr>
                </a:solidFill>
              </a:rPr>
              <a:t> </a:t>
            </a:r>
          </a:p>
          <a:p>
            <a:pPr eaLnBrk="1" hangingPunct="1">
              <a:buFontTx/>
              <a:buNone/>
            </a:pPr>
            <a:r>
              <a:rPr lang="en-GB" altLang="el-GR" dirty="0" smtClean="0">
                <a:solidFill>
                  <a:schemeClr val="bg1">
                    <a:lumMod val="50000"/>
                  </a:schemeClr>
                </a:solidFill>
              </a:rPr>
              <a:t>	</a:t>
            </a:r>
            <a:r>
              <a:rPr lang="el-GR" altLang="el-GR" dirty="0" smtClean="0">
                <a:solidFill>
                  <a:schemeClr val="bg1">
                    <a:lumMod val="50000"/>
                  </a:schemeClr>
                </a:solidFill>
              </a:rPr>
              <a:t>Οι Γεωλόγοι ερμηνεύουν αυτή την διαδοχή ως το αποτέλεσμα της εξέλιξης.</a:t>
            </a:r>
          </a:p>
          <a:p>
            <a:pPr lvl="0" eaLnBrk="1" hangingPunct="1">
              <a:lnSpc>
                <a:spcPct val="90000"/>
              </a:lnSpc>
              <a:buClr>
                <a:srgbClr val="2A99EC"/>
              </a:buClr>
              <a:buNone/>
            </a:pPr>
            <a:r>
              <a:rPr lang="el-GR" altLang="el-GR" dirty="0">
                <a:solidFill>
                  <a:schemeClr val="bg1">
                    <a:lumMod val="50000"/>
                  </a:schemeClr>
                </a:solidFill>
              </a:rPr>
              <a:t>«Τα </a:t>
            </a:r>
            <a:r>
              <a:rPr lang="en-GB" altLang="el-GR" dirty="0">
                <a:solidFill>
                  <a:schemeClr val="bg1">
                    <a:lumMod val="50000"/>
                  </a:schemeClr>
                </a:solidFill>
              </a:rPr>
              <a:t> </a:t>
            </a:r>
            <a:r>
              <a:rPr lang="el-GR" altLang="el-GR" dirty="0">
                <a:solidFill>
                  <a:schemeClr val="bg1">
                    <a:lumMod val="50000"/>
                  </a:schemeClr>
                </a:solidFill>
              </a:rPr>
              <a:t>απολιθώματα αντιπροσωπεύουν τα διατηρημένα ή αντικατεστημένα υπολείμματα, ή τα ίχνη ζωής προϊστορικών μορφών ζωής, που βρέθηκαν σε ιζηματογενή πετρώματα»</a:t>
            </a:r>
            <a:endParaRPr lang="en-GB" altLang="el-GR" dirty="0">
              <a:solidFill>
                <a:schemeClr val="bg1">
                  <a:lumMod val="50000"/>
                </a:schemeClr>
              </a:solidFill>
            </a:endParaRPr>
          </a:p>
          <a:p>
            <a:pPr eaLnBrk="1" hangingPunct="1">
              <a:buFontTx/>
              <a:buNone/>
            </a:pPr>
            <a:endParaRPr lang="en-US" altLang="el-GR" dirty="0" smtClean="0"/>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0" y="1"/>
            <a:ext cx="9144000" cy="6858000"/>
          </a:xfrm>
        </p:spPr>
        <p:txBody>
          <a:bodyPr/>
          <a:lstStyle/>
          <a:p>
            <a:pPr eaLnBrk="1" hangingPunct="1">
              <a:lnSpc>
                <a:spcPct val="80000"/>
              </a:lnSpc>
              <a:buFont typeface="Wingdings" panose="05000000000000000000" pitchFamily="2" charset="2"/>
              <a:buNone/>
            </a:pPr>
            <a:r>
              <a:rPr lang="el-GR" altLang="el-GR" sz="2200" dirty="0" smtClean="0">
                <a:solidFill>
                  <a:schemeClr val="bg1">
                    <a:lumMod val="50000"/>
                  </a:schemeClr>
                </a:solidFill>
              </a:rPr>
              <a:t>Μέσα από την γεωλογική ιστορία ο οργανικός κόσμος υπέστη μεγάλες αλλαγές, από τους πιο αρχέγονους οργανισμούς, υπόλοιπα των οποίων βρέθηκαν στα πιο αρχαία στρώματα του φλοιού της γης στα πιο ψηλά οργανωμένα είδη ζώων και φυτών, που βρίσκονται σε πρόσφατα ιζήματα. </a:t>
            </a:r>
            <a:endParaRPr lang="el-GR" altLang="el-GR" sz="2200" dirty="0">
              <a:solidFill>
                <a:schemeClr val="bg1">
                  <a:lumMod val="50000"/>
                </a:schemeClr>
              </a:solidFill>
            </a:endParaRPr>
          </a:p>
          <a:p>
            <a:pPr eaLnBrk="1" hangingPunct="1">
              <a:lnSpc>
                <a:spcPct val="80000"/>
              </a:lnSpc>
              <a:buFont typeface="Wingdings" panose="05000000000000000000" pitchFamily="2" charset="2"/>
              <a:buNone/>
            </a:pPr>
            <a:r>
              <a:rPr lang="el-GR" altLang="el-GR" sz="2200" dirty="0" smtClean="0">
                <a:solidFill>
                  <a:schemeClr val="bg1">
                    <a:lumMod val="50000"/>
                  </a:schemeClr>
                </a:solidFill>
              </a:rPr>
              <a:t>Εντούτοις, δεν είναι όλα αυτά σημαντικά για την σχετική ηλικία των πετρωμάτων. Ορισμένα είδη ζώων έχουν ζήσει για πολλά εκατομμύρια χρόνια χωρίς υλικές αλλαγές, και τα υπολείμματά των απαντούν σε πετρώματα των πιο διαφορετικών χρόνων. Σε αντίθεση με αυτά, η εξέλιξη άλλων ήταν τάχιστη. Ορισμένα γένη και είδη γρήγορα αντικαθίστανται το ένα από το άλλο, και η αντικατάσταση αυτή εξαπλώνεται σε μεγάλη έκταση. </a:t>
            </a:r>
          </a:p>
          <a:p>
            <a:pPr marL="182563" indent="-182563" algn="just" eaLnBrk="1" hangingPunct="1">
              <a:lnSpc>
                <a:spcPct val="80000"/>
              </a:lnSpc>
              <a:buNone/>
            </a:pPr>
            <a:r>
              <a:rPr lang="el-GR" altLang="el-GR" sz="2200" dirty="0" smtClean="0">
                <a:solidFill>
                  <a:schemeClr val="bg1">
                    <a:lumMod val="50000"/>
                  </a:schemeClr>
                </a:solidFill>
              </a:rPr>
              <a:t>Οι οργανισμοί αυτοί που γρήγορα εξελίσσονται και αντικαθίστανται συνιστούν τα "απολιθώματα αναφοράς" (</a:t>
            </a:r>
            <a:r>
              <a:rPr lang="el-GR" altLang="el-GR" sz="2200" dirty="0" err="1" smtClean="0">
                <a:solidFill>
                  <a:schemeClr val="bg1">
                    <a:lumMod val="50000"/>
                  </a:schemeClr>
                </a:solidFill>
              </a:rPr>
              <a:t>reference</a:t>
            </a:r>
            <a:r>
              <a:rPr lang="el-GR" altLang="el-GR" sz="2200" dirty="0" smtClean="0">
                <a:solidFill>
                  <a:schemeClr val="bg1">
                    <a:lumMod val="50000"/>
                  </a:schemeClr>
                </a:solidFill>
              </a:rPr>
              <a:t> </a:t>
            </a:r>
            <a:r>
              <a:rPr lang="el-GR" altLang="el-GR" sz="2200" dirty="0" err="1" smtClean="0">
                <a:solidFill>
                  <a:schemeClr val="bg1">
                    <a:lumMod val="50000"/>
                  </a:schemeClr>
                </a:solidFill>
              </a:rPr>
              <a:t>fossils</a:t>
            </a:r>
            <a:r>
              <a:rPr lang="el-GR" altLang="el-GR" sz="2200" dirty="0" smtClean="0">
                <a:solidFill>
                  <a:schemeClr val="bg1">
                    <a:lumMod val="50000"/>
                  </a:schemeClr>
                </a:solidFill>
              </a:rPr>
              <a:t>) που είναι τα πιο σπουδαία για την σχετική χρονολόγηση των πετρωμάτων. Πετρώματα της ίδιας ηλικίας περιέχουν τα ίδια απολιθώματα αναφοράς (χαρακτηριστικά απολιθώματα ή καθοδηγητικά ή δείκτες). Τα χαρακτηριστικά απολιθώματα μπορεί να διακριθούν στους ακόλουθους αμετάβλητους χαρακτήρες: (α) περιορισμένη κάθετη ανάπτυξη εξαιτίας της μεγάλης μεταβλητότητας και σύντομης ζωής των ειδών και (β)εκτεταμένη οριζόντια ανάπτυξη (καθοδηγητικά). </a:t>
            </a:r>
          </a:p>
          <a:p>
            <a:pPr marL="182563" indent="-182563" algn="just" eaLnBrk="1" hangingPunct="1">
              <a:lnSpc>
                <a:spcPct val="80000"/>
              </a:lnSpc>
              <a:buNone/>
            </a:pPr>
            <a:r>
              <a:rPr lang="el-GR" altLang="el-GR" sz="2200" dirty="0" smtClean="0">
                <a:solidFill>
                  <a:schemeClr val="bg1">
                    <a:lumMod val="50000"/>
                  </a:schemeClr>
                </a:solidFill>
              </a:rPr>
              <a:t>Επίσης για να είναι ένα απολίθωμα καλός δείκτης θα πρέπει να έχει αφθονία ατόμων και να προσδιορίζεται εύκολα (καλή διατήρηση, καλή ευδιάκριτη μορφολογία). </a:t>
            </a:r>
          </a:p>
        </p:txBody>
      </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44624"/>
            <a:ext cx="8229600" cy="576064"/>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dirty="0" smtClean="0"/>
              <a:t>Γεωλογικός χρόνος</a:t>
            </a:r>
            <a:endParaRPr lang="en-GB" altLang="el-GR" dirty="0" smtClean="0"/>
          </a:p>
        </p:txBody>
      </p:sp>
      <p:sp>
        <p:nvSpPr>
          <p:cNvPr id="19459" name="Rectangle 3"/>
          <p:cNvSpPr>
            <a:spLocks noGrp="1" noChangeArrowheads="1"/>
          </p:cNvSpPr>
          <p:nvPr>
            <p:ph type="body" idx="1"/>
          </p:nvPr>
        </p:nvSpPr>
        <p:spPr>
          <a:xfrm>
            <a:off x="107504" y="764704"/>
            <a:ext cx="8928992" cy="5976664"/>
          </a:xfrm>
        </p:spPr>
        <p:txBody>
          <a:bodyPr/>
          <a:lstStyle/>
          <a:p>
            <a:pPr eaLnBrk="1" hangingPunct="1"/>
            <a:r>
              <a:rPr lang="el-GR" altLang="el-GR" sz="2200" dirty="0" smtClean="0">
                <a:solidFill>
                  <a:schemeClr val="bg1">
                    <a:lumMod val="50000"/>
                  </a:schemeClr>
                </a:solidFill>
              </a:rPr>
              <a:t>Ηλικία της γης 4.600.000.000</a:t>
            </a:r>
          </a:p>
          <a:p>
            <a:pPr eaLnBrk="1" hangingPunct="1"/>
            <a:r>
              <a:rPr lang="el-GR" altLang="el-GR" sz="2200" dirty="0" smtClean="0">
                <a:solidFill>
                  <a:schemeClr val="bg1">
                    <a:lumMod val="50000"/>
                  </a:schemeClr>
                </a:solidFill>
              </a:rPr>
              <a:t>Η ιστορία της γης και της ζωής έχει στιγματιστεί από πολλές κρίσεις και πολλές δραματικές αλλαγές</a:t>
            </a:r>
            <a:endParaRPr lang="en-GB" altLang="el-GR" sz="2200" dirty="0" smtClean="0">
              <a:solidFill>
                <a:schemeClr val="bg1">
                  <a:lumMod val="50000"/>
                </a:schemeClr>
              </a:solidFill>
            </a:endParaRPr>
          </a:p>
          <a:p>
            <a:pPr eaLnBrk="1" hangingPunct="1"/>
            <a:r>
              <a:rPr lang="el-GR" altLang="el-GR" sz="2200" dirty="0" smtClean="0">
                <a:solidFill>
                  <a:schemeClr val="bg1">
                    <a:lumMod val="50000"/>
                  </a:schemeClr>
                </a:solidFill>
              </a:rPr>
              <a:t>Είναι δυνατόν να βρεις χαρακτηριστικά «σημάδια» που είναι τα ίδια σε όλη τη γη</a:t>
            </a:r>
            <a:endParaRPr lang="en-GB" altLang="el-GR" sz="2200" dirty="0" smtClean="0">
              <a:solidFill>
                <a:schemeClr val="bg1">
                  <a:lumMod val="50000"/>
                </a:schemeClr>
              </a:solidFill>
            </a:endParaRPr>
          </a:p>
          <a:p>
            <a:pPr eaLnBrk="1" hangingPunct="1"/>
            <a:r>
              <a:rPr lang="el-GR" altLang="el-GR" sz="2200" dirty="0" smtClean="0">
                <a:solidFill>
                  <a:schemeClr val="bg1">
                    <a:lumMod val="50000"/>
                  </a:schemeClr>
                </a:solidFill>
              </a:rPr>
              <a:t>Τα Όρια στην κλίμακα του γεωλογικού χρόνου τοποθετούνται εκεί που εμφανίζονται τέτοιες σημαντικές αλλαγές στο αρχείο των απολιθωμάτων (πχ. μεγάλες εξαφανίσεις)</a:t>
            </a:r>
          </a:p>
          <a:p>
            <a:pPr eaLnBrk="1" hangingPunct="1">
              <a:lnSpc>
                <a:spcPct val="90000"/>
              </a:lnSpc>
            </a:pPr>
            <a:r>
              <a:rPr lang="el-GR" altLang="el-GR" sz="2200" dirty="0">
                <a:solidFill>
                  <a:schemeClr val="bg1">
                    <a:lumMod val="50000"/>
                  </a:schemeClr>
                </a:solidFill>
              </a:rPr>
              <a:t>Με την αναγνώριση επαναλαμβανόμενων απολιθωματοφόρων εμφανίσεων</a:t>
            </a:r>
            <a:endParaRPr lang="en-GB" altLang="el-GR" sz="2200" dirty="0">
              <a:solidFill>
                <a:schemeClr val="bg1">
                  <a:lumMod val="50000"/>
                </a:schemeClr>
              </a:solidFill>
            </a:endParaRPr>
          </a:p>
          <a:p>
            <a:pPr eaLnBrk="1" hangingPunct="1">
              <a:lnSpc>
                <a:spcPct val="90000"/>
              </a:lnSpc>
            </a:pPr>
            <a:r>
              <a:rPr lang="el-GR" altLang="el-GR" sz="2200" dirty="0">
                <a:solidFill>
                  <a:schemeClr val="bg1">
                    <a:lumMod val="50000"/>
                  </a:schemeClr>
                </a:solidFill>
              </a:rPr>
              <a:t>Με την αναγνώριση τους ως καθοδηγητικών για συγκεκριμένες χρονικές περιόδους</a:t>
            </a:r>
          </a:p>
          <a:p>
            <a:pPr eaLnBrk="1" hangingPunct="1">
              <a:lnSpc>
                <a:spcPct val="90000"/>
              </a:lnSpc>
            </a:pPr>
            <a:r>
              <a:rPr lang="el-GR" altLang="el-GR" sz="2200" dirty="0">
                <a:solidFill>
                  <a:schemeClr val="bg1">
                    <a:lumMod val="50000"/>
                  </a:schemeClr>
                </a:solidFill>
              </a:rPr>
              <a:t>Αυτό δίνει την σχετική χρονολόγηση (τοποθετώντας γεγονότα σε σειρά το ένα πίσω από το άλλο</a:t>
            </a:r>
            <a:r>
              <a:rPr lang="en-GB" altLang="el-GR" sz="2200" dirty="0">
                <a:solidFill>
                  <a:schemeClr val="bg1">
                    <a:lumMod val="50000"/>
                  </a:schemeClr>
                </a:solidFill>
              </a:rPr>
              <a:t>)</a:t>
            </a:r>
          </a:p>
          <a:p>
            <a:pPr eaLnBrk="1" hangingPunct="1">
              <a:lnSpc>
                <a:spcPct val="90000"/>
              </a:lnSpc>
            </a:pPr>
            <a:r>
              <a:rPr lang="el-GR" altLang="el-GR" sz="2200" dirty="0">
                <a:solidFill>
                  <a:schemeClr val="bg1">
                    <a:lumMod val="50000"/>
                  </a:schemeClr>
                </a:solidFill>
              </a:rPr>
              <a:t>Οι γεωλόγοι συσχετίζουν με αυτό τον τρόπο πετρώματα και δημιούργησαν κομμάτι μία συμφωνημένη χρονολογία γεγονότων πίσω στον χρόνο</a:t>
            </a:r>
            <a:endParaRPr lang="en-GB" altLang="el-GR" sz="2200" dirty="0">
              <a:solidFill>
                <a:schemeClr val="bg1">
                  <a:lumMod val="50000"/>
                </a:schemeClr>
              </a:solidFill>
            </a:endParaRPr>
          </a:p>
          <a:p>
            <a:pPr eaLnBrk="1" hangingPunct="1"/>
            <a:endParaRPr lang="el-GR" altLang="el-GR" sz="2400" dirty="0" smtClean="0">
              <a:solidFill>
                <a:schemeClr val="bg1">
                  <a:lumMod val="50000"/>
                </a:schemeClr>
              </a:solidFill>
            </a:endParaRPr>
          </a:p>
          <a:p>
            <a:pPr eaLnBrk="1" hangingPunct="1"/>
            <a:endParaRPr lang="en-US" altLang="el-GR" sz="2400" dirty="0" smtClean="0">
              <a:solidFill>
                <a:schemeClr val="bg1">
                  <a:lumMod val="50000"/>
                </a:schemeClr>
              </a:solidFill>
            </a:endParaRPr>
          </a:p>
          <a:p>
            <a:pPr eaLnBrk="1" hangingPunct="1">
              <a:buFontTx/>
              <a:buNone/>
            </a:pPr>
            <a:endParaRPr lang="en-GB" altLang="el-GR" sz="2800" dirty="0" smtClean="0"/>
          </a:p>
          <a:p>
            <a:pPr eaLnBrk="1" hangingPunct="1"/>
            <a:endParaRPr lang="en-GB" altLang="el-GR" sz="2800" dirty="0" smtClean="0"/>
          </a:p>
          <a:p>
            <a:pPr eaLnBrk="1" hangingPunct="1"/>
            <a:endParaRPr lang="en-GB" altLang="el-GR" sz="2800" dirty="0" smtClean="0"/>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12366"/>
            <a:ext cx="8229600" cy="868362"/>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dirty="0" smtClean="0"/>
              <a:t>Καθοδηγητικά απολιθώματα</a:t>
            </a:r>
          </a:p>
        </p:txBody>
      </p:sp>
      <p:pic>
        <p:nvPicPr>
          <p:cNvPr id="14339" name="Picture 3" descr="File001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03648" y="1268760"/>
            <a:ext cx="5976937" cy="5114925"/>
          </a:xfrm>
          <a:noFill/>
        </p:spPr>
      </p:pic>
      <p:sp>
        <p:nvSpPr>
          <p:cNvPr id="14340" name="Text Box 4"/>
          <p:cNvSpPr txBox="1">
            <a:spLocks noChangeArrowheads="1"/>
          </p:cNvSpPr>
          <p:nvPr/>
        </p:nvSpPr>
        <p:spPr bwMode="auto">
          <a:xfrm>
            <a:off x="179512" y="3747292"/>
            <a:ext cx="8640959" cy="2663825"/>
          </a:xfrm>
          <a:prstGeom prst="rect">
            <a:avLst/>
          </a:prstGeom>
          <a:solidFill>
            <a:schemeClr val="tx1"/>
          </a:solidFill>
          <a:ln w="9525">
            <a:solidFill>
              <a:schemeClr val="tx1"/>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800" dirty="0">
                <a:solidFill>
                  <a:schemeClr val="bg2"/>
                </a:solidFill>
              </a:rPr>
              <a:t>Χαρακτηριστικά απολιθώματα τα οποία παρουσιάζουν μεγάλη γεωγραφική εξάπλωση και τα οποία χαρακτηρίζουν συγκεκριμένες και περιορισμένες γεωλογικές «στιγμές». Η εύρεση τους μας βοηθάει να χρονολογήσουμε τα πετρώματα που τα περιέχουν.</a:t>
            </a:r>
          </a:p>
        </p:txBody>
      </p:sp>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0" y="692150"/>
            <a:ext cx="9144000" cy="5434013"/>
          </a:xfrm>
        </p:spPr>
        <p:txBody>
          <a:bodyPr/>
          <a:lstStyle/>
          <a:p>
            <a:pPr marL="0" indent="0" eaLnBrk="1" hangingPunct="1">
              <a:buFontTx/>
              <a:buNone/>
            </a:pPr>
            <a:r>
              <a:rPr lang="el-GR" altLang="el-GR" sz="2400" b="1" dirty="0" smtClean="0">
                <a:solidFill>
                  <a:schemeClr val="bg1">
                    <a:lumMod val="50000"/>
                  </a:schemeClr>
                </a:solidFill>
              </a:rPr>
              <a:t>Βαθμιαία Εξέλιξη </a:t>
            </a:r>
            <a:r>
              <a:rPr lang="el-GR" altLang="el-GR" sz="2400" b="1" dirty="0" smtClean="0">
                <a:solidFill>
                  <a:schemeClr val="bg1">
                    <a:lumMod val="50000"/>
                  </a:schemeClr>
                </a:solidFill>
              </a:rPr>
              <a:t>(αναγέννησης)                                                                 </a:t>
            </a:r>
            <a:r>
              <a:rPr lang="el-GR" altLang="el-GR" sz="1800" dirty="0" smtClean="0">
                <a:solidFill>
                  <a:schemeClr val="bg1">
                    <a:lumMod val="50000"/>
                  </a:schemeClr>
                </a:solidFill>
              </a:rPr>
              <a:t>Βαθμιαία αλλαγή ενός χαρακτηριστικού μέσα στο χρόνο.(Δαρβινική Θεωρία της  Εξέλιξης.</a:t>
            </a:r>
            <a:endParaRPr lang="en-US" altLang="el-GR" sz="1800" dirty="0" smtClean="0">
              <a:solidFill>
                <a:schemeClr val="bg1">
                  <a:lumMod val="50000"/>
                </a:schemeClr>
              </a:solidFill>
            </a:endParaRPr>
          </a:p>
          <a:p>
            <a:pPr algn="just" eaLnBrk="1" hangingPunct="1">
              <a:buFontTx/>
              <a:buNone/>
            </a:pPr>
            <a:endParaRPr lang="el-GR" altLang="el-GR" sz="1800" dirty="0" smtClean="0"/>
          </a:p>
          <a:p>
            <a:pPr algn="just" eaLnBrk="1" hangingPunct="1">
              <a:buFontTx/>
              <a:buNone/>
            </a:pPr>
            <a:endParaRPr lang="el-GR" altLang="el-GR" sz="1800" dirty="0" smtClean="0"/>
          </a:p>
          <a:p>
            <a:pPr algn="just" eaLnBrk="1" hangingPunct="1">
              <a:buFontTx/>
              <a:buNone/>
            </a:pPr>
            <a:endParaRPr lang="el-GR" altLang="el-GR" sz="1800" dirty="0" smtClean="0"/>
          </a:p>
          <a:p>
            <a:pPr algn="just" eaLnBrk="1" hangingPunct="1">
              <a:buFontTx/>
              <a:buNone/>
            </a:pPr>
            <a:endParaRPr lang="el-GR" altLang="el-GR" sz="1800" dirty="0" smtClean="0"/>
          </a:p>
          <a:p>
            <a:pPr algn="just" eaLnBrk="1" hangingPunct="1">
              <a:buFontTx/>
              <a:buNone/>
            </a:pPr>
            <a:endParaRPr lang="el-GR" altLang="el-GR" sz="1800" dirty="0" smtClean="0"/>
          </a:p>
          <a:p>
            <a:pPr algn="just" eaLnBrk="1" hangingPunct="1">
              <a:buFontTx/>
              <a:buNone/>
            </a:pPr>
            <a:endParaRPr lang="el-GR" altLang="el-GR" sz="1800" dirty="0" smtClean="0"/>
          </a:p>
        </p:txBody>
      </p:sp>
      <p:sp>
        <p:nvSpPr>
          <p:cNvPr id="14339" name="Rectangle 3"/>
          <p:cNvSpPr>
            <a:spLocks noGrp="1" noChangeArrowheads="1"/>
          </p:cNvSpPr>
          <p:nvPr>
            <p:ph type="title"/>
          </p:nvPr>
        </p:nvSpPr>
        <p:spPr>
          <a:xfrm>
            <a:off x="0" y="0"/>
            <a:ext cx="9144000" cy="692150"/>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dirty="0" smtClean="0"/>
              <a:t>Τρόποι Εξέλιξης</a:t>
            </a:r>
          </a:p>
        </p:txBody>
      </p:sp>
      <p:sp>
        <p:nvSpPr>
          <p:cNvPr id="15364" name="Rectangle 4"/>
          <p:cNvSpPr>
            <a:spLocks noChangeArrowheads="1"/>
          </p:cNvSpPr>
          <p:nvPr/>
        </p:nvSpPr>
        <p:spPr bwMode="auto">
          <a:xfrm>
            <a:off x="0" y="1196975"/>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l-GR" sz="3200" b="1">
                <a:solidFill>
                  <a:schemeClr val="tx2"/>
                </a:solidFill>
              </a:rPr>
              <a:t/>
            </a:r>
            <a:br>
              <a:rPr lang="el-GR" altLang="el-GR" sz="3200" b="1">
                <a:solidFill>
                  <a:schemeClr val="tx2"/>
                </a:solidFill>
              </a:rPr>
            </a:br>
            <a:endParaRPr lang="el-GR" altLang="el-GR" sz="3200" b="1">
              <a:solidFill>
                <a:schemeClr val="tx2"/>
              </a:solidFill>
            </a:endParaRPr>
          </a:p>
        </p:txBody>
      </p:sp>
      <p:pic>
        <p:nvPicPr>
          <p:cNvPr id="15365" name="Picture 5" descr="σάρωση0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73994"/>
            <a:ext cx="5689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0013"/>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870173" y="227759"/>
            <a:ext cx="7374235" cy="6513610"/>
          </a:xfrm>
          <a:noFill/>
        </p:spPr>
      </p:pic>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8" name="Group 4"/>
          <p:cNvGrpSpPr>
            <a:grpSpLocks/>
          </p:cNvGrpSpPr>
          <p:nvPr/>
        </p:nvGrpSpPr>
        <p:grpSpPr bwMode="auto">
          <a:xfrm>
            <a:off x="107504" y="1412776"/>
            <a:ext cx="8839200" cy="4495800"/>
            <a:chOff x="1077" y="1166"/>
            <a:chExt cx="4770" cy="1986"/>
          </a:xfrm>
        </p:grpSpPr>
        <p:graphicFrame>
          <p:nvGraphicFramePr>
            <p:cNvPr id="1026" name="Object 5">
              <a:hlinkClick r:id="" action="ppaction://ole?verb=0"/>
            </p:cNvPr>
            <p:cNvGraphicFramePr>
              <a:graphicFrameLocks noChangeAspect="1"/>
            </p:cNvGraphicFramePr>
            <p:nvPr/>
          </p:nvGraphicFramePr>
          <p:xfrm>
            <a:off x="1077" y="1168"/>
            <a:ext cx="3605" cy="1984"/>
          </p:xfrm>
          <a:graphic>
            <a:graphicData uri="http://schemas.openxmlformats.org/presentationml/2006/ole">
              <mc:AlternateContent xmlns:mc="http://schemas.openxmlformats.org/markup-compatibility/2006">
                <mc:Choice xmlns:v="urn:schemas-microsoft-com:vml" Requires="v">
                  <p:oleObj spid="_x0000_s1052" name="QuickTime Movie" r:id="rId3" imgW="5723370" imgH="3150358" progId="PlayerFrameClass">
                    <p:embed/>
                  </p:oleObj>
                </mc:Choice>
                <mc:Fallback>
                  <p:oleObj name="QuickTime Movie" r:id="rId3" imgW="5723370" imgH="3150358" progId="PlayerFrameClass">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 y="1168"/>
                          <a:ext cx="3605" cy="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6">
              <a:hlinkClick r:id="" action="ppaction://ole?verb=0"/>
            </p:cNvPr>
            <p:cNvGraphicFramePr>
              <a:graphicFrameLocks noChangeAspect="1"/>
            </p:cNvGraphicFramePr>
            <p:nvPr/>
          </p:nvGraphicFramePr>
          <p:xfrm>
            <a:off x="2242" y="1166"/>
            <a:ext cx="3605" cy="1984"/>
          </p:xfrm>
          <a:graphic>
            <a:graphicData uri="http://schemas.openxmlformats.org/presentationml/2006/ole">
              <mc:AlternateContent xmlns:mc="http://schemas.openxmlformats.org/markup-compatibility/2006">
                <mc:Choice xmlns:v="urn:schemas-microsoft-com:vml" Requires="v">
                  <p:oleObj spid="_x0000_s1053" name="QuickTime Movie" r:id="rId5" imgW="5723370" imgH="3150358" progId="PlayerFrameClass">
                    <p:embed/>
                  </p:oleObj>
                </mc:Choice>
                <mc:Fallback>
                  <p:oleObj name="QuickTime Movie" r:id="rId5" imgW="5723370" imgH="3150358" progId="PlayerFrameClass">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2" y="1166"/>
                          <a:ext cx="3605" cy="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9" name="Text Box 7"/>
          <p:cNvSpPr txBox="1">
            <a:spLocks noChangeArrowheads="1"/>
          </p:cNvSpPr>
          <p:nvPr/>
        </p:nvSpPr>
        <p:spPr bwMode="auto">
          <a:xfrm>
            <a:off x="1258888" y="260350"/>
            <a:ext cx="6842125" cy="579438"/>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l-GR" altLang="el-GR" sz="3200" dirty="0">
                <a:solidFill>
                  <a:srgbClr val="FF0000"/>
                </a:solidFill>
              </a:rPr>
              <a:t>              Διαδοχή πανίδας</a:t>
            </a:r>
          </a:p>
        </p:txBody>
      </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3528" y="242646"/>
            <a:ext cx="8568952" cy="6426714"/>
          </a:xfrm>
          <a:noFill/>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16632"/>
            <a:ext cx="8229600" cy="548680"/>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dirty="0" smtClean="0">
                <a:solidFill>
                  <a:srgbClr val="00B050"/>
                </a:solidFill>
              </a:rPr>
              <a:t>2. Απόλυτη χρονολόγηση</a:t>
            </a:r>
            <a:endParaRPr lang="en-GB" altLang="el-GR" dirty="0" smtClean="0">
              <a:solidFill>
                <a:srgbClr val="00B050"/>
              </a:solidFill>
            </a:endParaRPr>
          </a:p>
        </p:txBody>
      </p:sp>
      <p:sp>
        <p:nvSpPr>
          <p:cNvPr id="25603" name="Rectangle 3"/>
          <p:cNvSpPr>
            <a:spLocks noGrp="1" noChangeArrowheads="1"/>
          </p:cNvSpPr>
          <p:nvPr>
            <p:ph type="body" idx="1"/>
          </p:nvPr>
        </p:nvSpPr>
        <p:spPr>
          <a:xfrm>
            <a:off x="107504" y="868363"/>
            <a:ext cx="8856984" cy="2128589"/>
          </a:xfrm>
        </p:spPr>
        <p:txBody>
          <a:bodyPr/>
          <a:lstStyle/>
          <a:p>
            <a:pPr eaLnBrk="1" hangingPunct="1">
              <a:lnSpc>
                <a:spcPct val="80000"/>
              </a:lnSpc>
            </a:pPr>
            <a:r>
              <a:rPr lang="el-GR" altLang="el-GR" sz="2800" dirty="0" smtClean="0">
                <a:solidFill>
                  <a:schemeClr val="bg1">
                    <a:lumMod val="50000"/>
                  </a:schemeClr>
                </a:solidFill>
              </a:rPr>
              <a:t>Ηλικία σε χρόνια πριν από σήμερα</a:t>
            </a:r>
            <a:endParaRPr lang="en-GB" altLang="el-GR" sz="2800" dirty="0" smtClean="0">
              <a:solidFill>
                <a:schemeClr val="bg1">
                  <a:lumMod val="50000"/>
                </a:schemeClr>
              </a:solidFill>
            </a:endParaRPr>
          </a:p>
          <a:p>
            <a:pPr eaLnBrk="1" hangingPunct="1">
              <a:lnSpc>
                <a:spcPct val="80000"/>
              </a:lnSpc>
            </a:pPr>
            <a:r>
              <a:rPr lang="el-GR" altLang="el-GR" sz="2800" dirty="0" smtClean="0">
                <a:solidFill>
                  <a:schemeClr val="bg1">
                    <a:lumMod val="50000"/>
                  </a:schemeClr>
                </a:solidFill>
              </a:rPr>
              <a:t>Ραδιενεργά στοιχεία - ραδιοχρονολόγηση</a:t>
            </a:r>
            <a:endParaRPr lang="en-GB" altLang="el-GR" sz="2800" dirty="0" smtClean="0">
              <a:solidFill>
                <a:schemeClr val="bg1">
                  <a:lumMod val="50000"/>
                </a:schemeClr>
              </a:solidFill>
            </a:endParaRPr>
          </a:p>
          <a:p>
            <a:pPr eaLnBrk="1" hangingPunct="1">
              <a:lnSpc>
                <a:spcPct val="80000"/>
              </a:lnSpc>
            </a:pPr>
            <a:r>
              <a:rPr lang="el-GR" altLang="el-GR" sz="2800" dirty="0" smtClean="0">
                <a:solidFill>
                  <a:schemeClr val="bg1">
                    <a:lumMod val="50000"/>
                  </a:schemeClr>
                </a:solidFill>
              </a:rPr>
              <a:t>Βασίζεται στο σταθερό ρυθμό αποσύνθεσης ραδιενεργών ισοτόπων</a:t>
            </a:r>
            <a:endParaRPr lang="en-GB" altLang="el-GR" sz="2800" dirty="0" smtClean="0">
              <a:solidFill>
                <a:schemeClr val="bg1">
                  <a:lumMod val="50000"/>
                </a:schemeClr>
              </a:solidFill>
            </a:endParaRPr>
          </a:p>
          <a:p>
            <a:pPr eaLnBrk="1" hangingPunct="1">
              <a:lnSpc>
                <a:spcPct val="80000"/>
              </a:lnSpc>
            </a:pPr>
            <a:r>
              <a:rPr lang="el-GR" altLang="el-GR" sz="2800" dirty="0" smtClean="0">
                <a:solidFill>
                  <a:schemeClr val="bg1">
                    <a:lumMod val="50000"/>
                  </a:schemeClr>
                </a:solidFill>
              </a:rPr>
              <a:t>Μονάδα μέτρησης</a:t>
            </a:r>
            <a:r>
              <a:rPr lang="en-GB" altLang="el-GR" sz="2800" dirty="0" smtClean="0">
                <a:solidFill>
                  <a:schemeClr val="bg1">
                    <a:lumMod val="50000"/>
                  </a:schemeClr>
                </a:solidFill>
              </a:rPr>
              <a:t>:</a:t>
            </a:r>
            <a:r>
              <a:rPr lang="el-GR" altLang="el-GR" sz="2800" dirty="0" smtClean="0">
                <a:solidFill>
                  <a:schemeClr val="bg1">
                    <a:lumMod val="50000"/>
                  </a:schemeClr>
                </a:solidFill>
              </a:rPr>
              <a:t> </a:t>
            </a:r>
            <a:r>
              <a:rPr lang="el-GR" altLang="el-GR" sz="2800" dirty="0" smtClean="0">
                <a:solidFill>
                  <a:srgbClr val="FF0000"/>
                </a:solidFill>
              </a:rPr>
              <a:t>ο χρόνος ημισείας ζωής</a:t>
            </a:r>
            <a:endParaRPr lang="en-GB" altLang="el-GR" sz="2800" dirty="0" smtClean="0">
              <a:solidFill>
                <a:srgbClr val="FF0000"/>
              </a:solidFill>
            </a:endParaRPr>
          </a:p>
        </p:txBody>
      </p:sp>
      <p:sp>
        <p:nvSpPr>
          <p:cNvPr id="4" name="Rectangle 2"/>
          <p:cNvSpPr txBox="1">
            <a:spLocks noChangeArrowheads="1"/>
          </p:cNvSpPr>
          <p:nvPr/>
        </p:nvSpPr>
        <p:spPr bwMode="auto">
          <a:xfrm>
            <a:off x="2837496" y="2996952"/>
            <a:ext cx="3384376" cy="51916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l-GR" altLang="el-GR" kern="0" dirty="0" smtClean="0">
                <a:solidFill>
                  <a:schemeClr val="bg2"/>
                </a:solidFill>
              </a:rPr>
              <a:t>Ισότοπα</a:t>
            </a:r>
            <a:endParaRPr lang="en-US" altLang="el-GR" kern="0" dirty="0" smtClean="0">
              <a:solidFill>
                <a:schemeClr val="bg2"/>
              </a:solidFill>
            </a:endParaRPr>
          </a:p>
        </p:txBody>
      </p:sp>
      <p:sp>
        <p:nvSpPr>
          <p:cNvPr id="5" name="Rectangle 3"/>
          <p:cNvSpPr txBox="1">
            <a:spLocks noChangeArrowheads="1"/>
          </p:cNvSpPr>
          <p:nvPr/>
        </p:nvSpPr>
        <p:spPr bwMode="auto">
          <a:xfrm>
            <a:off x="22872" y="3486427"/>
            <a:ext cx="9013624" cy="325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algn="just" eaLnBrk="1" hangingPunct="1"/>
            <a:r>
              <a:rPr lang="el-GR" altLang="el-GR" sz="2400" kern="0" dirty="0" smtClean="0">
                <a:solidFill>
                  <a:schemeClr val="bg1">
                    <a:lumMod val="50000"/>
                  </a:schemeClr>
                </a:solidFill>
              </a:rPr>
              <a:t>Ο αριθμός των πρωτονίων στον πυρήνα ενός ατόμου ονομάζεται ατομικός αριθμός (Ζ) και ορίζει αυτό που καλείται στοιχείο.                                </a:t>
            </a:r>
          </a:p>
          <a:p>
            <a:pPr algn="just" eaLnBrk="1" hangingPunct="1"/>
            <a:r>
              <a:rPr lang="el-GR" altLang="el-GR" sz="2400" kern="0" dirty="0" smtClean="0">
                <a:solidFill>
                  <a:schemeClr val="bg1">
                    <a:lumMod val="50000"/>
                  </a:schemeClr>
                </a:solidFill>
              </a:rPr>
              <a:t>Η μάζα των πρωτονίων και νετρονίων καλείται μαζικός αριθμός. Ο αριθμός των νετρονίων μπορεί να ποικίλει.</a:t>
            </a:r>
            <a:endParaRPr lang="en-US" altLang="el-GR" sz="2400" kern="0" dirty="0" smtClean="0">
              <a:solidFill>
                <a:schemeClr val="bg1">
                  <a:lumMod val="50000"/>
                </a:schemeClr>
              </a:solidFill>
            </a:endParaRPr>
          </a:p>
          <a:p>
            <a:pPr algn="just" eaLnBrk="1" hangingPunct="1"/>
            <a:r>
              <a:rPr lang="el-GR" altLang="el-GR" sz="2400" kern="0" dirty="0" smtClean="0">
                <a:solidFill>
                  <a:schemeClr val="bg1">
                    <a:lumMod val="50000"/>
                  </a:schemeClr>
                </a:solidFill>
              </a:rPr>
              <a:t>Άτομα του ιδίου στοιχείου που έχουν τον ίδιο αριθμό πρωτονίων αλλά διαφορετικό αριθμό νετρονίων καλούνται  ισότοπα του στοιχείου. </a:t>
            </a:r>
            <a:endParaRPr lang="en-US" altLang="el-GR" sz="2400" kern="0" dirty="0" smtClean="0">
              <a:solidFill>
                <a:schemeClr val="bg1">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07504" y="188640"/>
            <a:ext cx="8856984" cy="6552728"/>
          </a:xfrm>
        </p:spPr>
        <p:txBody>
          <a:bodyPr/>
          <a:lstStyle/>
          <a:p>
            <a:pPr eaLnBrk="1" hangingPunct="1">
              <a:buFont typeface="Wingdings" panose="05000000000000000000" pitchFamily="2" charset="2"/>
              <a:buChar char="Ø"/>
            </a:pPr>
            <a:r>
              <a:rPr lang="el-GR" altLang="el-GR" sz="2400" b="1" dirty="0" smtClean="0">
                <a:solidFill>
                  <a:srgbClr val="FF0000"/>
                </a:solidFill>
              </a:rPr>
              <a:t>Ραδιενέργεια (</a:t>
            </a:r>
            <a:r>
              <a:rPr lang="en-US" altLang="el-GR" sz="2400" b="1" dirty="0" smtClean="0">
                <a:solidFill>
                  <a:srgbClr val="FF0000"/>
                </a:solidFill>
              </a:rPr>
              <a:t>radioactivity</a:t>
            </a:r>
            <a:r>
              <a:rPr lang="el-GR" altLang="el-GR" sz="2400" b="1" dirty="0" smtClean="0">
                <a:solidFill>
                  <a:srgbClr val="FF0000"/>
                </a:solidFill>
              </a:rPr>
              <a:t>): </a:t>
            </a:r>
            <a:r>
              <a:rPr lang="el-GR" altLang="el-GR" sz="2400" b="1" dirty="0" smtClean="0">
                <a:solidFill>
                  <a:schemeClr val="bg1">
                    <a:lumMod val="50000"/>
                  </a:schemeClr>
                </a:solidFill>
              </a:rPr>
              <a:t>Αναφέρεται στα σωμάτια τα οποία εκπέμπονται από ένα πυρήνα ατόμου εξαιτίας της αστάθειάς του.</a:t>
            </a:r>
            <a:r>
              <a:rPr lang="en-US" altLang="el-GR" sz="2400" b="1" dirty="0" smtClean="0">
                <a:solidFill>
                  <a:schemeClr val="bg1">
                    <a:lumMod val="50000"/>
                  </a:schemeClr>
                </a:solidFill>
              </a:rPr>
              <a:t> </a:t>
            </a:r>
            <a:r>
              <a:rPr lang="el-GR" altLang="el-GR" sz="2400" b="1" dirty="0" smtClean="0">
                <a:solidFill>
                  <a:schemeClr val="bg1">
                    <a:lumMod val="50000"/>
                  </a:schemeClr>
                </a:solidFill>
              </a:rPr>
              <a:t>                                                                                </a:t>
            </a:r>
          </a:p>
          <a:p>
            <a:pPr eaLnBrk="1" hangingPunct="1">
              <a:buFont typeface="Wingdings" panose="05000000000000000000" pitchFamily="2" charset="2"/>
              <a:buChar char="Ø"/>
            </a:pPr>
            <a:r>
              <a:rPr lang="el-GR" altLang="el-GR" sz="2400" b="1" dirty="0" smtClean="0">
                <a:solidFill>
                  <a:srgbClr val="FF0000"/>
                </a:solidFill>
              </a:rPr>
              <a:t>Ραδιενεργός διάσπασης (</a:t>
            </a:r>
            <a:r>
              <a:rPr lang="en-US" altLang="el-GR" sz="2400" b="1" dirty="0" smtClean="0">
                <a:solidFill>
                  <a:srgbClr val="FF0000"/>
                </a:solidFill>
              </a:rPr>
              <a:t>radioactive decay</a:t>
            </a:r>
            <a:r>
              <a:rPr lang="el-GR" altLang="el-GR" sz="2400" b="1" dirty="0" smtClean="0">
                <a:solidFill>
                  <a:srgbClr val="FF0000"/>
                </a:solidFill>
              </a:rPr>
              <a:t>) </a:t>
            </a:r>
            <a:r>
              <a:rPr lang="el-GR" altLang="el-GR" sz="2400" b="1" dirty="0" smtClean="0">
                <a:solidFill>
                  <a:schemeClr val="bg1">
                    <a:lumMod val="50000"/>
                  </a:schemeClr>
                </a:solidFill>
              </a:rPr>
              <a:t>: Είναι οι αυτόματες αλλαγές (διάσπαση) στη δομή του πυρήνα του ατόμου.</a:t>
            </a:r>
            <a:r>
              <a:rPr lang="en-US" altLang="el-GR" sz="2400" b="1" dirty="0" smtClean="0">
                <a:solidFill>
                  <a:schemeClr val="bg1">
                    <a:lumMod val="50000"/>
                  </a:schemeClr>
                </a:solidFill>
              </a:rPr>
              <a:t> </a:t>
            </a:r>
            <a:r>
              <a:rPr lang="el-GR" altLang="el-GR" sz="2400" b="1" dirty="0" smtClean="0">
                <a:solidFill>
                  <a:schemeClr val="bg1">
                    <a:lumMod val="50000"/>
                  </a:schemeClr>
                </a:solidFill>
              </a:rPr>
              <a:t>                                                     </a:t>
            </a:r>
          </a:p>
          <a:p>
            <a:pPr eaLnBrk="1" hangingPunct="1">
              <a:buFont typeface="Wingdings" panose="05000000000000000000" pitchFamily="2" charset="2"/>
              <a:buChar char="Ø"/>
            </a:pPr>
            <a:r>
              <a:rPr lang="el-GR" altLang="el-GR" sz="2400" b="1" dirty="0" smtClean="0">
                <a:solidFill>
                  <a:srgbClr val="FFFF00"/>
                </a:solidFill>
              </a:rPr>
              <a:t>Τύποι της ραδιενεργούς διάσπασης (</a:t>
            </a:r>
            <a:r>
              <a:rPr lang="en-US" altLang="el-GR" sz="2400" b="1" dirty="0" smtClean="0">
                <a:solidFill>
                  <a:srgbClr val="FFFF00"/>
                </a:solidFill>
              </a:rPr>
              <a:t>radioactive decay</a:t>
            </a:r>
            <a:r>
              <a:rPr lang="el-GR" altLang="el-GR" sz="2400" b="1" dirty="0" smtClean="0">
                <a:solidFill>
                  <a:srgbClr val="FFFF00"/>
                </a:solidFill>
              </a:rPr>
              <a:t>)</a:t>
            </a:r>
          </a:p>
          <a:p>
            <a:pPr eaLnBrk="1" hangingPunct="1">
              <a:buFont typeface="Wingdings" panose="05000000000000000000" pitchFamily="2" charset="2"/>
              <a:buChar char="Ø"/>
            </a:pPr>
            <a:r>
              <a:rPr lang="el-GR" altLang="el-GR" sz="2400" b="1" dirty="0" smtClean="0">
                <a:solidFill>
                  <a:schemeClr val="bg1">
                    <a:lumMod val="50000"/>
                  </a:schemeClr>
                </a:solidFill>
              </a:rPr>
              <a:t>Εκπομπή σωματίων Άλφα</a:t>
            </a:r>
            <a:r>
              <a:rPr lang="el-GR" altLang="el-GR" sz="2000" b="1" dirty="0" smtClean="0">
                <a:solidFill>
                  <a:schemeClr val="bg1">
                    <a:lumMod val="50000"/>
                  </a:schemeClr>
                </a:solidFill>
              </a:rPr>
              <a:t>                                                                          Εκπομπή 2 πρωτονίων και δύο νετρονίων(1 σωμάτιο Άλφα)</a:t>
            </a:r>
            <a:r>
              <a:rPr lang="el-GR" altLang="el-GR" sz="2400" b="1" dirty="0" smtClean="0">
                <a:solidFill>
                  <a:schemeClr val="bg1">
                    <a:lumMod val="50000"/>
                  </a:schemeClr>
                </a:solidFill>
              </a:rPr>
              <a:t>                                                                                        </a:t>
            </a:r>
          </a:p>
          <a:p>
            <a:pPr eaLnBrk="1" hangingPunct="1">
              <a:buFont typeface="Wingdings" panose="05000000000000000000" pitchFamily="2" charset="2"/>
              <a:buChar char="Ø"/>
            </a:pPr>
            <a:r>
              <a:rPr lang="el-GR" altLang="el-GR" sz="2400" b="1" dirty="0" smtClean="0">
                <a:solidFill>
                  <a:schemeClr val="bg1">
                    <a:lumMod val="50000"/>
                  </a:schemeClr>
                </a:solidFill>
              </a:rPr>
              <a:t>Εκπομπή σωματίων Β                                                                            </a:t>
            </a:r>
            <a:r>
              <a:rPr lang="el-GR" altLang="el-GR" sz="2000" b="1" dirty="0" smtClean="0">
                <a:solidFill>
                  <a:schemeClr val="bg1">
                    <a:lumMod val="50000"/>
                  </a:schemeClr>
                </a:solidFill>
              </a:rPr>
              <a:t>Ένα ηλεκτρόνιο αποβάλλεται από τον πυρήνα(σωμάτιο Β)</a:t>
            </a:r>
            <a:r>
              <a:rPr lang="en-US" altLang="el-GR" sz="2000" b="1" dirty="0" smtClean="0">
                <a:solidFill>
                  <a:schemeClr val="bg1">
                    <a:lumMod val="50000"/>
                  </a:schemeClr>
                </a:solidFill>
              </a:rPr>
              <a:t> </a:t>
            </a:r>
            <a:endParaRPr lang="el-GR" altLang="el-GR" sz="2000" b="1" dirty="0" smtClean="0">
              <a:solidFill>
                <a:schemeClr val="bg1">
                  <a:lumMod val="50000"/>
                </a:schemeClr>
              </a:solidFill>
            </a:endParaRPr>
          </a:p>
          <a:p>
            <a:pPr eaLnBrk="1" hangingPunct="1">
              <a:buFont typeface="Wingdings" panose="05000000000000000000" pitchFamily="2" charset="2"/>
              <a:buChar char="Ø"/>
            </a:pPr>
            <a:r>
              <a:rPr lang="el-GR" altLang="el-GR" sz="2400" b="1" dirty="0" smtClean="0">
                <a:solidFill>
                  <a:schemeClr val="bg1">
                    <a:lumMod val="50000"/>
                  </a:schemeClr>
                </a:solidFill>
              </a:rPr>
              <a:t>Σύλληψη ηλεκτρονίου.</a:t>
            </a:r>
            <a:r>
              <a:rPr lang="en-US" altLang="el-GR" sz="2400" b="1" dirty="0" smtClean="0">
                <a:solidFill>
                  <a:schemeClr val="bg1">
                    <a:lumMod val="50000"/>
                  </a:schemeClr>
                </a:solidFill>
              </a:rPr>
              <a:t> </a:t>
            </a:r>
            <a:r>
              <a:rPr lang="el-GR" altLang="el-GR" sz="2400" b="1" dirty="0" smtClean="0">
                <a:solidFill>
                  <a:schemeClr val="bg1">
                    <a:lumMod val="50000"/>
                  </a:schemeClr>
                </a:solidFill>
              </a:rPr>
              <a:t>                                                                               </a:t>
            </a:r>
            <a:r>
              <a:rPr lang="el-GR" altLang="el-GR" sz="2000" b="1" dirty="0" smtClean="0">
                <a:solidFill>
                  <a:schemeClr val="bg1">
                    <a:lumMod val="50000"/>
                  </a:schemeClr>
                </a:solidFill>
              </a:rPr>
              <a:t>Ένα ηλεκτρόνιο συλλαμβάνεται από τον πυρήνα.                                             Το ηλεκτρόνιο συνδυάζεται με ένα πρωτόνιο για να ένα σχηματίσει νετρόνιο.                                    </a:t>
            </a:r>
          </a:p>
        </p:txBody>
      </p:sp>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27584" y="44624"/>
            <a:ext cx="7560840" cy="576064"/>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sz="2800" i="1" dirty="0" smtClean="0">
                <a:solidFill>
                  <a:schemeClr val="bg1">
                    <a:lumMod val="50000"/>
                  </a:schemeClr>
                </a:solidFill>
              </a:rPr>
              <a:t>Μια καμπύλη ραδιενεργούς διάσπασης</a:t>
            </a:r>
            <a:endParaRPr lang="en-US" altLang="el-GR" sz="2800" i="1" dirty="0" smtClean="0">
              <a:solidFill>
                <a:schemeClr val="bg1">
                  <a:lumMod val="50000"/>
                </a:schemeClr>
              </a:solidFill>
            </a:endParaRPr>
          </a:p>
        </p:txBody>
      </p:sp>
      <p:pic>
        <p:nvPicPr>
          <p:cNvPr id="28675" name="Picture 3" descr="half-life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94" y="764704"/>
            <a:ext cx="8847593" cy="59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2292350" y="1219200"/>
            <a:ext cx="6407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b="1">
                <a:solidFill>
                  <a:srgbClr val="000000"/>
                </a:solidFill>
              </a:rPr>
              <a:t>1/2 = 50% parent: 1 half-life has passed</a:t>
            </a:r>
          </a:p>
          <a:p>
            <a:r>
              <a:rPr lang="en-US" altLang="el-GR" b="1">
                <a:solidFill>
                  <a:srgbClr val="000000"/>
                </a:solidFill>
              </a:rPr>
              <a:t>1/2x1/2 = 1/4 = 25% parent: 2 half-lives have passed</a:t>
            </a:r>
          </a:p>
          <a:p>
            <a:r>
              <a:rPr lang="en-US" altLang="el-GR" b="1">
                <a:solidFill>
                  <a:srgbClr val="000000"/>
                </a:solidFill>
              </a:rPr>
              <a:t>1/2x1/2x1/2 = 1/8 = 12.5% parent: 3-half-lives have passed</a:t>
            </a:r>
          </a:p>
        </p:txBody>
      </p:sp>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0056" y="116632"/>
            <a:ext cx="8229600" cy="868362"/>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sz="2800" dirty="0" smtClean="0"/>
              <a:t>Ραδιενεργά ισότοπα και τα αντίστοιχα σταθερά θυγατρικά τους</a:t>
            </a:r>
            <a:endParaRPr lang="en-US" altLang="el-GR" sz="2800" dirty="0" smtClean="0"/>
          </a:p>
        </p:txBody>
      </p:sp>
      <p:graphicFrame>
        <p:nvGraphicFramePr>
          <p:cNvPr id="148483" name="Group 3"/>
          <p:cNvGraphicFramePr>
            <a:graphicFrameLocks noGrp="1"/>
          </p:cNvGraphicFramePr>
          <p:nvPr>
            <p:ph idx="1"/>
            <p:extLst>
              <p:ext uri="{D42A27DB-BD31-4B8C-83A1-F6EECF244321}">
                <p14:modId xmlns:p14="http://schemas.microsoft.com/office/powerpoint/2010/main" val="598622995"/>
              </p:ext>
            </p:extLst>
          </p:nvPr>
        </p:nvGraphicFramePr>
        <p:xfrm>
          <a:off x="179512" y="1124744"/>
          <a:ext cx="8784976" cy="4824534"/>
        </p:xfrm>
        <a:graphic>
          <a:graphicData uri="http://schemas.openxmlformats.org/drawingml/2006/table">
            <a:tbl>
              <a:tblPr/>
              <a:tblGrid>
                <a:gridCol w="4598321">
                  <a:extLst>
                    <a:ext uri="{9D8B030D-6E8A-4147-A177-3AD203B41FA5}">
                      <a16:colId xmlns:a16="http://schemas.microsoft.com/office/drawing/2014/main" val="20000"/>
                    </a:ext>
                  </a:extLst>
                </a:gridCol>
                <a:gridCol w="4186655">
                  <a:extLst>
                    <a:ext uri="{9D8B030D-6E8A-4147-A177-3AD203B41FA5}">
                      <a16:colId xmlns:a16="http://schemas.microsoft.com/office/drawing/2014/main" val="20001"/>
                    </a:ext>
                  </a:extLst>
                </a:gridCol>
              </a:tblGrid>
              <a:tr h="659061">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Radioactive Parent Isotope</a:t>
                      </a:r>
                      <a:endParaRPr kumimoji="0" lang="en-US" sz="24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Stable Daughter Isotope</a:t>
                      </a:r>
                      <a:endParaRPr kumimoji="0" lang="en-US" sz="24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693387">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Potassium-40 </a:t>
                      </a:r>
                      <a:r>
                        <a:rPr kumimoji="0" lang="el-GR" sz="2800" b="1" i="0" u="none" strike="noStrike" cap="none" normalizeH="0" baseline="0" smtClean="0">
                          <a:ln>
                            <a:noFill/>
                          </a:ln>
                          <a:solidFill>
                            <a:schemeClr val="bg2"/>
                          </a:solidFill>
                          <a:effectLst/>
                          <a:latin typeface="Arial" charset="0"/>
                        </a:rPr>
                        <a:t>Κάλιο</a:t>
                      </a:r>
                      <a:endParaRPr kumimoji="0" lang="en-US" sz="28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Argon-40 </a:t>
                      </a:r>
                      <a:r>
                        <a:rPr kumimoji="0" lang="el-GR" sz="2800" b="1" i="0" u="none" strike="noStrike" cap="none" normalizeH="0" baseline="0" smtClean="0">
                          <a:ln>
                            <a:noFill/>
                          </a:ln>
                          <a:solidFill>
                            <a:schemeClr val="bg2"/>
                          </a:solidFill>
                          <a:effectLst/>
                          <a:latin typeface="Arial" charset="0"/>
                        </a:rPr>
                        <a:t>Αργό</a:t>
                      </a:r>
                      <a:endParaRPr kumimoji="0" lang="en-US" sz="28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695104">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Rubidium-87</a:t>
                      </a:r>
                      <a:r>
                        <a:rPr kumimoji="0" lang="el-GR" sz="2800" b="1" i="0" u="none" strike="noStrike" cap="none" normalizeH="0" baseline="0" smtClean="0">
                          <a:ln>
                            <a:noFill/>
                          </a:ln>
                          <a:solidFill>
                            <a:schemeClr val="bg2"/>
                          </a:solidFill>
                          <a:effectLst/>
                          <a:latin typeface="Arial" charset="0"/>
                        </a:rPr>
                        <a:t> Ρουβίδιο</a:t>
                      </a:r>
                      <a:endParaRPr kumimoji="0" lang="en-US" sz="28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Strontium-87</a:t>
                      </a:r>
                      <a:r>
                        <a:rPr kumimoji="0" lang="el-GR" sz="2800" b="1" i="0" u="none" strike="noStrike" cap="none" normalizeH="0" baseline="0" smtClean="0">
                          <a:ln>
                            <a:noFill/>
                          </a:ln>
                          <a:solidFill>
                            <a:schemeClr val="bg2"/>
                          </a:solidFill>
                          <a:effectLst/>
                          <a:latin typeface="Arial" charset="0"/>
                        </a:rPr>
                        <a:t> Στρόντιο</a:t>
                      </a:r>
                      <a:endParaRPr kumimoji="0" lang="en-US" sz="28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693387">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Thorium-232</a:t>
                      </a:r>
                      <a:r>
                        <a:rPr kumimoji="0" lang="el-GR" sz="2800" b="1" i="0" u="none" strike="noStrike" cap="none" normalizeH="0" baseline="0" smtClean="0">
                          <a:ln>
                            <a:noFill/>
                          </a:ln>
                          <a:solidFill>
                            <a:schemeClr val="bg2"/>
                          </a:solidFill>
                          <a:effectLst/>
                          <a:latin typeface="Arial" charset="0"/>
                        </a:rPr>
                        <a:t> Θόριο</a:t>
                      </a:r>
                      <a:endParaRPr kumimoji="0" lang="en-US" sz="28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Lead-208</a:t>
                      </a:r>
                      <a:r>
                        <a:rPr kumimoji="0" lang="el-GR" sz="2800" b="1" i="0" u="none" strike="noStrike" cap="none" normalizeH="0" baseline="0" smtClean="0">
                          <a:ln>
                            <a:noFill/>
                          </a:ln>
                          <a:solidFill>
                            <a:schemeClr val="bg2"/>
                          </a:solidFill>
                          <a:effectLst/>
                          <a:latin typeface="Arial" charset="0"/>
                        </a:rPr>
                        <a:t> Μόλυβδος</a:t>
                      </a:r>
                      <a:endParaRPr kumimoji="0" lang="en-US" sz="2800" b="0"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695104">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Uranium-235</a:t>
                      </a:r>
                      <a:r>
                        <a:rPr kumimoji="0" lang="el-GR" sz="2800" b="1" i="0" u="none" strike="noStrike" cap="none" normalizeH="0" baseline="0" smtClean="0">
                          <a:ln>
                            <a:noFill/>
                          </a:ln>
                          <a:solidFill>
                            <a:schemeClr val="bg2"/>
                          </a:solidFill>
                          <a:effectLst/>
                          <a:latin typeface="Arial" charset="0"/>
                        </a:rPr>
                        <a:t> Ουράνιο</a:t>
                      </a:r>
                      <a:endParaRPr kumimoji="0" lang="en-US" sz="2800" b="1"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Lead-207</a:t>
                      </a:r>
                      <a:r>
                        <a:rPr kumimoji="0" lang="el-GR" sz="2800" b="1" i="0" u="none" strike="noStrike" cap="none" normalizeH="0" baseline="0" smtClean="0">
                          <a:ln>
                            <a:noFill/>
                          </a:ln>
                          <a:solidFill>
                            <a:schemeClr val="bg2"/>
                          </a:solidFill>
                          <a:effectLst/>
                          <a:latin typeface="Arial" charset="0"/>
                        </a:rPr>
                        <a:t> Μόλυβδος</a:t>
                      </a:r>
                      <a:endParaRPr kumimoji="0" lang="en-US" sz="2800" b="1"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693387">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Uranium-238</a:t>
                      </a:r>
                      <a:r>
                        <a:rPr kumimoji="0" lang="el-GR" sz="2800" b="1" i="0" u="none" strike="noStrike" cap="none" normalizeH="0" baseline="0" smtClean="0">
                          <a:ln>
                            <a:noFill/>
                          </a:ln>
                          <a:solidFill>
                            <a:schemeClr val="bg2"/>
                          </a:solidFill>
                          <a:effectLst/>
                          <a:latin typeface="Arial" charset="0"/>
                        </a:rPr>
                        <a:t> Ουράνιο</a:t>
                      </a:r>
                      <a:endParaRPr kumimoji="0" lang="en-US" sz="2800" b="1"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Lead-206</a:t>
                      </a:r>
                      <a:r>
                        <a:rPr kumimoji="0" lang="el-GR" sz="2800" b="1" i="0" u="none" strike="noStrike" cap="none" normalizeH="0" baseline="0" smtClean="0">
                          <a:ln>
                            <a:noFill/>
                          </a:ln>
                          <a:solidFill>
                            <a:schemeClr val="bg2"/>
                          </a:solidFill>
                          <a:effectLst/>
                          <a:latin typeface="Arial" charset="0"/>
                        </a:rPr>
                        <a:t> Μόλυβδος</a:t>
                      </a:r>
                      <a:endParaRPr kumimoji="0" lang="en-US" sz="2800" b="1"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695104">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Carbon-14</a:t>
                      </a:r>
                      <a:r>
                        <a:rPr kumimoji="0" lang="el-GR" sz="2800" b="1" i="0" u="none" strike="noStrike" cap="none" normalizeH="0" baseline="0" smtClean="0">
                          <a:ln>
                            <a:noFill/>
                          </a:ln>
                          <a:solidFill>
                            <a:schemeClr val="bg2"/>
                          </a:solidFill>
                          <a:effectLst/>
                          <a:latin typeface="Arial" charset="0"/>
                        </a:rPr>
                        <a:t> Άνθρακας</a:t>
                      </a:r>
                      <a:endParaRPr kumimoji="0" lang="en-US" sz="2800" b="1" i="0" u="none" strike="noStrike" cap="none" normalizeH="0" baseline="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dirty="0" smtClean="0">
                          <a:ln>
                            <a:noFill/>
                          </a:ln>
                          <a:solidFill>
                            <a:schemeClr val="bg2"/>
                          </a:solidFill>
                          <a:effectLst/>
                          <a:latin typeface="Arial" charset="0"/>
                        </a:rPr>
                        <a:t>Nitrogen-14</a:t>
                      </a:r>
                      <a:r>
                        <a:rPr kumimoji="0" lang="el-GR" sz="2800" b="1" i="0" u="none" strike="noStrike" cap="none" normalizeH="0" baseline="0" dirty="0" smtClean="0">
                          <a:ln>
                            <a:noFill/>
                          </a:ln>
                          <a:solidFill>
                            <a:schemeClr val="bg2"/>
                          </a:solidFill>
                          <a:effectLst/>
                          <a:latin typeface="Arial" charset="0"/>
                        </a:rPr>
                        <a:t> Άζωτο</a:t>
                      </a:r>
                      <a:endParaRPr kumimoji="0" lang="en-US" sz="2800" b="0" i="0" u="none" strike="noStrike" cap="none" normalizeH="0" baseline="0" dirty="0" smtClean="0">
                        <a:ln>
                          <a:noFill/>
                        </a:ln>
                        <a:solidFill>
                          <a:schemeClr val="bg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bl>
          </a:graphicData>
        </a:graphic>
      </p:graphicFrame>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116632"/>
            <a:ext cx="8229600" cy="868362"/>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sz="3600" dirty="0" smtClean="0"/>
              <a:t>χρόνος ημισείας ζωής</a:t>
            </a:r>
            <a:endParaRPr lang="en-US" altLang="el-GR" sz="3600" dirty="0" smtClean="0"/>
          </a:p>
        </p:txBody>
      </p:sp>
      <p:graphicFrame>
        <p:nvGraphicFramePr>
          <p:cNvPr id="150531" name="Group 3"/>
          <p:cNvGraphicFramePr>
            <a:graphicFrameLocks noGrp="1"/>
          </p:cNvGraphicFramePr>
          <p:nvPr>
            <p:ph idx="1"/>
            <p:extLst>
              <p:ext uri="{D42A27DB-BD31-4B8C-83A1-F6EECF244321}">
                <p14:modId xmlns:p14="http://schemas.microsoft.com/office/powerpoint/2010/main" val="1477107050"/>
              </p:ext>
            </p:extLst>
          </p:nvPr>
        </p:nvGraphicFramePr>
        <p:xfrm>
          <a:off x="107504" y="1196753"/>
          <a:ext cx="8928993" cy="5227860"/>
        </p:xfrm>
        <a:graphic>
          <a:graphicData uri="http://schemas.openxmlformats.org/drawingml/2006/table">
            <a:tbl>
              <a:tblPr/>
              <a:tblGrid>
                <a:gridCol w="3378538">
                  <a:extLst>
                    <a:ext uri="{9D8B030D-6E8A-4147-A177-3AD203B41FA5}">
                      <a16:colId xmlns:a16="http://schemas.microsoft.com/office/drawing/2014/main" val="20000"/>
                    </a:ext>
                  </a:extLst>
                </a:gridCol>
                <a:gridCol w="2895889">
                  <a:extLst>
                    <a:ext uri="{9D8B030D-6E8A-4147-A177-3AD203B41FA5}">
                      <a16:colId xmlns:a16="http://schemas.microsoft.com/office/drawing/2014/main" val="20001"/>
                    </a:ext>
                  </a:extLst>
                </a:gridCol>
                <a:gridCol w="2654566">
                  <a:extLst>
                    <a:ext uri="{9D8B030D-6E8A-4147-A177-3AD203B41FA5}">
                      <a16:colId xmlns:a16="http://schemas.microsoft.com/office/drawing/2014/main" val="20002"/>
                    </a:ext>
                  </a:extLst>
                </a:gridCol>
              </a:tblGrid>
              <a:tr h="66062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dirty="0" smtClean="0">
                          <a:ln>
                            <a:noFill/>
                          </a:ln>
                          <a:solidFill>
                            <a:schemeClr val="bg2"/>
                          </a:solidFill>
                          <a:effectLst/>
                          <a:latin typeface="Arial" charset="0"/>
                        </a:rPr>
                        <a:t>Radioactive Parent</a:t>
                      </a:r>
                      <a:endParaRPr kumimoji="0" lang="en-US" sz="2400" b="0" i="0" u="none" strike="noStrike" cap="none" normalizeH="0" baseline="0" dirty="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Stable Daughter</a:t>
                      </a:r>
                      <a:endParaRPr kumimoji="0" lang="en-US" sz="24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Half life</a:t>
                      </a: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695029">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Potassium-40 </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Argon-40 </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1.25 billion yrs</a:t>
                      </a:r>
                      <a:endParaRPr kumimoji="0" lang="en-US" sz="24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69675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Rubidium-87</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Strontium-87</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48.8 billion yrs</a:t>
                      </a:r>
                      <a:endParaRPr kumimoji="0" lang="en-US" sz="24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695029">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Thorium-232</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Lead-208</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14 billion years</a:t>
                      </a:r>
                      <a:endParaRPr kumimoji="0" lang="en-US" sz="24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89184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Uranium-235</a:t>
                      </a: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Lead-207</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704 million years</a:t>
                      </a:r>
                      <a:endParaRPr kumimoji="0" lang="en-US" sz="24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89184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Uranium-238</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Lead-206</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smtClean="0">
                          <a:ln>
                            <a:noFill/>
                          </a:ln>
                          <a:solidFill>
                            <a:schemeClr val="bg2"/>
                          </a:solidFill>
                          <a:effectLst/>
                          <a:latin typeface="Arial" charset="0"/>
                        </a:rPr>
                        <a:t>4.47 billion years</a:t>
                      </a:r>
                      <a:endParaRPr kumimoji="0" lang="en-US" sz="24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69675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Carbon-14</a:t>
                      </a: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800" b="1" i="0" u="none" strike="noStrike" cap="none" normalizeH="0" baseline="0" smtClean="0">
                          <a:ln>
                            <a:noFill/>
                          </a:ln>
                          <a:solidFill>
                            <a:schemeClr val="bg2"/>
                          </a:solidFill>
                          <a:effectLst/>
                          <a:latin typeface="Arial" charset="0"/>
                        </a:rPr>
                        <a:t>Nitrogen-14</a:t>
                      </a:r>
                      <a:endParaRPr kumimoji="0" lang="en-US" sz="2800" b="0" i="0" u="none" strike="noStrike" cap="none" normalizeH="0" baseline="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r>
                        <a:rPr kumimoji="0" lang="en-US" sz="2400" b="1" i="0" u="none" strike="noStrike" cap="none" normalizeH="0" baseline="0" dirty="0" smtClean="0">
                          <a:ln>
                            <a:noFill/>
                          </a:ln>
                          <a:solidFill>
                            <a:schemeClr val="bg2"/>
                          </a:solidFill>
                          <a:effectLst/>
                          <a:latin typeface="Arial" charset="0"/>
                        </a:rPr>
                        <a:t>5730 years</a:t>
                      </a:r>
                      <a:endParaRPr kumimoji="0" lang="en-US" sz="2400" b="0" i="0" u="none" strike="noStrike" cap="none" normalizeH="0" baseline="0" dirty="0" smtClean="0">
                        <a:ln>
                          <a:noFill/>
                        </a:ln>
                        <a:solidFill>
                          <a:schemeClr val="bg2"/>
                        </a:solidFill>
                        <a:effectLst/>
                        <a:latin typeface="Arial" charset="0"/>
                      </a:endParaRPr>
                    </a:p>
                  </a:txBody>
                  <a:tcPr marT="45723" marB="45723"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bl>
          </a:graphicData>
        </a:graphic>
      </p:graphicFrame>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1200" y="764704"/>
            <a:ext cx="9036496" cy="6009531"/>
          </a:xfrm>
        </p:spPr>
        <p:txBody>
          <a:bodyPr/>
          <a:lstStyle/>
          <a:p>
            <a:pPr algn="just" eaLnBrk="1" hangingPunct="1">
              <a:lnSpc>
                <a:spcPct val="80000"/>
              </a:lnSpc>
              <a:buFont typeface="Wingdings" panose="05000000000000000000" pitchFamily="2" charset="2"/>
              <a:buChar char="Ø"/>
            </a:pPr>
            <a:r>
              <a:rPr lang="el-GR" altLang="el-GR" sz="2300" dirty="0" smtClean="0">
                <a:solidFill>
                  <a:schemeClr val="bg1">
                    <a:lumMod val="50000"/>
                  </a:schemeClr>
                </a:solidFill>
              </a:rPr>
              <a:t> Οι  γεωλόγοι του 19</a:t>
            </a:r>
            <a:r>
              <a:rPr lang="el-GR" altLang="el-GR" sz="2300" baseline="30000" dirty="0" smtClean="0">
                <a:solidFill>
                  <a:schemeClr val="bg1">
                    <a:lumMod val="50000"/>
                  </a:schemeClr>
                </a:solidFill>
              </a:rPr>
              <a:t>ου</a:t>
            </a:r>
            <a:r>
              <a:rPr lang="el-GR" altLang="el-GR" sz="2300" dirty="0" smtClean="0">
                <a:solidFill>
                  <a:schemeClr val="bg1">
                    <a:lumMod val="50000"/>
                  </a:schemeClr>
                </a:solidFill>
              </a:rPr>
              <a:t> αιώνα πίστευαν όλα τα πετρώματα που είχαν την ίδια γενική εμφάνιση ήταν κατά προσέγγιση της ίδιας ηλικίας. Χρησιμοποιώντας αυτή την υπόθεση, τα εκρηξιγενή και μεταμορφωμένα πετρώματα πιστεύονταν ότι είναι τα παλαιότερα τα συμπαγή ιζηματογενή πετρώματα τα νεότερα και τα χαλαρά ιζήματα προφανώς τα νεότερα όλων. </a:t>
            </a:r>
          </a:p>
          <a:p>
            <a:pPr algn="just" eaLnBrk="1" hangingPunct="1">
              <a:lnSpc>
                <a:spcPct val="80000"/>
              </a:lnSpc>
              <a:buFont typeface="Wingdings" panose="05000000000000000000" pitchFamily="2" charset="2"/>
              <a:buChar char="Ø"/>
            </a:pPr>
            <a:r>
              <a:rPr lang="el-GR" altLang="el-GR" sz="2300" dirty="0" smtClean="0">
                <a:solidFill>
                  <a:schemeClr val="bg1">
                    <a:lumMod val="50000"/>
                  </a:schemeClr>
                </a:solidFill>
              </a:rPr>
              <a:t>Σε ένα κόσμο που περιορίζεται σε διάστημα λίγων χιλιάδων χρόνων, η λογική ότι η ομοιότητα στην εμφάνιση σημαίνει ομοιότητα σε ηλικία ίσως είχε κάνει καλή εντύπωσης αφού σε ένα σύντομο χρονικό διάστημα τα συμβάντα συμβαίνουν μια φορά. Στο τέλος του 19</a:t>
            </a:r>
            <a:r>
              <a:rPr lang="el-GR" altLang="el-GR" sz="2300" baseline="30000" dirty="0" smtClean="0">
                <a:solidFill>
                  <a:schemeClr val="bg1">
                    <a:lumMod val="50000"/>
                  </a:schemeClr>
                </a:solidFill>
              </a:rPr>
              <a:t>ου</a:t>
            </a:r>
            <a:r>
              <a:rPr lang="el-GR" altLang="el-GR" sz="2300" dirty="0" smtClean="0">
                <a:solidFill>
                  <a:schemeClr val="bg1">
                    <a:lumMod val="50000"/>
                  </a:schemeClr>
                </a:solidFill>
              </a:rPr>
              <a:t> αιώνα, οι τρεις ή τέσσερις υποδιαιρέσεις των πετρωμάτων βασισμένες στην εμφάνιση χρησιμοποιήθηκε ευρέως. Έτσι τα πετρώματα καθαρά τοποθετήθηκαν μέσα σ' ένα στατικό κόσμο με ιστορία 4.000 ή 5000 χρόνων.  </a:t>
            </a:r>
          </a:p>
          <a:p>
            <a:pPr algn="just" eaLnBrk="1" hangingPunct="1">
              <a:lnSpc>
                <a:spcPct val="80000"/>
              </a:lnSpc>
              <a:buFont typeface="Wingdings" panose="05000000000000000000" pitchFamily="2" charset="2"/>
              <a:buChar char="Ø"/>
            </a:pPr>
            <a:r>
              <a:rPr lang="el-GR" altLang="el-GR" sz="2300" dirty="0" smtClean="0">
                <a:solidFill>
                  <a:schemeClr val="bg1">
                    <a:lumMod val="50000"/>
                  </a:schemeClr>
                </a:solidFill>
              </a:rPr>
              <a:t> Εμείς  γνωρίζουμε σήμερα ότι η ομοιότητα της εμφάνισης δείχνει ομοιότητα στις συνθήκες σχηματισμού του πετρώματος και ότι ίδιες συνθήκες έχουν συμβεί στο παρελθόν επανειλημμένα. Ως εκ τούτου η ομοιότητα στην εμφάνιση δεν σημαίνει αναγκαία και ομοιότητα στο χρόνο σχηματισμού των πετρωμάτων που βρίσκονται σε ευρέως διαxωριζόμενες περιοχές. </a:t>
            </a:r>
            <a:r>
              <a:rPr lang="el-GR" altLang="el-GR" sz="2000" dirty="0" smtClean="0"/>
              <a:t> </a:t>
            </a:r>
          </a:p>
        </p:txBody>
      </p:sp>
      <p:sp>
        <p:nvSpPr>
          <p:cNvPr id="3" name="Rectangle 2"/>
          <p:cNvSpPr txBox="1">
            <a:spLocks noChangeArrowheads="1"/>
          </p:cNvSpPr>
          <p:nvPr/>
        </p:nvSpPr>
        <p:spPr bwMode="auto">
          <a:xfrm>
            <a:off x="827584" y="113209"/>
            <a:ext cx="7772400" cy="579487"/>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l-GR" altLang="el-GR" kern="0" dirty="0" smtClean="0">
                <a:solidFill>
                  <a:schemeClr val="bg2"/>
                </a:solidFill>
              </a:rPr>
              <a:t>Γεωχρονολόγηση</a:t>
            </a:r>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620713"/>
            <a:ext cx="60483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47" name="Rectangle 3"/>
          <p:cNvSpPr>
            <a:spLocks noChangeArrowheads="1"/>
          </p:cNvSpPr>
          <p:nvPr/>
        </p:nvSpPr>
        <p:spPr bwMode="auto">
          <a:xfrm>
            <a:off x="1444199" y="280925"/>
            <a:ext cx="2478087"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l-GR" altLang="el-GR" sz="1600" dirty="0">
                <a:solidFill>
                  <a:srgbClr val="000000"/>
                </a:solidFill>
              </a:rPr>
              <a:t>Ορυκτολογικός κρύσταλλος</a:t>
            </a:r>
            <a:endParaRPr lang="en-US" altLang="el-GR" sz="1600" dirty="0">
              <a:solidFill>
                <a:srgbClr val="000000"/>
              </a:solidFill>
            </a:endParaRPr>
          </a:p>
        </p:txBody>
      </p:sp>
      <p:sp>
        <p:nvSpPr>
          <p:cNvPr id="31748" name="Rectangle 4"/>
          <p:cNvSpPr>
            <a:spLocks noChangeArrowheads="1"/>
          </p:cNvSpPr>
          <p:nvPr/>
        </p:nvSpPr>
        <p:spPr bwMode="auto">
          <a:xfrm>
            <a:off x="6588125" y="1628775"/>
            <a:ext cx="24114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l-GR" altLang="el-GR" sz="1600" b="1">
                <a:solidFill>
                  <a:srgbClr val="000000"/>
                </a:solidFill>
              </a:rPr>
              <a:t>Ορυκτολογικός κρύσταλλος που σχηματίζεται σε ένα εκρηξιγενές πέτρωμα.</a:t>
            </a:r>
            <a:endParaRPr lang="en-US" altLang="el-GR" sz="1600" b="1">
              <a:solidFill>
                <a:srgbClr val="000000"/>
              </a:solidFill>
            </a:endParaRPr>
          </a:p>
        </p:txBody>
      </p:sp>
      <p:sp>
        <p:nvSpPr>
          <p:cNvPr id="31749" name="Rectangle 5"/>
          <p:cNvSpPr>
            <a:spLocks noChangeArrowheads="1"/>
          </p:cNvSpPr>
          <p:nvPr/>
        </p:nvSpPr>
        <p:spPr bwMode="auto">
          <a:xfrm>
            <a:off x="323850" y="2276475"/>
            <a:ext cx="10429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l-GR" altLang="el-GR" sz="1600" dirty="0">
                <a:solidFill>
                  <a:srgbClr val="000000"/>
                </a:solidFill>
              </a:rPr>
              <a:t>Άτομα μητρικού ισοτόπου</a:t>
            </a:r>
            <a:endParaRPr lang="en-US" altLang="el-GR" sz="1600" dirty="0">
              <a:solidFill>
                <a:srgbClr val="000000"/>
              </a:solidFill>
            </a:endParaRPr>
          </a:p>
        </p:txBody>
      </p:sp>
      <p:sp>
        <p:nvSpPr>
          <p:cNvPr id="31750" name="Freeform 6"/>
          <p:cNvSpPr>
            <a:spLocks/>
          </p:cNvSpPr>
          <p:nvPr/>
        </p:nvSpPr>
        <p:spPr bwMode="auto">
          <a:xfrm>
            <a:off x="1131888" y="1692275"/>
            <a:ext cx="565150" cy="754063"/>
          </a:xfrm>
          <a:custGeom>
            <a:avLst/>
            <a:gdLst>
              <a:gd name="T0" fmla="*/ 2147483647 w 356"/>
              <a:gd name="T1" fmla="*/ 0 h 475"/>
              <a:gd name="T2" fmla="*/ 0 w 356"/>
              <a:gd name="T3" fmla="*/ 2147483647 h 475"/>
              <a:gd name="T4" fmla="*/ 2147483647 w 356"/>
              <a:gd name="T5" fmla="*/ 2147483647 h 475"/>
              <a:gd name="T6" fmla="*/ 0 60000 65536"/>
              <a:gd name="T7" fmla="*/ 0 60000 65536"/>
              <a:gd name="T8" fmla="*/ 0 60000 65536"/>
              <a:gd name="T9" fmla="*/ 0 w 356"/>
              <a:gd name="T10" fmla="*/ 0 h 475"/>
              <a:gd name="T11" fmla="*/ 356 w 356"/>
              <a:gd name="T12" fmla="*/ 475 h 475"/>
            </a:gdLst>
            <a:ahLst/>
            <a:cxnLst>
              <a:cxn ang="T6">
                <a:pos x="T0" y="T1"/>
              </a:cxn>
              <a:cxn ang="T7">
                <a:pos x="T2" y="T3"/>
              </a:cxn>
              <a:cxn ang="T8">
                <a:pos x="T4" y="T5"/>
              </a:cxn>
            </a:cxnLst>
            <a:rect l="T9" t="T10" r="T11" b="T12"/>
            <a:pathLst>
              <a:path w="356" h="475">
                <a:moveTo>
                  <a:pt x="355" y="0"/>
                </a:moveTo>
                <a:lnTo>
                  <a:pt x="0" y="474"/>
                </a:lnTo>
                <a:lnTo>
                  <a:pt x="287" y="25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1751" name="Rectangle 7"/>
          <p:cNvSpPr>
            <a:spLocks noChangeArrowheads="1"/>
          </p:cNvSpPr>
          <p:nvPr/>
        </p:nvSpPr>
        <p:spPr bwMode="auto">
          <a:xfrm>
            <a:off x="468313" y="5661025"/>
            <a:ext cx="115093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l-GR" altLang="el-GR" sz="1600">
                <a:solidFill>
                  <a:srgbClr val="000000"/>
                </a:solidFill>
              </a:rPr>
              <a:t>Άτομα θυγατρικού ισοτόπου</a:t>
            </a:r>
            <a:endParaRPr lang="en-US" altLang="el-GR" sz="1600">
              <a:solidFill>
                <a:srgbClr val="000000"/>
              </a:solidFill>
            </a:endParaRPr>
          </a:p>
        </p:txBody>
      </p:sp>
      <p:sp>
        <p:nvSpPr>
          <p:cNvPr id="31752" name="Freeform 8"/>
          <p:cNvSpPr>
            <a:spLocks/>
          </p:cNvSpPr>
          <p:nvPr/>
        </p:nvSpPr>
        <p:spPr bwMode="auto">
          <a:xfrm>
            <a:off x="958850" y="4637088"/>
            <a:ext cx="484188" cy="941387"/>
          </a:xfrm>
          <a:custGeom>
            <a:avLst/>
            <a:gdLst>
              <a:gd name="T0" fmla="*/ 2147483647 w 305"/>
              <a:gd name="T1" fmla="*/ 2147483647 h 593"/>
              <a:gd name="T2" fmla="*/ 0 w 305"/>
              <a:gd name="T3" fmla="*/ 2147483647 h 593"/>
              <a:gd name="T4" fmla="*/ 2147483647 w 305"/>
              <a:gd name="T5" fmla="*/ 0 h 593"/>
              <a:gd name="T6" fmla="*/ 0 60000 65536"/>
              <a:gd name="T7" fmla="*/ 0 60000 65536"/>
              <a:gd name="T8" fmla="*/ 0 60000 65536"/>
              <a:gd name="T9" fmla="*/ 0 w 305"/>
              <a:gd name="T10" fmla="*/ 0 h 593"/>
              <a:gd name="T11" fmla="*/ 305 w 305"/>
              <a:gd name="T12" fmla="*/ 593 h 593"/>
            </a:gdLst>
            <a:ahLst/>
            <a:cxnLst>
              <a:cxn ang="T6">
                <a:pos x="T0" y="T1"/>
              </a:cxn>
              <a:cxn ang="T7">
                <a:pos x="T2" y="T3"/>
              </a:cxn>
              <a:cxn ang="T8">
                <a:pos x="T4" y="T5"/>
              </a:cxn>
            </a:cxnLst>
            <a:rect l="T9" t="T10" r="T11" b="T12"/>
            <a:pathLst>
              <a:path w="305" h="593">
                <a:moveTo>
                  <a:pt x="135" y="152"/>
                </a:moveTo>
                <a:lnTo>
                  <a:pt x="0" y="592"/>
                </a:lnTo>
                <a:lnTo>
                  <a:pt x="304"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1753" name="Freeform 9"/>
          <p:cNvSpPr>
            <a:spLocks/>
          </p:cNvSpPr>
          <p:nvPr/>
        </p:nvSpPr>
        <p:spPr bwMode="auto">
          <a:xfrm>
            <a:off x="5353050" y="1398588"/>
            <a:ext cx="271463" cy="268287"/>
          </a:xfrm>
          <a:custGeom>
            <a:avLst/>
            <a:gdLst>
              <a:gd name="T0" fmla="*/ 2147483647 w 171"/>
              <a:gd name="T1" fmla="*/ 2147483647 h 169"/>
              <a:gd name="T2" fmla="*/ 2147483647 w 171"/>
              <a:gd name="T3" fmla="*/ 2147483647 h 169"/>
              <a:gd name="T4" fmla="*/ 2147483647 w 171"/>
              <a:gd name="T5" fmla="*/ 2147483647 h 169"/>
              <a:gd name="T6" fmla="*/ 2147483647 w 171"/>
              <a:gd name="T7" fmla="*/ 2147483647 h 169"/>
              <a:gd name="T8" fmla="*/ 2147483647 w 171"/>
              <a:gd name="T9" fmla="*/ 2147483647 h 169"/>
              <a:gd name="T10" fmla="*/ 2147483647 w 171"/>
              <a:gd name="T11" fmla="*/ 0 h 169"/>
              <a:gd name="T12" fmla="*/ 2147483647 w 171"/>
              <a:gd name="T13" fmla="*/ 0 h 169"/>
              <a:gd name="T14" fmla="*/ 2147483647 w 171"/>
              <a:gd name="T15" fmla="*/ 0 h 169"/>
              <a:gd name="T16" fmla="*/ 0 w 171"/>
              <a:gd name="T17" fmla="*/ 2147483647 h 169"/>
              <a:gd name="T18" fmla="*/ 0 w 171"/>
              <a:gd name="T19" fmla="*/ 2147483647 h 169"/>
              <a:gd name="T20" fmla="*/ 0 w 171"/>
              <a:gd name="T21" fmla="*/ 2147483647 h 169"/>
              <a:gd name="T22" fmla="*/ 2147483647 w 171"/>
              <a:gd name="T23" fmla="*/ 2147483647 h 169"/>
              <a:gd name="T24" fmla="*/ 2147483647 w 171"/>
              <a:gd name="T25" fmla="*/ 2147483647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169"/>
              <a:gd name="T41" fmla="*/ 171 w 171"/>
              <a:gd name="T42" fmla="*/ 169 h 1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169">
                <a:moveTo>
                  <a:pt x="86" y="168"/>
                </a:moveTo>
                <a:lnTo>
                  <a:pt x="119" y="152"/>
                </a:lnTo>
                <a:lnTo>
                  <a:pt x="153" y="119"/>
                </a:lnTo>
                <a:lnTo>
                  <a:pt x="170" y="84"/>
                </a:lnTo>
                <a:lnTo>
                  <a:pt x="153" y="33"/>
                </a:lnTo>
                <a:lnTo>
                  <a:pt x="119" y="0"/>
                </a:lnTo>
                <a:lnTo>
                  <a:pt x="86" y="0"/>
                </a:lnTo>
                <a:lnTo>
                  <a:pt x="35" y="0"/>
                </a:lnTo>
                <a:lnTo>
                  <a:pt x="0" y="33"/>
                </a:lnTo>
                <a:lnTo>
                  <a:pt x="0" y="84"/>
                </a:lnTo>
                <a:lnTo>
                  <a:pt x="0" y="119"/>
                </a:lnTo>
                <a:lnTo>
                  <a:pt x="35" y="152"/>
                </a:lnTo>
                <a:lnTo>
                  <a:pt x="86"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l-GR"/>
          </a:p>
        </p:txBody>
      </p:sp>
      <p:sp>
        <p:nvSpPr>
          <p:cNvPr id="31754" name="Rectangle 10"/>
          <p:cNvSpPr>
            <a:spLocks noChangeArrowheads="1"/>
          </p:cNvSpPr>
          <p:nvPr/>
        </p:nvSpPr>
        <p:spPr bwMode="auto">
          <a:xfrm>
            <a:off x="6630988" y="1373188"/>
            <a:ext cx="11271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n-US" altLang="el-GR" sz="1600">
                <a:solidFill>
                  <a:srgbClr val="000000"/>
                </a:solidFill>
              </a:rPr>
              <a:t>1</a:t>
            </a:r>
          </a:p>
        </p:txBody>
      </p:sp>
      <p:sp>
        <p:nvSpPr>
          <p:cNvPr id="31755" name="Rectangle 11"/>
          <p:cNvSpPr>
            <a:spLocks noChangeArrowheads="1"/>
          </p:cNvSpPr>
          <p:nvPr/>
        </p:nvSpPr>
        <p:spPr bwMode="auto">
          <a:xfrm>
            <a:off x="6443663" y="4221163"/>
            <a:ext cx="2484437"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l-GR" altLang="el-GR" sz="1600" b="1">
                <a:solidFill>
                  <a:srgbClr val="000000"/>
                </a:solidFill>
              </a:rPr>
              <a:t>Εκρηξιγενές πέτρωμα που θάβεται κάτω από νεώτερα πετρώματα. Άτομα θυγατρικού ισοτόπου σχηματίζονται από κανονική ραδιενεργό διάσπαση. </a:t>
            </a:r>
            <a:endParaRPr lang="en-US" altLang="el-GR" sz="1600" b="1">
              <a:solidFill>
                <a:srgbClr val="000000"/>
              </a:solidFill>
            </a:endParaRPr>
          </a:p>
        </p:txBody>
      </p:sp>
      <p:sp>
        <p:nvSpPr>
          <p:cNvPr id="31756" name="Freeform 12"/>
          <p:cNvSpPr>
            <a:spLocks/>
          </p:cNvSpPr>
          <p:nvPr/>
        </p:nvSpPr>
        <p:spPr bwMode="auto">
          <a:xfrm>
            <a:off x="5057775" y="3924300"/>
            <a:ext cx="271463" cy="271463"/>
          </a:xfrm>
          <a:custGeom>
            <a:avLst/>
            <a:gdLst>
              <a:gd name="T0" fmla="*/ 2147483647 w 171"/>
              <a:gd name="T1" fmla="*/ 2147483647 h 171"/>
              <a:gd name="T2" fmla="*/ 2147483647 w 171"/>
              <a:gd name="T3" fmla="*/ 2147483647 h 171"/>
              <a:gd name="T4" fmla="*/ 2147483647 w 171"/>
              <a:gd name="T5" fmla="*/ 2147483647 h 171"/>
              <a:gd name="T6" fmla="*/ 2147483647 w 171"/>
              <a:gd name="T7" fmla="*/ 2147483647 h 171"/>
              <a:gd name="T8" fmla="*/ 2147483647 w 171"/>
              <a:gd name="T9" fmla="*/ 2147483647 h 171"/>
              <a:gd name="T10" fmla="*/ 2147483647 w 171"/>
              <a:gd name="T11" fmla="*/ 0 h 171"/>
              <a:gd name="T12" fmla="*/ 2147483647 w 171"/>
              <a:gd name="T13" fmla="*/ 0 h 171"/>
              <a:gd name="T14" fmla="*/ 2147483647 w 171"/>
              <a:gd name="T15" fmla="*/ 0 h 171"/>
              <a:gd name="T16" fmla="*/ 0 w 171"/>
              <a:gd name="T17" fmla="*/ 2147483647 h 171"/>
              <a:gd name="T18" fmla="*/ 0 w 171"/>
              <a:gd name="T19" fmla="*/ 2147483647 h 171"/>
              <a:gd name="T20" fmla="*/ 0 w 171"/>
              <a:gd name="T21" fmla="*/ 2147483647 h 171"/>
              <a:gd name="T22" fmla="*/ 2147483647 w 171"/>
              <a:gd name="T23" fmla="*/ 2147483647 h 171"/>
              <a:gd name="T24" fmla="*/ 2147483647 w 171"/>
              <a:gd name="T25" fmla="*/ 2147483647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1"/>
              <a:gd name="T40" fmla="*/ 0 h 171"/>
              <a:gd name="T41" fmla="*/ 171 w 171"/>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1" h="171">
                <a:moveTo>
                  <a:pt x="86" y="170"/>
                </a:moveTo>
                <a:lnTo>
                  <a:pt x="119" y="152"/>
                </a:lnTo>
                <a:lnTo>
                  <a:pt x="153" y="119"/>
                </a:lnTo>
                <a:lnTo>
                  <a:pt x="170" y="84"/>
                </a:lnTo>
                <a:lnTo>
                  <a:pt x="153" y="35"/>
                </a:lnTo>
                <a:lnTo>
                  <a:pt x="119" y="0"/>
                </a:lnTo>
                <a:lnTo>
                  <a:pt x="86" y="0"/>
                </a:lnTo>
                <a:lnTo>
                  <a:pt x="35" y="0"/>
                </a:lnTo>
                <a:lnTo>
                  <a:pt x="0" y="35"/>
                </a:lnTo>
                <a:lnTo>
                  <a:pt x="0" y="84"/>
                </a:lnTo>
                <a:lnTo>
                  <a:pt x="0" y="119"/>
                </a:lnTo>
                <a:lnTo>
                  <a:pt x="35" y="152"/>
                </a:lnTo>
                <a:lnTo>
                  <a:pt x="86" y="1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l-GR"/>
          </a:p>
        </p:txBody>
      </p:sp>
      <p:sp>
        <p:nvSpPr>
          <p:cNvPr id="31757" name="Rectangle 13"/>
          <p:cNvSpPr>
            <a:spLocks noChangeArrowheads="1"/>
          </p:cNvSpPr>
          <p:nvPr/>
        </p:nvSpPr>
        <p:spPr bwMode="auto">
          <a:xfrm>
            <a:off x="6286500" y="3983038"/>
            <a:ext cx="11271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n-US" altLang="el-GR" sz="1600">
                <a:solidFill>
                  <a:srgbClr val="000000"/>
                </a:solidFill>
              </a:rPr>
              <a:t>2</a:t>
            </a:r>
          </a:p>
        </p:txBody>
      </p:sp>
      <p:sp>
        <p:nvSpPr>
          <p:cNvPr id="31758" name="Line 14"/>
          <p:cNvSpPr>
            <a:spLocks noChangeShapeType="1"/>
          </p:cNvSpPr>
          <p:nvPr/>
        </p:nvSpPr>
        <p:spPr bwMode="auto">
          <a:xfrm>
            <a:off x="1670050" y="4864100"/>
            <a:ext cx="1704975" cy="536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31759" name="Line 15"/>
          <p:cNvSpPr>
            <a:spLocks noChangeShapeType="1"/>
          </p:cNvSpPr>
          <p:nvPr/>
        </p:nvSpPr>
        <p:spPr bwMode="auto">
          <a:xfrm>
            <a:off x="2316163" y="1830388"/>
            <a:ext cx="1250950" cy="3349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31760" name="Oval 16"/>
          <p:cNvSpPr>
            <a:spLocks noChangeArrowheads="1"/>
          </p:cNvSpPr>
          <p:nvPr/>
        </p:nvSpPr>
        <p:spPr bwMode="auto">
          <a:xfrm>
            <a:off x="6515100" y="1292225"/>
            <a:ext cx="330200" cy="328613"/>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31761" name="Oval 17"/>
          <p:cNvSpPr>
            <a:spLocks noChangeArrowheads="1"/>
          </p:cNvSpPr>
          <p:nvPr/>
        </p:nvSpPr>
        <p:spPr bwMode="auto">
          <a:xfrm>
            <a:off x="6184900" y="3922713"/>
            <a:ext cx="330200" cy="330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31762" name="Text Box 18"/>
          <p:cNvSpPr txBox="1">
            <a:spLocks noChangeArrowheads="1"/>
          </p:cNvSpPr>
          <p:nvPr/>
        </p:nvSpPr>
        <p:spPr bwMode="auto">
          <a:xfrm>
            <a:off x="4211638" y="115888"/>
            <a:ext cx="42275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b="1" dirty="0">
                <a:solidFill>
                  <a:schemeClr val="bg1">
                    <a:lumMod val="50000"/>
                  </a:schemeClr>
                </a:solidFill>
              </a:rPr>
              <a:t>Απόλυτη ραδιοχρονολόγηση ενός ορυκτολογικού κρυστάλλου.</a:t>
            </a:r>
            <a:endParaRPr lang="en-US" altLang="el-GR" b="1" dirty="0">
              <a:solidFill>
                <a:schemeClr val="bg1">
                  <a:lumMod val="50000"/>
                </a:schemeClr>
              </a:solidFill>
            </a:endParaRPr>
          </a:p>
        </p:txBody>
      </p:sp>
      <p:sp>
        <p:nvSpPr>
          <p:cNvPr id="31763" name="Text Box 19"/>
          <p:cNvSpPr txBox="1">
            <a:spLocks noChangeArrowheads="1"/>
          </p:cNvSpPr>
          <p:nvPr/>
        </p:nvSpPr>
        <p:spPr bwMode="auto">
          <a:xfrm>
            <a:off x="6232525" y="5942013"/>
            <a:ext cx="291147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a:solidFill>
                  <a:srgbClr val="000000"/>
                </a:solidFill>
              </a:rPr>
              <a:t>(3) </a:t>
            </a:r>
            <a:r>
              <a:rPr lang="el-GR" altLang="el-GR" sz="1600" b="1">
                <a:solidFill>
                  <a:srgbClr val="000000"/>
                </a:solidFill>
              </a:rPr>
              <a:t>Υπολογίζουμε την ηλικία με βάση το χρόνο ημι-ζωής.</a:t>
            </a:r>
            <a:endParaRPr lang="en-US" altLang="el-GR" sz="1600" b="1">
              <a:solidFill>
                <a:srgbClr val="00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lIns="90488" tIns="44450" rIns="90488" bIns="44450" anchor="t" anchorCtr="1"/>
          <a:lstStyle/>
          <a:p>
            <a:pPr eaLnBrk="1" hangingPunct="1">
              <a:defRPr/>
            </a:pPr>
            <a:r>
              <a:rPr lang="en-US" altLang="el-GR" sz="1200" smtClean="0"/>
              <a:t>8_24</a:t>
            </a:r>
          </a:p>
        </p:txBody>
      </p:sp>
      <p:sp>
        <p:nvSpPr>
          <p:cNvPr id="32771" name="Rectangle 3"/>
          <p:cNvSpPr>
            <a:spLocks noChangeArrowheads="1"/>
          </p:cNvSpPr>
          <p:nvPr/>
        </p:nvSpPr>
        <p:spPr bwMode="auto">
          <a:xfrm>
            <a:off x="6221413" y="5192713"/>
            <a:ext cx="190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32772" name="Rectangle 4"/>
          <p:cNvSpPr>
            <a:spLocks noChangeArrowheads="1"/>
          </p:cNvSpPr>
          <p:nvPr/>
        </p:nvSpPr>
        <p:spPr bwMode="auto">
          <a:xfrm>
            <a:off x="3333750" y="6484938"/>
            <a:ext cx="190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pic>
        <p:nvPicPr>
          <p:cNvPr id="327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615315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74" name="Rectangle 6"/>
          <p:cNvSpPr>
            <a:spLocks noChangeArrowheads="1"/>
          </p:cNvSpPr>
          <p:nvPr/>
        </p:nvSpPr>
        <p:spPr bwMode="auto">
          <a:xfrm>
            <a:off x="3843338" y="85725"/>
            <a:ext cx="172243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Atoms split into</a:t>
            </a:r>
          </a:p>
          <a:p>
            <a:r>
              <a:rPr lang="en-US" altLang="el-GR" sz="1400">
                <a:solidFill>
                  <a:srgbClr val="000000"/>
                </a:solidFill>
              </a:rPr>
              <a:t>smaller particles,</a:t>
            </a:r>
          </a:p>
          <a:p>
            <a:r>
              <a:rPr lang="en-US" altLang="el-GR" sz="1400">
                <a:solidFill>
                  <a:srgbClr val="000000"/>
                </a:solidFill>
              </a:rPr>
              <a:t>among them neutrons</a:t>
            </a:r>
          </a:p>
        </p:txBody>
      </p:sp>
      <p:sp>
        <p:nvSpPr>
          <p:cNvPr id="32775" name="Rectangle 7"/>
          <p:cNvSpPr>
            <a:spLocks noChangeArrowheads="1"/>
          </p:cNvSpPr>
          <p:nvPr/>
        </p:nvSpPr>
        <p:spPr bwMode="auto">
          <a:xfrm>
            <a:off x="2889250" y="854075"/>
            <a:ext cx="11922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Neutrons strike</a:t>
            </a:r>
          </a:p>
          <a:p>
            <a:r>
              <a:rPr lang="en-US" altLang="el-GR" sz="1400">
                <a:solidFill>
                  <a:srgbClr val="000000"/>
                </a:solidFill>
              </a:rPr>
              <a:t>nitrogen atoms</a:t>
            </a:r>
          </a:p>
        </p:txBody>
      </p:sp>
      <p:sp>
        <p:nvSpPr>
          <p:cNvPr id="32776" name="Rectangle 8"/>
          <p:cNvSpPr>
            <a:spLocks noChangeArrowheads="1"/>
          </p:cNvSpPr>
          <p:nvPr/>
        </p:nvSpPr>
        <p:spPr bwMode="auto">
          <a:xfrm>
            <a:off x="2600325" y="1435100"/>
            <a:ext cx="17240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Nitrogen atoms lose a</a:t>
            </a:r>
          </a:p>
          <a:p>
            <a:r>
              <a:rPr lang="en-US" altLang="el-GR" sz="1400">
                <a:solidFill>
                  <a:srgbClr val="000000"/>
                </a:solidFill>
              </a:rPr>
              <a:t>proton and becomes</a:t>
            </a:r>
          </a:p>
          <a:p>
            <a:r>
              <a:rPr lang="en-US" altLang="el-GR" sz="1400">
                <a:solidFill>
                  <a:srgbClr val="000000"/>
                </a:solidFill>
              </a:rPr>
              <a:t>carbon-14</a:t>
            </a:r>
          </a:p>
        </p:txBody>
      </p:sp>
      <p:sp>
        <p:nvSpPr>
          <p:cNvPr id="32777" name="Rectangle 9"/>
          <p:cNvSpPr>
            <a:spLocks noChangeArrowheads="1"/>
          </p:cNvSpPr>
          <p:nvPr/>
        </p:nvSpPr>
        <p:spPr bwMode="auto">
          <a:xfrm>
            <a:off x="2047875" y="2262188"/>
            <a:ext cx="28971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C-14 mixes with atmospheric oxygen</a:t>
            </a:r>
          </a:p>
          <a:p>
            <a:r>
              <a:rPr lang="en-US" altLang="el-GR" sz="1400">
                <a:solidFill>
                  <a:srgbClr val="000000"/>
                </a:solidFill>
              </a:rPr>
              <a:t>to produce CO</a:t>
            </a:r>
            <a:r>
              <a:rPr lang="en-US" altLang="el-GR" sz="1400" baseline="-25000">
                <a:solidFill>
                  <a:srgbClr val="000000"/>
                </a:solidFill>
              </a:rPr>
              <a:t>2</a:t>
            </a:r>
          </a:p>
        </p:txBody>
      </p:sp>
      <p:sp>
        <p:nvSpPr>
          <p:cNvPr id="32778" name="Rectangle 10"/>
          <p:cNvSpPr>
            <a:spLocks noChangeArrowheads="1"/>
          </p:cNvSpPr>
          <p:nvPr/>
        </p:nvSpPr>
        <p:spPr bwMode="auto">
          <a:xfrm>
            <a:off x="3433763" y="3041650"/>
            <a:ext cx="10588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CO</a:t>
            </a:r>
            <a:r>
              <a:rPr lang="en-US" altLang="el-GR" sz="1400" baseline="-25000">
                <a:solidFill>
                  <a:srgbClr val="000000"/>
                </a:solidFill>
              </a:rPr>
              <a:t>2</a:t>
            </a:r>
            <a:r>
              <a:rPr lang="en-US" altLang="el-GR" sz="1400">
                <a:solidFill>
                  <a:srgbClr val="000000"/>
                </a:solidFill>
              </a:rPr>
              <a:t> taken up</a:t>
            </a:r>
          </a:p>
          <a:p>
            <a:r>
              <a:rPr lang="en-US" altLang="el-GR" sz="1400">
                <a:solidFill>
                  <a:srgbClr val="000000"/>
                </a:solidFill>
              </a:rPr>
              <a:t>by plants</a:t>
            </a:r>
          </a:p>
        </p:txBody>
      </p:sp>
      <p:sp>
        <p:nvSpPr>
          <p:cNvPr id="32779" name="Rectangle 11"/>
          <p:cNvSpPr>
            <a:spLocks noChangeArrowheads="1"/>
          </p:cNvSpPr>
          <p:nvPr/>
        </p:nvSpPr>
        <p:spPr bwMode="auto">
          <a:xfrm>
            <a:off x="5267325" y="2363788"/>
            <a:ext cx="1171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C-14 absorbed</a:t>
            </a:r>
          </a:p>
          <a:p>
            <a:r>
              <a:rPr lang="en-US" altLang="el-GR" sz="1400">
                <a:solidFill>
                  <a:srgbClr val="000000"/>
                </a:solidFill>
              </a:rPr>
              <a:t>by living</a:t>
            </a:r>
          </a:p>
          <a:p>
            <a:r>
              <a:rPr lang="en-US" altLang="el-GR" sz="1400">
                <a:solidFill>
                  <a:srgbClr val="000000"/>
                </a:solidFill>
              </a:rPr>
              <a:t>organisms</a:t>
            </a:r>
          </a:p>
        </p:txBody>
      </p:sp>
      <p:sp>
        <p:nvSpPr>
          <p:cNvPr id="32780" name="Rectangle 12"/>
          <p:cNvSpPr>
            <a:spLocks noChangeArrowheads="1"/>
          </p:cNvSpPr>
          <p:nvPr/>
        </p:nvSpPr>
        <p:spPr bwMode="auto">
          <a:xfrm>
            <a:off x="7807325" y="5045075"/>
            <a:ext cx="11191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CO</a:t>
            </a:r>
            <a:r>
              <a:rPr lang="en-US" altLang="el-GR" sz="1400" baseline="-25000">
                <a:solidFill>
                  <a:srgbClr val="000000"/>
                </a:solidFill>
              </a:rPr>
              <a:t>2</a:t>
            </a:r>
            <a:r>
              <a:rPr lang="en-US" altLang="el-GR" sz="1400">
                <a:solidFill>
                  <a:srgbClr val="000000"/>
                </a:solidFill>
              </a:rPr>
              <a:t> dissolved</a:t>
            </a:r>
          </a:p>
          <a:p>
            <a:r>
              <a:rPr lang="en-US" altLang="el-GR" sz="1400">
                <a:solidFill>
                  <a:srgbClr val="000000"/>
                </a:solidFill>
              </a:rPr>
              <a:t>in water</a:t>
            </a:r>
          </a:p>
        </p:txBody>
      </p:sp>
      <p:sp>
        <p:nvSpPr>
          <p:cNvPr id="32781" name="Rectangle 13"/>
          <p:cNvSpPr>
            <a:spLocks noChangeArrowheads="1"/>
          </p:cNvSpPr>
          <p:nvPr/>
        </p:nvSpPr>
        <p:spPr bwMode="auto">
          <a:xfrm>
            <a:off x="7181850" y="4938713"/>
            <a:ext cx="190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32782" name="Rectangle 14"/>
          <p:cNvSpPr>
            <a:spLocks noChangeArrowheads="1"/>
          </p:cNvSpPr>
          <p:nvPr/>
        </p:nvSpPr>
        <p:spPr bwMode="auto">
          <a:xfrm>
            <a:off x="2413000" y="6259513"/>
            <a:ext cx="2787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C-14 intake ceases when organism</a:t>
            </a:r>
          </a:p>
          <a:p>
            <a:r>
              <a:rPr lang="en-US" altLang="el-GR" sz="1400">
                <a:solidFill>
                  <a:srgbClr val="000000"/>
                </a:solidFill>
              </a:rPr>
              <a:t>dies; C-14 concentration decreases</a:t>
            </a:r>
          </a:p>
        </p:txBody>
      </p:sp>
      <p:sp>
        <p:nvSpPr>
          <p:cNvPr id="32783" name="Rectangle 15"/>
          <p:cNvSpPr>
            <a:spLocks noChangeArrowheads="1"/>
          </p:cNvSpPr>
          <p:nvPr/>
        </p:nvSpPr>
        <p:spPr bwMode="auto">
          <a:xfrm>
            <a:off x="6115050" y="57150"/>
            <a:ext cx="14970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Cosmic rays</a:t>
            </a:r>
          </a:p>
          <a:p>
            <a:r>
              <a:rPr lang="en-US" altLang="el-GR" sz="1400">
                <a:solidFill>
                  <a:srgbClr val="000000"/>
                </a:solidFill>
              </a:rPr>
              <a:t>bombard</a:t>
            </a:r>
          </a:p>
          <a:p>
            <a:r>
              <a:rPr lang="en-US" altLang="el-GR" sz="1400">
                <a:solidFill>
                  <a:srgbClr val="000000"/>
                </a:solidFill>
              </a:rPr>
              <a:t>atmospheric atoms</a:t>
            </a:r>
          </a:p>
        </p:txBody>
      </p:sp>
      <p:sp>
        <p:nvSpPr>
          <p:cNvPr id="32784" name="Line 16"/>
          <p:cNvSpPr>
            <a:spLocks noChangeShapeType="1"/>
          </p:cNvSpPr>
          <p:nvPr/>
        </p:nvSpPr>
        <p:spPr bwMode="auto">
          <a:xfrm flipV="1">
            <a:off x="2566988" y="5470525"/>
            <a:ext cx="611187" cy="7397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32785" name="Line 17"/>
          <p:cNvSpPr>
            <a:spLocks noChangeShapeType="1"/>
          </p:cNvSpPr>
          <p:nvPr/>
        </p:nvSpPr>
        <p:spPr bwMode="auto">
          <a:xfrm flipH="1">
            <a:off x="7013575" y="5162550"/>
            <a:ext cx="7747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32786" name="Line 18"/>
          <p:cNvSpPr>
            <a:spLocks noChangeShapeType="1"/>
          </p:cNvSpPr>
          <p:nvPr/>
        </p:nvSpPr>
        <p:spPr bwMode="auto">
          <a:xfrm flipH="1">
            <a:off x="5175250" y="3101975"/>
            <a:ext cx="412750" cy="1587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32787" name="Text Box 19"/>
          <p:cNvSpPr txBox="1">
            <a:spLocks noChangeArrowheads="1"/>
          </p:cNvSpPr>
          <p:nvPr/>
        </p:nvSpPr>
        <p:spPr bwMode="auto">
          <a:xfrm>
            <a:off x="158750" y="85407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b="1"/>
              <a:t>Carbon-14</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5613" y="116632"/>
            <a:ext cx="8229600" cy="634082"/>
          </a:xfrm>
        </p:spPr>
        <p:style>
          <a:lnRef idx="2">
            <a:schemeClr val="dk1"/>
          </a:lnRef>
          <a:fillRef idx="1">
            <a:schemeClr val="lt1"/>
          </a:fillRef>
          <a:effectRef idx="0">
            <a:schemeClr val="dk1"/>
          </a:effectRef>
          <a:fontRef idx="minor">
            <a:schemeClr val="dk1"/>
          </a:fontRef>
        </p:style>
        <p:txBody>
          <a:bodyPr/>
          <a:lstStyle/>
          <a:p>
            <a:pPr>
              <a:defRPr/>
            </a:pPr>
            <a:r>
              <a:rPr lang="el-GR" altLang="el-GR" dirty="0" smtClean="0">
                <a:solidFill>
                  <a:srgbClr val="00B050"/>
                </a:solidFill>
              </a:rPr>
              <a:t>3. Χρονογραφικές μέθοδοι</a:t>
            </a:r>
          </a:p>
        </p:txBody>
      </p:sp>
      <p:sp>
        <p:nvSpPr>
          <p:cNvPr id="3" name="Content Placeholder 2"/>
          <p:cNvSpPr>
            <a:spLocks noGrp="1"/>
          </p:cNvSpPr>
          <p:nvPr>
            <p:ph idx="1"/>
          </p:nvPr>
        </p:nvSpPr>
        <p:spPr>
          <a:xfrm>
            <a:off x="107504" y="1143000"/>
            <a:ext cx="8856984" cy="4829175"/>
          </a:xfrm>
        </p:spPr>
        <p:txBody>
          <a:bodyPr/>
          <a:lstStyle/>
          <a:p>
            <a:pPr marL="514350" indent="-514350">
              <a:buClr>
                <a:srgbClr val="00B0F0"/>
              </a:buClr>
              <a:buFont typeface="+mj-lt"/>
              <a:buAutoNum type="arabicPeriod"/>
              <a:defRPr/>
            </a:pPr>
            <a:r>
              <a:rPr lang="el-GR" sz="2800" dirty="0" smtClean="0">
                <a:solidFill>
                  <a:schemeClr val="bg1">
                    <a:lumMod val="50000"/>
                  </a:schemeClr>
                </a:solidFill>
              </a:rPr>
              <a:t>Ετήσια στρώση (ζεύγη ανοικτόχρωμων και σκουρόχρωμων ελασμάτων)</a:t>
            </a:r>
          </a:p>
          <a:p>
            <a:pPr marL="514350" indent="-514350">
              <a:buClr>
                <a:srgbClr val="00B0F0"/>
              </a:buClr>
              <a:buFont typeface="+mj-lt"/>
              <a:buAutoNum type="arabicPeriod"/>
              <a:defRPr/>
            </a:pPr>
            <a:r>
              <a:rPr lang="el-GR" sz="2800" dirty="0" smtClean="0">
                <a:solidFill>
                  <a:schemeClr val="bg1">
                    <a:lumMod val="50000"/>
                  </a:schemeClr>
                </a:solidFill>
              </a:rPr>
              <a:t>Παλυνολογία (κόκκοι γύρης)</a:t>
            </a:r>
          </a:p>
          <a:p>
            <a:pPr marL="514350" indent="-514350">
              <a:buClr>
                <a:srgbClr val="00B0F0"/>
              </a:buClr>
              <a:buFont typeface="+mj-lt"/>
              <a:buAutoNum type="arabicPeriod"/>
              <a:defRPr/>
            </a:pPr>
            <a:r>
              <a:rPr lang="el-GR" sz="2800" dirty="0" smtClean="0">
                <a:solidFill>
                  <a:schemeClr val="bg1">
                    <a:lumMod val="50000"/>
                  </a:schemeClr>
                </a:solidFill>
              </a:rPr>
              <a:t>Δεντροχρονογραφία (ετήσιοι δακτύλιοι ανάπτυξης)</a:t>
            </a:r>
          </a:p>
          <a:p>
            <a:pPr marL="514350" indent="-514350">
              <a:buClr>
                <a:srgbClr val="00B0F0"/>
              </a:buClr>
              <a:buFont typeface="+mj-lt"/>
              <a:buAutoNum type="arabicPeriod"/>
              <a:defRPr/>
            </a:pPr>
            <a:r>
              <a:rPr lang="el-GR" sz="2800" dirty="0" smtClean="0">
                <a:solidFill>
                  <a:schemeClr val="bg1">
                    <a:lumMod val="50000"/>
                  </a:schemeClr>
                </a:solidFill>
              </a:rPr>
              <a:t>Ζωοχρονογραφία (αυξητικοί δακτύλιοι κελυφών ζώων)</a:t>
            </a:r>
          </a:p>
          <a:p>
            <a:pPr marL="514350" indent="-514350">
              <a:buClr>
                <a:srgbClr val="00B0F0"/>
              </a:buClr>
              <a:buFont typeface="+mj-lt"/>
              <a:buAutoNum type="arabicPeriod"/>
              <a:defRPr/>
            </a:pPr>
            <a:r>
              <a:rPr lang="el-GR" sz="2800" dirty="0" smtClean="0">
                <a:solidFill>
                  <a:schemeClr val="bg1">
                    <a:lumMod val="50000"/>
                  </a:schemeClr>
                </a:solidFill>
              </a:rPr>
              <a:t>Λειχηνομετρία (για πρόσφατες παγετώδεις αποθέσεις)</a:t>
            </a:r>
          </a:p>
          <a:p>
            <a:pPr marL="514350" indent="-514350">
              <a:buClr>
                <a:srgbClr val="00B0F0"/>
              </a:buClr>
              <a:buFont typeface="+mj-lt"/>
              <a:buAutoNum type="arabicPeriod"/>
              <a:defRPr/>
            </a:pPr>
            <a:r>
              <a:rPr lang="el-GR" sz="2800" dirty="0" smtClean="0">
                <a:solidFill>
                  <a:schemeClr val="bg1">
                    <a:lumMod val="50000"/>
                  </a:schemeClr>
                </a:solidFill>
              </a:rPr>
              <a:t>Αστρονομικές μέθοδοι (αλλαγές στις τροχιακές ταλαντώσεις της γης, κύκλοι </a:t>
            </a:r>
            <a:r>
              <a:rPr lang="el-GR" altLang="el-GR" sz="2800" dirty="0" err="1" smtClean="0">
                <a:solidFill>
                  <a:schemeClr val="bg1">
                    <a:lumMod val="50000"/>
                  </a:schemeClr>
                </a:solidFill>
              </a:rPr>
              <a:t>Milankovitch</a:t>
            </a:r>
            <a:r>
              <a:rPr lang="el-GR" sz="2800" dirty="0" smtClean="0">
                <a:solidFill>
                  <a:schemeClr val="bg1">
                    <a:lumMod val="50000"/>
                  </a:schemeClr>
                </a:solidFill>
              </a:rPr>
              <a:t>) </a:t>
            </a:r>
          </a:p>
          <a:p>
            <a:pPr marL="514350" indent="-514350">
              <a:buClr>
                <a:srgbClr val="00B0F0"/>
              </a:buClr>
              <a:buFont typeface="+mj-lt"/>
              <a:buAutoNum type="arabicPeriod"/>
              <a:defRPr/>
            </a:pPr>
            <a:endParaRPr lang="el-GR" sz="2800" dirty="0" smtClean="0"/>
          </a:p>
          <a:p>
            <a:pPr marL="514350" indent="-514350">
              <a:buClr>
                <a:schemeClr val="accent2">
                  <a:lumMod val="50000"/>
                </a:schemeClr>
              </a:buClr>
              <a:buFont typeface="+mj-lt"/>
              <a:buAutoNum type="arabicPeriod"/>
              <a:defRPr/>
            </a:pPr>
            <a:endParaRPr lang="el-GR" sz="2800" dirty="0" smtClean="0"/>
          </a:p>
          <a:p>
            <a:pPr marL="514350" indent="-514350">
              <a:buClr>
                <a:schemeClr val="accent2">
                  <a:lumMod val="50000"/>
                </a:schemeClr>
              </a:buClr>
              <a:buFont typeface="+mj-lt"/>
              <a:buAutoNum type="arabicPeriod"/>
              <a:defRPr/>
            </a:pPr>
            <a:endParaRPr lang="el-GR" sz="2800" dirty="0" smtClean="0"/>
          </a:p>
          <a:p>
            <a:pPr marL="514350" indent="-514350">
              <a:buClr>
                <a:schemeClr val="accent2">
                  <a:lumMod val="50000"/>
                </a:schemeClr>
              </a:buClr>
              <a:buFont typeface="+mj-lt"/>
              <a:buAutoNum type="arabicPeriod"/>
              <a:defRPr/>
            </a:pPr>
            <a:endParaRPr lang="el-GR" sz="2800" dirty="0" smtClean="0"/>
          </a:p>
        </p:txBody>
      </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lIns="90488" tIns="44450" rIns="90488" bIns="44450" anchor="t" anchorCtr="1"/>
          <a:lstStyle/>
          <a:p>
            <a:pPr eaLnBrk="1" hangingPunct="1">
              <a:defRPr/>
            </a:pPr>
            <a:r>
              <a:rPr lang="en-US" altLang="el-GR" sz="1200" dirty="0" smtClean="0"/>
              <a:t>8_28</a:t>
            </a:r>
          </a:p>
        </p:txBody>
      </p:sp>
      <p:pic>
        <p:nvPicPr>
          <p:cNvPr id="5222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1020763"/>
            <a:ext cx="39878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222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981075"/>
            <a:ext cx="4010025"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29" name="Rectangle 5"/>
          <p:cNvSpPr>
            <a:spLocks noChangeArrowheads="1"/>
          </p:cNvSpPr>
          <p:nvPr/>
        </p:nvSpPr>
        <p:spPr bwMode="auto">
          <a:xfrm>
            <a:off x="1662113" y="5281613"/>
            <a:ext cx="984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Turbid water</a:t>
            </a:r>
          </a:p>
        </p:txBody>
      </p:sp>
      <p:sp>
        <p:nvSpPr>
          <p:cNvPr id="52230" name="Rectangle 6"/>
          <p:cNvSpPr>
            <a:spLocks noChangeArrowheads="1"/>
          </p:cNvSpPr>
          <p:nvPr/>
        </p:nvSpPr>
        <p:spPr bwMode="auto">
          <a:xfrm>
            <a:off x="47625" y="2471738"/>
            <a:ext cx="5032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Heavy</a:t>
            </a:r>
          </a:p>
          <a:p>
            <a:r>
              <a:rPr lang="en-US" altLang="el-GR" sz="1400">
                <a:solidFill>
                  <a:srgbClr val="000000"/>
                </a:solidFill>
              </a:rPr>
              <a:t>runoff</a:t>
            </a:r>
          </a:p>
          <a:p>
            <a:r>
              <a:rPr lang="en-US" altLang="el-GR" sz="1400">
                <a:solidFill>
                  <a:srgbClr val="000000"/>
                </a:solidFill>
              </a:rPr>
              <a:t>into</a:t>
            </a:r>
          </a:p>
          <a:p>
            <a:r>
              <a:rPr lang="en-US" altLang="el-GR" sz="1400">
                <a:solidFill>
                  <a:srgbClr val="000000"/>
                </a:solidFill>
              </a:rPr>
              <a:t>lake</a:t>
            </a:r>
          </a:p>
        </p:txBody>
      </p:sp>
      <p:sp>
        <p:nvSpPr>
          <p:cNvPr id="52231" name="Rectangle 7"/>
          <p:cNvSpPr>
            <a:spLocks noChangeArrowheads="1"/>
          </p:cNvSpPr>
          <p:nvPr/>
        </p:nvSpPr>
        <p:spPr bwMode="auto">
          <a:xfrm>
            <a:off x="4641850" y="2181225"/>
            <a:ext cx="45358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dirty="0">
                <a:solidFill>
                  <a:srgbClr val="000000"/>
                </a:solidFill>
              </a:rPr>
              <a:t>Very </a:t>
            </a:r>
          </a:p>
          <a:p>
            <a:r>
              <a:rPr lang="en-US" altLang="el-GR" sz="1400" dirty="0">
                <a:solidFill>
                  <a:srgbClr val="000000"/>
                </a:solidFill>
              </a:rPr>
              <a:t>little </a:t>
            </a:r>
            <a:endParaRPr lang="en-US" altLang="el-GR" sz="1400" dirty="0"/>
          </a:p>
          <a:p>
            <a:r>
              <a:rPr lang="en-US" altLang="el-GR" sz="1400" dirty="0">
                <a:solidFill>
                  <a:srgbClr val="FF0000"/>
                </a:solidFill>
              </a:rPr>
              <a:t>or no</a:t>
            </a:r>
          </a:p>
          <a:p>
            <a:r>
              <a:rPr lang="en-US" altLang="el-GR" sz="1400" dirty="0">
                <a:solidFill>
                  <a:srgbClr val="FF0000"/>
                </a:solidFill>
              </a:rPr>
              <a:t>runoff</a:t>
            </a:r>
          </a:p>
        </p:txBody>
      </p:sp>
      <p:sp>
        <p:nvSpPr>
          <p:cNvPr id="52232" name="Rectangle 8"/>
          <p:cNvSpPr>
            <a:spLocks noChangeArrowheads="1"/>
          </p:cNvSpPr>
          <p:nvPr/>
        </p:nvSpPr>
        <p:spPr bwMode="auto">
          <a:xfrm>
            <a:off x="1652588" y="5589588"/>
            <a:ext cx="1447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Summer layer</a:t>
            </a:r>
          </a:p>
          <a:p>
            <a:r>
              <a:rPr lang="en-US" altLang="el-GR" sz="1400">
                <a:solidFill>
                  <a:srgbClr val="000000"/>
                </a:solidFill>
              </a:rPr>
              <a:t>(coarse, thick, and</a:t>
            </a:r>
          </a:p>
          <a:p>
            <a:r>
              <a:rPr lang="en-US" altLang="el-GR" sz="1400">
                <a:solidFill>
                  <a:srgbClr val="000000"/>
                </a:solidFill>
              </a:rPr>
              <a:t>light-colored)</a:t>
            </a:r>
          </a:p>
        </p:txBody>
      </p:sp>
      <p:sp>
        <p:nvSpPr>
          <p:cNvPr id="52233" name="Rectangle 9"/>
          <p:cNvSpPr>
            <a:spLocks noChangeArrowheads="1"/>
          </p:cNvSpPr>
          <p:nvPr/>
        </p:nvSpPr>
        <p:spPr bwMode="auto">
          <a:xfrm>
            <a:off x="6418263" y="5243513"/>
            <a:ext cx="9064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Clear water</a:t>
            </a:r>
          </a:p>
        </p:txBody>
      </p:sp>
      <p:sp>
        <p:nvSpPr>
          <p:cNvPr id="52234" name="Rectangle 10"/>
          <p:cNvSpPr>
            <a:spLocks noChangeArrowheads="1"/>
          </p:cNvSpPr>
          <p:nvPr/>
        </p:nvSpPr>
        <p:spPr bwMode="auto">
          <a:xfrm>
            <a:off x="6397625" y="5545138"/>
            <a:ext cx="1171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Winter layer</a:t>
            </a:r>
          </a:p>
          <a:p>
            <a:r>
              <a:rPr lang="en-US" altLang="el-GR" sz="1400">
                <a:solidFill>
                  <a:srgbClr val="000000"/>
                </a:solidFill>
              </a:rPr>
              <a:t>(fine, thin, and </a:t>
            </a:r>
          </a:p>
          <a:p>
            <a:r>
              <a:rPr lang="en-US" altLang="el-GR" sz="1400">
                <a:solidFill>
                  <a:srgbClr val="000000"/>
                </a:solidFill>
              </a:rPr>
              <a:t>dark-colored)</a:t>
            </a:r>
          </a:p>
        </p:txBody>
      </p:sp>
      <p:sp>
        <p:nvSpPr>
          <p:cNvPr id="52235" name="Rectangle 11"/>
          <p:cNvSpPr>
            <a:spLocks noChangeArrowheads="1"/>
          </p:cNvSpPr>
          <p:nvPr/>
        </p:nvSpPr>
        <p:spPr bwMode="auto">
          <a:xfrm>
            <a:off x="590550" y="5203825"/>
            <a:ext cx="76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Summer</a:t>
            </a:r>
          </a:p>
        </p:txBody>
      </p:sp>
      <p:sp>
        <p:nvSpPr>
          <p:cNvPr id="52236" name="Rectangle 12"/>
          <p:cNvSpPr>
            <a:spLocks noChangeArrowheads="1"/>
          </p:cNvSpPr>
          <p:nvPr/>
        </p:nvSpPr>
        <p:spPr bwMode="auto">
          <a:xfrm>
            <a:off x="5737225" y="5184775"/>
            <a:ext cx="587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Winter</a:t>
            </a:r>
          </a:p>
        </p:txBody>
      </p:sp>
      <p:sp>
        <p:nvSpPr>
          <p:cNvPr id="52237" name="Line 13"/>
          <p:cNvSpPr>
            <a:spLocks noChangeShapeType="1"/>
          </p:cNvSpPr>
          <p:nvPr/>
        </p:nvSpPr>
        <p:spPr bwMode="auto">
          <a:xfrm flipH="1" flipV="1">
            <a:off x="584200" y="2724150"/>
            <a:ext cx="1200150" cy="452438"/>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38" name="Line 14"/>
          <p:cNvSpPr>
            <a:spLocks noChangeShapeType="1"/>
          </p:cNvSpPr>
          <p:nvPr/>
        </p:nvSpPr>
        <p:spPr bwMode="auto">
          <a:xfrm flipH="1" flipV="1">
            <a:off x="5064125" y="2760663"/>
            <a:ext cx="1281113" cy="293687"/>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39" name="Rectangle 15"/>
          <p:cNvSpPr>
            <a:spLocks noChangeArrowheads="1"/>
          </p:cNvSpPr>
          <p:nvPr/>
        </p:nvSpPr>
        <p:spPr bwMode="auto">
          <a:xfrm>
            <a:off x="4697413" y="3400425"/>
            <a:ext cx="2365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a:solidFill>
                  <a:srgbClr val="000000"/>
                </a:solidFill>
              </a:rPr>
              <a:t>Ice</a:t>
            </a:r>
          </a:p>
        </p:txBody>
      </p:sp>
      <p:sp>
        <p:nvSpPr>
          <p:cNvPr id="52240" name="Line 16"/>
          <p:cNvSpPr>
            <a:spLocks noChangeShapeType="1"/>
          </p:cNvSpPr>
          <p:nvPr/>
        </p:nvSpPr>
        <p:spPr bwMode="auto">
          <a:xfrm flipH="1" flipV="1">
            <a:off x="4997450" y="3524250"/>
            <a:ext cx="1300163" cy="271463"/>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41" name="Line 17"/>
          <p:cNvSpPr>
            <a:spLocks noChangeShapeType="1"/>
          </p:cNvSpPr>
          <p:nvPr/>
        </p:nvSpPr>
        <p:spPr bwMode="auto">
          <a:xfrm>
            <a:off x="2081213" y="4768850"/>
            <a:ext cx="900112" cy="266700"/>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42" name="Freeform 18"/>
          <p:cNvSpPr>
            <a:spLocks/>
          </p:cNvSpPr>
          <p:nvPr/>
        </p:nvSpPr>
        <p:spPr bwMode="auto">
          <a:xfrm>
            <a:off x="2973388" y="4530725"/>
            <a:ext cx="1223962" cy="1327150"/>
          </a:xfrm>
          <a:custGeom>
            <a:avLst/>
            <a:gdLst>
              <a:gd name="T0" fmla="*/ 2147483647 w 771"/>
              <a:gd name="T1" fmla="*/ 2147483647 h 836"/>
              <a:gd name="T2" fmla="*/ 2147483647 w 771"/>
              <a:gd name="T3" fmla="*/ 2147483647 h 836"/>
              <a:gd name="T4" fmla="*/ 2147483647 w 771"/>
              <a:gd name="T5" fmla="*/ 2147483647 h 836"/>
              <a:gd name="T6" fmla="*/ 2147483647 w 771"/>
              <a:gd name="T7" fmla="*/ 2147483647 h 836"/>
              <a:gd name="T8" fmla="*/ 2147483647 w 771"/>
              <a:gd name="T9" fmla="*/ 2147483647 h 836"/>
              <a:gd name="T10" fmla="*/ 2147483647 w 771"/>
              <a:gd name="T11" fmla="*/ 2147483647 h 836"/>
              <a:gd name="T12" fmla="*/ 2147483647 w 771"/>
              <a:gd name="T13" fmla="*/ 2147483647 h 836"/>
              <a:gd name="T14" fmla="*/ 2147483647 w 771"/>
              <a:gd name="T15" fmla="*/ 2147483647 h 836"/>
              <a:gd name="T16" fmla="*/ 2147483647 w 771"/>
              <a:gd name="T17" fmla="*/ 2147483647 h 836"/>
              <a:gd name="T18" fmla="*/ 2147483647 w 771"/>
              <a:gd name="T19" fmla="*/ 2147483647 h 836"/>
              <a:gd name="T20" fmla="*/ 2147483647 w 771"/>
              <a:gd name="T21" fmla="*/ 2147483647 h 836"/>
              <a:gd name="T22" fmla="*/ 2147483647 w 771"/>
              <a:gd name="T23" fmla="*/ 2147483647 h 836"/>
              <a:gd name="T24" fmla="*/ 2147483647 w 771"/>
              <a:gd name="T25" fmla="*/ 2147483647 h 836"/>
              <a:gd name="T26" fmla="*/ 2147483647 w 771"/>
              <a:gd name="T27" fmla="*/ 2147483647 h 836"/>
              <a:gd name="T28" fmla="*/ 2147483647 w 771"/>
              <a:gd name="T29" fmla="*/ 2147483647 h 836"/>
              <a:gd name="T30" fmla="*/ 2147483647 w 771"/>
              <a:gd name="T31" fmla="*/ 2147483647 h 836"/>
              <a:gd name="T32" fmla="*/ 2147483647 w 771"/>
              <a:gd name="T33" fmla="*/ 2147483647 h 836"/>
              <a:gd name="T34" fmla="*/ 2147483647 w 771"/>
              <a:gd name="T35" fmla="*/ 2147483647 h 836"/>
              <a:gd name="T36" fmla="*/ 2147483647 w 771"/>
              <a:gd name="T37" fmla="*/ 2147483647 h 836"/>
              <a:gd name="T38" fmla="*/ 2147483647 w 771"/>
              <a:gd name="T39" fmla="*/ 2147483647 h 836"/>
              <a:gd name="T40" fmla="*/ 2147483647 w 771"/>
              <a:gd name="T41" fmla="*/ 2147483647 h 836"/>
              <a:gd name="T42" fmla="*/ 2147483647 w 771"/>
              <a:gd name="T43" fmla="*/ 2147483647 h 836"/>
              <a:gd name="T44" fmla="*/ 2147483647 w 771"/>
              <a:gd name="T45" fmla="*/ 2147483647 h 836"/>
              <a:gd name="T46" fmla="*/ 2147483647 w 771"/>
              <a:gd name="T47" fmla="*/ 2147483647 h 836"/>
              <a:gd name="T48" fmla="*/ 2147483647 w 771"/>
              <a:gd name="T49" fmla="*/ 2147483647 h 836"/>
              <a:gd name="T50" fmla="*/ 2147483647 w 771"/>
              <a:gd name="T51" fmla="*/ 2147483647 h 836"/>
              <a:gd name="T52" fmla="*/ 2147483647 w 771"/>
              <a:gd name="T53" fmla="*/ 2147483647 h 836"/>
              <a:gd name="T54" fmla="*/ 2147483647 w 771"/>
              <a:gd name="T55" fmla="*/ 2147483647 h 836"/>
              <a:gd name="T56" fmla="*/ 2147483647 w 771"/>
              <a:gd name="T57" fmla="*/ 0 h 836"/>
              <a:gd name="T58" fmla="*/ 2147483647 w 771"/>
              <a:gd name="T59" fmla="*/ 0 h 836"/>
              <a:gd name="T60" fmla="*/ 2147483647 w 771"/>
              <a:gd name="T61" fmla="*/ 2147483647 h 836"/>
              <a:gd name="T62" fmla="*/ 2147483647 w 771"/>
              <a:gd name="T63" fmla="*/ 2147483647 h 836"/>
              <a:gd name="T64" fmla="*/ 2147483647 w 771"/>
              <a:gd name="T65" fmla="*/ 2147483647 h 836"/>
              <a:gd name="T66" fmla="*/ 2147483647 w 771"/>
              <a:gd name="T67" fmla="*/ 2147483647 h 836"/>
              <a:gd name="T68" fmla="*/ 2147483647 w 771"/>
              <a:gd name="T69" fmla="*/ 2147483647 h 836"/>
              <a:gd name="T70" fmla="*/ 2147483647 w 771"/>
              <a:gd name="T71" fmla="*/ 2147483647 h 836"/>
              <a:gd name="T72" fmla="*/ 2147483647 w 771"/>
              <a:gd name="T73" fmla="*/ 2147483647 h 836"/>
              <a:gd name="T74" fmla="*/ 2147483647 w 771"/>
              <a:gd name="T75" fmla="*/ 2147483647 h 836"/>
              <a:gd name="T76" fmla="*/ 2147483647 w 771"/>
              <a:gd name="T77" fmla="*/ 2147483647 h 836"/>
              <a:gd name="T78" fmla="*/ 2147483647 w 771"/>
              <a:gd name="T79" fmla="*/ 2147483647 h 836"/>
              <a:gd name="T80" fmla="*/ 2147483647 w 771"/>
              <a:gd name="T81" fmla="*/ 2147483647 h 836"/>
              <a:gd name="T82" fmla="*/ 2147483647 w 771"/>
              <a:gd name="T83" fmla="*/ 2147483647 h 836"/>
              <a:gd name="T84" fmla="*/ 0 w 771"/>
              <a:gd name="T85" fmla="*/ 2147483647 h 836"/>
              <a:gd name="T86" fmla="*/ 0 w 771"/>
              <a:gd name="T87" fmla="*/ 2147483647 h 836"/>
              <a:gd name="T88" fmla="*/ 0 w 771"/>
              <a:gd name="T89" fmla="*/ 2147483647 h 836"/>
              <a:gd name="T90" fmla="*/ 2147483647 w 771"/>
              <a:gd name="T91" fmla="*/ 2147483647 h 836"/>
              <a:gd name="T92" fmla="*/ 2147483647 w 771"/>
              <a:gd name="T93" fmla="*/ 2147483647 h 836"/>
              <a:gd name="T94" fmla="*/ 2147483647 w 771"/>
              <a:gd name="T95" fmla="*/ 2147483647 h 836"/>
              <a:gd name="T96" fmla="*/ 2147483647 w 771"/>
              <a:gd name="T97" fmla="*/ 2147483647 h 836"/>
              <a:gd name="T98" fmla="*/ 2147483647 w 771"/>
              <a:gd name="T99" fmla="*/ 2147483647 h 836"/>
              <a:gd name="T100" fmla="*/ 2147483647 w 771"/>
              <a:gd name="T101" fmla="*/ 2147483647 h 836"/>
              <a:gd name="T102" fmla="*/ 2147483647 w 771"/>
              <a:gd name="T103" fmla="*/ 2147483647 h 836"/>
              <a:gd name="T104" fmla="*/ 2147483647 w 771"/>
              <a:gd name="T105" fmla="*/ 2147483647 h 836"/>
              <a:gd name="T106" fmla="*/ 2147483647 w 771"/>
              <a:gd name="T107" fmla="*/ 2147483647 h 836"/>
              <a:gd name="T108" fmla="*/ 2147483647 w 771"/>
              <a:gd name="T109" fmla="*/ 2147483647 h 836"/>
              <a:gd name="T110" fmla="*/ 2147483647 w 771"/>
              <a:gd name="T111" fmla="*/ 2147483647 h 836"/>
              <a:gd name="T112" fmla="*/ 2147483647 w 771"/>
              <a:gd name="T113" fmla="*/ 2147483647 h 836"/>
              <a:gd name="T114" fmla="*/ 2147483647 w 771"/>
              <a:gd name="T115" fmla="*/ 2147483647 h 8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71"/>
              <a:gd name="T175" fmla="*/ 0 h 836"/>
              <a:gd name="T176" fmla="*/ 771 w 771"/>
              <a:gd name="T177" fmla="*/ 836 h 8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71" h="836">
                <a:moveTo>
                  <a:pt x="380" y="835"/>
                </a:moveTo>
                <a:lnTo>
                  <a:pt x="401" y="835"/>
                </a:lnTo>
                <a:lnTo>
                  <a:pt x="431" y="835"/>
                </a:lnTo>
                <a:lnTo>
                  <a:pt x="451" y="824"/>
                </a:lnTo>
                <a:lnTo>
                  <a:pt x="472" y="824"/>
                </a:lnTo>
                <a:lnTo>
                  <a:pt x="493" y="812"/>
                </a:lnTo>
                <a:lnTo>
                  <a:pt x="513" y="812"/>
                </a:lnTo>
                <a:lnTo>
                  <a:pt x="523" y="801"/>
                </a:lnTo>
                <a:lnTo>
                  <a:pt x="544" y="790"/>
                </a:lnTo>
                <a:lnTo>
                  <a:pt x="565" y="779"/>
                </a:lnTo>
                <a:lnTo>
                  <a:pt x="585" y="767"/>
                </a:lnTo>
                <a:lnTo>
                  <a:pt x="596" y="756"/>
                </a:lnTo>
                <a:lnTo>
                  <a:pt x="615" y="746"/>
                </a:lnTo>
                <a:lnTo>
                  <a:pt x="636" y="735"/>
                </a:lnTo>
                <a:lnTo>
                  <a:pt x="646" y="724"/>
                </a:lnTo>
                <a:lnTo>
                  <a:pt x="657" y="701"/>
                </a:lnTo>
                <a:lnTo>
                  <a:pt x="678" y="690"/>
                </a:lnTo>
                <a:lnTo>
                  <a:pt x="688" y="667"/>
                </a:lnTo>
                <a:lnTo>
                  <a:pt x="698" y="656"/>
                </a:lnTo>
                <a:lnTo>
                  <a:pt x="708" y="635"/>
                </a:lnTo>
                <a:lnTo>
                  <a:pt x="718" y="612"/>
                </a:lnTo>
                <a:lnTo>
                  <a:pt x="728" y="590"/>
                </a:lnTo>
                <a:lnTo>
                  <a:pt x="739" y="567"/>
                </a:lnTo>
                <a:lnTo>
                  <a:pt x="749" y="556"/>
                </a:lnTo>
                <a:lnTo>
                  <a:pt x="749" y="534"/>
                </a:lnTo>
                <a:lnTo>
                  <a:pt x="760" y="512"/>
                </a:lnTo>
                <a:lnTo>
                  <a:pt x="760" y="490"/>
                </a:lnTo>
                <a:lnTo>
                  <a:pt x="760" y="467"/>
                </a:lnTo>
                <a:lnTo>
                  <a:pt x="770" y="445"/>
                </a:lnTo>
                <a:lnTo>
                  <a:pt x="770" y="412"/>
                </a:lnTo>
                <a:lnTo>
                  <a:pt x="770" y="390"/>
                </a:lnTo>
                <a:lnTo>
                  <a:pt x="760" y="367"/>
                </a:lnTo>
                <a:lnTo>
                  <a:pt x="760" y="345"/>
                </a:lnTo>
                <a:lnTo>
                  <a:pt x="760" y="322"/>
                </a:lnTo>
                <a:lnTo>
                  <a:pt x="749" y="301"/>
                </a:lnTo>
                <a:lnTo>
                  <a:pt x="749" y="279"/>
                </a:lnTo>
                <a:lnTo>
                  <a:pt x="739" y="256"/>
                </a:lnTo>
                <a:lnTo>
                  <a:pt x="728" y="245"/>
                </a:lnTo>
                <a:lnTo>
                  <a:pt x="718" y="222"/>
                </a:lnTo>
                <a:lnTo>
                  <a:pt x="708" y="201"/>
                </a:lnTo>
                <a:lnTo>
                  <a:pt x="698" y="179"/>
                </a:lnTo>
                <a:lnTo>
                  <a:pt x="688" y="167"/>
                </a:lnTo>
                <a:lnTo>
                  <a:pt x="678" y="145"/>
                </a:lnTo>
                <a:lnTo>
                  <a:pt x="657" y="134"/>
                </a:lnTo>
                <a:lnTo>
                  <a:pt x="646" y="111"/>
                </a:lnTo>
                <a:lnTo>
                  <a:pt x="636" y="100"/>
                </a:lnTo>
                <a:lnTo>
                  <a:pt x="615" y="90"/>
                </a:lnTo>
                <a:lnTo>
                  <a:pt x="596" y="79"/>
                </a:lnTo>
                <a:lnTo>
                  <a:pt x="585" y="67"/>
                </a:lnTo>
                <a:lnTo>
                  <a:pt x="565" y="56"/>
                </a:lnTo>
                <a:lnTo>
                  <a:pt x="544" y="45"/>
                </a:lnTo>
                <a:lnTo>
                  <a:pt x="523" y="34"/>
                </a:lnTo>
                <a:lnTo>
                  <a:pt x="513" y="22"/>
                </a:lnTo>
                <a:lnTo>
                  <a:pt x="493" y="11"/>
                </a:lnTo>
                <a:lnTo>
                  <a:pt x="472" y="11"/>
                </a:lnTo>
                <a:lnTo>
                  <a:pt x="451" y="11"/>
                </a:lnTo>
                <a:lnTo>
                  <a:pt x="431" y="0"/>
                </a:lnTo>
                <a:lnTo>
                  <a:pt x="401" y="0"/>
                </a:lnTo>
                <a:lnTo>
                  <a:pt x="380" y="0"/>
                </a:lnTo>
                <a:lnTo>
                  <a:pt x="359" y="0"/>
                </a:lnTo>
                <a:lnTo>
                  <a:pt x="338" y="0"/>
                </a:lnTo>
                <a:lnTo>
                  <a:pt x="317" y="11"/>
                </a:lnTo>
                <a:lnTo>
                  <a:pt x="298" y="11"/>
                </a:lnTo>
                <a:lnTo>
                  <a:pt x="277" y="11"/>
                </a:lnTo>
                <a:lnTo>
                  <a:pt x="256" y="22"/>
                </a:lnTo>
                <a:lnTo>
                  <a:pt x="236" y="34"/>
                </a:lnTo>
                <a:lnTo>
                  <a:pt x="215" y="45"/>
                </a:lnTo>
                <a:lnTo>
                  <a:pt x="204" y="56"/>
                </a:lnTo>
                <a:lnTo>
                  <a:pt x="185" y="67"/>
                </a:lnTo>
                <a:lnTo>
                  <a:pt x="164" y="79"/>
                </a:lnTo>
                <a:lnTo>
                  <a:pt x="154" y="90"/>
                </a:lnTo>
                <a:lnTo>
                  <a:pt x="133" y="100"/>
                </a:lnTo>
                <a:lnTo>
                  <a:pt x="122" y="111"/>
                </a:lnTo>
                <a:lnTo>
                  <a:pt x="103" y="134"/>
                </a:lnTo>
                <a:lnTo>
                  <a:pt x="92" y="145"/>
                </a:lnTo>
                <a:lnTo>
                  <a:pt x="82" y="167"/>
                </a:lnTo>
                <a:lnTo>
                  <a:pt x="61" y="179"/>
                </a:lnTo>
                <a:lnTo>
                  <a:pt x="51" y="201"/>
                </a:lnTo>
                <a:lnTo>
                  <a:pt x="40" y="222"/>
                </a:lnTo>
                <a:lnTo>
                  <a:pt x="30" y="245"/>
                </a:lnTo>
                <a:lnTo>
                  <a:pt x="30" y="256"/>
                </a:lnTo>
                <a:lnTo>
                  <a:pt x="20" y="279"/>
                </a:lnTo>
                <a:lnTo>
                  <a:pt x="9" y="301"/>
                </a:lnTo>
                <a:lnTo>
                  <a:pt x="9" y="322"/>
                </a:lnTo>
                <a:lnTo>
                  <a:pt x="0" y="345"/>
                </a:lnTo>
                <a:lnTo>
                  <a:pt x="0" y="367"/>
                </a:lnTo>
                <a:lnTo>
                  <a:pt x="0" y="390"/>
                </a:lnTo>
                <a:lnTo>
                  <a:pt x="0" y="412"/>
                </a:lnTo>
                <a:lnTo>
                  <a:pt x="0" y="445"/>
                </a:lnTo>
                <a:lnTo>
                  <a:pt x="0" y="467"/>
                </a:lnTo>
                <a:lnTo>
                  <a:pt x="0" y="490"/>
                </a:lnTo>
                <a:lnTo>
                  <a:pt x="9" y="512"/>
                </a:lnTo>
                <a:lnTo>
                  <a:pt x="9" y="534"/>
                </a:lnTo>
                <a:lnTo>
                  <a:pt x="20" y="556"/>
                </a:lnTo>
                <a:lnTo>
                  <a:pt x="30" y="567"/>
                </a:lnTo>
                <a:lnTo>
                  <a:pt x="30" y="590"/>
                </a:lnTo>
                <a:lnTo>
                  <a:pt x="40" y="612"/>
                </a:lnTo>
                <a:lnTo>
                  <a:pt x="51" y="635"/>
                </a:lnTo>
                <a:lnTo>
                  <a:pt x="61" y="656"/>
                </a:lnTo>
                <a:lnTo>
                  <a:pt x="82" y="667"/>
                </a:lnTo>
                <a:lnTo>
                  <a:pt x="92" y="690"/>
                </a:lnTo>
                <a:lnTo>
                  <a:pt x="103" y="701"/>
                </a:lnTo>
                <a:lnTo>
                  <a:pt x="122" y="724"/>
                </a:lnTo>
                <a:lnTo>
                  <a:pt x="133" y="735"/>
                </a:lnTo>
                <a:lnTo>
                  <a:pt x="154" y="746"/>
                </a:lnTo>
                <a:lnTo>
                  <a:pt x="164" y="756"/>
                </a:lnTo>
                <a:lnTo>
                  <a:pt x="185" y="767"/>
                </a:lnTo>
                <a:lnTo>
                  <a:pt x="204" y="779"/>
                </a:lnTo>
                <a:lnTo>
                  <a:pt x="215" y="790"/>
                </a:lnTo>
                <a:lnTo>
                  <a:pt x="236" y="801"/>
                </a:lnTo>
                <a:lnTo>
                  <a:pt x="256" y="812"/>
                </a:lnTo>
                <a:lnTo>
                  <a:pt x="277" y="812"/>
                </a:lnTo>
                <a:lnTo>
                  <a:pt x="298" y="824"/>
                </a:lnTo>
                <a:lnTo>
                  <a:pt x="317" y="824"/>
                </a:lnTo>
                <a:lnTo>
                  <a:pt x="338" y="835"/>
                </a:lnTo>
                <a:lnTo>
                  <a:pt x="359" y="835"/>
                </a:lnTo>
                <a:lnTo>
                  <a:pt x="380" y="8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l-GR"/>
          </a:p>
        </p:txBody>
      </p:sp>
      <p:sp>
        <p:nvSpPr>
          <p:cNvPr id="52243" name="Freeform 19"/>
          <p:cNvSpPr>
            <a:spLocks/>
          </p:cNvSpPr>
          <p:nvPr/>
        </p:nvSpPr>
        <p:spPr bwMode="auto">
          <a:xfrm>
            <a:off x="7564438" y="4565650"/>
            <a:ext cx="1192212" cy="1292225"/>
          </a:xfrm>
          <a:custGeom>
            <a:avLst/>
            <a:gdLst>
              <a:gd name="T0" fmla="*/ 2147483647 w 751"/>
              <a:gd name="T1" fmla="*/ 2147483647 h 814"/>
              <a:gd name="T2" fmla="*/ 2147483647 w 751"/>
              <a:gd name="T3" fmla="*/ 2147483647 h 814"/>
              <a:gd name="T4" fmla="*/ 2147483647 w 751"/>
              <a:gd name="T5" fmla="*/ 2147483647 h 814"/>
              <a:gd name="T6" fmla="*/ 2147483647 w 751"/>
              <a:gd name="T7" fmla="*/ 2147483647 h 814"/>
              <a:gd name="T8" fmla="*/ 2147483647 w 751"/>
              <a:gd name="T9" fmla="*/ 2147483647 h 814"/>
              <a:gd name="T10" fmla="*/ 2147483647 w 751"/>
              <a:gd name="T11" fmla="*/ 2147483647 h 814"/>
              <a:gd name="T12" fmla="*/ 2147483647 w 751"/>
              <a:gd name="T13" fmla="*/ 2147483647 h 814"/>
              <a:gd name="T14" fmla="*/ 2147483647 w 751"/>
              <a:gd name="T15" fmla="*/ 2147483647 h 814"/>
              <a:gd name="T16" fmla="*/ 2147483647 w 751"/>
              <a:gd name="T17" fmla="*/ 2147483647 h 814"/>
              <a:gd name="T18" fmla="*/ 2147483647 w 751"/>
              <a:gd name="T19" fmla="*/ 2147483647 h 814"/>
              <a:gd name="T20" fmla="*/ 2147483647 w 751"/>
              <a:gd name="T21" fmla="*/ 2147483647 h 814"/>
              <a:gd name="T22" fmla="*/ 2147483647 w 751"/>
              <a:gd name="T23" fmla="*/ 2147483647 h 814"/>
              <a:gd name="T24" fmla="*/ 2147483647 w 751"/>
              <a:gd name="T25" fmla="*/ 2147483647 h 814"/>
              <a:gd name="T26" fmla="*/ 2147483647 w 751"/>
              <a:gd name="T27" fmla="*/ 2147483647 h 814"/>
              <a:gd name="T28" fmla="*/ 2147483647 w 751"/>
              <a:gd name="T29" fmla="*/ 2147483647 h 814"/>
              <a:gd name="T30" fmla="*/ 2147483647 w 751"/>
              <a:gd name="T31" fmla="*/ 2147483647 h 814"/>
              <a:gd name="T32" fmla="*/ 2147483647 w 751"/>
              <a:gd name="T33" fmla="*/ 2147483647 h 814"/>
              <a:gd name="T34" fmla="*/ 2147483647 w 751"/>
              <a:gd name="T35" fmla="*/ 2147483647 h 814"/>
              <a:gd name="T36" fmla="*/ 2147483647 w 751"/>
              <a:gd name="T37" fmla="*/ 2147483647 h 814"/>
              <a:gd name="T38" fmla="*/ 2147483647 w 751"/>
              <a:gd name="T39" fmla="*/ 2147483647 h 814"/>
              <a:gd name="T40" fmla="*/ 2147483647 w 751"/>
              <a:gd name="T41" fmla="*/ 2147483647 h 814"/>
              <a:gd name="T42" fmla="*/ 2147483647 w 751"/>
              <a:gd name="T43" fmla="*/ 2147483647 h 814"/>
              <a:gd name="T44" fmla="*/ 2147483647 w 751"/>
              <a:gd name="T45" fmla="*/ 2147483647 h 814"/>
              <a:gd name="T46" fmla="*/ 2147483647 w 751"/>
              <a:gd name="T47" fmla="*/ 2147483647 h 814"/>
              <a:gd name="T48" fmla="*/ 2147483647 w 751"/>
              <a:gd name="T49" fmla="*/ 2147483647 h 814"/>
              <a:gd name="T50" fmla="*/ 2147483647 w 751"/>
              <a:gd name="T51" fmla="*/ 2147483647 h 814"/>
              <a:gd name="T52" fmla="*/ 2147483647 w 751"/>
              <a:gd name="T53" fmla="*/ 2147483647 h 814"/>
              <a:gd name="T54" fmla="*/ 2147483647 w 751"/>
              <a:gd name="T55" fmla="*/ 0 h 814"/>
              <a:gd name="T56" fmla="*/ 2147483647 w 751"/>
              <a:gd name="T57" fmla="*/ 0 h 814"/>
              <a:gd name="T58" fmla="*/ 2147483647 w 751"/>
              <a:gd name="T59" fmla="*/ 2147483647 h 814"/>
              <a:gd name="T60" fmla="*/ 2147483647 w 751"/>
              <a:gd name="T61" fmla="*/ 2147483647 h 814"/>
              <a:gd name="T62" fmla="*/ 2147483647 w 751"/>
              <a:gd name="T63" fmla="*/ 2147483647 h 814"/>
              <a:gd name="T64" fmla="*/ 2147483647 w 751"/>
              <a:gd name="T65" fmla="*/ 2147483647 h 814"/>
              <a:gd name="T66" fmla="*/ 2147483647 w 751"/>
              <a:gd name="T67" fmla="*/ 2147483647 h 814"/>
              <a:gd name="T68" fmla="*/ 2147483647 w 751"/>
              <a:gd name="T69" fmla="*/ 2147483647 h 814"/>
              <a:gd name="T70" fmla="*/ 2147483647 w 751"/>
              <a:gd name="T71" fmla="*/ 2147483647 h 814"/>
              <a:gd name="T72" fmla="*/ 2147483647 w 751"/>
              <a:gd name="T73" fmla="*/ 2147483647 h 814"/>
              <a:gd name="T74" fmla="*/ 2147483647 w 751"/>
              <a:gd name="T75" fmla="*/ 2147483647 h 814"/>
              <a:gd name="T76" fmla="*/ 2147483647 w 751"/>
              <a:gd name="T77" fmla="*/ 2147483647 h 814"/>
              <a:gd name="T78" fmla="*/ 2147483647 w 751"/>
              <a:gd name="T79" fmla="*/ 2147483647 h 814"/>
              <a:gd name="T80" fmla="*/ 2147483647 w 751"/>
              <a:gd name="T81" fmla="*/ 2147483647 h 814"/>
              <a:gd name="T82" fmla="*/ 0 w 751"/>
              <a:gd name="T83" fmla="*/ 2147483647 h 814"/>
              <a:gd name="T84" fmla="*/ 0 w 751"/>
              <a:gd name="T85" fmla="*/ 2147483647 h 814"/>
              <a:gd name="T86" fmla="*/ 2147483647 w 751"/>
              <a:gd name="T87" fmla="*/ 2147483647 h 814"/>
              <a:gd name="T88" fmla="*/ 2147483647 w 751"/>
              <a:gd name="T89" fmla="*/ 2147483647 h 814"/>
              <a:gd name="T90" fmla="*/ 2147483647 w 751"/>
              <a:gd name="T91" fmla="*/ 2147483647 h 814"/>
              <a:gd name="T92" fmla="*/ 2147483647 w 751"/>
              <a:gd name="T93" fmla="*/ 2147483647 h 814"/>
              <a:gd name="T94" fmla="*/ 2147483647 w 751"/>
              <a:gd name="T95" fmla="*/ 2147483647 h 814"/>
              <a:gd name="T96" fmla="*/ 2147483647 w 751"/>
              <a:gd name="T97" fmla="*/ 2147483647 h 814"/>
              <a:gd name="T98" fmla="*/ 2147483647 w 751"/>
              <a:gd name="T99" fmla="*/ 2147483647 h 814"/>
              <a:gd name="T100" fmla="*/ 2147483647 w 751"/>
              <a:gd name="T101" fmla="*/ 2147483647 h 814"/>
              <a:gd name="T102" fmla="*/ 2147483647 w 751"/>
              <a:gd name="T103" fmla="*/ 2147483647 h 814"/>
              <a:gd name="T104" fmla="*/ 2147483647 w 751"/>
              <a:gd name="T105" fmla="*/ 2147483647 h 814"/>
              <a:gd name="T106" fmla="*/ 2147483647 w 751"/>
              <a:gd name="T107" fmla="*/ 2147483647 h 814"/>
              <a:gd name="T108" fmla="*/ 2147483647 w 751"/>
              <a:gd name="T109" fmla="*/ 2147483647 h 814"/>
              <a:gd name="T110" fmla="*/ 2147483647 w 751"/>
              <a:gd name="T111" fmla="*/ 2147483647 h 8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1"/>
              <a:gd name="T169" fmla="*/ 0 h 814"/>
              <a:gd name="T170" fmla="*/ 751 w 751"/>
              <a:gd name="T171" fmla="*/ 814 h 8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1" h="814">
                <a:moveTo>
                  <a:pt x="370" y="813"/>
                </a:moveTo>
                <a:lnTo>
                  <a:pt x="391" y="813"/>
                </a:lnTo>
                <a:lnTo>
                  <a:pt x="411" y="802"/>
                </a:lnTo>
                <a:lnTo>
                  <a:pt x="441" y="802"/>
                </a:lnTo>
                <a:lnTo>
                  <a:pt x="462" y="802"/>
                </a:lnTo>
                <a:lnTo>
                  <a:pt x="483" y="790"/>
                </a:lnTo>
                <a:lnTo>
                  <a:pt x="493" y="790"/>
                </a:lnTo>
                <a:lnTo>
                  <a:pt x="514" y="779"/>
                </a:lnTo>
                <a:lnTo>
                  <a:pt x="534" y="768"/>
                </a:lnTo>
                <a:lnTo>
                  <a:pt x="555" y="757"/>
                </a:lnTo>
                <a:lnTo>
                  <a:pt x="576" y="745"/>
                </a:lnTo>
                <a:lnTo>
                  <a:pt x="586" y="734"/>
                </a:lnTo>
                <a:lnTo>
                  <a:pt x="607" y="724"/>
                </a:lnTo>
                <a:lnTo>
                  <a:pt x="617" y="702"/>
                </a:lnTo>
                <a:lnTo>
                  <a:pt x="637" y="690"/>
                </a:lnTo>
                <a:lnTo>
                  <a:pt x="647" y="679"/>
                </a:lnTo>
                <a:lnTo>
                  <a:pt x="668" y="657"/>
                </a:lnTo>
                <a:lnTo>
                  <a:pt x="678" y="645"/>
                </a:lnTo>
                <a:lnTo>
                  <a:pt x="689" y="623"/>
                </a:lnTo>
                <a:lnTo>
                  <a:pt x="699" y="602"/>
                </a:lnTo>
                <a:lnTo>
                  <a:pt x="710" y="579"/>
                </a:lnTo>
                <a:lnTo>
                  <a:pt x="720" y="568"/>
                </a:lnTo>
                <a:lnTo>
                  <a:pt x="720" y="545"/>
                </a:lnTo>
                <a:lnTo>
                  <a:pt x="729" y="523"/>
                </a:lnTo>
                <a:lnTo>
                  <a:pt x="740" y="502"/>
                </a:lnTo>
                <a:lnTo>
                  <a:pt x="740" y="479"/>
                </a:lnTo>
                <a:lnTo>
                  <a:pt x="740" y="457"/>
                </a:lnTo>
                <a:lnTo>
                  <a:pt x="740" y="434"/>
                </a:lnTo>
                <a:lnTo>
                  <a:pt x="750" y="401"/>
                </a:lnTo>
                <a:lnTo>
                  <a:pt x="740" y="379"/>
                </a:lnTo>
                <a:lnTo>
                  <a:pt x="740" y="356"/>
                </a:lnTo>
                <a:lnTo>
                  <a:pt x="740" y="334"/>
                </a:lnTo>
                <a:lnTo>
                  <a:pt x="740" y="311"/>
                </a:lnTo>
                <a:lnTo>
                  <a:pt x="729" y="290"/>
                </a:lnTo>
                <a:lnTo>
                  <a:pt x="720" y="268"/>
                </a:lnTo>
                <a:lnTo>
                  <a:pt x="720" y="245"/>
                </a:lnTo>
                <a:lnTo>
                  <a:pt x="710" y="234"/>
                </a:lnTo>
                <a:lnTo>
                  <a:pt x="699" y="211"/>
                </a:lnTo>
                <a:lnTo>
                  <a:pt x="689" y="189"/>
                </a:lnTo>
                <a:lnTo>
                  <a:pt x="678" y="168"/>
                </a:lnTo>
                <a:lnTo>
                  <a:pt x="668" y="156"/>
                </a:lnTo>
                <a:lnTo>
                  <a:pt x="647" y="134"/>
                </a:lnTo>
                <a:lnTo>
                  <a:pt x="637" y="123"/>
                </a:lnTo>
                <a:lnTo>
                  <a:pt x="617" y="111"/>
                </a:lnTo>
                <a:lnTo>
                  <a:pt x="607" y="89"/>
                </a:lnTo>
                <a:lnTo>
                  <a:pt x="586" y="78"/>
                </a:lnTo>
                <a:lnTo>
                  <a:pt x="576" y="68"/>
                </a:lnTo>
                <a:lnTo>
                  <a:pt x="555" y="56"/>
                </a:lnTo>
                <a:lnTo>
                  <a:pt x="534" y="45"/>
                </a:lnTo>
                <a:lnTo>
                  <a:pt x="514" y="34"/>
                </a:lnTo>
                <a:lnTo>
                  <a:pt x="493" y="23"/>
                </a:lnTo>
                <a:lnTo>
                  <a:pt x="483" y="23"/>
                </a:lnTo>
                <a:lnTo>
                  <a:pt x="462" y="11"/>
                </a:lnTo>
                <a:lnTo>
                  <a:pt x="441" y="11"/>
                </a:lnTo>
                <a:lnTo>
                  <a:pt x="411" y="11"/>
                </a:lnTo>
                <a:lnTo>
                  <a:pt x="391" y="0"/>
                </a:lnTo>
                <a:lnTo>
                  <a:pt x="370" y="0"/>
                </a:lnTo>
                <a:lnTo>
                  <a:pt x="349" y="0"/>
                </a:lnTo>
                <a:lnTo>
                  <a:pt x="328" y="11"/>
                </a:lnTo>
                <a:lnTo>
                  <a:pt x="309" y="11"/>
                </a:lnTo>
                <a:lnTo>
                  <a:pt x="288" y="11"/>
                </a:lnTo>
                <a:lnTo>
                  <a:pt x="267" y="23"/>
                </a:lnTo>
                <a:lnTo>
                  <a:pt x="246" y="23"/>
                </a:lnTo>
                <a:lnTo>
                  <a:pt x="225" y="34"/>
                </a:lnTo>
                <a:lnTo>
                  <a:pt x="206" y="45"/>
                </a:lnTo>
                <a:lnTo>
                  <a:pt x="195" y="56"/>
                </a:lnTo>
                <a:lnTo>
                  <a:pt x="174" y="68"/>
                </a:lnTo>
                <a:lnTo>
                  <a:pt x="154" y="78"/>
                </a:lnTo>
                <a:lnTo>
                  <a:pt x="143" y="89"/>
                </a:lnTo>
                <a:lnTo>
                  <a:pt x="122" y="111"/>
                </a:lnTo>
                <a:lnTo>
                  <a:pt x="113" y="123"/>
                </a:lnTo>
                <a:lnTo>
                  <a:pt x="92" y="134"/>
                </a:lnTo>
                <a:lnTo>
                  <a:pt x="82" y="156"/>
                </a:lnTo>
                <a:lnTo>
                  <a:pt x="72" y="168"/>
                </a:lnTo>
                <a:lnTo>
                  <a:pt x="61" y="189"/>
                </a:lnTo>
                <a:lnTo>
                  <a:pt x="51" y="211"/>
                </a:lnTo>
                <a:lnTo>
                  <a:pt x="40" y="234"/>
                </a:lnTo>
                <a:lnTo>
                  <a:pt x="30" y="245"/>
                </a:lnTo>
                <a:lnTo>
                  <a:pt x="21" y="268"/>
                </a:lnTo>
                <a:lnTo>
                  <a:pt x="10" y="290"/>
                </a:lnTo>
                <a:lnTo>
                  <a:pt x="10" y="311"/>
                </a:lnTo>
                <a:lnTo>
                  <a:pt x="10" y="334"/>
                </a:lnTo>
                <a:lnTo>
                  <a:pt x="0" y="356"/>
                </a:lnTo>
                <a:lnTo>
                  <a:pt x="0" y="379"/>
                </a:lnTo>
                <a:lnTo>
                  <a:pt x="0" y="401"/>
                </a:lnTo>
                <a:lnTo>
                  <a:pt x="0" y="434"/>
                </a:lnTo>
                <a:lnTo>
                  <a:pt x="0" y="457"/>
                </a:lnTo>
                <a:lnTo>
                  <a:pt x="10" y="479"/>
                </a:lnTo>
                <a:lnTo>
                  <a:pt x="10" y="502"/>
                </a:lnTo>
                <a:lnTo>
                  <a:pt x="10" y="523"/>
                </a:lnTo>
                <a:lnTo>
                  <a:pt x="21" y="545"/>
                </a:lnTo>
                <a:lnTo>
                  <a:pt x="30" y="568"/>
                </a:lnTo>
                <a:lnTo>
                  <a:pt x="40" y="579"/>
                </a:lnTo>
                <a:lnTo>
                  <a:pt x="51" y="602"/>
                </a:lnTo>
                <a:lnTo>
                  <a:pt x="61" y="623"/>
                </a:lnTo>
                <a:lnTo>
                  <a:pt x="72" y="645"/>
                </a:lnTo>
                <a:lnTo>
                  <a:pt x="82" y="657"/>
                </a:lnTo>
                <a:lnTo>
                  <a:pt x="92" y="679"/>
                </a:lnTo>
                <a:lnTo>
                  <a:pt x="113" y="690"/>
                </a:lnTo>
                <a:lnTo>
                  <a:pt x="122" y="702"/>
                </a:lnTo>
                <a:lnTo>
                  <a:pt x="143" y="724"/>
                </a:lnTo>
                <a:lnTo>
                  <a:pt x="154" y="734"/>
                </a:lnTo>
                <a:lnTo>
                  <a:pt x="174" y="745"/>
                </a:lnTo>
                <a:lnTo>
                  <a:pt x="195" y="757"/>
                </a:lnTo>
                <a:lnTo>
                  <a:pt x="206" y="768"/>
                </a:lnTo>
                <a:lnTo>
                  <a:pt x="225" y="779"/>
                </a:lnTo>
                <a:lnTo>
                  <a:pt x="246" y="790"/>
                </a:lnTo>
                <a:lnTo>
                  <a:pt x="267" y="790"/>
                </a:lnTo>
                <a:lnTo>
                  <a:pt x="288" y="802"/>
                </a:lnTo>
                <a:lnTo>
                  <a:pt x="309" y="802"/>
                </a:lnTo>
                <a:lnTo>
                  <a:pt x="328" y="802"/>
                </a:lnTo>
                <a:lnTo>
                  <a:pt x="349" y="813"/>
                </a:lnTo>
                <a:lnTo>
                  <a:pt x="370" y="8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l-GR"/>
          </a:p>
        </p:txBody>
      </p:sp>
      <p:sp>
        <p:nvSpPr>
          <p:cNvPr id="52244" name="Freeform 20"/>
          <p:cNvSpPr>
            <a:spLocks/>
          </p:cNvSpPr>
          <p:nvPr/>
        </p:nvSpPr>
        <p:spPr bwMode="auto">
          <a:xfrm>
            <a:off x="1960563" y="4689475"/>
            <a:ext cx="114300" cy="107950"/>
          </a:xfrm>
          <a:custGeom>
            <a:avLst/>
            <a:gdLst>
              <a:gd name="T0" fmla="*/ 2147483647 w 72"/>
              <a:gd name="T1" fmla="*/ 2147483647 h 68"/>
              <a:gd name="T2" fmla="*/ 2147483647 w 72"/>
              <a:gd name="T3" fmla="*/ 2147483647 h 68"/>
              <a:gd name="T4" fmla="*/ 2147483647 w 72"/>
              <a:gd name="T5" fmla="*/ 2147483647 h 68"/>
              <a:gd name="T6" fmla="*/ 2147483647 w 72"/>
              <a:gd name="T7" fmla="*/ 2147483647 h 68"/>
              <a:gd name="T8" fmla="*/ 2147483647 w 72"/>
              <a:gd name="T9" fmla="*/ 2147483647 h 68"/>
              <a:gd name="T10" fmla="*/ 2147483647 w 72"/>
              <a:gd name="T11" fmla="*/ 0 h 68"/>
              <a:gd name="T12" fmla="*/ 2147483647 w 72"/>
              <a:gd name="T13" fmla="*/ 0 h 68"/>
              <a:gd name="T14" fmla="*/ 2147483647 w 72"/>
              <a:gd name="T15" fmla="*/ 0 h 68"/>
              <a:gd name="T16" fmla="*/ 2147483647 w 72"/>
              <a:gd name="T17" fmla="*/ 2147483647 h 68"/>
              <a:gd name="T18" fmla="*/ 0 w 72"/>
              <a:gd name="T19" fmla="*/ 2147483647 h 68"/>
              <a:gd name="T20" fmla="*/ 2147483647 w 72"/>
              <a:gd name="T21" fmla="*/ 2147483647 h 68"/>
              <a:gd name="T22" fmla="*/ 2147483647 w 72"/>
              <a:gd name="T23" fmla="*/ 2147483647 h 68"/>
              <a:gd name="T24" fmla="*/ 2147483647 w 72"/>
              <a:gd name="T25" fmla="*/ 214748364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68"/>
              <a:gd name="T41" fmla="*/ 72 w 72"/>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68">
                <a:moveTo>
                  <a:pt x="31" y="67"/>
                </a:moveTo>
                <a:lnTo>
                  <a:pt x="50" y="67"/>
                </a:lnTo>
                <a:lnTo>
                  <a:pt x="61" y="56"/>
                </a:lnTo>
                <a:lnTo>
                  <a:pt x="71" y="33"/>
                </a:lnTo>
                <a:lnTo>
                  <a:pt x="61" y="11"/>
                </a:lnTo>
                <a:lnTo>
                  <a:pt x="50" y="0"/>
                </a:lnTo>
                <a:lnTo>
                  <a:pt x="31" y="0"/>
                </a:lnTo>
                <a:lnTo>
                  <a:pt x="21" y="0"/>
                </a:lnTo>
                <a:lnTo>
                  <a:pt x="10" y="11"/>
                </a:lnTo>
                <a:lnTo>
                  <a:pt x="0" y="33"/>
                </a:lnTo>
                <a:lnTo>
                  <a:pt x="10" y="56"/>
                </a:lnTo>
                <a:lnTo>
                  <a:pt x="21" y="67"/>
                </a:lnTo>
                <a:lnTo>
                  <a:pt x="31"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l-GR"/>
          </a:p>
        </p:txBody>
      </p:sp>
      <p:sp>
        <p:nvSpPr>
          <p:cNvPr id="52245" name="Line 21"/>
          <p:cNvSpPr>
            <a:spLocks noChangeShapeType="1"/>
          </p:cNvSpPr>
          <p:nvPr/>
        </p:nvSpPr>
        <p:spPr bwMode="auto">
          <a:xfrm>
            <a:off x="6642100" y="4749800"/>
            <a:ext cx="933450" cy="285750"/>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46" name="Line 22"/>
          <p:cNvSpPr>
            <a:spLocks noChangeShapeType="1"/>
          </p:cNvSpPr>
          <p:nvPr/>
        </p:nvSpPr>
        <p:spPr bwMode="auto">
          <a:xfrm flipV="1">
            <a:off x="2816225" y="5602288"/>
            <a:ext cx="473075" cy="82550"/>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47" name="Line 23"/>
          <p:cNvSpPr>
            <a:spLocks noChangeShapeType="1"/>
          </p:cNvSpPr>
          <p:nvPr/>
        </p:nvSpPr>
        <p:spPr bwMode="auto">
          <a:xfrm flipV="1">
            <a:off x="2733675" y="5303838"/>
            <a:ext cx="492125" cy="80962"/>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48" name="Line 24"/>
          <p:cNvSpPr>
            <a:spLocks noChangeShapeType="1"/>
          </p:cNvSpPr>
          <p:nvPr/>
        </p:nvSpPr>
        <p:spPr bwMode="auto">
          <a:xfrm flipV="1">
            <a:off x="7392988" y="5265738"/>
            <a:ext cx="344487" cy="82550"/>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49" name="Line 25"/>
          <p:cNvSpPr>
            <a:spLocks noChangeShapeType="1"/>
          </p:cNvSpPr>
          <p:nvPr/>
        </p:nvSpPr>
        <p:spPr bwMode="auto">
          <a:xfrm flipV="1">
            <a:off x="7407275" y="5461000"/>
            <a:ext cx="393700" cy="187325"/>
          </a:xfrm>
          <a:prstGeom prst="line">
            <a:avLst/>
          </a:prstGeom>
          <a:noFill/>
          <a:ln w="12700">
            <a:solidFill>
              <a:schemeClr val="tx1"/>
            </a:solidFill>
            <a:round/>
            <a:headEnd/>
            <a:tailEnd/>
          </a:ln>
          <a:effectLst>
            <a:outerShdw dist="17961" dir="13500000" algn="ctr" rotWithShape="0">
              <a:schemeClr val="bg1"/>
            </a:outerShdw>
          </a:effectLst>
        </p:spPr>
        <p:txBody>
          <a:bodyPr wrap="none" anchor="ctr"/>
          <a:lstStyle/>
          <a:p>
            <a:pPr>
              <a:defRPr/>
            </a:pPr>
            <a:endParaRPr lang="el-GR">
              <a:latin typeface="Arial" charset="0"/>
            </a:endParaRPr>
          </a:p>
        </p:txBody>
      </p:sp>
      <p:sp>
        <p:nvSpPr>
          <p:cNvPr id="52250" name="Oval 26"/>
          <p:cNvSpPr>
            <a:spLocks noChangeArrowheads="1"/>
          </p:cNvSpPr>
          <p:nvPr/>
        </p:nvSpPr>
        <p:spPr bwMode="auto">
          <a:xfrm>
            <a:off x="6448425" y="4629150"/>
            <a:ext cx="190500" cy="1905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52251" name="Oval 27"/>
          <p:cNvSpPr>
            <a:spLocks noChangeArrowheads="1"/>
          </p:cNvSpPr>
          <p:nvPr/>
        </p:nvSpPr>
        <p:spPr bwMode="auto">
          <a:xfrm>
            <a:off x="1905000" y="4667250"/>
            <a:ext cx="190500" cy="1905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52252" name="Oval 28"/>
          <p:cNvSpPr>
            <a:spLocks noChangeArrowheads="1"/>
          </p:cNvSpPr>
          <p:nvPr/>
        </p:nvSpPr>
        <p:spPr bwMode="auto">
          <a:xfrm>
            <a:off x="1889125" y="4654550"/>
            <a:ext cx="223838" cy="217488"/>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52253" name="Oval 29"/>
          <p:cNvSpPr>
            <a:spLocks noChangeArrowheads="1"/>
          </p:cNvSpPr>
          <p:nvPr/>
        </p:nvSpPr>
        <p:spPr bwMode="auto">
          <a:xfrm>
            <a:off x="6438900" y="4619625"/>
            <a:ext cx="212725" cy="212725"/>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sp>
        <p:nvSpPr>
          <p:cNvPr id="52254" name="Text Box 30"/>
          <p:cNvSpPr txBox="1">
            <a:spLocks noChangeArrowheads="1"/>
          </p:cNvSpPr>
          <p:nvPr/>
        </p:nvSpPr>
        <p:spPr bwMode="auto">
          <a:xfrm>
            <a:off x="593725" y="493713"/>
            <a:ext cx="2836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b="1" dirty="0">
                <a:solidFill>
                  <a:schemeClr val="bg1">
                    <a:lumMod val="50000"/>
                  </a:schemeClr>
                </a:solidFill>
              </a:rPr>
              <a:t>Ετήσια Στρώση, Βάρβες</a:t>
            </a:r>
            <a:endParaRPr lang="en-US" altLang="el-GR" dirty="0">
              <a:solidFill>
                <a:schemeClr val="bg1">
                  <a:lumMod val="50000"/>
                </a:schemeClr>
              </a:solidFill>
            </a:endParaRPr>
          </a:p>
        </p:txBody>
      </p:sp>
      <p:sp>
        <p:nvSpPr>
          <p:cNvPr id="52255" name="Text Box 31"/>
          <p:cNvSpPr txBox="1">
            <a:spLocks noChangeArrowheads="1"/>
          </p:cNvSpPr>
          <p:nvPr/>
        </p:nvSpPr>
        <p:spPr bwMode="auto">
          <a:xfrm>
            <a:off x="441325" y="6361113"/>
            <a:ext cx="803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b="1" dirty="0">
                <a:solidFill>
                  <a:schemeClr val="bg1">
                    <a:lumMod val="50000"/>
                  </a:schemeClr>
                </a:solidFill>
              </a:rPr>
              <a:t>Modern Lakes, just count back from present. Fossil pollen track climate</a:t>
            </a:r>
            <a:r>
              <a:rPr lang="en-US" altLang="el-GR" b="1" dirty="0"/>
              <a:t>.</a:t>
            </a:r>
          </a:p>
        </p:txBody>
      </p:sp>
      <p:sp>
        <p:nvSpPr>
          <p:cNvPr id="52256" name="Text Box 32"/>
          <p:cNvSpPr txBox="1">
            <a:spLocks noChangeArrowheads="1"/>
          </p:cNvSpPr>
          <p:nvPr/>
        </p:nvSpPr>
        <p:spPr bwMode="auto">
          <a:xfrm>
            <a:off x="1539875" y="54769"/>
            <a:ext cx="509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dirty="0">
                <a:solidFill>
                  <a:schemeClr val="bg1">
                    <a:lumMod val="50000"/>
                  </a:schemeClr>
                </a:solidFill>
              </a:rPr>
              <a:t>Lakes south of the glacier track its advance - NH</a:t>
            </a:r>
          </a:p>
        </p:txBody>
      </p:sp>
      <p:pic>
        <p:nvPicPr>
          <p:cNvPr id="52257" name="Picture 33" descr="varv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1513" y="1028700"/>
            <a:ext cx="7731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8" name="Picture 34" descr="grn_varve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4724400"/>
            <a:ext cx="1069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5" name="Ομάδα 2"/>
          <p:cNvGrpSpPr>
            <a:grpSpLocks/>
          </p:cNvGrpSpPr>
          <p:nvPr/>
        </p:nvGrpSpPr>
        <p:grpSpPr bwMode="auto">
          <a:xfrm>
            <a:off x="755650" y="1125538"/>
            <a:ext cx="6953250" cy="5449887"/>
            <a:chOff x="36513" y="863922"/>
            <a:chExt cx="8692108" cy="6813550"/>
          </a:xfrm>
        </p:grpSpPr>
        <p:pic>
          <p:nvPicPr>
            <p:cNvPr id="5427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176659"/>
              <a:ext cx="68929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7" name="Rectangle 4"/>
            <p:cNvSpPr>
              <a:spLocks noChangeArrowheads="1"/>
            </p:cNvSpPr>
            <p:nvPr/>
          </p:nvSpPr>
          <p:spPr bwMode="auto">
            <a:xfrm>
              <a:off x="36513" y="4753297"/>
              <a:ext cx="16240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Sediment layers</a:t>
              </a:r>
            </a:p>
            <a:p>
              <a:r>
                <a:rPr lang="en-US" altLang="el-GR" sz="1600">
                  <a:solidFill>
                    <a:srgbClr val="000000"/>
                  </a:solidFill>
                </a:rPr>
                <a:t>with tree logs to</a:t>
              </a:r>
            </a:p>
            <a:p>
              <a:r>
                <a:rPr lang="en-US" altLang="el-GR" sz="1600">
                  <a:solidFill>
                    <a:srgbClr val="000000"/>
                  </a:solidFill>
                </a:rPr>
                <a:t>be collected for</a:t>
              </a:r>
            </a:p>
            <a:p>
              <a:r>
                <a:rPr lang="en-US" altLang="el-GR" sz="1600">
                  <a:solidFill>
                    <a:srgbClr val="000000"/>
                  </a:solidFill>
                </a:rPr>
                <a:t>dendrochronology</a:t>
              </a:r>
            </a:p>
          </p:txBody>
        </p:sp>
        <p:sp>
          <p:nvSpPr>
            <p:cNvPr id="54278" name="Rectangle 5"/>
            <p:cNvSpPr>
              <a:spLocks noChangeArrowheads="1"/>
            </p:cNvSpPr>
            <p:nvPr/>
          </p:nvSpPr>
          <p:spPr bwMode="auto">
            <a:xfrm>
              <a:off x="1839913" y="1275084"/>
              <a:ext cx="20399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Annual-ring similarities</a:t>
              </a:r>
            </a:p>
            <a:p>
              <a:r>
                <a:rPr lang="en-US" altLang="el-GR" sz="1600">
                  <a:solidFill>
                    <a:srgbClr val="000000"/>
                  </a:solidFill>
                </a:rPr>
                <a:t>show correlation</a:t>
              </a:r>
            </a:p>
          </p:txBody>
        </p:sp>
        <p:sp>
          <p:nvSpPr>
            <p:cNvPr id="54279" name="Rectangle 6"/>
            <p:cNvSpPr>
              <a:spLocks noChangeArrowheads="1"/>
            </p:cNvSpPr>
            <p:nvPr/>
          </p:nvSpPr>
          <p:spPr bwMode="auto">
            <a:xfrm>
              <a:off x="3844925" y="1554484"/>
              <a:ext cx="113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Current year</a:t>
              </a:r>
            </a:p>
          </p:txBody>
        </p:sp>
        <p:sp>
          <p:nvSpPr>
            <p:cNvPr id="54280" name="Rectangle 7"/>
            <p:cNvSpPr>
              <a:spLocks noChangeArrowheads="1"/>
            </p:cNvSpPr>
            <p:nvPr/>
          </p:nvSpPr>
          <p:spPr bwMode="auto">
            <a:xfrm>
              <a:off x="7554913" y="905197"/>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Years of age</a:t>
              </a:r>
            </a:p>
          </p:txBody>
        </p:sp>
        <p:sp>
          <p:nvSpPr>
            <p:cNvPr id="54281" name="Rectangle 8"/>
            <p:cNvSpPr>
              <a:spLocks noChangeArrowheads="1"/>
            </p:cNvSpPr>
            <p:nvPr/>
          </p:nvSpPr>
          <p:spPr bwMode="auto">
            <a:xfrm>
              <a:off x="4602163" y="1821184"/>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50</a:t>
              </a:r>
            </a:p>
          </p:txBody>
        </p:sp>
        <p:sp>
          <p:nvSpPr>
            <p:cNvPr id="54282" name="Rectangle 9"/>
            <p:cNvSpPr>
              <a:spLocks noChangeArrowheads="1"/>
            </p:cNvSpPr>
            <p:nvPr/>
          </p:nvSpPr>
          <p:spPr bwMode="auto">
            <a:xfrm>
              <a:off x="5449888" y="1768797"/>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100</a:t>
              </a:r>
            </a:p>
          </p:txBody>
        </p:sp>
        <p:sp>
          <p:nvSpPr>
            <p:cNvPr id="54283" name="Rectangle 10"/>
            <p:cNvSpPr>
              <a:spLocks noChangeArrowheads="1"/>
            </p:cNvSpPr>
            <p:nvPr/>
          </p:nvSpPr>
          <p:spPr bwMode="auto">
            <a:xfrm>
              <a:off x="5964238" y="1724347"/>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150</a:t>
              </a:r>
            </a:p>
          </p:txBody>
        </p:sp>
        <p:sp>
          <p:nvSpPr>
            <p:cNvPr id="54284" name="Rectangle 11"/>
            <p:cNvSpPr>
              <a:spLocks noChangeArrowheads="1"/>
            </p:cNvSpPr>
            <p:nvPr/>
          </p:nvSpPr>
          <p:spPr bwMode="auto">
            <a:xfrm>
              <a:off x="6550025" y="1662434"/>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200</a:t>
              </a:r>
            </a:p>
          </p:txBody>
        </p:sp>
        <p:sp>
          <p:nvSpPr>
            <p:cNvPr id="54285" name="Rectangle 12"/>
            <p:cNvSpPr>
              <a:spLocks noChangeArrowheads="1"/>
            </p:cNvSpPr>
            <p:nvPr/>
          </p:nvSpPr>
          <p:spPr bwMode="auto">
            <a:xfrm>
              <a:off x="7050088" y="1419547"/>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400</a:t>
              </a:r>
            </a:p>
          </p:txBody>
        </p:sp>
        <p:sp>
          <p:nvSpPr>
            <p:cNvPr id="54286" name="Rectangle 13"/>
            <p:cNvSpPr>
              <a:spLocks noChangeArrowheads="1"/>
            </p:cNvSpPr>
            <p:nvPr/>
          </p:nvSpPr>
          <p:spPr bwMode="auto">
            <a:xfrm>
              <a:off x="7410450" y="1159197"/>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500</a:t>
              </a:r>
            </a:p>
          </p:txBody>
        </p:sp>
        <p:sp>
          <p:nvSpPr>
            <p:cNvPr id="54287" name="Rectangle 14"/>
            <p:cNvSpPr>
              <a:spLocks noChangeArrowheads="1"/>
            </p:cNvSpPr>
            <p:nvPr/>
          </p:nvSpPr>
          <p:spPr bwMode="auto">
            <a:xfrm>
              <a:off x="7218363" y="6888484"/>
              <a:ext cx="9937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Buried tree</a:t>
              </a:r>
            </a:p>
            <a:p>
              <a:r>
                <a:rPr lang="en-US" altLang="el-GR" sz="1600">
                  <a:solidFill>
                    <a:srgbClr val="000000"/>
                  </a:solidFill>
                </a:rPr>
                <a:t>logs</a:t>
              </a:r>
            </a:p>
          </p:txBody>
        </p:sp>
        <p:sp>
          <p:nvSpPr>
            <p:cNvPr id="54288" name="Rectangle 15"/>
            <p:cNvSpPr>
              <a:spLocks noChangeArrowheads="1"/>
            </p:cNvSpPr>
            <p:nvPr/>
          </p:nvSpPr>
          <p:spPr bwMode="auto">
            <a:xfrm>
              <a:off x="7816850" y="2364109"/>
              <a:ext cx="6096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a:solidFill>
                    <a:srgbClr val="000000"/>
                  </a:solidFill>
                </a:rPr>
                <a:t>Tree</a:t>
              </a:r>
            </a:p>
            <a:p>
              <a:r>
                <a:rPr lang="en-US" altLang="el-GR" sz="1600">
                  <a:solidFill>
                    <a:srgbClr val="000000"/>
                  </a:solidFill>
                </a:rPr>
                <a:t>growth</a:t>
              </a:r>
            </a:p>
            <a:p>
              <a:r>
                <a:rPr lang="en-US" altLang="el-GR" sz="1600">
                  <a:solidFill>
                    <a:srgbClr val="000000"/>
                  </a:solidFill>
                </a:rPr>
                <a:t>rings</a:t>
              </a:r>
            </a:p>
          </p:txBody>
        </p:sp>
        <p:sp>
          <p:nvSpPr>
            <p:cNvPr id="54289" name="Rectangle 16"/>
            <p:cNvSpPr>
              <a:spLocks noChangeArrowheads="1"/>
            </p:cNvSpPr>
            <p:nvPr/>
          </p:nvSpPr>
          <p:spPr bwMode="auto">
            <a:xfrm>
              <a:off x="2970213" y="4410397"/>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A</a:t>
              </a:r>
            </a:p>
          </p:txBody>
        </p:sp>
        <p:sp>
          <p:nvSpPr>
            <p:cNvPr id="54290" name="Rectangle 17"/>
            <p:cNvSpPr>
              <a:spLocks noChangeArrowheads="1"/>
            </p:cNvSpPr>
            <p:nvPr/>
          </p:nvSpPr>
          <p:spPr bwMode="auto">
            <a:xfrm>
              <a:off x="4673600" y="3373759"/>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A</a:t>
              </a:r>
            </a:p>
          </p:txBody>
        </p:sp>
        <p:sp>
          <p:nvSpPr>
            <p:cNvPr id="54291" name="Rectangle 18"/>
            <p:cNvSpPr>
              <a:spLocks noChangeArrowheads="1"/>
            </p:cNvSpPr>
            <p:nvPr/>
          </p:nvSpPr>
          <p:spPr bwMode="auto">
            <a:xfrm>
              <a:off x="2973388" y="4721547"/>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B</a:t>
              </a:r>
            </a:p>
          </p:txBody>
        </p:sp>
        <p:sp>
          <p:nvSpPr>
            <p:cNvPr id="54292" name="Rectangle 19"/>
            <p:cNvSpPr>
              <a:spLocks noChangeArrowheads="1"/>
            </p:cNvSpPr>
            <p:nvPr/>
          </p:nvSpPr>
          <p:spPr bwMode="auto">
            <a:xfrm>
              <a:off x="5346700" y="3451547"/>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B</a:t>
              </a:r>
            </a:p>
          </p:txBody>
        </p:sp>
        <p:sp>
          <p:nvSpPr>
            <p:cNvPr id="54293" name="Rectangle 20"/>
            <p:cNvSpPr>
              <a:spLocks noChangeArrowheads="1"/>
            </p:cNvSpPr>
            <p:nvPr/>
          </p:nvSpPr>
          <p:spPr bwMode="auto">
            <a:xfrm>
              <a:off x="2967038" y="5031109"/>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C</a:t>
              </a:r>
            </a:p>
          </p:txBody>
        </p:sp>
        <p:sp>
          <p:nvSpPr>
            <p:cNvPr id="54294" name="Rectangle 21"/>
            <p:cNvSpPr>
              <a:spLocks noChangeArrowheads="1"/>
            </p:cNvSpPr>
            <p:nvPr/>
          </p:nvSpPr>
          <p:spPr bwMode="auto">
            <a:xfrm>
              <a:off x="6165850" y="3426147"/>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C</a:t>
              </a:r>
            </a:p>
          </p:txBody>
        </p:sp>
        <p:sp>
          <p:nvSpPr>
            <p:cNvPr id="54295" name="Rectangle 22"/>
            <p:cNvSpPr>
              <a:spLocks noChangeArrowheads="1"/>
            </p:cNvSpPr>
            <p:nvPr/>
          </p:nvSpPr>
          <p:spPr bwMode="auto">
            <a:xfrm>
              <a:off x="2967038" y="5523234"/>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D</a:t>
              </a:r>
            </a:p>
          </p:txBody>
        </p:sp>
        <p:sp>
          <p:nvSpPr>
            <p:cNvPr id="54296" name="Rectangle 23"/>
            <p:cNvSpPr>
              <a:spLocks noChangeArrowheads="1"/>
            </p:cNvSpPr>
            <p:nvPr/>
          </p:nvSpPr>
          <p:spPr bwMode="auto">
            <a:xfrm>
              <a:off x="6964363" y="3399159"/>
              <a:ext cx="146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600" b="1">
                  <a:solidFill>
                    <a:srgbClr val="000000"/>
                  </a:solidFill>
                </a:rPr>
                <a:t>D</a:t>
              </a:r>
            </a:p>
          </p:txBody>
        </p:sp>
        <p:sp>
          <p:nvSpPr>
            <p:cNvPr id="54297" name="Freeform 24"/>
            <p:cNvSpPr>
              <a:spLocks/>
            </p:cNvSpPr>
            <p:nvPr/>
          </p:nvSpPr>
          <p:spPr bwMode="auto">
            <a:xfrm>
              <a:off x="6394450" y="4746947"/>
              <a:ext cx="1111250" cy="2124075"/>
            </a:xfrm>
            <a:custGeom>
              <a:avLst/>
              <a:gdLst>
                <a:gd name="T0" fmla="*/ 0 w 700"/>
                <a:gd name="T1" fmla="*/ 2147483647 h 1338"/>
                <a:gd name="T2" fmla="*/ 2147483647 w 700"/>
                <a:gd name="T3" fmla="*/ 2147483647 h 1338"/>
                <a:gd name="T4" fmla="*/ 2147483647 w 700"/>
                <a:gd name="T5" fmla="*/ 0 h 1338"/>
                <a:gd name="T6" fmla="*/ 0 60000 65536"/>
                <a:gd name="T7" fmla="*/ 0 60000 65536"/>
                <a:gd name="T8" fmla="*/ 0 60000 65536"/>
                <a:gd name="T9" fmla="*/ 0 w 700"/>
                <a:gd name="T10" fmla="*/ 0 h 1338"/>
                <a:gd name="T11" fmla="*/ 700 w 700"/>
                <a:gd name="T12" fmla="*/ 1338 h 1338"/>
              </a:gdLst>
              <a:ahLst/>
              <a:cxnLst>
                <a:cxn ang="T6">
                  <a:pos x="T0" y="T1"/>
                </a:cxn>
                <a:cxn ang="T7">
                  <a:pos x="T2" y="T3"/>
                </a:cxn>
                <a:cxn ang="T8">
                  <a:pos x="T4" y="T5"/>
                </a:cxn>
              </a:cxnLst>
              <a:rect l="T9" t="T10" r="T11" b="T12"/>
              <a:pathLst>
                <a:path w="700" h="1338">
                  <a:moveTo>
                    <a:pt x="0" y="131"/>
                  </a:moveTo>
                  <a:lnTo>
                    <a:pt x="666" y="1337"/>
                  </a:lnTo>
                  <a:lnTo>
                    <a:pt x="699"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298" name="Freeform 25"/>
            <p:cNvSpPr>
              <a:spLocks/>
            </p:cNvSpPr>
            <p:nvPr/>
          </p:nvSpPr>
          <p:spPr bwMode="auto">
            <a:xfrm>
              <a:off x="7219950" y="2235522"/>
              <a:ext cx="544513" cy="287337"/>
            </a:xfrm>
            <a:custGeom>
              <a:avLst/>
              <a:gdLst>
                <a:gd name="T0" fmla="*/ 0 w 343"/>
                <a:gd name="T1" fmla="*/ 2147483647 h 181"/>
                <a:gd name="T2" fmla="*/ 2147483647 w 343"/>
                <a:gd name="T3" fmla="*/ 2147483647 h 181"/>
                <a:gd name="T4" fmla="*/ 2147483647 w 343"/>
                <a:gd name="T5" fmla="*/ 0 h 181"/>
                <a:gd name="T6" fmla="*/ 0 60000 65536"/>
                <a:gd name="T7" fmla="*/ 0 60000 65536"/>
                <a:gd name="T8" fmla="*/ 0 60000 65536"/>
                <a:gd name="T9" fmla="*/ 0 w 343"/>
                <a:gd name="T10" fmla="*/ 0 h 181"/>
                <a:gd name="T11" fmla="*/ 343 w 343"/>
                <a:gd name="T12" fmla="*/ 181 h 181"/>
              </a:gdLst>
              <a:ahLst/>
              <a:cxnLst>
                <a:cxn ang="T6">
                  <a:pos x="T0" y="T1"/>
                </a:cxn>
                <a:cxn ang="T7">
                  <a:pos x="T2" y="T3"/>
                </a:cxn>
                <a:cxn ang="T8">
                  <a:pos x="T4" y="T5"/>
                </a:cxn>
              </a:cxnLst>
              <a:rect l="T9" t="T10" r="T11" b="T12"/>
              <a:pathLst>
                <a:path w="343" h="181">
                  <a:moveTo>
                    <a:pt x="0" y="180"/>
                  </a:moveTo>
                  <a:lnTo>
                    <a:pt x="342" y="180"/>
                  </a:lnTo>
                  <a:lnTo>
                    <a:pt x="8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299" name="Freeform 26"/>
            <p:cNvSpPr>
              <a:spLocks/>
            </p:cNvSpPr>
            <p:nvPr/>
          </p:nvSpPr>
          <p:spPr bwMode="auto">
            <a:xfrm>
              <a:off x="2087563" y="1821184"/>
              <a:ext cx="1368425" cy="1374775"/>
            </a:xfrm>
            <a:custGeom>
              <a:avLst/>
              <a:gdLst>
                <a:gd name="T0" fmla="*/ 2147483647 w 862"/>
                <a:gd name="T1" fmla="*/ 2147483647 h 866"/>
                <a:gd name="T2" fmla="*/ 2147483647 w 862"/>
                <a:gd name="T3" fmla="*/ 2147483647 h 866"/>
                <a:gd name="T4" fmla="*/ 2147483647 w 862"/>
                <a:gd name="T5" fmla="*/ 2147483647 h 866"/>
                <a:gd name="T6" fmla="*/ 2147483647 w 862"/>
                <a:gd name="T7" fmla="*/ 2147483647 h 866"/>
                <a:gd name="T8" fmla="*/ 2147483647 w 862"/>
                <a:gd name="T9" fmla="*/ 2147483647 h 866"/>
                <a:gd name="T10" fmla="*/ 2147483647 w 862"/>
                <a:gd name="T11" fmla="*/ 2147483647 h 866"/>
                <a:gd name="T12" fmla="*/ 2147483647 w 862"/>
                <a:gd name="T13" fmla="*/ 2147483647 h 866"/>
                <a:gd name="T14" fmla="*/ 2147483647 w 862"/>
                <a:gd name="T15" fmla="*/ 2147483647 h 866"/>
                <a:gd name="T16" fmla="*/ 2147483647 w 862"/>
                <a:gd name="T17" fmla="*/ 2147483647 h 866"/>
                <a:gd name="T18" fmla="*/ 2147483647 w 862"/>
                <a:gd name="T19" fmla="*/ 2147483647 h 866"/>
                <a:gd name="T20" fmla="*/ 2147483647 w 862"/>
                <a:gd name="T21" fmla="*/ 2147483647 h 866"/>
                <a:gd name="T22" fmla="*/ 2147483647 w 862"/>
                <a:gd name="T23" fmla="*/ 2147483647 h 866"/>
                <a:gd name="T24" fmla="*/ 2147483647 w 862"/>
                <a:gd name="T25" fmla="*/ 2147483647 h 866"/>
                <a:gd name="T26" fmla="*/ 2147483647 w 862"/>
                <a:gd name="T27" fmla="*/ 2147483647 h 866"/>
                <a:gd name="T28" fmla="*/ 2147483647 w 862"/>
                <a:gd name="T29" fmla="*/ 2147483647 h 866"/>
                <a:gd name="T30" fmla="*/ 2147483647 w 862"/>
                <a:gd name="T31" fmla="*/ 2147483647 h 866"/>
                <a:gd name="T32" fmla="*/ 2147483647 w 862"/>
                <a:gd name="T33" fmla="*/ 2147483647 h 866"/>
                <a:gd name="T34" fmla="*/ 2147483647 w 862"/>
                <a:gd name="T35" fmla="*/ 2147483647 h 866"/>
                <a:gd name="T36" fmla="*/ 2147483647 w 862"/>
                <a:gd name="T37" fmla="*/ 2147483647 h 866"/>
                <a:gd name="T38" fmla="*/ 2147483647 w 862"/>
                <a:gd name="T39" fmla="*/ 2147483647 h 866"/>
                <a:gd name="T40" fmla="*/ 2147483647 w 862"/>
                <a:gd name="T41" fmla="*/ 2147483647 h 866"/>
                <a:gd name="T42" fmla="*/ 2147483647 w 862"/>
                <a:gd name="T43" fmla="*/ 2147483647 h 866"/>
                <a:gd name="T44" fmla="*/ 2147483647 w 862"/>
                <a:gd name="T45" fmla="*/ 2147483647 h 866"/>
                <a:gd name="T46" fmla="*/ 2147483647 w 862"/>
                <a:gd name="T47" fmla="*/ 2147483647 h 866"/>
                <a:gd name="T48" fmla="*/ 2147483647 w 862"/>
                <a:gd name="T49" fmla="*/ 2147483647 h 866"/>
                <a:gd name="T50" fmla="*/ 2147483647 w 862"/>
                <a:gd name="T51" fmla="*/ 2147483647 h 866"/>
                <a:gd name="T52" fmla="*/ 2147483647 w 862"/>
                <a:gd name="T53" fmla="*/ 2147483647 h 866"/>
                <a:gd name="T54" fmla="*/ 2147483647 w 862"/>
                <a:gd name="T55" fmla="*/ 2147483647 h 866"/>
                <a:gd name="T56" fmla="*/ 2147483647 w 862"/>
                <a:gd name="T57" fmla="*/ 0 h 866"/>
                <a:gd name="T58" fmla="*/ 2147483647 w 862"/>
                <a:gd name="T59" fmla="*/ 0 h 866"/>
                <a:gd name="T60" fmla="*/ 2147483647 w 862"/>
                <a:gd name="T61" fmla="*/ 2147483647 h 866"/>
                <a:gd name="T62" fmla="*/ 2147483647 w 862"/>
                <a:gd name="T63" fmla="*/ 2147483647 h 866"/>
                <a:gd name="T64" fmla="*/ 2147483647 w 862"/>
                <a:gd name="T65" fmla="*/ 2147483647 h 866"/>
                <a:gd name="T66" fmla="*/ 2147483647 w 862"/>
                <a:gd name="T67" fmla="*/ 2147483647 h 866"/>
                <a:gd name="T68" fmla="*/ 2147483647 w 862"/>
                <a:gd name="T69" fmla="*/ 2147483647 h 866"/>
                <a:gd name="T70" fmla="*/ 2147483647 w 862"/>
                <a:gd name="T71" fmla="*/ 2147483647 h 866"/>
                <a:gd name="T72" fmla="*/ 2147483647 w 862"/>
                <a:gd name="T73" fmla="*/ 2147483647 h 866"/>
                <a:gd name="T74" fmla="*/ 2147483647 w 862"/>
                <a:gd name="T75" fmla="*/ 2147483647 h 866"/>
                <a:gd name="T76" fmla="*/ 2147483647 w 862"/>
                <a:gd name="T77" fmla="*/ 2147483647 h 866"/>
                <a:gd name="T78" fmla="*/ 2147483647 w 862"/>
                <a:gd name="T79" fmla="*/ 2147483647 h 866"/>
                <a:gd name="T80" fmla="*/ 2147483647 w 862"/>
                <a:gd name="T81" fmla="*/ 2147483647 h 866"/>
                <a:gd name="T82" fmla="*/ 2147483647 w 862"/>
                <a:gd name="T83" fmla="*/ 2147483647 h 866"/>
                <a:gd name="T84" fmla="*/ 0 w 862"/>
                <a:gd name="T85" fmla="*/ 2147483647 h 866"/>
                <a:gd name="T86" fmla="*/ 0 w 862"/>
                <a:gd name="T87" fmla="*/ 2147483647 h 866"/>
                <a:gd name="T88" fmla="*/ 0 w 862"/>
                <a:gd name="T89" fmla="*/ 2147483647 h 866"/>
                <a:gd name="T90" fmla="*/ 2147483647 w 862"/>
                <a:gd name="T91" fmla="*/ 2147483647 h 866"/>
                <a:gd name="T92" fmla="*/ 2147483647 w 862"/>
                <a:gd name="T93" fmla="*/ 2147483647 h 866"/>
                <a:gd name="T94" fmla="*/ 2147483647 w 862"/>
                <a:gd name="T95" fmla="*/ 2147483647 h 866"/>
                <a:gd name="T96" fmla="*/ 2147483647 w 862"/>
                <a:gd name="T97" fmla="*/ 2147483647 h 866"/>
                <a:gd name="T98" fmla="*/ 2147483647 w 862"/>
                <a:gd name="T99" fmla="*/ 2147483647 h 866"/>
                <a:gd name="T100" fmla="*/ 2147483647 w 862"/>
                <a:gd name="T101" fmla="*/ 2147483647 h 866"/>
                <a:gd name="T102" fmla="*/ 2147483647 w 862"/>
                <a:gd name="T103" fmla="*/ 2147483647 h 866"/>
                <a:gd name="T104" fmla="*/ 2147483647 w 862"/>
                <a:gd name="T105" fmla="*/ 2147483647 h 866"/>
                <a:gd name="T106" fmla="*/ 2147483647 w 862"/>
                <a:gd name="T107" fmla="*/ 2147483647 h 866"/>
                <a:gd name="T108" fmla="*/ 2147483647 w 862"/>
                <a:gd name="T109" fmla="*/ 2147483647 h 866"/>
                <a:gd name="T110" fmla="*/ 2147483647 w 862"/>
                <a:gd name="T111" fmla="*/ 2147483647 h 866"/>
                <a:gd name="T112" fmla="*/ 2147483647 w 862"/>
                <a:gd name="T113" fmla="*/ 2147483647 h 866"/>
                <a:gd name="T114" fmla="*/ 2147483647 w 862"/>
                <a:gd name="T115" fmla="*/ 2147483647 h 8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2"/>
                <a:gd name="T175" fmla="*/ 0 h 866"/>
                <a:gd name="T176" fmla="*/ 862 w 862"/>
                <a:gd name="T177" fmla="*/ 866 h 8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2" h="866">
                  <a:moveTo>
                    <a:pt x="439" y="865"/>
                  </a:moveTo>
                  <a:lnTo>
                    <a:pt x="455" y="865"/>
                  </a:lnTo>
                  <a:lnTo>
                    <a:pt x="488" y="865"/>
                  </a:lnTo>
                  <a:lnTo>
                    <a:pt x="504" y="865"/>
                  </a:lnTo>
                  <a:lnTo>
                    <a:pt x="520" y="849"/>
                  </a:lnTo>
                  <a:lnTo>
                    <a:pt x="553" y="849"/>
                  </a:lnTo>
                  <a:lnTo>
                    <a:pt x="569" y="849"/>
                  </a:lnTo>
                  <a:lnTo>
                    <a:pt x="585" y="832"/>
                  </a:lnTo>
                  <a:lnTo>
                    <a:pt x="618" y="832"/>
                  </a:lnTo>
                  <a:lnTo>
                    <a:pt x="634" y="816"/>
                  </a:lnTo>
                  <a:lnTo>
                    <a:pt x="651" y="800"/>
                  </a:lnTo>
                  <a:lnTo>
                    <a:pt x="667" y="783"/>
                  </a:lnTo>
                  <a:lnTo>
                    <a:pt x="699" y="783"/>
                  </a:lnTo>
                  <a:lnTo>
                    <a:pt x="716" y="767"/>
                  </a:lnTo>
                  <a:lnTo>
                    <a:pt x="732" y="751"/>
                  </a:lnTo>
                  <a:lnTo>
                    <a:pt x="747" y="734"/>
                  </a:lnTo>
                  <a:lnTo>
                    <a:pt x="763" y="718"/>
                  </a:lnTo>
                  <a:lnTo>
                    <a:pt x="763" y="702"/>
                  </a:lnTo>
                  <a:lnTo>
                    <a:pt x="780" y="685"/>
                  </a:lnTo>
                  <a:lnTo>
                    <a:pt x="796" y="652"/>
                  </a:lnTo>
                  <a:lnTo>
                    <a:pt x="812" y="636"/>
                  </a:lnTo>
                  <a:lnTo>
                    <a:pt x="812" y="620"/>
                  </a:lnTo>
                  <a:lnTo>
                    <a:pt x="828" y="603"/>
                  </a:lnTo>
                  <a:lnTo>
                    <a:pt x="828" y="571"/>
                  </a:lnTo>
                  <a:lnTo>
                    <a:pt x="845" y="554"/>
                  </a:lnTo>
                  <a:lnTo>
                    <a:pt x="845" y="538"/>
                  </a:lnTo>
                  <a:lnTo>
                    <a:pt x="861" y="505"/>
                  </a:lnTo>
                  <a:lnTo>
                    <a:pt x="861" y="489"/>
                  </a:lnTo>
                  <a:lnTo>
                    <a:pt x="861" y="458"/>
                  </a:lnTo>
                  <a:lnTo>
                    <a:pt x="861" y="441"/>
                  </a:lnTo>
                  <a:lnTo>
                    <a:pt x="861" y="409"/>
                  </a:lnTo>
                  <a:lnTo>
                    <a:pt x="861" y="392"/>
                  </a:lnTo>
                  <a:lnTo>
                    <a:pt x="861" y="360"/>
                  </a:lnTo>
                  <a:lnTo>
                    <a:pt x="845" y="343"/>
                  </a:lnTo>
                  <a:lnTo>
                    <a:pt x="845" y="327"/>
                  </a:lnTo>
                  <a:lnTo>
                    <a:pt x="828" y="294"/>
                  </a:lnTo>
                  <a:lnTo>
                    <a:pt x="828" y="278"/>
                  </a:lnTo>
                  <a:lnTo>
                    <a:pt x="812" y="262"/>
                  </a:lnTo>
                  <a:lnTo>
                    <a:pt x="812" y="229"/>
                  </a:lnTo>
                  <a:lnTo>
                    <a:pt x="796" y="213"/>
                  </a:lnTo>
                  <a:lnTo>
                    <a:pt x="780" y="196"/>
                  </a:lnTo>
                  <a:lnTo>
                    <a:pt x="763" y="180"/>
                  </a:lnTo>
                  <a:lnTo>
                    <a:pt x="763" y="163"/>
                  </a:lnTo>
                  <a:lnTo>
                    <a:pt x="747" y="147"/>
                  </a:lnTo>
                  <a:lnTo>
                    <a:pt x="732" y="131"/>
                  </a:lnTo>
                  <a:lnTo>
                    <a:pt x="716" y="114"/>
                  </a:lnTo>
                  <a:lnTo>
                    <a:pt x="699" y="98"/>
                  </a:lnTo>
                  <a:lnTo>
                    <a:pt x="667" y="82"/>
                  </a:lnTo>
                  <a:lnTo>
                    <a:pt x="651" y="65"/>
                  </a:lnTo>
                  <a:lnTo>
                    <a:pt x="634" y="65"/>
                  </a:lnTo>
                  <a:lnTo>
                    <a:pt x="618" y="49"/>
                  </a:lnTo>
                  <a:lnTo>
                    <a:pt x="585" y="33"/>
                  </a:lnTo>
                  <a:lnTo>
                    <a:pt x="569" y="33"/>
                  </a:lnTo>
                  <a:lnTo>
                    <a:pt x="553" y="16"/>
                  </a:lnTo>
                  <a:lnTo>
                    <a:pt x="520" y="16"/>
                  </a:lnTo>
                  <a:lnTo>
                    <a:pt x="504" y="16"/>
                  </a:lnTo>
                  <a:lnTo>
                    <a:pt x="488" y="16"/>
                  </a:lnTo>
                  <a:lnTo>
                    <a:pt x="455" y="0"/>
                  </a:lnTo>
                  <a:lnTo>
                    <a:pt x="439" y="0"/>
                  </a:lnTo>
                  <a:lnTo>
                    <a:pt x="406" y="0"/>
                  </a:lnTo>
                  <a:lnTo>
                    <a:pt x="390" y="16"/>
                  </a:lnTo>
                  <a:lnTo>
                    <a:pt x="357" y="16"/>
                  </a:lnTo>
                  <a:lnTo>
                    <a:pt x="341" y="16"/>
                  </a:lnTo>
                  <a:lnTo>
                    <a:pt x="308" y="16"/>
                  </a:lnTo>
                  <a:lnTo>
                    <a:pt x="292" y="33"/>
                  </a:lnTo>
                  <a:lnTo>
                    <a:pt x="276" y="33"/>
                  </a:lnTo>
                  <a:lnTo>
                    <a:pt x="244" y="49"/>
                  </a:lnTo>
                  <a:lnTo>
                    <a:pt x="228" y="65"/>
                  </a:lnTo>
                  <a:lnTo>
                    <a:pt x="212" y="65"/>
                  </a:lnTo>
                  <a:lnTo>
                    <a:pt x="196" y="82"/>
                  </a:lnTo>
                  <a:lnTo>
                    <a:pt x="179" y="98"/>
                  </a:lnTo>
                  <a:lnTo>
                    <a:pt x="147" y="114"/>
                  </a:lnTo>
                  <a:lnTo>
                    <a:pt x="130" y="131"/>
                  </a:lnTo>
                  <a:lnTo>
                    <a:pt x="114" y="147"/>
                  </a:lnTo>
                  <a:lnTo>
                    <a:pt x="98" y="163"/>
                  </a:lnTo>
                  <a:lnTo>
                    <a:pt x="98" y="180"/>
                  </a:lnTo>
                  <a:lnTo>
                    <a:pt x="81" y="196"/>
                  </a:lnTo>
                  <a:lnTo>
                    <a:pt x="65" y="213"/>
                  </a:lnTo>
                  <a:lnTo>
                    <a:pt x="49" y="229"/>
                  </a:lnTo>
                  <a:lnTo>
                    <a:pt x="49" y="262"/>
                  </a:lnTo>
                  <a:lnTo>
                    <a:pt x="33" y="278"/>
                  </a:lnTo>
                  <a:lnTo>
                    <a:pt x="33" y="294"/>
                  </a:lnTo>
                  <a:lnTo>
                    <a:pt x="16" y="327"/>
                  </a:lnTo>
                  <a:lnTo>
                    <a:pt x="16" y="343"/>
                  </a:lnTo>
                  <a:lnTo>
                    <a:pt x="16" y="360"/>
                  </a:lnTo>
                  <a:lnTo>
                    <a:pt x="0" y="392"/>
                  </a:lnTo>
                  <a:lnTo>
                    <a:pt x="0" y="409"/>
                  </a:lnTo>
                  <a:lnTo>
                    <a:pt x="0" y="441"/>
                  </a:lnTo>
                  <a:lnTo>
                    <a:pt x="0" y="458"/>
                  </a:lnTo>
                  <a:lnTo>
                    <a:pt x="0" y="489"/>
                  </a:lnTo>
                  <a:lnTo>
                    <a:pt x="16" y="505"/>
                  </a:lnTo>
                  <a:lnTo>
                    <a:pt x="16" y="538"/>
                  </a:lnTo>
                  <a:lnTo>
                    <a:pt x="16" y="554"/>
                  </a:lnTo>
                  <a:lnTo>
                    <a:pt x="33" y="571"/>
                  </a:lnTo>
                  <a:lnTo>
                    <a:pt x="33" y="603"/>
                  </a:lnTo>
                  <a:lnTo>
                    <a:pt x="49" y="620"/>
                  </a:lnTo>
                  <a:lnTo>
                    <a:pt x="49" y="636"/>
                  </a:lnTo>
                  <a:lnTo>
                    <a:pt x="65" y="652"/>
                  </a:lnTo>
                  <a:lnTo>
                    <a:pt x="81" y="685"/>
                  </a:lnTo>
                  <a:lnTo>
                    <a:pt x="98" y="702"/>
                  </a:lnTo>
                  <a:lnTo>
                    <a:pt x="98" y="718"/>
                  </a:lnTo>
                  <a:lnTo>
                    <a:pt x="114" y="734"/>
                  </a:lnTo>
                  <a:lnTo>
                    <a:pt x="130" y="751"/>
                  </a:lnTo>
                  <a:lnTo>
                    <a:pt x="147" y="767"/>
                  </a:lnTo>
                  <a:lnTo>
                    <a:pt x="179" y="783"/>
                  </a:lnTo>
                  <a:lnTo>
                    <a:pt x="196" y="783"/>
                  </a:lnTo>
                  <a:lnTo>
                    <a:pt x="212" y="800"/>
                  </a:lnTo>
                  <a:lnTo>
                    <a:pt x="228" y="816"/>
                  </a:lnTo>
                  <a:lnTo>
                    <a:pt x="244" y="832"/>
                  </a:lnTo>
                  <a:lnTo>
                    <a:pt x="276" y="832"/>
                  </a:lnTo>
                  <a:lnTo>
                    <a:pt x="292" y="849"/>
                  </a:lnTo>
                  <a:lnTo>
                    <a:pt x="308" y="849"/>
                  </a:lnTo>
                  <a:lnTo>
                    <a:pt x="341" y="849"/>
                  </a:lnTo>
                  <a:lnTo>
                    <a:pt x="357" y="865"/>
                  </a:lnTo>
                  <a:lnTo>
                    <a:pt x="390" y="865"/>
                  </a:lnTo>
                  <a:lnTo>
                    <a:pt x="406" y="865"/>
                  </a:lnTo>
                  <a:lnTo>
                    <a:pt x="439" y="8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l-GR"/>
            </a:p>
          </p:txBody>
        </p:sp>
        <p:sp>
          <p:nvSpPr>
            <p:cNvPr id="54300" name="Freeform 27"/>
            <p:cNvSpPr>
              <a:spLocks/>
            </p:cNvSpPr>
            <p:nvPr/>
          </p:nvSpPr>
          <p:spPr bwMode="auto">
            <a:xfrm>
              <a:off x="2087563" y="1821184"/>
              <a:ext cx="1368425" cy="1374775"/>
            </a:xfrm>
            <a:custGeom>
              <a:avLst/>
              <a:gdLst>
                <a:gd name="T0" fmla="*/ 2147483647 w 862"/>
                <a:gd name="T1" fmla="*/ 2147483647 h 866"/>
                <a:gd name="T2" fmla="*/ 2147483647 w 862"/>
                <a:gd name="T3" fmla="*/ 2147483647 h 866"/>
                <a:gd name="T4" fmla="*/ 2147483647 w 862"/>
                <a:gd name="T5" fmla="*/ 2147483647 h 866"/>
                <a:gd name="T6" fmla="*/ 2147483647 w 862"/>
                <a:gd name="T7" fmla="*/ 2147483647 h 866"/>
                <a:gd name="T8" fmla="*/ 2147483647 w 862"/>
                <a:gd name="T9" fmla="*/ 2147483647 h 866"/>
                <a:gd name="T10" fmla="*/ 2147483647 w 862"/>
                <a:gd name="T11" fmla="*/ 2147483647 h 866"/>
                <a:gd name="T12" fmla="*/ 2147483647 w 862"/>
                <a:gd name="T13" fmla="*/ 2147483647 h 866"/>
                <a:gd name="T14" fmla="*/ 2147483647 w 862"/>
                <a:gd name="T15" fmla="*/ 2147483647 h 866"/>
                <a:gd name="T16" fmla="*/ 2147483647 w 862"/>
                <a:gd name="T17" fmla="*/ 2147483647 h 866"/>
                <a:gd name="T18" fmla="*/ 2147483647 w 862"/>
                <a:gd name="T19" fmla="*/ 2147483647 h 866"/>
                <a:gd name="T20" fmla="*/ 2147483647 w 862"/>
                <a:gd name="T21" fmla="*/ 2147483647 h 866"/>
                <a:gd name="T22" fmla="*/ 2147483647 w 862"/>
                <a:gd name="T23" fmla="*/ 2147483647 h 866"/>
                <a:gd name="T24" fmla="*/ 2147483647 w 862"/>
                <a:gd name="T25" fmla="*/ 2147483647 h 866"/>
                <a:gd name="T26" fmla="*/ 2147483647 w 862"/>
                <a:gd name="T27" fmla="*/ 2147483647 h 866"/>
                <a:gd name="T28" fmla="*/ 2147483647 w 862"/>
                <a:gd name="T29" fmla="*/ 2147483647 h 866"/>
                <a:gd name="T30" fmla="*/ 2147483647 w 862"/>
                <a:gd name="T31" fmla="*/ 2147483647 h 866"/>
                <a:gd name="T32" fmla="*/ 2147483647 w 862"/>
                <a:gd name="T33" fmla="*/ 2147483647 h 866"/>
                <a:gd name="T34" fmla="*/ 2147483647 w 862"/>
                <a:gd name="T35" fmla="*/ 2147483647 h 866"/>
                <a:gd name="T36" fmla="*/ 2147483647 w 862"/>
                <a:gd name="T37" fmla="*/ 2147483647 h 866"/>
                <a:gd name="T38" fmla="*/ 2147483647 w 862"/>
                <a:gd name="T39" fmla="*/ 2147483647 h 866"/>
                <a:gd name="T40" fmla="*/ 2147483647 w 862"/>
                <a:gd name="T41" fmla="*/ 2147483647 h 866"/>
                <a:gd name="T42" fmla="*/ 2147483647 w 862"/>
                <a:gd name="T43" fmla="*/ 2147483647 h 866"/>
                <a:gd name="T44" fmla="*/ 2147483647 w 862"/>
                <a:gd name="T45" fmla="*/ 2147483647 h 866"/>
                <a:gd name="T46" fmla="*/ 2147483647 w 862"/>
                <a:gd name="T47" fmla="*/ 2147483647 h 866"/>
                <a:gd name="T48" fmla="*/ 2147483647 w 862"/>
                <a:gd name="T49" fmla="*/ 2147483647 h 866"/>
                <a:gd name="T50" fmla="*/ 2147483647 w 862"/>
                <a:gd name="T51" fmla="*/ 2147483647 h 866"/>
                <a:gd name="T52" fmla="*/ 2147483647 w 862"/>
                <a:gd name="T53" fmla="*/ 2147483647 h 866"/>
                <a:gd name="T54" fmla="*/ 2147483647 w 862"/>
                <a:gd name="T55" fmla="*/ 2147483647 h 866"/>
                <a:gd name="T56" fmla="*/ 2147483647 w 862"/>
                <a:gd name="T57" fmla="*/ 0 h 866"/>
                <a:gd name="T58" fmla="*/ 2147483647 w 862"/>
                <a:gd name="T59" fmla="*/ 0 h 866"/>
                <a:gd name="T60" fmla="*/ 2147483647 w 862"/>
                <a:gd name="T61" fmla="*/ 2147483647 h 866"/>
                <a:gd name="T62" fmla="*/ 2147483647 w 862"/>
                <a:gd name="T63" fmla="*/ 2147483647 h 866"/>
                <a:gd name="T64" fmla="*/ 2147483647 w 862"/>
                <a:gd name="T65" fmla="*/ 2147483647 h 866"/>
                <a:gd name="T66" fmla="*/ 2147483647 w 862"/>
                <a:gd name="T67" fmla="*/ 2147483647 h 866"/>
                <a:gd name="T68" fmla="*/ 2147483647 w 862"/>
                <a:gd name="T69" fmla="*/ 2147483647 h 866"/>
                <a:gd name="T70" fmla="*/ 2147483647 w 862"/>
                <a:gd name="T71" fmla="*/ 2147483647 h 866"/>
                <a:gd name="T72" fmla="*/ 2147483647 w 862"/>
                <a:gd name="T73" fmla="*/ 2147483647 h 866"/>
                <a:gd name="T74" fmla="*/ 2147483647 w 862"/>
                <a:gd name="T75" fmla="*/ 2147483647 h 866"/>
                <a:gd name="T76" fmla="*/ 2147483647 w 862"/>
                <a:gd name="T77" fmla="*/ 2147483647 h 866"/>
                <a:gd name="T78" fmla="*/ 2147483647 w 862"/>
                <a:gd name="T79" fmla="*/ 2147483647 h 866"/>
                <a:gd name="T80" fmla="*/ 2147483647 w 862"/>
                <a:gd name="T81" fmla="*/ 2147483647 h 866"/>
                <a:gd name="T82" fmla="*/ 2147483647 w 862"/>
                <a:gd name="T83" fmla="*/ 2147483647 h 866"/>
                <a:gd name="T84" fmla="*/ 0 w 862"/>
                <a:gd name="T85" fmla="*/ 2147483647 h 866"/>
                <a:gd name="T86" fmla="*/ 0 w 862"/>
                <a:gd name="T87" fmla="*/ 2147483647 h 866"/>
                <a:gd name="T88" fmla="*/ 0 w 862"/>
                <a:gd name="T89" fmla="*/ 2147483647 h 866"/>
                <a:gd name="T90" fmla="*/ 2147483647 w 862"/>
                <a:gd name="T91" fmla="*/ 2147483647 h 866"/>
                <a:gd name="T92" fmla="*/ 2147483647 w 862"/>
                <a:gd name="T93" fmla="*/ 2147483647 h 866"/>
                <a:gd name="T94" fmla="*/ 2147483647 w 862"/>
                <a:gd name="T95" fmla="*/ 2147483647 h 866"/>
                <a:gd name="T96" fmla="*/ 2147483647 w 862"/>
                <a:gd name="T97" fmla="*/ 2147483647 h 866"/>
                <a:gd name="T98" fmla="*/ 2147483647 w 862"/>
                <a:gd name="T99" fmla="*/ 2147483647 h 866"/>
                <a:gd name="T100" fmla="*/ 2147483647 w 862"/>
                <a:gd name="T101" fmla="*/ 2147483647 h 866"/>
                <a:gd name="T102" fmla="*/ 2147483647 w 862"/>
                <a:gd name="T103" fmla="*/ 2147483647 h 866"/>
                <a:gd name="T104" fmla="*/ 2147483647 w 862"/>
                <a:gd name="T105" fmla="*/ 2147483647 h 866"/>
                <a:gd name="T106" fmla="*/ 2147483647 w 862"/>
                <a:gd name="T107" fmla="*/ 2147483647 h 866"/>
                <a:gd name="T108" fmla="*/ 2147483647 w 862"/>
                <a:gd name="T109" fmla="*/ 2147483647 h 866"/>
                <a:gd name="T110" fmla="*/ 2147483647 w 862"/>
                <a:gd name="T111" fmla="*/ 2147483647 h 866"/>
                <a:gd name="T112" fmla="*/ 2147483647 w 862"/>
                <a:gd name="T113" fmla="*/ 2147483647 h 866"/>
                <a:gd name="T114" fmla="*/ 2147483647 w 862"/>
                <a:gd name="T115" fmla="*/ 2147483647 h 8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2"/>
                <a:gd name="T175" fmla="*/ 0 h 866"/>
                <a:gd name="T176" fmla="*/ 862 w 862"/>
                <a:gd name="T177" fmla="*/ 866 h 8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2" h="866">
                  <a:moveTo>
                    <a:pt x="439" y="865"/>
                  </a:moveTo>
                  <a:lnTo>
                    <a:pt x="455" y="865"/>
                  </a:lnTo>
                  <a:lnTo>
                    <a:pt x="488" y="865"/>
                  </a:lnTo>
                  <a:lnTo>
                    <a:pt x="504" y="865"/>
                  </a:lnTo>
                  <a:lnTo>
                    <a:pt x="520" y="849"/>
                  </a:lnTo>
                  <a:lnTo>
                    <a:pt x="553" y="849"/>
                  </a:lnTo>
                  <a:lnTo>
                    <a:pt x="569" y="849"/>
                  </a:lnTo>
                  <a:lnTo>
                    <a:pt x="585" y="832"/>
                  </a:lnTo>
                  <a:lnTo>
                    <a:pt x="618" y="832"/>
                  </a:lnTo>
                  <a:lnTo>
                    <a:pt x="634" y="816"/>
                  </a:lnTo>
                  <a:lnTo>
                    <a:pt x="651" y="800"/>
                  </a:lnTo>
                  <a:lnTo>
                    <a:pt x="667" y="783"/>
                  </a:lnTo>
                  <a:lnTo>
                    <a:pt x="699" y="783"/>
                  </a:lnTo>
                  <a:lnTo>
                    <a:pt x="716" y="767"/>
                  </a:lnTo>
                  <a:lnTo>
                    <a:pt x="732" y="751"/>
                  </a:lnTo>
                  <a:lnTo>
                    <a:pt x="747" y="734"/>
                  </a:lnTo>
                  <a:lnTo>
                    <a:pt x="763" y="718"/>
                  </a:lnTo>
                  <a:lnTo>
                    <a:pt x="763" y="702"/>
                  </a:lnTo>
                  <a:lnTo>
                    <a:pt x="780" y="685"/>
                  </a:lnTo>
                  <a:lnTo>
                    <a:pt x="796" y="652"/>
                  </a:lnTo>
                  <a:lnTo>
                    <a:pt x="812" y="636"/>
                  </a:lnTo>
                  <a:lnTo>
                    <a:pt x="812" y="620"/>
                  </a:lnTo>
                  <a:lnTo>
                    <a:pt x="828" y="603"/>
                  </a:lnTo>
                  <a:lnTo>
                    <a:pt x="828" y="571"/>
                  </a:lnTo>
                  <a:lnTo>
                    <a:pt x="845" y="554"/>
                  </a:lnTo>
                  <a:lnTo>
                    <a:pt x="845" y="538"/>
                  </a:lnTo>
                  <a:lnTo>
                    <a:pt x="861" y="505"/>
                  </a:lnTo>
                  <a:lnTo>
                    <a:pt x="861" y="489"/>
                  </a:lnTo>
                  <a:lnTo>
                    <a:pt x="861" y="458"/>
                  </a:lnTo>
                  <a:lnTo>
                    <a:pt x="861" y="441"/>
                  </a:lnTo>
                  <a:lnTo>
                    <a:pt x="861" y="409"/>
                  </a:lnTo>
                  <a:lnTo>
                    <a:pt x="861" y="392"/>
                  </a:lnTo>
                  <a:lnTo>
                    <a:pt x="861" y="360"/>
                  </a:lnTo>
                  <a:lnTo>
                    <a:pt x="845" y="343"/>
                  </a:lnTo>
                  <a:lnTo>
                    <a:pt x="845" y="327"/>
                  </a:lnTo>
                  <a:lnTo>
                    <a:pt x="828" y="294"/>
                  </a:lnTo>
                  <a:lnTo>
                    <a:pt x="828" y="278"/>
                  </a:lnTo>
                  <a:lnTo>
                    <a:pt x="812" y="262"/>
                  </a:lnTo>
                  <a:lnTo>
                    <a:pt x="812" y="229"/>
                  </a:lnTo>
                  <a:lnTo>
                    <a:pt x="796" y="213"/>
                  </a:lnTo>
                  <a:lnTo>
                    <a:pt x="780" y="196"/>
                  </a:lnTo>
                  <a:lnTo>
                    <a:pt x="763" y="180"/>
                  </a:lnTo>
                  <a:lnTo>
                    <a:pt x="763" y="163"/>
                  </a:lnTo>
                  <a:lnTo>
                    <a:pt x="747" y="147"/>
                  </a:lnTo>
                  <a:lnTo>
                    <a:pt x="732" y="131"/>
                  </a:lnTo>
                  <a:lnTo>
                    <a:pt x="716" y="114"/>
                  </a:lnTo>
                  <a:lnTo>
                    <a:pt x="699" y="98"/>
                  </a:lnTo>
                  <a:lnTo>
                    <a:pt x="667" y="82"/>
                  </a:lnTo>
                  <a:lnTo>
                    <a:pt x="651" y="65"/>
                  </a:lnTo>
                  <a:lnTo>
                    <a:pt x="634" y="65"/>
                  </a:lnTo>
                  <a:lnTo>
                    <a:pt x="618" y="49"/>
                  </a:lnTo>
                  <a:lnTo>
                    <a:pt x="585" y="33"/>
                  </a:lnTo>
                  <a:lnTo>
                    <a:pt x="569" y="33"/>
                  </a:lnTo>
                  <a:lnTo>
                    <a:pt x="553" y="16"/>
                  </a:lnTo>
                  <a:lnTo>
                    <a:pt x="520" y="16"/>
                  </a:lnTo>
                  <a:lnTo>
                    <a:pt x="504" y="16"/>
                  </a:lnTo>
                  <a:lnTo>
                    <a:pt x="488" y="16"/>
                  </a:lnTo>
                  <a:lnTo>
                    <a:pt x="455" y="0"/>
                  </a:lnTo>
                  <a:lnTo>
                    <a:pt x="439" y="0"/>
                  </a:lnTo>
                  <a:lnTo>
                    <a:pt x="406" y="0"/>
                  </a:lnTo>
                  <a:lnTo>
                    <a:pt x="390" y="16"/>
                  </a:lnTo>
                  <a:lnTo>
                    <a:pt x="357" y="16"/>
                  </a:lnTo>
                  <a:lnTo>
                    <a:pt x="341" y="16"/>
                  </a:lnTo>
                  <a:lnTo>
                    <a:pt x="308" y="16"/>
                  </a:lnTo>
                  <a:lnTo>
                    <a:pt x="292" y="33"/>
                  </a:lnTo>
                  <a:lnTo>
                    <a:pt x="276" y="33"/>
                  </a:lnTo>
                  <a:lnTo>
                    <a:pt x="244" y="49"/>
                  </a:lnTo>
                  <a:lnTo>
                    <a:pt x="228" y="65"/>
                  </a:lnTo>
                  <a:lnTo>
                    <a:pt x="212" y="65"/>
                  </a:lnTo>
                  <a:lnTo>
                    <a:pt x="196" y="82"/>
                  </a:lnTo>
                  <a:lnTo>
                    <a:pt x="179" y="98"/>
                  </a:lnTo>
                  <a:lnTo>
                    <a:pt x="147" y="114"/>
                  </a:lnTo>
                  <a:lnTo>
                    <a:pt x="130" y="131"/>
                  </a:lnTo>
                  <a:lnTo>
                    <a:pt x="114" y="147"/>
                  </a:lnTo>
                  <a:lnTo>
                    <a:pt x="98" y="163"/>
                  </a:lnTo>
                  <a:lnTo>
                    <a:pt x="98" y="180"/>
                  </a:lnTo>
                  <a:lnTo>
                    <a:pt x="81" y="196"/>
                  </a:lnTo>
                  <a:lnTo>
                    <a:pt x="65" y="213"/>
                  </a:lnTo>
                  <a:lnTo>
                    <a:pt x="49" y="229"/>
                  </a:lnTo>
                  <a:lnTo>
                    <a:pt x="49" y="262"/>
                  </a:lnTo>
                  <a:lnTo>
                    <a:pt x="33" y="278"/>
                  </a:lnTo>
                  <a:lnTo>
                    <a:pt x="33" y="294"/>
                  </a:lnTo>
                  <a:lnTo>
                    <a:pt x="16" y="327"/>
                  </a:lnTo>
                  <a:lnTo>
                    <a:pt x="16" y="343"/>
                  </a:lnTo>
                  <a:lnTo>
                    <a:pt x="16" y="360"/>
                  </a:lnTo>
                  <a:lnTo>
                    <a:pt x="0" y="392"/>
                  </a:lnTo>
                  <a:lnTo>
                    <a:pt x="0" y="409"/>
                  </a:lnTo>
                  <a:lnTo>
                    <a:pt x="0" y="441"/>
                  </a:lnTo>
                  <a:lnTo>
                    <a:pt x="0" y="458"/>
                  </a:lnTo>
                  <a:lnTo>
                    <a:pt x="0" y="489"/>
                  </a:lnTo>
                  <a:lnTo>
                    <a:pt x="16" y="505"/>
                  </a:lnTo>
                  <a:lnTo>
                    <a:pt x="16" y="538"/>
                  </a:lnTo>
                  <a:lnTo>
                    <a:pt x="16" y="554"/>
                  </a:lnTo>
                  <a:lnTo>
                    <a:pt x="33" y="571"/>
                  </a:lnTo>
                  <a:lnTo>
                    <a:pt x="33" y="603"/>
                  </a:lnTo>
                  <a:lnTo>
                    <a:pt x="49" y="620"/>
                  </a:lnTo>
                  <a:lnTo>
                    <a:pt x="49" y="636"/>
                  </a:lnTo>
                  <a:lnTo>
                    <a:pt x="65" y="652"/>
                  </a:lnTo>
                  <a:lnTo>
                    <a:pt x="81" y="685"/>
                  </a:lnTo>
                  <a:lnTo>
                    <a:pt x="98" y="702"/>
                  </a:lnTo>
                  <a:lnTo>
                    <a:pt x="98" y="718"/>
                  </a:lnTo>
                  <a:lnTo>
                    <a:pt x="114" y="734"/>
                  </a:lnTo>
                  <a:lnTo>
                    <a:pt x="130" y="751"/>
                  </a:lnTo>
                  <a:lnTo>
                    <a:pt x="147" y="767"/>
                  </a:lnTo>
                  <a:lnTo>
                    <a:pt x="179" y="783"/>
                  </a:lnTo>
                  <a:lnTo>
                    <a:pt x="196" y="783"/>
                  </a:lnTo>
                  <a:lnTo>
                    <a:pt x="212" y="800"/>
                  </a:lnTo>
                  <a:lnTo>
                    <a:pt x="228" y="816"/>
                  </a:lnTo>
                  <a:lnTo>
                    <a:pt x="244" y="832"/>
                  </a:lnTo>
                  <a:lnTo>
                    <a:pt x="276" y="832"/>
                  </a:lnTo>
                  <a:lnTo>
                    <a:pt x="292" y="849"/>
                  </a:lnTo>
                  <a:lnTo>
                    <a:pt x="308" y="849"/>
                  </a:lnTo>
                  <a:lnTo>
                    <a:pt x="341" y="849"/>
                  </a:lnTo>
                  <a:lnTo>
                    <a:pt x="357" y="865"/>
                  </a:lnTo>
                  <a:lnTo>
                    <a:pt x="390" y="865"/>
                  </a:lnTo>
                  <a:lnTo>
                    <a:pt x="406" y="865"/>
                  </a:lnTo>
                  <a:lnTo>
                    <a:pt x="439" y="865"/>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301" name="Line 28"/>
            <p:cNvSpPr>
              <a:spLocks noChangeShapeType="1"/>
            </p:cNvSpPr>
            <p:nvPr/>
          </p:nvSpPr>
          <p:spPr bwMode="auto">
            <a:xfrm flipV="1">
              <a:off x="3944938" y="1764034"/>
              <a:ext cx="0" cy="3222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54302" name="Freeform 29"/>
            <p:cNvSpPr>
              <a:spLocks/>
            </p:cNvSpPr>
            <p:nvPr/>
          </p:nvSpPr>
          <p:spPr bwMode="auto">
            <a:xfrm>
              <a:off x="2809875" y="5678809"/>
              <a:ext cx="52388" cy="53975"/>
            </a:xfrm>
            <a:custGeom>
              <a:avLst/>
              <a:gdLst>
                <a:gd name="T0" fmla="*/ 2147483647 w 33"/>
                <a:gd name="T1" fmla="*/ 2147483647 h 34"/>
                <a:gd name="T2" fmla="*/ 2147483647 w 33"/>
                <a:gd name="T3" fmla="*/ 2147483647 h 34"/>
                <a:gd name="T4" fmla="*/ 0 w 33"/>
                <a:gd name="T5" fmla="*/ 2147483647 h 34"/>
                <a:gd name="T6" fmla="*/ 0 w 33"/>
                <a:gd name="T7" fmla="*/ 0 h 34"/>
                <a:gd name="T8" fmla="*/ 0 60000 65536"/>
                <a:gd name="T9" fmla="*/ 0 60000 65536"/>
                <a:gd name="T10" fmla="*/ 0 60000 65536"/>
                <a:gd name="T11" fmla="*/ 0 60000 65536"/>
                <a:gd name="T12" fmla="*/ 0 w 33"/>
                <a:gd name="T13" fmla="*/ 0 h 34"/>
                <a:gd name="T14" fmla="*/ 33 w 33"/>
                <a:gd name="T15" fmla="*/ 34 h 34"/>
              </a:gdLst>
              <a:ahLst/>
              <a:cxnLst>
                <a:cxn ang="T8">
                  <a:pos x="T0" y="T1"/>
                </a:cxn>
                <a:cxn ang="T9">
                  <a:pos x="T2" y="T3"/>
                </a:cxn>
                <a:cxn ang="T10">
                  <a:pos x="T4" y="T5"/>
                </a:cxn>
                <a:cxn ang="T11">
                  <a:pos x="T6" y="T7"/>
                </a:cxn>
              </a:cxnLst>
              <a:rect l="T12" t="T13" r="T14" b="T15"/>
              <a:pathLst>
                <a:path w="33" h="34">
                  <a:moveTo>
                    <a:pt x="32" y="33"/>
                  </a:moveTo>
                  <a:lnTo>
                    <a:pt x="16" y="33"/>
                  </a:lnTo>
                  <a:lnTo>
                    <a:pt x="0" y="16"/>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303" name="Freeform 30"/>
            <p:cNvSpPr>
              <a:spLocks/>
            </p:cNvSpPr>
            <p:nvPr/>
          </p:nvSpPr>
          <p:spPr bwMode="auto">
            <a:xfrm>
              <a:off x="2809875" y="5159697"/>
              <a:ext cx="1588" cy="520700"/>
            </a:xfrm>
            <a:custGeom>
              <a:avLst/>
              <a:gdLst>
                <a:gd name="T0" fmla="*/ 0 w 1"/>
                <a:gd name="T1" fmla="*/ 2147483647 h 328"/>
                <a:gd name="T2" fmla="*/ 0 w 1"/>
                <a:gd name="T3" fmla="*/ 2147483647 h 328"/>
                <a:gd name="T4" fmla="*/ 0 w 1"/>
                <a:gd name="T5" fmla="*/ 2147483647 h 328"/>
                <a:gd name="T6" fmla="*/ 0 w 1"/>
                <a:gd name="T7" fmla="*/ 2147483647 h 328"/>
                <a:gd name="T8" fmla="*/ 0 w 1"/>
                <a:gd name="T9" fmla="*/ 2147483647 h 328"/>
                <a:gd name="T10" fmla="*/ 0 w 1"/>
                <a:gd name="T11" fmla="*/ 2147483647 h 328"/>
                <a:gd name="T12" fmla="*/ 0 w 1"/>
                <a:gd name="T13" fmla="*/ 2147483647 h 328"/>
                <a:gd name="T14" fmla="*/ 0 w 1"/>
                <a:gd name="T15" fmla="*/ 2147483647 h 328"/>
                <a:gd name="T16" fmla="*/ 0 w 1"/>
                <a:gd name="T17" fmla="*/ 2147483647 h 328"/>
                <a:gd name="T18" fmla="*/ 0 w 1"/>
                <a:gd name="T19" fmla="*/ 2147483647 h 328"/>
                <a:gd name="T20" fmla="*/ 0 w 1"/>
                <a:gd name="T21" fmla="*/ 2147483647 h 328"/>
                <a:gd name="T22" fmla="*/ 0 w 1"/>
                <a:gd name="T23" fmla="*/ 0 h 3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328"/>
                <a:gd name="T38" fmla="*/ 1 w 1"/>
                <a:gd name="T39" fmla="*/ 328 h 3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328">
                  <a:moveTo>
                    <a:pt x="0" y="327"/>
                  </a:moveTo>
                  <a:lnTo>
                    <a:pt x="0" y="311"/>
                  </a:lnTo>
                  <a:lnTo>
                    <a:pt x="0" y="294"/>
                  </a:lnTo>
                  <a:lnTo>
                    <a:pt x="0" y="262"/>
                  </a:lnTo>
                  <a:lnTo>
                    <a:pt x="0" y="229"/>
                  </a:lnTo>
                  <a:lnTo>
                    <a:pt x="0" y="180"/>
                  </a:lnTo>
                  <a:lnTo>
                    <a:pt x="0" y="147"/>
                  </a:lnTo>
                  <a:lnTo>
                    <a:pt x="0" y="114"/>
                  </a:lnTo>
                  <a:lnTo>
                    <a:pt x="0" y="65"/>
                  </a:lnTo>
                  <a:lnTo>
                    <a:pt x="0" y="49"/>
                  </a:lnTo>
                  <a:lnTo>
                    <a:pt x="0" y="16"/>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304" name="Freeform 31"/>
            <p:cNvSpPr>
              <a:spLocks/>
            </p:cNvSpPr>
            <p:nvPr/>
          </p:nvSpPr>
          <p:spPr bwMode="auto">
            <a:xfrm>
              <a:off x="2732088" y="5108897"/>
              <a:ext cx="79375" cy="52387"/>
            </a:xfrm>
            <a:custGeom>
              <a:avLst/>
              <a:gdLst>
                <a:gd name="T0" fmla="*/ 2147483647 w 50"/>
                <a:gd name="T1" fmla="*/ 2147483647 h 33"/>
                <a:gd name="T2" fmla="*/ 2147483647 w 50"/>
                <a:gd name="T3" fmla="*/ 2147483647 h 33"/>
                <a:gd name="T4" fmla="*/ 2147483647 w 50"/>
                <a:gd name="T5" fmla="*/ 0 h 33"/>
                <a:gd name="T6" fmla="*/ 0 w 50"/>
                <a:gd name="T7" fmla="*/ 0 h 33"/>
                <a:gd name="T8" fmla="*/ 0 60000 65536"/>
                <a:gd name="T9" fmla="*/ 0 60000 65536"/>
                <a:gd name="T10" fmla="*/ 0 60000 65536"/>
                <a:gd name="T11" fmla="*/ 0 60000 65536"/>
                <a:gd name="T12" fmla="*/ 0 w 50"/>
                <a:gd name="T13" fmla="*/ 0 h 33"/>
                <a:gd name="T14" fmla="*/ 50 w 50"/>
                <a:gd name="T15" fmla="*/ 33 h 33"/>
              </a:gdLst>
              <a:ahLst/>
              <a:cxnLst>
                <a:cxn ang="T8">
                  <a:pos x="T0" y="T1"/>
                </a:cxn>
                <a:cxn ang="T9">
                  <a:pos x="T2" y="T3"/>
                </a:cxn>
                <a:cxn ang="T10">
                  <a:pos x="T4" y="T5"/>
                </a:cxn>
                <a:cxn ang="T11">
                  <a:pos x="T6" y="T7"/>
                </a:cxn>
              </a:cxnLst>
              <a:rect l="T12" t="T13" r="T14" b="T15"/>
              <a:pathLst>
                <a:path w="50" h="33">
                  <a:moveTo>
                    <a:pt x="49" y="32"/>
                  </a:moveTo>
                  <a:lnTo>
                    <a:pt x="49" y="16"/>
                  </a:lnTo>
                  <a:lnTo>
                    <a:pt x="33" y="0"/>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305" name="Freeform 32"/>
            <p:cNvSpPr>
              <a:spLocks/>
            </p:cNvSpPr>
            <p:nvPr/>
          </p:nvSpPr>
          <p:spPr bwMode="auto">
            <a:xfrm>
              <a:off x="2732088" y="5031109"/>
              <a:ext cx="79375" cy="79375"/>
            </a:xfrm>
            <a:custGeom>
              <a:avLst/>
              <a:gdLst>
                <a:gd name="T0" fmla="*/ 0 w 50"/>
                <a:gd name="T1" fmla="*/ 2147483647 h 50"/>
                <a:gd name="T2" fmla="*/ 2147483647 w 50"/>
                <a:gd name="T3" fmla="*/ 2147483647 h 50"/>
                <a:gd name="T4" fmla="*/ 2147483647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0" y="49"/>
                  </a:moveTo>
                  <a:lnTo>
                    <a:pt x="33" y="33"/>
                  </a:lnTo>
                  <a:lnTo>
                    <a:pt x="49" y="33"/>
                  </a:lnTo>
                  <a:lnTo>
                    <a:pt x="49"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306" name="Freeform 33"/>
            <p:cNvSpPr>
              <a:spLocks/>
            </p:cNvSpPr>
            <p:nvPr/>
          </p:nvSpPr>
          <p:spPr bwMode="auto">
            <a:xfrm>
              <a:off x="2809875" y="4513584"/>
              <a:ext cx="1588" cy="519113"/>
            </a:xfrm>
            <a:custGeom>
              <a:avLst/>
              <a:gdLst>
                <a:gd name="T0" fmla="*/ 0 w 1"/>
                <a:gd name="T1" fmla="*/ 2147483647 h 327"/>
                <a:gd name="T2" fmla="*/ 0 w 1"/>
                <a:gd name="T3" fmla="*/ 2147483647 h 327"/>
                <a:gd name="T4" fmla="*/ 0 w 1"/>
                <a:gd name="T5" fmla="*/ 2147483647 h 327"/>
                <a:gd name="T6" fmla="*/ 0 w 1"/>
                <a:gd name="T7" fmla="*/ 2147483647 h 327"/>
                <a:gd name="T8" fmla="*/ 0 w 1"/>
                <a:gd name="T9" fmla="*/ 2147483647 h 327"/>
                <a:gd name="T10" fmla="*/ 0 w 1"/>
                <a:gd name="T11" fmla="*/ 2147483647 h 327"/>
                <a:gd name="T12" fmla="*/ 0 w 1"/>
                <a:gd name="T13" fmla="*/ 2147483647 h 327"/>
                <a:gd name="T14" fmla="*/ 0 w 1"/>
                <a:gd name="T15" fmla="*/ 2147483647 h 327"/>
                <a:gd name="T16" fmla="*/ 0 w 1"/>
                <a:gd name="T17" fmla="*/ 2147483647 h 327"/>
                <a:gd name="T18" fmla="*/ 0 w 1"/>
                <a:gd name="T19" fmla="*/ 2147483647 h 327"/>
                <a:gd name="T20" fmla="*/ 0 w 1"/>
                <a:gd name="T21" fmla="*/ 2147483647 h 327"/>
                <a:gd name="T22" fmla="*/ 0 w 1"/>
                <a:gd name="T23" fmla="*/ 2147483647 h 327"/>
                <a:gd name="T24" fmla="*/ 0 w 1"/>
                <a:gd name="T25" fmla="*/ 0 h 3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
                <a:gd name="T40" fmla="*/ 0 h 327"/>
                <a:gd name="T41" fmla="*/ 1 w 1"/>
                <a:gd name="T42" fmla="*/ 327 h 3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 h="327">
                  <a:moveTo>
                    <a:pt x="0" y="326"/>
                  </a:moveTo>
                  <a:lnTo>
                    <a:pt x="0" y="311"/>
                  </a:lnTo>
                  <a:lnTo>
                    <a:pt x="0" y="295"/>
                  </a:lnTo>
                  <a:lnTo>
                    <a:pt x="0" y="262"/>
                  </a:lnTo>
                  <a:lnTo>
                    <a:pt x="0" y="229"/>
                  </a:lnTo>
                  <a:lnTo>
                    <a:pt x="0" y="196"/>
                  </a:lnTo>
                  <a:lnTo>
                    <a:pt x="0" y="164"/>
                  </a:lnTo>
                  <a:lnTo>
                    <a:pt x="0" y="131"/>
                  </a:lnTo>
                  <a:lnTo>
                    <a:pt x="0" y="82"/>
                  </a:lnTo>
                  <a:lnTo>
                    <a:pt x="0" y="65"/>
                  </a:lnTo>
                  <a:lnTo>
                    <a:pt x="0" y="33"/>
                  </a:lnTo>
                  <a:lnTo>
                    <a:pt x="0" y="16"/>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307" name="Freeform 34"/>
            <p:cNvSpPr>
              <a:spLocks/>
            </p:cNvSpPr>
            <p:nvPr/>
          </p:nvSpPr>
          <p:spPr bwMode="auto">
            <a:xfrm>
              <a:off x="2809875" y="4461197"/>
              <a:ext cx="52388" cy="53975"/>
            </a:xfrm>
            <a:custGeom>
              <a:avLst/>
              <a:gdLst>
                <a:gd name="T0" fmla="*/ 0 w 33"/>
                <a:gd name="T1" fmla="*/ 2147483647 h 34"/>
                <a:gd name="T2" fmla="*/ 0 w 33"/>
                <a:gd name="T3" fmla="*/ 2147483647 h 34"/>
                <a:gd name="T4" fmla="*/ 2147483647 w 33"/>
                <a:gd name="T5" fmla="*/ 0 h 34"/>
                <a:gd name="T6" fmla="*/ 2147483647 w 33"/>
                <a:gd name="T7" fmla="*/ 0 h 34"/>
                <a:gd name="T8" fmla="*/ 0 60000 65536"/>
                <a:gd name="T9" fmla="*/ 0 60000 65536"/>
                <a:gd name="T10" fmla="*/ 0 60000 65536"/>
                <a:gd name="T11" fmla="*/ 0 60000 65536"/>
                <a:gd name="T12" fmla="*/ 0 w 33"/>
                <a:gd name="T13" fmla="*/ 0 h 34"/>
                <a:gd name="T14" fmla="*/ 33 w 33"/>
                <a:gd name="T15" fmla="*/ 34 h 34"/>
              </a:gdLst>
              <a:ahLst/>
              <a:cxnLst>
                <a:cxn ang="T8">
                  <a:pos x="T0" y="T1"/>
                </a:cxn>
                <a:cxn ang="T9">
                  <a:pos x="T2" y="T3"/>
                </a:cxn>
                <a:cxn ang="T10">
                  <a:pos x="T4" y="T5"/>
                </a:cxn>
                <a:cxn ang="T11">
                  <a:pos x="T6" y="T7"/>
                </a:cxn>
              </a:cxnLst>
              <a:rect l="T12" t="T13" r="T14" b="T15"/>
              <a:pathLst>
                <a:path w="33" h="34">
                  <a:moveTo>
                    <a:pt x="0" y="33"/>
                  </a:moveTo>
                  <a:lnTo>
                    <a:pt x="0" y="16"/>
                  </a:lnTo>
                  <a:lnTo>
                    <a:pt x="16" y="0"/>
                  </a:lnTo>
                  <a:lnTo>
                    <a:pt x="32"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308" name="Line 35"/>
            <p:cNvSpPr>
              <a:spLocks noChangeShapeType="1"/>
            </p:cNvSpPr>
            <p:nvPr/>
          </p:nvSpPr>
          <p:spPr bwMode="auto">
            <a:xfrm flipH="1">
              <a:off x="1619250" y="5108897"/>
              <a:ext cx="10668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54309" name="Text Box 36"/>
            <p:cNvSpPr txBox="1">
              <a:spLocks noChangeArrowheads="1"/>
            </p:cNvSpPr>
            <p:nvPr/>
          </p:nvSpPr>
          <p:spPr bwMode="auto">
            <a:xfrm>
              <a:off x="212725" y="8639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l-GR" b="1"/>
            </a:p>
          </p:txBody>
        </p:sp>
      </p:grpSp>
      <p:sp>
        <p:nvSpPr>
          <p:cNvPr id="38" name="Rectangle 2"/>
          <p:cNvSpPr txBox="1">
            <a:spLocks noChangeArrowheads="1"/>
          </p:cNvSpPr>
          <p:nvPr/>
        </p:nvSpPr>
        <p:spPr bwMode="auto">
          <a:xfrm>
            <a:off x="408703" y="128614"/>
            <a:ext cx="8229600" cy="704875"/>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0488" tIns="44450" rIns="90488" bIns="44450" numCol="1" anchor="t" anchorCtr="1" compatLnSpc="1">
            <a:prstTxWarp prst="textNoShape">
              <a:avLst/>
            </a:prstTxWarp>
          </a:bodyPr>
          <a:lstStyle>
            <a:lvl1pPr algn="ctr" rtl="0" eaLnBrk="0" fontAlgn="base" hangingPunct="0">
              <a:spcBef>
                <a:spcPct val="0"/>
              </a:spcBef>
              <a:spcAft>
                <a:spcPct val="0"/>
              </a:spcAft>
              <a:defRPr sz="4000" b="1">
                <a:solidFill>
                  <a:schemeClr val="dk1"/>
                </a:solidFill>
                <a:latin typeface="+mn-lt"/>
                <a:ea typeface="+mn-ea"/>
                <a:cs typeface="+mn-cs"/>
              </a:defRPr>
            </a:lvl1pPr>
            <a:lvl2pPr algn="ctr" rtl="0" eaLnBrk="0" fontAlgn="base" hangingPunct="0">
              <a:spcBef>
                <a:spcPct val="0"/>
              </a:spcBef>
              <a:spcAft>
                <a:spcPct val="0"/>
              </a:spcAft>
              <a:defRPr sz="4000" b="1">
                <a:solidFill>
                  <a:schemeClr val="dk1"/>
                </a:solidFill>
                <a:latin typeface="+mn-lt"/>
                <a:ea typeface="+mn-ea"/>
                <a:cs typeface="+mn-cs"/>
              </a:defRPr>
            </a:lvl2pPr>
            <a:lvl3pPr algn="ctr" rtl="0" eaLnBrk="0" fontAlgn="base" hangingPunct="0">
              <a:spcBef>
                <a:spcPct val="0"/>
              </a:spcBef>
              <a:spcAft>
                <a:spcPct val="0"/>
              </a:spcAft>
              <a:defRPr sz="4000" b="1">
                <a:solidFill>
                  <a:schemeClr val="dk1"/>
                </a:solidFill>
                <a:latin typeface="+mn-lt"/>
                <a:ea typeface="+mn-ea"/>
                <a:cs typeface="+mn-cs"/>
              </a:defRPr>
            </a:lvl3pPr>
            <a:lvl4pPr algn="ctr" rtl="0" eaLnBrk="0" fontAlgn="base" hangingPunct="0">
              <a:spcBef>
                <a:spcPct val="0"/>
              </a:spcBef>
              <a:spcAft>
                <a:spcPct val="0"/>
              </a:spcAft>
              <a:defRPr sz="4000" b="1">
                <a:solidFill>
                  <a:schemeClr val="dk1"/>
                </a:solidFill>
                <a:latin typeface="+mn-lt"/>
                <a:ea typeface="+mn-ea"/>
                <a:cs typeface="+mn-cs"/>
              </a:defRPr>
            </a:lvl4pPr>
            <a:lvl5pPr algn="ctr" rtl="0" eaLnBrk="0" fontAlgn="base" hangingPunct="0">
              <a:spcBef>
                <a:spcPct val="0"/>
              </a:spcBef>
              <a:spcAft>
                <a:spcPct val="0"/>
              </a:spcAft>
              <a:defRPr sz="4000" b="1">
                <a:solidFill>
                  <a:schemeClr val="dk1"/>
                </a:solidFill>
                <a:latin typeface="+mn-lt"/>
                <a:ea typeface="+mn-ea"/>
                <a:cs typeface="+mn-cs"/>
              </a:defRPr>
            </a:lvl5pPr>
            <a:lvl6pPr marL="457200" algn="ctr" rtl="0" fontAlgn="base">
              <a:spcBef>
                <a:spcPct val="0"/>
              </a:spcBef>
              <a:spcAft>
                <a:spcPct val="0"/>
              </a:spcAft>
              <a:defRPr sz="4000" b="1">
                <a:solidFill>
                  <a:schemeClr val="dk1"/>
                </a:solidFill>
                <a:latin typeface="+mn-lt"/>
                <a:ea typeface="+mn-ea"/>
                <a:cs typeface="+mn-cs"/>
              </a:defRPr>
            </a:lvl6pPr>
            <a:lvl7pPr marL="914400" algn="ctr" rtl="0" fontAlgn="base">
              <a:spcBef>
                <a:spcPct val="0"/>
              </a:spcBef>
              <a:spcAft>
                <a:spcPct val="0"/>
              </a:spcAft>
              <a:defRPr sz="4000" b="1">
                <a:solidFill>
                  <a:schemeClr val="dk1"/>
                </a:solidFill>
                <a:latin typeface="+mn-lt"/>
                <a:ea typeface="+mn-ea"/>
                <a:cs typeface="+mn-cs"/>
              </a:defRPr>
            </a:lvl7pPr>
            <a:lvl8pPr marL="1371600" algn="ctr" rtl="0" fontAlgn="base">
              <a:spcBef>
                <a:spcPct val="0"/>
              </a:spcBef>
              <a:spcAft>
                <a:spcPct val="0"/>
              </a:spcAft>
              <a:defRPr sz="4000" b="1">
                <a:solidFill>
                  <a:schemeClr val="dk1"/>
                </a:solidFill>
                <a:latin typeface="+mn-lt"/>
                <a:ea typeface="+mn-ea"/>
                <a:cs typeface="+mn-cs"/>
              </a:defRPr>
            </a:lvl8pPr>
            <a:lvl9pPr marL="1828800" algn="ctr" rtl="0" fontAlgn="base">
              <a:spcBef>
                <a:spcPct val="0"/>
              </a:spcBef>
              <a:spcAft>
                <a:spcPct val="0"/>
              </a:spcAft>
              <a:defRPr sz="4000" b="1">
                <a:solidFill>
                  <a:schemeClr val="dk1"/>
                </a:solidFill>
                <a:latin typeface="+mn-lt"/>
                <a:ea typeface="+mn-ea"/>
                <a:cs typeface="+mn-cs"/>
              </a:defRPr>
            </a:lvl9pPr>
          </a:lstStyle>
          <a:p>
            <a:pPr eaLnBrk="1" hangingPunct="1">
              <a:defRPr/>
            </a:pPr>
            <a:r>
              <a:rPr lang="el-GR" altLang="el-GR" kern="0" dirty="0" smtClean="0"/>
              <a:t>Δενδροχρονολόγηση</a:t>
            </a:r>
            <a:endParaRPr lang="en-US" altLang="el-GR" kern="0" dirty="0" smtClean="0"/>
          </a:p>
        </p:txBody>
      </p:sp>
    </p:spTree>
    <p:extLst>
      <p:ext uri="{BB962C8B-B14F-4D97-AF65-F5344CB8AC3E}">
        <p14:creationId xmlns:p14="http://schemas.microsoft.com/office/powerpoint/2010/main" val="20546649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σάρωση0033"/>
          <p:cNvPicPr>
            <a:picLocks noChangeAspect="1" noChangeArrowheads="1"/>
          </p:cNvPicPr>
          <p:nvPr/>
        </p:nvPicPr>
        <p:blipFill rotWithShape="1">
          <a:blip r:embed="rId3">
            <a:extLst>
              <a:ext uri="{28A0092B-C50C-407E-A947-70E740481C1C}">
                <a14:useLocalDpi xmlns:a14="http://schemas.microsoft.com/office/drawing/2010/main" val="0"/>
              </a:ext>
            </a:extLst>
          </a:blip>
          <a:srcRect l="2062" r="6732" b="15548"/>
          <a:stretch/>
        </p:blipFill>
        <p:spPr bwMode="auto">
          <a:xfrm>
            <a:off x="1691680" y="260648"/>
            <a:ext cx="5832648" cy="635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eoearth.org/files/213201_213300/213289/milankovitch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08720"/>
            <a:ext cx="7696828"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Τίτλος 1"/>
          <p:cNvSpPr>
            <a:spLocks noGrp="1"/>
          </p:cNvSpPr>
          <p:nvPr>
            <p:ph type="title"/>
          </p:nvPr>
        </p:nvSpPr>
        <p:spPr>
          <a:xfrm>
            <a:off x="395536" y="116632"/>
            <a:ext cx="8229600" cy="706090"/>
          </a:xfrm>
        </p:spPr>
        <p:style>
          <a:lnRef idx="2">
            <a:schemeClr val="dk1"/>
          </a:lnRef>
          <a:fillRef idx="1">
            <a:schemeClr val="lt1"/>
          </a:fillRef>
          <a:effectRef idx="0">
            <a:schemeClr val="dk1"/>
          </a:effectRef>
          <a:fontRef idx="minor">
            <a:schemeClr val="dk1"/>
          </a:fontRef>
        </p:style>
        <p:txBody>
          <a:bodyPr/>
          <a:lstStyle/>
          <a:p>
            <a:pPr>
              <a:defRPr/>
            </a:pPr>
            <a:r>
              <a:rPr lang="el-GR" altLang="el-GR" dirty="0" smtClean="0"/>
              <a:t>Κύκλοι </a:t>
            </a:r>
            <a:r>
              <a:rPr lang="el-GR" altLang="el-GR" dirty="0" err="1" smtClean="0"/>
              <a:t>Milankovitch</a:t>
            </a:r>
            <a:endParaRPr lang="el-GR" altLang="el-GR" dirty="0" smtClean="0"/>
          </a:p>
        </p:txBody>
      </p:sp>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47675" y="116632"/>
            <a:ext cx="8229600" cy="634082"/>
          </a:xfrm>
        </p:spPr>
        <p:style>
          <a:lnRef idx="2">
            <a:schemeClr val="dk1"/>
          </a:lnRef>
          <a:fillRef idx="1">
            <a:schemeClr val="lt1"/>
          </a:fillRef>
          <a:effectRef idx="0">
            <a:schemeClr val="dk1"/>
          </a:effectRef>
          <a:fontRef idx="minor">
            <a:schemeClr val="dk1"/>
          </a:fontRef>
        </p:style>
        <p:txBody>
          <a:bodyPr/>
          <a:lstStyle/>
          <a:p>
            <a:pPr>
              <a:defRPr/>
            </a:pPr>
            <a:r>
              <a:rPr lang="el-GR" altLang="el-GR" dirty="0" smtClean="0"/>
              <a:t>Ζωοχρονογραφία</a:t>
            </a:r>
          </a:p>
        </p:txBody>
      </p:sp>
      <p:pic>
        <p:nvPicPr>
          <p:cNvPr id="56323" name="Picture 2" descr="D:\laptop\palaiontologia mathima\patra\dialexeis\Strwmatografia\yliko\scans\p 68.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1" y="908720"/>
            <a:ext cx="8757529" cy="5328592"/>
          </a:xfrm>
          <a:noFill/>
        </p:spPr>
      </p:pic>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10456"/>
            <a:ext cx="8229600" cy="562074"/>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dirty="0" smtClean="0">
                <a:solidFill>
                  <a:srgbClr val="C00000"/>
                </a:solidFill>
              </a:rPr>
              <a:t>Γεωχρονολογική κλίμακα</a:t>
            </a:r>
            <a:endParaRPr lang="en-US" altLang="el-GR" dirty="0" smtClean="0">
              <a:solidFill>
                <a:srgbClr val="C00000"/>
              </a:solidFill>
            </a:endParaRPr>
          </a:p>
        </p:txBody>
      </p:sp>
      <p:sp>
        <p:nvSpPr>
          <p:cNvPr id="33795" name="Rectangle 3"/>
          <p:cNvSpPr>
            <a:spLocks noGrp="1" noChangeArrowheads="1"/>
          </p:cNvSpPr>
          <p:nvPr>
            <p:ph type="body" idx="1"/>
          </p:nvPr>
        </p:nvSpPr>
        <p:spPr>
          <a:xfrm>
            <a:off x="107504" y="686692"/>
            <a:ext cx="8928992" cy="1197496"/>
          </a:xfrm>
        </p:spPr>
        <p:txBody>
          <a:bodyPr/>
          <a:lstStyle/>
          <a:p>
            <a:pPr marL="0" indent="0" algn="ctr" eaLnBrk="1" hangingPunct="1">
              <a:buNone/>
            </a:pPr>
            <a:r>
              <a:rPr lang="el-GR" altLang="el-GR" sz="2400" dirty="0" smtClean="0">
                <a:solidFill>
                  <a:schemeClr val="bg1">
                    <a:lumMod val="50000"/>
                  </a:schemeClr>
                </a:solidFill>
              </a:rPr>
              <a:t>Δημιουργήθηκε κομμάτι-κομμάτι με την πάροδο των χρόνων μέσα από σχετική χρονολόγηση, συσχέτιση, εξέταση των απολιθωμάτων και την ραδιοχρονολόγηση.</a:t>
            </a:r>
            <a:r>
              <a:rPr lang="en-US" altLang="el-GR" sz="2400" dirty="0" smtClean="0">
                <a:solidFill>
                  <a:schemeClr val="bg1">
                    <a:lumMod val="50000"/>
                  </a:schemeClr>
                </a:solidFill>
              </a:rPr>
              <a:t> </a:t>
            </a:r>
          </a:p>
        </p:txBody>
      </p:sp>
      <p:pic>
        <p:nvPicPr>
          <p:cNvPr id="4" name="Picture 5" descr="D:\Laptop\palaiontologia mathima\patra\dialexeis\Strwmatografia\yliko\ChronostratChart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060848"/>
            <a:ext cx="6668591" cy="468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lstStyle/>
          <a:p>
            <a:pPr eaLnBrk="1" hangingPunct="1">
              <a:defRPr/>
            </a:pPr>
            <a:endParaRPr lang="el-GR" altLang="el-GR" smtClean="0"/>
          </a:p>
        </p:txBody>
      </p:sp>
      <p:sp>
        <p:nvSpPr>
          <p:cNvPr id="35843" name="Rectangle 3"/>
          <p:cNvSpPr>
            <a:spLocks noGrp="1" noChangeArrowheads="1"/>
          </p:cNvSpPr>
          <p:nvPr>
            <p:ph type="subTitle" idx="1"/>
          </p:nvPr>
        </p:nvSpPr>
        <p:spPr/>
        <p:txBody>
          <a:bodyPr/>
          <a:lstStyle/>
          <a:p>
            <a:pPr eaLnBrk="1" hangingPunct="1"/>
            <a:endParaRPr lang="en-US" altLang="el-GR" smtClean="0"/>
          </a:p>
        </p:txBody>
      </p:sp>
      <p:pic>
        <p:nvPicPr>
          <p:cNvPr id="35844" name="Picture 5" descr="geologic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64" y="116632"/>
            <a:ext cx="7853470" cy="655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6"/>
          <p:cNvSpPr>
            <a:spLocks noChangeArrowheads="1"/>
          </p:cNvSpPr>
          <p:nvPr/>
        </p:nvSpPr>
        <p:spPr bwMode="auto">
          <a:xfrm>
            <a:off x="6872288" y="1763713"/>
            <a:ext cx="214312" cy="214312"/>
          </a:xfrm>
          <a:prstGeom prst="rect">
            <a:avLst/>
          </a:prstGeom>
          <a:solidFill>
            <a:schemeClr val="tx1"/>
          </a:solidFill>
          <a:ln w="12700" cap="sq" algn="ctr">
            <a:solidFill>
              <a:schemeClr val="tx1"/>
            </a:solidFill>
            <a:round/>
            <a:headEnd type="none" w="sm" len="sm"/>
            <a:tailEnd type="none" w="sm" len="sm"/>
          </a:ln>
        </p:spPr>
        <p:txBody>
          <a:bodyPr wrap="none"/>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l-GR"/>
          </a:p>
        </p:txBody>
      </p:sp>
      <p:sp>
        <p:nvSpPr>
          <p:cNvPr id="6" name="TextBox 5"/>
          <p:cNvSpPr txBox="1"/>
          <p:nvPr/>
        </p:nvSpPr>
        <p:spPr>
          <a:xfrm>
            <a:off x="6791325" y="1668463"/>
            <a:ext cx="428625" cy="292100"/>
          </a:xfrm>
          <a:prstGeom prst="rect">
            <a:avLst/>
          </a:prstGeom>
          <a:noFill/>
        </p:spPr>
        <p:txBody>
          <a:bodyPr>
            <a:spAutoFit/>
          </a:bodyPr>
          <a:lstStyle/>
          <a:p>
            <a:pPr>
              <a:defRPr/>
            </a:pPr>
            <a:r>
              <a:rPr lang="en-GB" sz="1300" b="1" dirty="0">
                <a:solidFill>
                  <a:schemeClr val="accent4">
                    <a:lumMod val="10000"/>
                  </a:schemeClr>
                </a:solidFill>
                <a:latin typeface="+mj-lt"/>
              </a:rPr>
              <a:t>2,6</a:t>
            </a:r>
            <a:endParaRPr lang="el-GR" sz="1300" b="1" dirty="0">
              <a:solidFill>
                <a:schemeClr val="accent4">
                  <a:lumMod val="10000"/>
                </a:schemeClr>
              </a:solidFill>
              <a:latin typeface="+mj-lt"/>
            </a:endParaRPr>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16632"/>
            <a:ext cx="8229600" cy="648072"/>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dirty="0" smtClean="0"/>
              <a:t>Γεωχρονολογία</a:t>
            </a:r>
            <a:r>
              <a:rPr lang="en-US" altLang="el-GR" dirty="0" smtClean="0"/>
              <a:t> </a:t>
            </a:r>
          </a:p>
        </p:txBody>
      </p:sp>
      <p:sp>
        <p:nvSpPr>
          <p:cNvPr id="21507" name="Rectangle 3"/>
          <p:cNvSpPr>
            <a:spLocks noGrp="1" noChangeArrowheads="1"/>
          </p:cNvSpPr>
          <p:nvPr>
            <p:ph type="body" idx="1"/>
          </p:nvPr>
        </p:nvSpPr>
        <p:spPr>
          <a:xfrm>
            <a:off x="107504" y="984994"/>
            <a:ext cx="8949680" cy="1219870"/>
          </a:xfrm>
        </p:spPr>
        <p:txBody>
          <a:bodyPr/>
          <a:lstStyle/>
          <a:p>
            <a:pPr eaLnBrk="1" hangingPunct="1">
              <a:buFontTx/>
              <a:buNone/>
            </a:pPr>
            <a:r>
              <a:rPr lang="en-US" altLang="el-GR" dirty="0" smtClean="0"/>
              <a:t>	</a:t>
            </a:r>
            <a:r>
              <a:rPr lang="el-GR" altLang="el-GR" dirty="0" smtClean="0">
                <a:solidFill>
                  <a:schemeClr val="bg1">
                    <a:lumMod val="50000"/>
                  </a:schemeClr>
                </a:solidFill>
              </a:rPr>
              <a:t>Η επιστήμη που ασχολείται με τον προσδιορισμό της ηλικίας των πετρωμάτων</a:t>
            </a:r>
            <a:endParaRPr lang="en-US" altLang="el-GR" dirty="0" smtClean="0">
              <a:solidFill>
                <a:schemeClr val="bg1">
                  <a:lumMod val="50000"/>
                </a:schemeClr>
              </a:solidFill>
            </a:endParaRPr>
          </a:p>
        </p:txBody>
      </p:sp>
      <p:sp>
        <p:nvSpPr>
          <p:cNvPr id="4" name="Rectangle 2"/>
          <p:cNvSpPr txBox="1">
            <a:spLocks noChangeArrowheads="1"/>
          </p:cNvSpPr>
          <p:nvPr/>
        </p:nvSpPr>
        <p:spPr bwMode="auto">
          <a:xfrm>
            <a:off x="467544" y="2536042"/>
            <a:ext cx="8229600" cy="64807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l-GR" altLang="el-GR" kern="0" dirty="0" smtClean="0">
                <a:solidFill>
                  <a:schemeClr val="bg2"/>
                </a:solidFill>
              </a:rPr>
              <a:t>Μέθοδοι χρονολόγησης</a:t>
            </a:r>
            <a:endParaRPr lang="en-US" altLang="el-GR" kern="0" dirty="0" smtClean="0">
              <a:solidFill>
                <a:schemeClr val="bg2"/>
              </a:solidFill>
            </a:endParaRPr>
          </a:p>
        </p:txBody>
      </p:sp>
      <p:sp>
        <p:nvSpPr>
          <p:cNvPr id="5" name="Rectangle 3"/>
          <p:cNvSpPr txBox="1">
            <a:spLocks noChangeArrowheads="1"/>
          </p:cNvSpPr>
          <p:nvPr/>
        </p:nvSpPr>
        <p:spPr bwMode="auto">
          <a:xfrm>
            <a:off x="77784" y="3501008"/>
            <a:ext cx="8979400" cy="328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marL="609600" indent="-609600" eaLnBrk="1" hangingPunct="1">
              <a:lnSpc>
                <a:spcPct val="90000"/>
              </a:lnSpc>
              <a:buFontTx/>
              <a:buAutoNum type="arabicPeriod"/>
            </a:pPr>
            <a:r>
              <a:rPr lang="el-GR" altLang="el-GR" sz="2800" kern="0" dirty="0" smtClean="0">
                <a:solidFill>
                  <a:srgbClr val="FF0000"/>
                </a:solidFill>
              </a:rPr>
              <a:t>Σχετική χρονολόγηση</a:t>
            </a:r>
            <a:r>
              <a:rPr lang="en-US" altLang="el-GR" sz="2800" kern="0" dirty="0" smtClean="0">
                <a:solidFill>
                  <a:srgbClr val="FF0000"/>
                </a:solidFill>
              </a:rPr>
              <a:t> </a:t>
            </a:r>
            <a:r>
              <a:rPr lang="en-US" altLang="el-GR" sz="2800" kern="0" dirty="0" smtClean="0">
                <a:solidFill>
                  <a:schemeClr val="bg1">
                    <a:lumMod val="50000"/>
                  </a:schemeClr>
                </a:solidFill>
              </a:rPr>
              <a:t>– </a:t>
            </a:r>
            <a:r>
              <a:rPr lang="el-GR" altLang="el-GR" sz="2800" kern="0" dirty="0" smtClean="0">
                <a:solidFill>
                  <a:schemeClr val="bg1">
                    <a:lumMod val="50000"/>
                  </a:schemeClr>
                </a:solidFill>
              </a:rPr>
              <a:t>Χρησιμοποιώντας τις αρχές της Στρωματογραφίας και τα απολιθώματα προσδιορίζουμε τις σχετικές ηλικίες των πετρωμάτων.</a:t>
            </a:r>
            <a:r>
              <a:rPr lang="en-US" altLang="el-GR" sz="2800" kern="0" dirty="0" smtClean="0">
                <a:solidFill>
                  <a:schemeClr val="bg1">
                    <a:lumMod val="50000"/>
                  </a:schemeClr>
                </a:solidFill>
              </a:rPr>
              <a:t/>
            </a:r>
            <a:br>
              <a:rPr lang="en-US" altLang="el-GR" sz="2800" kern="0" dirty="0" smtClean="0">
                <a:solidFill>
                  <a:schemeClr val="bg1">
                    <a:lumMod val="50000"/>
                  </a:schemeClr>
                </a:solidFill>
              </a:rPr>
            </a:br>
            <a:endParaRPr lang="en-US" altLang="el-GR" sz="2800" kern="0" dirty="0" smtClean="0">
              <a:solidFill>
                <a:schemeClr val="bg1">
                  <a:lumMod val="50000"/>
                </a:schemeClr>
              </a:solidFill>
            </a:endParaRPr>
          </a:p>
          <a:p>
            <a:pPr marL="609600" indent="-609600" eaLnBrk="1" hangingPunct="1">
              <a:lnSpc>
                <a:spcPct val="90000"/>
              </a:lnSpc>
              <a:buFontTx/>
              <a:buAutoNum type="arabicPeriod"/>
            </a:pPr>
            <a:r>
              <a:rPr lang="el-GR" altLang="el-GR" sz="2800" kern="0" dirty="0" smtClean="0">
                <a:solidFill>
                  <a:srgbClr val="FF0000"/>
                </a:solidFill>
              </a:rPr>
              <a:t>Απόλυτη χρονολόγηση</a:t>
            </a:r>
            <a:r>
              <a:rPr lang="en-US" altLang="el-GR" sz="2800" kern="0" dirty="0" smtClean="0">
                <a:solidFill>
                  <a:srgbClr val="FF0000"/>
                </a:solidFill>
              </a:rPr>
              <a:t> </a:t>
            </a:r>
            <a:r>
              <a:rPr lang="en-US" altLang="el-GR" sz="2800" kern="0" dirty="0" smtClean="0">
                <a:solidFill>
                  <a:schemeClr val="bg1">
                    <a:lumMod val="50000"/>
                  </a:schemeClr>
                </a:solidFill>
              </a:rPr>
              <a:t>– </a:t>
            </a:r>
            <a:r>
              <a:rPr lang="el-GR" altLang="el-GR" sz="2800" kern="0" dirty="0" smtClean="0">
                <a:solidFill>
                  <a:schemeClr val="bg1">
                    <a:lumMod val="50000"/>
                  </a:schemeClr>
                </a:solidFill>
              </a:rPr>
              <a:t>Προσδιορίζουμε την ηλικία του πετρώματος σε χρόνια (κυρίως με ραδιοχρονολόγηση)</a:t>
            </a:r>
            <a:r>
              <a:rPr lang="en-US" altLang="el-GR" sz="2800" kern="0" dirty="0" smtClean="0">
                <a:solidFill>
                  <a:schemeClr val="bg1">
                    <a:lumMod val="50000"/>
                  </a:schemeClr>
                </a:solidFill>
              </a:rPr>
              <a:t>. </a:t>
            </a:r>
          </a:p>
          <a:p>
            <a:pPr marL="609600" indent="-609600" eaLnBrk="1" hangingPunct="1">
              <a:lnSpc>
                <a:spcPct val="90000"/>
              </a:lnSpc>
            </a:pPr>
            <a:endParaRPr lang="en-US" altLang="el-GR" sz="2800" kern="0" dirty="0" smtClean="0"/>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16632"/>
            <a:ext cx="8229600" cy="634082"/>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dirty="0" smtClean="0"/>
              <a:t>Γεωλογική κλίμακα</a:t>
            </a:r>
            <a:endParaRPr lang="en-GB" altLang="el-GR" dirty="0" smtClean="0"/>
          </a:p>
        </p:txBody>
      </p:sp>
      <p:sp>
        <p:nvSpPr>
          <p:cNvPr id="36867" name="Rectangle 3"/>
          <p:cNvSpPr>
            <a:spLocks noGrp="1" noChangeArrowheads="1"/>
          </p:cNvSpPr>
          <p:nvPr>
            <p:ph type="body" idx="1"/>
          </p:nvPr>
        </p:nvSpPr>
        <p:spPr>
          <a:xfrm>
            <a:off x="107504" y="1052736"/>
            <a:ext cx="9036496" cy="5616624"/>
          </a:xfrm>
        </p:spPr>
        <p:txBody>
          <a:bodyPr/>
          <a:lstStyle/>
          <a:p>
            <a:pPr marL="0" indent="0" eaLnBrk="1" hangingPunct="1">
              <a:lnSpc>
                <a:spcPct val="90000"/>
              </a:lnSpc>
              <a:buNone/>
            </a:pPr>
            <a:r>
              <a:rPr lang="el-GR" altLang="el-GR" sz="2800" dirty="0" smtClean="0">
                <a:solidFill>
                  <a:schemeClr val="bg1">
                    <a:lumMod val="50000"/>
                  </a:schemeClr>
                </a:solidFill>
              </a:rPr>
              <a:t>Χωρίζεται σε μικρές και μεγάλες (</a:t>
            </a:r>
            <a:r>
              <a:rPr lang="el-GR" altLang="el-GR" sz="2800" dirty="0" err="1" smtClean="0">
                <a:solidFill>
                  <a:schemeClr val="bg1">
                    <a:lumMod val="50000"/>
                  </a:schemeClr>
                </a:solidFill>
              </a:rPr>
              <a:t>Γεωχρονολογικές</a:t>
            </a:r>
            <a:r>
              <a:rPr lang="el-GR" altLang="el-GR" sz="2800" dirty="0" smtClean="0">
                <a:solidFill>
                  <a:schemeClr val="bg1">
                    <a:lumMod val="50000"/>
                  </a:schemeClr>
                </a:solidFill>
              </a:rPr>
              <a:t>) ενότητες. </a:t>
            </a:r>
          </a:p>
          <a:p>
            <a:pPr marL="0" indent="0" eaLnBrk="1" hangingPunct="1">
              <a:lnSpc>
                <a:spcPct val="90000"/>
              </a:lnSpc>
              <a:buNone/>
            </a:pPr>
            <a:r>
              <a:rPr lang="el-GR" altLang="el-GR" sz="2800" dirty="0" smtClean="0">
                <a:solidFill>
                  <a:schemeClr val="bg1">
                    <a:lumMod val="50000"/>
                  </a:schemeClr>
                </a:solidFill>
              </a:rPr>
              <a:t>Οι ενότητες αυτές δεν είναι χρονικά ίσες.</a:t>
            </a:r>
          </a:p>
          <a:p>
            <a:pPr marL="363538" indent="-363538" eaLnBrk="1" hangingPunct="1">
              <a:lnSpc>
                <a:spcPct val="90000"/>
              </a:lnSpc>
              <a:buFontTx/>
              <a:buNone/>
            </a:pPr>
            <a:endParaRPr lang="en-GB" altLang="el-GR" sz="2800" dirty="0" smtClean="0">
              <a:solidFill>
                <a:schemeClr val="bg1">
                  <a:lumMod val="50000"/>
                </a:schemeClr>
              </a:solidFill>
            </a:endParaRPr>
          </a:p>
          <a:p>
            <a:pPr marL="6350" indent="-6350" eaLnBrk="1" hangingPunct="1">
              <a:lnSpc>
                <a:spcPct val="90000"/>
              </a:lnSpc>
              <a:buFontTx/>
              <a:buNone/>
            </a:pPr>
            <a:r>
              <a:rPr lang="el-GR" altLang="el-GR" sz="2800" dirty="0" smtClean="0">
                <a:solidFill>
                  <a:schemeClr val="bg1">
                    <a:lumMod val="50000"/>
                  </a:schemeClr>
                </a:solidFill>
              </a:rPr>
              <a:t>Ο γεωλογικός χρόνος χωρίζεται σε έξι κύριες κατηγορίες χρονικών ενοτήτων</a:t>
            </a:r>
            <a:endParaRPr lang="en-GB" altLang="el-GR" sz="2800" dirty="0" smtClean="0">
              <a:solidFill>
                <a:schemeClr val="bg1">
                  <a:lumMod val="50000"/>
                </a:schemeClr>
              </a:solidFill>
            </a:endParaRPr>
          </a:p>
          <a:p>
            <a:pPr marL="363538" indent="-363538" eaLnBrk="1" hangingPunct="1">
              <a:lnSpc>
                <a:spcPct val="90000"/>
              </a:lnSpc>
              <a:buFontTx/>
              <a:buNone/>
            </a:pPr>
            <a:r>
              <a:rPr lang="el-GR" altLang="el-GR" sz="2800" b="1" dirty="0" smtClean="0">
                <a:solidFill>
                  <a:schemeClr val="bg1">
                    <a:lumMod val="50000"/>
                  </a:schemeClr>
                </a:solidFill>
              </a:rPr>
              <a:t>Μέγα-αιώνες </a:t>
            </a:r>
            <a:r>
              <a:rPr lang="el-GR" altLang="el-GR" sz="2800" b="1" dirty="0" smtClean="0">
                <a:solidFill>
                  <a:schemeClr val="bg1">
                    <a:lumMod val="50000"/>
                  </a:schemeClr>
                </a:solidFill>
              </a:rPr>
              <a:t>(</a:t>
            </a:r>
            <a:r>
              <a:rPr lang="en-GB" altLang="el-GR" sz="2800" b="1" dirty="0" smtClean="0">
                <a:solidFill>
                  <a:schemeClr val="bg1">
                    <a:lumMod val="50000"/>
                  </a:schemeClr>
                </a:solidFill>
              </a:rPr>
              <a:t>eons)</a:t>
            </a:r>
          </a:p>
          <a:p>
            <a:pPr marL="363538" indent="-363538" eaLnBrk="1" hangingPunct="1">
              <a:lnSpc>
                <a:spcPct val="90000"/>
              </a:lnSpc>
              <a:buFontTx/>
              <a:buNone/>
            </a:pPr>
            <a:r>
              <a:rPr lang="el-GR" altLang="el-GR" sz="2800" b="1" dirty="0" smtClean="0">
                <a:solidFill>
                  <a:schemeClr val="bg1">
                    <a:lumMod val="50000"/>
                  </a:schemeClr>
                </a:solidFill>
              </a:rPr>
              <a:t>Αιώνες</a:t>
            </a:r>
            <a:r>
              <a:rPr lang="en-GB" altLang="el-GR" sz="2800" b="1" dirty="0" smtClean="0">
                <a:solidFill>
                  <a:schemeClr val="bg1">
                    <a:lumMod val="50000"/>
                  </a:schemeClr>
                </a:solidFill>
              </a:rPr>
              <a:t> (eras)</a:t>
            </a:r>
          </a:p>
          <a:p>
            <a:pPr marL="363538" indent="-363538" eaLnBrk="1" hangingPunct="1">
              <a:lnSpc>
                <a:spcPct val="90000"/>
              </a:lnSpc>
              <a:buFontTx/>
              <a:buNone/>
            </a:pPr>
            <a:r>
              <a:rPr lang="el-GR" altLang="el-GR" sz="2800" b="1" dirty="0" smtClean="0">
                <a:solidFill>
                  <a:schemeClr val="bg1">
                    <a:lumMod val="50000"/>
                  </a:schemeClr>
                </a:solidFill>
              </a:rPr>
              <a:t>Περιόδους</a:t>
            </a:r>
            <a:r>
              <a:rPr lang="en-GB" altLang="el-GR" sz="2800" b="1" dirty="0" smtClean="0">
                <a:solidFill>
                  <a:schemeClr val="bg1">
                    <a:lumMod val="50000"/>
                  </a:schemeClr>
                </a:solidFill>
              </a:rPr>
              <a:t> (periods)</a:t>
            </a:r>
          </a:p>
          <a:p>
            <a:pPr marL="363538" indent="-363538" eaLnBrk="1" hangingPunct="1">
              <a:lnSpc>
                <a:spcPct val="90000"/>
              </a:lnSpc>
              <a:buFontTx/>
              <a:buNone/>
            </a:pPr>
            <a:r>
              <a:rPr lang="el-GR" altLang="el-GR" sz="2800" b="1" dirty="0" smtClean="0">
                <a:solidFill>
                  <a:schemeClr val="bg1">
                    <a:lumMod val="50000"/>
                  </a:schemeClr>
                </a:solidFill>
              </a:rPr>
              <a:t>Εποχές</a:t>
            </a:r>
            <a:r>
              <a:rPr lang="en-GB" altLang="el-GR" sz="2800" b="1" dirty="0" smtClean="0">
                <a:solidFill>
                  <a:schemeClr val="bg1">
                    <a:lumMod val="50000"/>
                  </a:schemeClr>
                </a:solidFill>
              </a:rPr>
              <a:t> (epochs)</a:t>
            </a:r>
            <a:endParaRPr lang="el-GR" altLang="el-GR" sz="2800" b="1" dirty="0" smtClean="0">
              <a:solidFill>
                <a:schemeClr val="bg1">
                  <a:lumMod val="50000"/>
                </a:schemeClr>
              </a:solidFill>
            </a:endParaRPr>
          </a:p>
          <a:p>
            <a:pPr marL="363538" indent="-363538" eaLnBrk="1" hangingPunct="1">
              <a:lnSpc>
                <a:spcPct val="90000"/>
              </a:lnSpc>
              <a:buFontTx/>
              <a:buNone/>
            </a:pPr>
            <a:r>
              <a:rPr lang="el-GR" altLang="el-GR" sz="2800" b="1" dirty="0" smtClean="0">
                <a:solidFill>
                  <a:schemeClr val="bg1">
                    <a:lumMod val="50000"/>
                  </a:schemeClr>
                </a:solidFill>
              </a:rPr>
              <a:t>Ηλικίες</a:t>
            </a:r>
            <a:r>
              <a:rPr lang="en-GB" altLang="el-GR" sz="2800" b="1" dirty="0" smtClean="0">
                <a:solidFill>
                  <a:schemeClr val="bg1">
                    <a:lumMod val="50000"/>
                  </a:schemeClr>
                </a:solidFill>
              </a:rPr>
              <a:t> (ages)</a:t>
            </a:r>
            <a:endParaRPr lang="el-GR" altLang="el-GR" sz="2800" b="1" dirty="0" smtClean="0">
              <a:solidFill>
                <a:schemeClr val="bg1">
                  <a:lumMod val="50000"/>
                </a:schemeClr>
              </a:solidFill>
            </a:endParaRPr>
          </a:p>
          <a:p>
            <a:pPr marL="363538" indent="-363538" eaLnBrk="1" hangingPunct="1">
              <a:lnSpc>
                <a:spcPct val="90000"/>
              </a:lnSpc>
              <a:buFontTx/>
              <a:buNone/>
            </a:pPr>
            <a:r>
              <a:rPr lang="el-GR" altLang="el-GR" sz="2800" b="1" dirty="0" smtClean="0">
                <a:solidFill>
                  <a:schemeClr val="bg1">
                    <a:lumMod val="50000"/>
                  </a:schemeClr>
                </a:solidFill>
              </a:rPr>
              <a:t>Χρόνους (</a:t>
            </a:r>
            <a:r>
              <a:rPr lang="en-GB" altLang="el-GR" sz="2800" b="1" dirty="0" smtClean="0">
                <a:solidFill>
                  <a:schemeClr val="bg1">
                    <a:lumMod val="50000"/>
                  </a:schemeClr>
                </a:solidFill>
              </a:rPr>
              <a:t>Chrons)</a:t>
            </a:r>
            <a:endParaRPr lang="en-GB" altLang="el-GR" sz="2800" dirty="0" smtClean="0">
              <a:solidFill>
                <a:schemeClr val="bg1">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251520" y="116633"/>
            <a:ext cx="8496944" cy="1872208"/>
          </a:xfrm>
        </p:spPr>
        <p:txBody>
          <a:bodyPr/>
          <a:lstStyle/>
          <a:p>
            <a:pPr marL="609600" indent="-609600" eaLnBrk="1" hangingPunct="1">
              <a:buFontTx/>
              <a:buNone/>
            </a:pPr>
            <a:r>
              <a:rPr lang="el-GR" altLang="el-GR" dirty="0" smtClean="0">
                <a:solidFill>
                  <a:schemeClr val="bg1">
                    <a:lumMod val="50000"/>
                  </a:schemeClr>
                </a:solidFill>
              </a:rPr>
              <a:t>Τα 4,6 δις έτη της γης χωρίζονται σε</a:t>
            </a:r>
            <a:r>
              <a:rPr lang="en-GB" altLang="el-GR" dirty="0" smtClean="0">
                <a:solidFill>
                  <a:schemeClr val="bg1">
                    <a:lumMod val="50000"/>
                  </a:schemeClr>
                </a:solidFill>
              </a:rPr>
              <a:t>:</a:t>
            </a:r>
          </a:p>
          <a:p>
            <a:pPr marL="609600" indent="-609600" eaLnBrk="1" hangingPunct="1">
              <a:buFontTx/>
              <a:buAutoNum type="alphaLcPeriod"/>
            </a:pPr>
            <a:r>
              <a:rPr lang="el-GR" altLang="el-GR" dirty="0" smtClean="0">
                <a:solidFill>
                  <a:schemeClr val="bg1">
                    <a:lumMod val="50000"/>
                  </a:schemeClr>
                </a:solidFill>
              </a:rPr>
              <a:t>Κρυπτοζωικός μέγα-αιώνας</a:t>
            </a:r>
            <a:r>
              <a:rPr lang="en-GB" altLang="el-GR" dirty="0" smtClean="0">
                <a:solidFill>
                  <a:schemeClr val="bg1">
                    <a:lumMod val="50000"/>
                  </a:schemeClr>
                </a:solidFill>
              </a:rPr>
              <a:t> 4600-541my</a:t>
            </a:r>
            <a:endParaRPr lang="en-GB" altLang="el-GR" dirty="0" smtClean="0">
              <a:solidFill>
                <a:schemeClr val="bg1">
                  <a:lumMod val="50000"/>
                </a:schemeClr>
              </a:solidFill>
            </a:endParaRPr>
          </a:p>
          <a:p>
            <a:pPr marL="609600" indent="-609600" eaLnBrk="1" hangingPunct="1">
              <a:buFontTx/>
              <a:buAutoNum type="alphaLcPeriod"/>
            </a:pPr>
            <a:r>
              <a:rPr lang="el-GR" altLang="el-GR" dirty="0" smtClean="0">
                <a:solidFill>
                  <a:schemeClr val="bg1">
                    <a:lumMod val="50000"/>
                  </a:schemeClr>
                </a:solidFill>
              </a:rPr>
              <a:t>Φανεροζωικός μέγα-αιώνας</a:t>
            </a:r>
            <a:r>
              <a:rPr lang="en-GB" altLang="el-GR" dirty="0" smtClean="0">
                <a:solidFill>
                  <a:schemeClr val="bg1">
                    <a:lumMod val="50000"/>
                  </a:schemeClr>
                </a:solidFill>
              </a:rPr>
              <a:t> 541-0my</a:t>
            </a:r>
            <a:endParaRPr lang="en-GB" altLang="el-GR" dirty="0" smtClean="0">
              <a:solidFill>
                <a:schemeClr val="bg1">
                  <a:lumMod val="50000"/>
                </a:schemeClr>
              </a:solidFill>
            </a:endParaRPr>
          </a:p>
          <a:p>
            <a:pPr marL="609600" indent="-609600" eaLnBrk="1" hangingPunct="1">
              <a:buFontTx/>
              <a:buAutoNum type="alphaLcPeriod"/>
            </a:pPr>
            <a:endParaRPr lang="en-GB" altLang="el-GR" dirty="0" smtClean="0"/>
          </a:p>
        </p:txBody>
      </p:sp>
      <p:sp>
        <p:nvSpPr>
          <p:cNvPr id="3" name="Text Box 2"/>
          <p:cNvSpPr txBox="1">
            <a:spLocks noChangeArrowheads="1"/>
          </p:cNvSpPr>
          <p:nvPr/>
        </p:nvSpPr>
        <p:spPr bwMode="auto">
          <a:xfrm>
            <a:off x="969126" y="2803681"/>
            <a:ext cx="21602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rPr>
              <a:t>Κρυπτοζωικός </a:t>
            </a:r>
          </a:p>
          <a:p>
            <a:pPr eaLnBrk="1" hangingPunct="1"/>
            <a:r>
              <a:rPr lang="el-GR" altLang="el-GR" sz="2400" dirty="0" smtClean="0">
                <a:solidFill>
                  <a:schemeClr val="bg1">
                    <a:lumMod val="50000"/>
                  </a:schemeClr>
                </a:solidFill>
              </a:rPr>
              <a:t>Μέγα-αιώνας</a:t>
            </a:r>
            <a:endParaRPr lang="el-GR" altLang="el-GR" sz="2400" dirty="0">
              <a:solidFill>
                <a:schemeClr val="bg1">
                  <a:lumMod val="50000"/>
                </a:schemeClr>
              </a:solidFill>
            </a:endParaRPr>
          </a:p>
          <a:p>
            <a:pPr eaLnBrk="1" hangingPunct="1"/>
            <a:r>
              <a:rPr lang="el-GR" altLang="el-GR" sz="2400" dirty="0">
                <a:solidFill>
                  <a:schemeClr val="bg1">
                    <a:lumMod val="50000"/>
                  </a:schemeClr>
                </a:solidFill>
              </a:rPr>
              <a:t>ή Προκάμβριο</a:t>
            </a:r>
            <a:endParaRPr lang="en-GB" altLang="el-GR" sz="2400" dirty="0">
              <a:solidFill>
                <a:schemeClr val="bg1">
                  <a:lumMod val="50000"/>
                </a:schemeClr>
              </a:solidFill>
              <a:latin typeface="Tahoma" panose="020B0604030504040204" pitchFamily="34" charset="0"/>
            </a:endParaRPr>
          </a:p>
        </p:txBody>
      </p:sp>
      <p:sp>
        <p:nvSpPr>
          <p:cNvPr id="4" name="Text Box 3"/>
          <p:cNvSpPr txBox="1">
            <a:spLocks noChangeArrowheads="1"/>
          </p:cNvSpPr>
          <p:nvPr/>
        </p:nvSpPr>
        <p:spPr bwMode="auto">
          <a:xfrm>
            <a:off x="3915342" y="2467744"/>
            <a:ext cx="432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latin typeface="Tahoma" panose="020B0604030504040204" pitchFamily="34" charset="0"/>
              </a:rPr>
              <a:t>Άδειος αιώνας</a:t>
            </a:r>
            <a:r>
              <a:rPr lang="en-GB" altLang="el-GR" sz="2400" dirty="0">
                <a:solidFill>
                  <a:schemeClr val="bg1">
                    <a:lumMod val="50000"/>
                  </a:schemeClr>
                </a:solidFill>
                <a:latin typeface="Tahoma" panose="020B0604030504040204" pitchFamily="34" charset="0"/>
              </a:rPr>
              <a:t> (4560-3800 my)</a:t>
            </a:r>
          </a:p>
        </p:txBody>
      </p:sp>
      <p:sp>
        <p:nvSpPr>
          <p:cNvPr id="5" name="Text Box 4"/>
          <p:cNvSpPr txBox="1">
            <a:spLocks noChangeArrowheads="1"/>
          </p:cNvSpPr>
          <p:nvPr/>
        </p:nvSpPr>
        <p:spPr bwMode="auto">
          <a:xfrm>
            <a:off x="3908502" y="3175247"/>
            <a:ext cx="4662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latin typeface="Tahoma" panose="020B0604030504040204" pitchFamily="34" charset="0"/>
              </a:rPr>
              <a:t>Αρχαϊκός αιώνας</a:t>
            </a:r>
            <a:r>
              <a:rPr lang="en-GB" altLang="el-GR" sz="2400" dirty="0">
                <a:solidFill>
                  <a:schemeClr val="bg1">
                    <a:lumMod val="50000"/>
                  </a:schemeClr>
                </a:solidFill>
                <a:latin typeface="Tahoma" panose="020B0604030504040204" pitchFamily="34" charset="0"/>
              </a:rPr>
              <a:t> (3800-2500 my)</a:t>
            </a:r>
          </a:p>
        </p:txBody>
      </p:sp>
      <p:sp>
        <p:nvSpPr>
          <p:cNvPr id="6" name="Text Box 5"/>
          <p:cNvSpPr txBox="1">
            <a:spLocks noChangeArrowheads="1"/>
          </p:cNvSpPr>
          <p:nvPr/>
        </p:nvSpPr>
        <p:spPr bwMode="auto">
          <a:xfrm>
            <a:off x="3908502" y="3882750"/>
            <a:ext cx="5108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latin typeface="Tahoma" panose="020B0604030504040204" pitchFamily="34" charset="0"/>
              </a:rPr>
              <a:t>Προτεροζωικός αιών.</a:t>
            </a:r>
            <a:r>
              <a:rPr lang="en-GB" altLang="el-GR" sz="2400" dirty="0">
                <a:solidFill>
                  <a:schemeClr val="bg1">
                    <a:lumMod val="50000"/>
                  </a:schemeClr>
                </a:solidFill>
                <a:latin typeface="Tahoma" panose="020B0604030504040204" pitchFamily="34" charset="0"/>
              </a:rPr>
              <a:t> (2500-541 my)</a:t>
            </a:r>
          </a:p>
        </p:txBody>
      </p:sp>
      <p:sp>
        <p:nvSpPr>
          <p:cNvPr id="7" name="AutoShape 6"/>
          <p:cNvSpPr>
            <a:spLocks/>
          </p:cNvSpPr>
          <p:nvPr/>
        </p:nvSpPr>
        <p:spPr bwMode="auto">
          <a:xfrm>
            <a:off x="3198504" y="2503734"/>
            <a:ext cx="647700" cy="1800225"/>
          </a:xfrm>
          <a:prstGeom prst="leftBrace">
            <a:avLst>
              <a:gd name="adj1" fmla="val 23162"/>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l-GR"/>
          </a:p>
        </p:txBody>
      </p:sp>
      <p:sp>
        <p:nvSpPr>
          <p:cNvPr id="8" name="Text Box 7"/>
          <p:cNvSpPr txBox="1">
            <a:spLocks noChangeArrowheads="1"/>
          </p:cNvSpPr>
          <p:nvPr/>
        </p:nvSpPr>
        <p:spPr bwMode="auto">
          <a:xfrm>
            <a:off x="539552" y="4554262"/>
            <a:ext cx="8332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l-GR" altLang="el-GR" sz="2400" dirty="0">
                <a:solidFill>
                  <a:schemeClr val="bg1">
                    <a:lumMod val="50000"/>
                  </a:schemeClr>
                </a:solidFill>
              </a:rPr>
              <a:t>Το Προκάμβριο καλύπτει το </a:t>
            </a:r>
            <a:r>
              <a:rPr lang="en-US" altLang="el-GR" sz="2400" dirty="0">
                <a:solidFill>
                  <a:schemeClr val="bg1">
                    <a:lumMod val="50000"/>
                  </a:schemeClr>
                </a:solidFill>
              </a:rPr>
              <a:t>87% </a:t>
            </a:r>
            <a:r>
              <a:rPr lang="el-GR" altLang="el-GR" sz="2400" dirty="0">
                <a:solidFill>
                  <a:schemeClr val="bg1">
                    <a:lumMod val="50000"/>
                  </a:schemeClr>
                </a:solidFill>
              </a:rPr>
              <a:t>της γεωλογικής ιστορίας</a:t>
            </a:r>
            <a:r>
              <a:rPr lang="en-US" altLang="el-GR" sz="2400" dirty="0">
                <a:solidFill>
                  <a:schemeClr val="bg1">
                    <a:lumMod val="50000"/>
                  </a:schemeClr>
                </a:solidFill>
              </a:rPr>
              <a:t>.</a:t>
            </a:r>
            <a:endParaRPr lang="el-GR" altLang="el-GR" sz="2400" dirty="0">
              <a:solidFill>
                <a:schemeClr val="bg1">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023443" y="356326"/>
            <a:ext cx="21804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latin typeface="Tahoma" panose="020B0604030504040204" pitchFamily="34" charset="0"/>
              </a:rPr>
              <a:t>Φανεροζωικός </a:t>
            </a:r>
          </a:p>
          <a:p>
            <a:pPr eaLnBrk="1" hangingPunct="1"/>
            <a:r>
              <a:rPr lang="el-GR" altLang="el-GR" sz="2400" dirty="0" err="1">
                <a:solidFill>
                  <a:schemeClr val="bg1">
                    <a:lumMod val="50000"/>
                  </a:schemeClr>
                </a:solidFill>
                <a:latin typeface="Tahoma" panose="020B0604030504040204" pitchFamily="34" charset="0"/>
              </a:rPr>
              <a:t>μεγααιώνας</a:t>
            </a:r>
            <a:r>
              <a:rPr lang="en-GB" altLang="el-GR" sz="2400" dirty="0">
                <a:solidFill>
                  <a:schemeClr val="bg1">
                    <a:lumMod val="50000"/>
                  </a:schemeClr>
                </a:solidFill>
                <a:latin typeface="Tahoma" panose="020B0604030504040204" pitchFamily="34" charset="0"/>
              </a:rPr>
              <a:t> </a:t>
            </a:r>
          </a:p>
        </p:txBody>
      </p:sp>
      <p:sp>
        <p:nvSpPr>
          <p:cNvPr id="39939" name="Text Box 3"/>
          <p:cNvSpPr txBox="1">
            <a:spLocks noChangeArrowheads="1"/>
          </p:cNvSpPr>
          <p:nvPr/>
        </p:nvSpPr>
        <p:spPr bwMode="auto">
          <a:xfrm>
            <a:off x="3635896" y="0"/>
            <a:ext cx="4930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latin typeface="Tahoma" panose="020B0604030504040204" pitchFamily="34" charset="0"/>
              </a:rPr>
              <a:t>Παλαιοζωικός</a:t>
            </a:r>
            <a:r>
              <a:rPr lang="en-GB" altLang="el-GR" sz="2400" dirty="0">
                <a:solidFill>
                  <a:schemeClr val="bg1">
                    <a:lumMod val="50000"/>
                  </a:schemeClr>
                </a:solidFill>
                <a:latin typeface="Tahoma" panose="020B0604030504040204" pitchFamily="34" charset="0"/>
              </a:rPr>
              <a:t> </a:t>
            </a:r>
            <a:r>
              <a:rPr lang="el-GR" altLang="el-GR" sz="2400" dirty="0">
                <a:solidFill>
                  <a:schemeClr val="bg1">
                    <a:lumMod val="50000"/>
                  </a:schemeClr>
                </a:solidFill>
                <a:latin typeface="Tahoma" panose="020B0604030504040204" pitchFamily="34" charset="0"/>
              </a:rPr>
              <a:t>αιώνας </a:t>
            </a:r>
            <a:r>
              <a:rPr lang="en-GB" altLang="el-GR" sz="2400" dirty="0">
                <a:solidFill>
                  <a:schemeClr val="bg1">
                    <a:lumMod val="50000"/>
                  </a:schemeClr>
                </a:solidFill>
                <a:latin typeface="Tahoma" panose="020B0604030504040204" pitchFamily="34" charset="0"/>
              </a:rPr>
              <a:t>(541-252 my)</a:t>
            </a:r>
          </a:p>
        </p:txBody>
      </p:sp>
      <p:sp>
        <p:nvSpPr>
          <p:cNvPr id="39940" name="Text Box 4"/>
          <p:cNvSpPr txBox="1">
            <a:spLocks noChangeArrowheads="1"/>
          </p:cNvSpPr>
          <p:nvPr/>
        </p:nvSpPr>
        <p:spPr bwMode="auto">
          <a:xfrm>
            <a:off x="3635896" y="496714"/>
            <a:ext cx="457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rPr>
              <a:t>Μεσοζωικός αιώνας</a:t>
            </a:r>
            <a:r>
              <a:rPr lang="en-GB" altLang="el-GR" sz="2400" dirty="0">
                <a:solidFill>
                  <a:schemeClr val="bg1">
                    <a:lumMod val="50000"/>
                  </a:schemeClr>
                </a:solidFill>
                <a:latin typeface="Tahoma" panose="020B0604030504040204" pitchFamily="34" charset="0"/>
              </a:rPr>
              <a:t>(252-65 my)</a:t>
            </a:r>
          </a:p>
        </p:txBody>
      </p:sp>
      <p:sp>
        <p:nvSpPr>
          <p:cNvPr id="39941" name="Text Box 5"/>
          <p:cNvSpPr txBox="1">
            <a:spLocks noChangeArrowheads="1"/>
          </p:cNvSpPr>
          <p:nvPr/>
        </p:nvSpPr>
        <p:spPr bwMode="auto">
          <a:xfrm>
            <a:off x="3635896" y="1010649"/>
            <a:ext cx="425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dirty="0">
                <a:solidFill>
                  <a:schemeClr val="bg1">
                    <a:lumMod val="50000"/>
                  </a:schemeClr>
                </a:solidFill>
              </a:rPr>
              <a:t>Καινοζωικός αιώνας</a:t>
            </a:r>
            <a:r>
              <a:rPr lang="en-GB" altLang="el-GR" sz="2400" dirty="0">
                <a:solidFill>
                  <a:schemeClr val="bg1">
                    <a:lumMod val="50000"/>
                  </a:schemeClr>
                </a:solidFill>
                <a:latin typeface="Tahoma" panose="020B0604030504040204" pitchFamily="34" charset="0"/>
              </a:rPr>
              <a:t>(65-0 my)</a:t>
            </a:r>
          </a:p>
        </p:txBody>
      </p:sp>
      <p:sp>
        <p:nvSpPr>
          <p:cNvPr id="39942" name="AutoShape 6"/>
          <p:cNvSpPr>
            <a:spLocks/>
          </p:cNvSpPr>
          <p:nvPr/>
        </p:nvSpPr>
        <p:spPr bwMode="auto">
          <a:xfrm>
            <a:off x="3203848" y="131241"/>
            <a:ext cx="432048" cy="1248436"/>
          </a:xfrm>
          <a:prstGeom prst="leftBrace">
            <a:avLst>
              <a:gd name="adj1" fmla="val 23162"/>
              <a:gd name="adj2" fmla="val 5461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l-GR"/>
          </a:p>
        </p:txBody>
      </p:sp>
      <p:sp>
        <p:nvSpPr>
          <p:cNvPr id="2" name="Ορθογώνιο 1"/>
          <p:cNvSpPr/>
          <p:nvPr/>
        </p:nvSpPr>
        <p:spPr>
          <a:xfrm>
            <a:off x="107504" y="1700808"/>
            <a:ext cx="5472608" cy="461665"/>
          </a:xfrm>
          <a:prstGeom prst="rect">
            <a:avLst/>
          </a:prstGeom>
        </p:spPr>
        <p:txBody>
          <a:bodyPr wrap="square">
            <a:spAutoFit/>
          </a:bodyPr>
          <a:lstStyle/>
          <a:p>
            <a:r>
              <a:rPr lang="el-GR" altLang="el-GR" sz="2400" dirty="0">
                <a:solidFill>
                  <a:srgbClr val="FF0000"/>
                </a:solidFill>
              </a:rPr>
              <a:t>Παλαιοζωικός</a:t>
            </a:r>
            <a:r>
              <a:rPr lang="en-GB" altLang="el-GR" sz="2400" dirty="0">
                <a:solidFill>
                  <a:srgbClr val="FF0000"/>
                </a:solidFill>
              </a:rPr>
              <a:t> </a:t>
            </a:r>
            <a:r>
              <a:rPr lang="el-GR" altLang="el-GR" sz="2400" dirty="0" smtClean="0">
                <a:solidFill>
                  <a:srgbClr val="FF0000"/>
                </a:solidFill>
              </a:rPr>
              <a:t>αιώνας  </a:t>
            </a:r>
            <a:r>
              <a:rPr lang="en-GB" altLang="el-GR" sz="2400" dirty="0">
                <a:solidFill>
                  <a:srgbClr val="FF0000"/>
                </a:solidFill>
              </a:rPr>
              <a:t>(541-252 my</a:t>
            </a:r>
            <a:r>
              <a:rPr lang="en-GB" altLang="el-GR" sz="2400" dirty="0" smtClean="0">
                <a:solidFill>
                  <a:srgbClr val="FF0000"/>
                </a:solidFill>
              </a:rPr>
              <a:t>)</a:t>
            </a:r>
            <a:r>
              <a:rPr lang="el-GR" altLang="el-GR" sz="2400" dirty="0" smtClean="0">
                <a:solidFill>
                  <a:srgbClr val="FF0000"/>
                </a:solidFill>
              </a:rPr>
              <a:t>:</a:t>
            </a:r>
            <a:endParaRPr lang="el-GR" sz="2400" dirty="0">
              <a:solidFill>
                <a:srgbClr val="FF0000"/>
              </a:solidFill>
            </a:endParaRPr>
          </a:p>
        </p:txBody>
      </p:sp>
      <p:sp>
        <p:nvSpPr>
          <p:cNvPr id="3" name="Ορθογώνιο 2"/>
          <p:cNvSpPr/>
          <p:nvPr/>
        </p:nvSpPr>
        <p:spPr>
          <a:xfrm>
            <a:off x="0" y="2075793"/>
            <a:ext cx="8985736" cy="1200329"/>
          </a:xfrm>
          <a:prstGeom prst="rect">
            <a:avLst/>
          </a:prstGeom>
        </p:spPr>
        <p:txBody>
          <a:bodyPr wrap="square">
            <a:spAutoFit/>
          </a:bodyPr>
          <a:lstStyle/>
          <a:p>
            <a:pPr eaLnBrk="1" hangingPunct="1">
              <a:buFontTx/>
              <a:buNone/>
            </a:pPr>
            <a:r>
              <a:rPr lang="el-GR" altLang="el-GR" sz="2400" dirty="0">
                <a:solidFill>
                  <a:srgbClr val="FFFF00"/>
                </a:solidFill>
              </a:rPr>
              <a:t>Σε έξι </a:t>
            </a:r>
            <a:r>
              <a:rPr lang="el-GR" altLang="el-GR" sz="2400" dirty="0" smtClean="0">
                <a:solidFill>
                  <a:srgbClr val="FFFF00"/>
                </a:solidFill>
              </a:rPr>
              <a:t>περιόδους: </a:t>
            </a:r>
            <a:r>
              <a:rPr lang="el-GR" altLang="el-GR" sz="2400" dirty="0" smtClean="0">
                <a:solidFill>
                  <a:schemeClr val="bg1">
                    <a:lumMod val="50000"/>
                  </a:schemeClr>
                </a:solidFill>
              </a:rPr>
              <a:t>Κάμβριο</a:t>
            </a:r>
            <a:r>
              <a:rPr lang="en-GB" altLang="el-GR" sz="2400" dirty="0" smtClean="0">
                <a:solidFill>
                  <a:schemeClr val="bg1">
                    <a:lumMod val="50000"/>
                  </a:schemeClr>
                </a:solidFill>
              </a:rPr>
              <a:t> </a:t>
            </a:r>
            <a:r>
              <a:rPr lang="en-GB" altLang="el-GR" sz="2400" dirty="0">
                <a:solidFill>
                  <a:schemeClr val="bg1">
                    <a:lumMod val="50000"/>
                  </a:schemeClr>
                </a:solidFill>
              </a:rPr>
              <a:t>(541-505 my</a:t>
            </a:r>
            <a:r>
              <a:rPr lang="en-GB" altLang="el-GR" sz="2400" dirty="0" smtClean="0">
                <a:solidFill>
                  <a:schemeClr val="bg1">
                    <a:lumMod val="50000"/>
                  </a:schemeClr>
                </a:solidFill>
              </a:rPr>
              <a:t>)</a:t>
            </a:r>
            <a:r>
              <a:rPr lang="el-GR" altLang="el-GR" sz="2400" dirty="0" smtClean="0">
                <a:solidFill>
                  <a:schemeClr val="bg1">
                    <a:lumMod val="50000"/>
                  </a:schemeClr>
                </a:solidFill>
              </a:rPr>
              <a:t>, </a:t>
            </a:r>
            <a:r>
              <a:rPr lang="el-GR" altLang="el-GR" sz="2400" dirty="0" err="1" smtClean="0">
                <a:solidFill>
                  <a:schemeClr val="bg1">
                    <a:lumMod val="50000"/>
                  </a:schemeClr>
                </a:solidFill>
              </a:rPr>
              <a:t>Ορδοβίσιο</a:t>
            </a:r>
            <a:r>
              <a:rPr lang="en-GB" altLang="el-GR" sz="2400" dirty="0" smtClean="0">
                <a:solidFill>
                  <a:schemeClr val="bg1">
                    <a:lumMod val="50000"/>
                  </a:schemeClr>
                </a:solidFill>
              </a:rPr>
              <a:t> </a:t>
            </a:r>
            <a:r>
              <a:rPr lang="en-GB" altLang="el-GR" sz="2400" dirty="0">
                <a:solidFill>
                  <a:schemeClr val="bg1">
                    <a:lumMod val="50000"/>
                  </a:schemeClr>
                </a:solidFill>
              </a:rPr>
              <a:t>(505-440 my</a:t>
            </a:r>
            <a:r>
              <a:rPr lang="en-GB" altLang="el-GR" sz="2400" dirty="0" smtClean="0">
                <a:solidFill>
                  <a:schemeClr val="bg1">
                    <a:lumMod val="50000"/>
                  </a:schemeClr>
                </a:solidFill>
              </a:rPr>
              <a:t>)</a:t>
            </a:r>
            <a:r>
              <a:rPr lang="el-GR" altLang="el-GR" sz="2400" dirty="0" smtClean="0">
                <a:solidFill>
                  <a:schemeClr val="bg1">
                    <a:lumMod val="50000"/>
                  </a:schemeClr>
                </a:solidFill>
              </a:rPr>
              <a:t>, Σιλούριο</a:t>
            </a:r>
            <a:r>
              <a:rPr lang="en-GB" altLang="el-GR" sz="2400" dirty="0" smtClean="0">
                <a:solidFill>
                  <a:schemeClr val="bg1">
                    <a:lumMod val="50000"/>
                  </a:schemeClr>
                </a:solidFill>
              </a:rPr>
              <a:t> </a:t>
            </a:r>
            <a:r>
              <a:rPr lang="en-GB" altLang="el-GR" sz="2400" dirty="0">
                <a:solidFill>
                  <a:schemeClr val="bg1">
                    <a:lumMod val="50000"/>
                  </a:schemeClr>
                </a:solidFill>
              </a:rPr>
              <a:t>(440-410 my</a:t>
            </a:r>
            <a:r>
              <a:rPr lang="en-GB" altLang="el-GR" sz="2400" dirty="0" smtClean="0">
                <a:solidFill>
                  <a:schemeClr val="bg1">
                    <a:lumMod val="50000"/>
                  </a:schemeClr>
                </a:solidFill>
              </a:rPr>
              <a:t>)</a:t>
            </a:r>
            <a:r>
              <a:rPr lang="el-GR" altLang="el-GR" sz="2400" dirty="0" smtClean="0">
                <a:solidFill>
                  <a:schemeClr val="bg1">
                    <a:lumMod val="50000"/>
                  </a:schemeClr>
                </a:solidFill>
              </a:rPr>
              <a:t>, </a:t>
            </a:r>
            <a:r>
              <a:rPr lang="el-GR" altLang="el-GR" sz="2400" dirty="0" err="1" smtClean="0">
                <a:solidFill>
                  <a:schemeClr val="bg1">
                    <a:lumMod val="50000"/>
                  </a:schemeClr>
                </a:solidFill>
              </a:rPr>
              <a:t>Δεβόνιο</a:t>
            </a:r>
            <a:r>
              <a:rPr lang="en-GB" altLang="el-GR" sz="2400" dirty="0" smtClean="0">
                <a:solidFill>
                  <a:schemeClr val="bg1">
                    <a:lumMod val="50000"/>
                  </a:schemeClr>
                </a:solidFill>
              </a:rPr>
              <a:t> </a:t>
            </a:r>
            <a:r>
              <a:rPr lang="en-GB" altLang="el-GR" sz="2400" dirty="0">
                <a:solidFill>
                  <a:schemeClr val="bg1">
                    <a:lumMod val="50000"/>
                  </a:schemeClr>
                </a:solidFill>
              </a:rPr>
              <a:t>(410-360 my</a:t>
            </a:r>
            <a:r>
              <a:rPr lang="en-GB" altLang="el-GR" sz="2400" dirty="0" smtClean="0">
                <a:solidFill>
                  <a:schemeClr val="bg1">
                    <a:lumMod val="50000"/>
                  </a:schemeClr>
                </a:solidFill>
              </a:rPr>
              <a:t>)</a:t>
            </a:r>
            <a:r>
              <a:rPr lang="el-GR" altLang="el-GR" sz="2400" dirty="0" smtClean="0">
                <a:solidFill>
                  <a:schemeClr val="bg1">
                    <a:lumMod val="50000"/>
                  </a:schemeClr>
                </a:solidFill>
              </a:rPr>
              <a:t>, Λιθανθρακοφόρο</a:t>
            </a:r>
            <a:r>
              <a:rPr lang="en-GB" altLang="el-GR" sz="2400" dirty="0" smtClean="0">
                <a:solidFill>
                  <a:schemeClr val="bg1">
                    <a:lumMod val="50000"/>
                  </a:schemeClr>
                </a:solidFill>
              </a:rPr>
              <a:t> </a:t>
            </a:r>
            <a:r>
              <a:rPr lang="en-GB" altLang="el-GR" sz="2400" dirty="0">
                <a:solidFill>
                  <a:schemeClr val="bg1">
                    <a:lumMod val="50000"/>
                  </a:schemeClr>
                </a:solidFill>
              </a:rPr>
              <a:t>(360-290 my</a:t>
            </a:r>
            <a:r>
              <a:rPr lang="en-GB" altLang="el-GR" sz="2400" dirty="0" smtClean="0">
                <a:solidFill>
                  <a:schemeClr val="bg1">
                    <a:lumMod val="50000"/>
                  </a:schemeClr>
                </a:solidFill>
              </a:rPr>
              <a:t>)</a:t>
            </a:r>
            <a:r>
              <a:rPr lang="el-GR" altLang="el-GR" sz="2400" dirty="0" smtClean="0">
                <a:solidFill>
                  <a:schemeClr val="bg1">
                    <a:lumMod val="50000"/>
                  </a:schemeClr>
                </a:solidFill>
              </a:rPr>
              <a:t>, Πέρμιο</a:t>
            </a:r>
            <a:r>
              <a:rPr lang="en-GB" altLang="el-GR" sz="2400" dirty="0" smtClean="0">
                <a:solidFill>
                  <a:schemeClr val="bg1">
                    <a:lumMod val="50000"/>
                  </a:schemeClr>
                </a:solidFill>
              </a:rPr>
              <a:t> </a:t>
            </a:r>
            <a:r>
              <a:rPr lang="en-GB" altLang="el-GR" sz="2400" dirty="0">
                <a:solidFill>
                  <a:schemeClr val="bg1">
                    <a:lumMod val="50000"/>
                  </a:schemeClr>
                </a:solidFill>
              </a:rPr>
              <a:t>( 290-252 my)</a:t>
            </a:r>
          </a:p>
        </p:txBody>
      </p:sp>
      <p:sp>
        <p:nvSpPr>
          <p:cNvPr id="4" name="Ορθογώνιο 3"/>
          <p:cNvSpPr/>
          <p:nvPr/>
        </p:nvSpPr>
        <p:spPr>
          <a:xfrm>
            <a:off x="0" y="3317113"/>
            <a:ext cx="4720844" cy="461665"/>
          </a:xfrm>
          <a:prstGeom prst="rect">
            <a:avLst/>
          </a:prstGeom>
        </p:spPr>
        <p:txBody>
          <a:bodyPr wrap="none">
            <a:spAutoFit/>
          </a:bodyPr>
          <a:lstStyle/>
          <a:p>
            <a:r>
              <a:rPr lang="el-GR" altLang="el-GR" sz="2400" dirty="0">
                <a:solidFill>
                  <a:srgbClr val="FF0000"/>
                </a:solidFill>
              </a:rPr>
              <a:t>Μεσοζωικός </a:t>
            </a:r>
            <a:r>
              <a:rPr lang="el-GR" altLang="el-GR" sz="2400" dirty="0" smtClean="0">
                <a:solidFill>
                  <a:srgbClr val="FF0000"/>
                </a:solidFill>
              </a:rPr>
              <a:t>αιώνας </a:t>
            </a:r>
            <a:r>
              <a:rPr lang="en-GB" altLang="el-GR" sz="2400" dirty="0" smtClean="0">
                <a:solidFill>
                  <a:srgbClr val="FF0000"/>
                </a:solidFill>
              </a:rPr>
              <a:t>(</a:t>
            </a:r>
            <a:r>
              <a:rPr lang="en-GB" altLang="el-GR" sz="2400" dirty="0">
                <a:solidFill>
                  <a:srgbClr val="FF0000"/>
                </a:solidFill>
              </a:rPr>
              <a:t>252-65 my</a:t>
            </a:r>
            <a:r>
              <a:rPr lang="en-GB" altLang="el-GR" sz="2400" dirty="0" smtClean="0">
                <a:solidFill>
                  <a:srgbClr val="FF0000"/>
                </a:solidFill>
              </a:rPr>
              <a:t>)</a:t>
            </a:r>
            <a:r>
              <a:rPr lang="el-GR" altLang="el-GR" sz="2400" dirty="0" smtClean="0">
                <a:solidFill>
                  <a:srgbClr val="FF0000"/>
                </a:solidFill>
              </a:rPr>
              <a:t>:</a:t>
            </a:r>
            <a:endParaRPr lang="el-GR" sz="2400" dirty="0">
              <a:solidFill>
                <a:srgbClr val="FF0000"/>
              </a:solidFill>
            </a:endParaRPr>
          </a:p>
        </p:txBody>
      </p:sp>
      <p:sp>
        <p:nvSpPr>
          <p:cNvPr id="5" name="Ορθογώνιο 4"/>
          <p:cNvSpPr/>
          <p:nvPr/>
        </p:nvSpPr>
        <p:spPr>
          <a:xfrm>
            <a:off x="107504" y="3694386"/>
            <a:ext cx="8928992" cy="830997"/>
          </a:xfrm>
          <a:prstGeom prst="rect">
            <a:avLst/>
          </a:prstGeom>
        </p:spPr>
        <p:txBody>
          <a:bodyPr wrap="square">
            <a:spAutoFit/>
          </a:bodyPr>
          <a:lstStyle/>
          <a:p>
            <a:pPr eaLnBrk="1" hangingPunct="1">
              <a:buFontTx/>
              <a:buNone/>
            </a:pPr>
            <a:r>
              <a:rPr lang="el-GR" altLang="el-GR" sz="2400" dirty="0">
                <a:solidFill>
                  <a:srgbClr val="FFFF00"/>
                </a:solidFill>
              </a:rPr>
              <a:t>Σε τρεις </a:t>
            </a:r>
            <a:r>
              <a:rPr lang="el-GR" altLang="el-GR" sz="2400" dirty="0" smtClean="0">
                <a:solidFill>
                  <a:srgbClr val="FFFF00"/>
                </a:solidFill>
              </a:rPr>
              <a:t>περιόδους: </a:t>
            </a:r>
            <a:r>
              <a:rPr lang="el-GR" altLang="el-GR" sz="2400" dirty="0" smtClean="0">
                <a:solidFill>
                  <a:schemeClr val="bg1">
                    <a:lumMod val="50000"/>
                  </a:schemeClr>
                </a:solidFill>
              </a:rPr>
              <a:t>Τριαδικό</a:t>
            </a:r>
            <a:r>
              <a:rPr lang="en-GB" altLang="el-GR" sz="2400" dirty="0" smtClean="0">
                <a:solidFill>
                  <a:schemeClr val="bg1">
                    <a:lumMod val="50000"/>
                  </a:schemeClr>
                </a:solidFill>
              </a:rPr>
              <a:t> </a:t>
            </a:r>
            <a:r>
              <a:rPr lang="en-GB" altLang="el-GR" sz="2400" dirty="0">
                <a:solidFill>
                  <a:schemeClr val="bg1">
                    <a:lumMod val="50000"/>
                  </a:schemeClr>
                </a:solidFill>
              </a:rPr>
              <a:t>(252-208 my</a:t>
            </a:r>
            <a:r>
              <a:rPr lang="en-GB" altLang="el-GR" sz="2400" dirty="0" smtClean="0">
                <a:solidFill>
                  <a:schemeClr val="bg1">
                    <a:lumMod val="50000"/>
                  </a:schemeClr>
                </a:solidFill>
              </a:rPr>
              <a:t>)</a:t>
            </a:r>
            <a:r>
              <a:rPr lang="el-GR" altLang="el-GR" sz="2400" dirty="0" smtClean="0">
                <a:solidFill>
                  <a:schemeClr val="bg1">
                    <a:lumMod val="50000"/>
                  </a:schemeClr>
                </a:solidFill>
              </a:rPr>
              <a:t>, Ιουρασικό</a:t>
            </a:r>
            <a:r>
              <a:rPr lang="en-GB" altLang="el-GR" sz="2400" dirty="0" smtClean="0">
                <a:solidFill>
                  <a:schemeClr val="bg1">
                    <a:lumMod val="50000"/>
                  </a:schemeClr>
                </a:solidFill>
              </a:rPr>
              <a:t> </a:t>
            </a:r>
            <a:r>
              <a:rPr lang="en-GB" altLang="el-GR" sz="2400" dirty="0">
                <a:solidFill>
                  <a:schemeClr val="bg1">
                    <a:lumMod val="50000"/>
                  </a:schemeClr>
                </a:solidFill>
              </a:rPr>
              <a:t>(208-146 my</a:t>
            </a:r>
            <a:r>
              <a:rPr lang="en-GB" altLang="el-GR" sz="2400" dirty="0" smtClean="0">
                <a:solidFill>
                  <a:schemeClr val="bg1">
                    <a:lumMod val="50000"/>
                  </a:schemeClr>
                </a:solidFill>
              </a:rPr>
              <a:t>)</a:t>
            </a:r>
            <a:r>
              <a:rPr lang="el-GR" altLang="el-GR" sz="2400" dirty="0" smtClean="0">
                <a:solidFill>
                  <a:schemeClr val="bg1">
                    <a:lumMod val="50000"/>
                  </a:schemeClr>
                </a:solidFill>
              </a:rPr>
              <a:t>, Κρητιδικό</a:t>
            </a:r>
            <a:r>
              <a:rPr lang="en-GB" altLang="el-GR" sz="2400" dirty="0" smtClean="0">
                <a:solidFill>
                  <a:schemeClr val="bg1">
                    <a:lumMod val="50000"/>
                  </a:schemeClr>
                </a:solidFill>
              </a:rPr>
              <a:t> </a:t>
            </a:r>
            <a:r>
              <a:rPr lang="en-GB" altLang="el-GR" sz="2400" dirty="0">
                <a:solidFill>
                  <a:schemeClr val="bg1">
                    <a:lumMod val="50000"/>
                  </a:schemeClr>
                </a:solidFill>
              </a:rPr>
              <a:t>(146-65 my)</a:t>
            </a:r>
          </a:p>
        </p:txBody>
      </p:sp>
      <p:sp>
        <p:nvSpPr>
          <p:cNvPr id="6" name="Ορθογώνιο 5"/>
          <p:cNvSpPr/>
          <p:nvPr/>
        </p:nvSpPr>
        <p:spPr>
          <a:xfrm>
            <a:off x="80080" y="4613461"/>
            <a:ext cx="4309898" cy="461665"/>
          </a:xfrm>
          <a:prstGeom prst="rect">
            <a:avLst/>
          </a:prstGeom>
        </p:spPr>
        <p:txBody>
          <a:bodyPr wrap="none">
            <a:spAutoFit/>
          </a:bodyPr>
          <a:lstStyle/>
          <a:p>
            <a:r>
              <a:rPr lang="el-GR" altLang="el-GR" sz="2400" dirty="0">
                <a:solidFill>
                  <a:srgbClr val="FF0000"/>
                </a:solidFill>
              </a:rPr>
              <a:t>Καινοζωικός αιώνας</a:t>
            </a:r>
            <a:r>
              <a:rPr lang="en-GB" altLang="el-GR" sz="2400" dirty="0">
                <a:solidFill>
                  <a:srgbClr val="FF0000"/>
                </a:solidFill>
              </a:rPr>
              <a:t>(65-0 my</a:t>
            </a:r>
            <a:r>
              <a:rPr lang="en-GB" altLang="el-GR" sz="2400" dirty="0" smtClean="0">
                <a:solidFill>
                  <a:srgbClr val="FF0000"/>
                </a:solidFill>
              </a:rPr>
              <a:t>)</a:t>
            </a:r>
            <a:r>
              <a:rPr lang="el-GR" altLang="el-GR" sz="2400" dirty="0" smtClean="0">
                <a:solidFill>
                  <a:srgbClr val="FF0000"/>
                </a:solidFill>
              </a:rPr>
              <a:t>:</a:t>
            </a:r>
            <a:endParaRPr lang="el-GR" sz="2400" dirty="0">
              <a:solidFill>
                <a:srgbClr val="FF0000"/>
              </a:solidFill>
            </a:endParaRPr>
          </a:p>
        </p:txBody>
      </p:sp>
      <p:sp>
        <p:nvSpPr>
          <p:cNvPr id="7" name="Ορθογώνιο 6"/>
          <p:cNvSpPr/>
          <p:nvPr/>
        </p:nvSpPr>
        <p:spPr>
          <a:xfrm>
            <a:off x="0" y="4986479"/>
            <a:ext cx="9036496" cy="461665"/>
          </a:xfrm>
          <a:prstGeom prst="rect">
            <a:avLst/>
          </a:prstGeom>
        </p:spPr>
        <p:txBody>
          <a:bodyPr wrap="square">
            <a:spAutoFit/>
          </a:bodyPr>
          <a:lstStyle/>
          <a:p>
            <a:pPr eaLnBrk="1" hangingPunct="1">
              <a:buFontTx/>
              <a:buNone/>
            </a:pPr>
            <a:r>
              <a:rPr lang="el-GR" altLang="el-GR" sz="2400" dirty="0">
                <a:solidFill>
                  <a:srgbClr val="FFFF00"/>
                </a:solidFill>
              </a:rPr>
              <a:t>Σε δύο </a:t>
            </a:r>
            <a:r>
              <a:rPr lang="el-GR" altLang="el-GR" sz="2400" dirty="0" smtClean="0">
                <a:solidFill>
                  <a:srgbClr val="FFFF00"/>
                </a:solidFill>
              </a:rPr>
              <a:t>περιόδους</a:t>
            </a:r>
            <a:r>
              <a:rPr lang="el-GR" altLang="el-GR" sz="2400" dirty="0" smtClean="0"/>
              <a:t>: </a:t>
            </a:r>
            <a:r>
              <a:rPr lang="el-GR" altLang="el-GR" sz="2400" dirty="0" smtClean="0">
                <a:solidFill>
                  <a:schemeClr val="bg1">
                    <a:lumMod val="50000"/>
                  </a:schemeClr>
                </a:solidFill>
              </a:rPr>
              <a:t>Τριτογενές</a:t>
            </a:r>
            <a:r>
              <a:rPr lang="en-GB" altLang="el-GR" sz="2400" dirty="0" smtClean="0">
                <a:solidFill>
                  <a:schemeClr val="bg1">
                    <a:lumMod val="50000"/>
                  </a:schemeClr>
                </a:solidFill>
              </a:rPr>
              <a:t> </a:t>
            </a:r>
            <a:r>
              <a:rPr lang="en-GB" altLang="el-GR" sz="2400" dirty="0">
                <a:solidFill>
                  <a:schemeClr val="bg1">
                    <a:lumMod val="50000"/>
                  </a:schemeClr>
                </a:solidFill>
              </a:rPr>
              <a:t>(65-</a:t>
            </a:r>
            <a:r>
              <a:rPr lang="el-GR" altLang="el-GR" sz="2400" dirty="0">
                <a:solidFill>
                  <a:schemeClr val="bg1">
                    <a:lumMod val="50000"/>
                  </a:schemeClr>
                </a:solidFill>
              </a:rPr>
              <a:t>2.6</a:t>
            </a:r>
            <a:r>
              <a:rPr lang="en-GB" altLang="el-GR" sz="2400" dirty="0">
                <a:solidFill>
                  <a:schemeClr val="bg1">
                    <a:lumMod val="50000"/>
                  </a:schemeClr>
                </a:solidFill>
              </a:rPr>
              <a:t>my</a:t>
            </a:r>
            <a:r>
              <a:rPr lang="en-GB" altLang="el-GR" sz="2400" dirty="0" smtClean="0">
                <a:solidFill>
                  <a:schemeClr val="bg1">
                    <a:lumMod val="50000"/>
                  </a:schemeClr>
                </a:solidFill>
              </a:rPr>
              <a:t>)</a:t>
            </a:r>
            <a:r>
              <a:rPr lang="el-GR" altLang="el-GR" sz="2400" dirty="0" smtClean="0">
                <a:solidFill>
                  <a:schemeClr val="bg1">
                    <a:lumMod val="50000"/>
                  </a:schemeClr>
                </a:solidFill>
              </a:rPr>
              <a:t>,Τεταρτογενές</a:t>
            </a:r>
            <a:r>
              <a:rPr lang="en-GB" altLang="el-GR" sz="2400" dirty="0" smtClean="0">
                <a:solidFill>
                  <a:schemeClr val="bg1">
                    <a:lumMod val="50000"/>
                  </a:schemeClr>
                </a:solidFill>
              </a:rPr>
              <a:t> </a:t>
            </a:r>
            <a:r>
              <a:rPr lang="en-GB" altLang="el-GR" sz="2400" dirty="0">
                <a:solidFill>
                  <a:srgbClr val="28067C"/>
                </a:solidFill>
              </a:rPr>
              <a:t>(</a:t>
            </a:r>
            <a:r>
              <a:rPr lang="el-GR" altLang="el-GR" sz="2400" dirty="0">
                <a:solidFill>
                  <a:srgbClr val="28067C"/>
                </a:solidFill>
              </a:rPr>
              <a:t>2.6</a:t>
            </a:r>
            <a:r>
              <a:rPr lang="en-GB" altLang="el-GR" sz="2400" dirty="0" smtClean="0">
                <a:solidFill>
                  <a:srgbClr val="28067C"/>
                </a:solidFill>
              </a:rPr>
              <a:t>-0my</a:t>
            </a:r>
            <a:r>
              <a:rPr lang="en-GB" altLang="el-GR" sz="2400" dirty="0">
                <a:solidFill>
                  <a:srgbClr val="28067C"/>
                </a:solidFill>
              </a:rPr>
              <a:t>)</a:t>
            </a: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67544" y="39792"/>
            <a:ext cx="8229600" cy="60348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l-GR" altLang="el-GR" sz="3200" kern="0" dirty="0" smtClean="0">
                <a:solidFill>
                  <a:srgbClr val="FF0000"/>
                </a:solidFill>
              </a:rPr>
              <a:t>Τριτογενές</a:t>
            </a:r>
            <a:r>
              <a:rPr lang="en-GB" altLang="el-GR" sz="3200" kern="0" dirty="0" smtClean="0">
                <a:solidFill>
                  <a:srgbClr val="FF0000"/>
                </a:solidFill>
              </a:rPr>
              <a:t> (65-</a:t>
            </a:r>
            <a:r>
              <a:rPr lang="el-GR" altLang="el-GR" sz="3200" kern="0" dirty="0" smtClean="0">
                <a:solidFill>
                  <a:srgbClr val="FF0000"/>
                </a:solidFill>
              </a:rPr>
              <a:t>2.6</a:t>
            </a:r>
            <a:r>
              <a:rPr lang="en-GB" altLang="el-GR" sz="3200" kern="0" dirty="0" smtClean="0">
                <a:solidFill>
                  <a:srgbClr val="FF0000"/>
                </a:solidFill>
              </a:rPr>
              <a:t>my)</a:t>
            </a:r>
            <a:endParaRPr lang="el-GR" altLang="el-GR" sz="3200" kern="0" dirty="0" smtClean="0">
              <a:solidFill>
                <a:srgbClr val="FF0000"/>
              </a:solidFill>
            </a:endParaRPr>
          </a:p>
        </p:txBody>
      </p:sp>
      <p:sp>
        <p:nvSpPr>
          <p:cNvPr id="5" name="Rectangle 3"/>
          <p:cNvSpPr txBox="1">
            <a:spLocks noChangeArrowheads="1"/>
          </p:cNvSpPr>
          <p:nvPr/>
        </p:nvSpPr>
        <p:spPr bwMode="auto">
          <a:xfrm>
            <a:off x="107504" y="643277"/>
            <a:ext cx="8928992" cy="105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eaLnBrk="1" hangingPunct="1">
              <a:buFontTx/>
              <a:buNone/>
            </a:pPr>
            <a:r>
              <a:rPr lang="el-GR" altLang="el-GR" kern="0" dirty="0" smtClean="0">
                <a:solidFill>
                  <a:schemeClr val="bg1">
                    <a:lumMod val="50000"/>
                  </a:schemeClr>
                </a:solidFill>
              </a:rPr>
              <a:t>Σε δύο υποπεριόδους: </a:t>
            </a:r>
            <a:r>
              <a:rPr lang="el-GR" altLang="el-GR" kern="0" dirty="0" err="1" smtClean="0">
                <a:solidFill>
                  <a:schemeClr val="bg1">
                    <a:lumMod val="50000"/>
                  </a:schemeClr>
                </a:solidFill>
              </a:rPr>
              <a:t>Παλαιογενές</a:t>
            </a:r>
            <a:r>
              <a:rPr lang="en-GB" altLang="el-GR" kern="0" dirty="0" smtClean="0">
                <a:solidFill>
                  <a:schemeClr val="bg1">
                    <a:lumMod val="50000"/>
                  </a:schemeClr>
                </a:solidFill>
              </a:rPr>
              <a:t> (65-23my)</a:t>
            </a:r>
            <a:r>
              <a:rPr lang="el-GR" altLang="el-GR" kern="0" dirty="0" smtClean="0">
                <a:solidFill>
                  <a:schemeClr val="bg1">
                    <a:lumMod val="50000"/>
                  </a:schemeClr>
                </a:solidFill>
              </a:rPr>
              <a:t>, Νεογενές</a:t>
            </a:r>
            <a:r>
              <a:rPr lang="en-GB" altLang="el-GR" kern="0" dirty="0" smtClean="0">
                <a:solidFill>
                  <a:schemeClr val="bg1">
                    <a:lumMod val="50000"/>
                  </a:schemeClr>
                </a:solidFill>
              </a:rPr>
              <a:t> (23-</a:t>
            </a:r>
            <a:r>
              <a:rPr lang="el-GR" altLang="el-GR" kern="0" dirty="0" smtClean="0">
                <a:solidFill>
                  <a:schemeClr val="bg1">
                    <a:lumMod val="50000"/>
                  </a:schemeClr>
                </a:solidFill>
              </a:rPr>
              <a:t>2.6</a:t>
            </a:r>
            <a:r>
              <a:rPr lang="en-GB" altLang="el-GR" kern="0" dirty="0" smtClean="0">
                <a:solidFill>
                  <a:schemeClr val="bg1">
                    <a:lumMod val="50000"/>
                  </a:schemeClr>
                </a:solidFill>
              </a:rPr>
              <a:t>my)</a:t>
            </a:r>
          </a:p>
        </p:txBody>
      </p:sp>
      <p:sp>
        <p:nvSpPr>
          <p:cNvPr id="6" name="Rectangle 2"/>
          <p:cNvSpPr txBox="1">
            <a:spLocks noChangeArrowheads="1"/>
          </p:cNvSpPr>
          <p:nvPr/>
        </p:nvSpPr>
        <p:spPr bwMode="auto">
          <a:xfrm>
            <a:off x="457200" y="1685969"/>
            <a:ext cx="8229600" cy="446887"/>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l-GR" altLang="el-GR" sz="2800" kern="0" dirty="0" err="1" smtClean="0">
                <a:solidFill>
                  <a:schemeClr val="bg2"/>
                </a:solidFill>
              </a:rPr>
              <a:t>Παλαιογενές</a:t>
            </a:r>
            <a:r>
              <a:rPr lang="en-GB" altLang="el-GR" sz="2800" kern="0" dirty="0" smtClean="0">
                <a:solidFill>
                  <a:schemeClr val="bg2"/>
                </a:solidFill>
              </a:rPr>
              <a:t> (65-23my)</a:t>
            </a:r>
            <a:endParaRPr lang="el-GR" altLang="el-GR" sz="2800" kern="0" dirty="0" smtClean="0">
              <a:solidFill>
                <a:schemeClr val="bg2"/>
              </a:solidFill>
            </a:endParaRPr>
          </a:p>
        </p:txBody>
      </p:sp>
      <p:sp>
        <p:nvSpPr>
          <p:cNvPr id="7" name="Rectangle 3"/>
          <p:cNvSpPr txBox="1">
            <a:spLocks noChangeArrowheads="1"/>
          </p:cNvSpPr>
          <p:nvPr/>
        </p:nvSpPr>
        <p:spPr bwMode="auto">
          <a:xfrm>
            <a:off x="107504" y="2158017"/>
            <a:ext cx="8928992" cy="101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eaLnBrk="1" hangingPunct="1">
              <a:buFontTx/>
              <a:buNone/>
            </a:pPr>
            <a:r>
              <a:rPr lang="el-GR" altLang="el-GR" sz="2400" kern="0" dirty="0" smtClean="0">
                <a:solidFill>
                  <a:schemeClr val="bg1">
                    <a:lumMod val="50000"/>
                  </a:schemeClr>
                </a:solidFill>
              </a:rPr>
              <a:t>Σε τρεις εποχές: </a:t>
            </a:r>
            <a:r>
              <a:rPr lang="el-GR" altLang="el-GR" sz="2400" kern="0" dirty="0" err="1" smtClean="0">
                <a:solidFill>
                  <a:schemeClr val="bg1">
                    <a:lumMod val="50000"/>
                  </a:schemeClr>
                </a:solidFill>
              </a:rPr>
              <a:t>Παλαιόκαινο</a:t>
            </a:r>
            <a:r>
              <a:rPr lang="en-GB" altLang="el-GR" sz="2400" kern="0" dirty="0" smtClean="0">
                <a:solidFill>
                  <a:schemeClr val="bg1">
                    <a:lumMod val="50000"/>
                  </a:schemeClr>
                </a:solidFill>
              </a:rPr>
              <a:t> (65-56my)</a:t>
            </a:r>
            <a:r>
              <a:rPr lang="el-GR" altLang="el-GR" sz="2400" kern="0" dirty="0" smtClean="0">
                <a:solidFill>
                  <a:schemeClr val="bg1">
                    <a:lumMod val="50000"/>
                  </a:schemeClr>
                </a:solidFill>
              </a:rPr>
              <a:t>, </a:t>
            </a:r>
            <a:r>
              <a:rPr lang="el-GR" altLang="el-GR" sz="2400" kern="0" dirty="0" err="1" smtClean="0">
                <a:solidFill>
                  <a:schemeClr val="bg1">
                    <a:lumMod val="50000"/>
                  </a:schemeClr>
                </a:solidFill>
              </a:rPr>
              <a:t>Ηώκαινο</a:t>
            </a:r>
            <a:r>
              <a:rPr lang="en-GB" altLang="el-GR" sz="2400" kern="0" dirty="0" smtClean="0">
                <a:solidFill>
                  <a:schemeClr val="bg1">
                    <a:lumMod val="50000"/>
                  </a:schemeClr>
                </a:solidFill>
              </a:rPr>
              <a:t> (56-35my)</a:t>
            </a:r>
            <a:r>
              <a:rPr lang="el-GR" altLang="el-GR" sz="2400" kern="0" dirty="0" smtClean="0">
                <a:solidFill>
                  <a:schemeClr val="bg1">
                    <a:lumMod val="50000"/>
                  </a:schemeClr>
                </a:solidFill>
              </a:rPr>
              <a:t>, </a:t>
            </a:r>
            <a:r>
              <a:rPr lang="el-GR" altLang="el-GR" sz="2400" kern="0" dirty="0" err="1" smtClean="0">
                <a:solidFill>
                  <a:schemeClr val="bg1">
                    <a:lumMod val="50000"/>
                  </a:schemeClr>
                </a:solidFill>
              </a:rPr>
              <a:t>Ολιγόκαινο</a:t>
            </a:r>
            <a:r>
              <a:rPr lang="en-GB" altLang="el-GR" sz="2400" kern="0" dirty="0" smtClean="0">
                <a:solidFill>
                  <a:schemeClr val="bg1">
                    <a:lumMod val="50000"/>
                  </a:schemeClr>
                </a:solidFill>
              </a:rPr>
              <a:t> (35-23my)</a:t>
            </a:r>
          </a:p>
          <a:p>
            <a:pPr eaLnBrk="1" hangingPunct="1">
              <a:buFontTx/>
              <a:buNone/>
            </a:pPr>
            <a:endParaRPr lang="en-GB" altLang="el-GR" kern="0" dirty="0" smtClean="0"/>
          </a:p>
        </p:txBody>
      </p:sp>
      <p:sp>
        <p:nvSpPr>
          <p:cNvPr id="8" name="Rectangle 2"/>
          <p:cNvSpPr>
            <a:spLocks noGrp="1" noChangeArrowheads="1"/>
          </p:cNvSpPr>
          <p:nvPr>
            <p:ph type="title"/>
          </p:nvPr>
        </p:nvSpPr>
        <p:spPr>
          <a:xfrm>
            <a:off x="450360" y="3114756"/>
            <a:ext cx="8229600" cy="458260"/>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sz="2800" dirty="0" smtClean="0"/>
              <a:t>Νεογενές</a:t>
            </a:r>
            <a:r>
              <a:rPr lang="en-GB" altLang="el-GR" sz="2800" dirty="0" smtClean="0"/>
              <a:t> (23-</a:t>
            </a:r>
            <a:r>
              <a:rPr lang="el-GR" altLang="el-GR" sz="2800" dirty="0" smtClean="0"/>
              <a:t>2.6</a:t>
            </a:r>
            <a:r>
              <a:rPr lang="en-GB" altLang="el-GR" sz="2800" dirty="0" smtClean="0"/>
              <a:t>my)</a:t>
            </a:r>
            <a:endParaRPr lang="el-GR" altLang="el-GR" sz="2800" dirty="0" smtClean="0"/>
          </a:p>
        </p:txBody>
      </p:sp>
      <p:sp>
        <p:nvSpPr>
          <p:cNvPr id="9" name="Rectangle 3"/>
          <p:cNvSpPr txBox="1">
            <a:spLocks noChangeArrowheads="1"/>
          </p:cNvSpPr>
          <p:nvPr/>
        </p:nvSpPr>
        <p:spPr bwMode="auto">
          <a:xfrm>
            <a:off x="4592" y="3573016"/>
            <a:ext cx="9031904" cy="55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eaLnBrk="1" hangingPunct="1">
              <a:buFontTx/>
              <a:buNone/>
            </a:pPr>
            <a:r>
              <a:rPr lang="el-GR" altLang="el-GR" sz="2400" kern="0" dirty="0" smtClean="0">
                <a:solidFill>
                  <a:schemeClr val="bg1">
                    <a:lumMod val="50000"/>
                  </a:schemeClr>
                </a:solidFill>
              </a:rPr>
              <a:t>Σε δύο εποχές: Μειόκαινο</a:t>
            </a:r>
            <a:r>
              <a:rPr lang="en-GB" altLang="el-GR" sz="2400" kern="0" dirty="0" smtClean="0">
                <a:solidFill>
                  <a:schemeClr val="bg1">
                    <a:lumMod val="50000"/>
                  </a:schemeClr>
                </a:solidFill>
              </a:rPr>
              <a:t> (23-5my)</a:t>
            </a:r>
            <a:r>
              <a:rPr lang="el-GR" altLang="el-GR" sz="2400" kern="0" dirty="0" smtClean="0">
                <a:solidFill>
                  <a:schemeClr val="bg1">
                    <a:lumMod val="50000"/>
                  </a:schemeClr>
                </a:solidFill>
              </a:rPr>
              <a:t>, Πλειόκαινο</a:t>
            </a:r>
            <a:r>
              <a:rPr lang="en-GB" altLang="el-GR" sz="2400" kern="0" dirty="0" smtClean="0">
                <a:solidFill>
                  <a:schemeClr val="bg1">
                    <a:lumMod val="50000"/>
                  </a:schemeClr>
                </a:solidFill>
              </a:rPr>
              <a:t> (5-2</a:t>
            </a:r>
            <a:r>
              <a:rPr lang="el-GR" altLang="el-GR" sz="2400" kern="0" dirty="0" smtClean="0">
                <a:solidFill>
                  <a:schemeClr val="bg1">
                    <a:lumMod val="50000"/>
                  </a:schemeClr>
                </a:solidFill>
              </a:rPr>
              <a:t>.</a:t>
            </a:r>
            <a:r>
              <a:rPr lang="en-GB" altLang="el-GR" sz="2400" kern="0" dirty="0" smtClean="0">
                <a:solidFill>
                  <a:schemeClr val="bg1">
                    <a:lumMod val="50000"/>
                  </a:schemeClr>
                </a:solidFill>
              </a:rPr>
              <a:t>6my)</a:t>
            </a:r>
          </a:p>
        </p:txBody>
      </p:sp>
      <p:sp>
        <p:nvSpPr>
          <p:cNvPr id="10" name="Rectangle 2"/>
          <p:cNvSpPr txBox="1">
            <a:spLocks noChangeArrowheads="1"/>
          </p:cNvSpPr>
          <p:nvPr/>
        </p:nvSpPr>
        <p:spPr bwMode="auto">
          <a:xfrm>
            <a:off x="467544" y="4095574"/>
            <a:ext cx="8229600" cy="43418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l-GR" altLang="el-GR" sz="2800" kern="0" dirty="0" smtClean="0">
                <a:solidFill>
                  <a:schemeClr val="bg2"/>
                </a:solidFill>
              </a:rPr>
              <a:t>Τεταρτογενές</a:t>
            </a:r>
            <a:r>
              <a:rPr lang="en-GB" altLang="el-GR" sz="2800" kern="0" dirty="0" smtClean="0">
                <a:solidFill>
                  <a:schemeClr val="bg2"/>
                </a:solidFill>
              </a:rPr>
              <a:t> (</a:t>
            </a:r>
            <a:r>
              <a:rPr lang="el-GR" altLang="el-GR" sz="2800" kern="0" dirty="0" smtClean="0">
                <a:solidFill>
                  <a:schemeClr val="bg2"/>
                </a:solidFill>
              </a:rPr>
              <a:t>2.6</a:t>
            </a:r>
            <a:r>
              <a:rPr lang="en-GB" altLang="el-GR" sz="2800" kern="0" dirty="0" smtClean="0">
                <a:solidFill>
                  <a:schemeClr val="bg2"/>
                </a:solidFill>
              </a:rPr>
              <a:t>-0 my)</a:t>
            </a:r>
            <a:endParaRPr lang="el-GR" altLang="el-GR" sz="2800" kern="0" dirty="0" smtClean="0">
              <a:solidFill>
                <a:schemeClr val="bg2"/>
              </a:solidFill>
            </a:endParaRPr>
          </a:p>
        </p:txBody>
      </p:sp>
      <p:sp>
        <p:nvSpPr>
          <p:cNvPr id="11" name="Rectangle 3"/>
          <p:cNvSpPr txBox="1">
            <a:spLocks noChangeArrowheads="1"/>
          </p:cNvSpPr>
          <p:nvPr/>
        </p:nvSpPr>
        <p:spPr bwMode="auto">
          <a:xfrm>
            <a:off x="107504" y="4529755"/>
            <a:ext cx="8928992" cy="22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marL="0" indent="14288" eaLnBrk="1" hangingPunct="1">
              <a:buFontTx/>
              <a:buNone/>
            </a:pPr>
            <a:r>
              <a:rPr lang="el-GR" altLang="el-GR" sz="2400" kern="0" dirty="0" smtClean="0">
                <a:solidFill>
                  <a:schemeClr val="bg1">
                    <a:lumMod val="50000"/>
                  </a:schemeClr>
                </a:solidFill>
              </a:rPr>
              <a:t>Σε δύο εποχές (ή τρεις όπως αναφέρθηκε πρόσφατα): Πλειστόκαινο</a:t>
            </a:r>
            <a:r>
              <a:rPr lang="en-GB" altLang="el-GR" sz="2400" kern="0" dirty="0" smtClean="0">
                <a:solidFill>
                  <a:schemeClr val="bg1">
                    <a:lumMod val="50000"/>
                  </a:schemeClr>
                </a:solidFill>
              </a:rPr>
              <a:t> (2,6-0,01my)</a:t>
            </a:r>
            <a:r>
              <a:rPr lang="el-GR" altLang="el-GR" sz="2400" kern="0" dirty="0" smtClean="0">
                <a:solidFill>
                  <a:schemeClr val="bg1">
                    <a:lumMod val="50000"/>
                  </a:schemeClr>
                </a:solidFill>
              </a:rPr>
              <a:t>, </a:t>
            </a:r>
            <a:r>
              <a:rPr lang="el-GR" altLang="el-GR" sz="2400" kern="0" dirty="0" err="1" smtClean="0">
                <a:solidFill>
                  <a:schemeClr val="bg1">
                    <a:lumMod val="50000"/>
                  </a:schemeClr>
                </a:solidFill>
              </a:rPr>
              <a:t>Ολόκαινο</a:t>
            </a:r>
            <a:r>
              <a:rPr lang="en-GB" altLang="el-GR" sz="2400" kern="0" dirty="0" smtClean="0">
                <a:solidFill>
                  <a:schemeClr val="bg1">
                    <a:lumMod val="50000"/>
                  </a:schemeClr>
                </a:solidFill>
              </a:rPr>
              <a:t> (0,01-</a:t>
            </a:r>
            <a:r>
              <a:rPr lang="el-GR" altLang="el-GR" sz="2400" kern="0" dirty="0" smtClean="0">
                <a:solidFill>
                  <a:schemeClr val="bg1">
                    <a:lumMod val="50000"/>
                  </a:schemeClr>
                </a:solidFill>
              </a:rPr>
              <a:t>σήμερα [ή 0</a:t>
            </a:r>
            <a:r>
              <a:rPr lang="en-GB" altLang="el-GR" sz="2400" kern="0" dirty="0" smtClean="0">
                <a:solidFill>
                  <a:schemeClr val="bg1">
                    <a:lumMod val="50000"/>
                  </a:schemeClr>
                </a:solidFill>
              </a:rPr>
              <a:t>,</a:t>
            </a:r>
            <a:r>
              <a:rPr lang="el-GR" altLang="el-GR" sz="2400" kern="0" dirty="0" smtClean="0">
                <a:solidFill>
                  <a:schemeClr val="bg1">
                    <a:lumMod val="50000"/>
                  </a:schemeClr>
                </a:solidFill>
              </a:rPr>
              <a:t>0003</a:t>
            </a:r>
            <a:r>
              <a:rPr lang="en-GB" altLang="el-GR" sz="2400" kern="0" dirty="0" smtClean="0">
                <a:solidFill>
                  <a:schemeClr val="bg1">
                    <a:lumMod val="50000"/>
                  </a:schemeClr>
                </a:solidFill>
              </a:rPr>
              <a:t>my])</a:t>
            </a:r>
            <a:r>
              <a:rPr lang="el-GR" altLang="el-GR" sz="2400" kern="0" dirty="0" smtClean="0">
                <a:solidFill>
                  <a:schemeClr val="bg1">
                    <a:lumMod val="50000"/>
                  </a:schemeClr>
                </a:solidFill>
              </a:rPr>
              <a:t>, (</a:t>
            </a:r>
            <a:r>
              <a:rPr lang="el-GR" altLang="el-GR" sz="2400" kern="0" dirty="0" err="1" smtClean="0">
                <a:solidFill>
                  <a:schemeClr val="bg1">
                    <a:lumMod val="50000"/>
                  </a:schemeClr>
                </a:solidFill>
              </a:rPr>
              <a:t>Ανθρωπόκαινο</a:t>
            </a:r>
            <a:r>
              <a:rPr lang="el-GR" altLang="el-GR" sz="2400" kern="0" dirty="0" smtClean="0">
                <a:solidFill>
                  <a:schemeClr val="bg1">
                    <a:lumMod val="50000"/>
                  </a:schemeClr>
                </a:solidFill>
              </a:rPr>
              <a:t> (0</a:t>
            </a:r>
            <a:r>
              <a:rPr lang="en-GB" altLang="el-GR" sz="2400" kern="0" dirty="0" smtClean="0">
                <a:solidFill>
                  <a:schemeClr val="bg1">
                    <a:lumMod val="50000"/>
                  </a:schemeClr>
                </a:solidFill>
              </a:rPr>
              <a:t>,</a:t>
            </a:r>
            <a:r>
              <a:rPr lang="el-GR" altLang="el-GR" sz="2400" kern="0" dirty="0" smtClean="0">
                <a:solidFill>
                  <a:schemeClr val="bg1">
                    <a:lumMod val="50000"/>
                  </a:schemeClr>
                </a:solidFill>
              </a:rPr>
              <a:t>0003-σήμερα).</a:t>
            </a:r>
            <a:endParaRPr lang="en-GB" altLang="el-GR" sz="2400" kern="0" dirty="0" smtClean="0">
              <a:solidFill>
                <a:schemeClr val="bg1">
                  <a:lumMod val="50000"/>
                </a:schemeClr>
              </a:solidFill>
            </a:endParaRPr>
          </a:p>
          <a:p>
            <a:pPr eaLnBrk="1" hangingPunct="1">
              <a:buFontTx/>
              <a:buNone/>
            </a:pPr>
            <a:r>
              <a:rPr lang="el-GR" altLang="el-GR" sz="2400" kern="0" dirty="0" smtClean="0">
                <a:solidFill>
                  <a:schemeClr val="bg1">
                    <a:lumMod val="50000"/>
                  </a:schemeClr>
                </a:solidFill>
              </a:rPr>
              <a:t>Οι εποχές χωρίζονται σε ηλικίες  και οι ηλικίες χωρίζονται σε χρόνους</a:t>
            </a:r>
          </a:p>
          <a:p>
            <a:pPr eaLnBrk="1" hangingPunct="1">
              <a:buFontTx/>
              <a:buNone/>
            </a:pPr>
            <a:r>
              <a:rPr lang="el-GR" altLang="el-GR" kern="0" dirty="0" smtClean="0"/>
              <a:t>                                                                                                                                                                                                                                                                                                                                                                                                                                                                                                                                                                                                                                                                                                                                                                                                                                                                                                                                                                                                                                                                                                                                                                                                                                                                                                                                                                                                                                                                                                                                                                                                                                                                                                                                                                                                                                       </a:t>
            </a:r>
            <a:endParaRPr lang="en-GB" altLang="el-GR" kern="0" dirty="0" smtClean="0"/>
          </a:p>
          <a:p>
            <a:pPr eaLnBrk="1" hangingPunct="1">
              <a:buFontTx/>
              <a:buNone/>
            </a:pPr>
            <a:endParaRPr lang="en-GB" altLang="el-GR" kern="0" dirty="0" smtClean="0"/>
          </a:p>
        </p:txBody>
      </p: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subTitle" idx="1"/>
          </p:nvPr>
        </p:nvSpPr>
        <p:spPr/>
        <p:txBody>
          <a:bodyPr/>
          <a:lstStyle/>
          <a:p>
            <a:pPr eaLnBrk="1" hangingPunct="1"/>
            <a:endParaRPr lang="en-US" altLang="el-GR" smtClean="0"/>
          </a:p>
        </p:txBody>
      </p:sp>
      <p:pic>
        <p:nvPicPr>
          <p:cNvPr id="48132" name="Picture 5" descr="geologic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5226"/>
            <a:ext cx="7992888" cy="666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6"/>
          <p:cNvSpPr>
            <a:spLocks noChangeArrowheads="1"/>
          </p:cNvSpPr>
          <p:nvPr/>
        </p:nvSpPr>
        <p:spPr bwMode="auto">
          <a:xfrm>
            <a:off x="6872288" y="1763713"/>
            <a:ext cx="214312" cy="214312"/>
          </a:xfrm>
          <a:prstGeom prst="rect">
            <a:avLst/>
          </a:prstGeom>
          <a:solidFill>
            <a:schemeClr val="tx1"/>
          </a:solidFill>
          <a:ln w="12700" cap="sq" algn="ctr">
            <a:solidFill>
              <a:schemeClr val="tx1"/>
            </a:solidFill>
            <a:round/>
            <a:headEnd type="none" w="sm" len="sm"/>
            <a:tailEnd type="none" w="sm" len="sm"/>
          </a:ln>
        </p:spPr>
        <p:txBody>
          <a:bodyPr wrap="none"/>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l-GR"/>
          </a:p>
        </p:txBody>
      </p:sp>
      <p:sp>
        <p:nvSpPr>
          <p:cNvPr id="6" name="TextBox 5"/>
          <p:cNvSpPr txBox="1"/>
          <p:nvPr/>
        </p:nvSpPr>
        <p:spPr>
          <a:xfrm>
            <a:off x="6791325" y="1668463"/>
            <a:ext cx="428625" cy="292100"/>
          </a:xfrm>
          <a:prstGeom prst="rect">
            <a:avLst/>
          </a:prstGeom>
          <a:noFill/>
        </p:spPr>
        <p:txBody>
          <a:bodyPr>
            <a:spAutoFit/>
          </a:bodyPr>
          <a:lstStyle/>
          <a:p>
            <a:pPr>
              <a:defRPr/>
            </a:pPr>
            <a:r>
              <a:rPr lang="en-GB" sz="1300" b="1" dirty="0">
                <a:solidFill>
                  <a:schemeClr val="accent4">
                    <a:lumMod val="10000"/>
                  </a:schemeClr>
                </a:solidFill>
                <a:latin typeface="+mj-lt"/>
              </a:rPr>
              <a:t>2,6</a:t>
            </a:r>
            <a:endParaRPr lang="el-GR" sz="1300" b="1" dirty="0">
              <a:solidFill>
                <a:schemeClr val="accent4">
                  <a:lumMod val="10000"/>
                </a:schemeClr>
              </a:solidFill>
              <a:latin typeface="+mj-lt"/>
            </a:endParaRPr>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body" idx="1"/>
          </p:nvPr>
        </p:nvSpPr>
        <p:spPr>
          <a:xfrm>
            <a:off x="107504" y="116632"/>
            <a:ext cx="8784976" cy="6552727"/>
          </a:xfrm>
        </p:spPr>
        <p:txBody>
          <a:bodyPr/>
          <a:lstStyle/>
          <a:p>
            <a:pPr marL="457200" indent="-457200" eaLnBrk="1" hangingPunct="1">
              <a:lnSpc>
                <a:spcPct val="80000"/>
              </a:lnSpc>
              <a:buFontTx/>
              <a:buNone/>
            </a:pPr>
            <a:r>
              <a:rPr lang="el-GR" altLang="el-GR" sz="2800" dirty="0" smtClean="0">
                <a:solidFill>
                  <a:schemeClr val="bg1">
                    <a:lumMod val="50000"/>
                  </a:schemeClr>
                </a:solidFill>
              </a:rPr>
              <a:t>Η Γεωχρονολογική κλίμακα είναι μία σύνθετη, κάθετη ακολουθία που αντιπροσωπεύει όλες τις γνωστές ενότητες πετρωμάτων και τα απολιθώματα που περιέχουν, παγκόσμια, σε χρονική αλληλουχία. </a:t>
            </a:r>
          </a:p>
          <a:p>
            <a:pPr marL="457200" indent="-457200" eaLnBrk="1" hangingPunct="1">
              <a:lnSpc>
                <a:spcPct val="80000"/>
              </a:lnSpc>
              <a:buFontTx/>
              <a:buNone/>
            </a:pPr>
            <a:r>
              <a:rPr lang="el-GR" altLang="el-GR" sz="2800" dirty="0" smtClean="0">
                <a:solidFill>
                  <a:schemeClr val="bg1">
                    <a:lumMod val="50000"/>
                  </a:schemeClr>
                </a:solidFill>
              </a:rPr>
              <a:t>Οι απόλυτες ηλικίες των πετρωμάτων έχουν προσδιοριστεί, όπου αυτό είναι δυνατόν, με ραδιοχρονολόγηση. </a:t>
            </a:r>
          </a:p>
          <a:p>
            <a:pPr marL="457200" indent="-457200" eaLnBrk="1" hangingPunct="1">
              <a:lnSpc>
                <a:spcPct val="80000"/>
              </a:lnSpc>
              <a:buFontTx/>
              <a:buNone/>
            </a:pPr>
            <a:r>
              <a:rPr lang="el-GR" altLang="el-GR" sz="2800" dirty="0" smtClean="0">
                <a:solidFill>
                  <a:schemeClr val="bg1">
                    <a:lumMod val="50000"/>
                  </a:schemeClr>
                </a:solidFill>
              </a:rPr>
              <a:t>Η Γεωχρονολογική κλίμακα  μας παρέχει μία βαθμονομημένη κλίμακα για να προσδιορίζουμε τις ηλικίες των πετρωμάτων παγκοσμίως με το να εξετάζουμε απλά και μόνο τα απολιθώματα που περιέχουν.</a:t>
            </a:r>
          </a:p>
          <a:p>
            <a:pPr marL="457200" indent="-457200" eaLnBrk="1" hangingPunct="1">
              <a:lnSpc>
                <a:spcPct val="80000"/>
              </a:lnSpc>
              <a:buFontTx/>
              <a:buNone/>
            </a:pPr>
            <a:r>
              <a:rPr lang="el-GR" altLang="el-GR" sz="2800" dirty="0" smtClean="0">
                <a:solidFill>
                  <a:schemeClr val="bg1">
                    <a:lumMod val="50000"/>
                  </a:schemeClr>
                </a:solidFill>
              </a:rPr>
              <a:t>Κόστος ραδιοχρονολόγησης</a:t>
            </a:r>
            <a:r>
              <a:rPr lang="en-GB" altLang="el-GR" sz="2800" dirty="0" smtClean="0">
                <a:solidFill>
                  <a:schemeClr val="bg1">
                    <a:lumMod val="50000"/>
                  </a:schemeClr>
                </a:solidFill>
              </a:rPr>
              <a:t>:</a:t>
            </a:r>
            <a:r>
              <a:rPr lang="el-GR" altLang="el-GR" sz="2800" dirty="0" smtClean="0">
                <a:solidFill>
                  <a:schemeClr val="bg1">
                    <a:lumMod val="50000"/>
                  </a:schemeClr>
                </a:solidFill>
              </a:rPr>
              <a:t> τάξεως χιλιάδων ευρώ.</a:t>
            </a:r>
          </a:p>
          <a:p>
            <a:pPr marL="457200" indent="-457200" eaLnBrk="1" hangingPunct="1">
              <a:lnSpc>
                <a:spcPct val="80000"/>
              </a:lnSpc>
              <a:buFontTx/>
              <a:buNone/>
            </a:pPr>
            <a:r>
              <a:rPr lang="el-GR" altLang="el-GR" sz="2800" dirty="0" smtClean="0">
                <a:solidFill>
                  <a:schemeClr val="bg1">
                    <a:lumMod val="50000"/>
                  </a:schemeClr>
                </a:solidFill>
              </a:rPr>
              <a:t>Κόστος χρονολόγησης με απολιθώματα</a:t>
            </a:r>
            <a:r>
              <a:rPr lang="en-GB" altLang="el-GR" sz="2800" dirty="0" smtClean="0">
                <a:solidFill>
                  <a:schemeClr val="bg1">
                    <a:lumMod val="50000"/>
                  </a:schemeClr>
                </a:solidFill>
              </a:rPr>
              <a:t>: </a:t>
            </a:r>
            <a:r>
              <a:rPr lang="el-GR" altLang="el-GR" sz="2800" dirty="0" smtClean="0">
                <a:solidFill>
                  <a:schemeClr val="bg1">
                    <a:lumMod val="50000"/>
                  </a:schemeClr>
                </a:solidFill>
              </a:rPr>
              <a:t>συνήθως 0-100 ευρώ</a:t>
            </a:r>
            <a:endParaRPr lang="en-US" altLang="el-GR" sz="2800" dirty="0" smtClean="0">
              <a:solidFill>
                <a:schemeClr val="bg1">
                  <a:lumMod val="50000"/>
                </a:schemeClr>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87394">
                                            <p:txEl>
                                              <p:pRg st="4" end="4"/>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0" y="0"/>
            <a:ext cx="9036496" cy="6813376"/>
          </a:xfrm>
        </p:spPr>
        <p:txBody>
          <a:bodyPr/>
          <a:lstStyle/>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Ο όρος "Παλαιοζωικός αιώνας" έχει προταθεί από τον </a:t>
            </a:r>
            <a:r>
              <a:rPr lang="el-GR" altLang="el-GR" sz="2200" dirty="0" err="1" smtClean="0">
                <a:solidFill>
                  <a:schemeClr val="bg1">
                    <a:lumMod val="50000"/>
                  </a:schemeClr>
                </a:solidFill>
              </a:rPr>
              <a:t>Sedgwick</a:t>
            </a:r>
            <a:r>
              <a:rPr lang="el-GR" altLang="el-GR" sz="2200" dirty="0" smtClean="0">
                <a:solidFill>
                  <a:schemeClr val="bg1">
                    <a:lumMod val="50000"/>
                  </a:schemeClr>
                </a:solidFill>
              </a:rPr>
              <a:t> το 1838, οι δε όροι «Μεσοζωικός" και "Kαινoζωικός από τον </a:t>
            </a:r>
            <a:r>
              <a:rPr lang="el-GR" altLang="el-GR" sz="2200" dirty="0" err="1" smtClean="0">
                <a:solidFill>
                  <a:schemeClr val="bg1">
                    <a:lumMod val="50000"/>
                  </a:schemeClr>
                </a:solidFill>
              </a:rPr>
              <a:t>Phillips</a:t>
            </a:r>
            <a:r>
              <a:rPr lang="el-GR" altLang="el-GR" sz="2200" dirty="0" smtClean="0">
                <a:solidFill>
                  <a:schemeClr val="bg1">
                    <a:lumMod val="50000"/>
                  </a:schemeClr>
                </a:solidFill>
              </a:rPr>
              <a:t> το 1840.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Σε αρκετές περιπτώσεις τα ονόματα των συστημάτων ή παρήχθησαν από τα ονόματα εκείνων των τοποθεσιών, όπου τα εκεί πετρώματα που αντιστοιχούν προς τα συστήματα αυτά, για πρώτη φορά προσδιορίστηκαν και περιγράφτηκαν, ή από τη σύσταση των αποθέσεων.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Έτσι, το σύστημα του Καμβρίου από το αρχαίο όνομα της Ουαλίας στην Αγγλία.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Το Σιλούριο από το όνομα της Κελτικής φυλής των </a:t>
            </a:r>
            <a:r>
              <a:rPr lang="el-GR" altLang="el-GR" sz="2200" dirty="0" err="1" smtClean="0">
                <a:solidFill>
                  <a:schemeClr val="bg1">
                    <a:lumMod val="50000"/>
                  </a:schemeClr>
                </a:solidFill>
              </a:rPr>
              <a:t>Σιλούρων</a:t>
            </a:r>
            <a:r>
              <a:rPr lang="el-GR" altLang="el-GR" sz="2200" dirty="0" smtClean="0">
                <a:solidFill>
                  <a:schemeClr val="bg1">
                    <a:lumMod val="50000"/>
                  </a:schemeClr>
                </a:solidFill>
              </a:rPr>
              <a:t> και το Δεβόνιo από την Αγγλική επαρχία "</a:t>
            </a:r>
            <a:r>
              <a:rPr lang="el-GR" altLang="el-GR" sz="2200" dirty="0" err="1" smtClean="0">
                <a:solidFill>
                  <a:schemeClr val="bg1">
                    <a:lumMod val="50000"/>
                  </a:schemeClr>
                </a:solidFill>
              </a:rPr>
              <a:t>Devonshire</a:t>
            </a:r>
            <a:r>
              <a:rPr lang="el-GR" altLang="el-GR" sz="2200" dirty="0" smtClean="0">
                <a:solidFill>
                  <a:schemeClr val="bg1">
                    <a:lumMod val="50000"/>
                  </a:schemeClr>
                </a:solidFill>
              </a:rPr>
              <a:t>".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Το Λιθανθρακοφόρο έχει ονομαστεί έτσι επειδή συνοδεύεται από αποθέσεις λιθανθράκων.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Το Πέρμιο από την περιοχή "</a:t>
            </a:r>
            <a:r>
              <a:rPr lang="el-GR" altLang="el-GR" sz="2200" dirty="0" err="1" smtClean="0">
                <a:solidFill>
                  <a:schemeClr val="bg1">
                    <a:lumMod val="50000"/>
                  </a:schemeClr>
                </a:solidFill>
              </a:rPr>
              <a:t>Perm</a:t>
            </a:r>
            <a:r>
              <a:rPr lang="el-GR" altLang="el-GR" sz="2200" dirty="0" smtClean="0">
                <a:solidFill>
                  <a:schemeClr val="bg1">
                    <a:lumMod val="50000"/>
                  </a:schemeClr>
                </a:solidFill>
              </a:rPr>
              <a:t>" όπου τα ιζήματα αυτά είναι εκτεταμένα.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Το όνομα του Τριαδικού συστήματος από τα αντίστοιχα ιζήματα στην Ευρώπη που διακρίνονται σε τρεις διαιρέσεις ("</a:t>
            </a:r>
            <a:r>
              <a:rPr lang="el-GR" altLang="el-GR" sz="2200" dirty="0" err="1" smtClean="0">
                <a:solidFill>
                  <a:schemeClr val="bg1">
                    <a:lumMod val="50000"/>
                  </a:schemeClr>
                </a:solidFill>
              </a:rPr>
              <a:t>trias</a:t>
            </a:r>
            <a:r>
              <a:rPr lang="el-GR" altLang="el-GR" sz="2200" dirty="0" smtClean="0">
                <a:solidFill>
                  <a:schemeClr val="bg1">
                    <a:lumMod val="50000"/>
                  </a:schemeClr>
                </a:solidFill>
              </a:rPr>
              <a:t>" σημαίνει τριπλάσιο).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Το Ιουρασικό ονομάστηκε από τα όρη Ιούρα της Ελβετίας.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Το Κρητιδικό από τις αποθέσεις της κρητίδας (κιμωλίας).                                                                                                              </a:t>
            </a:r>
          </a:p>
          <a:p>
            <a:pPr algn="just" eaLnBrk="1" hangingPunct="1">
              <a:lnSpc>
                <a:spcPct val="80000"/>
              </a:lnSpc>
              <a:buFont typeface="Wingdings" panose="05000000000000000000" pitchFamily="2" charset="2"/>
              <a:buChar char="Ø"/>
            </a:pPr>
            <a:r>
              <a:rPr lang="el-GR" altLang="el-GR" sz="2200" dirty="0" smtClean="0">
                <a:solidFill>
                  <a:schemeClr val="bg1">
                    <a:lumMod val="50000"/>
                  </a:schemeClr>
                </a:solidFill>
              </a:rPr>
              <a:t>Τα ονόματα των συστημάτων της </a:t>
            </a:r>
            <a:r>
              <a:rPr lang="el-GR" altLang="el-GR" sz="2200" dirty="0" err="1" smtClean="0">
                <a:solidFill>
                  <a:schemeClr val="bg1">
                    <a:lumMod val="50000"/>
                  </a:schemeClr>
                </a:solidFill>
              </a:rPr>
              <a:t>Kαινoζωικής</a:t>
            </a:r>
            <a:r>
              <a:rPr lang="el-GR" altLang="el-GR" sz="2200" dirty="0" smtClean="0">
                <a:solidFill>
                  <a:schemeClr val="bg1">
                    <a:lumMod val="50000"/>
                  </a:schemeClr>
                </a:solidFill>
              </a:rPr>
              <a:t> </a:t>
            </a:r>
            <a:r>
              <a:rPr lang="el-GR" altLang="el-GR" sz="2200" dirty="0" smtClean="0">
                <a:solidFill>
                  <a:schemeClr val="bg1">
                    <a:lumMod val="50000"/>
                  </a:schemeClr>
                </a:solidFill>
              </a:rPr>
              <a:t>ομάδας αντανακλά την ανάπτυξη του οργανικού κόσμου.                                                                               </a:t>
            </a: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115616" y="29760"/>
            <a:ext cx="6858000" cy="555972"/>
          </a:xfrm>
        </p:spPr>
        <p:style>
          <a:lnRef idx="2">
            <a:schemeClr val="dk1"/>
          </a:lnRef>
          <a:fillRef idx="1">
            <a:schemeClr val="lt1"/>
          </a:fillRef>
          <a:effectRef idx="0">
            <a:schemeClr val="dk1"/>
          </a:effectRef>
          <a:fontRef idx="minor">
            <a:schemeClr val="dk1"/>
          </a:fontRef>
        </p:style>
        <p:txBody>
          <a:bodyPr/>
          <a:lstStyle/>
          <a:p>
            <a:pPr eaLnBrk="1" hangingPunct="1"/>
            <a:r>
              <a:rPr lang="el-GR" altLang="el-GR" sz="2800" dirty="0" smtClean="0">
                <a:solidFill>
                  <a:srgbClr val="00B050"/>
                </a:solidFill>
              </a:rPr>
              <a:t>1. Σχετική </a:t>
            </a:r>
            <a:r>
              <a:rPr lang="el-GR" altLang="el-GR" sz="2800" dirty="0">
                <a:solidFill>
                  <a:srgbClr val="00B050"/>
                </a:solidFill>
              </a:rPr>
              <a:t>γεωχρονολογία</a:t>
            </a:r>
          </a:p>
        </p:txBody>
      </p:sp>
      <p:sp>
        <p:nvSpPr>
          <p:cNvPr id="200707" name="Rectangle 3"/>
          <p:cNvSpPr>
            <a:spLocks noGrp="1" noChangeArrowheads="1"/>
          </p:cNvSpPr>
          <p:nvPr>
            <p:ph type="body" idx="1"/>
          </p:nvPr>
        </p:nvSpPr>
        <p:spPr>
          <a:xfrm>
            <a:off x="78378" y="764704"/>
            <a:ext cx="8974183" cy="5976664"/>
          </a:xfrm>
        </p:spPr>
        <p:txBody>
          <a:bodyPr/>
          <a:lstStyle/>
          <a:p>
            <a:pPr algn="just" eaLnBrk="1" hangingPunct="1">
              <a:lnSpc>
                <a:spcPct val="80000"/>
              </a:lnSpc>
              <a:buFont typeface="Wingdings" panose="05000000000000000000" pitchFamily="2" charset="2"/>
              <a:buChar char="Ø"/>
            </a:pPr>
            <a:r>
              <a:rPr lang="el-GR" altLang="el-GR" sz="2000" dirty="0">
                <a:solidFill>
                  <a:schemeClr val="bg1">
                    <a:lumMod val="50000"/>
                  </a:schemeClr>
                </a:solidFill>
              </a:rPr>
              <a:t>Η σχετική γεωχρονολογία έχει ως σκοπό να υποδιαιρέσει τις σειρές των Ιζηματογενών πετρωμάτων καθώς και τις εκρηξιγενείς και μεταμορφωμένες μάζες στις ηλικίες τους, εγκαθιδρύοντας έτσι μια διαδοχή γεωλογικών συμβάντων και παράγουσα μία γεωλογική xρoνική κλίμακα. Για το σκοπό αυτό κάνει χρήση έξι απλών ιδεών και μίας περισσότερο σοφιστικής αρχής που ασχολείται με τα απολιθώματα. </a:t>
            </a:r>
          </a:p>
          <a:p>
            <a:pPr algn="just" eaLnBrk="1" hangingPunct="1">
              <a:lnSpc>
                <a:spcPct val="80000"/>
              </a:lnSpc>
              <a:buFont typeface="Wingdings" panose="05000000000000000000" pitchFamily="2" charset="2"/>
              <a:buChar char="Ø"/>
            </a:pPr>
            <a:r>
              <a:rPr lang="el-GR" altLang="el-GR" sz="2000" dirty="0">
                <a:solidFill>
                  <a:schemeClr val="bg1">
                    <a:lumMod val="50000"/>
                  </a:schemeClr>
                </a:solidFill>
              </a:rPr>
              <a:t>Για τα ιζηματογενή πετρώματα εφαρμόζονται τρεις βασικές αρχές που είναι: </a:t>
            </a:r>
          </a:p>
          <a:p>
            <a:pPr algn="just" eaLnBrk="1" hangingPunct="1">
              <a:lnSpc>
                <a:spcPct val="80000"/>
              </a:lnSpc>
              <a:buFont typeface="Wingdings" panose="05000000000000000000" pitchFamily="2" charset="2"/>
              <a:buChar char="Ø"/>
            </a:pPr>
            <a:r>
              <a:rPr lang="el-GR" altLang="el-GR" sz="2000" dirty="0">
                <a:solidFill>
                  <a:schemeClr val="bg1">
                    <a:lumMod val="50000"/>
                  </a:schemeClr>
                </a:solidFill>
              </a:rPr>
              <a:t>α. Η αρχή της υπέρθεσης ή υπερτoπoθέτησης σε μια ακολουθία οριζοντίων ενστρωμένων πετρωμάτων το πιο παλιό στρώμα είναι στον πυθμένα, ενώ προς τα πάνω συναντώνται διαδοχικά νεότερα στρώματα. </a:t>
            </a:r>
          </a:p>
          <a:p>
            <a:pPr algn="just" eaLnBrk="1" hangingPunct="1">
              <a:lnSpc>
                <a:spcPct val="80000"/>
              </a:lnSpc>
              <a:buFont typeface="Wingdings" panose="05000000000000000000" pitchFamily="2" charset="2"/>
              <a:buChar char="Ø"/>
            </a:pPr>
            <a:r>
              <a:rPr lang="el-GR" altLang="el-GR" sz="2000" dirty="0">
                <a:solidFill>
                  <a:schemeClr val="bg1">
                    <a:lumMod val="50000"/>
                  </a:schemeClr>
                </a:solidFill>
              </a:rPr>
              <a:t>β. Η αρχή της αρχική οριζοντιότητας</a:t>
            </a:r>
            <a:r>
              <a:rPr lang="en-GB" altLang="el-GR" sz="2000" dirty="0">
                <a:solidFill>
                  <a:schemeClr val="bg1">
                    <a:lumMod val="50000"/>
                  </a:schemeClr>
                </a:solidFill>
              </a:rPr>
              <a:t> </a:t>
            </a:r>
            <a:r>
              <a:rPr lang="el-GR" altLang="el-GR" sz="2000" dirty="0">
                <a:solidFill>
                  <a:schemeClr val="bg1">
                    <a:lumMod val="50000"/>
                  </a:schemeClr>
                </a:solidFill>
              </a:rPr>
              <a:t>σε μια σειρά πετρωμάτων που σχηματίστηκαν και στρωματοποιήθηκαν από την απόθεση του ιζήματος. Τα αρχικά στρώματα πρέπει να σχημάτιζαν μια οριζόντια ή σχεδόν οριζόντια μονάδα. Ως </a:t>
            </a:r>
            <a:r>
              <a:rPr lang="el-GR" altLang="el-GR" sz="2000" dirty="0" smtClean="0">
                <a:solidFill>
                  <a:schemeClr val="bg1">
                    <a:lumMod val="50000"/>
                  </a:schemeClr>
                </a:solidFill>
              </a:rPr>
              <a:t>εκ τούτου </a:t>
            </a:r>
            <a:r>
              <a:rPr lang="el-GR" altLang="el-GR" sz="2000" dirty="0">
                <a:solidFill>
                  <a:schemeClr val="bg1">
                    <a:lumMod val="50000"/>
                  </a:schemeClr>
                </a:solidFill>
              </a:rPr>
              <a:t>αν εμείς βρούμε μεγάλες περιοχές από ιζηματογενή πετρώματα με μεγάλη κλίση τα πετρώματα αυτά θα πρέπει πρώτα να σχηματίστηκαν και να συμπαγοποιήθηκαν και κατόπιν να υπέστησαν κλίση. </a:t>
            </a:r>
          </a:p>
          <a:p>
            <a:pPr algn="just" eaLnBrk="1" hangingPunct="1">
              <a:lnSpc>
                <a:spcPct val="80000"/>
              </a:lnSpc>
              <a:buFont typeface="Wingdings" panose="05000000000000000000" pitchFamily="2" charset="2"/>
              <a:buChar char="Ø"/>
            </a:pPr>
            <a:r>
              <a:rPr lang="el-GR" altLang="el-GR" sz="2000" dirty="0">
                <a:solidFill>
                  <a:schemeClr val="bg1">
                    <a:lumMod val="50000"/>
                  </a:schemeClr>
                </a:solidFill>
              </a:rPr>
              <a:t>γ. Η αρχή της αρχικής συνέχειας στο χρόνο της απόθεσης του στρώματος παράγεται μια συνεχής προς όλες τις διευθύνσεις στρώσης </a:t>
            </a:r>
            <a:r>
              <a:rPr lang="en-GB" altLang="el-GR" sz="2000" dirty="0">
                <a:solidFill>
                  <a:schemeClr val="bg1">
                    <a:lumMod val="50000"/>
                  </a:schemeClr>
                </a:solidFill>
              </a:rPr>
              <a:t>.</a:t>
            </a:r>
            <a:r>
              <a:rPr lang="el-GR" altLang="el-GR" sz="2000" dirty="0">
                <a:solidFill>
                  <a:schemeClr val="bg1">
                    <a:lumMod val="50000"/>
                  </a:schemeClr>
                </a:solidFill>
              </a:rPr>
              <a:t> </a:t>
            </a:r>
          </a:p>
          <a:p>
            <a:pPr algn="just" eaLnBrk="1" hangingPunct="1">
              <a:lnSpc>
                <a:spcPct val="80000"/>
              </a:lnSpc>
              <a:buFont typeface="Wingdings" panose="05000000000000000000" pitchFamily="2" charset="2"/>
              <a:buChar char="Ø"/>
            </a:pPr>
            <a:r>
              <a:rPr lang="el-GR" altLang="el-GR" sz="2000" dirty="0">
                <a:solidFill>
                  <a:schemeClr val="bg1">
                    <a:lumMod val="50000"/>
                  </a:schemeClr>
                </a:solidFill>
              </a:rPr>
              <a:t>Έτσι, τα στρώματα που εκτίθενται στις πλευρές  ενός  φαραγγιού, πριν της διάβρωσής του, ήταν συνεχή. </a:t>
            </a:r>
          </a:p>
        </p:txBody>
      </p:sp>
    </p:spTree>
    <p:extLst>
      <p:ext uri="{BB962C8B-B14F-4D97-AF65-F5344CB8AC3E}">
        <p14:creationId xmlns:p14="http://schemas.microsoft.com/office/powerpoint/2010/main" val="333552385"/>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7544" y="116632"/>
            <a:ext cx="8229600" cy="576064"/>
          </a:xfrm>
        </p:spPr>
        <p:style>
          <a:lnRef idx="2">
            <a:schemeClr val="dk1"/>
          </a:lnRef>
          <a:fillRef idx="1">
            <a:schemeClr val="lt1"/>
          </a:fillRef>
          <a:effectRef idx="0">
            <a:schemeClr val="dk1"/>
          </a:effectRef>
          <a:fontRef idx="minor">
            <a:schemeClr val="dk1"/>
          </a:fontRef>
        </p:style>
        <p:txBody>
          <a:bodyPr/>
          <a:lstStyle/>
          <a:p>
            <a:pPr eaLnBrk="1" hangingPunct="1">
              <a:defRPr/>
            </a:pPr>
            <a:r>
              <a:rPr lang="el-GR" altLang="el-GR" sz="2800" dirty="0" smtClean="0"/>
              <a:t>Χρονολόγηση ιζηματογενών πετρωμάτων </a:t>
            </a:r>
            <a:endParaRPr lang="en-US" altLang="el-GR" sz="2800" dirty="0" smtClean="0"/>
          </a:p>
        </p:txBody>
      </p:sp>
      <p:sp>
        <p:nvSpPr>
          <p:cNvPr id="23555" name="Rectangle 3"/>
          <p:cNvSpPr>
            <a:spLocks noGrp="1" noChangeArrowheads="1"/>
          </p:cNvSpPr>
          <p:nvPr>
            <p:ph type="body" idx="1"/>
          </p:nvPr>
        </p:nvSpPr>
        <p:spPr>
          <a:xfrm>
            <a:off x="3347864" y="1480256"/>
            <a:ext cx="5616624" cy="1872208"/>
          </a:xfrm>
        </p:spPr>
        <p:txBody>
          <a:bodyPr/>
          <a:lstStyle/>
          <a:p>
            <a:pPr marL="0" indent="14288" eaLnBrk="1" hangingPunct="1">
              <a:buFontTx/>
              <a:buNone/>
            </a:pPr>
            <a:r>
              <a:rPr lang="el-GR" altLang="el-GR" sz="2800" dirty="0" smtClean="0">
                <a:solidFill>
                  <a:schemeClr val="bg1">
                    <a:lumMod val="50000"/>
                  </a:schemeClr>
                </a:solidFill>
              </a:rPr>
              <a:t>Οι ηλικίες των ιζηματογενών πετρωμάτων προσδιορίζονται τόσο με σχετική όσο και απόλυτη χρονολόγηση. </a:t>
            </a:r>
            <a:endParaRPr lang="en-US" altLang="el-GR" sz="2800" dirty="0" smtClean="0">
              <a:solidFill>
                <a:schemeClr val="bg1">
                  <a:lumMod val="50000"/>
                </a:schemeClr>
              </a:solidFill>
            </a:endParaRPr>
          </a:p>
        </p:txBody>
      </p:sp>
      <p:pic>
        <p:nvPicPr>
          <p:cNvPr id="23556" name="Picture 4" descr="nw0012-n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24169"/>
            <a:ext cx="2808312" cy="303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79512" y="3979628"/>
            <a:ext cx="5688632" cy="109283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a:lstStyle>
          <a:p>
            <a:pPr eaLnBrk="1" hangingPunct="1">
              <a:defRPr/>
            </a:pPr>
            <a:r>
              <a:rPr lang="el-GR" altLang="el-GR" kern="0" dirty="0" smtClean="0">
                <a:solidFill>
                  <a:schemeClr val="bg2"/>
                </a:solidFill>
              </a:rPr>
              <a:t>Χρονολόγηση απολιθωμάτων</a:t>
            </a:r>
            <a:endParaRPr lang="en-US" altLang="el-GR" kern="0" dirty="0" smtClean="0">
              <a:solidFill>
                <a:schemeClr val="bg2"/>
              </a:solidFill>
            </a:endParaRPr>
          </a:p>
        </p:txBody>
      </p:sp>
      <p:pic>
        <p:nvPicPr>
          <p:cNvPr id="6" name="Picture 4" descr="nw0013-n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789040"/>
            <a:ext cx="3043064" cy="300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619944" y="5450284"/>
            <a:ext cx="3962400" cy="11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eaLnBrk="1" hangingPunct="1">
              <a:buFontTx/>
              <a:buNone/>
            </a:pPr>
            <a:r>
              <a:rPr lang="en-US" altLang="el-GR" kern="0" dirty="0" smtClean="0"/>
              <a:t>	</a:t>
            </a:r>
            <a:r>
              <a:rPr lang="el-GR" altLang="el-GR" kern="0" dirty="0" smtClean="0">
                <a:solidFill>
                  <a:schemeClr val="bg1">
                    <a:lumMod val="50000"/>
                  </a:schemeClr>
                </a:solidFill>
              </a:rPr>
              <a:t>Το ίδιο ισχύει με τα απολιθώματα. </a:t>
            </a:r>
            <a:endParaRPr lang="en-US" altLang="el-GR" kern="0" dirty="0" smtClean="0">
              <a:solidFill>
                <a:schemeClr val="bg1">
                  <a:lumMod val="50000"/>
                </a:schemeClr>
              </a:solidFill>
            </a:endParaRP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grand canyon - superposition"/>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857250"/>
            <a:ext cx="6858000" cy="5143500"/>
          </a:xfrm>
          <a:noFill/>
        </p:spPr>
      </p:pic>
    </p:spTree>
    <p:extLst>
      <p:ext uri="{BB962C8B-B14F-4D97-AF65-F5344CB8AC3E}">
        <p14:creationId xmlns:p14="http://schemas.microsoft.com/office/powerpoint/2010/main" val="1610842536"/>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1257300" y="971550"/>
            <a:ext cx="1492716" cy="323165"/>
          </a:xfrm>
          <a:prstGeom prst="rect">
            <a:avLst/>
          </a:prstGeom>
          <a:solidFill>
            <a:srgbClr val="FF6600"/>
          </a:solidFill>
          <a:ln w="9525">
            <a:solidFill>
              <a:schemeClr val="tx1"/>
            </a:solidFill>
            <a:miter lim="800000"/>
            <a:headEnd/>
            <a:tailEnd/>
          </a:ln>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l-GR" sz="1500">
                <a:solidFill>
                  <a:srgbClr val="FFFFFF"/>
                </a:solidFill>
              </a:rPr>
              <a:t>Relative Dating</a:t>
            </a:r>
          </a:p>
        </p:txBody>
      </p:sp>
      <p:pic>
        <p:nvPicPr>
          <p:cNvPr id="54275" name="Picture 3" descr="T&amp;L Fig 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000250" y="2000251"/>
            <a:ext cx="4892279" cy="3155156"/>
          </a:xfrm>
          <a:noFill/>
          <a:ln>
            <a:solidFill>
              <a:schemeClr val="tx1"/>
            </a:solidFill>
            <a:miter lim="800000"/>
            <a:headEnd/>
            <a:tailEnd/>
          </a:ln>
        </p:spPr>
      </p:pic>
      <p:sp>
        <p:nvSpPr>
          <p:cNvPr id="202756" name="Text Box 4"/>
          <p:cNvSpPr txBox="1">
            <a:spLocks noChangeArrowheads="1"/>
          </p:cNvSpPr>
          <p:nvPr/>
        </p:nvSpPr>
        <p:spPr bwMode="auto">
          <a:xfrm>
            <a:off x="1485901" y="5314950"/>
            <a:ext cx="6126956" cy="553998"/>
          </a:xfrm>
          <a:prstGeom prst="rect">
            <a:avLst/>
          </a:prstGeom>
          <a:solidFill>
            <a:schemeClr val="accent1"/>
          </a:solidFill>
          <a:ln w="9525">
            <a:solidFill>
              <a:schemeClr val="tx1"/>
            </a:solidFill>
            <a:miter lim="800000"/>
            <a:headEnd/>
            <a:tailEnd/>
          </a:ln>
        </p:spPr>
        <p:txBody>
          <a:bodyP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l-GR" sz="1500">
                <a:solidFill>
                  <a:srgbClr val="FFFFFF"/>
                </a:solidFill>
              </a:rPr>
              <a:t>If sedimentary rocks are tilted, it means that some tectonic activity occurred </a:t>
            </a:r>
            <a:r>
              <a:rPr lang="en-US" altLang="el-GR" sz="1500" u="sng">
                <a:solidFill>
                  <a:srgbClr val="FFFFFF"/>
                </a:solidFill>
              </a:rPr>
              <a:t>after</a:t>
            </a:r>
            <a:r>
              <a:rPr lang="en-US" altLang="el-GR" sz="1500">
                <a:solidFill>
                  <a:srgbClr val="FFFFFF"/>
                </a:solidFill>
              </a:rPr>
              <a:t> these sediments were originally deposited.</a:t>
            </a:r>
          </a:p>
        </p:txBody>
      </p:sp>
      <p:sp>
        <p:nvSpPr>
          <p:cNvPr id="202757" name="Text Box 5"/>
          <p:cNvSpPr txBox="1">
            <a:spLocks noChangeArrowheads="1"/>
          </p:cNvSpPr>
          <p:nvPr/>
        </p:nvSpPr>
        <p:spPr bwMode="auto">
          <a:xfrm>
            <a:off x="1885951" y="1543050"/>
            <a:ext cx="5381601" cy="32316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l-GR" sz="1500">
                <a:solidFill>
                  <a:srgbClr val="FFFFFF"/>
                </a:solidFill>
              </a:rPr>
              <a:t>Sedimentary rocks are originally deposited in horizontal beds</a:t>
            </a:r>
          </a:p>
        </p:txBody>
      </p:sp>
      <p:sp>
        <p:nvSpPr>
          <p:cNvPr id="202758" name="Text Box 6"/>
          <p:cNvSpPr txBox="1">
            <a:spLocks noChangeArrowheads="1"/>
          </p:cNvSpPr>
          <p:nvPr/>
        </p:nvSpPr>
        <p:spPr bwMode="auto">
          <a:xfrm>
            <a:off x="2857501" y="971550"/>
            <a:ext cx="4067139" cy="415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l-GR" sz="2100" dirty="0">
                <a:solidFill>
                  <a:schemeClr val="bg1">
                    <a:lumMod val="50000"/>
                  </a:schemeClr>
                </a:solidFill>
              </a:rPr>
              <a:t>Principle of Original Horizontality</a:t>
            </a:r>
          </a:p>
        </p:txBody>
      </p:sp>
    </p:spTree>
    <p:extLst>
      <p:ext uri="{BB962C8B-B14F-4D97-AF65-F5344CB8AC3E}">
        <p14:creationId xmlns:p14="http://schemas.microsoft.com/office/powerpoint/2010/main" val="390942968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checkerboard(across)">
                                      <p:cBhvr>
                                        <p:cTn id="7"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84060" y="984217"/>
            <a:ext cx="7308380" cy="4889171"/>
          </a:xfrm>
        </p:spPr>
      </p:pic>
    </p:spTree>
    <p:extLst>
      <p:ext uri="{BB962C8B-B14F-4D97-AF65-F5344CB8AC3E}">
        <p14:creationId xmlns:p14="http://schemas.microsoft.com/office/powerpoint/2010/main" val="3685419131"/>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cking clock design template">
  <a:themeElements>
    <a:clrScheme name="Ticking clock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cking clock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Ticking clock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cking clock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cking clock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cking clock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cking clock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cking clock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cking clock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cking clock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cking clock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cking clock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cking clock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cking clock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D_BusPres_01_TP01136794 ">
  <a:themeElements>
    <a:clrScheme name="GD_BusPres_01_TP01136794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GD_BusPres_01_TP01136794 ">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Arial" charset="0"/>
          </a:defRPr>
        </a:defPPr>
      </a:lstStyle>
    </a:lnDef>
  </a:objectDefaults>
  <a:extraClrSchemeLst>
    <a:extraClrScheme>
      <a:clrScheme name="GD_BusPres_01_TP01136794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GD_BusPres_01_TP01136794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GD_BusPres_01_TP01136794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Corinthian columns design template</Template>
  <TotalTime>4550</TotalTime>
  <Words>2478</Words>
  <Application>Microsoft Office PowerPoint</Application>
  <PresentationFormat>Προβολή στην οθόνη (4:3)</PresentationFormat>
  <Paragraphs>335</Paragraphs>
  <Slides>46</Slides>
  <Notes>23</Notes>
  <HiddenSlides>0</HiddenSlides>
  <MMClips>0</MMClips>
  <ScaleCrop>false</ScaleCrop>
  <HeadingPairs>
    <vt:vector size="8" baseType="variant">
      <vt:variant>
        <vt:lpstr>Γραμματοσειρές που χρησιμοποιούνται</vt:lpstr>
      </vt:variant>
      <vt:variant>
        <vt:i4>6</vt:i4>
      </vt: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46</vt:i4>
      </vt:variant>
    </vt:vector>
  </HeadingPairs>
  <TitlesOfParts>
    <vt:vector size="56" baseType="lpstr">
      <vt:lpstr>Arial</vt:lpstr>
      <vt:lpstr>Palatino Linotype</vt:lpstr>
      <vt:lpstr>Tahoma</vt:lpstr>
      <vt:lpstr>Times New Roman</vt:lpstr>
      <vt:lpstr>Verdana</vt:lpstr>
      <vt:lpstr>Wingdings</vt:lpstr>
      <vt:lpstr>Corinthian columns design template</vt:lpstr>
      <vt:lpstr>Ticking clock design template</vt:lpstr>
      <vt:lpstr>GD_BusPres_01_TP01136794 </vt:lpstr>
      <vt:lpstr>QuickTime Movie</vt:lpstr>
      <vt:lpstr>Η ηλικία της γης</vt:lpstr>
      <vt:lpstr>Γεωλογικός χρόνος</vt:lpstr>
      <vt:lpstr>Παρουσίαση του PowerPoint</vt:lpstr>
      <vt:lpstr>Γεωχρονολογία </vt:lpstr>
      <vt:lpstr>1. Σχετική γεωχρονολογία</vt:lpstr>
      <vt:lpstr>Χρονολόγηση ιζηματογενών πετρωμάτων </vt:lpstr>
      <vt:lpstr>Παρουσίαση του PowerPoint</vt:lpstr>
      <vt:lpstr>Παρουσίαση του PowerPoint</vt:lpstr>
      <vt:lpstr>Παρουσίαση του PowerPoint</vt:lpstr>
      <vt:lpstr>Στρωματογραφία</vt:lpstr>
      <vt:lpstr>Διεγκάρσια Σχέση</vt:lpstr>
      <vt:lpstr>Παρουσίαση του PowerPoint</vt:lpstr>
      <vt:lpstr>Ασυμφωνίες (Unconformities)</vt:lpstr>
      <vt:lpstr>Παρουσίαση του PowerPoint</vt:lpstr>
      <vt:lpstr>Γωνιώδης ασυμφωνία</vt:lpstr>
      <vt:lpstr>Πάρα-ασυμφωνία</vt:lpstr>
      <vt:lpstr>Παρουσίαση του PowerPoint</vt:lpstr>
      <vt:lpstr>Η αρχή της διαδοχής των απολιθωμάτων</vt:lpstr>
      <vt:lpstr>Παρουσίαση του PowerPoint</vt:lpstr>
      <vt:lpstr>Καθοδηγητικά απολιθώματα</vt:lpstr>
      <vt:lpstr>Τρόποι Εξέλιξης</vt:lpstr>
      <vt:lpstr>Παρουσίαση του PowerPoint</vt:lpstr>
      <vt:lpstr>Παρουσίαση του PowerPoint</vt:lpstr>
      <vt:lpstr>Παρουσίαση του PowerPoint</vt:lpstr>
      <vt:lpstr>2. Απόλυτη χρονολόγηση</vt:lpstr>
      <vt:lpstr>Παρουσίαση του PowerPoint</vt:lpstr>
      <vt:lpstr>Μια καμπύλη ραδιενεργούς διάσπασης</vt:lpstr>
      <vt:lpstr>Ραδιενεργά ισότοπα και τα αντίστοιχα σταθερά θυγατρικά τους</vt:lpstr>
      <vt:lpstr>χρόνος ημισείας ζωής</vt:lpstr>
      <vt:lpstr>Παρουσίαση του PowerPoint</vt:lpstr>
      <vt:lpstr>8_24</vt:lpstr>
      <vt:lpstr>3. Χρονογραφικές μέθοδοι</vt:lpstr>
      <vt:lpstr>8_28</vt:lpstr>
      <vt:lpstr>Παρουσίαση του PowerPoint</vt:lpstr>
      <vt:lpstr>Παρουσίαση του PowerPoint</vt:lpstr>
      <vt:lpstr>Κύκλοι Milankovitch</vt:lpstr>
      <vt:lpstr>Ζωοχρονογραφία</vt:lpstr>
      <vt:lpstr>Γεωχρονολογική κλίμακα</vt:lpstr>
      <vt:lpstr>Παρουσίαση του PowerPoint</vt:lpstr>
      <vt:lpstr>Γεωλογική κλίμακα</vt:lpstr>
      <vt:lpstr>Παρουσίαση του PowerPoint</vt:lpstr>
      <vt:lpstr>Παρουσίαση του PowerPoint</vt:lpstr>
      <vt:lpstr>Νεογενές (23-2.6my)</vt:lpstr>
      <vt:lpstr>Παρουσίαση του PowerPoint</vt:lpstr>
      <vt:lpstr>Παρουσίαση του PowerPoint</vt:lpstr>
      <vt:lpstr>Παρουσίαση του PowerPoint</vt:lpstr>
    </vt:vector>
  </TitlesOfParts>
  <Company>University of Crete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Παλαιοντολογία: Εισαγωγή</dc:title>
  <dc:creator>George Iliopoulos</dc:creator>
  <cp:lastModifiedBy>makis</cp:lastModifiedBy>
  <cp:revision>202</cp:revision>
  <dcterms:created xsi:type="dcterms:W3CDTF">2006-02-16T08:23:00Z</dcterms:created>
  <dcterms:modified xsi:type="dcterms:W3CDTF">2024-09-13T05:17:38Z</dcterms:modified>
</cp:coreProperties>
</file>