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9" r:id="rId4"/>
    <p:sldId id="260" r:id="rId5"/>
    <p:sldId id="261" r:id="rId6"/>
    <p:sldId id="268" r:id="rId7"/>
    <p:sldId id="262" r:id="rId8"/>
    <p:sldId id="263" r:id="rId9"/>
    <p:sldId id="267" r:id="rId10"/>
    <p:sldId id="264" r:id="rId11"/>
    <p:sldId id="265" r:id="rId12"/>
    <p:sldId id="266" r:id="rId13"/>
    <p:sldId id="270" r:id="rId14"/>
    <p:sldId id="271" r:id="rId15"/>
    <p:sldId id="269"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34" y="-4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D3D01-CF91-424F-B3D7-DF72A7C389B7}" type="datetimeFigureOut">
              <a:rPr lang="en-US" smtClean="0"/>
              <a:t>4/24/2015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935D0-7481-4AA3-98A1-8A893D441C4D}" type="slidenum">
              <a:rPr lang="en-US" smtClean="0"/>
              <a:t>‹#›</a:t>
            </a:fld>
            <a:endParaRPr lang="en-US"/>
          </a:p>
        </p:txBody>
      </p:sp>
    </p:spTree>
    <p:extLst>
      <p:ext uri="{BB962C8B-B14F-4D97-AF65-F5344CB8AC3E}">
        <p14:creationId xmlns:p14="http://schemas.microsoft.com/office/powerpoint/2010/main" val="426962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B5B68-D2C8-4DC4-9E69-8329AFEECCB3}"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83092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E025E625-A4E2-4365-BDCC-3A66A50153D7}" type="datetime1">
              <a:rPr lang="el-GR" smtClean="0">
                <a:solidFill>
                  <a:prstClr val="black">
                    <a:tint val="75000"/>
                  </a:prstClr>
                </a:solidFill>
              </a:rPr>
              <a:pPr/>
              <a:t>24/4/2015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0184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D19268E-3448-4E50-A3A5-1A7EEE7383C1}" type="datetime1">
              <a:rPr lang="el-GR" smtClean="0">
                <a:solidFill>
                  <a:prstClr val="black">
                    <a:tint val="75000"/>
                  </a:prstClr>
                </a:solidFill>
              </a:rPr>
              <a:pPr/>
              <a:t>24/4/2015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9990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1D34E7C-D7D3-4668-B733-DD8C221F9CEC}" type="datetime1">
              <a:rPr lang="el-GR" smtClean="0">
                <a:solidFill>
                  <a:prstClr val="black">
                    <a:tint val="75000"/>
                  </a:prstClr>
                </a:solidFill>
              </a:rPr>
              <a:pPr/>
              <a:t>24/4/2015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3700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BDBCBE8-0F73-492D-8830-7A207CC4F393}" type="datetime1">
              <a:rPr lang="el-GR" smtClean="0">
                <a:solidFill>
                  <a:prstClr val="black">
                    <a:tint val="75000"/>
                  </a:prstClr>
                </a:solidFill>
              </a:rPr>
              <a:pPr/>
              <a:t>24/4/2015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2547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21316-25B9-466F-A634-F5D5C7C8AC8E}" type="datetime1">
              <a:rPr lang="el-GR" smtClean="0">
                <a:solidFill>
                  <a:prstClr val="black">
                    <a:tint val="75000"/>
                  </a:prstClr>
                </a:solidFill>
              </a:rPr>
              <a:pPr/>
              <a:t>24/4/2015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9182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DF9958C-1A31-408F-915C-C66DDAE913EC}" type="datetime1">
              <a:rPr lang="el-GR" smtClean="0">
                <a:solidFill>
                  <a:prstClr val="black">
                    <a:tint val="75000"/>
                  </a:prstClr>
                </a:solidFill>
              </a:rPr>
              <a:pPr/>
              <a:t>24/4/2015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5955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A9B71B8D-14C7-40AF-AD92-E87804B24C01}" type="datetime1">
              <a:rPr lang="el-GR" smtClean="0">
                <a:solidFill>
                  <a:prstClr val="black">
                    <a:tint val="75000"/>
                  </a:prstClr>
                </a:solidFill>
              </a:rPr>
              <a:pPr/>
              <a:t>24/4/2015</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658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FA1A3B99-55D9-4E54-845F-16D7E41A6A10}" type="datetime1">
              <a:rPr lang="el-GR" smtClean="0">
                <a:solidFill>
                  <a:prstClr val="black">
                    <a:tint val="75000"/>
                  </a:prstClr>
                </a:solidFill>
              </a:rPr>
              <a:pPr/>
              <a:t>24/4/2015</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7473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38A03-DB3D-42D4-A783-B9B3EAC0BEF5}" type="datetime1">
              <a:rPr lang="el-GR" smtClean="0">
                <a:solidFill>
                  <a:prstClr val="black">
                    <a:tint val="75000"/>
                  </a:prstClr>
                </a:solidFill>
              </a:rPr>
              <a:pPr/>
              <a:t>24/4/2015</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3950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C7629-37C6-403A-A31C-850F6971F0A6}" type="datetime1">
              <a:rPr lang="el-GR" smtClean="0">
                <a:solidFill>
                  <a:prstClr val="black">
                    <a:tint val="75000"/>
                  </a:prstClr>
                </a:solidFill>
              </a:rPr>
              <a:pPr/>
              <a:t>24/4/2015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481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8D53B-0C5B-4E60-9D0E-B966530BB3D6}" type="datetime1">
              <a:rPr lang="el-GR" smtClean="0">
                <a:solidFill>
                  <a:prstClr val="black">
                    <a:tint val="75000"/>
                  </a:prstClr>
                </a:solidFill>
              </a:rPr>
              <a:pPr/>
              <a:t>24/4/2015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8591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00C46-9ACD-4028-9B30-754342F3CDB1}" type="datetime1">
              <a:rPr lang="el-GR" smtClean="0">
                <a:solidFill>
                  <a:prstClr val="black">
                    <a:tint val="75000"/>
                  </a:prstClr>
                </a:solidFill>
              </a:rPr>
              <a:pPr/>
              <a:t>24/4/2015</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E3A20-2DEC-414E-B01A-0AF6E13A25E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03278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solidFill>
                  <a:schemeClr val="accent5">
                    <a:lumMod val="75000"/>
                  </a:schemeClr>
                </a:solidFill>
              </a:rPr>
              <a:t>Το ευρωπαϊκό θέατρο του 20ού αιώνα (1900-1960)</a:t>
            </a:r>
            <a:endParaRPr lang="en-US" dirty="0">
              <a:solidFill>
                <a:schemeClr val="accent5">
                  <a:lumMod val="75000"/>
                </a:schemeClr>
              </a:solidFill>
            </a:endParaRPr>
          </a:p>
        </p:txBody>
      </p:sp>
      <p:sp>
        <p:nvSpPr>
          <p:cNvPr id="3" name="Subtitle 2"/>
          <p:cNvSpPr>
            <a:spLocks noGrp="1"/>
          </p:cNvSpPr>
          <p:nvPr>
            <p:ph type="subTitle" idx="1"/>
          </p:nvPr>
        </p:nvSpPr>
        <p:spPr/>
        <p:txBody>
          <a:bodyPr>
            <a:normAutofit fontScale="55000" lnSpcReduction="20000"/>
          </a:bodyPr>
          <a:lstStyle/>
          <a:p>
            <a:r>
              <a:rPr lang="el-GR" sz="2800" dirty="0" smtClean="0"/>
              <a:t>Ενότητα 1</a:t>
            </a:r>
          </a:p>
          <a:p>
            <a:r>
              <a:rPr lang="el-GR" sz="2800" dirty="0" smtClean="0"/>
              <a:t> </a:t>
            </a:r>
            <a:r>
              <a:rPr lang="el-GR" sz="2800" dirty="0" smtClean="0">
                <a:solidFill>
                  <a:schemeClr val="tx1"/>
                </a:solidFill>
              </a:rPr>
              <a:t>Εισαγωγή</a:t>
            </a:r>
            <a:endParaRPr lang="fr-BE" sz="2800" dirty="0" smtClean="0">
              <a:solidFill>
                <a:schemeClr val="tx1"/>
              </a:solidFill>
            </a:endParaRPr>
          </a:p>
          <a:p>
            <a:r>
              <a:rPr lang="el-GR" sz="2800" dirty="0" smtClean="0">
                <a:solidFill>
                  <a:schemeClr val="tx1"/>
                </a:solidFill>
              </a:rPr>
              <a:t> </a:t>
            </a:r>
            <a:r>
              <a:rPr lang="el-GR" sz="2800" dirty="0">
                <a:solidFill>
                  <a:schemeClr val="tx1"/>
                </a:solidFill>
              </a:rPr>
              <a:t>Τα κινήματα της θεατρικής </a:t>
            </a:r>
            <a:r>
              <a:rPr lang="el-GR" sz="2800" dirty="0" smtClean="0">
                <a:solidFill>
                  <a:schemeClr val="tx1"/>
                </a:solidFill>
              </a:rPr>
              <a:t>πρωτοπορίας</a:t>
            </a:r>
            <a:endParaRPr lang="en-US" sz="2800" dirty="0" smtClean="0">
              <a:solidFill>
                <a:schemeClr val="tx1"/>
              </a:solidFill>
            </a:endParaRPr>
          </a:p>
          <a:p>
            <a:endParaRPr lang="en-US" sz="2800" dirty="0">
              <a:solidFill>
                <a:schemeClr val="tx1"/>
              </a:solidFill>
            </a:endParaRPr>
          </a:p>
          <a:p>
            <a:r>
              <a:rPr lang="el-GR" sz="2800" dirty="0" smtClean="0">
                <a:solidFill>
                  <a:schemeClr val="tx1"/>
                </a:solidFill>
              </a:rPr>
              <a:t>Αγγελική </a:t>
            </a:r>
            <a:r>
              <a:rPr lang="el-GR" sz="2800" dirty="0" err="1" smtClean="0">
                <a:solidFill>
                  <a:schemeClr val="tx1"/>
                </a:solidFill>
              </a:rPr>
              <a:t>Ρόζη</a:t>
            </a:r>
            <a:r>
              <a:rPr lang="el-GR" sz="2800" dirty="0" smtClean="0">
                <a:solidFill>
                  <a:schemeClr val="tx1"/>
                </a:solidFill>
              </a:rPr>
              <a:t/>
            </a:r>
            <a:br>
              <a:rPr lang="el-GR" sz="2800" dirty="0" smtClean="0">
                <a:solidFill>
                  <a:schemeClr val="tx1"/>
                </a:solidFill>
              </a:rPr>
            </a:br>
            <a:r>
              <a:rPr lang="el-GR" sz="2800" dirty="0" smtClean="0">
                <a:solidFill>
                  <a:schemeClr val="tx1"/>
                </a:solidFill>
              </a:rPr>
              <a:t>Πανεπιστήμιο Πατρών</a:t>
            </a:r>
            <a:br>
              <a:rPr lang="el-GR" sz="2800" dirty="0" smtClean="0">
                <a:solidFill>
                  <a:schemeClr val="tx1"/>
                </a:solidFill>
              </a:rPr>
            </a:br>
            <a:r>
              <a:rPr lang="el-GR" sz="2800" dirty="0" smtClean="0">
                <a:solidFill>
                  <a:schemeClr val="tx1"/>
                </a:solidFill>
              </a:rPr>
              <a:t>Τμήμα Θεατρικών Σπουδών</a:t>
            </a:r>
            <a:endParaRPr lang="en-US" sz="2800" dirty="0" smtClean="0"/>
          </a:p>
          <a:p>
            <a:endParaRPr lang="en-US" sz="2800" dirty="0"/>
          </a:p>
          <a:p>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369411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975" y="417240"/>
            <a:ext cx="45180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1</a:t>
            </a:fld>
            <a:endParaRPr lang="el-GR">
              <a:solidFill>
                <a:prstClr val="black">
                  <a:tint val="75000"/>
                </a:prstClr>
              </a:solidFill>
            </a:endParaRPr>
          </a:p>
        </p:txBody>
      </p:sp>
    </p:spTree>
    <p:extLst>
      <p:ext uri="{BB962C8B-B14F-4D97-AF65-F5344CB8AC3E}">
        <p14:creationId xmlns:p14="http://schemas.microsoft.com/office/powerpoint/2010/main" val="2286121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900" b="1" dirty="0">
                <a:solidFill>
                  <a:prstClr val="black"/>
                </a:solidFill>
              </a:rPr>
              <a:t/>
            </a:r>
            <a:br>
              <a:rPr lang="el-GR" sz="2900" b="1" dirty="0">
                <a:solidFill>
                  <a:prstClr val="black"/>
                </a:solidFill>
              </a:rPr>
            </a:br>
            <a:r>
              <a:rPr lang="el-GR" sz="2900" b="1" dirty="0">
                <a:solidFill>
                  <a:schemeClr val="tx2">
                    <a:lumMod val="60000"/>
                    <a:lumOff val="40000"/>
                  </a:schemeClr>
                </a:solidFill>
              </a:rPr>
              <a:t>Το </a:t>
            </a:r>
            <a:r>
              <a:rPr lang="el-GR" sz="2900" b="1" dirty="0" smtClean="0">
                <a:solidFill>
                  <a:schemeClr val="tx2">
                    <a:lumMod val="60000"/>
                    <a:lumOff val="40000"/>
                  </a:schemeClr>
                </a:solidFill>
              </a:rPr>
              <a:t>ευρωπαϊκό </a:t>
            </a:r>
            <a:r>
              <a:rPr lang="el-GR" sz="2900" b="1" dirty="0">
                <a:solidFill>
                  <a:schemeClr val="tx2">
                    <a:lumMod val="60000"/>
                    <a:lumOff val="40000"/>
                  </a:schemeClr>
                </a:solidFill>
              </a:rPr>
              <a:t>θ</a:t>
            </a:r>
            <a:r>
              <a:rPr lang="el-GR" sz="2900" b="1" dirty="0" smtClean="0">
                <a:solidFill>
                  <a:schemeClr val="tx2">
                    <a:lumMod val="60000"/>
                    <a:lumOff val="40000"/>
                  </a:schemeClr>
                </a:solidFill>
              </a:rPr>
              <a:t>έατρο </a:t>
            </a:r>
            <a:r>
              <a:rPr lang="el-GR" sz="2900" b="1" dirty="0">
                <a:solidFill>
                  <a:schemeClr val="tx2">
                    <a:lumMod val="60000"/>
                    <a:lumOff val="40000"/>
                  </a:schemeClr>
                </a:solidFill>
              </a:rPr>
              <a:t>του 20ού αιώνα (1900-1960</a:t>
            </a:r>
            <a:r>
              <a:rPr lang="el-GR" sz="2900" b="1" dirty="0" smtClean="0">
                <a:solidFill>
                  <a:schemeClr val="tx2">
                    <a:lumMod val="60000"/>
                    <a:lumOff val="40000"/>
                  </a:schemeClr>
                </a:solidFill>
              </a:rPr>
              <a:t>) </a:t>
            </a:r>
            <a:r>
              <a:rPr lang="el-GR" sz="2900" dirty="0">
                <a:solidFill>
                  <a:schemeClr val="tx2">
                    <a:lumMod val="60000"/>
                    <a:lumOff val="40000"/>
                  </a:schemeClr>
                </a:solidFill>
              </a:rPr>
              <a:t>Μοντερνισμός- </a:t>
            </a:r>
            <a:r>
              <a:rPr lang="el-GR" sz="2900" dirty="0" smtClean="0">
                <a:solidFill>
                  <a:schemeClr val="tx2">
                    <a:lumMod val="60000"/>
                    <a:lumOff val="40000"/>
                  </a:schemeClr>
                </a:solidFill>
              </a:rPr>
              <a:t>Πρωτοπορία</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lvl="0"/>
            <a:r>
              <a:rPr lang="el-GR" sz="2800" dirty="0">
                <a:solidFill>
                  <a:prstClr val="black"/>
                </a:solidFill>
              </a:rPr>
              <a:t>Ο όρος </a:t>
            </a:r>
            <a:r>
              <a:rPr lang="el-GR" sz="2800" b="1" i="1" dirty="0">
                <a:solidFill>
                  <a:prstClr val="black"/>
                </a:solidFill>
              </a:rPr>
              <a:t>πρωτοπορία </a:t>
            </a:r>
            <a:r>
              <a:rPr lang="el-GR" sz="2800" dirty="0">
                <a:solidFill>
                  <a:prstClr val="black"/>
                </a:solidFill>
              </a:rPr>
              <a:t>έχει κοινή ιστορική αφετηρία με τον </a:t>
            </a:r>
            <a:r>
              <a:rPr lang="el-GR" sz="2800" dirty="0" smtClean="0">
                <a:solidFill>
                  <a:prstClr val="black"/>
                </a:solidFill>
              </a:rPr>
              <a:t>μοντερνισμό </a:t>
            </a:r>
            <a:r>
              <a:rPr lang="el-GR" sz="2800" dirty="0">
                <a:solidFill>
                  <a:prstClr val="black"/>
                </a:solidFill>
              </a:rPr>
              <a:t>και χρησιμοποιείται συνήθως για τον προσδιορισμό των κινημάτων στις εικαστικές τέχνες, τη λογοτεχνία, το θέατρο και τον κινηματογράφο. Ο όρος προήλθε από τη στρατιωτική ορολογία (εμπροσθοφυλακή) και χρησιμοποιήθηκε για πρώτη φορά στα τέλη του 19</a:t>
            </a:r>
            <a:r>
              <a:rPr lang="el-GR" sz="2800" baseline="30000" dirty="0">
                <a:solidFill>
                  <a:prstClr val="black"/>
                </a:solidFill>
              </a:rPr>
              <a:t>ου</a:t>
            </a:r>
            <a:r>
              <a:rPr lang="el-GR" sz="2800" dirty="0">
                <a:solidFill>
                  <a:prstClr val="black"/>
                </a:solidFill>
              </a:rPr>
              <a:t> αιώνα στον τομέα της πολιτικής και της </a:t>
            </a:r>
            <a:r>
              <a:rPr lang="el-GR" sz="2800" dirty="0" smtClean="0">
                <a:solidFill>
                  <a:prstClr val="black"/>
                </a:solidFill>
              </a:rPr>
              <a:t>αισθητικής, </a:t>
            </a:r>
            <a:r>
              <a:rPr lang="el-GR" sz="2800" dirty="0">
                <a:solidFill>
                  <a:prstClr val="black"/>
                </a:solidFill>
              </a:rPr>
              <a:t>για να περιγράψει την πρακτική της ανοιχτής επίθεσης ενάντια στους παραδοσιακούς θεσμούς. </a:t>
            </a:r>
          </a:p>
          <a:p>
            <a:pPr lvl="0" algn="just"/>
            <a:endParaRPr lang="el-GR" sz="30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10</a:t>
            </a:fld>
            <a:endParaRPr lang="el-GR">
              <a:solidFill>
                <a:prstClr val="black">
                  <a:tint val="75000"/>
                </a:prstClr>
              </a:solidFill>
            </a:endParaRPr>
          </a:p>
        </p:txBody>
      </p:sp>
      <p:pic>
        <p:nvPicPr>
          <p:cNvPr id="5"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741683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600" b="1" dirty="0">
                <a:solidFill>
                  <a:prstClr val="black"/>
                </a:solidFill>
              </a:rPr>
              <a:t/>
            </a:r>
            <a:br>
              <a:rPr lang="el-GR" sz="2600" b="1" dirty="0">
                <a:solidFill>
                  <a:prstClr val="black"/>
                </a:solidFill>
              </a:rPr>
            </a:br>
            <a:r>
              <a:rPr lang="el-GR" sz="3100" b="1" dirty="0">
                <a:solidFill>
                  <a:schemeClr val="tx2">
                    <a:lumMod val="60000"/>
                    <a:lumOff val="40000"/>
                  </a:schemeClr>
                </a:solidFill>
              </a:rPr>
              <a:t>Το Ευρωπαϊκό Θέατρο του 20ού αιώνα (1900-1960</a:t>
            </a:r>
            <a:r>
              <a:rPr lang="el-GR" sz="3100" b="1" dirty="0" smtClean="0">
                <a:solidFill>
                  <a:schemeClr val="tx2">
                    <a:lumMod val="60000"/>
                    <a:lumOff val="40000"/>
                  </a:schemeClr>
                </a:solidFill>
              </a:rPr>
              <a:t>) </a:t>
            </a:r>
            <a:r>
              <a:rPr lang="el-GR" sz="3100" dirty="0">
                <a:solidFill>
                  <a:schemeClr val="tx2">
                    <a:lumMod val="60000"/>
                    <a:lumOff val="40000"/>
                  </a:schemeClr>
                </a:solidFill>
              </a:rPr>
              <a:t>Μοντερνισμός- </a:t>
            </a:r>
            <a:r>
              <a:rPr lang="el-GR" sz="3100" dirty="0" smtClean="0">
                <a:solidFill>
                  <a:schemeClr val="tx2">
                    <a:lumMod val="60000"/>
                    <a:lumOff val="40000"/>
                  </a:schemeClr>
                </a:solidFill>
              </a:rPr>
              <a:t>Πρωτοπορία</a:t>
            </a:r>
            <a:endParaRPr lang="en-US" sz="3100" dirty="0">
              <a:solidFill>
                <a:schemeClr val="tx2">
                  <a:lumMod val="60000"/>
                  <a:lumOff val="40000"/>
                </a:schemeClr>
              </a:solidFill>
            </a:endParaRPr>
          </a:p>
        </p:txBody>
      </p:sp>
      <p:sp>
        <p:nvSpPr>
          <p:cNvPr id="3" name="Content Placeholder 2"/>
          <p:cNvSpPr>
            <a:spLocks noGrp="1"/>
          </p:cNvSpPr>
          <p:nvPr>
            <p:ph idx="1"/>
          </p:nvPr>
        </p:nvSpPr>
        <p:spPr/>
        <p:txBody>
          <a:bodyPr>
            <a:normAutofit lnSpcReduction="10000"/>
          </a:bodyPr>
          <a:lstStyle/>
          <a:p>
            <a:pPr lvl="0" algn="just"/>
            <a:r>
              <a:rPr lang="el-GR" dirty="0">
                <a:solidFill>
                  <a:prstClr val="black"/>
                </a:solidFill>
              </a:rPr>
              <a:t>Βασικά γνωρίσματα:</a:t>
            </a:r>
          </a:p>
          <a:p>
            <a:pPr lvl="1" algn="just"/>
            <a:r>
              <a:rPr lang="el-GR" dirty="0">
                <a:solidFill>
                  <a:prstClr val="black"/>
                </a:solidFill>
              </a:rPr>
              <a:t>Εναντίωση στο δόγμα της ρεαλιστικής αναπαράστασης και </a:t>
            </a:r>
            <a:r>
              <a:rPr lang="el-GR" dirty="0" smtClean="0">
                <a:solidFill>
                  <a:prstClr val="black"/>
                </a:solidFill>
              </a:rPr>
              <a:t>στην </a:t>
            </a:r>
            <a:r>
              <a:rPr lang="el-GR" dirty="0">
                <a:solidFill>
                  <a:prstClr val="black"/>
                </a:solidFill>
              </a:rPr>
              <a:t>κοσμοαντίληψη που την </a:t>
            </a:r>
            <a:r>
              <a:rPr lang="el-GR" dirty="0" smtClean="0">
                <a:solidFill>
                  <a:prstClr val="black"/>
                </a:solidFill>
              </a:rPr>
              <a:t>στηρίζει</a:t>
            </a:r>
            <a:endParaRPr lang="el-GR" dirty="0">
              <a:solidFill>
                <a:prstClr val="black"/>
              </a:solidFill>
            </a:endParaRPr>
          </a:p>
          <a:p>
            <a:pPr lvl="1" algn="just"/>
            <a:r>
              <a:rPr lang="el-GR" dirty="0">
                <a:solidFill>
                  <a:prstClr val="black"/>
                </a:solidFill>
              </a:rPr>
              <a:t>Έμφαση στον πειραματισμό και </a:t>
            </a:r>
            <a:r>
              <a:rPr lang="el-GR" dirty="0" smtClean="0">
                <a:solidFill>
                  <a:prstClr val="black"/>
                </a:solidFill>
              </a:rPr>
              <a:t>στην </a:t>
            </a:r>
            <a:r>
              <a:rPr lang="el-GR" dirty="0">
                <a:solidFill>
                  <a:prstClr val="black"/>
                </a:solidFill>
              </a:rPr>
              <a:t>επινόηση μιας νέας </a:t>
            </a:r>
            <a:r>
              <a:rPr lang="el-GR" dirty="0" smtClean="0">
                <a:solidFill>
                  <a:prstClr val="black"/>
                </a:solidFill>
              </a:rPr>
              <a:t>φόρμας</a:t>
            </a:r>
            <a:endParaRPr lang="el-GR" dirty="0">
              <a:solidFill>
                <a:prstClr val="black"/>
              </a:solidFill>
            </a:endParaRPr>
          </a:p>
          <a:p>
            <a:pPr lvl="1" algn="just"/>
            <a:r>
              <a:rPr lang="el-GR" dirty="0">
                <a:solidFill>
                  <a:prstClr val="black"/>
                </a:solidFill>
              </a:rPr>
              <a:t>Εναντίωση σε κάθε είδους παραδοσιακούς κοινωνικούς, πολιτικούς και πολιτισμικούς </a:t>
            </a:r>
            <a:r>
              <a:rPr lang="el-GR" dirty="0" smtClean="0">
                <a:solidFill>
                  <a:prstClr val="black"/>
                </a:solidFill>
              </a:rPr>
              <a:t>θεσμούς</a:t>
            </a:r>
            <a:endParaRPr lang="el-GR" dirty="0">
              <a:solidFill>
                <a:prstClr val="black"/>
              </a:solidFill>
            </a:endParaRPr>
          </a:p>
          <a:p>
            <a:pPr lvl="1" algn="just"/>
            <a:r>
              <a:rPr lang="el-GR" dirty="0">
                <a:solidFill>
                  <a:prstClr val="black"/>
                </a:solidFill>
              </a:rPr>
              <a:t>Επιθετική διάθεση απέναντι στο </a:t>
            </a:r>
            <a:r>
              <a:rPr lang="el-GR" dirty="0" smtClean="0">
                <a:solidFill>
                  <a:prstClr val="black"/>
                </a:solidFill>
              </a:rPr>
              <a:t>κοινό</a:t>
            </a:r>
            <a:endParaRPr lang="el-GR"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11</a:t>
            </a:fld>
            <a:endParaRPr lang="el-GR" dirty="0">
              <a:solidFill>
                <a:prstClr val="black">
                  <a:tint val="75000"/>
                </a:prstClr>
              </a:solidFill>
            </a:endParaRPr>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900798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solidFill>
                  <a:srgbClr val="1F497D">
                    <a:lumMod val="60000"/>
                    <a:lumOff val="40000"/>
                  </a:srgbClr>
                </a:solidFill>
              </a:rPr>
              <a:t>Το Ευρωπαϊκό Θέατρο του 20ού αιώνα (1900-1960</a:t>
            </a:r>
            <a:r>
              <a:rPr lang="el-GR" sz="2800" b="1" dirty="0" smtClean="0">
                <a:solidFill>
                  <a:srgbClr val="1F497D">
                    <a:lumMod val="60000"/>
                    <a:lumOff val="40000"/>
                  </a:srgbClr>
                </a:solidFill>
              </a:rPr>
              <a:t>) </a:t>
            </a:r>
            <a:r>
              <a:rPr lang="el-GR" sz="2800" dirty="0">
                <a:solidFill>
                  <a:srgbClr val="1F497D">
                    <a:lumMod val="60000"/>
                    <a:lumOff val="40000"/>
                  </a:srgbClr>
                </a:solidFill>
              </a:rPr>
              <a:t>Μοντερνισμός- </a:t>
            </a:r>
            <a:r>
              <a:rPr lang="el-GR" sz="2800" dirty="0" smtClean="0">
                <a:solidFill>
                  <a:srgbClr val="1F497D">
                    <a:lumMod val="60000"/>
                    <a:lumOff val="40000"/>
                  </a:srgbClr>
                </a:solidFill>
              </a:rPr>
              <a:t>Πρωτοπορία</a:t>
            </a:r>
            <a:endParaRPr lang="en-US" dirty="0"/>
          </a:p>
        </p:txBody>
      </p:sp>
      <p:sp>
        <p:nvSpPr>
          <p:cNvPr id="3" name="Content Placeholder 2"/>
          <p:cNvSpPr>
            <a:spLocks noGrp="1"/>
          </p:cNvSpPr>
          <p:nvPr>
            <p:ph idx="1"/>
          </p:nvPr>
        </p:nvSpPr>
        <p:spPr/>
        <p:txBody>
          <a:bodyPr/>
          <a:lstStyle/>
          <a:p>
            <a:pPr lvl="0" algn="just"/>
            <a:r>
              <a:rPr lang="el-GR" dirty="0">
                <a:solidFill>
                  <a:prstClr val="black"/>
                </a:solidFill>
              </a:rPr>
              <a:t>Βασικά γνωρίσματα:</a:t>
            </a:r>
          </a:p>
          <a:p>
            <a:pPr lvl="1" algn="just"/>
            <a:r>
              <a:rPr lang="el-GR" dirty="0">
                <a:solidFill>
                  <a:prstClr val="black"/>
                </a:solidFill>
              </a:rPr>
              <a:t>Το στοιχείο του πρωτογονισμού (</a:t>
            </a:r>
            <a:r>
              <a:rPr lang="en-US" i="1" dirty="0">
                <a:solidFill>
                  <a:prstClr val="black"/>
                </a:solidFill>
              </a:rPr>
              <a:t>primitivism</a:t>
            </a:r>
            <a:r>
              <a:rPr lang="el-GR" dirty="0">
                <a:solidFill>
                  <a:prstClr val="black"/>
                </a:solidFill>
              </a:rPr>
              <a:t>) και η αναζήτηση της ουτοπίας: στροφή προς τις μη δυτικές καλλιτεχνικές παραδόσεις (ιαπωνικό, κινέζικο, ινδικό </a:t>
            </a:r>
            <a:r>
              <a:rPr lang="el-GR" dirty="0" smtClean="0">
                <a:solidFill>
                  <a:prstClr val="black"/>
                </a:solidFill>
              </a:rPr>
              <a:t>θέατρο, </a:t>
            </a:r>
            <a:r>
              <a:rPr lang="el-GR" dirty="0">
                <a:solidFill>
                  <a:prstClr val="black"/>
                </a:solidFill>
              </a:rPr>
              <a:t>με στόχο την επαναφορά της τελετουργικής διάστασης του θεάτρου), αναζήτηση και προβολή μη ορθολογικών τρόπων αντίληψης (</a:t>
            </a:r>
            <a:r>
              <a:rPr lang="el-GR" dirty="0" smtClean="0">
                <a:solidFill>
                  <a:prstClr val="black"/>
                </a:solidFill>
              </a:rPr>
              <a:t>υποσυνείδητο,</a:t>
            </a:r>
            <a:r>
              <a:rPr lang="en-US" dirty="0" smtClean="0">
                <a:solidFill>
                  <a:prstClr val="black"/>
                </a:solidFill>
              </a:rPr>
              <a:t> </a:t>
            </a:r>
            <a:r>
              <a:rPr lang="el-GR" dirty="0" smtClean="0">
                <a:solidFill>
                  <a:prstClr val="black"/>
                </a:solidFill>
              </a:rPr>
              <a:t>όνειρα,</a:t>
            </a:r>
            <a:r>
              <a:rPr lang="en-US" dirty="0" smtClean="0">
                <a:solidFill>
                  <a:prstClr val="black"/>
                </a:solidFill>
              </a:rPr>
              <a:t> </a:t>
            </a:r>
            <a:r>
              <a:rPr lang="el-GR" dirty="0" smtClean="0">
                <a:solidFill>
                  <a:prstClr val="black"/>
                </a:solidFill>
              </a:rPr>
              <a:t>αρχέτυπα</a:t>
            </a:r>
            <a:r>
              <a:rPr lang="el-GR" dirty="0">
                <a:solidFill>
                  <a:prstClr val="black"/>
                </a:solidFill>
              </a:rPr>
              <a:t>, μυστικισμός, αποκρυφισμός), </a:t>
            </a:r>
            <a:r>
              <a:rPr lang="el-GR" dirty="0" smtClean="0">
                <a:solidFill>
                  <a:prstClr val="black"/>
                </a:solidFill>
              </a:rPr>
              <a:t>χρήση </a:t>
            </a:r>
            <a:r>
              <a:rPr lang="el-GR" dirty="0">
                <a:solidFill>
                  <a:prstClr val="black"/>
                </a:solidFill>
              </a:rPr>
              <a:t>στοιχείων από λαϊκές μορφές </a:t>
            </a:r>
            <a:r>
              <a:rPr lang="el-GR" dirty="0" smtClean="0">
                <a:solidFill>
                  <a:prstClr val="black"/>
                </a:solidFill>
              </a:rPr>
              <a:t>θεάτρου</a:t>
            </a:r>
            <a:endParaRPr lang="el-GR"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12</a:t>
            </a:fld>
            <a:endParaRPr lang="el-GR">
              <a:solidFill>
                <a:prstClr val="black">
                  <a:tint val="75000"/>
                </a:prstClr>
              </a:solidFill>
            </a:endParaRPr>
          </a:p>
        </p:txBody>
      </p:sp>
      <p:pic>
        <p:nvPicPr>
          <p:cNvPr id="6"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593910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8E3A20-2DEC-414E-B01A-0AF6E13A25E7}" type="slidenum">
              <a:rPr lang="el-GR" smtClean="0">
                <a:solidFill>
                  <a:prstClr val="black">
                    <a:tint val="75000"/>
                  </a:prstClr>
                </a:solidFill>
              </a:rPr>
              <a:pPr/>
              <a:t>13</a:t>
            </a:fld>
            <a:endParaRPr lang="el-GR">
              <a:solidFill>
                <a:prstClr val="black">
                  <a:tint val="75000"/>
                </a:prstClr>
              </a:solidFill>
            </a:endParaRPr>
          </a:p>
        </p:txBody>
      </p:sp>
      <p:sp>
        <p:nvSpPr>
          <p:cNvPr id="3" name="Rectangle 2"/>
          <p:cNvSpPr/>
          <p:nvPr/>
        </p:nvSpPr>
        <p:spPr>
          <a:xfrm>
            <a:off x="2702321" y="3044280"/>
            <a:ext cx="3739357" cy="769441"/>
          </a:xfrm>
          <a:prstGeom prst="rect">
            <a:avLst/>
          </a:prstGeom>
        </p:spPr>
        <p:txBody>
          <a:bodyPr wrap="none">
            <a:spAutoFit/>
          </a:bodyPr>
          <a:lstStyle/>
          <a:p>
            <a:r>
              <a:rPr lang="el-GR" sz="4400" dirty="0">
                <a:solidFill>
                  <a:srgbClr val="4F81BD"/>
                </a:solidFill>
                <a:ea typeface="+mj-ea"/>
                <a:cs typeface="+mj-cs"/>
              </a:rPr>
              <a:t>Τέλος Ενότητας</a:t>
            </a:r>
            <a:endParaRPr lang="en-US"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604607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8E3A20-2DEC-414E-B01A-0AF6E13A25E7}" type="slidenum">
              <a:rPr lang="el-GR" smtClean="0">
                <a:solidFill>
                  <a:prstClr val="black">
                    <a:tint val="75000"/>
                  </a:prstClr>
                </a:solidFill>
              </a:rPr>
              <a:pPr/>
              <a:t>14</a:t>
            </a:fld>
            <a:endParaRPr lang="el-GR">
              <a:solidFill>
                <a:prstClr val="black">
                  <a:tint val="75000"/>
                </a:prstClr>
              </a:solidFill>
            </a:endParaRPr>
          </a:p>
        </p:txBody>
      </p:sp>
      <p:sp>
        <p:nvSpPr>
          <p:cNvPr id="3" name="Title 1"/>
          <p:cNvSpPr txBox="1">
            <a:spLocks/>
          </p:cNvSpPr>
          <p:nvPr/>
        </p:nvSpPr>
        <p:spPr>
          <a:xfrm>
            <a:off x="457200" y="-16227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mtClean="0"/>
              <a:t>Σημείωμα Αδειοδότησης</a:t>
            </a:r>
            <a:endParaRPr lang="el-GR" dirty="0"/>
          </a:p>
        </p:txBody>
      </p:sp>
      <p:sp>
        <p:nvSpPr>
          <p:cNvPr id="4" name="Content Placeholder 2"/>
          <p:cNvSpPr txBox="1">
            <a:spLocks/>
          </p:cNvSpPr>
          <p:nvPr/>
        </p:nvSpPr>
        <p:spPr>
          <a:xfrm>
            <a:off x="107504" y="764704"/>
            <a:ext cx="8928992" cy="144015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sz="2000" dirty="0"/>
          </a:p>
        </p:txBody>
      </p:sp>
      <p:pic>
        <p:nvPicPr>
          <p:cNvPr id="5"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341071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8E3A20-2DEC-414E-B01A-0AF6E13A25E7}" type="slidenum">
              <a:rPr lang="el-GR" smtClean="0">
                <a:solidFill>
                  <a:prstClr val="black">
                    <a:tint val="75000"/>
                  </a:prstClr>
                </a:solidFill>
              </a:rPr>
              <a:pPr/>
              <a:t>15</a:t>
            </a:fld>
            <a:endParaRPr lang="el-GR">
              <a:solidFill>
                <a:prstClr val="black">
                  <a:tint val="75000"/>
                </a:prstClr>
              </a:solidFill>
            </a:endParaRPr>
          </a:p>
        </p:txBody>
      </p:sp>
      <p:pic>
        <p:nvPicPr>
          <p:cNvPr id="4"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1397000"/>
            <a:ext cx="52736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489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8E3A20-2DEC-414E-B01A-0AF6E13A25E7}" type="slidenum">
              <a:rPr lang="el-GR" smtClean="0">
                <a:solidFill>
                  <a:prstClr val="black">
                    <a:tint val="75000"/>
                  </a:prstClr>
                </a:solidFill>
              </a:rPr>
              <a:pPr/>
              <a:t>16</a:t>
            </a:fld>
            <a:endParaRPr lang="el-GR">
              <a:solidFill>
                <a:prstClr val="black">
                  <a:tint val="75000"/>
                </a:prstClr>
              </a:solidFill>
            </a:endParaRPr>
          </a:p>
        </p:txBody>
      </p:sp>
      <p:sp>
        <p:nvSpPr>
          <p:cNvPr id="3" name="Rectangle 2"/>
          <p:cNvSpPr/>
          <p:nvPr/>
        </p:nvSpPr>
        <p:spPr>
          <a:xfrm>
            <a:off x="323528" y="260648"/>
            <a:ext cx="8352928" cy="707886"/>
          </a:xfrm>
          <a:prstGeom prst="rect">
            <a:avLst/>
          </a:prstGeom>
        </p:spPr>
        <p:txBody>
          <a:bodyPr wrap="square">
            <a:spAutoFit/>
          </a:bodyPr>
          <a:lstStyle/>
          <a:p>
            <a:r>
              <a:rPr lang="el-GR" sz="4000" dirty="0">
                <a:solidFill>
                  <a:srgbClr val="5075BC"/>
                </a:solidFill>
                <a:ea typeface="+mj-ea"/>
                <a:cs typeface="+mj-cs"/>
              </a:rPr>
              <a:t>Σημείωμα Χρήσης Έργων Τρίτων</a:t>
            </a:r>
            <a:r>
              <a:rPr lang="en-US" sz="4000" dirty="0">
                <a:solidFill>
                  <a:srgbClr val="5075BC"/>
                </a:solidFill>
                <a:ea typeface="+mj-ea"/>
                <a:cs typeface="+mj-cs"/>
              </a:rPr>
              <a:t> (1/2)</a:t>
            </a:r>
            <a:endParaRPr lang="en-US" sz="4000" dirty="0"/>
          </a:p>
        </p:txBody>
      </p:sp>
      <p:sp>
        <p:nvSpPr>
          <p:cNvPr id="4" name="Rectangle 3"/>
          <p:cNvSpPr/>
          <p:nvPr/>
        </p:nvSpPr>
        <p:spPr>
          <a:xfrm>
            <a:off x="179512" y="836712"/>
            <a:ext cx="8784976" cy="861774"/>
          </a:xfrm>
          <a:prstGeom prst="rect">
            <a:avLst/>
          </a:prstGeom>
        </p:spPr>
        <p:txBody>
          <a:bodyPr wrap="square">
            <a:spAutoFit/>
          </a:bodyPr>
          <a:lstStyle/>
          <a:p>
            <a:pPr lvl="0">
              <a:spcBef>
                <a:spcPts val="1200"/>
              </a:spcBef>
            </a:pPr>
            <a:r>
              <a:rPr lang="el-GR" sz="2000" dirty="0">
                <a:solidFill>
                  <a:prstClr val="black"/>
                </a:solidFill>
              </a:rPr>
              <a:t>Το Έργο αυτό κάνει χρήση των ακόλουθων έργων:</a:t>
            </a:r>
          </a:p>
          <a:p>
            <a:pPr lvl="0">
              <a:spcBef>
                <a:spcPts val="1200"/>
              </a:spcBef>
            </a:pPr>
            <a:r>
              <a:rPr lang="el-GR" sz="2000" b="1" dirty="0">
                <a:solidFill>
                  <a:prstClr val="black"/>
                </a:solidFill>
              </a:rPr>
              <a:t>Εικόνες/Σχήματα/Διαγράμματα</a:t>
            </a:r>
            <a:r>
              <a:rPr lang="en-US" sz="2000" b="1" dirty="0">
                <a:solidFill>
                  <a:prstClr val="black"/>
                </a:solidFill>
              </a:rPr>
              <a:t>/</a:t>
            </a:r>
            <a:r>
              <a:rPr lang="el-GR" sz="2000" b="1" dirty="0">
                <a:solidFill>
                  <a:prstClr val="black"/>
                </a:solidFill>
              </a:rPr>
              <a:t>Φωτογραφίες</a:t>
            </a:r>
          </a:p>
        </p:txBody>
      </p:sp>
      <p:sp>
        <p:nvSpPr>
          <p:cNvPr id="5" name="Rectangle 4"/>
          <p:cNvSpPr/>
          <p:nvPr/>
        </p:nvSpPr>
        <p:spPr>
          <a:xfrm>
            <a:off x="166312" y="2060848"/>
            <a:ext cx="7718055" cy="954107"/>
          </a:xfrm>
          <a:prstGeom prst="rect">
            <a:avLst/>
          </a:prstGeom>
        </p:spPr>
        <p:txBody>
          <a:bodyPr wrap="square">
            <a:spAutoFit/>
          </a:bodyPr>
          <a:lstStyle/>
          <a:p>
            <a:pPr lvl="0"/>
            <a:r>
              <a:rPr lang="el-GR" sz="1400" dirty="0" smtClean="0">
                <a:solidFill>
                  <a:prstClr val="black"/>
                </a:solidFill>
              </a:rPr>
              <a:t>Εικόνα </a:t>
            </a:r>
            <a:r>
              <a:rPr lang="el-GR" sz="1400" dirty="0" smtClean="0">
                <a:solidFill>
                  <a:prstClr val="black"/>
                </a:solidFill>
              </a:rPr>
              <a:t>1:</a:t>
            </a:r>
            <a:r>
              <a:rPr lang="en-US" sz="1400" dirty="0" smtClean="0">
                <a:solidFill>
                  <a:prstClr val="black"/>
                </a:solidFill>
              </a:rPr>
              <a:t> </a:t>
            </a:r>
            <a:r>
              <a:rPr lang="en-US" sz="1400" dirty="0" smtClean="0">
                <a:solidFill>
                  <a:prstClr val="black"/>
                </a:solidFill>
              </a:rPr>
              <a:t>http</a:t>
            </a:r>
            <a:r>
              <a:rPr lang="en-US" sz="1400" dirty="0">
                <a:solidFill>
                  <a:prstClr val="black"/>
                </a:solidFill>
              </a:rPr>
              <a:t>://upload.wikimedia.org/wikipedia/commons/8/88/Loie_Fuller_Folies_Bergere_02.jpg</a:t>
            </a:r>
          </a:p>
          <a:p>
            <a:pPr lvl="0"/>
            <a:endParaRPr lang="en-US" sz="1400" dirty="0">
              <a:solidFill>
                <a:prstClr val="black"/>
              </a:solidFill>
            </a:endParaRPr>
          </a:p>
          <a:p>
            <a:pPr lvl="0"/>
            <a:endParaRPr lang="en-US" sz="1400" dirty="0">
              <a:solidFill>
                <a:prstClr val="black"/>
              </a:solidFill>
            </a:endParaRPr>
          </a:p>
          <a:p>
            <a:pPr lvl="0"/>
            <a:endParaRPr lang="en-US" sz="1400"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876925"/>
            <a:ext cx="725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61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5075BC"/>
                </a:solidFill>
              </a:rPr>
              <a:t>Στόχοι της  </a:t>
            </a:r>
            <a:r>
              <a:rPr lang="el-GR" dirty="0">
                <a:solidFill>
                  <a:srgbClr val="5075BC"/>
                </a:solidFill>
              </a:rPr>
              <a:t>ενότητας</a:t>
            </a:r>
            <a:endParaRPr lang="en-US" dirty="0"/>
          </a:p>
        </p:txBody>
      </p:sp>
      <p:sp>
        <p:nvSpPr>
          <p:cNvPr id="3" name="Content Placeholder 2"/>
          <p:cNvSpPr>
            <a:spLocks noGrp="1"/>
          </p:cNvSpPr>
          <p:nvPr>
            <p:ph idx="1"/>
          </p:nvPr>
        </p:nvSpPr>
        <p:spPr/>
        <p:txBody>
          <a:bodyPr/>
          <a:lstStyle/>
          <a:p>
            <a:r>
              <a:rPr lang="el-GR" dirty="0" smtClean="0"/>
              <a:t>Γνωριμία με τα κινήματα της θεατρικής πρωτοπορίας από τα τέλη του 19</a:t>
            </a:r>
            <a:r>
              <a:rPr lang="el-GR" baseline="30000" dirty="0" smtClean="0"/>
              <a:t>ου</a:t>
            </a:r>
            <a:r>
              <a:rPr lang="el-GR" dirty="0" smtClean="0"/>
              <a:t> αιώνα και τις αρχές του 20ού</a:t>
            </a:r>
          </a:p>
          <a:p>
            <a:r>
              <a:rPr lang="el-GR" dirty="0" smtClean="0"/>
              <a:t>Σύντομη επεξήγηση των όρων «μοντερνισμός» και «πρωτοπορία» </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962897"/>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2</a:t>
            </a:fld>
            <a:endParaRPr lang="el-GR">
              <a:solidFill>
                <a:prstClr val="black">
                  <a:tint val="75000"/>
                </a:prstClr>
              </a:solidFill>
            </a:endParaRPr>
          </a:p>
        </p:txBody>
      </p:sp>
    </p:spTree>
    <p:extLst>
      <p:ext uri="{BB962C8B-B14F-4D97-AF65-F5344CB8AC3E}">
        <p14:creationId xmlns:p14="http://schemas.microsoft.com/office/powerpoint/2010/main" val="2311825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5075BC"/>
                </a:solidFill>
              </a:rPr>
              <a:t>Περιεχόμενα </a:t>
            </a:r>
            <a:r>
              <a:rPr lang="el-GR" dirty="0" smtClean="0">
                <a:solidFill>
                  <a:srgbClr val="5075BC"/>
                </a:solidFill>
              </a:rPr>
              <a:t>της ενότητας</a:t>
            </a:r>
            <a:endParaRPr lang="en-US" dirty="0"/>
          </a:p>
        </p:txBody>
      </p:sp>
      <p:sp>
        <p:nvSpPr>
          <p:cNvPr id="3" name="Content Placeholder 2"/>
          <p:cNvSpPr>
            <a:spLocks noGrp="1"/>
          </p:cNvSpPr>
          <p:nvPr>
            <p:ph idx="1"/>
          </p:nvPr>
        </p:nvSpPr>
        <p:spPr/>
        <p:txBody>
          <a:bodyPr/>
          <a:lstStyle/>
          <a:p>
            <a:r>
              <a:rPr lang="el-GR" dirty="0" smtClean="0"/>
              <a:t>Τα κινήματα της θεατρικής πρωτοπορίας:</a:t>
            </a:r>
          </a:p>
          <a:p>
            <a:pPr marL="0" indent="0">
              <a:buNone/>
            </a:pPr>
            <a:r>
              <a:rPr lang="el-GR" dirty="0" smtClean="0"/>
              <a:t>1. Η ταραγμένη εποχή στα τέλη του αιώνα (</a:t>
            </a:r>
            <a:r>
              <a:rPr lang="en-US" dirty="0" smtClean="0"/>
              <a:t>fin de siècle)</a:t>
            </a:r>
          </a:p>
          <a:p>
            <a:pPr marL="0" indent="0">
              <a:buNone/>
            </a:pPr>
            <a:r>
              <a:rPr lang="en-US" dirty="0" smtClean="0"/>
              <a:t>2. </a:t>
            </a:r>
            <a:r>
              <a:rPr lang="el-GR" i="1" dirty="0" smtClean="0"/>
              <a:t>Μοντερνισμός</a:t>
            </a:r>
          </a:p>
          <a:p>
            <a:pPr marL="0" indent="0">
              <a:buNone/>
            </a:pPr>
            <a:r>
              <a:rPr lang="el-GR" dirty="0" smtClean="0"/>
              <a:t>3. </a:t>
            </a:r>
            <a:r>
              <a:rPr lang="el-GR" i="1" dirty="0" smtClean="0"/>
              <a:t>Πρωτοπορία </a:t>
            </a:r>
            <a:endParaRPr lang="en-US"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877272"/>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3</a:t>
            </a:fld>
            <a:endParaRPr lang="el-GR" dirty="0">
              <a:solidFill>
                <a:prstClr val="black">
                  <a:tint val="75000"/>
                </a:prstClr>
              </a:solidFill>
            </a:endParaRPr>
          </a:p>
        </p:txBody>
      </p:sp>
      <p:sp>
        <p:nvSpPr>
          <p:cNvPr id="5" name="Right Brace 4"/>
          <p:cNvSpPr/>
          <p:nvPr/>
        </p:nvSpPr>
        <p:spPr>
          <a:xfrm>
            <a:off x="3851920" y="3356992"/>
            <a:ext cx="360040" cy="93610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 name="Rectangle 5"/>
          <p:cNvSpPr/>
          <p:nvPr/>
        </p:nvSpPr>
        <p:spPr>
          <a:xfrm>
            <a:off x="4572000" y="3356992"/>
            <a:ext cx="3456384" cy="79208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solidFill>
                  <a:prstClr val="black"/>
                </a:solidFill>
              </a:rPr>
              <a:t>Βασικά </a:t>
            </a:r>
            <a:r>
              <a:rPr lang="el-GR" sz="2000" dirty="0" smtClean="0">
                <a:solidFill>
                  <a:prstClr val="black"/>
                </a:solidFill>
              </a:rPr>
              <a:t>γνωρίσματα</a:t>
            </a:r>
            <a:endParaRPr lang="en-US" dirty="0">
              <a:solidFill>
                <a:prstClr val="black"/>
              </a:solidFill>
            </a:endParaRPr>
          </a:p>
        </p:txBody>
      </p:sp>
    </p:spTree>
    <p:extLst>
      <p:ext uri="{BB962C8B-B14F-4D97-AF65-F5344CB8AC3E}">
        <p14:creationId xmlns:p14="http://schemas.microsoft.com/office/powerpoint/2010/main" val="3288304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9050"/>
            <a:ext cx="8208912" cy="1268760"/>
          </a:xfrm>
          <a:solidFill>
            <a:schemeClr val="bg1"/>
          </a:solidFill>
        </p:spPr>
        <p:txBody>
          <a:bodyPr>
            <a:normAutofit fontScale="90000"/>
          </a:bodyPr>
          <a:lstStyle/>
          <a:p>
            <a:r>
              <a:rPr lang="el-GR" sz="2800" b="1" dirty="0" smtClean="0"/>
              <a:t/>
            </a:r>
            <a:br>
              <a:rPr lang="el-GR" sz="2800" b="1" dirty="0" smtClean="0"/>
            </a:br>
            <a:r>
              <a:rPr lang="el-GR" sz="2800" b="1" dirty="0" smtClean="0"/>
              <a:t/>
            </a:r>
            <a:br>
              <a:rPr lang="el-GR" sz="2800" b="1" dirty="0" smtClean="0"/>
            </a:br>
            <a:r>
              <a:rPr lang="el-GR" b="1" dirty="0" smtClean="0">
                <a:solidFill>
                  <a:schemeClr val="tx2">
                    <a:lumMod val="60000"/>
                    <a:lumOff val="40000"/>
                  </a:schemeClr>
                </a:solidFill>
              </a:rPr>
              <a:t>Το ευρωπαϊκό θέατρο του 20ού αιώνα (1900-1960) </a:t>
            </a:r>
            <a:r>
              <a:rPr lang="el-GR" sz="2800" dirty="0"/>
              <a:t/>
            </a:r>
            <a:br>
              <a:rPr lang="el-GR" sz="2800" dirty="0"/>
            </a:br>
            <a:r>
              <a:rPr lang="el-GR" sz="2800" dirty="0" smtClean="0"/>
              <a:t/>
            </a:r>
            <a:br>
              <a:rPr lang="el-GR" sz="2800" dirty="0" smtClean="0"/>
            </a:br>
            <a:endParaRPr lang="el-GR" sz="2800" dirty="0"/>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268760"/>
            <a:ext cx="3888432" cy="4896544"/>
          </a:xfrm>
          <a:prstGeom prst="rect">
            <a:avLst/>
          </a:prstGeom>
          <a:noFill/>
          <a:ln>
            <a:noFill/>
          </a:ln>
        </p:spPr>
      </p:pic>
      <p:sp>
        <p:nvSpPr>
          <p:cNvPr id="2" name="Slide Number Placeholder 1"/>
          <p:cNvSpPr>
            <a:spLocks noGrp="1"/>
          </p:cNvSpPr>
          <p:nvPr>
            <p:ph type="sldNum" sz="quarter" idx="12"/>
          </p:nvPr>
        </p:nvSpPr>
        <p:spPr>
          <a:xfrm>
            <a:off x="1331640" y="6250034"/>
            <a:ext cx="6419056" cy="484163"/>
          </a:xfrm>
        </p:spPr>
        <p:txBody>
          <a:bodyPr/>
          <a:lstStyle/>
          <a:p>
            <a:pPr lvl="0" algn="l"/>
            <a:r>
              <a:rPr lang="en-US" sz="1000" dirty="0">
                <a:solidFill>
                  <a:prstClr val="black"/>
                </a:solidFill>
              </a:rPr>
              <a:t>http://upload.wikimedia.org/wikipedia/commons/8/88/Loie_Fuller_Folies_Bergere_02.jpg</a:t>
            </a:r>
          </a:p>
          <a:p>
            <a:pPr lvl="0" algn="l"/>
            <a:endParaRPr lang="en-US" sz="1000" dirty="0">
              <a:solidFill>
                <a:prstClr val="black"/>
              </a:solidFill>
            </a:endParaRPr>
          </a:p>
        </p:txBody>
      </p:sp>
      <p:pic>
        <p:nvPicPr>
          <p:cNvPr id="5"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76620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lvl="0" indent="-342900">
              <a:spcBef>
                <a:spcPct val="20000"/>
              </a:spcBef>
            </a:pPr>
            <a:r>
              <a:rPr lang="el-GR" sz="3200" b="1" dirty="0" smtClean="0">
                <a:solidFill>
                  <a:prstClr val="black"/>
                </a:solidFill>
              </a:rPr>
              <a:t/>
            </a:r>
            <a:br>
              <a:rPr lang="el-GR" sz="3200" b="1" dirty="0" smtClean="0">
                <a:solidFill>
                  <a:prstClr val="black"/>
                </a:solidFill>
              </a:rPr>
            </a:br>
            <a:r>
              <a:rPr lang="el-GR" sz="3200" b="1" dirty="0" smtClean="0">
                <a:solidFill>
                  <a:schemeClr val="tx2">
                    <a:lumMod val="60000"/>
                    <a:lumOff val="40000"/>
                  </a:schemeClr>
                </a:solidFill>
              </a:rPr>
              <a:t>Το </a:t>
            </a:r>
            <a:r>
              <a:rPr lang="el-GR" sz="3200" b="1" dirty="0">
                <a:solidFill>
                  <a:schemeClr val="tx2">
                    <a:lumMod val="60000"/>
                    <a:lumOff val="40000"/>
                  </a:schemeClr>
                </a:solidFill>
              </a:rPr>
              <a:t>ε</a:t>
            </a:r>
            <a:r>
              <a:rPr lang="el-GR" sz="3200" b="1" dirty="0" smtClean="0">
                <a:solidFill>
                  <a:schemeClr val="tx2">
                    <a:lumMod val="60000"/>
                    <a:lumOff val="40000"/>
                  </a:schemeClr>
                </a:solidFill>
              </a:rPr>
              <a:t>υρωπαϊκό </a:t>
            </a:r>
            <a:r>
              <a:rPr lang="el-GR" sz="3200" b="1" dirty="0">
                <a:solidFill>
                  <a:schemeClr val="tx2">
                    <a:lumMod val="60000"/>
                    <a:lumOff val="40000"/>
                  </a:schemeClr>
                </a:solidFill>
              </a:rPr>
              <a:t>θ</a:t>
            </a:r>
            <a:r>
              <a:rPr lang="el-GR" sz="3200" b="1" dirty="0" smtClean="0">
                <a:solidFill>
                  <a:schemeClr val="tx2">
                    <a:lumMod val="60000"/>
                    <a:lumOff val="40000"/>
                  </a:schemeClr>
                </a:solidFill>
              </a:rPr>
              <a:t>έατρο </a:t>
            </a:r>
            <a:r>
              <a:rPr lang="el-GR" sz="3200" b="1" dirty="0">
                <a:solidFill>
                  <a:schemeClr val="tx2">
                    <a:lumMod val="60000"/>
                    <a:lumOff val="40000"/>
                  </a:schemeClr>
                </a:solidFill>
              </a:rPr>
              <a:t>του 20ού αιώνα (1900-1960</a:t>
            </a:r>
            <a:r>
              <a:rPr lang="el-GR" sz="3200" b="1" dirty="0" smtClean="0">
                <a:solidFill>
                  <a:schemeClr val="tx2">
                    <a:lumMod val="60000"/>
                    <a:lumOff val="40000"/>
                  </a:schemeClr>
                </a:solidFill>
              </a:rPr>
              <a:t>)</a:t>
            </a:r>
            <a:r>
              <a:rPr lang="el-GR" sz="3200" b="1" dirty="0" smtClean="0">
                <a:solidFill>
                  <a:schemeClr val="tx2">
                    <a:lumMod val="60000"/>
                    <a:lumOff val="40000"/>
                  </a:schemeClr>
                </a:solidFill>
                <a:ea typeface="+mn-ea"/>
                <a:cs typeface="+mn-cs"/>
              </a:rPr>
              <a:t> </a:t>
            </a:r>
            <a:r>
              <a:rPr lang="el-GR" sz="3200" dirty="0">
                <a:solidFill>
                  <a:schemeClr val="tx2">
                    <a:lumMod val="60000"/>
                    <a:lumOff val="40000"/>
                  </a:schemeClr>
                </a:solidFill>
                <a:ea typeface="+mn-ea"/>
                <a:cs typeface="+mn-cs"/>
              </a:rPr>
              <a:t>Η ταραγμένη εποχή στα τέλη του αιώνα (</a:t>
            </a:r>
            <a:r>
              <a:rPr lang="en-US" sz="3200" dirty="0">
                <a:solidFill>
                  <a:schemeClr val="tx2">
                    <a:lumMod val="60000"/>
                    <a:lumOff val="40000"/>
                  </a:schemeClr>
                </a:solidFill>
                <a:ea typeface="+mn-ea"/>
                <a:cs typeface="+mn-cs"/>
              </a:rPr>
              <a:t>fin de siècle)</a:t>
            </a:r>
            <a:r>
              <a:rPr lang="en-US" sz="3200" dirty="0">
                <a:solidFill>
                  <a:prstClr val="black"/>
                </a:solidFill>
                <a:ea typeface="+mn-ea"/>
                <a:cs typeface="+mn-cs"/>
              </a:rPr>
              <a:t/>
            </a:r>
            <a:br>
              <a:rPr lang="en-US" sz="3200" dirty="0">
                <a:solidFill>
                  <a:prstClr val="black"/>
                </a:solidFill>
                <a:ea typeface="+mn-ea"/>
                <a:cs typeface="+mn-cs"/>
              </a:rPr>
            </a:br>
            <a:endParaRPr lang="en-US" sz="3200"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5</a:t>
            </a:fld>
            <a:endParaRPr lang="el-GR">
              <a:solidFill>
                <a:prstClr val="black">
                  <a:tint val="75000"/>
                </a:prstClr>
              </a:solidFill>
            </a:endParaRPr>
          </a:p>
        </p:txBody>
      </p:sp>
      <p:sp>
        <p:nvSpPr>
          <p:cNvPr id="5" name="Content Placeholder 4"/>
          <p:cNvSpPr>
            <a:spLocks noGrp="1"/>
          </p:cNvSpPr>
          <p:nvPr>
            <p:ph idx="1"/>
          </p:nvPr>
        </p:nvSpPr>
        <p:spPr/>
        <p:txBody>
          <a:bodyPr>
            <a:normAutofit/>
          </a:bodyPr>
          <a:lstStyle/>
          <a:p>
            <a:pPr marL="0" lvl="0" indent="0">
              <a:buNone/>
            </a:pPr>
            <a:r>
              <a:rPr lang="el-GR" b="1" dirty="0">
                <a:solidFill>
                  <a:prstClr val="black"/>
                </a:solidFill>
              </a:rPr>
              <a:t>Η ταραγμένη εποχή στα τέλη του αιώνα (</a:t>
            </a:r>
            <a:r>
              <a:rPr lang="en-US" b="1" i="1" dirty="0">
                <a:solidFill>
                  <a:prstClr val="black"/>
                </a:solidFill>
              </a:rPr>
              <a:t>fin de </a:t>
            </a:r>
            <a:r>
              <a:rPr lang="en-US" b="1" i="1" dirty="0" err="1">
                <a:solidFill>
                  <a:prstClr val="black"/>
                </a:solidFill>
              </a:rPr>
              <a:t>si</a:t>
            </a:r>
            <a:r>
              <a:rPr lang="el-GR" b="1" i="1" dirty="0">
                <a:solidFill>
                  <a:prstClr val="black"/>
                </a:solidFill>
              </a:rPr>
              <a:t>è</a:t>
            </a:r>
            <a:r>
              <a:rPr lang="en-US" b="1" i="1" dirty="0" err="1">
                <a:solidFill>
                  <a:prstClr val="black"/>
                </a:solidFill>
              </a:rPr>
              <a:t>cle</a:t>
            </a:r>
            <a:r>
              <a:rPr lang="el-GR" b="1" dirty="0">
                <a:solidFill>
                  <a:prstClr val="black"/>
                </a:solidFill>
              </a:rPr>
              <a:t>) </a:t>
            </a:r>
            <a:endParaRPr lang="el-GR" dirty="0">
              <a:solidFill>
                <a:prstClr val="black"/>
              </a:solidFill>
            </a:endParaRPr>
          </a:p>
          <a:p>
            <a:pPr lvl="0"/>
            <a:r>
              <a:rPr lang="el-GR" sz="2800" dirty="0">
                <a:solidFill>
                  <a:prstClr val="black"/>
                </a:solidFill>
              </a:rPr>
              <a:t>Η τελευταία εικοσαετία και του 19</a:t>
            </a:r>
            <a:r>
              <a:rPr lang="el-GR" sz="2800" baseline="30000" dirty="0">
                <a:solidFill>
                  <a:prstClr val="black"/>
                </a:solidFill>
              </a:rPr>
              <a:t>ου</a:t>
            </a:r>
            <a:r>
              <a:rPr lang="el-GR" sz="2800" dirty="0">
                <a:solidFill>
                  <a:prstClr val="black"/>
                </a:solidFill>
              </a:rPr>
              <a:t> αιώνα, </a:t>
            </a:r>
            <a:r>
              <a:rPr lang="el-GR" sz="2800" dirty="0" smtClean="0">
                <a:solidFill>
                  <a:prstClr val="black"/>
                </a:solidFill>
              </a:rPr>
              <a:t>εποχή </a:t>
            </a:r>
            <a:r>
              <a:rPr lang="el-GR" sz="2800" dirty="0">
                <a:solidFill>
                  <a:prstClr val="black"/>
                </a:solidFill>
              </a:rPr>
              <a:t>έντονων κοινωνικών, πολιτικών, ιδεολογικών, φιλοσοφικών και καλλιτεχνικών </a:t>
            </a:r>
            <a:r>
              <a:rPr lang="el-GR" sz="2800" dirty="0" smtClean="0">
                <a:solidFill>
                  <a:prstClr val="black"/>
                </a:solidFill>
              </a:rPr>
              <a:t>ζυμώσεων</a:t>
            </a:r>
            <a:endParaRPr lang="el-GR" sz="2800" dirty="0">
              <a:solidFill>
                <a:prstClr val="black"/>
              </a:solidFill>
            </a:endParaRPr>
          </a:p>
          <a:p>
            <a:pPr lvl="0"/>
            <a:r>
              <a:rPr lang="el-GR" sz="2800" dirty="0">
                <a:solidFill>
                  <a:prstClr val="black"/>
                </a:solidFill>
              </a:rPr>
              <a:t>Οι δύο κυρίαρχες κοσμοθεωρίες και ο τρόπος που η καθεμιά προσδιορίζει την ιστορική αυτή «στιγμή».</a:t>
            </a:r>
          </a:p>
          <a:p>
            <a:endParaRPr lang="en-US" dirty="0"/>
          </a:p>
        </p:txBody>
      </p:sp>
      <p:pic>
        <p:nvPicPr>
          <p:cNvPr id="7"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68671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b="1" dirty="0">
                <a:solidFill>
                  <a:srgbClr val="1F497D">
                    <a:lumMod val="60000"/>
                    <a:lumOff val="40000"/>
                  </a:srgbClr>
                </a:solidFill>
              </a:rPr>
              <a:t>Το </a:t>
            </a:r>
            <a:r>
              <a:rPr lang="el-GR" sz="3200" b="1" dirty="0" smtClean="0">
                <a:solidFill>
                  <a:srgbClr val="1F497D">
                    <a:lumMod val="60000"/>
                    <a:lumOff val="40000"/>
                  </a:srgbClr>
                </a:solidFill>
              </a:rPr>
              <a:t>ευρωπαϊκό θέατρο </a:t>
            </a:r>
            <a:r>
              <a:rPr lang="el-GR" sz="3200" b="1" dirty="0">
                <a:solidFill>
                  <a:srgbClr val="1F497D">
                    <a:lumMod val="60000"/>
                    <a:lumOff val="40000"/>
                  </a:srgbClr>
                </a:solidFill>
              </a:rPr>
              <a:t>του 20ού αιώνα (1900-1960</a:t>
            </a:r>
            <a:r>
              <a:rPr lang="el-GR" sz="3200" b="1" dirty="0" smtClean="0">
                <a:solidFill>
                  <a:srgbClr val="1F497D">
                    <a:lumMod val="60000"/>
                    <a:lumOff val="40000"/>
                  </a:srgbClr>
                </a:solidFill>
              </a:rPr>
              <a:t>) </a:t>
            </a:r>
            <a:r>
              <a:rPr lang="el-GR" sz="3200" dirty="0">
                <a:solidFill>
                  <a:srgbClr val="1F497D">
                    <a:lumMod val="60000"/>
                    <a:lumOff val="40000"/>
                  </a:srgbClr>
                </a:solidFill>
              </a:rPr>
              <a:t>Η ταραγμένη εποχή στα τέλη του αιώνα (</a:t>
            </a:r>
            <a:r>
              <a:rPr lang="en-US" sz="3200" dirty="0">
                <a:solidFill>
                  <a:srgbClr val="1F497D">
                    <a:lumMod val="60000"/>
                    <a:lumOff val="40000"/>
                  </a:srgbClr>
                </a:solidFill>
              </a:rPr>
              <a:t>fin de siècle)</a:t>
            </a:r>
            <a:endParaRPr lang="en-US" dirty="0"/>
          </a:p>
        </p:txBody>
      </p:sp>
      <p:sp>
        <p:nvSpPr>
          <p:cNvPr id="3" name="Content Placeholder 2"/>
          <p:cNvSpPr>
            <a:spLocks noGrp="1"/>
          </p:cNvSpPr>
          <p:nvPr>
            <p:ph idx="1"/>
          </p:nvPr>
        </p:nvSpPr>
        <p:spPr/>
        <p:txBody>
          <a:bodyPr>
            <a:normAutofit fontScale="92500"/>
          </a:bodyPr>
          <a:lstStyle/>
          <a:p>
            <a:pPr lvl="1"/>
            <a:r>
              <a:rPr lang="el-GR" dirty="0">
                <a:solidFill>
                  <a:prstClr val="black"/>
                </a:solidFill>
              </a:rPr>
              <a:t>η κοσμοθεωρία του θετικισμού που αντανακλά μια αισιόδοξη και δυναμική αντίληψη: με αρωγό </a:t>
            </a:r>
            <a:r>
              <a:rPr lang="el-GR" dirty="0" smtClean="0">
                <a:solidFill>
                  <a:prstClr val="black"/>
                </a:solidFill>
              </a:rPr>
              <a:t>τη </a:t>
            </a:r>
            <a:r>
              <a:rPr lang="el-GR" dirty="0">
                <a:solidFill>
                  <a:prstClr val="black"/>
                </a:solidFill>
              </a:rPr>
              <a:t>δύναμη του ορθολογισμού και τα επιτεύγματα της επιστήμης και της τεχνολογίας, ο δυτικός άνθρωπος αισθάνεται ότι μπορεί να ελέγχει τον κόσμο. </a:t>
            </a:r>
          </a:p>
          <a:p>
            <a:pPr lvl="1"/>
            <a:r>
              <a:rPr lang="el-GR" dirty="0">
                <a:solidFill>
                  <a:prstClr val="black"/>
                </a:solidFill>
              </a:rPr>
              <a:t>Η κοσμοθεωρία της «αμφισβήτησης»: φιλοσοφικές, πολιτικές, κοινωνικές και καλλιτεχνικές θεωρήσεις που αποκαλύπτουν μια διαφορετική όψη των πραγμάτων, η οποία υπονομεύει την ακλόνητη πίστη στην παντοδυναμία του επιστημονικού λόγου.   </a:t>
            </a:r>
          </a:p>
          <a:p>
            <a:endParaRPr lang="en-US"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6</a:t>
            </a:fld>
            <a:endParaRPr lang="el-GR" dirty="0">
              <a:solidFill>
                <a:prstClr val="black">
                  <a:tint val="75000"/>
                </a:prstClr>
              </a:solidFill>
            </a:endParaRPr>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04959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b="1" dirty="0">
                <a:solidFill>
                  <a:prstClr val="black"/>
                </a:solidFill>
              </a:rPr>
              <a:t/>
            </a:r>
            <a:br>
              <a:rPr lang="el-GR" sz="2800" b="1" dirty="0">
                <a:solidFill>
                  <a:prstClr val="black"/>
                </a:solidFill>
              </a:rPr>
            </a:br>
            <a:r>
              <a:rPr lang="el-GR" sz="2800" b="1" dirty="0">
                <a:solidFill>
                  <a:schemeClr val="tx2">
                    <a:lumMod val="60000"/>
                    <a:lumOff val="40000"/>
                  </a:schemeClr>
                </a:solidFill>
              </a:rPr>
              <a:t>Το </a:t>
            </a:r>
            <a:r>
              <a:rPr lang="el-GR" sz="2800" b="1" dirty="0" smtClean="0">
                <a:solidFill>
                  <a:schemeClr val="tx2">
                    <a:lumMod val="60000"/>
                    <a:lumOff val="40000"/>
                  </a:schemeClr>
                </a:solidFill>
              </a:rPr>
              <a:t>ευρωπαϊκό θέατρο </a:t>
            </a:r>
            <a:r>
              <a:rPr lang="el-GR" sz="2800" b="1" dirty="0">
                <a:solidFill>
                  <a:schemeClr val="tx2">
                    <a:lumMod val="60000"/>
                    <a:lumOff val="40000"/>
                  </a:schemeClr>
                </a:solidFill>
              </a:rPr>
              <a:t>του 20ού αιώνα (1900-1960</a:t>
            </a:r>
            <a:r>
              <a:rPr lang="el-GR" sz="2800" b="1" dirty="0" smtClean="0">
                <a:solidFill>
                  <a:schemeClr val="tx2">
                    <a:lumMod val="60000"/>
                    <a:lumOff val="40000"/>
                  </a:schemeClr>
                </a:solidFill>
              </a:rPr>
              <a:t>) </a:t>
            </a:r>
            <a:r>
              <a:rPr lang="el-GR" sz="2800" dirty="0" smtClean="0">
                <a:solidFill>
                  <a:schemeClr val="tx2">
                    <a:lumMod val="60000"/>
                    <a:lumOff val="40000"/>
                  </a:schemeClr>
                </a:solidFill>
              </a:rPr>
              <a:t>Μοντερνισμός- Πρωτοπορία</a:t>
            </a:r>
            <a:endParaRPr lang="en-US" sz="2800"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lvl="0"/>
            <a:r>
              <a:rPr lang="el-GR" sz="2400" b="1" i="1" dirty="0">
                <a:solidFill>
                  <a:prstClr val="black"/>
                </a:solidFill>
              </a:rPr>
              <a:t>Μοντερνισμός</a:t>
            </a:r>
            <a:r>
              <a:rPr lang="el-GR" sz="2400" b="1" dirty="0">
                <a:solidFill>
                  <a:prstClr val="black"/>
                </a:solidFill>
              </a:rPr>
              <a:t>: </a:t>
            </a:r>
            <a:r>
              <a:rPr lang="el-GR" sz="2400" dirty="0" smtClean="0">
                <a:solidFill>
                  <a:prstClr val="black"/>
                </a:solidFill>
              </a:rPr>
              <a:t>ο </a:t>
            </a:r>
            <a:r>
              <a:rPr lang="el-GR" sz="2400" dirty="0">
                <a:solidFill>
                  <a:prstClr val="black"/>
                </a:solidFill>
              </a:rPr>
              <a:t>όρος χρησιμοποιείται για να περιγράψει τις απόπειρες επαναπροσδιορισμού της απεικόνισης της </a:t>
            </a:r>
            <a:r>
              <a:rPr lang="el-GR" sz="2400" dirty="0" smtClean="0">
                <a:solidFill>
                  <a:prstClr val="black"/>
                </a:solidFill>
              </a:rPr>
              <a:t>πραγματικότητας </a:t>
            </a:r>
            <a:r>
              <a:rPr lang="el-GR" sz="2400" dirty="0">
                <a:solidFill>
                  <a:prstClr val="black"/>
                </a:solidFill>
              </a:rPr>
              <a:t>και της θέσης του ανθρώπου μέσα στις νέες </a:t>
            </a:r>
            <a:r>
              <a:rPr lang="el-GR" sz="2400" dirty="0" smtClean="0">
                <a:solidFill>
                  <a:prstClr val="black"/>
                </a:solidFill>
              </a:rPr>
              <a:t>συνθήκες, </a:t>
            </a:r>
            <a:r>
              <a:rPr lang="el-GR" sz="2400" dirty="0">
                <a:solidFill>
                  <a:prstClr val="black"/>
                </a:solidFill>
              </a:rPr>
              <a:t>στις οποίες τα παραδοσιακά μεταφυσικά και επιστημονικά στηρίγματα του συστήματος αξιών και της ερμηνείας του κόσμου έχουν τεθεί υπό αμφισβήτηση. </a:t>
            </a:r>
            <a:r>
              <a:rPr lang="el-GR" sz="2400" dirty="0" smtClean="0">
                <a:solidFill>
                  <a:prstClr val="black"/>
                </a:solidFill>
              </a:rPr>
              <a:t>Ειδικότερα, </a:t>
            </a:r>
            <a:r>
              <a:rPr lang="el-GR" sz="2400" dirty="0">
                <a:solidFill>
                  <a:prstClr val="black"/>
                </a:solidFill>
              </a:rPr>
              <a:t>προσδιορίζεται ως η συνειδητή αντίδραση των πνευματικών ανθρώπων και των καλλιτεχνών στην πολιτισμική κρίση που γίνεται έντονα αισθητή στα τέλη του 19</a:t>
            </a:r>
            <a:r>
              <a:rPr lang="el-GR" sz="2400" baseline="30000" dirty="0">
                <a:solidFill>
                  <a:prstClr val="black"/>
                </a:solidFill>
              </a:rPr>
              <a:t>ου</a:t>
            </a:r>
            <a:r>
              <a:rPr lang="el-GR" sz="2400" dirty="0">
                <a:solidFill>
                  <a:prstClr val="black"/>
                </a:solidFill>
              </a:rPr>
              <a:t> αιώνα</a:t>
            </a:r>
            <a:r>
              <a:rPr lang="el-GR" sz="2400" dirty="0" smtClean="0">
                <a:solidFill>
                  <a:prstClr val="black"/>
                </a:solidFill>
              </a:rPr>
              <a:t>. </a:t>
            </a:r>
            <a:endParaRPr lang="el-GR" sz="2400" b="1" dirty="0">
              <a:solidFill>
                <a:prstClr val="black"/>
              </a:solidFill>
            </a:endParaRPr>
          </a:p>
          <a:p>
            <a:pPr lvl="0"/>
            <a:endParaRPr lang="el-GR"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7</a:t>
            </a:fld>
            <a:endParaRPr lang="el-GR">
              <a:solidFill>
                <a:prstClr val="black">
                  <a:tint val="75000"/>
                </a:prstClr>
              </a:solidFill>
            </a:endParaRPr>
          </a:p>
        </p:txBody>
      </p:sp>
      <p:pic>
        <p:nvPicPr>
          <p:cNvPr id="5"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044311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900" b="1" dirty="0">
                <a:solidFill>
                  <a:prstClr val="black"/>
                </a:solidFill>
              </a:rPr>
              <a:t/>
            </a:r>
            <a:br>
              <a:rPr lang="el-GR" sz="2900" b="1" dirty="0">
                <a:solidFill>
                  <a:prstClr val="black"/>
                </a:solidFill>
              </a:rPr>
            </a:br>
            <a:r>
              <a:rPr lang="el-GR" sz="3100" b="1" dirty="0">
                <a:solidFill>
                  <a:schemeClr val="tx2">
                    <a:lumMod val="60000"/>
                    <a:lumOff val="40000"/>
                  </a:schemeClr>
                </a:solidFill>
              </a:rPr>
              <a:t>Το </a:t>
            </a:r>
            <a:r>
              <a:rPr lang="el-GR" sz="3100" b="1" dirty="0" smtClean="0">
                <a:solidFill>
                  <a:schemeClr val="tx2">
                    <a:lumMod val="60000"/>
                    <a:lumOff val="40000"/>
                  </a:schemeClr>
                </a:solidFill>
              </a:rPr>
              <a:t>ευρωπαϊκό θέατρο </a:t>
            </a:r>
            <a:r>
              <a:rPr lang="el-GR" sz="3100" b="1" dirty="0">
                <a:solidFill>
                  <a:schemeClr val="tx2">
                    <a:lumMod val="60000"/>
                    <a:lumOff val="40000"/>
                  </a:schemeClr>
                </a:solidFill>
              </a:rPr>
              <a:t>του 20ού αιώνα (1900-1960</a:t>
            </a:r>
            <a:r>
              <a:rPr lang="el-GR" sz="3100" b="1" dirty="0" smtClean="0">
                <a:solidFill>
                  <a:schemeClr val="tx2">
                    <a:lumMod val="60000"/>
                    <a:lumOff val="40000"/>
                  </a:schemeClr>
                </a:solidFill>
              </a:rPr>
              <a:t>) </a:t>
            </a:r>
            <a:r>
              <a:rPr lang="el-GR" sz="3100" dirty="0">
                <a:solidFill>
                  <a:schemeClr val="tx2">
                    <a:lumMod val="60000"/>
                    <a:lumOff val="40000"/>
                  </a:schemeClr>
                </a:solidFill>
              </a:rPr>
              <a:t>Μοντερνισμός- </a:t>
            </a:r>
            <a:r>
              <a:rPr lang="el-GR" sz="3100" dirty="0" smtClean="0">
                <a:solidFill>
                  <a:schemeClr val="tx2">
                    <a:lumMod val="60000"/>
                    <a:lumOff val="40000"/>
                  </a:schemeClr>
                </a:solidFill>
              </a:rPr>
              <a:t>Πρωτοπορία</a:t>
            </a:r>
            <a:endParaRPr lang="en-US" sz="3100"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lvl="0"/>
            <a:r>
              <a:rPr lang="el-GR" dirty="0">
                <a:solidFill>
                  <a:prstClr val="black"/>
                </a:solidFill>
              </a:rPr>
              <a:t>Βασικά γνωρίσματα: </a:t>
            </a:r>
          </a:p>
          <a:p>
            <a:pPr lvl="1">
              <a:buFont typeface="Courier New" panose="02070309020205020404" pitchFamily="49" charset="0"/>
              <a:buChar char="o"/>
            </a:pPr>
            <a:r>
              <a:rPr lang="el-GR" dirty="0">
                <a:solidFill>
                  <a:prstClr val="black"/>
                </a:solidFill>
              </a:rPr>
              <a:t>Αναζήτηση και πειραματισμός που </a:t>
            </a:r>
            <a:r>
              <a:rPr lang="el-GR" dirty="0" smtClean="0">
                <a:solidFill>
                  <a:prstClr val="black"/>
                </a:solidFill>
              </a:rPr>
              <a:t>στοχεύουν </a:t>
            </a:r>
            <a:r>
              <a:rPr lang="el-GR" dirty="0">
                <a:solidFill>
                  <a:prstClr val="black"/>
                </a:solidFill>
              </a:rPr>
              <a:t>στη διαμόρφωση ενός νέου εκφραστικού </a:t>
            </a:r>
            <a:r>
              <a:rPr lang="el-GR" dirty="0" smtClean="0">
                <a:solidFill>
                  <a:prstClr val="black"/>
                </a:solidFill>
              </a:rPr>
              <a:t>μοντέλου, το οποίο αντιπαρατίθεται </a:t>
            </a:r>
            <a:r>
              <a:rPr lang="el-GR" dirty="0">
                <a:solidFill>
                  <a:prstClr val="black"/>
                </a:solidFill>
              </a:rPr>
              <a:t>τόσο στις παραδοσιακές συμβάσεις όσο και στο δόγμα της ρεαλιστικής απεικόνισης του πραγματικού.</a:t>
            </a:r>
          </a:p>
          <a:p>
            <a:pPr lvl="1">
              <a:buFont typeface="Courier New" panose="02070309020205020404" pitchFamily="49" charset="0"/>
              <a:buChar char="o"/>
            </a:pPr>
            <a:r>
              <a:rPr lang="el-GR" dirty="0" err="1" smtClean="0">
                <a:solidFill>
                  <a:prstClr val="black"/>
                </a:solidFill>
              </a:rPr>
              <a:t>Αυτοαναφορικότητα</a:t>
            </a:r>
            <a:r>
              <a:rPr lang="el-GR" dirty="0">
                <a:solidFill>
                  <a:prstClr val="black"/>
                </a:solidFill>
              </a:rPr>
              <a:t>, λεκτικά παιχνίδια, ανατρεπτική χρήση του </a:t>
            </a:r>
            <a:r>
              <a:rPr lang="el-GR" dirty="0" smtClean="0">
                <a:solidFill>
                  <a:prstClr val="black"/>
                </a:solidFill>
              </a:rPr>
              <a:t>χιούμορ </a:t>
            </a:r>
            <a:endParaRPr lang="el-GR"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8</a:t>
            </a:fld>
            <a:endParaRPr lang="el-GR">
              <a:solidFill>
                <a:prstClr val="black">
                  <a:tint val="75000"/>
                </a:prstClr>
              </a:solidFill>
            </a:endParaRPr>
          </a:p>
        </p:txBody>
      </p:sp>
      <p:pic>
        <p:nvPicPr>
          <p:cNvPr id="5"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912428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solidFill>
                  <a:srgbClr val="1F497D">
                    <a:lumMod val="60000"/>
                    <a:lumOff val="40000"/>
                  </a:srgbClr>
                </a:solidFill>
              </a:rPr>
              <a:t>Το </a:t>
            </a:r>
            <a:r>
              <a:rPr lang="el-GR" sz="2800" b="1" dirty="0" smtClean="0">
                <a:solidFill>
                  <a:srgbClr val="1F497D">
                    <a:lumMod val="60000"/>
                    <a:lumOff val="40000"/>
                  </a:srgbClr>
                </a:solidFill>
              </a:rPr>
              <a:t>ευρωπαϊκό </a:t>
            </a:r>
            <a:r>
              <a:rPr lang="el-GR" sz="2800" b="1" dirty="0">
                <a:solidFill>
                  <a:srgbClr val="1F497D">
                    <a:lumMod val="60000"/>
                    <a:lumOff val="40000"/>
                  </a:srgbClr>
                </a:solidFill>
              </a:rPr>
              <a:t>θ</a:t>
            </a:r>
            <a:r>
              <a:rPr lang="el-GR" sz="2800" b="1" dirty="0" smtClean="0">
                <a:solidFill>
                  <a:srgbClr val="1F497D">
                    <a:lumMod val="60000"/>
                    <a:lumOff val="40000"/>
                  </a:srgbClr>
                </a:solidFill>
              </a:rPr>
              <a:t>έατρο </a:t>
            </a:r>
            <a:r>
              <a:rPr lang="el-GR" sz="2800" b="1" dirty="0">
                <a:solidFill>
                  <a:srgbClr val="1F497D">
                    <a:lumMod val="60000"/>
                    <a:lumOff val="40000"/>
                  </a:srgbClr>
                </a:solidFill>
              </a:rPr>
              <a:t>του 20ού αιώνα (1900-1960</a:t>
            </a:r>
            <a:r>
              <a:rPr lang="el-GR" sz="2800" b="1" dirty="0" smtClean="0">
                <a:solidFill>
                  <a:srgbClr val="1F497D">
                    <a:lumMod val="60000"/>
                    <a:lumOff val="40000"/>
                  </a:srgbClr>
                </a:solidFill>
              </a:rPr>
              <a:t>) </a:t>
            </a:r>
            <a:r>
              <a:rPr lang="el-GR" sz="2800" dirty="0">
                <a:solidFill>
                  <a:srgbClr val="1F497D">
                    <a:lumMod val="60000"/>
                    <a:lumOff val="40000"/>
                  </a:srgbClr>
                </a:solidFill>
              </a:rPr>
              <a:t>Μοντερνισμός- </a:t>
            </a:r>
            <a:r>
              <a:rPr lang="el-GR" sz="2800" dirty="0" smtClean="0">
                <a:solidFill>
                  <a:srgbClr val="1F497D">
                    <a:lumMod val="60000"/>
                    <a:lumOff val="40000"/>
                  </a:srgbClr>
                </a:solidFill>
              </a:rPr>
              <a:t>Πρωτοπορία</a:t>
            </a:r>
            <a:endParaRPr lang="en-US" dirty="0"/>
          </a:p>
        </p:txBody>
      </p:sp>
      <p:sp>
        <p:nvSpPr>
          <p:cNvPr id="3" name="Content Placeholder 2"/>
          <p:cNvSpPr>
            <a:spLocks noGrp="1"/>
          </p:cNvSpPr>
          <p:nvPr>
            <p:ph idx="1"/>
          </p:nvPr>
        </p:nvSpPr>
        <p:spPr/>
        <p:txBody>
          <a:bodyPr/>
          <a:lstStyle/>
          <a:p>
            <a:pPr lvl="0"/>
            <a:r>
              <a:rPr lang="el-GR" dirty="0">
                <a:solidFill>
                  <a:prstClr val="black"/>
                </a:solidFill>
              </a:rPr>
              <a:t>Βασικά γνωρίσματα: </a:t>
            </a:r>
          </a:p>
          <a:p>
            <a:pPr lvl="1">
              <a:buFont typeface="Courier New" panose="02070309020205020404" pitchFamily="49" charset="0"/>
              <a:buChar char="o"/>
            </a:pPr>
            <a:r>
              <a:rPr lang="el-GR" dirty="0">
                <a:solidFill>
                  <a:prstClr val="black"/>
                </a:solidFill>
              </a:rPr>
              <a:t>Έμφαση στην υποκειμενική αντίληψη της </a:t>
            </a:r>
            <a:r>
              <a:rPr lang="el-GR" dirty="0" smtClean="0">
                <a:solidFill>
                  <a:prstClr val="black"/>
                </a:solidFill>
              </a:rPr>
              <a:t>πραγματικότητας</a:t>
            </a:r>
            <a:endParaRPr lang="el-GR" dirty="0">
              <a:solidFill>
                <a:prstClr val="black"/>
              </a:solidFill>
            </a:endParaRPr>
          </a:p>
          <a:p>
            <a:pPr lvl="1">
              <a:buFont typeface="Courier New" panose="02070309020205020404" pitchFamily="49" charset="0"/>
              <a:buChar char="o"/>
            </a:pPr>
            <a:r>
              <a:rPr lang="el-GR" dirty="0">
                <a:solidFill>
                  <a:prstClr val="black"/>
                </a:solidFill>
              </a:rPr>
              <a:t>Κατάργηση της ενότητας και έμφαση στην αποσπασματικότητα της </a:t>
            </a:r>
            <a:r>
              <a:rPr lang="el-GR" dirty="0" smtClean="0">
                <a:solidFill>
                  <a:prstClr val="black"/>
                </a:solidFill>
              </a:rPr>
              <a:t>αφήγησης</a:t>
            </a:r>
            <a:endParaRPr lang="el-GR" dirty="0">
              <a:solidFill>
                <a:prstClr val="black"/>
              </a:solidFill>
            </a:endParaRPr>
          </a:p>
          <a:p>
            <a:pPr lvl="1">
              <a:buFont typeface="Courier New" panose="02070309020205020404" pitchFamily="49" charset="0"/>
              <a:buChar char="o"/>
            </a:pPr>
            <a:r>
              <a:rPr lang="el-GR" dirty="0" smtClean="0">
                <a:solidFill>
                  <a:prstClr val="black"/>
                </a:solidFill>
              </a:rPr>
              <a:t> Στροφή </a:t>
            </a:r>
            <a:r>
              <a:rPr lang="el-GR" dirty="0">
                <a:solidFill>
                  <a:prstClr val="black"/>
                </a:solidFill>
              </a:rPr>
              <a:t>προς το μύθο, άρνηση της αντίληψης </a:t>
            </a:r>
            <a:r>
              <a:rPr lang="el-GR" dirty="0" smtClean="0">
                <a:solidFill>
                  <a:prstClr val="black"/>
                </a:solidFill>
              </a:rPr>
              <a:t>περί ευθύγραμμης </a:t>
            </a:r>
            <a:r>
              <a:rPr lang="el-GR" dirty="0" err="1" smtClean="0">
                <a:solidFill>
                  <a:prstClr val="black"/>
                </a:solidFill>
              </a:rPr>
              <a:t>χρονικότητας</a:t>
            </a:r>
            <a:r>
              <a:rPr lang="el-GR" dirty="0" smtClean="0">
                <a:solidFill>
                  <a:prstClr val="black"/>
                </a:solidFill>
              </a:rPr>
              <a:t> </a:t>
            </a:r>
            <a:r>
              <a:rPr lang="el-GR" dirty="0">
                <a:solidFill>
                  <a:prstClr val="black"/>
                </a:solidFill>
              </a:rPr>
              <a:t>της </a:t>
            </a:r>
            <a:r>
              <a:rPr lang="el-GR" dirty="0" smtClean="0">
                <a:solidFill>
                  <a:prstClr val="black"/>
                </a:solidFill>
              </a:rPr>
              <a:t>Ιστορίας</a:t>
            </a:r>
            <a:endParaRPr lang="el-GR" dirty="0">
              <a:solidFill>
                <a:prstClr val="black"/>
              </a:solidFill>
            </a:endParaRPr>
          </a:p>
          <a:p>
            <a:pPr lvl="1">
              <a:buFont typeface="Courier New" panose="02070309020205020404" pitchFamily="49" charset="0"/>
              <a:buChar char="o"/>
            </a:pPr>
            <a:r>
              <a:rPr lang="el-GR" dirty="0">
                <a:solidFill>
                  <a:prstClr val="black"/>
                </a:solidFill>
              </a:rPr>
              <a:t> Αντίδραση προς τον ραγδαία αναπτυσσόμενο τομέα της μαζικής </a:t>
            </a:r>
            <a:r>
              <a:rPr lang="el-GR" dirty="0" smtClean="0">
                <a:solidFill>
                  <a:prstClr val="black"/>
                </a:solidFill>
              </a:rPr>
              <a:t>κουλτούρας </a:t>
            </a:r>
            <a:endParaRPr lang="el-GR"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9A8E3A20-2DEC-414E-B01A-0AF6E13A25E7}" type="slidenum">
              <a:rPr lang="el-GR" smtClean="0">
                <a:solidFill>
                  <a:prstClr val="black">
                    <a:tint val="75000"/>
                  </a:prstClr>
                </a:solidFill>
              </a:rPr>
              <a:pPr/>
              <a:t>9</a:t>
            </a:fld>
            <a:endParaRPr lang="el-GR" dirty="0">
              <a:solidFill>
                <a:prstClr val="black">
                  <a:tint val="75000"/>
                </a:prstClr>
              </a:solidFill>
            </a:endParaRPr>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298397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729</Words>
  <Application>Microsoft Office PowerPoint</Application>
  <PresentationFormat>On-screen Show (4:3)</PresentationFormat>
  <Paragraphs>79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Theme</vt:lpstr>
      <vt:lpstr>Το ευρωπαϊκό θέατρο του 20ού αιώνα (1900-1960)</vt:lpstr>
      <vt:lpstr>Στόχοι της  ενότητας</vt:lpstr>
      <vt:lpstr>Περιεχόμενα της ενότητας</vt:lpstr>
      <vt:lpstr>  Το ευρωπαϊκό θέατρο του 20ού αιώνα (1900-1960)   </vt:lpstr>
      <vt:lpstr> Το ευρωπαϊκό θέατρο του 20ού αιώνα (1900-1960) Η ταραγμένη εποχή στα τέλη του αιώνα (fin de siècle) </vt:lpstr>
      <vt:lpstr>Το ευρωπαϊκό θέατρο του 20ού αιώνα (1900-1960) Η ταραγμένη εποχή στα τέλη του αιώνα (fin de siècle)</vt:lpstr>
      <vt:lpstr> Το ευρωπαϊκό θέατρο του 20ού αιώνα (1900-1960) Μοντερνισμός- Πρωτοπορία</vt:lpstr>
      <vt:lpstr> Το ευρωπαϊκό θέατρο του 20ού αιώνα (1900-1960) Μοντερνισμός- Πρωτοπορία</vt:lpstr>
      <vt:lpstr>Το ευρωπαϊκό θέατρο του 20ού αιώνα (1900-1960) Μοντερνισμός- Πρωτοπορία</vt:lpstr>
      <vt:lpstr> Το ευρωπαϊκό θέατρο του 20ού αιώνα (1900-1960) Μοντερνισμός- Πρωτοπορία</vt:lpstr>
      <vt:lpstr> Το Ευρωπαϊκό Θέατρο του 20ού αιώνα (1900-1960) Μοντερνισμός- Πρωτοπορία</vt:lpstr>
      <vt:lpstr>Το Ευρωπαϊκό Θέατρο του 20ού αιώνα (1900-1960) Μοντερνισμός- Πρωτοπορία</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Ευρωπαϊκό Θέατρο του 20ού αιώνα (1900-1960)</dc:title>
  <dc:creator>Iria</dc:creator>
  <cp:lastModifiedBy>Iria</cp:lastModifiedBy>
  <cp:revision>16</cp:revision>
  <dcterms:created xsi:type="dcterms:W3CDTF">2015-03-03T16:00:55Z</dcterms:created>
  <dcterms:modified xsi:type="dcterms:W3CDTF">2015-04-24T07:54:08Z</dcterms:modified>
</cp:coreProperties>
</file>