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6"/>
  </p:notesMasterIdLst>
  <p:sldIdLst>
    <p:sldId id="256" r:id="rId2"/>
    <p:sldId id="287" r:id="rId3"/>
    <p:sldId id="257" r:id="rId4"/>
    <p:sldId id="258" r:id="rId5"/>
    <p:sldId id="286" r:id="rId6"/>
    <p:sldId id="259" r:id="rId7"/>
    <p:sldId id="306" r:id="rId8"/>
    <p:sldId id="307" r:id="rId9"/>
    <p:sldId id="288" r:id="rId10"/>
    <p:sldId id="260" r:id="rId11"/>
    <p:sldId id="295" r:id="rId12"/>
    <p:sldId id="261" r:id="rId13"/>
    <p:sldId id="262" r:id="rId14"/>
    <p:sldId id="263" r:id="rId15"/>
    <p:sldId id="274" r:id="rId16"/>
    <p:sldId id="275" r:id="rId17"/>
    <p:sldId id="266" r:id="rId18"/>
    <p:sldId id="294" r:id="rId19"/>
    <p:sldId id="267" r:id="rId20"/>
    <p:sldId id="296" r:id="rId21"/>
    <p:sldId id="297" r:id="rId22"/>
    <p:sldId id="268" r:id="rId23"/>
    <p:sldId id="298" r:id="rId24"/>
    <p:sldId id="269" r:id="rId25"/>
    <p:sldId id="270" r:id="rId26"/>
    <p:sldId id="301" r:id="rId27"/>
    <p:sldId id="300" r:id="rId28"/>
    <p:sldId id="305" r:id="rId29"/>
    <p:sldId id="271" r:id="rId30"/>
    <p:sldId id="302" r:id="rId31"/>
    <p:sldId id="264" r:id="rId32"/>
    <p:sldId id="303" r:id="rId33"/>
    <p:sldId id="304" r:id="rId34"/>
    <p:sldId id="265" r:id="rId35"/>
    <p:sldId id="276" r:id="rId36"/>
    <p:sldId id="277" r:id="rId37"/>
    <p:sldId id="308" r:id="rId38"/>
    <p:sldId id="309" r:id="rId39"/>
    <p:sldId id="310" r:id="rId40"/>
    <p:sldId id="311" r:id="rId41"/>
    <p:sldId id="282" r:id="rId42"/>
    <p:sldId id="285" r:id="rId43"/>
    <p:sldId id="281" r:id="rId44"/>
    <p:sldId id="279" r:id="rId45"/>
    <p:sldId id="280" r:id="rId46"/>
    <p:sldId id="290" r:id="rId47"/>
    <p:sldId id="299" r:id="rId48"/>
    <p:sldId id="292" r:id="rId49"/>
    <p:sldId id="289" r:id="rId50"/>
    <p:sldId id="283" r:id="rId51"/>
    <p:sldId id="519" r:id="rId52"/>
    <p:sldId id="517" r:id="rId53"/>
    <p:sldId id="518" r:id="rId54"/>
    <p:sldId id="520" r:id="rId55"/>
    <p:sldId id="521" r:id="rId56"/>
    <p:sldId id="522" r:id="rId57"/>
    <p:sldId id="523" r:id="rId58"/>
    <p:sldId id="291" r:id="rId59"/>
    <p:sldId id="524" r:id="rId60"/>
    <p:sldId id="293" r:id="rId61"/>
    <p:sldId id="370" r:id="rId62"/>
    <p:sldId id="371" r:id="rId63"/>
    <p:sldId id="372" r:id="rId64"/>
    <p:sldId id="373" r:id="rId65"/>
    <p:sldId id="374" r:id="rId66"/>
    <p:sldId id="375" r:id="rId67"/>
    <p:sldId id="376" r:id="rId68"/>
    <p:sldId id="377" r:id="rId69"/>
    <p:sldId id="378" r:id="rId70"/>
    <p:sldId id="379" r:id="rId71"/>
    <p:sldId id="380" r:id="rId72"/>
    <p:sldId id="381" r:id="rId73"/>
    <p:sldId id="382" r:id="rId74"/>
    <p:sldId id="490" r:id="rId75"/>
    <p:sldId id="489" r:id="rId76"/>
    <p:sldId id="491" r:id="rId77"/>
    <p:sldId id="492" r:id="rId78"/>
    <p:sldId id="493" r:id="rId79"/>
    <p:sldId id="494" r:id="rId80"/>
    <p:sldId id="495" r:id="rId81"/>
    <p:sldId id="496" r:id="rId82"/>
    <p:sldId id="497" r:id="rId83"/>
    <p:sldId id="498" r:id="rId84"/>
    <p:sldId id="499" r:id="rId85"/>
    <p:sldId id="500" r:id="rId86"/>
    <p:sldId id="501" r:id="rId87"/>
    <p:sldId id="502" r:id="rId88"/>
    <p:sldId id="503" r:id="rId89"/>
    <p:sldId id="504" r:id="rId90"/>
    <p:sldId id="505" r:id="rId91"/>
    <p:sldId id="506" r:id="rId92"/>
    <p:sldId id="507" r:id="rId93"/>
    <p:sldId id="508" r:id="rId94"/>
    <p:sldId id="509" r:id="rId95"/>
    <p:sldId id="510" r:id="rId96"/>
    <p:sldId id="511" r:id="rId97"/>
    <p:sldId id="512" r:id="rId98"/>
    <p:sldId id="513" r:id="rId99"/>
    <p:sldId id="514" r:id="rId100"/>
    <p:sldId id="515" r:id="rId101"/>
    <p:sldId id="516" r:id="rId102"/>
    <p:sldId id="318" r:id="rId103"/>
    <p:sldId id="319" r:id="rId104"/>
    <p:sldId id="313" r:id="rId105"/>
    <p:sldId id="314" r:id="rId106"/>
    <p:sldId id="344" r:id="rId107"/>
    <p:sldId id="345" r:id="rId108"/>
    <p:sldId id="347" r:id="rId109"/>
    <p:sldId id="346" r:id="rId110"/>
    <p:sldId id="320" r:id="rId111"/>
    <p:sldId id="321" r:id="rId112"/>
    <p:sldId id="322" r:id="rId113"/>
    <p:sldId id="323" r:id="rId114"/>
    <p:sldId id="324" r:id="rId115"/>
    <p:sldId id="273" r:id="rId116"/>
    <p:sldId id="325" r:id="rId117"/>
    <p:sldId id="326" r:id="rId118"/>
    <p:sldId id="327" r:id="rId119"/>
    <p:sldId id="328" r:id="rId120"/>
    <p:sldId id="329" r:id="rId121"/>
    <p:sldId id="333" r:id="rId122"/>
    <p:sldId id="334" r:id="rId123"/>
    <p:sldId id="336" r:id="rId124"/>
    <p:sldId id="337" r:id="rId125"/>
    <p:sldId id="338" r:id="rId126"/>
    <p:sldId id="335" r:id="rId127"/>
    <p:sldId id="332" r:id="rId128"/>
    <p:sldId id="339" r:id="rId129"/>
    <p:sldId id="340" r:id="rId130"/>
    <p:sldId id="341" r:id="rId131"/>
    <p:sldId id="342" r:id="rId132"/>
    <p:sldId id="343" r:id="rId133"/>
    <p:sldId id="315" r:id="rId134"/>
    <p:sldId id="331" r:id="rId135"/>
    <p:sldId id="316" r:id="rId136"/>
    <p:sldId id="317" r:id="rId137"/>
    <p:sldId id="348" r:id="rId138"/>
    <p:sldId id="349" r:id="rId139"/>
    <p:sldId id="350" r:id="rId140"/>
    <p:sldId id="351" r:id="rId141"/>
    <p:sldId id="352" r:id="rId142"/>
    <p:sldId id="353" r:id="rId143"/>
    <p:sldId id="284" r:id="rId144"/>
    <p:sldId id="354" r:id="rId145"/>
    <p:sldId id="355" r:id="rId146"/>
    <p:sldId id="356" r:id="rId147"/>
    <p:sldId id="357" r:id="rId148"/>
    <p:sldId id="358" r:id="rId149"/>
    <p:sldId id="359" r:id="rId150"/>
    <p:sldId id="278" r:id="rId151"/>
    <p:sldId id="360" r:id="rId152"/>
    <p:sldId id="361" r:id="rId153"/>
    <p:sldId id="362" r:id="rId154"/>
    <p:sldId id="363" r:id="rId155"/>
    <p:sldId id="364" r:id="rId156"/>
    <p:sldId id="365" r:id="rId157"/>
    <p:sldId id="368" r:id="rId158"/>
    <p:sldId id="366" r:id="rId159"/>
    <p:sldId id="367" r:id="rId160"/>
    <p:sldId id="312" r:id="rId161"/>
    <p:sldId id="527" r:id="rId162"/>
    <p:sldId id="525" r:id="rId163"/>
    <p:sldId id="526" r:id="rId164"/>
    <p:sldId id="528" r:id="rId1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onysios Chartoumpekis" initials="DC" lastIdx="1" clrIdx="0">
    <p:extLst>
      <p:ext uri="{19B8F6BF-5375-455C-9EA6-DF929625EA0E}">
        <p15:presenceInfo xmlns:p15="http://schemas.microsoft.com/office/powerpoint/2012/main" userId="8f9a7d55e553d7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FA826D-F198-4D0B-AF1E-E58E5915C574}" v="1254" dt="2024-10-06T20:15:43.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7" autoAdjust="0"/>
  </p:normalViewPr>
  <p:slideViewPr>
    <p:cSldViewPr snapToGrid="0">
      <p:cViewPr varScale="1">
        <p:scale>
          <a:sx n="69" d="100"/>
          <a:sy n="69" d="100"/>
        </p:scale>
        <p:origin x="540"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onysios Chartoumpekis" userId="8f9a7d55e553d723" providerId="LiveId" clId="{E7FF0E49-8C04-44A7-BB91-431B5DDE5A30}"/>
    <pc:docChg chg="undo custSel addSld delSld modSld sldOrd">
      <pc:chgData name="Dionysios Chartoumpekis" userId="8f9a7d55e553d723" providerId="LiveId" clId="{E7FF0E49-8C04-44A7-BB91-431B5DDE5A30}" dt="2023-01-23T23:06:43.493" v="4007" actId="20577"/>
      <pc:docMkLst>
        <pc:docMk/>
      </pc:docMkLst>
      <pc:sldChg chg="delSp modSp mod">
        <pc:chgData name="Dionysios Chartoumpekis" userId="8f9a7d55e553d723" providerId="LiveId" clId="{E7FF0E49-8C04-44A7-BB91-431B5DDE5A30}" dt="2023-01-23T20:38:18.723" v="73" actId="1076"/>
        <pc:sldMkLst>
          <pc:docMk/>
          <pc:sldMk cId="3085094302" sldId="256"/>
        </pc:sldMkLst>
        <pc:spChg chg="mod">
          <ac:chgData name="Dionysios Chartoumpekis" userId="8f9a7d55e553d723" providerId="LiveId" clId="{E7FF0E49-8C04-44A7-BB91-431B5DDE5A30}" dt="2023-01-23T20:38:18.723" v="73" actId="1076"/>
          <ac:spMkLst>
            <pc:docMk/>
            <pc:sldMk cId="3085094302" sldId="256"/>
            <ac:spMk id="2" creationId="{707C9541-B9AC-4EB6-8031-B04B510DED8C}"/>
          </ac:spMkLst>
        </pc:spChg>
        <pc:spChg chg="mod">
          <ac:chgData name="Dionysios Chartoumpekis" userId="8f9a7d55e553d723" providerId="LiveId" clId="{E7FF0E49-8C04-44A7-BB91-431B5DDE5A30}" dt="2023-01-23T20:38:15.376" v="72" actId="20577"/>
          <ac:spMkLst>
            <pc:docMk/>
            <pc:sldMk cId="3085094302" sldId="256"/>
            <ac:spMk id="3" creationId="{322FE945-F9DD-479D-B4E9-FF7F97ED95A9}"/>
          </ac:spMkLst>
        </pc:spChg>
        <pc:picChg chg="del">
          <ac:chgData name="Dionysios Chartoumpekis" userId="8f9a7d55e553d723" providerId="LiveId" clId="{E7FF0E49-8C04-44A7-BB91-431B5DDE5A30}" dt="2023-01-23T20:37:21.811" v="0" actId="478"/>
          <ac:picMkLst>
            <pc:docMk/>
            <pc:sldMk cId="3085094302" sldId="256"/>
            <ac:picMk id="4" creationId="{81AF73F4-7D27-4B5B-A1A5-95002B38A7CF}"/>
          </ac:picMkLst>
        </pc:picChg>
      </pc:sldChg>
      <pc:sldChg chg="modSp mod">
        <pc:chgData name="Dionysios Chartoumpekis" userId="8f9a7d55e553d723" providerId="LiveId" clId="{E7FF0E49-8C04-44A7-BB91-431B5DDE5A30}" dt="2023-01-23T20:38:24.431" v="75" actId="1076"/>
        <pc:sldMkLst>
          <pc:docMk/>
          <pc:sldMk cId="738640638" sldId="257"/>
        </pc:sldMkLst>
        <pc:spChg chg="mod">
          <ac:chgData name="Dionysios Chartoumpekis" userId="8f9a7d55e553d723" providerId="LiveId" clId="{E7FF0E49-8C04-44A7-BB91-431B5DDE5A30}" dt="2023-01-23T20:38:24.431" v="75" actId="1076"/>
          <ac:spMkLst>
            <pc:docMk/>
            <pc:sldMk cId="738640638" sldId="257"/>
            <ac:spMk id="4" creationId="{B089017E-D146-4789-BFEA-3511CFB0103E}"/>
          </ac:spMkLst>
        </pc:spChg>
      </pc:sldChg>
      <pc:sldChg chg="modSp mod">
        <pc:chgData name="Dionysios Chartoumpekis" userId="8f9a7d55e553d723" providerId="LiveId" clId="{E7FF0E49-8C04-44A7-BB91-431B5DDE5A30}" dt="2023-01-23T21:03:10.480" v="867" actId="1076"/>
        <pc:sldMkLst>
          <pc:docMk/>
          <pc:sldMk cId="1370671693" sldId="258"/>
        </pc:sldMkLst>
        <pc:spChg chg="mod">
          <ac:chgData name="Dionysios Chartoumpekis" userId="8f9a7d55e553d723" providerId="LiveId" clId="{E7FF0E49-8C04-44A7-BB91-431B5DDE5A30}" dt="2023-01-23T21:03:04.226" v="866" actId="20577"/>
          <ac:spMkLst>
            <pc:docMk/>
            <pc:sldMk cId="1370671693" sldId="258"/>
            <ac:spMk id="5" creationId="{002A1097-DAE9-4B64-9BE2-00F6BF885FD2}"/>
          </ac:spMkLst>
        </pc:spChg>
        <pc:spChg chg="mod">
          <ac:chgData name="Dionysios Chartoumpekis" userId="8f9a7d55e553d723" providerId="LiveId" clId="{E7FF0E49-8C04-44A7-BB91-431B5DDE5A30}" dt="2023-01-23T21:03:10.480" v="867" actId="1076"/>
          <ac:spMkLst>
            <pc:docMk/>
            <pc:sldMk cId="1370671693" sldId="258"/>
            <ac:spMk id="6" creationId="{7A82CFA6-A4DC-45A5-AB3B-7D94E608E2C2}"/>
          </ac:spMkLst>
        </pc:spChg>
      </pc:sldChg>
      <pc:sldChg chg="del">
        <pc:chgData name="Dionysios Chartoumpekis" userId="8f9a7d55e553d723" providerId="LiveId" clId="{E7FF0E49-8C04-44A7-BB91-431B5DDE5A30}" dt="2023-01-23T21:03:59.715" v="868" actId="47"/>
        <pc:sldMkLst>
          <pc:docMk/>
          <pc:sldMk cId="1391990754" sldId="264"/>
        </pc:sldMkLst>
      </pc:sldChg>
      <pc:sldChg chg="del">
        <pc:chgData name="Dionysios Chartoumpekis" userId="8f9a7d55e553d723" providerId="LiveId" clId="{E7FF0E49-8C04-44A7-BB91-431B5DDE5A30}" dt="2023-01-23T21:10:28.370" v="1164" actId="47"/>
        <pc:sldMkLst>
          <pc:docMk/>
          <pc:sldMk cId="2214353403" sldId="265"/>
        </pc:sldMkLst>
      </pc:sldChg>
      <pc:sldChg chg="addSp delSp modSp mod">
        <pc:chgData name="Dionysios Chartoumpekis" userId="8f9a7d55e553d723" providerId="LiveId" clId="{E7FF0E49-8C04-44A7-BB91-431B5DDE5A30}" dt="2023-01-23T23:03:07.718" v="3929" actId="1076"/>
        <pc:sldMkLst>
          <pc:docMk/>
          <pc:sldMk cId="2744668489" sldId="266"/>
        </pc:sldMkLst>
        <pc:spChg chg="del">
          <ac:chgData name="Dionysios Chartoumpekis" userId="8f9a7d55e553d723" providerId="LiveId" clId="{E7FF0E49-8C04-44A7-BB91-431B5DDE5A30}" dt="2023-01-23T23:02:53.814" v="3922" actId="478"/>
          <ac:spMkLst>
            <pc:docMk/>
            <pc:sldMk cId="2744668489" sldId="266"/>
            <ac:spMk id="2" creationId="{38C9F4DC-D08B-45B0-80B5-A4F5AF5F292B}"/>
          </ac:spMkLst>
        </pc:spChg>
        <pc:spChg chg="del">
          <ac:chgData name="Dionysios Chartoumpekis" userId="8f9a7d55e553d723" providerId="LiveId" clId="{E7FF0E49-8C04-44A7-BB91-431B5DDE5A30}" dt="2023-01-23T23:02:56.699" v="3924" actId="478"/>
          <ac:spMkLst>
            <pc:docMk/>
            <pc:sldMk cId="2744668489" sldId="266"/>
            <ac:spMk id="8" creationId="{E4AC73FE-089F-4BCE-9FDE-D67315A93320}"/>
          </ac:spMkLst>
        </pc:spChg>
        <pc:picChg chg="add mod">
          <ac:chgData name="Dionysios Chartoumpekis" userId="8f9a7d55e553d723" providerId="LiveId" clId="{E7FF0E49-8C04-44A7-BB91-431B5DDE5A30}" dt="2023-01-23T23:03:07.718" v="3929" actId="1076"/>
          <ac:picMkLst>
            <pc:docMk/>
            <pc:sldMk cId="2744668489" sldId="266"/>
            <ac:picMk id="3" creationId="{C6B732EF-5551-AB4F-D3CB-464173595AC2}"/>
          </ac:picMkLst>
        </pc:picChg>
        <pc:picChg chg="del">
          <ac:chgData name="Dionysios Chartoumpekis" userId="8f9a7d55e553d723" providerId="LiveId" clId="{E7FF0E49-8C04-44A7-BB91-431B5DDE5A30}" dt="2023-01-23T23:02:47.359" v="3919" actId="478"/>
          <ac:picMkLst>
            <pc:docMk/>
            <pc:sldMk cId="2744668489" sldId="266"/>
            <ac:picMk id="6" creationId="{3445B8C3-CD50-44E7-BD4E-1003C4A634E5}"/>
          </ac:picMkLst>
        </pc:picChg>
      </pc:sldChg>
      <pc:sldChg chg="modSp mod">
        <pc:chgData name="Dionysios Chartoumpekis" userId="8f9a7d55e553d723" providerId="LiveId" clId="{E7FF0E49-8C04-44A7-BB91-431B5DDE5A30}" dt="2023-01-23T21:10:47.287" v="1165" actId="1076"/>
        <pc:sldMkLst>
          <pc:docMk/>
          <pc:sldMk cId="1251444745" sldId="267"/>
        </pc:sldMkLst>
        <pc:spChg chg="mod">
          <ac:chgData name="Dionysios Chartoumpekis" userId="8f9a7d55e553d723" providerId="LiveId" clId="{E7FF0E49-8C04-44A7-BB91-431B5DDE5A30}" dt="2023-01-23T21:10:47.287" v="1165" actId="1076"/>
          <ac:spMkLst>
            <pc:docMk/>
            <pc:sldMk cId="1251444745" sldId="267"/>
            <ac:spMk id="7" creationId="{C43D196B-5CAE-48B1-8D83-4DE07541DEE5}"/>
          </ac:spMkLst>
        </pc:spChg>
      </pc:sldChg>
      <pc:sldChg chg="del">
        <pc:chgData name="Dionysios Chartoumpekis" userId="8f9a7d55e553d723" providerId="LiveId" clId="{E7FF0E49-8C04-44A7-BB91-431B5DDE5A30}" dt="2023-01-23T21:11:24.835" v="1166" actId="47"/>
        <pc:sldMkLst>
          <pc:docMk/>
          <pc:sldMk cId="3589046438" sldId="271"/>
        </pc:sldMkLst>
      </pc:sldChg>
      <pc:sldChg chg="del">
        <pc:chgData name="Dionysios Chartoumpekis" userId="8f9a7d55e553d723" providerId="LiveId" clId="{E7FF0E49-8C04-44A7-BB91-431B5DDE5A30}" dt="2023-01-23T21:05:26.239" v="872" actId="47"/>
        <pc:sldMkLst>
          <pc:docMk/>
          <pc:sldMk cId="1866909944" sldId="272"/>
        </pc:sldMkLst>
      </pc:sldChg>
      <pc:sldChg chg="del">
        <pc:chgData name="Dionysios Chartoumpekis" userId="8f9a7d55e553d723" providerId="LiveId" clId="{E7FF0E49-8C04-44A7-BB91-431B5DDE5A30}" dt="2023-01-23T21:05:27.995" v="873" actId="47"/>
        <pc:sldMkLst>
          <pc:docMk/>
          <pc:sldMk cId="2532299442" sldId="273"/>
        </pc:sldMkLst>
      </pc:sldChg>
      <pc:sldChg chg="modSp mod">
        <pc:chgData name="Dionysios Chartoumpekis" userId="8f9a7d55e553d723" providerId="LiveId" clId="{E7FF0E49-8C04-44A7-BB91-431B5DDE5A30}" dt="2023-01-23T21:10:02.617" v="1163" actId="20577"/>
        <pc:sldMkLst>
          <pc:docMk/>
          <pc:sldMk cId="3390056020" sldId="274"/>
        </pc:sldMkLst>
        <pc:spChg chg="mod">
          <ac:chgData name="Dionysios Chartoumpekis" userId="8f9a7d55e553d723" providerId="LiveId" clId="{E7FF0E49-8C04-44A7-BB91-431B5DDE5A30}" dt="2023-01-23T21:10:02.617" v="1163" actId="20577"/>
          <ac:spMkLst>
            <pc:docMk/>
            <pc:sldMk cId="3390056020" sldId="274"/>
            <ac:spMk id="4" creationId="{51DE7FF6-682D-4A38-9092-08F3DA5ED785}"/>
          </ac:spMkLst>
        </pc:spChg>
        <pc:spChg chg="mod">
          <ac:chgData name="Dionysios Chartoumpekis" userId="8f9a7d55e553d723" providerId="LiveId" clId="{E7FF0E49-8C04-44A7-BB91-431B5DDE5A30}" dt="2023-01-23T21:04:20.931" v="870" actId="20577"/>
          <ac:spMkLst>
            <pc:docMk/>
            <pc:sldMk cId="3390056020" sldId="274"/>
            <ac:spMk id="5" creationId="{AFB402F4-C3B3-41A5-A3BB-73EB8D63DDEE}"/>
          </ac:spMkLst>
        </pc:spChg>
      </pc:sldChg>
      <pc:sldChg chg="del">
        <pc:chgData name="Dionysios Chartoumpekis" userId="8f9a7d55e553d723" providerId="LiveId" clId="{E7FF0E49-8C04-44A7-BB91-431B5DDE5A30}" dt="2023-01-23T21:05:16.095" v="871" actId="47"/>
        <pc:sldMkLst>
          <pc:docMk/>
          <pc:sldMk cId="1121945597" sldId="278"/>
        </pc:sldMkLst>
      </pc:sldChg>
      <pc:sldChg chg="modSp mod">
        <pc:chgData name="Dionysios Chartoumpekis" userId="8f9a7d55e553d723" providerId="LiveId" clId="{E7FF0E49-8C04-44A7-BB91-431B5DDE5A30}" dt="2023-01-23T22:25:08.885" v="1991" actId="122"/>
        <pc:sldMkLst>
          <pc:docMk/>
          <pc:sldMk cId="481842618" sldId="281"/>
        </pc:sldMkLst>
        <pc:spChg chg="mod">
          <ac:chgData name="Dionysios Chartoumpekis" userId="8f9a7d55e553d723" providerId="LiveId" clId="{E7FF0E49-8C04-44A7-BB91-431B5DDE5A30}" dt="2023-01-23T22:25:08.885" v="1991" actId="122"/>
          <ac:spMkLst>
            <pc:docMk/>
            <pc:sldMk cId="481842618" sldId="281"/>
            <ac:spMk id="9" creationId="{06B678B3-9EE5-C740-ACAE-A6FE214927C9}"/>
          </ac:spMkLst>
        </pc:spChg>
      </pc:sldChg>
      <pc:sldChg chg="modSp mod">
        <pc:chgData name="Dionysios Chartoumpekis" userId="8f9a7d55e553d723" providerId="LiveId" clId="{E7FF0E49-8C04-44A7-BB91-431B5DDE5A30}" dt="2023-01-23T22:50:22.967" v="3248" actId="20577"/>
        <pc:sldMkLst>
          <pc:docMk/>
          <pc:sldMk cId="3987104655" sldId="283"/>
        </pc:sldMkLst>
        <pc:spChg chg="mod">
          <ac:chgData name="Dionysios Chartoumpekis" userId="8f9a7d55e553d723" providerId="LiveId" clId="{E7FF0E49-8C04-44A7-BB91-431B5DDE5A30}" dt="2023-01-23T22:49:46.661" v="3137" actId="1076"/>
          <ac:spMkLst>
            <pc:docMk/>
            <pc:sldMk cId="3987104655" sldId="283"/>
            <ac:spMk id="5" creationId="{1EA96D99-B29D-42E2-89BB-A2D23982D2F3}"/>
          </ac:spMkLst>
        </pc:spChg>
        <pc:spChg chg="mod">
          <ac:chgData name="Dionysios Chartoumpekis" userId="8f9a7d55e553d723" providerId="LiveId" clId="{E7FF0E49-8C04-44A7-BB91-431B5DDE5A30}" dt="2023-01-23T22:49:48.633" v="3138" actId="1076"/>
          <ac:spMkLst>
            <pc:docMk/>
            <pc:sldMk cId="3987104655" sldId="283"/>
            <ac:spMk id="7" creationId="{757FC708-57CC-4DF7-A179-97257E2B5A6B}"/>
          </ac:spMkLst>
        </pc:spChg>
        <pc:spChg chg="mod">
          <ac:chgData name="Dionysios Chartoumpekis" userId="8f9a7d55e553d723" providerId="LiveId" clId="{E7FF0E49-8C04-44A7-BB91-431B5DDE5A30}" dt="2023-01-23T22:49:50.521" v="3139" actId="1076"/>
          <ac:spMkLst>
            <pc:docMk/>
            <pc:sldMk cId="3987104655" sldId="283"/>
            <ac:spMk id="8" creationId="{FB8915AD-CA7D-430B-97CB-E9B0D5671DA5}"/>
          </ac:spMkLst>
        </pc:spChg>
        <pc:spChg chg="mod">
          <ac:chgData name="Dionysios Chartoumpekis" userId="8f9a7d55e553d723" providerId="LiveId" clId="{E7FF0E49-8C04-44A7-BB91-431B5DDE5A30}" dt="2023-01-23T22:49:52.310" v="3140" actId="1076"/>
          <ac:spMkLst>
            <pc:docMk/>
            <pc:sldMk cId="3987104655" sldId="283"/>
            <ac:spMk id="9" creationId="{248FB6F0-3F7B-4532-9FED-3A8B5C5EC8C8}"/>
          </ac:spMkLst>
        </pc:spChg>
        <pc:spChg chg="mod">
          <ac:chgData name="Dionysios Chartoumpekis" userId="8f9a7d55e553d723" providerId="LiveId" clId="{E7FF0E49-8C04-44A7-BB91-431B5DDE5A30}" dt="2023-01-23T22:50:22.967" v="3248" actId="20577"/>
          <ac:spMkLst>
            <pc:docMk/>
            <pc:sldMk cId="3987104655" sldId="283"/>
            <ac:spMk id="10" creationId="{DB79AB71-C440-42AA-B102-E35FE71897A3}"/>
          </ac:spMkLst>
        </pc:spChg>
      </pc:sldChg>
      <pc:sldChg chg="del ord">
        <pc:chgData name="Dionysios Chartoumpekis" userId="8f9a7d55e553d723" providerId="LiveId" clId="{E7FF0E49-8C04-44A7-BB91-431B5DDE5A30}" dt="2023-01-23T23:04:03.540" v="3930" actId="47"/>
        <pc:sldMkLst>
          <pc:docMk/>
          <pc:sldMk cId="3652564778" sldId="284"/>
        </pc:sldMkLst>
      </pc:sldChg>
      <pc:sldChg chg="addSp delSp modSp new mod">
        <pc:chgData name="Dionysios Chartoumpekis" userId="8f9a7d55e553d723" providerId="LiveId" clId="{E7FF0E49-8C04-44A7-BB91-431B5DDE5A30}" dt="2023-01-23T21:08:28.611" v="1063" actId="20577"/>
        <pc:sldMkLst>
          <pc:docMk/>
          <pc:sldMk cId="2253307672" sldId="286"/>
        </pc:sldMkLst>
        <pc:spChg chg="del">
          <ac:chgData name="Dionysios Chartoumpekis" userId="8f9a7d55e553d723" providerId="LiveId" clId="{E7FF0E49-8C04-44A7-BB91-431B5DDE5A30}" dt="2023-01-23T20:50:10.986" v="78" actId="478"/>
          <ac:spMkLst>
            <pc:docMk/>
            <pc:sldMk cId="2253307672" sldId="286"/>
            <ac:spMk id="2" creationId="{74DA451A-6794-33AD-13A7-BE7E953D0F27}"/>
          </ac:spMkLst>
        </pc:spChg>
        <pc:spChg chg="del">
          <ac:chgData name="Dionysios Chartoumpekis" userId="8f9a7d55e553d723" providerId="LiveId" clId="{E7FF0E49-8C04-44A7-BB91-431B5DDE5A30}" dt="2023-01-23T20:50:12.029" v="79" actId="478"/>
          <ac:spMkLst>
            <pc:docMk/>
            <pc:sldMk cId="2253307672" sldId="286"/>
            <ac:spMk id="3" creationId="{6AAC4489-88F4-FD97-06F9-7062E6AA0E4C}"/>
          </ac:spMkLst>
        </pc:spChg>
        <pc:spChg chg="add mod">
          <ac:chgData name="Dionysios Chartoumpekis" userId="8f9a7d55e553d723" providerId="LiveId" clId="{E7FF0E49-8C04-44A7-BB91-431B5DDE5A30}" dt="2023-01-23T21:08:28.611" v="1063" actId="20577"/>
          <ac:spMkLst>
            <pc:docMk/>
            <pc:sldMk cId="2253307672" sldId="286"/>
            <ac:spMk id="4" creationId="{F7585C7C-5252-659D-AB51-F66219526DDC}"/>
          </ac:spMkLst>
        </pc:spChg>
        <pc:spChg chg="add del mod">
          <ac:chgData name="Dionysios Chartoumpekis" userId="8f9a7d55e553d723" providerId="LiveId" clId="{E7FF0E49-8C04-44A7-BB91-431B5DDE5A30}" dt="2023-01-23T20:51:08.261" v="164"/>
          <ac:spMkLst>
            <pc:docMk/>
            <pc:sldMk cId="2253307672" sldId="286"/>
            <ac:spMk id="5" creationId="{743AC0EE-8D59-8344-92FA-1B1657F97A74}"/>
          </ac:spMkLst>
        </pc:spChg>
        <pc:spChg chg="add mod">
          <ac:chgData name="Dionysios Chartoumpekis" userId="8f9a7d55e553d723" providerId="LiveId" clId="{E7FF0E49-8C04-44A7-BB91-431B5DDE5A30}" dt="2023-01-23T21:02:35.897" v="865" actId="115"/>
          <ac:spMkLst>
            <pc:docMk/>
            <pc:sldMk cId="2253307672" sldId="286"/>
            <ac:spMk id="6" creationId="{7DA8AB66-EDF9-3D5D-F98F-D1ADAA911E93}"/>
          </ac:spMkLst>
        </pc:spChg>
      </pc:sldChg>
      <pc:sldChg chg="del">
        <pc:chgData name="Dionysios Chartoumpekis" userId="8f9a7d55e553d723" providerId="LiveId" clId="{E7FF0E49-8C04-44A7-BB91-431B5DDE5A30}" dt="2023-01-23T20:39:39.994" v="76" actId="47"/>
        <pc:sldMkLst>
          <pc:docMk/>
          <pc:sldMk cId="2684575479" sldId="286"/>
        </pc:sldMkLst>
      </pc:sldChg>
      <pc:sldChg chg="addSp delSp modSp new mod">
        <pc:chgData name="Dionysios Chartoumpekis" userId="8f9a7d55e553d723" providerId="LiveId" clId="{E7FF0E49-8C04-44A7-BB91-431B5DDE5A30}" dt="2023-01-23T22:59:46.516" v="3917" actId="20577"/>
        <pc:sldMkLst>
          <pc:docMk/>
          <pc:sldMk cId="2008141457" sldId="287"/>
        </pc:sldMkLst>
        <pc:spChg chg="del">
          <ac:chgData name="Dionysios Chartoumpekis" userId="8f9a7d55e553d723" providerId="LiveId" clId="{E7FF0E49-8C04-44A7-BB91-431B5DDE5A30}" dt="2023-01-23T21:06:01.521" v="875" actId="478"/>
          <ac:spMkLst>
            <pc:docMk/>
            <pc:sldMk cId="2008141457" sldId="287"/>
            <ac:spMk id="2" creationId="{715DB63D-A824-0E89-055F-DA2DE478FB97}"/>
          </ac:spMkLst>
        </pc:spChg>
        <pc:spChg chg="del">
          <ac:chgData name="Dionysios Chartoumpekis" userId="8f9a7d55e553d723" providerId="LiveId" clId="{E7FF0E49-8C04-44A7-BB91-431B5DDE5A30}" dt="2023-01-23T21:06:02.418" v="876" actId="478"/>
          <ac:spMkLst>
            <pc:docMk/>
            <pc:sldMk cId="2008141457" sldId="287"/>
            <ac:spMk id="3" creationId="{CEA607AB-DF26-692C-520E-AC1AE8054437}"/>
          </ac:spMkLst>
        </pc:spChg>
        <pc:spChg chg="add mod">
          <ac:chgData name="Dionysios Chartoumpekis" userId="8f9a7d55e553d723" providerId="LiveId" clId="{E7FF0E49-8C04-44A7-BB91-431B5DDE5A30}" dt="2023-01-23T21:06:14.111" v="899" actId="1076"/>
          <ac:spMkLst>
            <pc:docMk/>
            <pc:sldMk cId="2008141457" sldId="287"/>
            <ac:spMk id="4" creationId="{0D4F4DFC-5BD8-7D36-27A0-F6B9A6982989}"/>
          </ac:spMkLst>
        </pc:spChg>
        <pc:spChg chg="add mod">
          <ac:chgData name="Dionysios Chartoumpekis" userId="8f9a7d55e553d723" providerId="LiveId" clId="{E7FF0E49-8C04-44A7-BB91-431B5DDE5A30}" dt="2023-01-23T22:59:46.516" v="3917" actId="20577"/>
          <ac:spMkLst>
            <pc:docMk/>
            <pc:sldMk cId="2008141457" sldId="287"/>
            <ac:spMk id="5" creationId="{AFFA4136-EE4B-408C-7E36-D554FE03C0C2}"/>
          </ac:spMkLst>
        </pc:spChg>
      </pc:sldChg>
      <pc:sldChg chg="addSp delSp modSp new mod modAnim">
        <pc:chgData name="Dionysios Chartoumpekis" userId="8f9a7d55e553d723" providerId="LiveId" clId="{E7FF0E49-8C04-44A7-BB91-431B5DDE5A30}" dt="2023-01-23T23:00:16.860" v="3918"/>
        <pc:sldMkLst>
          <pc:docMk/>
          <pc:sldMk cId="386561822" sldId="288"/>
        </pc:sldMkLst>
        <pc:spChg chg="del">
          <ac:chgData name="Dionysios Chartoumpekis" userId="8f9a7d55e553d723" providerId="LiveId" clId="{E7FF0E49-8C04-44A7-BB91-431B5DDE5A30}" dt="2023-01-23T22:08:17.077" v="1170" actId="478"/>
          <ac:spMkLst>
            <pc:docMk/>
            <pc:sldMk cId="386561822" sldId="288"/>
            <ac:spMk id="2" creationId="{F43311C0-BDBD-652B-02BE-19E98A63554F}"/>
          </ac:spMkLst>
        </pc:spChg>
        <pc:spChg chg="del">
          <ac:chgData name="Dionysios Chartoumpekis" userId="8f9a7d55e553d723" providerId="LiveId" clId="{E7FF0E49-8C04-44A7-BB91-431B5DDE5A30}" dt="2023-01-23T22:08:17.803" v="1171" actId="478"/>
          <ac:spMkLst>
            <pc:docMk/>
            <pc:sldMk cId="386561822" sldId="288"/>
            <ac:spMk id="3" creationId="{1856B102-69D9-4ACE-7C71-D1C318D9BAD2}"/>
          </ac:spMkLst>
        </pc:spChg>
        <pc:spChg chg="add mod">
          <ac:chgData name="Dionysios Chartoumpekis" userId="8f9a7d55e553d723" providerId="LiveId" clId="{E7FF0E49-8C04-44A7-BB91-431B5DDE5A30}" dt="2023-01-23T22:08:32.152" v="1200" actId="20577"/>
          <ac:spMkLst>
            <pc:docMk/>
            <pc:sldMk cId="386561822" sldId="288"/>
            <ac:spMk id="4" creationId="{A054E633-EBE2-735E-EDDF-5B67C07A1565}"/>
          </ac:spMkLst>
        </pc:spChg>
        <pc:spChg chg="add del mod">
          <ac:chgData name="Dionysios Chartoumpekis" userId="8f9a7d55e553d723" providerId="LiveId" clId="{E7FF0E49-8C04-44A7-BB91-431B5DDE5A30}" dt="2023-01-23T22:10:48.913" v="1284"/>
          <ac:spMkLst>
            <pc:docMk/>
            <pc:sldMk cId="386561822" sldId="288"/>
            <ac:spMk id="6" creationId="{ED69D3ED-106A-C9EA-A126-0F45860E0673}"/>
          </ac:spMkLst>
        </pc:spChg>
        <pc:spChg chg="add mod">
          <ac:chgData name="Dionysios Chartoumpekis" userId="8f9a7d55e553d723" providerId="LiveId" clId="{E7FF0E49-8C04-44A7-BB91-431B5DDE5A30}" dt="2023-01-23T22:18:14.170" v="1618" actId="1076"/>
          <ac:spMkLst>
            <pc:docMk/>
            <pc:sldMk cId="386561822" sldId="288"/>
            <ac:spMk id="7" creationId="{2BA9B6A8-C8A8-1559-597B-B6AB8FB5089B}"/>
          </ac:spMkLst>
        </pc:spChg>
        <pc:spChg chg="add mod">
          <ac:chgData name="Dionysios Chartoumpekis" userId="8f9a7d55e553d723" providerId="LiveId" clId="{E7FF0E49-8C04-44A7-BB91-431B5DDE5A30}" dt="2023-01-23T22:22:13.354" v="1810" actId="1076"/>
          <ac:spMkLst>
            <pc:docMk/>
            <pc:sldMk cId="386561822" sldId="288"/>
            <ac:spMk id="10" creationId="{7977964E-0D72-2571-D69B-2C7575FE0789}"/>
          </ac:spMkLst>
        </pc:spChg>
        <pc:spChg chg="add mod">
          <ac:chgData name="Dionysios Chartoumpekis" userId="8f9a7d55e553d723" providerId="LiveId" clId="{E7FF0E49-8C04-44A7-BB91-431B5DDE5A30}" dt="2023-01-23T22:24:10.950" v="1974" actId="1076"/>
          <ac:spMkLst>
            <pc:docMk/>
            <pc:sldMk cId="386561822" sldId="288"/>
            <ac:spMk id="11" creationId="{BE2AA0DD-623E-1BB1-1F5E-5DDF489FDECC}"/>
          </ac:spMkLst>
        </pc:spChg>
        <pc:graphicFrameChg chg="add del modGraphic">
          <ac:chgData name="Dionysios Chartoumpekis" userId="8f9a7d55e553d723" providerId="LiveId" clId="{E7FF0E49-8C04-44A7-BB91-431B5DDE5A30}" dt="2023-01-23T22:10:48.910" v="1282" actId="478"/>
          <ac:graphicFrameMkLst>
            <pc:docMk/>
            <pc:sldMk cId="386561822" sldId="288"/>
            <ac:graphicFrameMk id="5" creationId="{41E789A1-E0E8-24C8-2863-5DF7E030CE5F}"/>
          </ac:graphicFrameMkLst>
        </pc:graphicFrameChg>
        <pc:picChg chg="add mod">
          <ac:chgData name="Dionysios Chartoumpekis" userId="8f9a7d55e553d723" providerId="LiveId" clId="{E7FF0E49-8C04-44A7-BB91-431B5DDE5A30}" dt="2023-01-23T22:22:20.237" v="1811" actId="1076"/>
          <ac:picMkLst>
            <pc:docMk/>
            <pc:sldMk cId="386561822" sldId="288"/>
            <ac:picMk id="8" creationId="{9B2648DF-8B9C-3DD0-72D6-D3A6E6737851}"/>
          </ac:picMkLst>
        </pc:picChg>
      </pc:sldChg>
      <pc:sldChg chg="addSp delSp modSp new mod setBg modAnim setClrOvrMap">
        <pc:chgData name="Dionysios Chartoumpekis" userId="8f9a7d55e553d723" providerId="LiveId" clId="{E7FF0E49-8C04-44A7-BB91-431B5DDE5A30}" dt="2023-01-23T22:39:12.820" v="3063" actId="20577"/>
        <pc:sldMkLst>
          <pc:docMk/>
          <pc:sldMk cId="3143947790" sldId="289"/>
        </pc:sldMkLst>
        <pc:spChg chg="del">
          <ac:chgData name="Dionysios Chartoumpekis" userId="8f9a7d55e553d723" providerId="LiveId" clId="{E7FF0E49-8C04-44A7-BB91-431B5DDE5A30}" dt="2023-01-23T22:27:54.751" v="2003" actId="478"/>
          <ac:spMkLst>
            <pc:docMk/>
            <pc:sldMk cId="3143947790" sldId="289"/>
            <ac:spMk id="2" creationId="{EF4B7C8F-E502-FA50-4390-0B214F12A20F}"/>
          </ac:spMkLst>
        </pc:spChg>
        <pc:spChg chg="del">
          <ac:chgData name="Dionysios Chartoumpekis" userId="8f9a7d55e553d723" providerId="LiveId" clId="{E7FF0E49-8C04-44A7-BB91-431B5DDE5A30}" dt="2023-01-23T22:27:55.620" v="2004" actId="478"/>
          <ac:spMkLst>
            <pc:docMk/>
            <pc:sldMk cId="3143947790" sldId="289"/>
            <ac:spMk id="3" creationId="{2C72AD33-D6FA-0E65-6649-8405959FBCA4}"/>
          </ac:spMkLst>
        </pc:spChg>
        <pc:spChg chg="add mod">
          <ac:chgData name="Dionysios Chartoumpekis" userId="8f9a7d55e553d723" providerId="LiveId" clId="{E7FF0E49-8C04-44A7-BB91-431B5DDE5A30}" dt="2023-01-23T22:38:18.693" v="3043" actId="26606"/>
          <ac:spMkLst>
            <pc:docMk/>
            <pc:sldMk cId="3143947790" sldId="289"/>
            <ac:spMk id="4" creationId="{C98AE637-77C1-441F-F13D-CC8083539D65}"/>
          </ac:spMkLst>
        </pc:spChg>
        <pc:spChg chg="add mod ord">
          <ac:chgData name="Dionysios Chartoumpekis" userId="8f9a7d55e553d723" providerId="LiveId" clId="{E7FF0E49-8C04-44A7-BB91-431B5DDE5A30}" dt="2023-01-23T22:38:18.693" v="3043" actId="26606"/>
          <ac:spMkLst>
            <pc:docMk/>
            <pc:sldMk cId="3143947790" sldId="289"/>
            <ac:spMk id="5" creationId="{9FACECDD-6C23-7200-2D63-4DC0DC975FC6}"/>
          </ac:spMkLst>
        </pc:spChg>
        <pc:spChg chg="add mod">
          <ac:chgData name="Dionysios Chartoumpekis" userId="8f9a7d55e553d723" providerId="LiveId" clId="{E7FF0E49-8C04-44A7-BB91-431B5DDE5A30}" dt="2023-01-23T22:39:12.820" v="3063" actId="20577"/>
          <ac:spMkLst>
            <pc:docMk/>
            <pc:sldMk cId="3143947790" sldId="289"/>
            <ac:spMk id="6" creationId="{7296D946-C736-63F3-E4E4-39CF85EECE57}"/>
          </ac:spMkLst>
        </pc:spChg>
        <pc:spChg chg="add del">
          <ac:chgData name="Dionysios Chartoumpekis" userId="8f9a7d55e553d723" providerId="LiveId" clId="{E7FF0E49-8C04-44A7-BB91-431B5DDE5A30}" dt="2023-01-23T22:38:18.349" v="3039" actId="26606"/>
          <ac:spMkLst>
            <pc:docMk/>
            <pc:sldMk cId="3143947790" sldId="289"/>
            <ac:spMk id="8" creationId="{A3363022-C969-41E9-8EB2-E4C94908C1FA}"/>
          </ac:spMkLst>
        </pc:spChg>
        <pc:spChg chg="add del">
          <ac:chgData name="Dionysios Chartoumpekis" userId="8f9a7d55e553d723" providerId="LiveId" clId="{E7FF0E49-8C04-44A7-BB91-431B5DDE5A30}" dt="2023-01-23T22:38:18.349" v="3039" actId="26606"/>
          <ac:spMkLst>
            <pc:docMk/>
            <pc:sldMk cId="3143947790" sldId="289"/>
            <ac:spMk id="9" creationId="{8D1AD6B3-BE88-4CEB-BA17-790657CC4729}"/>
          </ac:spMkLst>
        </pc:spChg>
        <pc:spChg chg="add del">
          <ac:chgData name="Dionysios Chartoumpekis" userId="8f9a7d55e553d723" providerId="LiveId" clId="{E7FF0E49-8C04-44A7-BB91-431B5DDE5A30}" dt="2023-01-23T22:38:14.628" v="3034" actId="26606"/>
          <ac:spMkLst>
            <pc:docMk/>
            <pc:sldMk cId="3143947790" sldId="289"/>
            <ac:spMk id="11" creationId="{A8384FB5-9ADC-4DDC-881B-597D56F5B15D}"/>
          </ac:spMkLst>
        </pc:spChg>
        <pc:spChg chg="add del">
          <ac:chgData name="Dionysios Chartoumpekis" userId="8f9a7d55e553d723" providerId="LiveId" clId="{E7FF0E49-8C04-44A7-BB91-431B5DDE5A30}" dt="2023-01-23T22:38:14.628" v="3034" actId="26606"/>
          <ac:spMkLst>
            <pc:docMk/>
            <pc:sldMk cId="3143947790" sldId="289"/>
            <ac:spMk id="13" creationId="{91E5A9A7-95C6-4F4F-B00E-C82E07FE62EF}"/>
          </ac:spMkLst>
        </pc:spChg>
        <pc:spChg chg="add del">
          <ac:chgData name="Dionysios Chartoumpekis" userId="8f9a7d55e553d723" providerId="LiveId" clId="{E7FF0E49-8C04-44A7-BB91-431B5DDE5A30}" dt="2023-01-23T22:38:14.628" v="3034" actId="26606"/>
          <ac:spMkLst>
            <pc:docMk/>
            <pc:sldMk cId="3143947790" sldId="289"/>
            <ac:spMk id="15" creationId="{D07DD2DE-F619-49DD-B5E7-03A290FF4ED1}"/>
          </ac:spMkLst>
        </pc:spChg>
        <pc:spChg chg="add del">
          <ac:chgData name="Dionysios Chartoumpekis" userId="8f9a7d55e553d723" providerId="LiveId" clId="{E7FF0E49-8C04-44A7-BB91-431B5DDE5A30}" dt="2023-01-23T22:38:14.628" v="3034" actId="26606"/>
          <ac:spMkLst>
            <pc:docMk/>
            <pc:sldMk cId="3143947790" sldId="289"/>
            <ac:spMk id="17" creationId="{85149191-5F60-4A28-AAFF-039F96B0F3EC}"/>
          </ac:spMkLst>
        </pc:spChg>
        <pc:spChg chg="add del">
          <ac:chgData name="Dionysios Chartoumpekis" userId="8f9a7d55e553d723" providerId="LiveId" clId="{E7FF0E49-8C04-44A7-BB91-431B5DDE5A30}" dt="2023-01-23T22:38:14.628" v="3034" actId="26606"/>
          <ac:spMkLst>
            <pc:docMk/>
            <pc:sldMk cId="3143947790" sldId="289"/>
            <ac:spMk id="19" creationId="{F8260ED5-17F7-4158-B241-D51DD4CF1B7E}"/>
          </ac:spMkLst>
        </pc:spChg>
        <pc:spChg chg="add del">
          <ac:chgData name="Dionysios Chartoumpekis" userId="8f9a7d55e553d723" providerId="LiveId" clId="{E7FF0E49-8C04-44A7-BB91-431B5DDE5A30}" dt="2023-01-23T22:38:18.685" v="3042" actId="26606"/>
          <ac:spMkLst>
            <pc:docMk/>
            <pc:sldMk cId="3143947790" sldId="289"/>
            <ac:spMk id="20" creationId="{D928DD85-BB99-450D-A702-2683E0296282}"/>
          </ac:spMkLst>
        </pc:spChg>
        <pc:spChg chg="add del">
          <ac:chgData name="Dionysios Chartoumpekis" userId="8f9a7d55e553d723" providerId="LiveId" clId="{E7FF0E49-8C04-44A7-BB91-431B5DDE5A30}" dt="2023-01-23T22:38:18.685" v="3042" actId="26606"/>
          <ac:spMkLst>
            <pc:docMk/>
            <pc:sldMk cId="3143947790" sldId="289"/>
            <ac:spMk id="21" creationId="{240E5BD2-4019-4012-A1AA-628900E659E9}"/>
          </ac:spMkLst>
        </pc:spChg>
        <pc:grpChg chg="add del">
          <ac:chgData name="Dionysios Chartoumpekis" userId="8f9a7d55e553d723" providerId="LiveId" clId="{E7FF0E49-8C04-44A7-BB91-431B5DDE5A30}" dt="2023-01-23T22:38:18.349" v="3039" actId="26606"/>
          <ac:grpSpMkLst>
            <pc:docMk/>
            <pc:sldMk cId="3143947790" sldId="289"/>
            <ac:grpSpMk id="10" creationId="{89D1390B-7E13-4B4F-9CB2-391063412E54}"/>
          </ac:grpSpMkLst>
        </pc:grpChg>
      </pc:sldChg>
      <pc:sldChg chg="addSp delSp modSp new mod ord">
        <pc:chgData name="Dionysios Chartoumpekis" userId="8f9a7d55e553d723" providerId="LiveId" clId="{E7FF0E49-8C04-44A7-BB91-431B5DDE5A30}" dt="2023-01-23T22:49:31.764" v="3136" actId="1076"/>
        <pc:sldMkLst>
          <pc:docMk/>
          <pc:sldMk cId="3387263446" sldId="290"/>
        </pc:sldMkLst>
        <pc:spChg chg="del">
          <ac:chgData name="Dionysios Chartoumpekis" userId="8f9a7d55e553d723" providerId="LiveId" clId="{E7FF0E49-8C04-44A7-BB91-431B5DDE5A30}" dt="2023-01-23T22:33:28.148" v="2459" actId="478"/>
          <ac:spMkLst>
            <pc:docMk/>
            <pc:sldMk cId="3387263446" sldId="290"/>
            <ac:spMk id="2" creationId="{93123D94-DE10-EE0E-A0DE-0619AC041BA1}"/>
          </ac:spMkLst>
        </pc:spChg>
        <pc:spChg chg="del">
          <ac:chgData name="Dionysios Chartoumpekis" userId="8f9a7d55e553d723" providerId="LiveId" clId="{E7FF0E49-8C04-44A7-BB91-431B5DDE5A30}" dt="2023-01-23T22:33:28.921" v="2460" actId="478"/>
          <ac:spMkLst>
            <pc:docMk/>
            <pc:sldMk cId="3387263446" sldId="290"/>
            <ac:spMk id="3" creationId="{ED3236BE-4F10-4803-5EA0-D0E03F26D0D6}"/>
          </ac:spMkLst>
        </pc:spChg>
        <pc:spChg chg="add mod">
          <ac:chgData name="Dionysios Chartoumpekis" userId="8f9a7d55e553d723" providerId="LiveId" clId="{E7FF0E49-8C04-44A7-BB91-431B5DDE5A30}" dt="2023-01-23T22:49:31.764" v="3136" actId="1076"/>
          <ac:spMkLst>
            <pc:docMk/>
            <pc:sldMk cId="3387263446" sldId="290"/>
            <ac:spMk id="6" creationId="{ECBE9D40-ACB0-740D-EF25-1C517F463DF3}"/>
          </ac:spMkLst>
        </pc:spChg>
        <pc:picChg chg="add">
          <ac:chgData name="Dionysios Chartoumpekis" userId="8f9a7d55e553d723" providerId="LiveId" clId="{E7FF0E49-8C04-44A7-BB91-431B5DDE5A30}" dt="2023-01-23T22:33:29.966" v="2461" actId="22"/>
          <ac:picMkLst>
            <pc:docMk/>
            <pc:sldMk cId="3387263446" sldId="290"/>
            <ac:picMk id="5" creationId="{A72B6E7D-5133-E997-D7D0-E75A113460D4}"/>
          </ac:picMkLst>
        </pc:picChg>
      </pc:sldChg>
      <pc:sldChg chg="addSp delSp modSp new mod">
        <pc:chgData name="Dionysios Chartoumpekis" userId="8f9a7d55e553d723" providerId="LiveId" clId="{E7FF0E49-8C04-44A7-BB91-431B5DDE5A30}" dt="2023-01-23T22:42:57.047" v="3115" actId="20577"/>
        <pc:sldMkLst>
          <pc:docMk/>
          <pc:sldMk cId="222194164" sldId="291"/>
        </pc:sldMkLst>
        <pc:spChg chg="del">
          <ac:chgData name="Dionysios Chartoumpekis" userId="8f9a7d55e553d723" providerId="LiveId" clId="{E7FF0E49-8C04-44A7-BB91-431B5DDE5A30}" dt="2023-01-23T22:39:26.230" v="3065" actId="478"/>
          <ac:spMkLst>
            <pc:docMk/>
            <pc:sldMk cId="222194164" sldId="291"/>
            <ac:spMk id="2" creationId="{25FF1ABD-D9AB-DA90-1D0A-C20AFCFB99F1}"/>
          </ac:spMkLst>
        </pc:spChg>
        <pc:spChg chg="del">
          <ac:chgData name="Dionysios Chartoumpekis" userId="8f9a7d55e553d723" providerId="LiveId" clId="{E7FF0E49-8C04-44A7-BB91-431B5DDE5A30}" dt="2023-01-23T22:39:27.968" v="3066" actId="478"/>
          <ac:spMkLst>
            <pc:docMk/>
            <pc:sldMk cId="222194164" sldId="291"/>
            <ac:spMk id="3" creationId="{2B3F5A5B-AF10-FD8E-DDED-5F4A2C3CAA86}"/>
          </ac:spMkLst>
        </pc:spChg>
        <pc:spChg chg="add mod">
          <ac:chgData name="Dionysios Chartoumpekis" userId="8f9a7d55e553d723" providerId="LiveId" clId="{E7FF0E49-8C04-44A7-BB91-431B5DDE5A30}" dt="2023-01-23T22:42:57.047" v="3115" actId="20577"/>
          <ac:spMkLst>
            <pc:docMk/>
            <pc:sldMk cId="222194164" sldId="291"/>
            <ac:spMk id="6" creationId="{DAF8919B-B950-18E3-CD03-3AF641C1F287}"/>
          </ac:spMkLst>
        </pc:spChg>
        <pc:picChg chg="add mod">
          <ac:chgData name="Dionysios Chartoumpekis" userId="8f9a7d55e553d723" providerId="LiveId" clId="{E7FF0E49-8C04-44A7-BB91-431B5DDE5A30}" dt="2023-01-23T22:41:45.404" v="3073" actId="1076"/>
          <ac:picMkLst>
            <pc:docMk/>
            <pc:sldMk cId="222194164" sldId="291"/>
            <ac:picMk id="4" creationId="{3BD164E4-20F4-48E6-A9C8-97B4AEDBDF5E}"/>
          </ac:picMkLst>
        </pc:picChg>
        <pc:picChg chg="add mod">
          <ac:chgData name="Dionysios Chartoumpekis" userId="8f9a7d55e553d723" providerId="LiveId" clId="{E7FF0E49-8C04-44A7-BB91-431B5DDE5A30}" dt="2023-01-23T22:41:47.935" v="3074" actId="1076"/>
          <ac:picMkLst>
            <pc:docMk/>
            <pc:sldMk cId="222194164" sldId="291"/>
            <ac:picMk id="5" creationId="{BE5375B1-5A72-D260-9600-70A2EF242F5D}"/>
          </ac:picMkLst>
        </pc:picChg>
      </pc:sldChg>
      <pc:sldChg chg="addSp delSp modSp new mod">
        <pc:chgData name="Dionysios Chartoumpekis" userId="8f9a7d55e553d723" providerId="LiveId" clId="{E7FF0E49-8C04-44A7-BB91-431B5DDE5A30}" dt="2023-01-23T22:58:58.047" v="3840" actId="1076"/>
        <pc:sldMkLst>
          <pc:docMk/>
          <pc:sldMk cId="495033022" sldId="292"/>
        </pc:sldMkLst>
        <pc:spChg chg="del">
          <ac:chgData name="Dionysios Chartoumpekis" userId="8f9a7d55e553d723" providerId="LiveId" clId="{E7FF0E49-8C04-44A7-BB91-431B5DDE5A30}" dt="2023-01-23T22:53:26.950" v="3250" actId="478"/>
          <ac:spMkLst>
            <pc:docMk/>
            <pc:sldMk cId="495033022" sldId="292"/>
            <ac:spMk id="2" creationId="{5E4EA60F-1BB6-C946-56BE-FFDA01C3F3E6}"/>
          </ac:spMkLst>
        </pc:spChg>
        <pc:spChg chg="del">
          <ac:chgData name="Dionysios Chartoumpekis" userId="8f9a7d55e553d723" providerId="LiveId" clId="{E7FF0E49-8C04-44A7-BB91-431B5DDE5A30}" dt="2023-01-23T22:53:27.713" v="3251" actId="478"/>
          <ac:spMkLst>
            <pc:docMk/>
            <pc:sldMk cId="495033022" sldId="292"/>
            <ac:spMk id="3" creationId="{C9E078E3-71E8-1FEB-8E37-62A72B95895F}"/>
          </ac:spMkLst>
        </pc:spChg>
        <pc:spChg chg="add mod">
          <ac:chgData name="Dionysios Chartoumpekis" userId="8f9a7d55e553d723" providerId="LiveId" clId="{E7FF0E49-8C04-44A7-BB91-431B5DDE5A30}" dt="2023-01-23T22:58:58.047" v="3840" actId="1076"/>
          <ac:spMkLst>
            <pc:docMk/>
            <pc:sldMk cId="495033022" sldId="292"/>
            <ac:spMk id="4" creationId="{EE3633FE-D2F8-3642-0B76-1F2F3BC4D95C}"/>
          </ac:spMkLst>
        </pc:spChg>
        <pc:spChg chg="add mod">
          <ac:chgData name="Dionysios Chartoumpekis" userId="8f9a7d55e553d723" providerId="LiveId" clId="{E7FF0E49-8C04-44A7-BB91-431B5DDE5A30}" dt="2023-01-23T22:58:17.134" v="3793" actId="1076"/>
          <ac:spMkLst>
            <pc:docMk/>
            <pc:sldMk cId="495033022" sldId="292"/>
            <ac:spMk id="5" creationId="{EAA8F7B2-ED7A-9E01-085F-7F1047369610}"/>
          </ac:spMkLst>
        </pc:spChg>
      </pc:sldChg>
      <pc:sldChg chg="addSp delSp modSp new mod setBg">
        <pc:chgData name="Dionysios Chartoumpekis" userId="8f9a7d55e553d723" providerId="LiveId" clId="{E7FF0E49-8C04-44A7-BB91-431B5DDE5A30}" dt="2023-01-23T23:06:43.493" v="4007" actId="20577"/>
        <pc:sldMkLst>
          <pc:docMk/>
          <pc:sldMk cId="730013566" sldId="293"/>
        </pc:sldMkLst>
        <pc:spChg chg="del">
          <ac:chgData name="Dionysios Chartoumpekis" userId="8f9a7d55e553d723" providerId="LiveId" clId="{E7FF0E49-8C04-44A7-BB91-431B5DDE5A30}" dt="2023-01-23T23:05:36.133" v="3932" actId="478"/>
          <ac:spMkLst>
            <pc:docMk/>
            <pc:sldMk cId="730013566" sldId="293"/>
            <ac:spMk id="2" creationId="{80120947-637A-81A4-4555-66578B3FAE23}"/>
          </ac:spMkLst>
        </pc:spChg>
        <pc:spChg chg="del">
          <ac:chgData name="Dionysios Chartoumpekis" userId="8f9a7d55e553d723" providerId="LiveId" clId="{E7FF0E49-8C04-44A7-BB91-431B5DDE5A30}" dt="2023-01-23T23:05:37.081" v="3933" actId="478"/>
          <ac:spMkLst>
            <pc:docMk/>
            <pc:sldMk cId="730013566" sldId="293"/>
            <ac:spMk id="3" creationId="{E8F5A51B-82EE-7444-0F35-16911CDD1C7C}"/>
          </ac:spMkLst>
        </pc:spChg>
        <pc:spChg chg="add mod">
          <ac:chgData name="Dionysios Chartoumpekis" userId="8f9a7d55e553d723" providerId="LiveId" clId="{E7FF0E49-8C04-44A7-BB91-431B5DDE5A30}" dt="2023-01-23T23:06:43.493" v="4007" actId="20577"/>
          <ac:spMkLst>
            <pc:docMk/>
            <pc:sldMk cId="730013566" sldId="293"/>
            <ac:spMk id="5" creationId="{7D695857-F7A9-6F77-7FBD-655F1A0923B7}"/>
          </ac:spMkLst>
        </pc:spChg>
        <pc:spChg chg="add">
          <ac:chgData name="Dionysios Chartoumpekis" userId="8f9a7d55e553d723" providerId="LiveId" clId="{E7FF0E49-8C04-44A7-BB91-431B5DDE5A30}" dt="2023-01-23T23:06:09.191" v="3936" actId="26606"/>
          <ac:spMkLst>
            <pc:docMk/>
            <pc:sldMk cId="730013566" sldId="293"/>
            <ac:spMk id="9" creationId="{F3060C83-F051-4F0E-ABAD-AA0DFC48B218}"/>
          </ac:spMkLst>
        </pc:spChg>
        <pc:spChg chg="add">
          <ac:chgData name="Dionysios Chartoumpekis" userId="8f9a7d55e553d723" providerId="LiveId" clId="{E7FF0E49-8C04-44A7-BB91-431B5DDE5A30}" dt="2023-01-23T23:06:09.191" v="3936" actId="26606"/>
          <ac:spMkLst>
            <pc:docMk/>
            <pc:sldMk cId="730013566" sldId="293"/>
            <ac:spMk id="11" creationId="{83C98ABE-055B-441F-B07E-44F97F083C39}"/>
          </ac:spMkLst>
        </pc:spChg>
        <pc:spChg chg="add">
          <ac:chgData name="Dionysios Chartoumpekis" userId="8f9a7d55e553d723" providerId="LiveId" clId="{E7FF0E49-8C04-44A7-BB91-431B5DDE5A30}" dt="2023-01-23T23:06:09.191" v="3936" actId="26606"/>
          <ac:spMkLst>
            <pc:docMk/>
            <pc:sldMk cId="730013566" sldId="293"/>
            <ac:spMk id="13" creationId="{29FDB030-9B49-4CED-8CCD-4D99382388AC}"/>
          </ac:spMkLst>
        </pc:spChg>
        <pc:spChg chg="add">
          <ac:chgData name="Dionysios Chartoumpekis" userId="8f9a7d55e553d723" providerId="LiveId" clId="{E7FF0E49-8C04-44A7-BB91-431B5DDE5A30}" dt="2023-01-23T23:06:09.191" v="3936" actId="26606"/>
          <ac:spMkLst>
            <pc:docMk/>
            <pc:sldMk cId="730013566" sldId="293"/>
            <ac:spMk id="15" creationId="{3783CA14-24A1-485C-8B30-D6A5D87987AD}"/>
          </ac:spMkLst>
        </pc:spChg>
        <pc:spChg chg="add">
          <ac:chgData name="Dionysios Chartoumpekis" userId="8f9a7d55e553d723" providerId="LiveId" clId="{E7FF0E49-8C04-44A7-BB91-431B5DDE5A30}" dt="2023-01-23T23:06:09.191" v="3936" actId="26606"/>
          <ac:spMkLst>
            <pc:docMk/>
            <pc:sldMk cId="730013566" sldId="293"/>
            <ac:spMk id="17" creationId="{9A97C86A-04D6-40F7-AE84-31AB43E6A846}"/>
          </ac:spMkLst>
        </pc:spChg>
        <pc:spChg chg="add">
          <ac:chgData name="Dionysios Chartoumpekis" userId="8f9a7d55e553d723" providerId="LiveId" clId="{E7FF0E49-8C04-44A7-BB91-431B5DDE5A30}" dt="2023-01-23T23:06:09.191" v="3936" actId="26606"/>
          <ac:spMkLst>
            <pc:docMk/>
            <pc:sldMk cId="730013566" sldId="293"/>
            <ac:spMk id="19" creationId="{FF9F2414-84E8-453E-B1F3-389FDE8192D9}"/>
          </ac:spMkLst>
        </pc:spChg>
        <pc:spChg chg="add">
          <ac:chgData name="Dionysios Chartoumpekis" userId="8f9a7d55e553d723" providerId="LiveId" clId="{E7FF0E49-8C04-44A7-BB91-431B5DDE5A30}" dt="2023-01-23T23:06:09.191" v="3936" actId="26606"/>
          <ac:spMkLst>
            <pc:docMk/>
            <pc:sldMk cId="730013566" sldId="293"/>
            <ac:spMk id="21" creationId="{3ECA69A1-7536-43AC-85EF-C7106179F5ED}"/>
          </ac:spMkLst>
        </pc:spChg>
        <pc:picChg chg="add mod">
          <ac:chgData name="Dionysios Chartoumpekis" userId="8f9a7d55e553d723" providerId="LiveId" clId="{E7FF0E49-8C04-44A7-BB91-431B5DDE5A30}" dt="2023-01-23T23:06:09.191" v="3936" actId="26606"/>
          <ac:picMkLst>
            <pc:docMk/>
            <pc:sldMk cId="730013566" sldId="293"/>
            <ac:picMk id="4" creationId="{349AFDAB-FCD8-3064-307C-AA01DA5CE75A}"/>
          </ac:picMkLst>
        </pc:picChg>
      </pc:sldChg>
    </pc:docChg>
  </pc:docChgLst>
  <pc:docChgLst>
    <pc:chgData name="Dionysios Chartoumpekis" userId="8f9a7d55e553d723" providerId="LiveId" clId="{73FA826D-F198-4D0B-AF1E-E58E5915C574}"/>
    <pc:docChg chg="undo custSel addSld delSld modSld sldOrd">
      <pc:chgData name="Dionysios Chartoumpekis" userId="8f9a7d55e553d723" providerId="LiveId" clId="{73FA826D-F198-4D0B-AF1E-E58E5915C574}" dt="2024-10-06T20:16:07.747" v="12436" actId="1076"/>
      <pc:docMkLst>
        <pc:docMk/>
      </pc:docMkLst>
      <pc:sldChg chg="addSp delSp modSp mod">
        <pc:chgData name="Dionysios Chartoumpekis" userId="8f9a7d55e553d723" providerId="LiveId" clId="{73FA826D-F198-4D0B-AF1E-E58E5915C574}" dt="2024-10-06T20:16:07.747" v="12436" actId="1076"/>
        <pc:sldMkLst>
          <pc:docMk/>
          <pc:sldMk cId="3085094302" sldId="256"/>
        </pc:sldMkLst>
        <pc:spChg chg="mod">
          <ac:chgData name="Dionysios Chartoumpekis" userId="8f9a7d55e553d723" providerId="LiveId" clId="{73FA826D-F198-4D0B-AF1E-E58E5915C574}" dt="2024-10-06T20:05:08.113" v="12400" actId="1076"/>
          <ac:spMkLst>
            <pc:docMk/>
            <pc:sldMk cId="3085094302" sldId="256"/>
            <ac:spMk id="2" creationId="{707C9541-B9AC-4EB6-8031-B04B510DED8C}"/>
          </ac:spMkLst>
        </pc:spChg>
        <pc:spChg chg="mod">
          <ac:chgData name="Dionysios Chartoumpekis" userId="8f9a7d55e553d723" providerId="LiveId" clId="{73FA826D-F198-4D0B-AF1E-E58E5915C574}" dt="2024-10-06T20:05:05.689" v="12399" actId="1076"/>
          <ac:spMkLst>
            <pc:docMk/>
            <pc:sldMk cId="3085094302" sldId="256"/>
            <ac:spMk id="3" creationId="{322FE945-F9DD-479D-B4E9-FF7F97ED95A9}"/>
          </ac:spMkLst>
        </pc:spChg>
        <pc:spChg chg="add mod">
          <ac:chgData name="Dionysios Chartoumpekis" userId="8f9a7d55e553d723" providerId="LiveId" clId="{73FA826D-F198-4D0B-AF1E-E58E5915C574}" dt="2024-10-06T20:16:07.747" v="12436" actId="1076"/>
          <ac:spMkLst>
            <pc:docMk/>
            <pc:sldMk cId="3085094302" sldId="256"/>
            <ac:spMk id="7" creationId="{5A407E3B-29E8-2654-8C7F-F1AD65E4E93C}"/>
          </ac:spMkLst>
        </pc:spChg>
        <pc:picChg chg="add del mod">
          <ac:chgData name="Dionysios Chartoumpekis" userId="8f9a7d55e553d723" providerId="LiveId" clId="{73FA826D-F198-4D0B-AF1E-E58E5915C574}" dt="2024-10-05T20:05:10.986" v="312" actId="478"/>
          <ac:picMkLst>
            <pc:docMk/>
            <pc:sldMk cId="3085094302" sldId="256"/>
            <ac:picMk id="4" creationId="{E715ED6B-EA1A-5AE4-23F8-6133393F46B7}"/>
          </ac:picMkLst>
        </pc:picChg>
        <pc:picChg chg="add mod">
          <ac:chgData name="Dionysios Chartoumpekis" userId="8f9a7d55e553d723" providerId="LiveId" clId="{73FA826D-F198-4D0B-AF1E-E58E5915C574}" dt="2024-10-05T20:05:15.547" v="314" actId="1076"/>
          <ac:picMkLst>
            <pc:docMk/>
            <pc:sldMk cId="3085094302" sldId="256"/>
            <ac:picMk id="5" creationId="{4B4FB975-11B4-9B63-37D7-396525470352}"/>
          </ac:picMkLst>
        </pc:picChg>
        <pc:picChg chg="add mod">
          <ac:chgData name="Dionysios Chartoumpekis" userId="8f9a7d55e553d723" providerId="LiveId" clId="{73FA826D-F198-4D0B-AF1E-E58E5915C574}" dt="2024-10-06T20:15:34.463" v="12407" actId="14100"/>
          <ac:picMkLst>
            <pc:docMk/>
            <pc:sldMk cId="3085094302" sldId="256"/>
            <ac:picMk id="6" creationId="{23511C3A-EA69-47F7-FCE7-306D4CE98606}"/>
          </ac:picMkLst>
        </pc:picChg>
      </pc:sldChg>
      <pc:sldChg chg="addSp modSp mod modAnim">
        <pc:chgData name="Dionysios Chartoumpekis" userId="8f9a7d55e553d723" providerId="LiveId" clId="{73FA826D-F198-4D0B-AF1E-E58E5915C574}" dt="2024-10-05T20:23:19.620" v="533"/>
        <pc:sldMkLst>
          <pc:docMk/>
          <pc:sldMk cId="1251444745" sldId="267"/>
        </pc:sldMkLst>
        <pc:spChg chg="add mod">
          <ac:chgData name="Dionysios Chartoumpekis" userId="8f9a7d55e553d723" providerId="LiveId" clId="{73FA826D-F198-4D0B-AF1E-E58E5915C574}" dt="2024-10-05T20:23:14.842" v="532" actId="113"/>
          <ac:spMkLst>
            <pc:docMk/>
            <pc:sldMk cId="1251444745" sldId="267"/>
            <ac:spMk id="2" creationId="{F7E881DE-8D28-8FE0-BB68-7FCB91E6EA3B}"/>
          </ac:spMkLst>
        </pc:spChg>
        <pc:spChg chg="mod">
          <ac:chgData name="Dionysios Chartoumpekis" userId="8f9a7d55e553d723" providerId="LiveId" clId="{73FA826D-F198-4D0B-AF1E-E58E5915C574}" dt="2024-10-05T20:22:39.423" v="523" actId="21"/>
          <ac:spMkLst>
            <pc:docMk/>
            <pc:sldMk cId="1251444745" sldId="267"/>
            <ac:spMk id="7" creationId="{C43D196B-5CAE-48B1-8D83-4DE07541DEE5}"/>
          </ac:spMkLst>
        </pc:spChg>
        <pc:picChg chg="mod">
          <ac:chgData name="Dionysios Chartoumpekis" userId="8f9a7d55e553d723" providerId="LiveId" clId="{73FA826D-F198-4D0B-AF1E-E58E5915C574}" dt="2024-10-05T20:21:31.222" v="513" actId="1076"/>
          <ac:picMkLst>
            <pc:docMk/>
            <pc:sldMk cId="1251444745" sldId="267"/>
            <ac:picMk id="9" creationId="{704AA0FB-14D7-459C-99A0-B5D6EEB32921}"/>
          </ac:picMkLst>
        </pc:picChg>
      </pc:sldChg>
      <pc:sldChg chg="modSp mod">
        <pc:chgData name="Dionysios Chartoumpekis" userId="8f9a7d55e553d723" providerId="LiveId" clId="{73FA826D-F198-4D0B-AF1E-E58E5915C574}" dt="2024-10-05T21:13:07.316" v="1481" actId="6549"/>
        <pc:sldMkLst>
          <pc:docMk/>
          <pc:sldMk cId="4202284640" sldId="268"/>
        </pc:sldMkLst>
        <pc:spChg chg="mod">
          <ac:chgData name="Dionysios Chartoumpekis" userId="8f9a7d55e553d723" providerId="LiveId" clId="{73FA826D-F198-4D0B-AF1E-E58E5915C574}" dt="2024-10-05T21:13:07.316" v="1481" actId="6549"/>
          <ac:spMkLst>
            <pc:docMk/>
            <pc:sldMk cId="4202284640" sldId="268"/>
            <ac:spMk id="6" creationId="{5ECF1030-9376-4562-95F2-8ED75A607553}"/>
          </ac:spMkLst>
        </pc:spChg>
      </pc:sldChg>
      <pc:sldChg chg="delSp modSp mod">
        <pc:chgData name="Dionysios Chartoumpekis" userId="8f9a7d55e553d723" providerId="LiveId" clId="{73FA826D-F198-4D0B-AF1E-E58E5915C574}" dt="2024-10-05T21:31:23.187" v="1681" actId="14100"/>
        <pc:sldMkLst>
          <pc:docMk/>
          <pc:sldMk cId="4244546133" sldId="271"/>
        </pc:sldMkLst>
        <pc:picChg chg="mod">
          <ac:chgData name="Dionysios Chartoumpekis" userId="8f9a7d55e553d723" providerId="LiveId" clId="{73FA826D-F198-4D0B-AF1E-E58E5915C574}" dt="2024-10-05T21:31:23.187" v="1681" actId="14100"/>
          <ac:picMkLst>
            <pc:docMk/>
            <pc:sldMk cId="4244546133" sldId="271"/>
            <ac:picMk id="6" creationId="{DBF3E8CB-6DF2-433A-9E2B-43842A4DD7B7}"/>
          </ac:picMkLst>
        </pc:picChg>
        <pc:picChg chg="del mod">
          <ac:chgData name="Dionysios Chartoumpekis" userId="8f9a7d55e553d723" providerId="LiveId" clId="{73FA826D-F198-4D0B-AF1E-E58E5915C574}" dt="2024-10-05T21:30:49.255" v="1675" actId="478"/>
          <ac:picMkLst>
            <pc:docMk/>
            <pc:sldMk cId="4244546133" sldId="271"/>
            <ac:picMk id="8" creationId="{C6B1BB17-936E-42E4-9B21-CEA7BA8C2751}"/>
          </ac:picMkLst>
        </pc:picChg>
      </pc:sldChg>
      <pc:sldChg chg="addSp delSp modSp mod">
        <pc:chgData name="Dionysios Chartoumpekis" userId="8f9a7d55e553d723" providerId="LiveId" clId="{73FA826D-F198-4D0B-AF1E-E58E5915C574}" dt="2024-10-05T21:21:48.336" v="1632" actId="20577"/>
        <pc:sldMkLst>
          <pc:docMk/>
          <pc:sldMk cId="1783198562" sldId="276"/>
        </pc:sldMkLst>
        <pc:spChg chg="add mod">
          <ac:chgData name="Dionysios Chartoumpekis" userId="8f9a7d55e553d723" providerId="LiveId" clId="{73FA826D-F198-4D0B-AF1E-E58E5915C574}" dt="2024-10-05T21:20:50.467" v="1609" actId="14100"/>
          <ac:spMkLst>
            <pc:docMk/>
            <pc:sldMk cId="1783198562" sldId="276"/>
            <ac:spMk id="4" creationId="{BFB464EB-9604-13F3-9D22-6A2542A3C014}"/>
          </ac:spMkLst>
        </pc:spChg>
        <pc:spChg chg="add mod">
          <ac:chgData name="Dionysios Chartoumpekis" userId="8f9a7d55e553d723" providerId="LiveId" clId="{73FA826D-F198-4D0B-AF1E-E58E5915C574}" dt="2024-10-05T21:21:48.336" v="1632" actId="20577"/>
          <ac:spMkLst>
            <pc:docMk/>
            <pc:sldMk cId="1783198562" sldId="276"/>
            <ac:spMk id="5" creationId="{5FAA16A0-D093-3AF0-1361-E98F49816653}"/>
          </ac:spMkLst>
        </pc:spChg>
        <pc:spChg chg="del mod">
          <ac:chgData name="Dionysios Chartoumpekis" userId="8f9a7d55e553d723" providerId="LiveId" clId="{73FA826D-F198-4D0B-AF1E-E58E5915C574}" dt="2024-10-05T21:21:39.690" v="1629" actId="478"/>
          <ac:spMkLst>
            <pc:docMk/>
            <pc:sldMk cId="1783198562" sldId="276"/>
            <ac:spMk id="15" creationId="{EB156897-DAE5-5B4B-A577-CBA8195C205E}"/>
          </ac:spMkLst>
        </pc:spChg>
        <pc:picChg chg="add mod">
          <ac:chgData name="Dionysios Chartoumpekis" userId="8f9a7d55e553d723" providerId="LiveId" clId="{73FA826D-F198-4D0B-AF1E-E58E5915C574}" dt="2024-10-05T21:21:30.246" v="1628" actId="14100"/>
          <ac:picMkLst>
            <pc:docMk/>
            <pc:sldMk cId="1783198562" sldId="276"/>
            <ac:picMk id="2" creationId="{BEB78BA7-E067-385F-60C1-67D8B2758F5D}"/>
          </ac:picMkLst>
        </pc:picChg>
        <pc:picChg chg="del mod">
          <ac:chgData name="Dionysios Chartoumpekis" userId="8f9a7d55e553d723" providerId="LiveId" clId="{73FA826D-F198-4D0B-AF1E-E58E5915C574}" dt="2024-10-05T21:18:08.457" v="1535" actId="21"/>
          <ac:picMkLst>
            <pc:docMk/>
            <pc:sldMk cId="1783198562" sldId="276"/>
            <ac:picMk id="9" creationId="{439400C2-87AD-2941-883A-EA465590052D}"/>
          </ac:picMkLst>
        </pc:picChg>
      </pc:sldChg>
      <pc:sldChg chg="addSp modSp mod">
        <pc:chgData name="Dionysios Chartoumpekis" userId="8f9a7d55e553d723" providerId="LiveId" clId="{73FA826D-F198-4D0B-AF1E-E58E5915C574}" dt="2024-10-05T21:55:30.607" v="1994" actId="2711"/>
        <pc:sldMkLst>
          <pc:docMk/>
          <pc:sldMk cId="1756704897" sldId="277"/>
        </pc:sldMkLst>
        <pc:spChg chg="add mod">
          <ac:chgData name="Dionysios Chartoumpekis" userId="8f9a7d55e553d723" providerId="LiveId" clId="{73FA826D-F198-4D0B-AF1E-E58E5915C574}" dt="2024-10-05T21:55:30.607" v="1994" actId="2711"/>
          <ac:spMkLst>
            <pc:docMk/>
            <pc:sldMk cId="1756704897" sldId="277"/>
            <ac:spMk id="2" creationId="{FD29DF7F-B009-D075-1AD8-47721E73039A}"/>
          </ac:spMkLst>
        </pc:spChg>
        <pc:spChg chg="mod">
          <ac:chgData name="Dionysios Chartoumpekis" userId="8f9a7d55e553d723" providerId="LiveId" clId="{73FA826D-F198-4D0B-AF1E-E58E5915C574}" dt="2024-10-05T21:55:17.260" v="1991" actId="1076"/>
          <ac:spMkLst>
            <pc:docMk/>
            <pc:sldMk cId="1756704897" sldId="277"/>
            <ac:spMk id="5" creationId="{F82538B8-37B4-4288-ABD1-7CFB5D501C4F}"/>
          </ac:spMkLst>
        </pc:spChg>
      </pc:sldChg>
      <pc:sldChg chg="addSp modSp mod">
        <pc:chgData name="Dionysios Chartoumpekis" userId="8f9a7d55e553d723" providerId="LiveId" clId="{73FA826D-F198-4D0B-AF1E-E58E5915C574}" dt="2024-10-06T10:35:08.378" v="2899" actId="1076"/>
        <pc:sldMkLst>
          <pc:docMk/>
          <pc:sldMk cId="3207906283" sldId="279"/>
        </pc:sldMkLst>
        <pc:spChg chg="add mod">
          <ac:chgData name="Dionysios Chartoumpekis" userId="8f9a7d55e553d723" providerId="LiveId" clId="{73FA826D-F198-4D0B-AF1E-E58E5915C574}" dt="2024-10-06T10:35:08.378" v="2899" actId="1076"/>
          <ac:spMkLst>
            <pc:docMk/>
            <pc:sldMk cId="3207906283" sldId="279"/>
            <ac:spMk id="2" creationId="{F2179EC3-7C44-0C75-A652-27009B32D8A6}"/>
          </ac:spMkLst>
        </pc:spChg>
        <pc:picChg chg="mod">
          <ac:chgData name="Dionysios Chartoumpekis" userId="8f9a7d55e553d723" providerId="LiveId" clId="{73FA826D-F198-4D0B-AF1E-E58E5915C574}" dt="2024-10-06T10:20:02.260" v="2316" actId="14100"/>
          <ac:picMkLst>
            <pc:docMk/>
            <pc:sldMk cId="3207906283" sldId="279"/>
            <ac:picMk id="5" creationId="{07B9E2F0-D836-6944-BAC1-F51FC933097C}"/>
          </ac:picMkLst>
        </pc:picChg>
      </pc:sldChg>
      <pc:sldChg chg="addSp modSp mod">
        <pc:chgData name="Dionysios Chartoumpekis" userId="8f9a7d55e553d723" providerId="LiveId" clId="{73FA826D-F198-4D0B-AF1E-E58E5915C574}" dt="2024-10-06T10:30:55.667" v="2698" actId="113"/>
        <pc:sldMkLst>
          <pc:docMk/>
          <pc:sldMk cId="3051214187" sldId="280"/>
        </pc:sldMkLst>
        <pc:spChg chg="add mod">
          <ac:chgData name="Dionysios Chartoumpekis" userId="8f9a7d55e553d723" providerId="LiveId" clId="{73FA826D-F198-4D0B-AF1E-E58E5915C574}" dt="2024-10-06T10:25:57.680" v="2570" actId="1076"/>
          <ac:spMkLst>
            <pc:docMk/>
            <pc:sldMk cId="3051214187" sldId="280"/>
            <ac:spMk id="3" creationId="{D6ED7D15-2F57-4BAF-F6CB-B10ED9910DA9}"/>
          </ac:spMkLst>
        </pc:spChg>
        <pc:spChg chg="add mod">
          <ac:chgData name="Dionysios Chartoumpekis" userId="8f9a7d55e553d723" providerId="LiveId" clId="{73FA826D-F198-4D0B-AF1E-E58E5915C574}" dt="2024-10-06T10:30:51.884" v="2697" actId="113"/>
          <ac:spMkLst>
            <pc:docMk/>
            <pc:sldMk cId="3051214187" sldId="280"/>
            <ac:spMk id="4" creationId="{73DE0EDC-57BC-8AC9-E987-C6EC37407DA2}"/>
          </ac:spMkLst>
        </pc:spChg>
        <pc:spChg chg="add mod">
          <ac:chgData name="Dionysios Chartoumpekis" userId="8f9a7d55e553d723" providerId="LiveId" clId="{73FA826D-F198-4D0B-AF1E-E58E5915C574}" dt="2024-10-06T10:30:55.667" v="2698" actId="113"/>
          <ac:spMkLst>
            <pc:docMk/>
            <pc:sldMk cId="3051214187" sldId="280"/>
            <ac:spMk id="5" creationId="{F6A51372-79E7-29EE-D72D-997B2BC78745}"/>
          </ac:spMkLst>
        </pc:spChg>
        <pc:spChg chg="mod">
          <ac:chgData name="Dionysios Chartoumpekis" userId="8f9a7d55e553d723" providerId="LiveId" clId="{73FA826D-F198-4D0B-AF1E-E58E5915C574}" dt="2024-10-06T10:30:31.445" v="2695" actId="1076"/>
          <ac:spMkLst>
            <pc:docMk/>
            <pc:sldMk cId="3051214187" sldId="280"/>
            <ac:spMk id="18" creationId="{F852E8C8-6386-E44D-8783-30ECE3268A60}"/>
          </ac:spMkLst>
        </pc:spChg>
        <pc:picChg chg="add mod">
          <ac:chgData name="Dionysios Chartoumpekis" userId="8f9a7d55e553d723" providerId="LiveId" clId="{73FA826D-F198-4D0B-AF1E-E58E5915C574}" dt="2024-10-06T10:30:35.342" v="2696" actId="1076"/>
          <ac:picMkLst>
            <pc:docMk/>
            <pc:sldMk cId="3051214187" sldId="280"/>
            <ac:picMk id="6" creationId="{EEA1E675-5A22-834C-8D16-BB04CCD5988C}"/>
          </ac:picMkLst>
        </pc:picChg>
        <pc:picChg chg="mod">
          <ac:chgData name="Dionysios Chartoumpekis" userId="8f9a7d55e553d723" providerId="LiveId" clId="{73FA826D-F198-4D0B-AF1E-E58E5915C574}" dt="2024-10-06T10:30:09.018" v="2687" actId="1076"/>
          <ac:picMkLst>
            <pc:docMk/>
            <pc:sldMk cId="3051214187" sldId="280"/>
            <ac:picMk id="13" creationId="{CA27E5C9-8E13-8444-B7ED-72053F75A04E}"/>
          </ac:picMkLst>
        </pc:picChg>
        <pc:picChg chg="mod">
          <ac:chgData name="Dionysios Chartoumpekis" userId="8f9a7d55e553d723" providerId="LiveId" clId="{73FA826D-F198-4D0B-AF1E-E58E5915C574}" dt="2024-10-06T10:30:12.881" v="2690" actId="1076"/>
          <ac:picMkLst>
            <pc:docMk/>
            <pc:sldMk cId="3051214187" sldId="280"/>
            <ac:picMk id="16" creationId="{84F92CA1-ABB6-7B41-B2DA-3BD096FD1579}"/>
          </ac:picMkLst>
        </pc:picChg>
      </pc:sldChg>
      <pc:sldChg chg="addSp delSp modSp mod">
        <pc:chgData name="Dionysios Chartoumpekis" userId="8f9a7d55e553d723" providerId="LiveId" clId="{73FA826D-F198-4D0B-AF1E-E58E5915C574}" dt="2024-10-06T10:19:26.073" v="2314" actId="20577"/>
        <pc:sldMkLst>
          <pc:docMk/>
          <pc:sldMk cId="481842618" sldId="281"/>
        </pc:sldMkLst>
        <pc:spChg chg="mod">
          <ac:chgData name="Dionysios Chartoumpekis" userId="8f9a7d55e553d723" providerId="LiveId" clId="{73FA826D-F198-4D0B-AF1E-E58E5915C574}" dt="2024-10-06T10:18:43.290" v="2301" actId="1076"/>
          <ac:spMkLst>
            <pc:docMk/>
            <pc:sldMk cId="481842618" sldId="281"/>
            <ac:spMk id="2" creationId="{B0C3C9DE-067D-8B46-A656-09DA13C3BD69}"/>
          </ac:spMkLst>
        </pc:spChg>
        <pc:spChg chg="add del mod">
          <ac:chgData name="Dionysios Chartoumpekis" userId="8f9a7d55e553d723" providerId="LiveId" clId="{73FA826D-F198-4D0B-AF1E-E58E5915C574}" dt="2024-10-06T10:18:31.480" v="2298"/>
          <ac:spMkLst>
            <pc:docMk/>
            <pc:sldMk cId="481842618" sldId="281"/>
            <ac:spMk id="3" creationId="{6D481CC0-B3A8-1D4D-CF8E-9D588A26B51B}"/>
          </ac:spMkLst>
        </pc:spChg>
        <pc:spChg chg="add mod">
          <ac:chgData name="Dionysios Chartoumpekis" userId="8f9a7d55e553d723" providerId="LiveId" clId="{73FA826D-F198-4D0B-AF1E-E58E5915C574}" dt="2024-10-06T10:19:26.073" v="2314" actId="20577"/>
          <ac:spMkLst>
            <pc:docMk/>
            <pc:sldMk cId="481842618" sldId="281"/>
            <ac:spMk id="5" creationId="{FD034FCA-F872-BBC2-9248-108BAEE0CFC7}"/>
          </ac:spMkLst>
        </pc:spChg>
        <pc:spChg chg="mod">
          <ac:chgData name="Dionysios Chartoumpekis" userId="8f9a7d55e553d723" providerId="LiveId" clId="{73FA826D-F198-4D0B-AF1E-E58E5915C574}" dt="2024-10-06T10:18:37.672" v="2299" actId="164"/>
          <ac:spMkLst>
            <pc:docMk/>
            <pc:sldMk cId="481842618" sldId="281"/>
            <ac:spMk id="9" creationId="{06B678B3-9EE5-C740-ACAE-A6FE214927C9}"/>
          </ac:spMkLst>
        </pc:spChg>
        <pc:grpChg chg="add mod">
          <ac:chgData name="Dionysios Chartoumpekis" userId="8f9a7d55e553d723" providerId="LiveId" clId="{73FA826D-F198-4D0B-AF1E-E58E5915C574}" dt="2024-10-06T10:18:40.678" v="2300" actId="1076"/>
          <ac:grpSpMkLst>
            <pc:docMk/>
            <pc:sldMk cId="481842618" sldId="281"/>
            <ac:grpSpMk id="4" creationId="{1B8DC566-7A5B-C541-4520-26BCC0748A8F}"/>
          </ac:grpSpMkLst>
        </pc:grpChg>
        <pc:picChg chg="mod">
          <ac:chgData name="Dionysios Chartoumpekis" userId="8f9a7d55e553d723" providerId="LiveId" clId="{73FA826D-F198-4D0B-AF1E-E58E5915C574}" dt="2024-10-06T10:18:37.672" v="2299" actId="164"/>
          <ac:picMkLst>
            <pc:docMk/>
            <pc:sldMk cId="481842618" sldId="281"/>
            <ac:picMk id="6" creationId="{875A1551-AACB-554A-B9B8-49DEDD8E8392}"/>
          </ac:picMkLst>
        </pc:picChg>
      </pc:sldChg>
      <pc:sldChg chg="addSp modSp mod">
        <pc:chgData name="Dionysios Chartoumpekis" userId="8f9a7d55e553d723" providerId="LiveId" clId="{73FA826D-F198-4D0B-AF1E-E58E5915C574}" dt="2024-10-06T10:17:07.446" v="2286" actId="20577"/>
        <pc:sldMkLst>
          <pc:docMk/>
          <pc:sldMk cId="1132229184" sldId="282"/>
        </pc:sldMkLst>
        <pc:spChg chg="add mod">
          <ac:chgData name="Dionysios Chartoumpekis" userId="8f9a7d55e553d723" providerId="LiveId" clId="{73FA826D-F198-4D0B-AF1E-E58E5915C574}" dt="2024-10-06T10:17:07.446" v="2286" actId="20577"/>
          <ac:spMkLst>
            <pc:docMk/>
            <pc:sldMk cId="1132229184" sldId="282"/>
            <ac:spMk id="2" creationId="{4ACF423C-CA48-54FB-9795-A8748E3F30B8}"/>
          </ac:spMkLst>
        </pc:spChg>
        <pc:spChg chg="mod">
          <ac:chgData name="Dionysios Chartoumpekis" userId="8f9a7d55e553d723" providerId="LiveId" clId="{73FA826D-F198-4D0B-AF1E-E58E5915C574}" dt="2024-10-06T10:16:44.980" v="2281" actId="1076"/>
          <ac:spMkLst>
            <pc:docMk/>
            <pc:sldMk cId="1132229184" sldId="282"/>
            <ac:spMk id="4" creationId="{17344CCF-8C2A-4AB6-9DAF-3962DF4F9D71}"/>
          </ac:spMkLst>
        </pc:spChg>
        <pc:picChg chg="mod">
          <ac:chgData name="Dionysios Chartoumpekis" userId="8f9a7d55e553d723" providerId="LiveId" clId="{73FA826D-F198-4D0B-AF1E-E58E5915C574}" dt="2024-10-06T10:15:28.419" v="2267" actId="1076"/>
          <ac:picMkLst>
            <pc:docMk/>
            <pc:sldMk cId="1132229184" sldId="282"/>
            <ac:picMk id="7" creationId="{9AD2A4C8-F160-420E-ACE2-1C6EDBB23B55}"/>
          </ac:picMkLst>
        </pc:picChg>
      </pc:sldChg>
      <pc:sldChg chg="modSp mod">
        <pc:chgData name="Dionysios Chartoumpekis" userId="8f9a7d55e553d723" providerId="LiveId" clId="{73FA826D-F198-4D0B-AF1E-E58E5915C574}" dt="2024-10-06T10:36:44.018" v="3080" actId="20577"/>
        <pc:sldMkLst>
          <pc:docMk/>
          <pc:sldMk cId="3987104655" sldId="283"/>
        </pc:sldMkLst>
        <pc:spChg chg="mod">
          <ac:chgData name="Dionysios Chartoumpekis" userId="8f9a7d55e553d723" providerId="LiveId" clId="{73FA826D-F198-4D0B-AF1E-E58E5915C574}" dt="2024-10-06T10:36:44.018" v="3080" actId="20577"/>
          <ac:spMkLst>
            <pc:docMk/>
            <pc:sldMk cId="3987104655" sldId="283"/>
            <ac:spMk id="10" creationId="{DB79AB71-C440-42AA-B102-E35FE71897A3}"/>
          </ac:spMkLst>
        </pc:spChg>
      </pc:sldChg>
      <pc:sldChg chg="addSp modSp mod">
        <pc:chgData name="Dionysios Chartoumpekis" userId="8f9a7d55e553d723" providerId="LiveId" clId="{73FA826D-F198-4D0B-AF1E-E58E5915C574}" dt="2024-10-06T10:18:08.104" v="2295" actId="255"/>
        <pc:sldMkLst>
          <pc:docMk/>
          <pc:sldMk cId="918893162" sldId="285"/>
        </pc:sldMkLst>
        <pc:spChg chg="add mod">
          <ac:chgData name="Dionysios Chartoumpekis" userId="8f9a7d55e553d723" providerId="LiveId" clId="{73FA826D-F198-4D0B-AF1E-E58E5915C574}" dt="2024-10-06T10:18:08.104" v="2295" actId="255"/>
          <ac:spMkLst>
            <pc:docMk/>
            <pc:sldMk cId="918893162" sldId="285"/>
            <ac:spMk id="2" creationId="{3E863612-3E33-8FCB-F1B5-BAD2225B78AF}"/>
          </ac:spMkLst>
        </pc:spChg>
        <pc:picChg chg="mod">
          <ac:chgData name="Dionysios Chartoumpekis" userId="8f9a7d55e553d723" providerId="LiveId" clId="{73FA826D-F198-4D0B-AF1E-E58E5915C574}" dt="2024-10-06T10:17:45.318" v="2290" actId="14100"/>
          <ac:picMkLst>
            <pc:docMk/>
            <pc:sldMk cId="918893162" sldId="285"/>
            <ac:picMk id="5" creationId="{F1D656F6-6B64-4164-95BF-6CFCCC2A522C}"/>
          </ac:picMkLst>
        </pc:picChg>
      </pc:sldChg>
      <pc:sldChg chg="modSp mod">
        <pc:chgData name="Dionysios Chartoumpekis" userId="8f9a7d55e553d723" providerId="LiveId" clId="{73FA826D-F198-4D0B-AF1E-E58E5915C574}" dt="2024-10-06T20:02:12.245" v="12396" actId="20577"/>
        <pc:sldMkLst>
          <pc:docMk/>
          <pc:sldMk cId="2008141457" sldId="287"/>
        </pc:sldMkLst>
        <pc:spChg chg="mod">
          <ac:chgData name="Dionysios Chartoumpekis" userId="8f9a7d55e553d723" providerId="LiveId" clId="{73FA826D-F198-4D0B-AF1E-E58E5915C574}" dt="2024-10-06T20:02:12.245" v="12396" actId="20577"/>
          <ac:spMkLst>
            <pc:docMk/>
            <pc:sldMk cId="2008141457" sldId="287"/>
            <ac:spMk id="5" creationId="{AFFA4136-EE4B-408C-7E36-D554FE03C0C2}"/>
          </ac:spMkLst>
        </pc:spChg>
      </pc:sldChg>
      <pc:sldChg chg="addSp modSp mod modAnim">
        <pc:chgData name="Dionysios Chartoumpekis" userId="8f9a7d55e553d723" providerId="LiveId" clId="{73FA826D-F198-4D0B-AF1E-E58E5915C574}" dt="2024-10-06T10:34:14.138" v="2875"/>
        <pc:sldMkLst>
          <pc:docMk/>
          <pc:sldMk cId="3143947790" sldId="289"/>
        </pc:sldMkLst>
        <pc:spChg chg="add mod">
          <ac:chgData name="Dionysios Chartoumpekis" userId="8f9a7d55e553d723" providerId="LiveId" clId="{73FA826D-F198-4D0B-AF1E-E58E5915C574}" dt="2024-10-06T10:34:06.976" v="2874" actId="1076"/>
          <ac:spMkLst>
            <pc:docMk/>
            <pc:sldMk cId="3143947790" sldId="289"/>
            <ac:spMk id="2" creationId="{57CA060D-1008-59CA-0E25-9398E8A6C357}"/>
          </ac:spMkLst>
        </pc:spChg>
      </pc:sldChg>
      <pc:sldChg chg="modSp mod">
        <pc:chgData name="Dionysios Chartoumpekis" userId="8f9a7d55e553d723" providerId="LiveId" clId="{73FA826D-F198-4D0B-AF1E-E58E5915C574}" dt="2024-10-06T19:33:07.891" v="9292" actId="20577"/>
        <pc:sldMkLst>
          <pc:docMk/>
          <pc:sldMk cId="2892725" sldId="291"/>
        </pc:sldMkLst>
        <pc:spChg chg="mod">
          <ac:chgData name="Dionysios Chartoumpekis" userId="8f9a7d55e553d723" providerId="LiveId" clId="{73FA826D-F198-4D0B-AF1E-E58E5915C574}" dt="2024-10-06T19:32:29.297" v="9179" actId="20577"/>
          <ac:spMkLst>
            <pc:docMk/>
            <pc:sldMk cId="2892725" sldId="291"/>
            <ac:spMk id="5" creationId="{EBB3BCBD-FC9A-7C8D-5C91-5B5791DC230D}"/>
          </ac:spMkLst>
        </pc:spChg>
        <pc:spChg chg="mod">
          <ac:chgData name="Dionysios Chartoumpekis" userId="8f9a7d55e553d723" providerId="LiveId" clId="{73FA826D-F198-4D0B-AF1E-E58E5915C574}" dt="2024-10-06T19:32:44.105" v="9216" actId="20577"/>
          <ac:spMkLst>
            <pc:docMk/>
            <pc:sldMk cId="2892725" sldId="291"/>
            <ac:spMk id="7" creationId="{81025FCC-34C6-E526-0A31-AAC7DDD13E27}"/>
          </ac:spMkLst>
        </pc:spChg>
        <pc:spChg chg="mod">
          <ac:chgData name="Dionysios Chartoumpekis" userId="8f9a7d55e553d723" providerId="LiveId" clId="{73FA826D-F198-4D0B-AF1E-E58E5915C574}" dt="2024-10-06T19:33:07.891" v="9292" actId="20577"/>
          <ac:spMkLst>
            <pc:docMk/>
            <pc:sldMk cId="2892725" sldId="291"/>
            <ac:spMk id="8" creationId="{2EAC110F-AC04-A106-D127-A05A038FF0BE}"/>
          </ac:spMkLst>
        </pc:spChg>
      </pc:sldChg>
      <pc:sldChg chg="del">
        <pc:chgData name="Dionysios Chartoumpekis" userId="8f9a7d55e553d723" providerId="LiveId" clId="{73FA826D-F198-4D0B-AF1E-E58E5915C574}" dt="2024-10-05T21:58:32.488" v="1999" actId="47"/>
        <pc:sldMkLst>
          <pc:docMk/>
          <pc:sldMk cId="222194164" sldId="291"/>
        </pc:sldMkLst>
      </pc:sldChg>
      <pc:sldChg chg="ord">
        <pc:chgData name="Dionysios Chartoumpekis" userId="8f9a7d55e553d723" providerId="LiveId" clId="{73FA826D-F198-4D0B-AF1E-E58E5915C574}" dt="2024-10-06T10:32:26.580" v="2700"/>
        <pc:sldMkLst>
          <pc:docMk/>
          <pc:sldMk cId="495033022" sldId="292"/>
        </pc:sldMkLst>
      </pc:sldChg>
      <pc:sldChg chg="modSp del mod">
        <pc:chgData name="Dionysios Chartoumpekis" userId="8f9a7d55e553d723" providerId="LiveId" clId="{73FA826D-F198-4D0B-AF1E-E58E5915C574}" dt="2024-10-06T16:17:35.899" v="8031" actId="47"/>
        <pc:sldMkLst>
          <pc:docMk/>
          <pc:sldMk cId="730013566" sldId="293"/>
        </pc:sldMkLst>
        <pc:picChg chg="mod">
          <ac:chgData name="Dionysios Chartoumpekis" userId="8f9a7d55e553d723" providerId="LiveId" clId="{73FA826D-F198-4D0B-AF1E-E58E5915C574}" dt="2024-10-05T21:58:13.397" v="1998" actId="1076"/>
          <ac:picMkLst>
            <pc:docMk/>
            <pc:sldMk cId="730013566" sldId="293"/>
            <ac:picMk id="4" creationId="{349AFDAB-FCD8-3064-307C-AA01DA5CE75A}"/>
          </ac:picMkLst>
        </pc:picChg>
      </pc:sldChg>
      <pc:sldChg chg="modSp mod">
        <pc:chgData name="Dionysios Chartoumpekis" userId="8f9a7d55e553d723" providerId="LiveId" clId="{73FA826D-F198-4D0B-AF1E-E58E5915C574}" dt="2024-10-06T19:39:35.749" v="10020" actId="1076"/>
        <pc:sldMkLst>
          <pc:docMk/>
          <pc:sldMk cId="3323319241" sldId="293"/>
        </pc:sldMkLst>
        <pc:spChg chg="mod">
          <ac:chgData name="Dionysios Chartoumpekis" userId="8f9a7d55e553d723" providerId="LiveId" clId="{73FA826D-F198-4D0B-AF1E-E58E5915C574}" dt="2024-10-06T19:37:49.222" v="9832" actId="20577"/>
          <ac:spMkLst>
            <pc:docMk/>
            <pc:sldMk cId="3323319241" sldId="293"/>
            <ac:spMk id="6" creationId="{8ED053B9-CDD1-8027-DBF6-9CD40011A84E}"/>
          </ac:spMkLst>
        </pc:spChg>
        <pc:spChg chg="mod">
          <ac:chgData name="Dionysios Chartoumpekis" userId="8f9a7d55e553d723" providerId="LiveId" clId="{73FA826D-F198-4D0B-AF1E-E58E5915C574}" dt="2024-10-06T19:39:30.404" v="10019" actId="20577"/>
          <ac:spMkLst>
            <pc:docMk/>
            <pc:sldMk cId="3323319241" sldId="293"/>
            <ac:spMk id="7" creationId="{F79B7F6A-0E8C-4335-A020-3D7C932F10CB}"/>
          </ac:spMkLst>
        </pc:spChg>
        <pc:spChg chg="mod">
          <ac:chgData name="Dionysios Chartoumpekis" userId="8f9a7d55e553d723" providerId="LiveId" clId="{73FA826D-F198-4D0B-AF1E-E58E5915C574}" dt="2024-10-06T19:39:35.749" v="10020" actId="1076"/>
          <ac:spMkLst>
            <pc:docMk/>
            <pc:sldMk cId="3323319241" sldId="293"/>
            <ac:spMk id="8" creationId="{D25E4EA3-9F59-4C1C-74C4-207C7C1A6BE2}"/>
          </ac:spMkLst>
        </pc:spChg>
      </pc:sldChg>
      <pc:sldChg chg="addSp delSp modSp new mod">
        <pc:chgData name="Dionysios Chartoumpekis" userId="8f9a7d55e553d723" providerId="LiveId" clId="{73FA826D-F198-4D0B-AF1E-E58E5915C574}" dt="2024-10-05T20:15:58.525" v="462" actId="20577"/>
        <pc:sldMkLst>
          <pc:docMk/>
          <pc:sldMk cId="3083785918" sldId="294"/>
        </pc:sldMkLst>
        <pc:spChg chg="del">
          <ac:chgData name="Dionysios Chartoumpekis" userId="8f9a7d55e553d723" providerId="LiveId" clId="{73FA826D-F198-4D0B-AF1E-E58E5915C574}" dt="2024-10-05T19:59:59.106" v="292" actId="478"/>
          <ac:spMkLst>
            <pc:docMk/>
            <pc:sldMk cId="3083785918" sldId="294"/>
            <ac:spMk id="2" creationId="{E8F7FE84-5E45-A0BA-1303-C4EB457A279A}"/>
          </ac:spMkLst>
        </pc:spChg>
        <pc:spChg chg="del">
          <ac:chgData name="Dionysios Chartoumpekis" userId="8f9a7d55e553d723" providerId="LiveId" clId="{73FA826D-F198-4D0B-AF1E-E58E5915C574}" dt="2024-10-05T20:00:00.213" v="293" actId="478"/>
          <ac:spMkLst>
            <pc:docMk/>
            <pc:sldMk cId="3083785918" sldId="294"/>
            <ac:spMk id="3" creationId="{C50625A7-1A8E-E544-29EF-D75A1E2B2352}"/>
          </ac:spMkLst>
        </pc:spChg>
        <pc:spChg chg="add del mod">
          <ac:chgData name="Dionysios Chartoumpekis" userId="8f9a7d55e553d723" providerId="LiveId" clId="{73FA826D-F198-4D0B-AF1E-E58E5915C574}" dt="2024-10-05T20:00:21.608" v="301"/>
          <ac:spMkLst>
            <pc:docMk/>
            <pc:sldMk cId="3083785918" sldId="294"/>
            <ac:spMk id="5" creationId="{7C04F692-5752-72B3-BAC0-B5B35157E7E0}"/>
          </ac:spMkLst>
        </pc:spChg>
        <pc:spChg chg="add mod">
          <ac:chgData name="Dionysios Chartoumpekis" userId="8f9a7d55e553d723" providerId="LiveId" clId="{73FA826D-F198-4D0B-AF1E-E58E5915C574}" dt="2024-10-05T20:01:21.423" v="311" actId="122"/>
          <ac:spMkLst>
            <pc:docMk/>
            <pc:sldMk cId="3083785918" sldId="294"/>
            <ac:spMk id="6" creationId="{6549FB11-AF12-A7BE-7A8F-730175F4B0ED}"/>
          </ac:spMkLst>
        </pc:spChg>
        <pc:spChg chg="add mod">
          <ac:chgData name="Dionysios Chartoumpekis" userId="8f9a7d55e553d723" providerId="LiveId" clId="{73FA826D-F198-4D0B-AF1E-E58E5915C574}" dt="2024-10-05T20:15:58.525" v="462" actId="20577"/>
          <ac:spMkLst>
            <pc:docMk/>
            <pc:sldMk cId="3083785918" sldId="294"/>
            <ac:spMk id="7" creationId="{C9231AB7-B14C-BAD1-43BF-FF37088457B2}"/>
          </ac:spMkLst>
        </pc:spChg>
        <pc:picChg chg="add mod">
          <ac:chgData name="Dionysios Chartoumpekis" userId="8f9a7d55e553d723" providerId="LiveId" clId="{73FA826D-F198-4D0B-AF1E-E58E5915C574}" dt="2024-10-05T20:11:27.183" v="315" actId="1076"/>
          <ac:picMkLst>
            <pc:docMk/>
            <pc:sldMk cId="3083785918" sldId="294"/>
            <ac:picMk id="4" creationId="{7F6A04FA-997A-B379-6658-D6403E4EBA11}"/>
          </ac:picMkLst>
        </pc:picChg>
      </pc:sldChg>
      <pc:sldChg chg="addSp delSp modSp new mod modAnim">
        <pc:chgData name="Dionysios Chartoumpekis" userId="8f9a7d55e553d723" providerId="LiveId" clId="{73FA826D-F198-4D0B-AF1E-E58E5915C574}" dt="2024-10-05T20:34:46.564" v="1230"/>
        <pc:sldMkLst>
          <pc:docMk/>
          <pc:sldMk cId="1356333245" sldId="295"/>
        </pc:sldMkLst>
        <pc:spChg chg="del">
          <ac:chgData name="Dionysios Chartoumpekis" userId="8f9a7d55e553d723" providerId="LiveId" clId="{73FA826D-F198-4D0B-AF1E-E58E5915C574}" dt="2024-10-05T20:24:50.051" v="535" actId="478"/>
          <ac:spMkLst>
            <pc:docMk/>
            <pc:sldMk cId="1356333245" sldId="295"/>
            <ac:spMk id="2" creationId="{0B89C935-C1CE-6281-B2ED-AAE40CA758BC}"/>
          </ac:spMkLst>
        </pc:spChg>
        <pc:spChg chg="del">
          <ac:chgData name="Dionysios Chartoumpekis" userId="8f9a7d55e553d723" providerId="LiveId" clId="{73FA826D-F198-4D0B-AF1E-E58E5915C574}" dt="2024-10-05T20:24:51.350" v="536" actId="478"/>
          <ac:spMkLst>
            <pc:docMk/>
            <pc:sldMk cId="1356333245" sldId="295"/>
            <ac:spMk id="3" creationId="{979E74BD-2387-FE55-B980-E3FCA37A7456}"/>
          </ac:spMkLst>
        </pc:spChg>
        <pc:spChg chg="add mod">
          <ac:chgData name="Dionysios Chartoumpekis" userId="8f9a7d55e553d723" providerId="LiveId" clId="{73FA826D-F198-4D0B-AF1E-E58E5915C574}" dt="2024-10-05T20:25:28.085" v="589" actId="20577"/>
          <ac:spMkLst>
            <pc:docMk/>
            <pc:sldMk cId="1356333245" sldId="295"/>
            <ac:spMk id="4" creationId="{7B737CFA-385F-E25A-B287-88D68610FA88}"/>
          </ac:spMkLst>
        </pc:spChg>
        <pc:spChg chg="add mod">
          <ac:chgData name="Dionysios Chartoumpekis" userId="8f9a7d55e553d723" providerId="LiveId" clId="{73FA826D-F198-4D0B-AF1E-E58E5915C574}" dt="2024-10-05T20:34:34.620" v="1226" actId="20577"/>
          <ac:spMkLst>
            <pc:docMk/>
            <pc:sldMk cId="1356333245" sldId="295"/>
            <ac:spMk id="5" creationId="{36EFAA67-C25E-22B5-94C3-E339188635F6}"/>
          </ac:spMkLst>
        </pc:spChg>
        <pc:picChg chg="add mod">
          <ac:chgData name="Dionysios Chartoumpekis" userId="8f9a7d55e553d723" providerId="LiveId" clId="{73FA826D-F198-4D0B-AF1E-E58E5915C574}" dt="2024-10-05T20:34:43.481" v="1229" actId="1076"/>
          <ac:picMkLst>
            <pc:docMk/>
            <pc:sldMk cId="1356333245" sldId="295"/>
            <ac:picMk id="7" creationId="{FB80162E-BBA6-9578-B1C6-ABCD04BD6E7E}"/>
          </ac:picMkLst>
        </pc:picChg>
      </pc:sldChg>
      <pc:sldChg chg="addSp delSp modSp new mod">
        <pc:chgData name="Dionysios Chartoumpekis" userId="8f9a7d55e553d723" providerId="LiveId" clId="{73FA826D-F198-4D0B-AF1E-E58E5915C574}" dt="2024-10-05T20:41:19.499" v="1290" actId="122"/>
        <pc:sldMkLst>
          <pc:docMk/>
          <pc:sldMk cId="1704481948" sldId="296"/>
        </pc:sldMkLst>
        <pc:spChg chg="del">
          <ac:chgData name="Dionysios Chartoumpekis" userId="8f9a7d55e553d723" providerId="LiveId" clId="{73FA826D-F198-4D0B-AF1E-E58E5915C574}" dt="2024-10-05T20:38:22.956" v="1232" actId="478"/>
          <ac:spMkLst>
            <pc:docMk/>
            <pc:sldMk cId="1704481948" sldId="296"/>
            <ac:spMk id="2" creationId="{10AB2362-BEBC-52AC-2BAF-7633A4713013}"/>
          </ac:spMkLst>
        </pc:spChg>
        <pc:spChg chg="del">
          <ac:chgData name="Dionysios Chartoumpekis" userId="8f9a7d55e553d723" providerId="LiveId" clId="{73FA826D-F198-4D0B-AF1E-E58E5915C574}" dt="2024-10-05T20:38:24.593" v="1233" actId="478"/>
          <ac:spMkLst>
            <pc:docMk/>
            <pc:sldMk cId="1704481948" sldId="296"/>
            <ac:spMk id="3" creationId="{D1385414-8DFD-56F5-50B2-A2C2802441B0}"/>
          </ac:spMkLst>
        </pc:spChg>
        <pc:spChg chg="add mod">
          <ac:chgData name="Dionysios Chartoumpekis" userId="8f9a7d55e553d723" providerId="LiveId" clId="{73FA826D-F198-4D0B-AF1E-E58E5915C574}" dt="2024-10-05T20:41:19.499" v="1290" actId="122"/>
          <ac:spMkLst>
            <pc:docMk/>
            <pc:sldMk cId="1704481948" sldId="296"/>
            <ac:spMk id="4" creationId="{64446197-43E4-3744-162C-85B6C2C739A1}"/>
          </ac:spMkLst>
        </pc:spChg>
        <pc:spChg chg="add mod">
          <ac:chgData name="Dionysios Chartoumpekis" userId="8f9a7d55e553d723" providerId="LiveId" clId="{73FA826D-F198-4D0B-AF1E-E58E5915C574}" dt="2024-10-05T20:41:06.577" v="1286" actId="5793"/>
          <ac:spMkLst>
            <pc:docMk/>
            <pc:sldMk cId="1704481948" sldId="296"/>
            <ac:spMk id="5" creationId="{62267F31-5030-809B-D748-EC7BEA5119C2}"/>
          </ac:spMkLst>
        </pc:spChg>
      </pc:sldChg>
      <pc:sldChg chg="addSp delSp modSp new mod">
        <pc:chgData name="Dionysios Chartoumpekis" userId="8f9a7d55e553d723" providerId="LiveId" clId="{73FA826D-F198-4D0B-AF1E-E58E5915C574}" dt="2024-10-05T20:43:10.767" v="1440" actId="1076"/>
        <pc:sldMkLst>
          <pc:docMk/>
          <pc:sldMk cId="2405569181" sldId="297"/>
        </pc:sldMkLst>
        <pc:spChg chg="del">
          <ac:chgData name="Dionysios Chartoumpekis" userId="8f9a7d55e553d723" providerId="LiveId" clId="{73FA826D-F198-4D0B-AF1E-E58E5915C574}" dt="2024-10-05T20:41:12.199" v="1288" actId="478"/>
          <ac:spMkLst>
            <pc:docMk/>
            <pc:sldMk cId="2405569181" sldId="297"/>
            <ac:spMk id="2" creationId="{C79E0C3A-2290-707F-45AD-E6164DF30F14}"/>
          </ac:spMkLst>
        </pc:spChg>
        <pc:spChg chg="del">
          <ac:chgData name="Dionysios Chartoumpekis" userId="8f9a7d55e553d723" providerId="LiveId" clId="{73FA826D-F198-4D0B-AF1E-E58E5915C574}" dt="2024-10-05T20:41:13.427" v="1289" actId="478"/>
          <ac:spMkLst>
            <pc:docMk/>
            <pc:sldMk cId="2405569181" sldId="297"/>
            <ac:spMk id="3" creationId="{641D1E49-6C12-831A-1B40-3D5088FD50A1}"/>
          </ac:spMkLst>
        </pc:spChg>
        <pc:spChg chg="add mod">
          <ac:chgData name="Dionysios Chartoumpekis" userId="8f9a7d55e553d723" providerId="LiveId" clId="{73FA826D-F198-4D0B-AF1E-E58E5915C574}" dt="2024-10-05T20:41:33.997" v="1306" actId="1076"/>
          <ac:spMkLst>
            <pc:docMk/>
            <pc:sldMk cId="2405569181" sldId="297"/>
            <ac:spMk id="4" creationId="{2F8B1A33-4A93-AEAC-C94F-9B7DD6522DD3}"/>
          </ac:spMkLst>
        </pc:spChg>
        <pc:spChg chg="add del mod">
          <ac:chgData name="Dionysios Chartoumpekis" userId="8f9a7d55e553d723" providerId="LiveId" clId="{73FA826D-F198-4D0B-AF1E-E58E5915C574}" dt="2024-10-05T20:41:46.238" v="1314"/>
          <ac:spMkLst>
            <pc:docMk/>
            <pc:sldMk cId="2405569181" sldId="297"/>
            <ac:spMk id="5" creationId="{2C08CBF2-6596-BE08-FBA4-14B2DDC951F1}"/>
          </ac:spMkLst>
        </pc:spChg>
        <pc:spChg chg="add del mod">
          <ac:chgData name="Dionysios Chartoumpekis" userId="8f9a7d55e553d723" providerId="LiveId" clId="{73FA826D-F198-4D0B-AF1E-E58E5915C574}" dt="2024-10-05T20:41:46.236" v="1312" actId="478"/>
          <ac:spMkLst>
            <pc:docMk/>
            <pc:sldMk cId="2405569181" sldId="297"/>
            <ac:spMk id="6" creationId="{C2AFB8BB-7828-8B00-3F03-0C3E19F272C7}"/>
          </ac:spMkLst>
        </pc:spChg>
        <pc:spChg chg="add mod">
          <ac:chgData name="Dionysios Chartoumpekis" userId="8f9a7d55e553d723" providerId="LiveId" clId="{73FA826D-F198-4D0B-AF1E-E58E5915C574}" dt="2024-10-05T20:42:31.024" v="1350" actId="1076"/>
          <ac:spMkLst>
            <pc:docMk/>
            <pc:sldMk cId="2405569181" sldId="297"/>
            <ac:spMk id="7" creationId="{2034EF51-4D49-A106-7CF3-B0FDD51BC13D}"/>
          </ac:spMkLst>
        </pc:spChg>
        <pc:spChg chg="add mod">
          <ac:chgData name="Dionysios Chartoumpekis" userId="8f9a7d55e553d723" providerId="LiveId" clId="{73FA826D-F198-4D0B-AF1E-E58E5915C574}" dt="2024-10-05T20:43:10.767" v="1440" actId="1076"/>
          <ac:spMkLst>
            <pc:docMk/>
            <pc:sldMk cId="2405569181" sldId="297"/>
            <ac:spMk id="8" creationId="{BEB785FF-DD13-702A-C066-45F1AD0B66F8}"/>
          </ac:spMkLst>
        </pc:spChg>
      </pc:sldChg>
      <pc:sldChg chg="addSp delSp modSp new mod">
        <pc:chgData name="Dionysios Chartoumpekis" userId="8f9a7d55e553d723" providerId="LiveId" clId="{73FA826D-F198-4D0B-AF1E-E58E5915C574}" dt="2024-10-05T21:36:07.529" v="1868" actId="113"/>
        <pc:sldMkLst>
          <pc:docMk/>
          <pc:sldMk cId="3300386963" sldId="298"/>
        </pc:sldMkLst>
        <pc:spChg chg="del">
          <ac:chgData name="Dionysios Chartoumpekis" userId="8f9a7d55e553d723" providerId="LiveId" clId="{73FA826D-F198-4D0B-AF1E-E58E5915C574}" dt="2024-10-05T21:12:23.315" v="1471" actId="478"/>
          <ac:spMkLst>
            <pc:docMk/>
            <pc:sldMk cId="3300386963" sldId="298"/>
            <ac:spMk id="2" creationId="{665852A5-CB3C-C722-9349-E7C84B8A775F}"/>
          </ac:spMkLst>
        </pc:spChg>
        <pc:spChg chg="del">
          <ac:chgData name="Dionysios Chartoumpekis" userId="8f9a7d55e553d723" providerId="LiveId" clId="{73FA826D-F198-4D0B-AF1E-E58E5915C574}" dt="2024-10-05T21:12:24.590" v="1472" actId="478"/>
          <ac:spMkLst>
            <pc:docMk/>
            <pc:sldMk cId="3300386963" sldId="298"/>
            <ac:spMk id="3" creationId="{94C24B06-2355-D6AC-2E6B-D0749E61FF58}"/>
          </ac:spMkLst>
        </pc:spChg>
        <pc:spChg chg="add mod">
          <ac:chgData name="Dionysios Chartoumpekis" userId="8f9a7d55e553d723" providerId="LiveId" clId="{73FA826D-F198-4D0B-AF1E-E58E5915C574}" dt="2024-10-05T21:36:07.529" v="1868" actId="113"/>
          <ac:spMkLst>
            <pc:docMk/>
            <pc:sldMk cId="3300386963" sldId="298"/>
            <ac:spMk id="4" creationId="{1A500E5D-7684-538A-4260-534688C6F200}"/>
          </ac:spMkLst>
        </pc:spChg>
        <pc:spChg chg="add mod">
          <ac:chgData name="Dionysios Chartoumpekis" userId="8f9a7d55e553d723" providerId="LiveId" clId="{73FA826D-F198-4D0B-AF1E-E58E5915C574}" dt="2024-10-05T21:34:53.728" v="1825" actId="1076"/>
          <ac:spMkLst>
            <pc:docMk/>
            <pc:sldMk cId="3300386963" sldId="298"/>
            <ac:spMk id="5" creationId="{C6706EA4-DE84-8DF5-965C-E865614FC1BC}"/>
          </ac:spMkLst>
        </pc:spChg>
      </pc:sldChg>
      <pc:sldChg chg="addSp delSp modSp new mod">
        <pc:chgData name="Dionysios Chartoumpekis" userId="8f9a7d55e553d723" providerId="LiveId" clId="{73FA826D-F198-4D0B-AF1E-E58E5915C574}" dt="2024-10-05T21:19:25.898" v="1603" actId="313"/>
        <pc:sldMkLst>
          <pc:docMk/>
          <pc:sldMk cId="3157692672" sldId="299"/>
        </pc:sldMkLst>
        <pc:spChg chg="del">
          <ac:chgData name="Dionysios Chartoumpekis" userId="8f9a7d55e553d723" providerId="LiveId" clId="{73FA826D-F198-4D0B-AF1E-E58E5915C574}" dt="2024-10-05T21:18:25.324" v="1537" actId="478"/>
          <ac:spMkLst>
            <pc:docMk/>
            <pc:sldMk cId="3157692672" sldId="299"/>
            <ac:spMk id="2" creationId="{46E78003-6FE9-C2E2-E00E-1299CB1EBDF3}"/>
          </ac:spMkLst>
        </pc:spChg>
        <pc:spChg chg="del">
          <ac:chgData name="Dionysios Chartoumpekis" userId="8f9a7d55e553d723" providerId="LiveId" clId="{73FA826D-F198-4D0B-AF1E-E58E5915C574}" dt="2024-10-05T21:18:26.563" v="1538" actId="478"/>
          <ac:spMkLst>
            <pc:docMk/>
            <pc:sldMk cId="3157692672" sldId="299"/>
            <ac:spMk id="3" creationId="{B69712B0-0A80-9E65-7A82-F011A52DC064}"/>
          </ac:spMkLst>
        </pc:spChg>
        <pc:spChg chg="add mod">
          <ac:chgData name="Dionysios Chartoumpekis" userId="8f9a7d55e553d723" providerId="LiveId" clId="{73FA826D-F198-4D0B-AF1E-E58E5915C574}" dt="2024-10-05T21:19:25.898" v="1603" actId="313"/>
          <ac:spMkLst>
            <pc:docMk/>
            <pc:sldMk cId="3157692672" sldId="299"/>
            <ac:spMk id="5" creationId="{6705995C-B468-A178-0304-EA5FDD6D8CAA}"/>
          </ac:spMkLst>
        </pc:spChg>
        <pc:picChg chg="add mod">
          <ac:chgData name="Dionysios Chartoumpekis" userId="8f9a7d55e553d723" providerId="LiveId" clId="{73FA826D-F198-4D0B-AF1E-E58E5915C574}" dt="2024-10-05T21:18:38.896" v="1542" actId="1076"/>
          <ac:picMkLst>
            <pc:docMk/>
            <pc:sldMk cId="3157692672" sldId="299"/>
            <ac:picMk id="4" creationId="{03D49BCD-C7F8-1264-BCE1-D05C7025F9D4}"/>
          </ac:picMkLst>
        </pc:picChg>
      </pc:sldChg>
      <pc:sldChg chg="addSp delSp modSp new mod ord">
        <pc:chgData name="Dionysios Chartoumpekis" userId="8f9a7d55e553d723" providerId="LiveId" clId="{73FA826D-F198-4D0B-AF1E-E58E5915C574}" dt="2024-10-05T21:25:57.064" v="1665"/>
        <pc:sldMkLst>
          <pc:docMk/>
          <pc:sldMk cId="4089742306" sldId="300"/>
        </pc:sldMkLst>
        <pc:spChg chg="del">
          <ac:chgData name="Dionysios Chartoumpekis" userId="8f9a7d55e553d723" providerId="LiveId" clId="{73FA826D-F198-4D0B-AF1E-E58E5915C574}" dt="2024-10-05T21:23:15.794" v="1634" actId="478"/>
          <ac:spMkLst>
            <pc:docMk/>
            <pc:sldMk cId="4089742306" sldId="300"/>
            <ac:spMk id="2" creationId="{C30BDB10-F3B0-ADE9-B104-5783FE1BCD98}"/>
          </ac:spMkLst>
        </pc:spChg>
        <pc:spChg chg="del">
          <ac:chgData name="Dionysios Chartoumpekis" userId="8f9a7d55e553d723" providerId="LiveId" clId="{73FA826D-F198-4D0B-AF1E-E58E5915C574}" dt="2024-10-05T21:23:18.537" v="1635" actId="478"/>
          <ac:spMkLst>
            <pc:docMk/>
            <pc:sldMk cId="4089742306" sldId="300"/>
            <ac:spMk id="3" creationId="{F066E10B-DCDB-70AC-30A6-30A8D6939F8A}"/>
          </ac:spMkLst>
        </pc:spChg>
        <pc:spChg chg="add mod">
          <ac:chgData name="Dionysios Chartoumpekis" userId="8f9a7d55e553d723" providerId="LiveId" clId="{73FA826D-F198-4D0B-AF1E-E58E5915C574}" dt="2024-10-05T21:24:22.271" v="1661" actId="122"/>
          <ac:spMkLst>
            <pc:docMk/>
            <pc:sldMk cId="4089742306" sldId="300"/>
            <ac:spMk id="6" creationId="{F3BA4ECC-D0F3-E601-6A53-14AE1FEEB111}"/>
          </ac:spMkLst>
        </pc:spChg>
        <pc:picChg chg="add mod">
          <ac:chgData name="Dionysios Chartoumpekis" userId="8f9a7d55e553d723" providerId="LiveId" clId="{73FA826D-F198-4D0B-AF1E-E58E5915C574}" dt="2024-10-05T21:23:53.641" v="1650" actId="1076"/>
          <ac:picMkLst>
            <pc:docMk/>
            <pc:sldMk cId="4089742306" sldId="300"/>
            <ac:picMk id="4" creationId="{1E4E2539-9BF2-F3DA-AEE2-B852863B4E56}"/>
          </ac:picMkLst>
        </pc:picChg>
        <pc:picChg chg="add mod">
          <ac:chgData name="Dionysios Chartoumpekis" userId="8f9a7d55e553d723" providerId="LiveId" clId="{73FA826D-F198-4D0B-AF1E-E58E5915C574}" dt="2024-10-05T21:23:55.280" v="1651" actId="1076"/>
          <ac:picMkLst>
            <pc:docMk/>
            <pc:sldMk cId="4089742306" sldId="300"/>
            <ac:picMk id="5" creationId="{B4187AC8-AB78-1ABC-25B7-179B6EAF0526}"/>
          </ac:picMkLst>
        </pc:picChg>
      </pc:sldChg>
      <pc:sldChg chg="modSp mod">
        <pc:chgData name="Dionysios Chartoumpekis" userId="8f9a7d55e553d723" providerId="LiveId" clId="{73FA826D-F198-4D0B-AF1E-E58E5915C574}" dt="2024-10-05T21:26:31.416" v="1673" actId="113"/>
        <pc:sldMkLst>
          <pc:docMk/>
          <pc:sldMk cId="3229544516" sldId="303"/>
        </pc:sldMkLst>
        <pc:spChg chg="mod">
          <ac:chgData name="Dionysios Chartoumpekis" userId="8f9a7d55e553d723" providerId="LiveId" clId="{73FA826D-F198-4D0B-AF1E-E58E5915C574}" dt="2024-10-05T21:26:31.416" v="1673" actId="113"/>
          <ac:spMkLst>
            <pc:docMk/>
            <pc:sldMk cId="3229544516" sldId="303"/>
            <ac:spMk id="7" creationId="{E83DF4A0-E297-4FCA-BFA9-EEAAC3E8F346}"/>
          </ac:spMkLst>
        </pc:spChg>
      </pc:sldChg>
      <pc:sldChg chg="addSp delSp modSp new mod">
        <pc:chgData name="Dionysios Chartoumpekis" userId="8f9a7d55e553d723" providerId="LiveId" clId="{73FA826D-F198-4D0B-AF1E-E58E5915C574}" dt="2024-10-05T21:52:26.789" v="1928" actId="2711"/>
        <pc:sldMkLst>
          <pc:docMk/>
          <pc:sldMk cId="4240630032" sldId="306"/>
        </pc:sldMkLst>
        <pc:spChg chg="add mod">
          <ac:chgData name="Dionysios Chartoumpekis" userId="8f9a7d55e553d723" providerId="LiveId" clId="{73FA826D-F198-4D0B-AF1E-E58E5915C574}" dt="2024-10-05T21:51:08.187" v="1922" actId="1076"/>
          <ac:spMkLst>
            <pc:docMk/>
            <pc:sldMk cId="4240630032" sldId="306"/>
            <ac:spMk id="2" creationId="{72C4753D-6B41-5467-3AAE-D13BCFADF665}"/>
          </ac:spMkLst>
        </pc:spChg>
        <pc:spChg chg="del">
          <ac:chgData name="Dionysios Chartoumpekis" userId="8f9a7d55e553d723" providerId="LiveId" clId="{73FA826D-F198-4D0B-AF1E-E58E5915C574}" dt="2024-10-05T21:38:53.412" v="1870" actId="478"/>
          <ac:spMkLst>
            <pc:docMk/>
            <pc:sldMk cId="4240630032" sldId="306"/>
            <ac:spMk id="2" creationId="{AF7A7FB5-77EB-2924-B7A1-22C39004DE38}"/>
          </ac:spMkLst>
        </pc:spChg>
        <pc:spChg chg="del">
          <ac:chgData name="Dionysios Chartoumpekis" userId="8f9a7d55e553d723" providerId="LiveId" clId="{73FA826D-F198-4D0B-AF1E-E58E5915C574}" dt="2024-10-05T21:38:54.463" v="1871" actId="478"/>
          <ac:spMkLst>
            <pc:docMk/>
            <pc:sldMk cId="4240630032" sldId="306"/>
            <ac:spMk id="3" creationId="{4712BB59-44E0-3BCE-2480-932E3D9DD704}"/>
          </ac:spMkLst>
        </pc:spChg>
        <pc:spChg chg="add mod">
          <ac:chgData name="Dionysios Chartoumpekis" userId="8f9a7d55e553d723" providerId="LiveId" clId="{73FA826D-F198-4D0B-AF1E-E58E5915C574}" dt="2024-10-05T21:52:26.789" v="1928" actId="2711"/>
          <ac:spMkLst>
            <pc:docMk/>
            <pc:sldMk cId="4240630032" sldId="306"/>
            <ac:spMk id="4" creationId="{DD01019B-6264-C2F9-4F2A-5818932B00F7}"/>
          </ac:spMkLst>
        </pc:spChg>
        <pc:picChg chg="add mod">
          <ac:chgData name="Dionysios Chartoumpekis" userId="8f9a7d55e553d723" providerId="LiveId" clId="{73FA826D-F198-4D0B-AF1E-E58E5915C574}" dt="2024-10-05T21:51:40.616" v="1926" actId="1076"/>
          <ac:picMkLst>
            <pc:docMk/>
            <pc:sldMk cId="4240630032" sldId="306"/>
            <ac:picMk id="3" creationId="{F8E199A0-8DA2-BC1A-4CD2-36AD7F3EBA4D}"/>
          </ac:picMkLst>
        </pc:picChg>
      </pc:sldChg>
      <pc:sldChg chg="addSp delSp modSp new mod">
        <pc:chgData name="Dionysios Chartoumpekis" userId="8f9a7d55e553d723" providerId="LiveId" clId="{73FA826D-F198-4D0B-AF1E-E58E5915C574}" dt="2024-10-05T21:53:44.628" v="1988" actId="113"/>
        <pc:sldMkLst>
          <pc:docMk/>
          <pc:sldMk cId="3675426830" sldId="307"/>
        </pc:sldMkLst>
        <pc:spChg chg="del">
          <ac:chgData name="Dionysios Chartoumpekis" userId="8f9a7d55e553d723" providerId="LiveId" clId="{73FA826D-F198-4D0B-AF1E-E58E5915C574}" dt="2024-10-05T21:52:47.378" v="1930" actId="478"/>
          <ac:spMkLst>
            <pc:docMk/>
            <pc:sldMk cId="3675426830" sldId="307"/>
            <ac:spMk id="2" creationId="{DD8F7A1A-9EB7-CD17-371E-E8B8E8C72182}"/>
          </ac:spMkLst>
        </pc:spChg>
        <pc:spChg chg="del">
          <ac:chgData name="Dionysios Chartoumpekis" userId="8f9a7d55e553d723" providerId="LiveId" clId="{73FA826D-F198-4D0B-AF1E-E58E5915C574}" dt="2024-10-05T21:52:49.668" v="1931" actId="478"/>
          <ac:spMkLst>
            <pc:docMk/>
            <pc:sldMk cId="3675426830" sldId="307"/>
            <ac:spMk id="3" creationId="{1A93C772-E1DC-2749-47E7-5A2613A860C2}"/>
          </ac:spMkLst>
        </pc:spChg>
        <pc:spChg chg="add mod">
          <ac:chgData name="Dionysios Chartoumpekis" userId="8f9a7d55e553d723" providerId="LiveId" clId="{73FA826D-F198-4D0B-AF1E-E58E5915C574}" dt="2024-10-05T21:53:08.290" v="1936" actId="1076"/>
          <ac:spMkLst>
            <pc:docMk/>
            <pc:sldMk cId="3675426830" sldId="307"/>
            <ac:spMk id="4" creationId="{16FC2BD7-58D1-3C14-FCFB-843AEB064BFE}"/>
          </ac:spMkLst>
        </pc:spChg>
        <pc:spChg chg="add mod">
          <ac:chgData name="Dionysios Chartoumpekis" userId="8f9a7d55e553d723" providerId="LiveId" clId="{73FA826D-F198-4D0B-AF1E-E58E5915C574}" dt="2024-10-05T21:53:44.628" v="1988" actId="113"/>
          <ac:spMkLst>
            <pc:docMk/>
            <pc:sldMk cId="3675426830" sldId="307"/>
            <ac:spMk id="5" creationId="{ED4748F0-47F3-FE8F-89DC-00D41F71EEDD}"/>
          </ac:spMkLst>
        </pc:spChg>
      </pc:sldChg>
      <pc:sldChg chg="addSp delSp modSp new mod">
        <pc:chgData name="Dionysios Chartoumpekis" userId="8f9a7d55e553d723" providerId="LiveId" clId="{73FA826D-F198-4D0B-AF1E-E58E5915C574}" dt="2024-10-05T22:01:24.515" v="2032" actId="207"/>
        <pc:sldMkLst>
          <pc:docMk/>
          <pc:sldMk cId="2924067221" sldId="308"/>
        </pc:sldMkLst>
        <pc:spChg chg="del">
          <ac:chgData name="Dionysios Chartoumpekis" userId="8f9a7d55e553d723" providerId="LiveId" clId="{73FA826D-F198-4D0B-AF1E-E58E5915C574}" dt="2024-10-05T21:57:41.967" v="1996" actId="478"/>
          <ac:spMkLst>
            <pc:docMk/>
            <pc:sldMk cId="2924067221" sldId="308"/>
            <ac:spMk id="2" creationId="{18B50C59-6AF8-7142-52CA-F44AF1D2A8D9}"/>
          </ac:spMkLst>
        </pc:spChg>
        <pc:spChg chg="del">
          <ac:chgData name="Dionysios Chartoumpekis" userId="8f9a7d55e553d723" providerId="LiveId" clId="{73FA826D-F198-4D0B-AF1E-E58E5915C574}" dt="2024-10-05T21:57:43.026" v="1997" actId="478"/>
          <ac:spMkLst>
            <pc:docMk/>
            <pc:sldMk cId="2924067221" sldId="308"/>
            <ac:spMk id="3" creationId="{D4FBDC58-2299-FF1D-DA56-F0E6644F94F6}"/>
          </ac:spMkLst>
        </pc:spChg>
        <pc:spChg chg="add del mod">
          <ac:chgData name="Dionysios Chartoumpekis" userId="8f9a7d55e553d723" providerId="LiveId" clId="{73FA826D-F198-4D0B-AF1E-E58E5915C574}" dt="2024-10-05T22:00:57.411" v="2026" actId="478"/>
          <ac:spMkLst>
            <pc:docMk/>
            <pc:sldMk cId="2924067221" sldId="308"/>
            <ac:spMk id="4" creationId="{A6A95C9C-221F-DB25-2098-CDE506D8D1B2}"/>
          </ac:spMkLst>
        </pc:spChg>
        <pc:spChg chg="add mod">
          <ac:chgData name="Dionysios Chartoumpekis" userId="8f9a7d55e553d723" providerId="LiveId" clId="{73FA826D-F198-4D0B-AF1E-E58E5915C574}" dt="2024-10-05T22:00:29.197" v="2023" actId="1076"/>
          <ac:spMkLst>
            <pc:docMk/>
            <pc:sldMk cId="2924067221" sldId="308"/>
            <ac:spMk id="5" creationId="{D69C3B9B-8646-FAFB-FF0C-2281076AAEB1}"/>
          </ac:spMkLst>
        </pc:spChg>
        <pc:spChg chg="add mod">
          <ac:chgData name="Dionysios Chartoumpekis" userId="8f9a7d55e553d723" providerId="LiveId" clId="{73FA826D-F198-4D0B-AF1E-E58E5915C574}" dt="2024-10-05T22:01:24.515" v="2032" actId="207"/>
          <ac:spMkLst>
            <pc:docMk/>
            <pc:sldMk cId="2924067221" sldId="308"/>
            <ac:spMk id="6" creationId="{994DB89D-08E1-8F16-0FF7-D6F89B65D9E4}"/>
          </ac:spMkLst>
        </pc:spChg>
      </pc:sldChg>
      <pc:sldChg chg="addSp delSp modSp new mod">
        <pc:chgData name="Dionysios Chartoumpekis" userId="8f9a7d55e553d723" providerId="LiveId" clId="{73FA826D-F198-4D0B-AF1E-E58E5915C574}" dt="2024-10-05T22:02:55.514" v="2110" actId="1076"/>
        <pc:sldMkLst>
          <pc:docMk/>
          <pc:sldMk cId="3383143732" sldId="309"/>
        </pc:sldMkLst>
        <pc:spChg chg="del">
          <ac:chgData name="Dionysios Chartoumpekis" userId="8f9a7d55e553d723" providerId="LiveId" clId="{73FA826D-F198-4D0B-AF1E-E58E5915C574}" dt="2024-10-05T22:01:52.662" v="2034" actId="478"/>
          <ac:spMkLst>
            <pc:docMk/>
            <pc:sldMk cId="3383143732" sldId="309"/>
            <ac:spMk id="2" creationId="{CB429F01-489D-F33D-0847-732C36819CFB}"/>
          </ac:spMkLst>
        </pc:spChg>
        <pc:spChg chg="del">
          <ac:chgData name="Dionysios Chartoumpekis" userId="8f9a7d55e553d723" providerId="LiveId" clId="{73FA826D-F198-4D0B-AF1E-E58E5915C574}" dt="2024-10-05T22:01:54.825" v="2035" actId="478"/>
          <ac:spMkLst>
            <pc:docMk/>
            <pc:sldMk cId="3383143732" sldId="309"/>
            <ac:spMk id="3" creationId="{F306187F-A5C0-F6ED-B084-326C2A49914C}"/>
          </ac:spMkLst>
        </pc:spChg>
        <pc:spChg chg="add mod">
          <ac:chgData name="Dionysios Chartoumpekis" userId="8f9a7d55e553d723" providerId="LiveId" clId="{73FA826D-F198-4D0B-AF1E-E58E5915C574}" dt="2024-10-05T22:02:55.514" v="2110" actId="1076"/>
          <ac:spMkLst>
            <pc:docMk/>
            <pc:sldMk cId="3383143732" sldId="309"/>
            <ac:spMk id="5" creationId="{081F1F00-13DE-C0D7-3E88-271FDFF0C26C}"/>
          </ac:spMkLst>
        </pc:spChg>
        <pc:graphicFrameChg chg="add mod modGraphic">
          <ac:chgData name="Dionysios Chartoumpekis" userId="8f9a7d55e553d723" providerId="LiveId" clId="{73FA826D-F198-4D0B-AF1E-E58E5915C574}" dt="2024-10-05T22:02:17.191" v="2041" actId="1076"/>
          <ac:graphicFrameMkLst>
            <pc:docMk/>
            <pc:sldMk cId="3383143732" sldId="309"/>
            <ac:graphicFrameMk id="4" creationId="{A023AE4F-99BC-D4C3-E9B1-1C103BFA6FEB}"/>
          </ac:graphicFrameMkLst>
        </pc:graphicFrameChg>
      </pc:sldChg>
      <pc:sldChg chg="addSp delSp modSp new mod">
        <pc:chgData name="Dionysios Chartoumpekis" userId="8f9a7d55e553d723" providerId="LiveId" clId="{73FA826D-F198-4D0B-AF1E-E58E5915C574}" dt="2024-10-05T22:03:56.431" v="2156" actId="1076"/>
        <pc:sldMkLst>
          <pc:docMk/>
          <pc:sldMk cId="2033508323" sldId="310"/>
        </pc:sldMkLst>
        <pc:spChg chg="del">
          <ac:chgData name="Dionysios Chartoumpekis" userId="8f9a7d55e553d723" providerId="LiveId" clId="{73FA826D-F198-4D0B-AF1E-E58E5915C574}" dt="2024-10-05T22:03:10.171" v="2112" actId="478"/>
          <ac:spMkLst>
            <pc:docMk/>
            <pc:sldMk cId="2033508323" sldId="310"/>
            <ac:spMk id="2" creationId="{88667DF6-5FD2-FDF9-6978-30D2587FCDE5}"/>
          </ac:spMkLst>
        </pc:spChg>
        <pc:spChg chg="del">
          <ac:chgData name="Dionysios Chartoumpekis" userId="8f9a7d55e553d723" providerId="LiveId" clId="{73FA826D-F198-4D0B-AF1E-E58E5915C574}" dt="2024-10-05T22:03:11.441" v="2113" actId="478"/>
          <ac:spMkLst>
            <pc:docMk/>
            <pc:sldMk cId="2033508323" sldId="310"/>
            <ac:spMk id="3" creationId="{DFB438D9-0DCC-C518-EFA1-A60AD073DA70}"/>
          </ac:spMkLst>
        </pc:spChg>
        <pc:spChg chg="add mod">
          <ac:chgData name="Dionysios Chartoumpekis" userId="8f9a7d55e553d723" providerId="LiveId" clId="{73FA826D-F198-4D0B-AF1E-E58E5915C574}" dt="2024-10-05T22:03:32.895" v="2152" actId="1076"/>
          <ac:spMkLst>
            <pc:docMk/>
            <pc:sldMk cId="2033508323" sldId="310"/>
            <ac:spMk id="4" creationId="{2F93F37C-312A-1CF2-8F68-5E9186066C57}"/>
          </ac:spMkLst>
        </pc:spChg>
        <pc:spChg chg="add mod">
          <ac:chgData name="Dionysios Chartoumpekis" userId="8f9a7d55e553d723" providerId="LiveId" clId="{73FA826D-F198-4D0B-AF1E-E58E5915C574}" dt="2024-10-05T22:03:56.431" v="2156" actId="1076"/>
          <ac:spMkLst>
            <pc:docMk/>
            <pc:sldMk cId="2033508323" sldId="310"/>
            <ac:spMk id="5" creationId="{C3BDE752-3740-E4FE-570F-DB48C6349278}"/>
          </ac:spMkLst>
        </pc:spChg>
      </pc:sldChg>
      <pc:sldChg chg="addSp delSp modSp new mod">
        <pc:chgData name="Dionysios Chartoumpekis" userId="8f9a7d55e553d723" providerId="LiveId" clId="{73FA826D-F198-4D0B-AF1E-E58E5915C574}" dt="2024-10-05T22:09:38.540" v="2266" actId="1076"/>
        <pc:sldMkLst>
          <pc:docMk/>
          <pc:sldMk cId="1998071656" sldId="311"/>
        </pc:sldMkLst>
        <pc:spChg chg="del">
          <ac:chgData name="Dionysios Chartoumpekis" userId="8f9a7d55e553d723" providerId="LiveId" clId="{73FA826D-F198-4D0B-AF1E-E58E5915C574}" dt="2024-10-05T22:05:09.438" v="2158" actId="478"/>
          <ac:spMkLst>
            <pc:docMk/>
            <pc:sldMk cId="1998071656" sldId="311"/>
            <ac:spMk id="2" creationId="{18DDCEBA-4EAD-D9F1-2721-0A1731D1A70A}"/>
          </ac:spMkLst>
        </pc:spChg>
        <pc:spChg chg="del">
          <ac:chgData name="Dionysios Chartoumpekis" userId="8f9a7d55e553d723" providerId="LiveId" clId="{73FA826D-F198-4D0B-AF1E-E58E5915C574}" dt="2024-10-05T22:05:11.229" v="2159" actId="478"/>
          <ac:spMkLst>
            <pc:docMk/>
            <pc:sldMk cId="1998071656" sldId="311"/>
            <ac:spMk id="3" creationId="{EFF26371-572A-EE81-7996-293593DDDF63}"/>
          </ac:spMkLst>
        </pc:spChg>
        <pc:spChg chg="add mod">
          <ac:chgData name="Dionysios Chartoumpekis" userId="8f9a7d55e553d723" providerId="LiveId" clId="{73FA826D-F198-4D0B-AF1E-E58E5915C574}" dt="2024-10-05T22:09:01.900" v="2204" actId="1076"/>
          <ac:spMkLst>
            <pc:docMk/>
            <pc:sldMk cId="1998071656" sldId="311"/>
            <ac:spMk id="4" creationId="{390054CB-5926-CE7E-FF90-FC1820852B49}"/>
          </ac:spMkLst>
        </pc:spChg>
        <pc:spChg chg="add mod">
          <ac:chgData name="Dionysios Chartoumpekis" userId="8f9a7d55e553d723" providerId="LiveId" clId="{73FA826D-F198-4D0B-AF1E-E58E5915C574}" dt="2024-10-05T22:09:38.540" v="2266" actId="1076"/>
          <ac:spMkLst>
            <pc:docMk/>
            <pc:sldMk cId="1998071656" sldId="311"/>
            <ac:spMk id="5" creationId="{A21FDFA5-30DF-D4C8-D1B5-C24E0A879DB2}"/>
          </ac:spMkLst>
        </pc:spChg>
        <pc:spChg chg="add mod">
          <ac:chgData name="Dionysios Chartoumpekis" userId="8f9a7d55e553d723" providerId="LiveId" clId="{73FA826D-F198-4D0B-AF1E-E58E5915C574}" dt="2024-10-05T22:09:07.481" v="2205" actId="1076"/>
          <ac:spMkLst>
            <pc:docMk/>
            <pc:sldMk cId="1998071656" sldId="311"/>
            <ac:spMk id="6" creationId="{366E7A50-AAEA-8696-E231-5FFD372BBE96}"/>
          </ac:spMkLst>
        </pc:spChg>
      </pc:sldChg>
      <pc:sldChg chg="addSp delSp modSp new mod">
        <pc:chgData name="Dionysios Chartoumpekis" userId="8f9a7d55e553d723" providerId="LiveId" clId="{73FA826D-F198-4D0B-AF1E-E58E5915C574}" dt="2024-10-06T16:32:43.098" v="8045" actId="20577"/>
        <pc:sldMkLst>
          <pc:docMk/>
          <pc:sldMk cId="3888592922" sldId="312"/>
        </pc:sldMkLst>
        <pc:spChg chg="del">
          <ac:chgData name="Dionysios Chartoumpekis" userId="8f9a7d55e553d723" providerId="LiveId" clId="{73FA826D-F198-4D0B-AF1E-E58E5915C574}" dt="2024-10-06T10:37:17.738" v="3082" actId="478"/>
          <ac:spMkLst>
            <pc:docMk/>
            <pc:sldMk cId="3888592922" sldId="312"/>
            <ac:spMk id="2" creationId="{A91CAF51-6769-0C99-4D0A-B14F6ECC77CD}"/>
          </ac:spMkLst>
        </pc:spChg>
        <pc:spChg chg="del">
          <ac:chgData name="Dionysios Chartoumpekis" userId="8f9a7d55e553d723" providerId="LiveId" clId="{73FA826D-F198-4D0B-AF1E-E58E5915C574}" dt="2024-10-06T10:37:18.803" v="3083" actId="478"/>
          <ac:spMkLst>
            <pc:docMk/>
            <pc:sldMk cId="3888592922" sldId="312"/>
            <ac:spMk id="3" creationId="{1C3F2359-DDAB-1726-E3EB-3BD68F09EB38}"/>
          </ac:spMkLst>
        </pc:spChg>
        <pc:spChg chg="add mod">
          <ac:chgData name="Dionysios Chartoumpekis" userId="8f9a7d55e553d723" providerId="LiveId" clId="{73FA826D-F198-4D0B-AF1E-E58E5915C574}" dt="2024-10-06T16:13:12.928" v="7565" actId="1076"/>
          <ac:spMkLst>
            <pc:docMk/>
            <pc:sldMk cId="3888592922" sldId="312"/>
            <ac:spMk id="6" creationId="{5F88F01F-68FB-DFB1-FFFE-73BE362EC8DF}"/>
          </ac:spMkLst>
        </pc:spChg>
        <pc:spChg chg="add mod">
          <ac:chgData name="Dionysios Chartoumpekis" userId="8f9a7d55e553d723" providerId="LiveId" clId="{73FA826D-F198-4D0B-AF1E-E58E5915C574}" dt="2024-10-06T16:32:43.098" v="8045" actId="20577"/>
          <ac:spMkLst>
            <pc:docMk/>
            <pc:sldMk cId="3888592922" sldId="312"/>
            <ac:spMk id="7" creationId="{E7A2D7F0-2DA7-2EEF-ABEC-A49023A2B0F9}"/>
          </ac:spMkLst>
        </pc:spChg>
        <pc:picChg chg="add mod">
          <ac:chgData name="Dionysios Chartoumpekis" userId="8f9a7d55e553d723" providerId="LiveId" clId="{73FA826D-F198-4D0B-AF1E-E58E5915C574}" dt="2024-10-06T16:14:16.408" v="7570" actId="1076"/>
          <ac:picMkLst>
            <pc:docMk/>
            <pc:sldMk cId="3888592922" sldId="312"/>
            <ac:picMk id="4" creationId="{7F7C3685-5989-CEF5-AF9B-07467DC24F26}"/>
          </ac:picMkLst>
        </pc:picChg>
        <pc:picChg chg="add mod">
          <ac:chgData name="Dionysios Chartoumpekis" userId="8f9a7d55e553d723" providerId="LiveId" clId="{73FA826D-F198-4D0B-AF1E-E58E5915C574}" dt="2024-10-06T16:16:43.963" v="8005" actId="14100"/>
          <ac:picMkLst>
            <pc:docMk/>
            <pc:sldMk cId="3888592922" sldId="312"/>
            <ac:picMk id="5" creationId="{DE700E39-1E35-FAE5-AB94-6D19750DA680}"/>
          </ac:picMkLst>
        </pc:picChg>
      </pc:sldChg>
      <pc:sldChg chg="addSp modSp mod">
        <pc:chgData name="Dionysios Chartoumpekis" userId="8f9a7d55e553d723" providerId="LiveId" clId="{73FA826D-F198-4D0B-AF1E-E58E5915C574}" dt="2024-10-06T10:46:47.777" v="3306" actId="1076"/>
        <pc:sldMkLst>
          <pc:docMk/>
          <pc:sldMk cId="3758756740" sldId="313"/>
        </pc:sldMkLst>
        <pc:spChg chg="add mod">
          <ac:chgData name="Dionysios Chartoumpekis" userId="8f9a7d55e553d723" providerId="LiveId" clId="{73FA826D-F198-4D0B-AF1E-E58E5915C574}" dt="2024-10-06T10:46:44.304" v="3304" actId="1076"/>
          <ac:spMkLst>
            <pc:docMk/>
            <pc:sldMk cId="3758756740" sldId="313"/>
            <ac:spMk id="5" creationId="{33341D46-BBDE-ED4F-F381-0F96C883C6F4}"/>
          </ac:spMkLst>
        </pc:spChg>
        <pc:picChg chg="add mod">
          <ac:chgData name="Dionysios Chartoumpekis" userId="8f9a7d55e553d723" providerId="LiveId" clId="{73FA826D-F198-4D0B-AF1E-E58E5915C574}" dt="2024-10-06T10:46:47.777" v="3306" actId="1076"/>
          <ac:picMkLst>
            <pc:docMk/>
            <pc:sldMk cId="3758756740" sldId="313"/>
            <ac:picMk id="3" creationId="{2EB2FA8D-F8AF-1C85-F4EE-1D39606E9565}"/>
          </ac:picMkLst>
        </pc:picChg>
        <pc:picChg chg="mod">
          <ac:chgData name="Dionysios Chartoumpekis" userId="8f9a7d55e553d723" providerId="LiveId" clId="{73FA826D-F198-4D0B-AF1E-E58E5915C574}" dt="2024-10-06T10:46:46.250" v="3305" actId="1076"/>
          <ac:picMkLst>
            <pc:docMk/>
            <pc:sldMk cId="3758756740" sldId="313"/>
            <ac:picMk id="4" creationId="{5ADD4C38-A78C-34DB-B6F9-77C458055059}"/>
          </ac:picMkLst>
        </pc:picChg>
      </pc:sldChg>
      <pc:sldChg chg="addSp delSp modSp new mod">
        <pc:chgData name="Dionysios Chartoumpekis" userId="8f9a7d55e553d723" providerId="LiveId" clId="{73FA826D-F198-4D0B-AF1E-E58E5915C574}" dt="2024-10-06T16:19:28.697" v="8040" actId="1076"/>
        <pc:sldMkLst>
          <pc:docMk/>
          <pc:sldMk cId="3478663155" sldId="318"/>
        </pc:sldMkLst>
        <pc:spChg chg="del">
          <ac:chgData name="Dionysios Chartoumpekis" userId="8f9a7d55e553d723" providerId="LiveId" clId="{73FA826D-F198-4D0B-AF1E-E58E5915C574}" dt="2024-10-06T10:40:10.597" v="3085" actId="478"/>
          <ac:spMkLst>
            <pc:docMk/>
            <pc:sldMk cId="3478663155" sldId="318"/>
            <ac:spMk id="2" creationId="{A5DB49FD-007E-7093-3B55-3DA5B2556827}"/>
          </ac:spMkLst>
        </pc:spChg>
        <pc:spChg chg="del">
          <ac:chgData name="Dionysios Chartoumpekis" userId="8f9a7d55e553d723" providerId="LiveId" clId="{73FA826D-F198-4D0B-AF1E-E58E5915C574}" dt="2024-10-06T10:40:11.947" v="3086" actId="478"/>
          <ac:spMkLst>
            <pc:docMk/>
            <pc:sldMk cId="3478663155" sldId="318"/>
            <ac:spMk id="3" creationId="{99971F9C-90AC-256E-84C5-6689BE9A0711}"/>
          </ac:spMkLst>
        </pc:spChg>
        <pc:spChg chg="add mod">
          <ac:chgData name="Dionysios Chartoumpekis" userId="8f9a7d55e553d723" providerId="LiveId" clId="{73FA826D-F198-4D0B-AF1E-E58E5915C574}" dt="2024-10-06T16:19:12.525" v="8037" actId="113"/>
          <ac:spMkLst>
            <pc:docMk/>
            <pc:sldMk cId="3478663155" sldId="318"/>
            <ac:spMk id="4" creationId="{12A720FF-BBEE-F136-9498-8EDCCE65EEB5}"/>
          </ac:spMkLst>
        </pc:spChg>
        <pc:picChg chg="add mod">
          <ac:chgData name="Dionysios Chartoumpekis" userId="8f9a7d55e553d723" providerId="LiveId" clId="{73FA826D-F198-4D0B-AF1E-E58E5915C574}" dt="2024-10-06T16:19:28.697" v="8040" actId="1076"/>
          <ac:picMkLst>
            <pc:docMk/>
            <pc:sldMk cId="3478663155" sldId="318"/>
            <ac:picMk id="5" creationId="{D9EDD672-E829-FC59-E752-1AA79D9A0D33}"/>
          </ac:picMkLst>
        </pc:picChg>
      </pc:sldChg>
      <pc:sldChg chg="addSp delSp modSp new mod">
        <pc:chgData name="Dionysios Chartoumpekis" userId="8f9a7d55e553d723" providerId="LiveId" clId="{73FA826D-F198-4D0B-AF1E-E58E5915C574}" dt="2024-10-06T10:44:57.631" v="3253" actId="1076"/>
        <pc:sldMkLst>
          <pc:docMk/>
          <pc:sldMk cId="2582327298" sldId="319"/>
        </pc:sldMkLst>
        <pc:spChg chg="del">
          <ac:chgData name="Dionysios Chartoumpekis" userId="8f9a7d55e553d723" providerId="LiveId" clId="{73FA826D-F198-4D0B-AF1E-E58E5915C574}" dt="2024-10-06T10:42:52.668" v="3103" actId="478"/>
          <ac:spMkLst>
            <pc:docMk/>
            <pc:sldMk cId="2582327298" sldId="319"/>
            <ac:spMk id="2" creationId="{18C5AE06-76A8-9F3E-D1C9-32C3E4B491EC}"/>
          </ac:spMkLst>
        </pc:spChg>
        <pc:spChg chg="del">
          <ac:chgData name="Dionysios Chartoumpekis" userId="8f9a7d55e553d723" providerId="LiveId" clId="{73FA826D-F198-4D0B-AF1E-E58E5915C574}" dt="2024-10-06T10:42:53.943" v="3104" actId="478"/>
          <ac:spMkLst>
            <pc:docMk/>
            <pc:sldMk cId="2582327298" sldId="319"/>
            <ac:spMk id="3" creationId="{16CFCD83-A553-9D15-474A-27D61ED2FDCE}"/>
          </ac:spMkLst>
        </pc:spChg>
        <pc:spChg chg="add mod">
          <ac:chgData name="Dionysios Chartoumpekis" userId="8f9a7d55e553d723" providerId="LiveId" clId="{73FA826D-F198-4D0B-AF1E-E58E5915C574}" dt="2024-10-06T10:44:39.261" v="3248" actId="20577"/>
          <ac:spMkLst>
            <pc:docMk/>
            <pc:sldMk cId="2582327298" sldId="319"/>
            <ac:spMk id="4" creationId="{1D6C3706-EF55-320B-5FE0-D0132FD85E7C}"/>
          </ac:spMkLst>
        </pc:spChg>
        <pc:picChg chg="add mod">
          <ac:chgData name="Dionysios Chartoumpekis" userId="8f9a7d55e553d723" providerId="LiveId" clId="{73FA826D-F198-4D0B-AF1E-E58E5915C574}" dt="2024-10-06T10:44:54.134" v="3252" actId="14100"/>
          <ac:picMkLst>
            <pc:docMk/>
            <pc:sldMk cId="2582327298" sldId="319"/>
            <ac:picMk id="6" creationId="{299DE803-1EFC-4CC6-1DAB-117BD595FB38}"/>
          </ac:picMkLst>
        </pc:picChg>
        <pc:picChg chg="add mod">
          <ac:chgData name="Dionysios Chartoumpekis" userId="8f9a7d55e553d723" providerId="LiveId" clId="{73FA826D-F198-4D0B-AF1E-E58E5915C574}" dt="2024-10-06T10:44:57.631" v="3253" actId="1076"/>
          <ac:picMkLst>
            <pc:docMk/>
            <pc:sldMk cId="2582327298" sldId="319"/>
            <ac:picMk id="7" creationId="{6C394076-FAAE-D391-C2E7-A0AAA6102866}"/>
          </ac:picMkLst>
        </pc:picChg>
      </pc:sldChg>
      <pc:sldChg chg="ord">
        <pc:chgData name="Dionysios Chartoumpekis" userId="8f9a7d55e553d723" providerId="LiveId" clId="{73FA826D-F198-4D0B-AF1E-E58E5915C574}" dt="2024-10-06T15:25:11.032" v="6869"/>
        <pc:sldMkLst>
          <pc:docMk/>
          <pc:sldMk cId="1121945597" sldId="328"/>
        </pc:sldMkLst>
      </pc:sldChg>
      <pc:sldChg chg="ord">
        <pc:chgData name="Dionysios Chartoumpekis" userId="8f9a7d55e553d723" providerId="LiveId" clId="{73FA826D-F198-4D0B-AF1E-E58E5915C574}" dt="2024-10-06T15:25:46.787" v="6872"/>
        <pc:sldMkLst>
          <pc:docMk/>
          <pc:sldMk cId="4025713621" sldId="329"/>
        </pc:sldMkLst>
      </pc:sldChg>
      <pc:sldChg chg="del">
        <pc:chgData name="Dionysios Chartoumpekis" userId="8f9a7d55e553d723" providerId="LiveId" clId="{73FA826D-F198-4D0B-AF1E-E58E5915C574}" dt="2024-10-06T15:25:34.953" v="6870" actId="47"/>
        <pc:sldMkLst>
          <pc:docMk/>
          <pc:sldMk cId="473827746" sldId="330"/>
        </pc:sldMkLst>
      </pc:sldChg>
      <pc:sldChg chg="addSp delSp modSp new mod">
        <pc:chgData name="Dionysios Chartoumpekis" userId="8f9a7d55e553d723" providerId="LiveId" clId="{73FA826D-F198-4D0B-AF1E-E58E5915C574}" dt="2024-10-06T10:56:54.520" v="3314" actId="1076"/>
        <pc:sldMkLst>
          <pc:docMk/>
          <pc:sldMk cId="4089241604" sldId="331"/>
        </pc:sldMkLst>
        <pc:spChg chg="del">
          <ac:chgData name="Dionysios Chartoumpekis" userId="8f9a7d55e553d723" providerId="LiveId" clId="{73FA826D-F198-4D0B-AF1E-E58E5915C574}" dt="2024-10-06T10:56:29.833" v="3308" actId="478"/>
          <ac:spMkLst>
            <pc:docMk/>
            <pc:sldMk cId="4089241604" sldId="331"/>
            <ac:spMk id="2" creationId="{7E40427C-BEA2-3E02-9E54-03B061AF8F7C}"/>
          </ac:spMkLst>
        </pc:spChg>
        <pc:spChg chg="del">
          <ac:chgData name="Dionysios Chartoumpekis" userId="8f9a7d55e553d723" providerId="LiveId" clId="{73FA826D-F198-4D0B-AF1E-E58E5915C574}" dt="2024-10-06T10:56:31.304" v="3309" actId="478"/>
          <ac:spMkLst>
            <pc:docMk/>
            <pc:sldMk cId="4089241604" sldId="331"/>
            <ac:spMk id="3" creationId="{71E5A190-7D4A-A8C4-104D-BEC966DE0DBC}"/>
          </ac:spMkLst>
        </pc:spChg>
        <pc:spChg chg="add mod">
          <ac:chgData name="Dionysios Chartoumpekis" userId="8f9a7d55e553d723" providerId="LiveId" clId="{73FA826D-F198-4D0B-AF1E-E58E5915C574}" dt="2024-10-06T10:56:40.596" v="3311" actId="1076"/>
          <ac:spMkLst>
            <pc:docMk/>
            <pc:sldMk cId="4089241604" sldId="331"/>
            <ac:spMk id="4" creationId="{4C25A24C-1B4E-997D-456B-A4E76B08A0C3}"/>
          </ac:spMkLst>
        </pc:spChg>
        <pc:spChg chg="add mod">
          <ac:chgData name="Dionysios Chartoumpekis" userId="8f9a7d55e553d723" providerId="LiveId" clId="{73FA826D-F198-4D0B-AF1E-E58E5915C574}" dt="2024-10-06T10:56:40.596" v="3311" actId="1076"/>
          <ac:spMkLst>
            <pc:docMk/>
            <pc:sldMk cId="4089241604" sldId="331"/>
            <ac:spMk id="5" creationId="{7C062C60-6327-F82F-3815-BB68E7C12E00}"/>
          </ac:spMkLst>
        </pc:spChg>
        <pc:spChg chg="mod">
          <ac:chgData name="Dionysios Chartoumpekis" userId="8f9a7d55e553d723" providerId="LiveId" clId="{73FA826D-F198-4D0B-AF1E-E58E5915C574}" dt="2024-10-06T10:56:40.596" v="3311" actId="1076"/>
          <ac:spMkLst>
            <pc:docMk/>
            <pc:sldMk cId="4089241604" sldId="331"/>
            <ac:spMk id="7" creationId="{42DFFEDC-43AA-A7E4-6DF6-565C629024E1}"/>
          </ac:spMkLst>
        </pc:spChg>
        <pc:spChg chg="add mod">
          <ac:chgData name="Dionysios Chartoumpekis" userId="8f9a7d55e553d723" providerId="LiveId" clId="{73FA826D-F198-4D0B-AF1E-E58E5915C574}" dt="2024-10-06T10:56:40.596" v="3311" actId="1076"/>
          <ac:spMkLst>
            <pc:docMk/>
            <pc:sldMk cId="4089241604" sldId="331"/>
            <ac:spMk id="9" creationId="{10484859-7AF3-2E9F-31AC-55BB0DF8053B}"/>
          </ac:spMkLst>
        </pc:spChg>
        <pc:spChg chg="add mod">
          <ac:chgData name="Dionysios Chartoumpekis" userId="8f9a7d55e553d723" providerId="LiveId" clId="{73FA826D-F198-4D0B-AF1E-E58E5915C574}" dt="2024-10-06T10:56:40.596" v="3311" actId="1076"/>
          <ac:spMkLst>
            <pc:docMk/>
            <pc:sldMk cId="4089241604" sldId="331"/>
            <ac:spMk id="10" creationId="{4A30E655-AB5B-E029-0513-45FC6BD7B734}"/>
          </ac:spMkLst>
        </pc:spChg>
        <pc:spChg chg="add mod">
          <ac:chgData name="Dionysios Chartoumpekis" userId="8f9a7d55e553d723" providerId="LiveId" clId="{73FA826D-F198-4D0B-AF1E-E58E5915C574}" dt="2024-10-06T10:56:40.596" v="3311" actId="1076"/>
          <ac:spMkLst>
            <pc:docMk/>
            <pc:sldMk cId="4089241604" sldId="331"/>
            <ac:spMk id="11" creationId="{0CB56C3A-8226-65C3-0399-15C5EF6A6321}"/>
          </ac:spMkLst>
        </pc:spChg>
        <pc:spChg chg="add mod">
          <ac:chgData name="Dionysios Chartoumpekis" userId="8f9a7d55e553d723" providerId="LiveId" clId="{73FA826D-F198-4D0B-AF1E-E58E5915C574}" dt="2024-10-06T10:56:40.596" v="3311" actId="1076"/>
          <ac:spMkLst>
            <pc:docMk/>
            <pc:sldMk cId="4089241604" sldId="331"/>
            <ac:spMk id="12" creationId="{17FFCD8A-8FB2-28BA-64D6-F51A2DEDACF9}"/>
          </ac:spMkLst>
        </pc:spChg>
        <pc:spChg chg="add mod">
          <ac:chgData name="Dionysios Chartoumpekis" userId="8f9a7d55e553d723" providerId="LiveId" clId="{73FA826D-F198-4D0B-AF1E-E58E5915C574}" dt="2024-10-06T10:56:40.596" v="3311" actId="1076"/>
          <ac:spMkLst>
            <pc:docMk/>
            <pc:sldMk cId="4089241604" sldId="331"/>
            <ac:spMk id="13" creationId="{49FF4FB2-D422-5B31-5BE5-E6ADB69CE087}"/>
          </ac:spMkLst>
        </pc:spChg>
        <pc:spChg chg="add mod">
          <ac:chgData name="Dionysios Chartoumpekis" userId="8f9a7d55e553d723" providerId="LiveId" clId="{73FA826D-F198-4D0B-AF1E-E58E5915C574}" dt="2024-10-06T10:56:40.596" v="3311" actId="1076"/>
          <ac:spMkLst>
            <pc:docMk/>
            <pc:sldMk cId="4089241604" sldId="331"/>
            <ac:spMk id="14" creationId="{D8B96692-26A5-024C-6CFB-CA7E379FB240}"/>
          </ac:spMkLst>
        </pc:spChg>
        <pc:spChg chg="add mod">
          <ac:chgData name="Dionysios Chartoumpekis" userId="8f9a7d55e553d723" providerId="LiveId" clId="{73FA826D-F198-4D0B-AF1E-E58E5915C574}" dt="2024-10-06T10:56:40.596" v="3311" actId="1076"/>
          <ac:spMkLst>
            <pc:docMk/>
            <pc:sldMk cId="4089241604" sldId="331"/>
            <ac:spMk id="15" creationId="{47CDC6DD-A63D-65E3-BBF5-EB486ED699F2}"/>
          </ac:spMkLst>
        </pc:spChg>
        <pc:spChg chg="add mod">
          <ac:chgData name="Dionysios Chartoumpekis" userId="8f9a7d55e553d723" providerId="LiveId" clId="{73FA826D-F198-4D0B-AF1E-E58E5915C574}" dt="2024-10-06T10:56:40.596" v="3311" actId="1076"/>
          <ac:spMkLst>
            <pc:docMk/>
            <pc:sldMk cId="4089241604" sldId="331"/>
            <ac:spMk id="16" creationId="{18E34BB9-FF6F-D62D-B0AB-A9159EDB7F9D}"/>
          </ac:spMkLst>
        </pc:spChg>
        <pc:spChg chg="add mod">
          <ac:chgData name="Dionysios Chartoumpekis" userId="8f9a7d55e553d723" providerId="LiveId" clId="{73FA826D-F198-4D0B-AF1E-E58E5915C574}" dt="2024-10-06T10:56:40.596" v="3311" actId="1076"/>
          <ac:spMkLst>
            <pc:docMk/>
            <pc:sldMk cId="4089241604" sldId="331"/>
            <ac:spMk id="17" creationId="{4048D9DA-4C24-B273-E098-CF863BBC869B}"/>
          </ac:spMkLst>
        </pc:spChg>
        <pc:spChg chg="add mod">
          <ac:chgData name="Dionysios Chartoumpekis" userId="8f9a7d55e553d723" providerId="LiveId" clId="{73FA826D-F198-4D0B-AF1E-E58E5915C574}" dt="2024-10-06T10:56:40.596" v="3311" actId="1076"/>
          <ac:spMkLst>
            <pc:docMk/>
            <pc:sldMk cId="4089241604" sldId="331"/>
            <ac:spMk id="18" creationId="{556BEF06-6C77-B7B4-65F2-11CF6467A56C}"/>
          </ac:spMkLst>
        </pc:spChg>
        <pc:spChg chg="add mod">
          <ac:chgData name="Dionysios Chartoumpekis" userId="8f9a7d55e553d723" providerId="LiveId" clId="{73FA826D-F198-4D0B-AF1E-E58E5915C574}" dt="2024-10-06T10:56:40.596" v="3311" actId="1076"/>
          <ac:spMkLst>
            <pc:docMk/>
            <pc:sldMk cId="4089241604" sldId="331"/>
            <ac:spMk id="19" creationId="{A2E14EDF-FD8C-7C16-0A1D-22468011D0B7}"/>
          </ac:spMkLst>
        </pc:spChg>
        <pc:spChg chg="add mod">
          <ac:chgData name="Dionysios Chartoumpekis" userId="8f9a7d55e553d723" providerId="LiveId" clId="{73FA826D-F198-4D0B-AF1E-E58E5915C574}" dt="2024-10-06T10:56:40.596" v="3311" actId="1076"/>
          <ac:spMkLst>
            <pc:docMk/>
            <pc:sldMk cId="4089241604" sldId="331"/>
            <ac:spMk id="20" creationId="{1508B066-C0A1-AFC6-2435-FFEBB5E6629B}"/>
          </ac:spMkLst>
        </pc:spChg>
        <pc:spChg chg="add mod">
          <ac:chgData name="Dionysios Chartoumpekis" userId="8f9a7d55e553d723" providerId="LiveId" clId="{73FA826D-F198-4D0B-AF1E-E58E5915C574}" dt="2024-10-06T10:56:40.596" v="3311" actId="1076"/>
          <ac:spMkLst>
            <pc:docMk/>
            <pc:sldMk cId="4089241604" sldId="331"/>
            <ac:spMk id="21" creationId="{BBF64C41-DEC9-C1C0-BAC3-C1CF024986D0}"/>
          </ac:spMkLst>
        </pc:spChg>
        <pc:spChg chg="add mod">
          <ac:chgData name="Dionysios Chartoumpekis" userId="8f9a7d55e553d723" providerId="LiveId" clId="{73FA826D-F198-4D0B-AF1E-E58E5915C574}" dt="2024-10-06T10:56:40.596" v="3311" actId="1076"/>
          <ac:spMkLst>
            <pc:docMk/>
            <pc:sldMk cId="4089241604" sldId="331"/>
            <ac:spMk id="22" creationId="{042D1A51-0148-D143-C504-ED627F746457}"/>
          </ac:spMkLst>
        </pc:spChg>
        <pc:spChg chg="add mod">
          <ac:chgData name="Dionysios Chartoumpekis" userId="8f9a7d55e553d723" providerId="LiveId" clId="{73FA826D-F198-4D0B-AF1E-E58E5915C574}" dt="2024-10-06T10:56:40.596" v="3311" actId="1076"/>
          <ac:spMkLst>
            <pc:docMk/>
            <pc:sldMk cId="4089241604" sldId="331"/>
            <ac:spMk id="23" creationId="{B400ACD6-4FC9-33F7-3ABB-C782571CD907}"/>
          </ac:spMkLst>
        </pc:spChg>
        <pc:spChg chg="add mod">
          <ac:chgData name="Dionysios Chartoumpekis" userId="8f9a7d55e553d723" providerId="LiveId" clId="{73FA826D-F198-4D0B-AF1E-E58E5915C574}" dt="2024-10-06T10:56:54.520" v="3314" actId="1076"/>
          <ac:spMkLst>
            <pc:docMk/>
            <pc:sldMk cId="4089241604" sldId="331"/>
            <ac:spMk id="24" creationId="{E53BC7DE-C950-CBA9-90E9-2846D10FF8BB}"/>
          </ac:spMkLst>
        </pc:spChg>
        <pc:spChg chg="add mod">
          <ac:chgData name="Dionysios Chartoumpekis" userId="8f9a7d55e553d723" providerId="LiveId" clId="{73FA826D-F198-4D0B-AF1E-E58E5915C574}" dt="2024-10-06T10:56:40.596" v="3311" actId="1076"/>
          <ac:spMkLst>
            <pc:docMk/>
            <pc:sldMk cId="4089241604" sldId="331"/>
            <ac:spMk id="25" creationId="{B5EF4FD0-C572-20BF-1D93-16EB7C0ED13F}"/>
          </ac:spMkLst>
        </pc:spChg>
        <pc:grpChg chg="add mod">
          <ac:chgData name="Dionysios Chartoumpekis" userId="8f9a7d55e553d723" providerId="LiveId" clId="{73FA826D-F198-4D0B-AF1E-E58E5915C574}" dt="2024-10-06T10:56:40.596" v="3311" actId="1076"/>
          <ac:grpSpMkLst>
            <pc:docMk/>
            <pc:sldMk cId="4089241604" sldId="331"/>
            <ac:grpSpMk id="6" creationId="{48E1BB1F-A97E-2FB9-8B02-3AC48088DFCF}"/>
          </ac:grpSpMkLst>
        </pc:grpChg>
        <pc:picChg chg="mod">
          <ac:chgData name="Dionysios Chartoumpekis" userId="8f9a7d55e553d723" providerId="LiveId" clId="{73FA826D-F198-4D0B-AF1E-E58E5915C574}" dt="2024-10-06T10:56:40.596" v="3311" actId="1076"/>
          <ac:picMkLst>
            <pc:docMk/>
            <pc:sldMk cId="4089241604" sldId="331"/>
            <ac:picMk id="8" creationId="{4678C66D-9920-73E4-3823-9FE1EE9BB110}"/>
          </ac:picMkLst>
        </pc:picChg>
      </pc:sldChg>
      <pc:sldChg chg="addSp delSp modSp new mod ord">
        <pc:chgData name="Dionysios Chartoumpekis" userId="8f9a7d55e553d723" providerId="LiveId" clId="{73FA826D-F198-4D0B-AF1E-E58E5915C574}" dt="2024-10-06T14:18:42.640" v="4523" actId="1076"/>
        <pc:sldMkLst>
          <pc:docMk/>
          <pc:sldMk cId="4031399747" sldId="332"/>
        </pc:sldMkLst>
        <pc:spChg chg="del">
          <ac:chgData name="Dionysios Chartoumpekis" userId="8f9a7d55e553d723" providerId="LiveId" clId="{73FA826D-F198-4D0B-AF1E-E58E5915C574}" dt="2024-10-06T10:58:22.328" v="3316" actId="478"/>
          <ac:spMkLst>
            <pc:docMk/>
            <pc:sldMk cId="4031399747" sldId="332"/>
            <ac:spMk id="2" creationId="{FE546CBF-3309-DA9B-27FE-3781F10FF159}"/>
          </ac:spMkLst>
        </pc:spChg>
        <pc:spChg chg="del">
          <ac:chgData name="Dionysios Chartoumpekis" userId="8f9a7d55e553d723" providerId="LiveId" clId="{73FA826D-F198-4D0B-AF1E-E58E5915C574}" dt="2024-10-06T10:58:23.259" v="3317" actId="478"/>
          <ac:spMkLst>
            <pc:docMk/>
            <pc:sldMk cId="4031399747" sldId="332"/>
            <ac:spMk id="3" creationId="{1EDA4CC8-E8AC-E286-C886-145921321038}"/>
          </ac:spMkLst>
        </pc:spChg>
        <pc:spChg chg="add mod">
          <ac:chgData name="Dionysios Chartoumpekis" userId="8f9a7d55e553d723" providerId="LiveId" clId="{73FA826D-F198-4D0B-AF1E-E58E5915C574}" dt="2024-10-06T14:17:15.289" v="4319" actId="20577"/>
          <ac:spMkLst>
            <pc:docMk/>
            <pc:sldMk cId="4031399747" sldId="332"/>
            <ac:spMk id="5" creationId="{D8AF25D8-B4E9-80DA-A1E8-D0AB4F71FB27}"/>
          </ac:spMkLst>
        </pc:spChg>
        <pc:spChg chg="add mod">
          <ac:chgData name="Dionysios Chartoumpekis" userId="8f9a7d55e553d723" providerId="LiveId" clId="{73FA826D-F198-4D0B-AF1E-E58E5915C574}" dt="2024-10-06T14:18:42.640" v="4523" actId="1076"/>
          <ac:spMkLst>
            <pc:docMk/>
            <pc:sldMk cId="4031399747" sldId="332"/>
            <ac:spMk id="6" creationId="{A5D0C457-0052-8930-CB92-CA933D0119D2}"/>
          </ac:spMkLst>
        </pc:spChg>
        <pc:picChg chg="add mod">
          <ac:chgData name="Dionysios Chartoumpekis" userId="8f9a7d55e553d723" providerId="LiveId" clId="{73FA826D-F198-4D0B-AF1E-E58E5915C574}" dt="2024-10-06T14:16:44.442" v="4272"/>
          <ac:picMkLst>
            <pc:docMk/>
            <pc:sldMk cId="4031399747" sldId="332"/>
            <ac:picMk id="4" creationId="{5E268328-F94D-56A7-8D2F-1385C1668C24}"/>
          </ac:picMkLst>
        </pc:picChg>
      </pc:sldChg>
      <pc:sldChg chg="delSp add mod ord delAnim">
        <pc:chgData name="Dionysios Chartoumpekis" userId="8f9a7d55e553d723" providerId="LiveId" clId="{73FA826D-F198-4D0B-AF1E-E58E5915C574}" dt="2024-10-06T15:26:20.001" v="6874"/>
        <pc:sldMkLst>
          <pc:docMk/>
          <pc:sldMk cId="3392829989" sldId="333"/>
        </pc:sldMkLst>
        <pc:spChg chg="del">
          <ac:chgData name="Dionysios Chartoumpekis" userId="8f9a7d55e553d723" providerId="LiveId" clId="{73FA826D-F198-4D0B-AF1E-E58E5915C574}" dt="2024-10-06T10:58:30.647" v="3319" actId="478"/>
          <ac:spMkLst>
            <pc:docMk/>
            <pc:sldMk cId="3392829989" sldId="333"/>
            <ac:spMk id="16" creationId="{98A95F79-BEF7-409F-BB9B-3657FB43C1B5}"/>
          </ac:spMkLst>
        </pc:spChg>
      </pc:sldChg>
      <pc:sldChg chg="addSp delSp modSp new mod">
        <pc:chgData name="Dionysios Chartoumpekis" userId="8f9a7d55e553d723" providerId="LiveId" clId="{73FA826D-F198-4D0B-AF1E-E58E5915C574}" dt="2024-10-06T11:03:59.896" v="3565" actId="14100"/>
        <pc:sldMkLst>
          <pc:docMk/>
          <pc:sldMk cId="1413885369" sldId="334"/>
        </pc:sldMkLst>
        <pc:spChg chg="del">
          <ac:chgData name="Dionysios Chartoumpekis" userId="8f9a7d55e553d723" providerId="LiveId" clId="{73FA826D-F198-4D0B-AF1E-E58E5915C574}" dt="2024-10-06T10:59:13.204" v="3323" actId="478"/>
          <ac:spMkLst>
            <pc:docMk/>
            <pc:sldMk cId="1413885369" sldId="334"/>
            <ac:spMk id="2" creationId="{2F131981-BF6F-2866-3940-A58AEF423E44}"/>
          </ac:spMkLst>
        </pc:spChg>
        <pc:spChg chg="del">
          <ac:chgData name="Dionysios Chartoumpekis" userId="8f9a7d55e553d723" providerId="LiveId" clId="{73FA826D-F198-4D0B-AF1E-E58E5915C574}" dt="2024-10-06T10:59:14.242" v="3324" actId="478"/>
          <ac:spMkLst>
            <pc:docMk/>
            <pc:sldMk cId="1413885369" sldId="334"/>
            <ac:spMk id="3" creationId="{03972514-74FE-5BCF-2373-ED14BC860EA0}"/>
          </ac:spMkLst>
        </pc:spChg>
        <pc:spChg chg="add mod">
          <ac:chgData name="Dionysios Chartoumpekis" userId="8f9a7d55e553d723" providerId="LiveId" clId="{73FA826D-F198-4D0B-AF1E-E58E5915C574}" dt="2024-10-06T11:00:32.035" v="3451" actId="1076"/>
          <ac:spMkLst>
            <pc:docMk/>
            <pc:sldMk cId="1413885369" sldId="334"/>
            <ac:spMk id="4" creationId="{F2EBF17F-862D-ABDE-373E-46FC3A5F176D}"/>
          </ac:spMkLst>
        </pc:spChg>
        <pc:spChg chg="add mod">
          <ac:chgData name="Dionysios Chartoumpekis" userId="8f9a7d55e553d723" providerId="LiveId" clId="{73FA826D-F198-4D0B-AF1E-E58E5915C574}" dt="2024-10-06T11:03:59.896" v="3565" actId="14100"/>
          <ac:spMkLst>
            <pc:docMk/>
            <pc:sldMk cId="1413885369" sldId="334"/>
            <ac:spMk id="5" creationId="{5BEB4C3C-6C4B-0FCC-C34F-2122A821930C}"/>
          </ac:spMkLst>
        </pc:spChg>
        <pc:spChg chg="add">
          <ac:chgData name="Dionysios Chartoumpekis" userId="8f9a7d55e553d723" providerId="LiveId" clId="{73FA826D-F198-4D0B-AF1E-E58E5915C574}" dt="2024-10-06T11:02:48.587" v="3469"/>
          <ac:spMkLst>
            <pc:docMk/>
            <pc:sldMk cId="1413885369" sldId="334"/>
            <ac:spMk id="6" creationId="{F3E80A26-9A12-C4DA-22C7-CC2871DC18E2}"/>
          </ac:spMkLst>
        </pc:spChg>
      </pc:sldChg>
      <pc:sldChg chg="addSp delSp modSp new mod">
        <pc:chgData name="Dionysios Chartoumpekis" userId="8f9a7d55e553d723" providerId="LiveId" clId="{73FA826D-F198-4D0B-AF1E-E58E5915C574}" dt="2024-10-06T14:16:24.247" v="4271" actId="1076"/>
        <pc:sldMkLst>
          <pc:docMk/>
          <pc:sldMk cId="1590363604" sldId="335"/>
        </pc:sldMkLst>
        <pc:spChg chg="del">
          <ac:chgData name="Dionysios Chartoumpekis" userId="8f9a7d55e553d723" providerId="LiveId" clId="{73FA826D-F198-4D0B-AF1E-E58E5915C574}" dt="2024-10-06T14:09:26.075" v="4148" actId="478"/>
          <ac:spMkLst>
            <pc:docMk/>
            <pc:sldMk cId="1590363604" sldId="335"/>
            <ac:spMk id="2" creationId="{6A8D034D-1C78-E1DB-34A4-832064AD7671}"/>
          </ac:spMkLst>
        </pc:spChg>
        <pc:spChg chg="del">
          <ac:chgData name="Dionysios Chartoumpekis" userId="8f9a7d55e553d723" providerId="LiveId" clId="{73FA826D-F198-4D0B-AF1E-E58E5915C574}" dt="2024-10-06T14:09:27.175" v="4149" actId="478"/>
          <ac:spMkLst>
            <pc:docMk/>
            <pc:sldMk cId="1590363604" sldId="335"/>
            <ac:spMk id="3" creationId="{BFBFAE6E-3F93-FFD3-FED4-36E28ADB7CD6}"/>
          </ac:spMkLst>
        </pc:spChg>
        <pc:spChg chg="add mod">
          <ac:chgData name="Dionysios Chartoumpekis" userId="8f9a7d55e553d723" providerId="LiveId" clId="{73FA826D-F198-4D0B-AF1E-E58E5915C574}" dt="2024-10-06T14:10:04.914" v="4184" actId="20577"/>
          <ac:spMkLst>
            <pc:docMk/>
            <pc:sldMk cId="1590363604" sldId="335"/>
            <ac:spMk id="4" creationId="{71FF77D9-B37C-B5CA-864E-F23424F3E32F}"/>
          </ac:spMkLst>
        </pc:spChg>
        <pc:spChg chg="add mod">
          <ac:chgData name="Dionysios Chartoumpekis" userId="8f9a7d55e553d723" providerId="LiveId" clId="{73FA826D-F198-4D0B-AF1E-E58E5915C574}" dt="2024-10-06T14:15:05.813" v="4243" actId="20577"/>
          <ac:spMkLst>
            <pc:docMk/>
            <pc:sldMk cId="1590363604" sldId="335"/>
            <ac:spMk id="5" creationId="{5538EEE3-DAE9-2A5B-45D3-C06593AD5D43}"/>
          </ac:spMkLst>
        </pc:spChg>
        <pc:spChg chg="del mod">
          <ac:chgData name="Dionysios Chartoumpekis" userId="8f9a7d55e553d723" providerId="LiveId" clId="{73FA826D-F198-4D0B-AF1E-E58E5915C574}" dt="2024-10-06T14:15:54.962" v="4245" actId="478"/>
          <ac:spMkLst>
            <pc:docMk/>
            <pc:sldMk cId="1590363604" sldId="335"/>
            <ac:spMk id="8" creationId="{FCF4132B-FC48-0F89-4F5B-C3CBEC20D940}"/>
          </ac:spMkLst>
        </pc:spChg>
        <pc:spChg chg="del mod topLvl">
          <ac:chgData name="Dionysios Chartoumpekis" userId="8f9a7d55e553d723" providerId="LiveId" clId="{73FA826D-F198-4D0B-AF1E-E58E5915C574}" dt="2024-10-06T14:15:57.181" v="4246" actId="478"/>
          <ac:spMkLst>
            <pc:docMk/>
            <pc:sldMk cId="1590363604" sldId="335"/>
            <ac:spMk id="9" creationId="{16647468-7DDF-8F26-2B9B-FB6CA58A8210}"/>
          </ac:spMkLst>
        </pc:spChg>
        <pc:spChg chg="add mod">
          <ac:chgData name="Dionysios Chartoumpekis" userId="8f9a7d55e553d723" providerId="LiveId" clId="{73FA826D-F198-4D0B-AF1E-E58E5915C574}" dt="2024-10-06T14:16:21.892" v="4270" actId="1076"/>
          <ac:spMkLst>
            <pc:docMk/>
            <pc:sldMk cId="1590363604" sldId="335"/>
            <ac:spMk id="10" creationId="{A74F5A93-0E89-548D-90BA-85665962FA2E}"/>
          </ac:spMkLst>
        </pc:spChg>
        <pc:spChg chg="add mod">
          <ac:chgData name="Dionysios Chartoumpekis" userId="8f9a7d55e553d723" providerId="LiveId" clId="{73FA826D-F198-4D0B-AF1E-E58E5915C574}" dt="2024-10-06T14:16:24.247" v="4271" actId="1076"/>
          <ac:spMkLst>
            <pc:docMk/>
            <pc:sldMk cId="1590363604" sldId="335"/>
            <ac:spMk id="11" creationId="{C3435C4A-0F3B-AF1A-9B20-2852C2BBE744}"/>
          </ac:spMkLst>
        </pc:spChg>
        <pc:grpChg chg="add del mod">
          <ac:chgData name="Dionysios Chartoumpekis" userId="8f9a7d55e553d723" providerId="LiveId" clId="{73FA826D-F198-4D0B-AF1E-E58E5915C574}" dt="2024-10-06T14:15:57.181" v="4246" actId="478"/>
          <ac:grpSpMkLst>
            <pc:docMk/>
            <pc:sldMk cId="1590363604" sldId="335"/>
            <ac:grpSpMk id="6" creationId="{AE08CC13-4F5D-94FB-F956-589E1B41C39F}"/>
          </ac:grpSpMkLst>
        </pc:grpChg>
        <pc:picChg chg="mod topLvl">
          <ac:chgData name="Dionysios Chartoumpekis" userId="8f9a7d55e553d723" providerId="LiveId" clId="{73FA826D-F198-4D0B-AF1E-E58E5915C574}" dt="2024-10-06T14:15:57.181" v="4246" actId="478"/>
          <ac:picMkLst>
            <pc:docMk/>
            <pc:sldMk cId="1590363604" sldId="335"/>
            <ac:picMk id="7" creationId="{0D456673-016F-7C38-4C07-DF6B8190C622}"/>
          </ac:picMkLst>
        </pc:picChg>
      </pc:sldChg>
      <pc:sldChg chg="modSp mod">
        <pc:chgData name="Dionysios Chartoumpekis" userId="8f9a7d55e553d723" providerId="LiveId" clId="{73FA826D-F198-4D0B-AF1E-E58E5915C574}" dt="2024-10-06T11:07:40.882" v="3668" actId="1076"/>
        <pc:sldMkLst>
          <pc:docMk/>
          <pc:sldMk cId="196723912" sldId="336"/>
        </pc:sldMkLst>
        <pc:spChg chg="mod">
          <ac:chgData name="Dionysios Chartoumpekis" userId="8f9a7d55e553d723" providerId="LiveId" clId="{73FA826D-F198-4D0B-AF1E-E58E5915C574}" dt="2024-10-06T11:07:10.288" v="3626" actId="1076"/>
          <ac:spMkLst>
            <pc:docMk/>
            <pc:sldMk cId="196723912" sldId="336"/>
            <ac:spMk id="9" creationId="{05E60092-C0E3-119E-A302-72AEE1C646EA}"/>
          </ac:spMkLst>
        </pc:spChg>
        <pc:spChg chg="mod">
          <ac:chgData name="Dionysios Chartoumpekis" userId="8f9a7d55e553d723" providerId="LiveId" clId="{73FA826D-F198-4D0B-AF1E-E58E5915C574}" dt="2024-10-06T11:07:40.882" v="3668" actId="1076"/>
          <ac:spMkLst>
            <pc:docMk/>
            <pc:sldMk cId="196723912" sldId="336"/>
            <ac:spMk id="10" creationId="{3B239D8E-8F64-E464-69BB-8F7E71A8DC55}"/>
          </ac:spMkLst>
        </pc:spChg>
      </pc:sldChg>
      <pc:sldChg chg="modSp mod">
        <pc:chgData name="Dionysios Chartoumpekis" userId="8f9a7d55e553d723" providerId="LiveId" clId="{73FA826D-F198-4D0B-AF1E-E58E5915C574}" dt="2024-10-06T14:04:54.597" v="3813" actId="1076"/>
        <pc:sldMkLst>
          <pc:docMk/>
          <pc:sldMk cId="78559101" sldId="337"/>
        </pc:sldMkLst>
        <pc:spChg chg="mod">
          <ac:chgData name="Dionysios Chartoumpekis" userId="8f9a7d55e553d723" providerId="LiveId" clId="{73FA826D-F198-4D0B-AF1E-E58E5915C574}" dt="2024-10-06T11:08:20.738" v="3724" actId="1076"/>
          <ac:spMkLst>
            <pc:docMk/>
            <pc:sldMk cId="78559101" sldId="337"/>
            <ac:spMk id="11" creationId="{5CFB8899-FFEA-E6A2-AC10-1E3A8437986D}"/>
          </ac:spMkLst>
        </pc:spChg>
        <pc:spChg chg="mod">
          <ac:chgData name="Dionysios Chartoumpekis" userId="8f9a7d55e553d723" providerId="LiveId" clId="{73FA826D-F198-4D0B-AF1E-E58E5915C574}" dt="2024-10-06T14:04:54.597" v="3813" actId="1076"/>
          <ac:spMkLst>
            <pc:docMk/>
            <pc:sldMk cId="78559101" sldId="337"/>
            <ac:spMk id="15" creationId="{ECF92E62-CE08-C375-4807-7B70DC582BF8}"/>
          </ac:spMkLst>
        </pc:spChg>
      </pc:sldChg>
      <pc:sldChg chg="modSp mod modAnim">
        <pc:chgData name="Dionysios Chartoumpekis" userId="8f9a7d55e553d723" providerId="LiveId" clId="{73FA826D-F198-4D0B-AF1E-E58E5915C574}" dt="2024-10-06T14:09:44.065" v="4152" actId="1076"/>
        <pc:sldMkLst>
          <pc:docMk/>
          <pc:sldMk cId="458747027" sldId="338"/>
        </pc:sldMkLst>
        <pc:spChg chg="mod">
          <ac:chgData name="Dionysios Chartoumpekis" userId="8f9a7d55e553d723" providerId="LiveId" clId="{73FA826D-F198-4D0B-AF1E-E58E5915C574}" dt="2024-10-06T14:09:44.065" v="4152" actId="1076"/>
          <ac:spMkLst>
            <pc:docMk/>
            <pc:sldMk cId="458747027" sldId="338"/>
            <ac:spMk id="7" creationId="{44DD21A0-7945-CD49-C71C-B1A402CA0062}"/>
          </ac:spMkLst>
        </pc:spChg>
        <pc:spChg chg="mod">
          <ac:chgData name="Dionysios Chartoumpekis" userId="8f9a7d55e553d723" providerId="LiveId" clId="{73FA826D-F198-4D0B-AF1E-E58E5915C574}" dt="2024-10-06T14:07:21.516" v="4028" actId="20577"/>
          <ac:spMkLst>
            <pc:docMk/>
            <pc:sldMk cId="458747027" sldId="338"/>
            <ac:spMk id="8" creationId="{68AC79B9-3801-FB4A-FE84-78D4A91E914A}"/>
          </ac:spMkLst>
        </pc:spChg>
        <pc:spChg chg="mod">
          <ac:chgData name="Dionysios Chartoumpekis" userId="8f9a7d55e553d723" providerId="LiveId" clId="{73FA826D-F198-4D0B-AF1E-E58E5915C574}" dt="2024-10-06T14:07:46.012" v="4052" actId="1076"/>
          <ac:spMkLst>
            <pc:docMk/>
            <pc:sldMk cId="458747027" sldId="338"/>
            <ac:spMk id="9" creationId="{818BC8D3-6A84-2DCD-DAF1-92571430C59A}"/>
          </ac:spMkLst>
        </pc:spChg>
        <pc:spChg chg="mod">
          <ac:chgData name="Dionysios Chartoumpekis" userId="8f9a7d55e553d723" providerId="LiveId" clId="{73FA826D-F198-4D0B-AF1E-E58E5915C574}" dt="2024-10-06T14:08:20.010" v="4108" actId="20577"/>
          <ac:spMkLst>
            <pc:docMk/>
            <pc:sldMk cId="458747027" sldId="338"/>
            <ac:spMk id="10" creationId="{EE09CEF9-ED8F-9E09-F9D1-ACBAED13AE14}"/>
          </ac:spMkLst>
        </pc:spChg>
        <pc:spChg chg="mod">
          <ac:chgData name="Dionysios Chartoumpekis" userId="8f9a7d55e553d723" providerId="LiveId" clId="{73FA826D-F198-4D0B-AF1E-E58E5915C574}" dt="2024-10-06T14:08:51.887" v="4147" actId="20577"/>
          <ac:spMkLst>
            <pc:docMk/>
            <pc:sldMk cId="458747027" sldId="338"/>
            <ac:spMk id="11" creationId="{5FB22866-6A22-78DE-3514-664287B19FFE}"/>
          </ac:spMkLst>
        </pc:spChg>
        <pc:spChg chg="mod">
          <ac:chgData name="Dionysios Chartoumpekis" userId="8f9a7d55e553d723" providerId="LiveId" clId="{73FA826D-F198-4D0B-AF1E-E58E5915C574}" dt="2024-10-06T14:08:39.795" v="4127" actId="20577"/>
          <ac:spMkLst>
            <pc:docMk/>
            <pc:sldMk cId="458747027" sldId="338"/>
            <ac:spMk id="12" creationId="{FBD7B660-C24D-B90A-A912-F8CCE7376A86}"/>
          </ac:spMkLst>
        </pc:spChg>
        <pc:spChg chg="mod">
          <ac:chgData name="Dionysios Chartoumpekis" userId="8f9a7d55e553d723" providerId="LiveId" clId="{73FA826D-F198-4D0B-AF1E-E58E5915C574}" dt="2024-10-06T14:06:48.065" v="4006" actId="20577"/>
          <ac:spMkLst>
            <pc:docMk/>
            <pc:sldMk cId="458747027" sldId="338"/>
            <ac:spMk id="13" creationId="{EA9450CE-C970-7FC3-4FD0-A8B50970E933}"/>
          </ac:spMkLst>
        </pc:spChg>
      </pc:sldChg>
      <pc:sldChg chg="addSp delSp modSp new mod">
        <pc:chgData name="Dionysios Chartoumpekis" userId="8f9a7d55e553d723" providerId="LiveId" clId="{73FA826D-F198-4D0B-AF1E-E58E5915C574}" dt="2024-10-06T15:01:55.236" v="5217" actId="1076"/>
        <pc:sldMkLst>
          <pc:docMk/>
          <pc:sldMk cId="931257395" sldId="339"/>
        </pc:sldMkLst>
        <pc:spChg chg="del">
          <ac:chgData name="Dionysios Chartoumpekis" userId="8f9a7d55e553d723" providerId="LiveId" clId="{73FA826D-F198-4D0B-AF1E-E58E5915C574}" dt="2024-10-06T14:18:56.746" v="4525" actId="478"/>
          <ac:spMkLst>
            <pc:docMk/>
            <pc:sldMk cId="931257395" sldId="339"/>
            <ac:spMk id="2" creationId="{50ED3E11-7EFC-35A3-49B3-B4B1F5340CD2}"/>
          </ac:spMkLst>
        </pc:spChg>
        <pc:spChg chg="del">
          <ac:chgData name="Dionysios Chartoumpekis" userId="8f9a7d55e553d723" providerId="LiveId" clId="{73FA826D-F198-4D0B-AF1E-E58E5915C574}" dt="2024-10-06T14:18:57.932" v="4526" actId="478"/>
          <ac:spMkLst>
            <pc:docMk/>
            <pc:sldMk cId="931257395" sldId="339"/>
            <ac:spMk id="3" creationId="{07737D75-1A39-48DD-97E5-36AB84FC5D19}"/>
          </ac:spMkLst>
        </pc:spChg>
        <pc:spChg chg="add mod">
          <ac:chgData name="Dionysios Chartoumpekis" userId="8f9a7d55e553d723" providerId="LiveId" clId="{73FA826D-F198-4D0B-AF1E-E58E5915C574}" dt="2024-10-06T14:32:06.472" v="4919" actId="1035"/>
          <ac:spMkLst>
            <pc:docMk/>
            <pc:sldMk cId="931257395" sldId="339"/>
            <ac:spMk id="5" creationId="{C71C9980-06A6-DBBE-780D-8EF5048FE731}"/>
          </ac:spMkLst>
        </pc:spChg>
        <pc:spChg chg="add mod">
          <ac:chgData name="Dionysios Chartoumpekis" userId="8f9a7d55e553d723" providerId="LiveId" clId="{73FA826D-F198-4D0B-AF1E-E58E5915C574}" dt="2024-10-06T15:01:55.236" v="5217" actId="1076"/>
          <ac:spMkLst>
            <pc:docMk/>
            <pc:sldMk cId="931257395" sldId="339"/>
            <ac:spMk id="6" creationId="{2288D20D-78E4-B76E-48E9-558BE2FBB8A3}"/>
          </ac:spMkLst>
        </pc:spChg>
        <pc:picChg chg="add mod">
          <ac:chgData name="Dionysios Chartoumpekis" userId="8f9a7d55e553d723" providerId="LiveId" clId="{73FA826D-F198-4D0B-AF1E-E58E5915C574}" dt="2024-10-06T14:20:19.957" v="4587" actId="1076"/>
          <ac:picMkLst>
            <pc:docMk/>
            <pc:sldMk cId="931257395" sldId="339"/>
            <ac:picMk id="4" creationId="{4AA14525-2505-8FA1-EE82-2CDC8B6A4C44}"/>
          </ac:picMkLst>
        </pc:picChg>
      </pc:sldChg>
      <pc:sldChg chg="add del">
        <pc:chgData name="Dionysios Chartoumpekis" userId="8f9a7d55e553d723" providerId="LiveId" clId="{73FA826D-F198-4D0B-AF1E-E58E5915C574}" dt="2024-10-06T14:09:31.663" v="4151"/>
        <pc:sldMkLst>
          <pc:docMk/>
          <pc:sldMk cId="1564526177" sldId="339"/>
        </pc:sldMkLst>
      </pc:sldChg>
      <pc:sldChg chg="add del">
        <pc:chgData name="Dionysios Chartoumpekis" userId="8f9a7d55e553d723" providerId="LiveId" clId="{73FA826D-F198-4D0B-AF1E-E58E5915C574}" dt="2024-10-06T14:09:31.663" v="4151"/>
        <pc:sldMkLst>
          <pc:docMk/>
          <pc:sldMk cId="3806906441" sldId="340"/>
        </pc:sldMkLst>
      </pc:sldChg>
      <pc:sldChg chg="addSp delSp modSp new mod">
        <pc:chgData name="Dionysios Chartoumpekis" userId="8f9a7d55e553d723" providerId="LiveId" clId="{73FA826D-F198-4D0B-AF1E-E58E5915C574}" dt="2024-10-06T14:38:01.553" v="5216" actId="20577"/>
        <pc:sldMkLst>
          <pc:docMk/>
          <pc:sldMk cId="3821551606" sldId="340"/>
        </pc:sldMkLst>
        <pc:spChg chg="del">
          <ac:chgData name="Dionysios Chartoumpekis" userId="8f9a7d55e553d723" providerId="LiveId" clId="{73FA826D-F198-4D0B-AF1E-E58E5915C574}" dt="2024-10-06T14:32:23.452" v="4920" actId="478"/>
          <ac:spMkLst>
            <pc:docMk/>
            <pc:sldMk cId="3821551606" sldId="340"/>
            <ac:spMk id="2" creationId="{84240752-9600-F757-0D4A-C3DE39186333}"/>
          </ac:spMkLst>
        </pc:spChg>
        <pc:spChg chg="del">
          <ac:chgData name="Dionysios Chartoumpekis" userId="8f9a7d55e553d723" providerId="LiveId" clId="{73FA826D-F198-4D0B-AF1E-E58E5915C574}" dt="2024-10-06T14:32:25.160" v="4921" actId="478"/>
          <ac:spMkLst>
            <pc:docMk/>
            <pc:sldMk cId="3821551606" sldId="340"/>
            <ac:spMk id="3" creationId="{980F7406-23DC-DCF4-0A24-25ECDCE93C64}"/>
          </ac:spMkLst>
        </pc:spChg>
        <pc:spChg chg="add mod">
          <ac:chgData name="Dionysios Chartoumpekis" userId="8f9a7d55e553d723" providerId="LiveId" clId="{73FA826D-F198-4D0B-AF1E-E58E5915C574}" dt="2024-10-06T14:32:56.408" v="4991" actId="1076"/>
          <ac:spMkLst>
            <pc:docMk/>
            <pc:sldMk cId="3821551606" sldId="340"/>
            <ac:spMk id="4" creationId="{496CB5E8-EF9A-F841-98CD-CEC36F187770}"/>
          </ac:spMkLst>
        </pc:spChg>
        <pc:spChg chg="add mod">
          <ac:chgData name="Dionysios Chartoumpekis" userId="8f9a7d55e553d723" providerId="LiveId" clId="{73FA826D-F198-4D0B-AF1E-E58E5915C574}" dt="2024-10-06T14:34:11.073" v="4997" actId="1076"/>
          <ac:spMkLst>
            <pc:docMk/>
            <pc:sldMk cId="3821551606" sldId="340"/>
            <ac:spMk id="5" creationId="{B23491CD-CA6C-B2DE-C201-0DBD1EC2CDF1}"/>
          </ac:spMkLst>
        </pc:spChg>
        <pc:spChg chg="add mod">
          <ac:chgData name="Dionysios Chartoumpekis" userId="8f9a7d55e553d723" providerId="LiveId" clId="{73FA826D-F198-4D0B-AF1E-E58E5915C574}" dt="2024-10-06T14:34:40.850" v="5049" actId="20577"/>
          <ac:spMkLst>
            <pc:docMk/>
            <pc:sldMk cId="3821551606" sldId="340"/>
            <ac:spMk id="6" creationId="{B1541C97-AF9A-48D6-F8EF-12E6CBB193A5}"/>
          </ac:spMkLst>
        </pc:spChg>
        <pc:spChg chg="add mod">
          <ac:chgData name="Dionysios Chartoumpekis" userId="8f9a7d55e553d723" providerId="LiveId" clId="{73FA826D-F198-4D0B-AF1E-E58E5915C574}" dt="2024-10-06T14:35:55.565" v="5177" actId="1076"/>
          <ac:spMkLst>
            <pc:docMk/>
            <pc:sldMk cId="3821551606" sldId="340"/>
            <ac:spMk id="7" creationId="{DE2CE10C-A63F-E881-6A2F-6131B6FADA33}"/>
          </ac:spMkLst>
        </pc:spChg>
        <pc:spChg chg="add mod">
          <ac:chgData name="Dionysios Chartoumpekis" userId="8f9a7d55e553d723" providerId="LiveId" clId="{73FA826D-F198-4D0B-AF1E-E58E5915C574}" dt="2024-10-06T14:38:01.553" v="5216" actId="20577"/>
          <ac:spMkLst>
            <pc:docMk/>
            <pc:sldMk cId="3821551606" sldId="340"/>
            <ac:spMk id="8" creationId="{86FFAFAF-DA6F-00EC-2A49-806794578FD7}"/>
          </ac:spMkLst>
        </pc:spChg>
      </pc:sldChg>
      <pc:sldChg chg="addSp delSp modSp new mod">
        <pc:chgData name="Dionysios Chartoumpekis" userId="8f9a7d55e553d723" providerId="LiveId" clId="{73FA826D-F198-4D0B-AF1E-E58E5915C574}" dt="2024-10-06T15:10:07.424" v="5854" actId="20577"/>
        <pc:sldMkLst>
          <pc:docMk/>
          <pc:sldMk cId="2095100503" sldId="341"/>
        </pc:sldMkLst>
        <pc:spChg chg="del">
          <ac:chgData name="Dionysios Chartoumpekis" userId="8f9a7d55e553d723" providerId="LiveId" clId="{73FA826D-F198-4D0B-AF1E-E58E5915C574}" dt="2024-10-06T15:02:05.018" v="5219" actId="478"/>
          <ac:spMkLst>
            <pc:docMk/>
            <pc:sldMk cId="2095100503" sldId="341"/>
            <ac:spMk id="2" creationId="{B67DC4D4-91DD-7A06-8DF9-65E77F7BF317}"/>
          </ac:spMkLst>
        </pc:spChg>
        <pc:spChg chg="del">
          <ac:chgData name="Dionysios Chartoumpekis" userId="8f9a7d55e553d723" providerId="LiveId" clId="{73FA826D-F198-4D0B-AF1E-E58E5915C574}" dt="2024-10-06T15:02:06.367" v="5220" actId="478"/>
          <ac:spMkLst>
            <pc:docMk/>
            <pc:sldMk cId="2095100503" sldId="341"/>
            <ac:spMk id="3" creationId="{C5906DD0-78A7-04E6-B1CC-CE37AE97FC64}"/>
          </ac:spMkLst>
        </pc:spChg>
        <pc:spChg chg="add mod">
          <ac:chgData name="Dionysios Chartoumpekis" userId="8f9a7d55e553d723" providerId="LiveId" clId="{73FA826D-F198-4D0B-AF1E-E58E5915C574}" dt="2024-10-06T15:02:41.378" v="5299" actId="20577"/>
          <ac:spMkLst>
            <pc:docMk/>
            <pc:sldMk cId="2095100503" sldId="341"/>
            <ac:spMk id="4" creationId="{FE660D7C-6E92-248F-E8DE-2C6987651B59}"/>
          </ac:spMkLst>
        </pc:spChg>
        <pc:spChg chg="add mod">
          <ac:chgData name="Dionysios Chartoumpekis" userId="8f9a7d55e553d723" providerId="LiveId" clId="{73FA826D-F198-4D0B-AF1E-E58E5915C574}" dt="2024-10-06T15:07:44.384" v="5563" actId="1076"/>
          <ac:spMkLst>
            <pc:docMk/>
            <pc:sldMk cId="2095100503" sldId="341"/>
            <ac:spMk id="6" creationId="{36995F9E-0466-A895-4CF3-7C33B8EDBE46}"/>
          </ac:spMkLst>
        </pc:spChg>
        <pc:spChg chg="add mod">
          <ac:chgData name="Dionysios Chartoumpekis" userId="8f9a7d55e553d723" providerId="LiveId" clId="{73FA826D-F198-4D0B-AF1E-E58E5915C574}" dt="2024-10-06T15:10:07.424" v="5854" actId="20577"/>
          <ac:spMkLst>
            <pc:docMk/>
            <pc:sldMk cId="2095100503" sldId="341"/>
            <ac:spMk id="7" creationId="{B670E9B9-3153-ACC3-0160-ABCDAF97775C}"/>
          </ac:spMkLst>
        </pc:spChg>
        <pc:picChg chg="add mod">
          <ac:chgData name="Dionysios Chartoumpekis" userId="8f9a7d55e553d723" providerId="LiveId" clId="{73FA826D-F198-4D0B-AF1E-E58E5915C574}" dt="2024-10-06T15:07:41.178" v="5562" actId="1076"/>
          <ac:picMkLst>
            <pc:docMk/>
            <pc:sldMk cId="2095100503" sldId="341"/>
            <ac:picMk id="5" creationId="{B19289C2-08EF-D3A9-8AC7-BFF555F335BB}"/>
          </ac:picMkLst>
        </pc:picChg>
      </pc:sldChg>
      <pc:sldChg chg="add del">
        <pc:chgData name="Dionysios Chartoumpekis" userId="8f9a7d55e553d723" providerId="LiveId" clId="{73FA826D-F198-4D0B-AF1E-E58E5915C574}" dt="2024-10-06T14:09:31.663" v="4151"/>
        <pc:sldMkLst>
          <pc:docMk/>
          <pc:sldMk cId="2502281316" sldId="341"/>
        </pc:sldMkLst>
      </pc:sldChg>
      <pc:sldChg chg="addSp delSp modSp new mod">
        <pc:chgData name="Dionysios Chartoumpekis" userId="8f9a7d55e553d723" providerId="LiveId" clId="{73FA826D-F198-4D0B-AF1E-E58E5915C574}" dt="2024-10-06T15:21:18.027" v="6636"/>
        <pc:sldMkLst>
          <pc:docMk/>
          <pc:sldMk cId="3638746251" sldId="342"/>
        </pc:sldMkLst>
        <pc:spChg chg="del">
          <ac:chgData name="Dionysios Chartoumpekis" userId="8f9a7d55e553d723" providerId="LiveId" clId="{73FA826D-F198-4D0B-AF1E-E58E5915C574}" dt="2024-10-06T15:11:20.179" v="5856" actId="478"/>
          <ac:spMkLst>
            <pc:docMk/>
            <pc:sldMk cId="3638746251" sldId="342"/>
            <ac:spMk id="2" creationId="{1BDFF7C8-92EF-BCC3-1984-652AB42A3BBC}"/>
          </ac:spMkLst>
        </pc:spChg>
        <pc:spChg chg="del">
          <ac:chgData name="Dionysios Chartoumpekis" userId="8f9a7d55e553d723" providerId="LiveId" clId="{73FA826D-F198-4D0B-AF1E-E58E5915C574}" dt="2024-10-06T15:11:21.579" v="5857" actId="478"/>
          <ac:spMkLst>
            <pc:docMk/>
            <pc:sldMk cId="3638746251" sldId="342"/>
            <ac:spMk id="3" creationId="{16A74C9D-E146-9007-CE75-EEE60F295B93}"/>
          </ac:spMkLst>
        </pc:spChg>
        <pc:spChg chg="add del mod">
          <ac:chgData name="Dionysios Chartoumpekis" userId="8f9a7d55e553d723" providerId="LiveId" clId="{73FA826D-F198-4D0B-AF1E-E58E5915C574}" dt="2024-10-06T15:17:50.902" v="6302"/>
          <ac:spMkLst>
            <pc:docMk/>
            <pc:sldMk cId="3638746251" sldId="342"/>
            <ac:spMk id="4" creationId="{4F0B65AA-6563-3560-461E-9CC5C68C5D3F}"/>
          </ac:spMkLst>
        </pc:spChg>
        <pc:spChg chg="add mod">
          <ac:chgData name="Dionysios Chartoumpekis" userId="8f9a7d55e553d723" providerId="LiveId" clId="{73FA826D-F198-4D0B-AF1E-E58E5915C574}" dt="2024-10-06T15:18:41.786" v="6399" actId="1076"/>
          <ac:spMkLst>
            <pc:docMk/>
            <pc:sldMk cId="3638746251" sldId="342"/>
            <ac:spMk id="6" creationId="{A1D6BB92-8D8E-5850-153D-BB25052E976A}"/>
          </ac:spMkLst>
        </pc:spChg>
        <pc:spChg chg="add mod">
          <ac:chgData name="Dionysios Chartoumpekis" userId="8f9a7d55e553d723" providerId="LiveId" clId="{73FA826D-F198-4D0B-AF1E-E58E5915C574}" dt="2024-10-06T15:21:02.715" v="6633" actId="113"/>
          <ac:spMkLst>
            <pc:docMk/>
            <pc:sldMk cId="3638746251" sldId="342"/>
            <ac:spMk id="7" creationId="{6EDD4669-79E7-7B58-63E9-EF805E28548B}"/>
          </ac:spMkLst>
        </pc:spChg>
        <pc:spChg chg="add mod">
          <ac:chgData name="Dionysios Chartoumpekis" userId="8f9a7d55e553d723" providerId="LiveId" clId="{73FA826D-F198-4D0B-AF1E-E58E5915C574}" dt="2024-10-06T15:21:18.027" v="6636"/>
          <ac:spMkLst>
            <pc:docMk/>
            <pc:sldMk cId="3638746251" sldId="342"/>
            <ac:spMk id="9" creationId="{2E7FCAE4-EE66-ED41-D5CA-BF8F05839CF7}"/>
          </ac:spMkLst>
        </pc:spChg>
        <pc:graphicFrameChg chg="add mod modGraphic">
          <ac:chgData name="Dionysios Chartoumpekis" userId="8f9a7d55e553d723" providerId="LiveId" clId="{73FA826D-F198-4D0B-AF1E-E58E5915C574}" dt="2024-10-06T15:18:45.026" v="6400" actId="1076"/>
          <ac:graphicFrameMkLst>
            <pc:docMk/>
            <pc:sldMk cId="3638746251" sldId="342"/>
            <ac:graphicFrameMk id="5" creationId="{3917C068-FA32-EAC0-CE12-B9B23034F7B4}"/>
          </ac:graphicFrameMkLst>
        </pc:graphicFrameChg>
        <pc:picChg chg="add del mod">
          <ac:chgData name="Dionysios Chartoumpekis" userId="8f9a7d55e553d723" providerId="LiveId" clId="{73FA826D-F198-4D0B-AF1E-E58E5915C574}" dt="2024-10-06T15:21:11.931" v="6635" actId="478"/>
          <ac:picMkLst>
            <pc:docMk/>
            <pc:sldMk cId="3638746251" sldId="342"/>
            <ac:picMk id="8" creationId="{EA479B93-9E77-3F3F-1943-064BABED835E}"/>
          </ac:picMkLst>
        </pc:picChg>
      </pc:sldChg>
      <pc:sldChg chg="delSp modSp mod">
        <pc:chgData name="Dionysios Chartoumpekis" userId="8f9a7d55e553d723" providerId="LiveId" clId="{73FA826D-F198-4D0B-AF1E-E58E5915C574}" dt="2024-10-06T15:24:23.225" v="6867" actId="1076"/>
        <pc:sldMkLst>
          <pc:docMk/>
          <pc:sldMk cId="684742502" sldId="343"/>
        </pc:sldMkLst>
        <pc:spChg chg="mod">
          <ac:chgData name="Dionysios Chartoumpekis" userId="8f9a7d55e553d723" providerId="LiveId" clId="{73FA826D-F198-4D0B-AF1E-E58E5915C574}" dt="2024-10-06T15:22:11.008" v="6670" actId="20577"/>
          <ac:spMkLst>
            <pc:docMk/>
            <pc:sldMk cId="684742502" sldId="343"/>
            <ac:spMk id="6" creationId="{7D59B03E-F96F-6A81-4628-D8CF179F6628}"/>
          </ac:spMkLst>
        </pc:spChg>
        <pc:spChg chg="mod">
          <ac:chgData name="Dionysios Chartoumpekis" userId="8f9a7d55e553d723" providerId="LiveId" clId="{73FA826D-F198-4D0B-AF1E-E58E5915C574}" dt="2024-10-06T15:24:17.149" v="6865" actId="1076"/>
          <ac:spMkLst>
            <pc:docMk/>
            <pc:sldMk cId="684742502" sldId="343"/>
            <ac:spMk id="9" creationId="{923763FB-93DA-114F-DE10-E4DEB2C999C2}"/>
          </ac:spMkLst>
        </pc:spChg>
        <pc:spChg chg="mod">
          <ac:chgData name="Dionysios Chartoumpekis" userId="8f9a7d55e553d723" providerId="LiveId" clId="{73FA826D-F198-4D0B-AF1E-E58E5915C574}" dt="2024-10-06T15:24:08.534" v="6863" actId="20577"/>
          <ac:spMkLst>
            <pc:docMk/>
            <pc:sldMk cId="684742502" sldId="343"/>
            <ac:spMk id="12" creationId="{CF6D0CE5-9BE1-C3EE-9317-253D2D83F675}"/>
          </ac:spMkLst>
        </pc:spChg>
        <pc:picChg chg="del">
          <ac:chgData name="Dionysios Chartoumpekis" userId="8f9a7d55e553d723" providerId="LiveId" clId="{73FA826D-F198-4D0B-AF1E-E58E5915C574}" dt="2024-10-06T15:22:34.116" v="6673" actId="478"/>
          <ac:picMkLst>
            <pc:docMk/>
            <pc:sldMk cId="684742502" sldId="343"/>
            <ac:picMk id="11" creationId="{39E617DA-50CA-1C0D-4A54-CC18BB255514}"/>
          </ac:picMkLst>
        </pc:picChg>
        <pc:picChg chg="mod">
          <ac:chgData name="Dionysios Chartoumpekis" userId="8f9a7d55e553d723" providerId="LiveId" clId="{73FA826D-F198-4D0B-AF1E-E58E5915C574}" dt="2024-10-06T15:24:23.225" v="6867" actId="1076"/>
          <ac:picMkLst>
            <pc:docMk/>
            <pc:sldMk cId="684742502" sldId="343"/>
            <ac:picMk id="14" creationId="{3689C61D-B17E-4A20-DD34-76E431EE5B5C}"/>
          </ac:picMkLst>
        </pc:picChg>
      </pc:sldChg>
      <pc:sldChg chg="addSp delSp modSp new mod">
        <pc:chgData name="Dionysios Chartoumpekis" userId="8f9a7d55e553d723" providerId="LiveId" clId="{73FA826D-F198-4D0B-AF1E-E58E5915C574}" dt="2024-10-06T15:32:27.128" v="6904" actId="255"/>
        <pc:sldMkLst>
          <pc:docMk/>
          <pc:sldMk cId="406489002" sldId="344"/>
        </pc:sldMkLst>
        <pc:spChg chg="del">
          <ac:chgData name="Dionysios Chartoumpekis" userId="8f9a7d55e553d723" providerId="LiveId" clId="{73FA826D-F198-4D0B-AF1E-E58E5915C574}" dt="2024-10-06T15:31:51.580" v="6876" actId="478"/>
          <ac:spMkLst>
            <pc:docMk/>
            <pc:sldMk cId="406489002" sldId="344"/>
            <ac:spMk id="2" creationId="{9F4F7CE0-8BFA-A4FD-A459-1C9900181AE9}"/>
          </ac:spMkLst>
        </pc:spChg>
        <pc:spChg chg="del">
          <ac:chgData name="Dionysios Chartoumpekis" userId="8f9a7d55e553d723" providerId="LiveId" clId="{73FA826D-F198-4D0B-AF1E-E58E5915C574}" dt="2024-10-06T15:31:52.712" v="6877" actId="478"/>
          <ac:spMkLst>
            <pc:docMk/>
            <pc:sldMk cId="406489002" sldId="344"/>
            <ac:spMk id="3" creationId="{AE1A305B-B4B1-B012-96D3-532D6E57B659}"/>
          </ac:spMkLst>
        </pc:spChg>
        <pc:spChg chg="add mod">
          <ac:chgData name="Dionysios Chartoumpekis" userId="8f9a7d55e553d723" providerId="LiveId" clId="{73FA826D-F198-4D0B-AF1E-E58E5915C574}" dt="2024-10-06T15:32:27.128" v="6904" actId="255"/>
          <ac:spMkLst>
            <pc:docMk/>
            <pc:sldMk cId="406489002" sldId="344"/>
            <ac:spMk id="5" creationId="{F48CF88A-3335-6002-76E5-5707486A49D7}"/>
          </ac:spMkLst>
        </pc:spChg>
        <pc:picChg chg="add mod">
          <ac:chgData name="Dionysios Chartoumpekis" userId="8f9a7d55e553d723" providerId="LiveId" clId="{73FA826D-F198-4D0B-AF1E-E58E5915C574}" dt="2024-10-06T15:31:59.309" v="6880" actId="1076"/>
          <ac:picMkLst>
            <pc:docMk/>
            <pc:sldMk cId="406489002" sldId="344"/>
            <ac:picMk id="4" creationId="{FE175A3B-94DE-55B0-5BD9-5ACBAE233787}"/>
          </ac:picMkLst>
        </pc:picChg>
      </pc:sldChg>
      <pc:sldChg chg="addSp delSp modSp new mod">
        <pc:chgData name="Dionysios Chartoumpekis" userId="8f9a7d55e553d723" providerId="LiveId" clId="{73FA826D-F198-4D0B-AF1E-E58E5915C574}" dt="2024-10-06T15:48:19.044" v="7342" actId="21"/>
        <pc:sldMkLst>
          <pc:docMk/>
          <pc:sldMk cId="300610257" sldId="345"/>
        </pc:sldMkLst>
        <pc:spChg chg="del">
          <ac:chgData name="Dionysios Chartoumpekis" userId="8f9a7d55e553d723" providerId="LiveId" clId="{73FA826D-F198-4D0B-AF1E-E58E5915C574}" dt="2024-10-06T15:34:20.456" v="6906" actId="478"/>
          <ac:spMkLst>
            <pc:docMk/>
            <pc:sldMk cId="300610257" sldId="345"/>
            <ac:spMk id="2" creationId="{7AF85B5C-E34D-43BB-8A49-68A4098B26F4}"/>
          </ac:spMkLst>
        </pc:spChg>
        <pc:spChg chg="del">
          <ac:chgData name="Dionysios Chartoumpekis" userId="8f9a7d55e553d723" providerId="LiveId" clId="{73FA826D-F198-4D0B-AF1E-E58E5915C574}" dt="2024-10-06T15:34:21.529" v="6907" actId="478"/>
          <ac:spMkLst>
            <pc:docMk/>
            <pc:sldMk cId="300610257" sldId="345"/>
            <ac:spMk id="3" creationId="{B31BCA3C-7698-C6AD-FDEA-A2EFD9C7E904}"/>
          </ac:spMkLst>
        </pc:spChg>
        <pc:spChg chg="add mod">
          <ac:chgData name="Dionysios Chartoumpekis" userId="8f9a7d55e553d723" providerId="LiveId" clId="{73FA826D-F198-4D0B-AF1E-E58E5915C574}" dt="2024-10-06T15:44:34.240" v="7340" actId="1076"/>
          <ac:spMkLst>
            <pc:docMk/>
            <pc:sldMk cId="300610257" sldId="345"/>
            <ac:spMk id="4" creationId="{A67561C7-1582-7752-652A-751E74EE4B2F}"/>
          </ac:spMkLst>
        </pc:spChg>
        <pc:spChg chg="add del mod">
          <ac:chgData name="Dionysios Chartoumpekis" userId="8f9a7d55e553d723" providerId="LiveId" clId="{73FA826D-F198-4D0B-AF1E-E58E5915C574}" dt="2024-10-06T15:42:11.882" v="7275" actId="21"/>
          <ac:spMkLst>
            <pc:docMk/>
            <pc:sldMk cId="300610257" sldId="345"/>
            <ac:spMk id="5" creationId="{47F18565-5FAA-3734-4D67-6861D3BDD6FC}"/>
          </ac:spMkLst>
        </pc:spChg>
        <pc:spChg chg="add del mod">
          <ac:chgData name="Dionysios Chartoumpekis" userId="8f9a7d55e553d723" providerId="LiveId" clId="{73FA826D-F198-4D0B-AF1E-E58E5915C574}" dt="2024-10-06T15:48:19.044" v="7342" actId="21"/>
          <ac:spMkLst>
            <pc:docMk/>
            <pc:sldMk cId="300610257" sldId="345"/>
            <ac:spMk id="6" creationId="{15CDE568-F0DC-9984-4208-7CCC816D2A22}"/>
          </ac:spMkLst>
        </pc:spChg>
        <pc:spChg chg="add del mod">
          <ac:chgData name="Dionysios Chartoumpekis" userId="8f9a7d55e553d723" providerId="LiveId" clId="{73FA826D-F198-4D0B-AF1E-E58E5915C574}" dt="2024-10-06T15:48:19.044" v="7342" actId="21"/>
          <ac:spMkLst>
            <pc:docMk/>
            <pc:sldMk cId="300610257" sldId="345"/>
            <ac:spMk id="7" creationId="{DCCC66B8-A52F-3DE3-68A0-09AE1FAF0C25}"/>
          </ac:spMkLst>
        </pc:spChg>
        <pc:spChg chg="add mod">
          <ac:chgData name="Dionysios Chartoumpekis" userId="8f9a7d55e553d723" providerId="LiveId" clId="{73FA826D-F198-4D0B-AF1E-E58E5915C574}" dt="2024-10-06T15:44:41.922" v="7341"/>
          <ac:spMkLst>
            <pc:docMk/>
            <pc:sldMk cId="300610257" sldId="345"/>
            <ac:spMk id="8" creationId="{C035325C-6A61-0C9E-D453-326EFBE8B7E3}"/>
          </ac:spMkLst>
        </pc:spChg>
      </pc:sldChg>
      <pc:sldChg chg="addSp delSp modSp new mod">
        <pc:chgData name="Dionysios Chartoumpekis" userId="8f9a7d55e553d723" providerId="LiveId" clId="{73FA826D-F198-4D0B-AF1E-E58E5915C574}" dt="2024-10-06T15:57:56.789" v="7472" actId="20577"/>
        <pc:sldMkLst>
          <pc:docMk/>
          <pc:sldMk cId="2260553880" sldId="346"/>
        </pc:sldMkLst>
        <pc:spChg chg="del">
          <ac:chgData name="Dionysios Chartoumpekis" userId="8f9a7d55e553d723" providerId="LiveId" clId="{73FA826D-F198-4D0B-AF1E-E58E5915C574}" dt="2024-10-06T15:42:16.675" v="7277" actId="478"/>
          <ac:spMkLst>
            <pc:docMk/>
            <pc:sldMk cId="2260553880" sldId="346"/>
            <ac:spMk id="2" creationId="{7FDDE3FA-3D7D-10B3-1A58-70AD4604550D}"/>
          </ac:spMkLst>
        </pc:spChg>
        <pc:spChg chg="del">
          <ac:chgData name="Dionysios Chartoumpekis" userId="8f9a7d55e553d723" providerId="LiveId" clId="{73FA826D-F198-4D0B-AF1E-E58E5915C574}" dt="2024-10-06T15:42:17.699" v="7278" actId="478"/>
          <ac:spMkLst>
            <pc:docMk/>
            <pc:sldMk cId="2260553880" sldId="346"/>
            <ac:spMk id="3" creationId="{18731600-2C11-8192-9079-369D9A448A19}"/>
          </ac:spMkLst>
        </pc:spChg>
        <pc:spChg chg="add mod">
          <ac:chgData name="Dionysios Chartoumpekis" userId="8f9a7d55e553d723" providerId="LiveId" clId="{73FA826D-F198-4D0B-AF1E-E58E5915C574}" dt="2024-10-06T15:57:56.789" v="7472" actId="20577"/>
          <ac:spMkLst>
            <pc:docMk/>
            <pc:sldMk cId="2260553880" sldId="346"/>
            <ac:spMk id="5" creationId="{47F18565-5FAA-3734-4D67-6861D3BDD6FC}"/>
          </ac:spMkLst>
        </pc:spChg>
        <pc:picChg chg="add mod">
          <ac:chgData name="Dionysios Chartoumpekis" userId="8f9a7d55e553d723" providerId="LiveId" clId="{73FA826D-F198-4D0B-AF1E-E58E5915C574}" dt="2024-10-06T15:56:28.622" v="7404" actId="1076"/>
          <ac:picMkLst>
            <pc:docMk/>
            <pc:sldMk cId="2260553880" sldId="346"/>
            <ac:picMk id="4" creationId="{8A4E7E19-8E11-4A41-9D4D-C54B130B775C}"/>
          </ac:picMkLst>
        </pc:picChg>
      </pc:sldChg>
      <pc:sldChg chg="addSp delSp modSp new mod modNotesTx">
        <pc:chgData name="Dionysios Chartoumpekis" userId="8f9a7d55e553d723" providerId="LiveId" clId="{73FA826D-F198-4D0B-AF1E-E58E5915C574}" dt="2024-10-06T15:54:07.020" v="7391" actId="1076"/>
        <pc:sldMkLst>
          <pc:docMk/>
          <pc:sldMk cId="3350652579" sldId="347"/>
        </pc:sldMkLst>
        <pc:spChg chg="del">
          <ac:chgData name="Dionysios Chartoumpekis" userId="8f9a7d55e553d723" providerId="LiveId" clId="{73FA826D-F198-4D0B-AF1E-E58E5915C574}" dt="2024-10-06T15:48:24.357" v="7344" actId="478"/>
          <ac:spMkLst>
            <pc:docMk/>
            <pc:sldMk cId="3350652579" sldId="347"/>
            <ac:spMk id="2" creationId="{8D1FD7E5-3B9D-2D68-B5EB-93006D74C8A7}"/>
          </ac:spMkLst>
        </pc:spChg>
        <pc:spChg chg="del">
          <ac:chgData name="Dionysios Chartoumpekis" userId="8f9a7d55e553d723" providerId="LiveId" clId="{73FA826D-F198-4D0B-AF1E-E58E5915C574}" dt="2024-10-06T15:48:25.639" v="7345" actId="478"/>
          <ac:spMkLst>
            <pc:docMk/>
            <pc:sldMk cId="3350652579" sldId="347"/>
            <ac:spMk id="3" creationId="{EFE9A1CF-D653-29E5-CFF7-32A69AB48EE5}"/>
          </ac:spMkLst>
        </pc:spChg>
        <pc:spChg chg="add mod">
          <ac:chgData name="Dionysios Chartoumpekis" userId="8f9a7d55e553d723" providerId="LiveId" clId="{73FA826D-F198-4D0B-AF1E-E58E5915C574}" dt="2024-10-06T15:48:48.228" v="7352" actId="1076"/>
          <ac:spMkLst>
            <pc:docMk/>
            <pc:sldMk cId="3350652579" sldId="347"/>
            <ac:spMk id="6" creationId="{15CDE568-F0DC-9984-4208-7CCC816D2A22}"/>
          </ac:spMkLst>
        </pc:spChg>
        <pc:spChg chg="add mod">
          <ac:chgData name="Dionysios Chartoumpekis" userId="8f9a7d55e553d723" providerId="LiveId" clId="{73FA826D-F198-4D0B-AF1E-E58E5915C574}" dt="2024-10-06T15:48:45.319" v="7351" actId="1076"/>
          <ac:spMkLst>
            <pc:docMk/>
            <pc:sldMk cId="3350652579" sldId="347"/>
            <ac:spMk id="7" creationId="{DCCC66B8-A52F-3DE3-68A0-09AE1FAF0C25}"/>
          </ac:spMkLst>
        </pc:spChg>
        <pc:spChg chg="add mod">
          <ac:chgData name="Dionysios Chartoumpekis" userId="8f9a7d55e553d723" providerId="LiveId" clId="{73FA826D-F198-4D0B-AF1E-E58E5915C574}" dt="2024-10-06T15:54:07.020" v="7391" actId="1076"/>
          <ac:spMkLst>
            <pc:docMk/>
            <pc:sldMk cId="3350652579" sldId="347"/>
            <ac:spMk id="12" creationId="{85BCE190-A89D-2609-3048-A25D96C0AD04}"/>
          </ac:spMkLst>
        </pc:spChg>
        <pc:picChg chg="add mod">
          <ac:chgData name="Dionysios Chartoumpekis" userId="8f9a7d55e553d723" providerId="LiveId" clId="{73FA826D-F198-4D0B-AF1E-E58E5915C574}" dt="2024-10-06T15:49:28.098" v="7359" actId="14100"/>
          <ac:picMkLst>
            <pc:docMk/>
            <pc:sldMk cId="3350652579" sldId="347"/>
            <ac:picMk id="4" creationId="{D98B9853-1BBB-0FE8-A8A7-7A0026E9BF8B}"/>
          </ac:picMkLst>
        </pc:picChg>
        <pc:picChg chg="add mod">
          <ac:chgData name="Dionysios Chartoumpekis" userId="8f9a7d55e553d723" providerId="LiveId" clId="{73FA826D-F198-4D0B-AF1E-E58E5915C574}" dt="2024-10-06T15:49:23.959" v="7357" actId="1076"/>
          <ac:picMkLst>
            <pc:docMk/>
            <pc:sldMk cId="3350652579" sldId="347"/>
            <ac:picMk id="5" creationId="{EC431133-446A-0012-AEBF-91010BF526C2}"/>
          </ac:picMkLst>
        </pc:picChg>
        <pc:cxnChg chg="add mod">
          <ac:chgData name="Dionysios Chartoumpekis" userId="8f9a7d55e553d723" providerId="LiveId" clId="{73FA826D-F198-4D0B-AF1E-E58E5915C574}" dt="2024-10-06T15:53:00.988" v="7363" actId="1582"/>
          <ac:cxnSpMkLst>
            <pc:docMk/>
            <pc:sldMk cId="3350652579" sldId="347"/>
            <ac:cxnSpMk id="9" creationId="{A0D4339E-84AB-1C93-074D-0F468F634BDC}"/>
          </ac:cxnSpMkLst>
        </pc:cxnChg>
        <pc:cxnChg chg="add mod">
          <ac:chgData name="Dionysios Chartoumpekis" userId="8f9a7d55e553d723" providerId="LiveId" clId="{73FA826D-F198-4D0B-AF1E-E58E5915C574}" dt="2024-10-06T15:53:16.133" v="7366" actId="1582"/>
          <ac:cxnSpMkLst>
            <pc:docMk/>
            <pc:sldMk cId="3350652579" sldId="347"/>
            <ac:cxnSpMk id="11" creationId="{4A78C696-7FCA-8B99-72E4-3F13C398D5A9}"/>
          </ac:cxnSpMkLst>
        </pc:cxnChg>
      </pc:sldChg>
      <pc:sldChg chg="addSp modSp mod">
        <pc:chgData name="Dionysios Chartoumpekis" userId="8f9a7d55e553d723" providerId="LiveId" clId="{73FA826D-F198-4D0B-AF1E-E58E5915C574}" dt="2024-10-06T15:59:27.035" v="7510" actId="113"/>
        <pc:sldMkLst>
          <pc:docMk/>
          <pc:sldMk cId="1219966089" sldId="348"/>
        </pc:sldMkLst>
        <pc:spChg chg="add mod">
          <ac:chgData name="Dionysios Chartoumpekis" userId="8f9a7d55e553d723" providerId="LiveId" clId="{73FA826D-F198-4D0B-AF1E-E58E5915C574}" dt="2024-10-06T15:59:27.035" v="7510" actId="113"/>
          <ac:spMkLst>
            <pc:docMk/>
            <pc:sldMk cId="1219966089" sldId="348"/>
            <ac:spMk id="2" creationId="{A0131235-3C34-B86C-56F0-6EEA37DB0D21}"/>
          </ac:spMkLst>
        </pc:spChg>
        <pc:spChg chg="mod">
          <ac:chgData name="Dionysios Chartoumpekis" userId="8f9a7d55e553d723" providerId="LiveId" clId="{73FA826D-F198-4D0B-AF1E-E58E5915C574}" dt="2024-10-06T15:59:02.782" v="7473" actId="1076"/>
          <ac:spMkLst>
            <pc:docMk/>
            <pc:sldMk cId="1219966089" sldId="348"/>
            <ac:spMk id="9" creationId="{C7DF85C9-32C1-0E56-8350-3EC7E6D59D31}"/>
          </ac:spMkLst>
        </pc:spChg>
      </pc:sldChg>
      <pc:sldChg chg="delSp new del mod">
        <pc:chgData name="Dionysios Chartoumpekis" userId="8f9a7d55e553d723" providerId="LiveId" clId="{73FA826D-F198-4D0B-AF1E-E58E5915C574}" dt="2024-10-06T19:40:22.921" v="10021" actId="47"/>
        <pc:sldMkLst>
          <pc:docMk/>
          <pc:sldMk cId="3916291655" sldId="369"/>
        </pc:sldMkLst>
        <pc:spChg chg="del">
          <ac:chgData name="Dionysios Chartoumpekis" userId="8f9a7d55e553d723" providerId="LiveId" clId="{73FA826D-F198-4D0B-AF1E-E58E5915C574}" dt="2024-10-06T16:14:05.470" v="7567" actId="478"/>
          <ac:spMkLst>
            <pc:docMk/>
            <pc:sldMk cId="3916291655" sldId="369"/>
            <ac:spMk id="2" creationId="{E19E7D04-1635-2547-587F-67ED68458EBC}"/>
          </ac:spMkLst>
        </pc:spChg>
        <pc:spChg chg="del">
          <ac:chgData name="Dionysios Chartoumpekis" userId="8f9a7d55e553d723" providerId="LiveId" clId="{73FA826D-F198-4D0B-AF1E-E58E5915C574}" dt="2024-10-06T16:14:06.682" v="7568" actId="478"/>
          <ac:spMkLst>
            <pc:docMk/>
            <pc:sldMk cId="3916291655" sldId="369"/>
            <ac:spMk id="3" creationId="{EEC4C55F-1806-0A7C-05BE-0486303F8716}"/>
          </ac:spMkLst>
        </pc:spChg>
      </pc:sldChg>
      <pc:sldChg chg="addSp delSp modSp new mod">
        <pc:chgData name="Dionysios Chartoumpekis" userId="8f9a7d55e553d723" providerId="LiveId" clId="{73FA826D-F198-4D0B-AF1E-E58E5915C574}" dt="2024-10-06T19:40:50.996" v="10024" actId="1076"/>
        <pc:sldMkLst>
          <pc:docMk/>
          <pc:sldMk cId="2488487242" sldId="370"/>
        </pc:sldMkLst>
        <pc:spChg chg="del">
          <ac:chgData name="Dionysios Chartoumpekis" userId="8f9a7d55e553d723" providerId="LiveId" clId="{73FA826D-F198-4D0B-AF1E-E58E5915C574}" dt="2024-10-06T18:01:40.542" v="8868" actId="478"/>
          <ac:spMkLst>
            <pc:docMk/>
            <pc:sldMk cId="2488487242" sldId="370"/>
            <ac:spMk id="2" creationId="{42B1F5B7-28CD-D386-9841-8C94A0BED477}"/>
          </ac:spMkLst>
        </pc:spChg>
        <pc:spChg chg="del">
          <ac:chgData name="Dionysios Chartoumpekis" userId="8f9a7d55e553d723" providerId="LiveId" clId="{73FA826D-F198-4D0B-AF1E-E58E5915C574}" dt="2024-10-06T18:01:42.085" v="8869" actId="478"/>
          <ac:spMkLst>
            <pc:docMk/>
            <pc:sldMk cId="2488487242" sldId="370"/>
            <ac:spMk id="3" creationId="{5D15DF81-1FC8-082F-51B2-20DA0F674B5F}"/>
          </ac:spMkLst>
        </pc:spChg>
        <pc:spChg chg="add mod">
          <ac:chgData name="Dionysios Chartoumpekis" userId="8f9a7d55e553d723" providerId="LiveId" clId="{73FA826D-F198-4D0B-AF1E-E58E5915C574}" dt="2024-10-06T19:40:50.574" v="10023" actId="115"/>
          <ac:spMkLst>
            <pc:docMk/>
            <pc:sldMk cId="2488487242" sldId="370"/>
            <ac:spMk id="4" creationId="{278EB4D1-A633-9C90-8443-CA7BD895B98C}"/>
          </ac:spMkLst>
        </pc:spChg>
        <pc:spChg chg="add mod">
          <ac:chgData name="Dionysios Chartoumpekis" userId="8f9a7d55e553d723" providerId="LiveId" clId="{73FA826D-F198-4D0B-AF1E-E58E5915C574}" dt="2024-10-06T18:03:14.313" v="8939" actId="1076"/>
          <ac:spMkLst>
            <pc:docMk/>
            <pc:sldMk cId="2488487242" sldId="370"/>
            <ac:spMk id="6" creationId="{3391F627-5C66-FF03-A564-3FE919162E4E}"/>
          </ac:spMkLst>
        </pc:spChg>
        <pc:picChg chg="add mod">
          <ac:chgData name="Dionysios Chartoumpekis" userId="8f9a7d55e553d723" providerId="LiveId" clId="{73FA826D-F198-4D0B-AF1E-E58E5915C574}" dt="2024-10-06T19:40:50.996" v="10024" actId="1076"/>
          <ac:picMkLst>
            <pc:docMk/>
            <pc:sldMk cId="2488487242" sldId="370"/>
            <ac:picMk id="5" creationId="{849599A0-AC47-2C8C-4A61-544B14399297}"/>
          </ac:picMkLst>
        </pc:picChg>
      </pc:sldChg>
      <pc:sldChg chg="addSp delSp modSp new mod">
        <pc:chgData name="Dionysios Chartoumpekis" userId="8f9a7d55e553d723" providerId="LiveId" clId="{73FA826D-F198-4D0B-AF1E-E58E5915C574}" dt="2024-10-06T16:35:04.042" v="8104" actId="1076"/>
        <pc:sldMkLst>
          <pc:docMk/>
          <pc:sldMk cId="211396105" sldId="371"/>
        </pc:sldMkLst>
        <pc:spChg chg="del">
          <ac:chgData name="Dionysios Chartoumpekis" userId="8f9a7d55e553d723" providerId="LiveId" clId="{73FA826D-F198-4D0B-AF1E-E58E5915C574}" dt="2024-10-06T16:34:27.862" v="8048" actId="478"/>
          <ac:spMkLst>
            <pc:docMk/>
            <pc:sldMk cId="211396105" sldId="371"/>
            <ac:spMk id="2" creationId="{5C19FA7A-87AF-5048-9EF5-E8886CD77742}"/>
          </ac:spMkLst>
        </pc:spChg>
        <pc:spChg chg="del">
          <ac:chgData name="Dionysios Chartoumpekis" userId="8f9a7d55e553d723" providerId="LiveId" clId="{73FA826D-F198-4D0B-AF1E-E58E5915C574}" dt="2024-10-06T16:34:28.960" v="8049" actId="478"/>
          <ac:spMkLst>
            <pc:docMk/>
            <pc:sldMk cId="211396105" sldId="371"/>
            <ac:spMk id="3" creationId="{EA24BA0C-A690-73CF-569C-A7B81D55BAAA}"/>
          </ac:spMkLst>
        </pc:spChg>
        <pc:spChg chg="add mod">
          <ac:chgData name="Dionysios Chartoumpekis" userId="8f9a7d55e553d723" providerId="LiveId" clId="{73FA826D-F198-4D0B-AF1E-E58E5915C574}" dt="2024-10-06T16:34:34.418" v="8051" actId="1076"/>
          <ac:spMkLst>
            <pc:docMk/>
            <pc:sldMk cId="211396105" sldId="371"/>
            <ac:spMk id="4" creationId="{E3DE3C9D-8E2E-9789-0303-A31DC4476E1B}"/>
          </ac:spMkLst>
        </pc:spChg>
        <pc:spChg chg="add mod">
          <ac:chgData name="Dionysios Chartoumpekis" userId="8f9a7d55e553d723" providerId="LiveId" clId="{73FA826D-F198-4D0B-AF1E-E58E5915C574}" dt="2024-10-06T16:35:04.042" v="8104" actId="1076"/>
          <ac:spMkLst>
            <pc:docMk/>
            <pc:sldMk cId="211396105" sldId="371"/>
            <ac:spMk id="5" creationId="{840BA8D0-24F2-14D6-967F-7EEB42CFE0F5}"/>
          </ac:spMkLst>
        </pc:spChg>
      </pc:sldChg>
      <pc:sldChg chg="addSp delSp modSp new mod">
        <pc:chgData name="Dionysios Chartoumpekis" userId="8f9a7d55e553d723" providerId="LiveId" clId="{73FA826D-F198-4D0B-AF1E-E58E5915C574}" dt="2024-10-06T16:35:43.833" v="8111" actId="14100"/>
        <pc:sldMkLst>
          <pc:docMk/>
          <pc:sldMk cId="3307478048" sldId="372"/>
        </pc:sldMkLst>
        <pc:spChg chg="del">
          <ac:chgData name="Dionysios Chartoumpekis" userId="8f9a7d55e553d723" providerId="LiveId" clId="{73FA826D-F198-4D0B-AF1E-E58E5915C574}" dt="2024-10-06T16:35:33.862" v="8106" actId="478"/>
          <ac:spMkLst>
            <pc:docMk/>
            <pc:sldMk cId="3307478048" sldId="372"/>
            <ac:spMk id="2" creationId="{72E4D190-31E8-C699-7CDB-21528CC4E5B9}"/>
          </ac:spMkLst>
        </pc:spChg>
        <pc:spChg chg="del">
          <ac:chgData name="Dionysios Chartoumpekis" userId="8f9a7d55e553d723" providerId="LiveId" clId="{73FA826D-F198-4D0B-AF1E-E58E5915C574}" dt="2024-10-06T16:35:34.893" v="8107" actId="478"/>
          <ac:spMkLst>
            <pc:docMk/>
            <pc:sldMk cId="3307478048" sldId="372"/>
            <ac:spMk id="3" creationId="{A1F4ED69-A27B-C05F-E949-B5F625A27C44}"/>
          </ac:spMkLst>
        </pc:spChg>
        <pc:spChg chg="add mod">
          <ac:chgData name="Dionysios Chartoumpekis" userId="8f9a7d55e553d723" providerId="LiveId" clId="{73FA826D-F198-4D0B-AF1E-E58E5915C574}" dt="2024-10-06T16:35:43.833" v="8111" actId="14100"/>
          <ac:spMkLst>
            <pc:docMk/>
            <pc:sldMk cId="3307478048" sldId="372"/>
            <ac:spMk id="4" creationId="{49FAF0DB-6EED-8192-D0A8-2BB56B7FA0B8}"/>
          </ac:spMkLst>
        </pc:spChg>
        <pc:spChg chg="add mod">
          <ac:chgData name="Dionysios Chartoumpekis" userId="8f9a7d55e553d723" providerId="LiveId" clId="{73FA826D-F198-4D0B-AF1E-E58E5915C574}" dt="2024-10-06T16:35:41.039" v="8110" actId="1076"/>
          <ac:spMkLst>
            <pc:docMk/>
            <pc:sldMk cId="3307478048" sldId="372"/>
            <ac:spMk id="5" creationId="{24FE04A5-AEF4-DFF7-830B-7C4292F1D740}"/>
          </ac:spMkLst>
        </pc:spChg>
      </pc:sldChg>
      <pc:sldChg chg="addSp delSp modSp new mod">
        <pc:chgData name="Dionysios Chartoumpekis" userId="8f9a7d55e553d723" providerId="LiveId" clId="{73FA826D-F198-4D0B-AF1E-E58E5915C574}" dt="2024-10-06T16:37:21.438" v="8199" actId="1076"/>
        <pc:sldMkLst>
          <pc:docMk/>
          <pc:sldMk cId="2909134168" sldId="373"/>
        </pc:sldMkLst>
        <pc:spChg chg="del">
          <ac:chgData name="Dionysios Chartoumpekis" userId="8f9a7d55e553d723" providerId="LiveId" clId="{73FA826D-F198-4D0B-AF1E-E58E5915C574}" dt="2024-10-06T16:36:29.558" v="8113" actId="478"/>
          <ac:spMkLst>
            <pc:docMk/>
            <pc:sldMk cId="2909134168" sldId="373"/>
            <ac:spMk id="2" creationId="{5425DD2B-D1AF-22AB-2C51-0E3E78CEAE85}"/>
          </ac:spMkLst>
        </pc:spChg>
        <pc:spChg chg="del">
          <ac:chgData name="Dionysios Chartoumpekis" userId="8f9a7d55e553d723" providerId="LiveId" clId="{73FA826D-F198-4D0B-AF1E-E58E5915C574}" dt="2024-10-06T16:36:30.955" v="8114" actId="478"/>
          <ac:spMkLst>
            <pc:docMk/>
            <pc:sldMk cId="2909134168" sldId="373"/>
            <ac:spMk id="3" creationId="{2EB24CF3-20B6-2E07-0800-260E3D9930E5}"/>
          </ac:spMkLst>
        </pc:spChg>
        <pc:spChg chg="add mod">
          <ac:chgData name="Dionysios Chartoumpekis" userId="8f9a7d55e553d723" providerId="LiveId" clId="{73FA826D-F198-4D0B-AF1E-E58E5915C574}" dt="2024-10-06T16:37:21.438" v="8199" actId="1076"/>
          <ac:spMkLst>
            <pc:docMk/>
            <pc:sldMk cId="2909134168" sldId="373"/>
            <ac:spMk id="5" creationId="{6C46E89C-75C7-AF20-B4D9-00832CF45752}"/>
          </ac:spMkLst>
        </pc:spChg>
        <pc:picChg chg="add mod">
          <ac:chgData name="Dionysios Chartoumpekis" userId="8f9a7d55e553d723" providerId="LiveId" clId="{73FA826D-F198-4D0B-AF1E-E58E5915C574}" dt="2024-10-06T16:36:38.321" v="8118" actId="1076"/>
          <ac:picMkLst>
            <pc:docMk/>
            <pc:sldMk cId="2909134168" sldId="373"/>
            <ac:picMk id="4" creationId="{D49C809A-1262-247B-C102-55F921A197FE}"/>
          </ac:picMkLst>
        </pc:picChg>
      </pc:sldChg>
      <pc:sldChg chg="addSp delSp modSp new mod">
        <pc:chgData name="Dionysios Chartoumpekis" userId="8f9a7d55e553d723" providerId="LiveId" clId="{73FA826D-F198-4D0B-AF1E-E58E5915C574}" dt="2024-10-06T16:37:52.129" v="8206" actId="1076"/>
        <pc:sldMkLst>
          <pc:docMk/>
          <pc:sldMk cId="203122998" sldId="374"/>
        </pc:sldMkLst>
        <pc:spChg chg="del">
          <ac:chgData name="Dionysios Chartoumpekis" userId="8f9a7d55e553d723" providerId="LiveId" clId="{73FA826D-F198-4D0B-AF1E-E58E5915C574}" dt="2024-10-06T16:37:43.414" v="8201" actId="478"/>
          <ac:spMkLst>
            <pc:docMk/>
            <pc:sldMk cId="203122998" sldId="374"/>
            <ac:spMk id="2" creationId="{C6A05799-DAF5-A4AE-671E-4F9902F5AB64}"/>
          </ac:spMkLst>
        </pc:spChg>
        <pc:spChg chg="del">
          <ac:chgData name="Dionysios Chartoumpekis" userId="8f9a7d55e553d723" providerId="LiveId" clId="{73FA826D-F198-4D0B-AF1E-E58E5915C574}" dt="2024-10-06T16:37:45.121" v="8202" actId="478"/>
          <ac:spMkLst>
            <pc:docMk/>
            <pc:sldMk cId="203122998" sldId="374"/>
            <ac:spMk id="3" creationId="{C49C244F-081C-4C53-98F3-E2B25674868D}"/>
          </ac:spMkLst>
        </pc:spChg>
        <pc:picChg chg="add mod">
          <ac:chgData name="Dionysios Chartoumpekis" userId="8f9a7d55e553d723" providerId="LiveId" clId="{73FA826D-F198-4D0B-AF1E-E58E5915C574}" dt="2024-10-06T16:37:52.129" v="8206" actId="1076"/>
          <ac:picMkLst>
            <pc:docMk/>
            <pc:sldMk cId="203122998" sldId="374"/>
            <ac:picMk id="4" creationId="{8FDD5C69-2215-4B1C-9B82-6C7BAAEA6CF4}"/>
          </ac:picMkLst>
        </pc:picChg>
      </pc:sldChg>
      <pc:sldChg chg="addSp delSp modSp new mod">
        <pc:chgData name="Dionysios Chartoumpekis" userId="8f9a7d55e553d723" providerId="LiveId" clId="{73FA826D-F198-4D0B-AF1E-E58E5915C574}" dt="2024-10-06T16:39:15.635" v="8222" actId="1076"/>
        <pc:sldMkLst>
          <pc:docMk/>
          <pc:sldMk cId="1244135837" sldId="375"/>
        </pc:sldMkLst>
        <pc:spChg chg="del">
          <ac:chgData name="Dionysios Chartoumpekis" userId="8f9a7d55e553d723" providerId="LiveId" clId="{73FA826D-F198-4D0B-AF1E-E58E5915C574}" dt="2024-10-06T16:38:35.788" v="8208" actId="478"/>
          <ac:spMkLst>
            <pc:docMk/>
            <pc:sldMk cId="1244135837" sldId="375"/>
            <ac:spMk id="2" creationId="{32D72058-66FC-67E7-18E1-A5F414AA7D53}"/>
          </ac:spMkLst>
        </pc:spChg>
        <pc:spChg chg="del">
          <ac:chgData name="Dionysios Chartoumpekis" userId="8f9a7d55e553d723" providerId="LiveId" clId="{73FA826D-F198-4D0B-AF1E-E58E5915C574}" dt="2024-10-06T16:38:37.255" v="8209" actId="478"/>
          <ac:spMkLst>
            <pc:docMk/>
            <pc:sldMk cId="1244135837" sldId="375"/>
            <ac:spMk id="3" creationId="{A6DC04A1-5780-6409-E4C8-D406547B780B}"/>
          </ac:spMkLst>
        </pc:spChg>
        <pc:spChg chg="add mod">
          <ac:chgData name="Dionysios Chartoumpekis" userId="8f9a7d55e553d723" providerId="LiveId" clId="{73FA826D-F198-4D0B-AF1E-E58E5915C574}" dt="2024-10-06T16:38:44.367" v="8216" actId="1076"/>
          <ac:spMkLst>
            <pc:docMk/>
            <pc:sldMk cId="1244135837" sldId="375"/>
            <ac:spMk id="4" creationId="{90A5F301-EC2C-6110-3CD9-9D31D827D479}"/>
          </ac:spMkLst>
        </pc:spChg>
        <pc:spChg chg="add mod">
          <ac:chgData name="Dionysios Chartoumpekis" userId="8f9a7d55e553d723" providerId="LiveId" clId="{73FA826D-F198-4D0B-AF1E-E58E5915C574}" dt="2024-10-06T16:39:15.635" v="8222" actId="1076"/>
          <ac:spMkLst>
            <pc:docMk/>
            <pc:sldMk cId="1244135837" sldId="375"/>
            <ac:spMk id="5" creationId="{54C7AB65-3550-1B88-F45C-DA1CEAF95809}"/>
          </ac:spMkLst>
        </pc:spChg>
      </pc:sldChg>
      <pc:sldChg chg="addSp delSp modSp new mod">
        <pc:chgData name="Dionysios Chartoumpekis" userId="8f9a7d55e553d723" providerId="LiveId" clId="{73FA826D-F198-4D0B-AF1E-E58E5915C574}" dt="2024-10-06T16:39:49.101" v="8228" actId="1076"/>
        <pc:sldMkLst>
          <pc:docMk/>
          <pc:sldMk cId="2539933896" sldId="376"/>
        </pc:sldMkLst>
        <pc:spChg chg="del">
          <ac:chgData name="Dionysios Chartoumpekis" userId="8f9a7d55e553d723" providerId="LiveId" clId="{73FA826D-F198-4D0B-AF1E-E58E5915C574}" dt="2024-10-06T16:39:40.637" v="8224" actId="478"/>
          <ac:spMkLst>
            <pc:docMk/>
            <pc:sldMk cId="2539933896" sldId="376"/>
            <ac:spMk id="2" creationId="{FCEE5B72-122F-0DAB-4306-5105A9E741A8}"/>
          </ac:spMkLst>
        </pc:spChg>
        <pc:spChg chg="del">
          <ac:chgData name="Dionysios Chartoumpekis" userId="8f9a7d55e553d723" providerId="LiveId" clId="{73FA826D-F198-4D0B-AF1E-E58E5915C574}" dt="2024-10-06T16:39:42.350" v="8225" actId="478"/>
          <ac:spMkLst>
            <pc:docMk/>
            <pc:sldMk cId="2539933896" sldId="376"/>
            <ac:spMk id="3" creationId="{3A99AA1B-1A4E-C3B3-9F6D-39B357156A95}"/>
          </ac:spMkLst>
        </pc:spChg>
        <pc:spChg chg="add mod">
          <ac:chgData name="Dionysios Chartoumpekis" userId="8f9a7d55e553d723" providerId="LiveId" clId="{73FA826D-F198-4D0B-AF1E-E58E5915C574}" dt="2024-10-06T16:39:46.750" v="8227" actId="1076"/>
          <ac:spMkLst>
            <pc:docMk/>
            <pc:sldMk cId="2539933896" sldId="376"/>
            <ac:spMk id="4" creationId="{EEEBFBF1-C4CF-F2BC-FD1A-C0B23F508B4E}"/>
          </ac:spMkLst>
        </pc:spChg>
        <pc:spChg chg="add mod">
          <ac:chgData name="Dionysios Chartoumpekis" userId="8f9a7d55e553d723" providerId="LiveId" clId="{73FA826D-F198-4D0B-AF1E-E58E5915C574}" dt="2024-10-06T16:39:49.101" v="8228" actId="1076"/>
          <ac:spMkLst>
            <pc:docMk/>
            <pc:sldMk cId="2539933896" sldId="376"/>
            <ac:spMk id="5" creationId="{54ECA497-E0EB-3E9D-7D46-A46548D3950F}"/>
          </ac:spMkLst>
        </pc:spChg>
      </pc:sldChg>
      <pc:sldChg chg="addSp delSp modSp new mod">
        <pc:chgData name="Dionysios Chartoumpekis" userId="8f9a7d55e553d723" providerId="LiveId" clId="{73FA826D-F198-4D0B-AF1E-E58E5915C574}" dt="2024-10-06T16:40:55.842" v="8336" actId="1076"/>
        <pc:sldMkLst>
          <pc:docMk/>
          <pc:sldMk cId="3883660272" sldId="377"/>
        </pc:sldMkLst>
        <pc:spChg chg="del">
          <ac:chgData name="Dionysios Chartoumpekis" userId="8f9a7d55e553d723" providerId="LiveId" clId="{73FA826D-F198-4D0B-AF1E-E58E5915C574}" dt="2024-10-06T16:40:04.746" v="8230" actId="478"/>
          <ac:spMkLst>
            <pc:docMk/>
            <pc:sldMk cId="3883660272" sldId="377"/>
            <ac:spMk id="2" creationId="{984A2722-60A7-CFC2-3D84-6192022D8D4A}"/>
          </ac:spMkLst>
        </pc:spChg>
        <pc:spChg chg="del">
          <ac:chgData name="Dionysios Chartoumpekis" userId="8f9a7d55e553d723" providerId="LiveId" clId="{73FA826D-F198-4D0B-AF1E-E58E5915C574}" dt="2024-10-06T16:40:06.049" v="8231" actId="478"/>
          <ac:spMkLst>
            <pc:docMk/>
            <pc:sldMk cId="3883660272" sldId="377"/>
            <ac:spMk id="3" creationId="{558C8C9E-44E9-3F83-2E47-89BC84CA4B15}"/>
          </ac:spMkLst>
        </pc:spChg>
        <pc:spChg chg="add mod">
          <ac:chgData name="Dionysios Chartoumpekis" userId="8f9a7d55e553d723" providerId="LiveId" clId="{73FA826D-F198-4D0B-AF1E-E58E5915C574}" dt="2024-10-06T16:40:55.842" v="8336" actId="1076"/>
          <ac:spMkLst>
            <pc:docMk/>
            <pc:sldMk cId="3883660272" sldId="377"/>
            <ac:spMk id="5" creationId="{A4026EBC-46C9-78CC-56B4-165A8B05E5FB}"/>
          </ac:spMkLst>
        </pc:spChg>
        <pc:picChg chg="add mod">
          <ac:chgData name="Dionysios Chartoumpekis" userId="8f9a7d55e553d723" providerId="LiveId" clId="{73FA826D-F198-4D0B-AF1E-E58E5915C574}" dt="2024-10-06T16:40:11.448" v="8234" actId="1076"/>
          <ac:picMkLst>
            <pc:docMk/>
            <pc:sldMk cId="3883660272" sldId="377"/>
            <ac:picMk id="4" creationId="{97D7FD9E-8410-F362-F479-FF14AFD79104}"/>
          </ac:picMkLst>
        </pc:picChg>
      </pc:sldChg>
      <pc:sldChg chg="addSp delSp modSp new mod">
        <pc:chgData name="Dionysios Chartoumpekis" userId="8f9a7d55e553d723" providerId="LiveId" clId="{73FA826D-F198-4D0B-AF1E-E58E5915C574}" dt="2024-10-06T16:43:09.531" v="8355" actId="20577"/>
        <pc:sldMkLst>
          <pc:docMk/>
          <pc:sldMk cId="1815738961" sldId="378"/>
        </pc:sldMkLst>
        <pc:spChg chg="del">
          <ac:chgData name="Dionysios Chartoumpekis" userId="8f9a7d55e553d723" providerId="LiveId" clId="{73FA826D-F198-4D0B-AF1E-E58E5915C574}" dt="2024-10-06T16:42:51.416" v="8338" actId="478"/>
          <ac:spMkLst>
            <pc:docMk/>
            <pc:sldMk cId="1815738961" sldId="378"/>
            <ac:spMk id="2" creationId="{CD8D8198-38B1-B5D1-0085-CCE2E9D7525C}"/>
          </ac:spMkLst>
        </pc:spChg>
        <pc:spChg chg="del">
          <ac:chgData name="Dionysios Chartoumpekis" userId="8f9a7d55e553d723" providerId="LiveId" clId="{73FA826D-F198-4D0B-AF1E-E58E5915C574}" dt="2024-10-06T16:42:52.912" v="8339" actId="478"/>
          <ac:spMkLst>
            <pc:docMk/>
            <pc:sldMk cId="1815738961" sldId="378"/>
            <ac:spMk id="3" creationId="{1CE7345D-D862-9132-D653-F991ED9EBBA2}"/>
          </ac:spMkLst>
        </pc:spChg>
        <pc:spChg chg="add mod">
          <ac:chgData name="Dionysios Chartoumpekis" userId="8f9a7d55e553d723" providerId="LiveId" clId="{73FA826D-F198-4D0B-AF1E-E58E5915C574}" dt="2024-10-06T16:42:56.550" v="8341" actId="1076"/>
          <ac:spMkLst>
            <pc:docMk/>
            <pc:sldMk cId="1815738961" sldId="378"/>
            <ac:spMk id="4" creationId="{8AAFE711-41A0-B2BE-25CD-073087CB7980}"/>
          </ac:spMkLst>
        </pc:spChg>
        <pc:spChg chg="add mod">
          <ac:chgData name="Dionysios Chartoumpekis" userId="8f9a7d55e553d723" providerId="LiveId" clId="{73FA826D-F198-4D0B-AF1E-E58E5915C574}" dt="2024-10-06T16:43:09.531" v="8355" actId="20577"/>
          <ac:spMkLst>
            <pc:docMk/>
            <pc:sldMk cId="1815738961" sldId="378"/>
            <ac:spMk id="5" creationId="{67F93FEA-44AA-2CB2-A6C6-66275EAA61F0}"/>
          </ac:spMkLst>
        </pc:spChg>
      </pc:sldChg>
      <pc:sldChg chg="addSp delSp modSp new mod">
        <pc:chgData name="Dionysios Chartoumpekis" userId="8f9a7d55e553d723" providerId="LiveId" clId="{73FA826D-F198-4D0B-AF1E-E58E5915C574}" dt="2024-10-06T16:43:36.293" v="8361" actId="1076"/>
        <pc:sldMkLst>
          <pc:docMk/>
          <pc:sldMk cId="1124277441" sldId="379"/>
        </pc:sldMkLst>
        <pc:spChg chg="del">
          <ac:chgData name="Dionysios Chartoumpekis" userId="8f9a7d55e553d723" providerId="LiveId" clId="{73FA826D-F198-4D0B-AF1E-E58E5915C574}" dt="2024-10-06T16:43:28.170" v="8357" actId="478"/>
          <ac:spMkLst>
            <pc:docMk/>
            <pc:sldMk cId="1124277441" sldId="379"/>
            <ac:spMk id="2" creationId="{48351B04-E2ED-45CE-8E77-3B3605A6D44F}"/>
          </ac:spMkLst>
        </pc:spChg>
        <pc:spChg chg="del">
          <ac:chgData name="Dionysios Chartoumpekis" userId="8f9a7d55e553d723" providerId="LiveId" clId="{73FA826D-F198-4D0B-AF1E-E58E5915C574}" dt="2024-10-06T16:43:29.403" v="8358" actId="478"/>
          <ac:spMkLst>
            <pc:docMk/>
            <pc:sldMk cId="1124277441" sldId="379"/>
            <ac:spMk id="3" creationId="{938F6716-9B7A-0529-7146-10A6F7F4DB55}"/>
          </ac:spMkLst>
        </pc:spChg>
        <pc:spChg chg="add mod">
          <ac:chgData name="Dionysios Chartoumpekis" userId="8f9a7d55e553d723" providerId="LiveId" clId="{73FA826D-F198-4D0B-AF1E-E58E5915C574}" dt="2024-10-06T16:43:36.293" v="8361" actId="1076"/>
          <ac:spMkLst>
            <pc:docMk/>
            <pc:sldMk cId="1124277441" sldId="379"/>
            <ac:spMk id="4" creationId="{EC6843B3-B7B7-B7D6-2416-4DCF17AA0F97}"/>
          </ac:spMkLst>
        </pc:spChg>
        <pc:spChg chg="add mod">
          <ac:chgData name="Dionysios Chartoumpekis" userId="8f9a7d55e553d723" providerId="LiveId" clId="{73FA826D-F198-4D0B-AF1E-E58E5915C574}" dt="2024-10-06T16:43:33.938" v="8360" actId="1076"/>
          <ac:spMkLst>
            <pc:docMk/>
            <pc:sldMk cId="1124277441" sldId="379"/>
            <ac:spMk id="5" creationId="{1345F37B-732C-C4C9-B927-741BA6337935}"/>
          </ac:spMkLst>
        </pc:spChg>
      </pc:sldChg>
      <pc:sldChg chg="addSp delSp modSp new mod">
        <pc:chgData name="Dionysios Chartoumpekis" userId="8f9a7d55e553d723" providerId="LiveId" clId="{73FA826D-F198-4D0B-AF1E-E58E5915C574}" dt="2024-10-06T16:45:50.744" v="8373" actId="1076"/>
        <pc:sldMkLst>
          <pc:docMk/>
          <pc:sldMk cId="4122930077" sldId="380"/>
        </pc:sldMkLst>
        <pc:spChg chg="del">
          <ac:chgData name="Dionysios Chartoumpekis" userId="8f9a7d55e553d723" providerId="LiveId" clId="{73FA826D-F198-4D0B-AF1E-E58E5915C574}" dt="2024-10-06T16:45:10.963" v="8364" actId="478"/>
          <ac:spMkLst>
            <pc:docMk/>
            <pc:sldMk cId="4122930077" sldId="380"/>
            <ac:spMk id="2" creationId="{64CE1CC2-6FF8-275E-C8A4-9F31880149E8}"/>
          </ac:spMkLst>
        </pc:spChg>
        <pc:spChg chg="del">
          <ac:chgData name="Dionysios Chartoumpekis" userId="8f9a7d55e553d723" providerId="LiveId" clId="{73FA826D-F198-4D0B-AF1E-E58E5915C574}" dt="2024-10-06T16:45:09.441" v="8363" actId="478"/>
          <ac:spMkLst>
            <pc:docMk/>
            <pc:sldMk cId="4122930077" sldId="380"/>
            <ac:spMk id="3" creationId="{9BBEECB7-753A-F6AE-3C6B-A4B65EC10359}"/>
          </ac:spMkLst>
        </pc:spChg>
        <pc:picChg chg="add mod">
          <ac:chgData name="Dionysios Chartoumpekis" userId="8f9a7d55e553d723" providerId="LiveId" clId="{73FA826D-F198-4D0B-AF1E-E58E5915C574}" dt="2024-10-06T16:45:47.594" v="8372" actId="1076"/>
          <ac:picMkLst>
            <pc:docMk/>
            <pc:sldMk cId="4122930077" sldId="380"/>
            <ac:picMk id="4" creationId="{201BE4AD-B1EB-DD99-031C-C2F9DF5FEAC7}"/>
          </ac:picMkLst>
        </pc:picChg>
        <pc:picChg chg="add mod">
          <ac:chgData name="Dionysios Chartoumpekis" userId="8f9a7d55e553d723" providerId="LiveId" clId="{73FA826D-F198-4D0B-AF1E-E58E5915C574}" dt="2024-10-06T16:45:50.744" v="8373" actId="1076"/>
          <ac:picMkLst>
            <pc:docMk/>
            <pc:sldMk cId="4122930077" sldId="380"/>
            <ac:picMk id="5" creationId="{1EFC4E44-3706-FD00-AA7A-215DC44BDD30}"/>
          </ac:picMkLst>
        </pc:picChg>
      </pc:sldChg>
      <pc:sldChg chg="addSp delSp modSp new mod">
        <pc:chgData name="Dionysios Chartoumpekis" userId="8f9a7d55e553d723" providerId="LiveId" clId="{73FA826D-F198-4D0B-AF1E-E58E5915C574}" dt="2024-10-06T16:46:16.372" v="8379" actId="1076"/>
        <pc:sldMkLst>
          <pc:docMk/>
          <pc:sldMk cId="362021119" sldId="381"/>
        </pc:sldMkLst>
        <pc:spChg chg="del">
          <ac:chgData name="Dionysios Chartoumpekis" userId="8f9a7d55e553d723" providerId="LiveId" clId="{73FA826D-F198-4D0B-AF1E-E58E5915C574}" dt="2024-10-06T16:46:07.607" v="8375" actId="478"/>
          <ac:spMkLst>
            <pc:docMk/>
            <pc:sldMk cId="362021119" sldId="381"/>
            <ac:spMk id="2" creationId="{B767A1E3-A132-0FFB-86B6-3E9B5135B0C5}"/>
          </ac:spMkLst>
        </pc:spChg>
        <pc:spChg chg="del">
          <ac:chgData name="Dionysios Chartoumpekis" userId="8f9a7d55e553d723" providerId="LiveId" clId="{73FA826D-F198-4D0B-AF1E-E58E5915C574}" dt="2024-10-06T16:46:09.359" v="8376" actId="478"/>
          <ac:spMkLst>
            <pc:docMk/>
            <pc:sldMk cId="362021119" sldId="381"/>
            <ac:spMk id="3" creationId="{98B0ABCE-49B9-1E62-9AE8-7F3613E40243}"/>
          </ac:spMkLst>
        </pc:spChg>
        <pc:spChg chg="add mod">
          <ac:chgData name="Dionysios Chartoumpekis" userId="8f9a7d55e553d723" providerId="LiveId" clId="{73FA826D-F198-4D0B-AF1E-E58E5915C574}" dt="2024-10-06T16:46:13.665" v="8378" actId="1076"/>
          <ac:spMkLst>
            <pc:docMk/>
            <pc:sldMk cId="362021119" sldId="381"/>
            <ac:spMk id="4" creationId="{972F89FA-0ABB-A7C9-9727-5622EC8CD449}"/>
          </ac:spMkLst>
        </pc:spChg>
        <pc:spChg chg="add mod">
          <ac:chgData name="Dionysios Chartoumpekis" userId="8f9a7d55e553d723" providerId="LiveId" clId="{73FA826D-F198-4D0B-AF1E-E58E5915C574}" dt="2024-10-06T16:46:16.372" v="8379" actId="1076"/>
          <ac:spMkLst>
            <pc:docMk/>
            <pc:sldMk cId="362021119" sldId="381"/>
            <ac:spMk id="5" creationId="{AEDEDE03-612E-4078-C5B9-E1DA2F542C6B}"/>
          </ac:spMkLst>
        </pc:spChg>
      </pc:sldChg>
      <pc:sldChg chg="addSp delSp modSp new mod">
        <pc:chgData name="Dionysios Chartoumpekis" userId="8f9a7d55e553d723" providerId="LiveId" clId="{73FA826D-F198-4D0B-AF1E-E58E5915C574}" dt="2024-10-06T16:48:55.362" v="8439" actId="1076"/>
        <pc:sldMkLst>
          <pc:docMk/>
          <pc:sldMk cId="252217431" sldId="382"/>
        </pc:sldMkLst>
        <pc:spChg chg="del">
          <ac:chgData name="Dionysios Chartoumpekis" userId="8f9a7d55e553d723" providerId="LiveId" clId="{73FA826D-F198-4D0B-AF1E-E58E5915C574}" dt="2024-10-06T16:46:50.694" v="8381" actId="478"/>
          <ac:spMkLst>
            <pc:docMk/>
            <pc:sldMk cId="252217431" sldId="382"/>
            <ac:spMk id="2" creationId="{60F8431D-0A97-251D-86B4-480C3B2B06C9}"/>
          </ac:spMkLst>
        </pc:spChg>
        <pc:spChg chg="del">
          <ac:chgData name="Dionysios Chartoumpekis" userId="8f9a7d55e553d723" providerId="LiveId" clId="{73FA826D-F198-4D0B-AF1E-E58E5915C574}" dt="2024-10-06T16:46:51.939" v="8382" actId="478"/>
          <ac:spMkLst>
            <pc:docMk/>
            <pc:sldMk cId="252217431" sldId="382"/>
            <ac:spMk id="3" creationId="{4DB44D07-5CE4-5EFC-1548-95F36ED9D363}"/>
          </ac:spMkLst>
        </pc:spChg>
        <pc:spChg chg="add del mod">
          <ac:chgData name="Dionysios Chartoumpekis" userId="8f9a7d55e553d723" providerId="LiveId" clId="{73FA826D-F198-4D0B-AF1E-E58E5915C574}" dt="2024-10-06T16:48:53.184" v="8438"/>
          <ac:spMkLst>
            <pc:docMk/>
            <pc:sldMk cId="252217431" sldId="382"/>
            <ac:spMk id="5" creationId="{6A1E6D9B-97BB-30DE-9802-74F109E863BC}"/>
          </ac:spMkLst>
        </pc:spChg>
        <pc:spChg chg="add mod">
          <ac:chgData name="Dionysios Chartoumpekis" userId="8f9a7d55e553d723" providerId="LiveId" clId="{73FA826D-F198-4D0B-AF1E-E58E5915C574}" dt="2024-10-06T16:48:55.362" v="8439" actId="1076"/>
          <ac:spMkLst>
            <pc:docMk/>
            <pc:sldMk cId="252217431" sldId="382"/>
            <ac:spMk id="6" creationId="{9C224CA0-A25C-6EC2-394D-586557916C08}"/>
          </ac:spMkLst>
        </pc:spChg>
        <pc:picChg chg="add mod">
          <ac:chgData name="Dionysios Chartoumpekis" userId="8f9a7d55e553d723" providerId="LiveId" clId="{73FA826D-F198-4D0B-AF1E-E58E5915C574}" dt="2024-10-06T16:48:52.738" v="8436" actId="1076"/>
          <ac:picMkLst>
            <pc:docMk/>
            <pc:sldMk cId="252217431" sldId="382"/>
            <ac:picMk id="4" creationId="{684C2677-5527-EBC6-3AA8-611639AC8A06}"/>
          </ac:picMkLst>
        </pc:picChg>
      </pc:sldChg>
      <pc:sldChg chg="delSp new del mod">
        <pc:chgData name="Dionysios Chartoumpekis" userId="8f9a7d55e553d723" providerId="LiveId" clId="{73FA826D-F198-4D0B-AF1E-E58E5915C574}" dt="2024-10-06T16:49:43.969" v="8445" actId="47"/>
        <pc:sldMkLst>
          <pc:docMk/>
          <pc:sldMk cId="1683463520" sldId="383"/>
        </pc:sldMkLst>
        <pc:spChg chg="del">
          <ac:chgData name="Dionysios Chartoumpekis" userId="8f9a7d55e553d723" providerId="LiveId" clId="{73FA826D-F198-4D0B-AF1E-E58E5915C574}" dt="2024-10-06T16:49:33.959" v="8441" actId="478"/>
          <ac:spMkLst>
            <pc:docMk/>
            <pc:sldMk cId="1683463520" sldId="383"/>
            <ac:spMk id="2" creationId="{3058DE2B-7627-B5B6-75A6-9BD3ED7F8CCB}"/>
          </ac:spMkLst>
        </pc:spChg>
        <pc:spChg chg="del">
          <ac:chgData name="Dionysios Chartoumpekis" userId="8f9a7d55e553d723" providerId="LiveId" clId="{73FA826D-F198-4D0B-AF1E-E58E5915C574}" dt="2024-10-06T16:49:35.315" v="8442" actId="478"/>
          <ac:spMkLst>
            <pc:docMk/>
            <pc:sldMk cId="1683463520" sldId="383"/>
            <ac:spMk id="3" creationId="{8706DFE0-81D4-C66A-5DE9-32A5758C0056}"/>
          </ac:spMkLst>
        </pc:spChg>
      </pc:sldChg>
      <pc:sldChg chg="add">
        <pc:chgData name="Dionysios Chartoumpekis" userId="8f9a7d55e553d723" providerId="LiveId" clId="{73FA826D-F198-4D0B-AF1E-E58E5915C574}" dt="2024-10-06T16:49:36.603" v="8443"/>
        <pc:sldMkLst>
          <pc:docMk/>
          <pc:sldMk cId="0" sldId="489"/>
        </pc:sldMkLst>
      </pc:sldChg>
      <pc:sldChg chg="modSp add mod">
        <pc:chgData name="Dionysios Chartoumpekis" userId="8f9a7d55e553d723" providerId="LiveId" clId="{73FA826D-F198-4D0B-AF1E-E58E5915C574}" dt="2024-10-06T16:49:47.608" v="8447" actId="1076"/>
        <pc:sldMkLst>
          <pc:docMk/>
          <pc:sldMk cId="0" sldId="490"/>
        </pc:sldMkLst>
        <pc:picChg chg="mod">
          <ac:chgData name="Dionysios Chartoumpekis" userId="8f9a7d55e553d723" providerId="LiveId" clId="{73FA826D-F198-4D0B-AF1E-E58E5915C574}" dt="2024-10-06T16:49:47.608" v="8447" actId="1076"/>
          <ac:picMkLst>
            <pc:docMk/>
            <pc:sldMk cId="0" sldId="490"/>
            <ac:picMk id="2" creationId="{00000000-0000-0000-0000-000000000000}"/>
          </ac:picMkLst>
        </pc:picChg>
      </pc:sldChg>
      <pc:sldChg chg="modSp add mod">
        <pc:chgData name="Dionysios Chartoumpekis" userId="8f9a7d55e553d723" providerId="LiveId" clId="{73FA826D-F198-4D0B-AF1E-E58E5915C574}" dt="2024-10-06T16:49:58.020" v="8448" actId="1076"/>
        <pc:sldMkLst>
          <pc:docMk/>
          <pc:sldMk cId="0" sldId="491"/>
        </pc:sldMkLst>
        <pc:picChg chg="mod">
          <ac:chgData name="Dionysios Chartoumpekis" userId="8f9a7d55e553d723" providerId="LiveId" clId="{73FA826D-F198-4D0B-AF1E-E58E5915C574}" dt="2024-10-06T16:49:58.020" v="8448" actId="1076"/>
          <ac:picMkLst>
            <pc:docMk/>
            <pc:sldMk cId="0" sldId="491"/>
            <ac:picMk id="2" creationId="{00000000-0000-0000-0000-000000000000}"/>
          </ac:picMkLst>
        </pc:picChg>
      </pc:sldChg>
      <pc:sldChg chg="addSp modSp new mod">
        <pc:chgData name="Dionysios Chartoumpekis" userId="8f9a7d55e553d723" providerId="LiveId" clId="{73FA826D-F198-4D0B-AF1E-E58E5915C574}" dt="2024-10-06T16:54:51.390" v="8521" actId="1076"/>
        <pc:sldMkLst>
          <pc:docMk/>
          <pc:sldMk cId="1623291537" sldId="492"/>
        </pc:sldMkLst>
        <pc:spChg chg="add mod">
          <ac:chgData name="Dionysios Chartoumpekis" userId="8f9a7d55e553d723" providerId="LiveId" clId="{73FA826D-F198-4D0B-AF1E-E58E5915C574}" dt="2024-10-06T16:50:29.994" v="8451" actId="1076"/>
          <ac:spMkLst>
            <pc:docMk/>
            <pc:sldMk cId="1623291537" sldId="492"/>
            <ac:spMk id="2" creationId="{AD8F6F7C-7B00-BE43-82AB-D390CEB3D061}"/>
          </ac:spMkLst>
        </pc:spChg>
        <pc:spChg chg="add mod">
          <ac:chgData name="Dionysios Chartoumpekis" userId="8f9a7d55e553d723" providerId="LiveId" clId="{73FA826D-F198-4D0B-AF1E-E58E5915C574}" dt="2024-10-06T16:51:37.886" v="8453" actId="1076"/>
          <ac:spMkLst>
            <pc:docMk/>
            <pc:sldMk cId="1623291537" sldId="492"/>
            <ac:spMk id="3" creationId="{A8A4CC85-7B25-5578-FB73-0D75E1114EDB}"/>
          </ac:spMkLst>
        </pc:spChg>
        <pc:spChg chg="add mod">
          <ac:chgData name="Dionysios Chartoumpekis" userId="8f9a7d55e553d723" providerId="LiveId" clId="{73FA826D-F198-4D0B-AF1E-E58E5915C574}" dt="2024-10-06T16:54:51.390" v="8521" actId="1076"/>
          <ac:spMkLst>
            <pc:docMk/>
            <pc:sldMk cId="1623291537" sldId="492"/>
            <ac:spMk id="4" creationId="{4163A6EB-E4D7-90F4-2D8E-CF4FB80ACF29}"/>
          </ac:spMkLst>
        </pc:spChg>
      </pc:sldChg>
      <pc:sldChg chg="addSp modSp new mod">
        <pc:chgData name="Dionysios Chartoumpekis" userId="8f9a7d55e553d723" providerId="LiveId" clId="{73FA826D-F198-4D0B-AF1E-E58E5915C574}" dt="2024-10-06T16:55:15.076" v="8525" actId="1076"/>
        <pc:sldMkLst>
          <pc:docMk/>
          <pc:sldMk cId="2393044954" sldId="493"/>
        </pc:sldMkLst>
        <pc:spChg chg="add mod">
          <ac:chgData name="Dionysios Chartoumpekis" userId="8f9a7d55e553d723" providerId="LiveId" clId="{73FA826D-F198-4D0B-AF1E-E58E5915C574}" dt="2024-10-06T16:55:12.288" v="8524" actId="1076"/>
          <ac:spMkLst>
            <pc:docMk/>
            <pc:sldMk cId="2393044954" sldId="493"/>
            <ac:spMk id="2" creationId="{53686472-E0A2-F355-D62B-6D464FFC4C40}"/>
          </ac:spMkLst>
        </pc:spChg>
        <pc:spChg chg="add mod">
          <ac:chgData name="Dionysios Chartoumpekis" userId="8f9a7d55e553d723" providerId="LiveId" clId="{73FA826D-F198-4D0B-AF1E-E58E5915C574}" dt="2024-10-06T16:55:15.076" v="8525" actId="1076"/>
          <ac:spMkLst>
            <pc:docMk/>
            <pc:sldMk cId="2393044954" sldId="493"/>
            <ac:spMk id="3" creationId="{37B68D16-A07F-CF55-F9D8-3D011C249F4F}"/>
          </ac:spMkLst>
        </pc:spChg>
      </pc:sldChg>
      <pc:sldChg chg="addSp modSp new mod">
        <pc:chgData name="Dionysios Chartoumpekis" userId="8f9a7d55e553d723" providerId="LiveId" clId="{73FA826D-F198-4D0B-AF1E-E58E5915C574}" dt="2024-10-06T16:55:31.922" v="8528" actId="1076"/>
        <pc:sldMkLst>
          <pc:docMk/>
          <pc:sldMk cId="293417816" sldId="494"/>
        </pc:sldMkLst>
        <pc:spChg chg="add mod">
          <ac:chgData name="Dionysios Chartoumpekis" userId="8f9a7d55e553d723" providerId="LiveId" clId="{73FA826D-F198-4D0B-AF1E-E58E5915C574}" dt="2024-10-06T16:55:31.922" v="8528" actId="1076"/>
          <ac:spMkLst>
            <pc:docMk/>
            <pc:sldMk cId="293417816" sldId="494"/>
            <ac:spMk id="2" creationId="{B734EADF-8689-0536-02D8-0DAACD1EF45E}"/>
          </ac:spMkLst>
        </pc:spChg>
        <pc:spChg chg="add mod">
          <ac:chgData name="Dionysios Chartoumpekis" userId="8f9a7d55e553d723" providerId="LiveId" clId="{73FA826D-F198-4D0B-AF1E-E58E5915C574}" dt="2024-10-06T16:55:31.922" v="8528" actId="1076"/>
          <ac:spMkLst>
            <pc:docMk/>
            <pc:sldMk cId="293417816" sldId="494"/>
            <ac:spMk id="3" creationId="{942FEB61-0B8A-3284-F622-DAF042C4E674}"/>
          </ac:spMkLst>
        </pc:spChg>
      </pc:sldChg>
      <pc:sldChg chg="addSp modSp new mod">
        <pc:chgData name="Dionysios Chartoumpekis" userId="8f9a7d55e553d723" providerId="LiveId" clId="{73FA826D-F198-4D0B-AF1E-E58E5915C574}" dt="2024-10-06T16:56:24.278" v="8531" actId="1076"/>
        <pc:sldMkLst>
          <pc:docMk/>
          <pc:sldMk cId="1501763469" sldId="495"/>
        </pc:sldMkLst>
        <pc:spChg chg="add mod">
          <ac:chgData name="Dionysios Chartoumpekis" userId="8f9a7d55e553d723" providerId="LiveId" clId="{73FA826D-F198-4D0B-AF1E-E58E5915C574}" dt="2024-10-06T16:56:24.278" v="8531" actId="1076"/>
          <ac:spMkLst>
            <pc:docMk/>
            <pc:sldMk cId="1501763469" sldId="495"/>
            <ac:spMk id="2" creationId="{87C299BA-AD9A-FE3F-1212-18D99222FFC8}"/>
          </ac:spMkLst>
        </pc:spChg>
        <pc:spChg chg="add mod">
          <ac:chgData name="Dionysios Chartoumpekis" userId="8f9a7d55e553d723" providerId="LiveId" clId="{73FA826D-F198-4D0B-AF1E-E58E5915C574}" dt="2024-10-06T16:56:24.278" v="8531" actId="1076"/>
          <ac:spMkLst>
            <pc:docMk/>
            <pc:sldMk cId="1501763469" sldId="495"/>
            <ac:spMk id="3" creationId="{35D785CF-82B2-6890-682B-AF789FCF8898}"/>
          </ac:spMkLst>
        </pc:spChg>
      </pc:sldChg>
      <pc:sldChg chg="addSp modSp new mod">
        <pc:chgData name="Dionysios Chartoumpekis" userId="8f9a7d55e553d723" providerId="LiveId" clId="{73FA826D-F198-4D0B-AF1E-E58E5915C574}" dt="2024-10-06T16:56:58.714" v="8536" actId="255"/>
        <pc:sldMkLst>
          <pc:docMk/>
          <pc:sldMk cId="4256709204" sldId="496"/>
        </pc:sldMkLst>
        <pc:spChg chg="add mod">
          <ac:chgData name="Dionysios Chartoumpekis" userId="8f9a7d55e553d723" providerId="LiveId" clId="{73FA826D-F198-4D0B-AF1E-E58E5915C574}" dt="2024-10-06T16:56:47.334" v="8534" actId="1076"/>
          <ac:spMkLst>
            <pc:docMk/>
            <pc:sldMk cId="4256709204" sldId="496"/>
            <ac:spMk id="2" creationId="{F3D22051-5B88-CF56-2F1F-55A40ED244B9}"/>
          </ac:spMkLst>
        </pc:spChg>
        <pc:spChg chg="add mod">
          <ac:chgData name="Dionysios Chartoumpekis" userId="8f9a7d55e553d723" providerId="LiveId" clId="{73FA826D-F198-4D0B-AF1E-E58E5915C574}" dt="2024-10-06T16:56:58.714" v="8536" actId="255"/>
          <ac:spMkLst>
            <pc:docMk/>
            <pc:sldMk cId="4256709204" sldId="496"/>
            <ac:spMk id="3" creationId="{0222E5F2-EC88-B39F-2B5C-DD3D377B38C2}"/>
          </ac:spMkLst>
        </pc:spChg>
      </pc:sldChg>
      <pc:sldChg chg="addSp modSp new mod">
        <pc:chgData name="Dionysios Chartoumpekis" userId="8f9a7d55e553d723" providerId="LiveId" clId="{73FA826D-F198-4D0B-AF1E-E58E5915C574}" dt="2024-10-06T16:58:15.552" v="8615" actId="1076"/>
        <pc:sldMkLst>
          <pc:docMk/>
          <pc:sldMk cId="2516800669" sldId="497"/>
        </pc:sldMkLst>
        <pc:spChg chg="add mod">
          <ac:chgData name="Dionysios Chartoumpekis" userId="8f9a7d55e553d723" providerId="LiveId" clId="{73FA826D-F198-4D0B-AF1E-E58E5915C574}" dt="2024-10-06T16:58:15.552" v="8615" actId="1076"/>
          <ac:spMkLst>
            <pc:docMk/>
            <pc:sldMk cId="2516800669" sldId="497"/>
            <ac:spMk id="3" creationId="{7B3E78D1-7822-592D-B5C5-0A328A1CA683}"/>
          </ac:spMkLst>
        </pc:spChg>
        <pc:picChg chg="add mod">
          <ac:chgData name="Dionysios Chartoumpekis" userId="8f9a7d55e553d723" providerId="LiveId" clId="{73FA826D-F198-4D0B-AF1E-E58E5915C574}" dt="2024-10-06T16:57:45.418" v="8543" actId="1076"/>
          <ac:picMkLst>
            <pc:docMk/>
            <pc:sldMk cId="2516800669" sldId="497"/>
            <ac:picMk id="2" creationId="{6C037239-814F-7305-A3D9-FC37DBFB2B6D}"/>
          </ac:picMkLst>
        </pc:picChg>
      </pc:sldChg>
      <pc:sldChg chg="addSp modSp new mod">
        <pc:chgData name="Dionysios Chartoumpekis" userId="8f9a7d55e553d723" providerId="LiveId" clId="{73FA826D-F198-4D0B-AF1E-E58E5915C574}" dt="2024-10-06T16:58:44.745" v="8618" actId="1076"/>
        <pc:sldMkLst>
          <pc:docMk/>
          <pc:sldMk cId="3412856846" sldId="498"/>
        </pc:sldMkLst>
        <pc:spChg chg="add mod">
          <ac:chgData name="Dionysios Chartoumpekis" userId="8f9a7d55e553d723" providerId="LiveId" clId="{73FA826D-F198-4D0B-AF1E-E58E5915C574}" dt="2024-10-06T16:58:44.745" v="8618" actId="1076"/>
          <ac:spMkLst>
            <pc:docMk/>
            <pc:sldMk cId="3412856846" sldId="498"/>
            <ac:spMk id="2" creationId="{2C73AD1F-BDDA-F20D-9D07-CC69629808F1}"/>
          </ac:spMkLst>
        </pc:spChg>
        <pc:spChg chg="add mod">
          <ac:chgData name="Dionysios Chartoumpekis" userId="8f9a7d55e553d723" providerId="LiveId" clId="{73FA826D-F198-4D0B-AF1E-E58E5915C574}" dt="2024-10-06T16:58:44.745" v="8618" actId="1076"/>
          <ac:spMkLst>
            <pc:docMk/>
            <pc:sldMk cId="3412856846" sldId="498"/>
            <ac:spMk id="3" creationId="{140A974E-9044-2B9C-1E1D-5ECF55F015A7}"/>
          </ac:spMkLst>
        </pc:spChg>
      </pc:sldChg>
      <pc:sldChg chg="addSp modSp new mod">
        <pc:chgData name="Dionysios Chartoumpekis" userId="8f9a7d55e553d723" providerId="LiveId" clId="{73FA826D-F198-4D0B-AF1E-E58E5915C574}" dt="2024-10-06T16:59:12.909" v="8623" actId="1076"/>
        <pc:sldMkLst>
          <pc:docMk/>
          <pc:sldMk cId="1716856013" sldId="499"/>
        </pc:sldMkLst>
        <pc:spChg chg="add mod">
          <ac:chgData name="Dionysios Chartoumpekis" userId="8f9a7d55e553d723" providerId="LiveId" clId="{73FA826D-F198-4D0B-AF1E-E58E5915C574}" dt="2024-10-06T16:59:12.909" v="8623" actId="1076"/>
          <ac:spMkLst>
            <pc:docMk/>
            <pc:sldMk cId="1716856013" sldId="499"/>
            <ac:spMk id="2" creationId="{3967BF90-B25D-4763-F28C-E5DC5C9F3D28}"/>
          </ac:spMkLst>
        </pc:spChg>
        <pc:picChg chg="add mod">
          <ac:chgData name="Dionysios Chartoumpekis" userId="8f9a7d55e553d723" providerId="LiveId" clId="{73FA826D-F198-4D0B-AF1E-E58E5915C574}" dt="2024-10-06T16:59:12.909" v="8623" actId="1076"/>
          <ac:picMkLst>
            <pc:docMk/>
            <pc:sldMk cId="1716856013" sldId="499"/>
            <ac:picMk id="3" creationId="{C72B34B7-A1D0-FF71-6F9C-92F1F177008F}"/>
          </ac:picMkLst>
        </pc:picChg>
      </pc:sldChg>
      <pc:sldChg chg="addSp modSp new mod">
        <pc:chgData name="Dionysios Chartoumpekis" userId="8f9a7d55e553d723" providerId="LiveId" clId="{73FA826D-F198-4D0B-AF1E-E58E5915C574}" dt="2024-10-06T17:00:01.440" v="8626" actId="14100"/>
        <pc:sldMkLst>
          <pc:docMk/>
          <pc:sldMk cId="1821167315" sldId="500"/>
        </pc:sldMkLst>
        <pc:spChg chg="add mod">
          <ac:chgData name="Dionysios Chartoumpekis" userId="8f9a7d55e553d723" providerId="LiveId" clId="{73FA826D-F198-4D0B-AF1E-E58E5915C574}" dt="2024-10-06T17:00:01.440" v="8626" actId="14100"/>
          <ac:spMkLst>
            <pc:docMk/>
            <pc:sldMk cId="1821167315" sldId="500"/>
            <ac:spMk id="2" creationId="{6A7F3707-8163-AA6C-78C0-A585CC3A1D36}"/>
          </ac:spMkLst>
        </pc:spChg>
      </pc:sldChg>
      <pc:sldChg chg="addSp modSp new mod">
        <pc:chgData name="Dionysios Chartoumpekis" userId="8f9a7d55e553d723" providerId="LiveId" clId="{73FA826D-F198-4D0B-AF1E-E58E5915C574}" dt="2024-10-06T17:00:29.550" v="8634" actId="113"/>
        <pc:sldMkLst>
          <pc:docMk/>
          <pc:sldMk cId="3333332159" sldId="501"/>
        </pc:sldMkLst>
        <pc:spChg chg="add mod">
          <ac:chgData name="Dionysios Chartoumpekis" userId="8f9a7d55e553d723" providerId="LiveId" clId="{73FA826D-F198-4D0B-AF1E-E58E5915C574}" dt="2024-10-06T17:00:29.550" v="8634" actId="113"/>
          <ac:spMkLst>
            <pc:docMk/>
            <pc:sldMk cId="3333332159" sldId="501"/>
            <ac:spMk id="2" creationId="{F0D5AEF8-7804-B842-FAA0-35122E96234F}"/>
          </ac:spMkLst>
        </pc:spChg>
        <pc:spChg chg="add mod">
          <ac:chgData name="Dionysios Chartoumpekis" userId="8f9a7d55e553d723" providerId="LiveId" clId="{73FA826D-F198-4D0B-AF1E-E58E5915C574}" dt="2024-10-06T17:00:23.247" v="8630" actId="1076"/>
          <ac:spMkLst>
            <pc:docMk/>
            <pc:sldMk cId="3333332159" sldId="501"/>
            <ac:spMk id="3" creationId="{FAB4F5D7-DE33-568C-9DAC-1883F27A82B9}"/>
          </ac:spMkLst>
        </pc:spChg>
      </pc:sldChg>
      <pc:sldChg chg="addSp modSp new mod">
        <pc:chgData name="Dionysios Chartoumpekis" userId="8f9a7d55e553d723" providerId="LiveId" clId="{73FA826D-F198-4D0B-AF1E-E58E5915C574}" dt="2024-10-06T17:00:57.787" v="8640" actId="1076"/>
        <pc:sldMkLst>
          <pc:docMk/>
          <pc:sldMk cId="1469130910" sldId="502"/>
        </pc:sldMkLst>
        <pc:spChg chg="add mod">
          <ac:chgData name="Dionysios Chartoumpekis" userId="8f9a7d55e553d723" providerId="LiveId" clId="{73FA826D-F198-4D0B-AF1E-E58E5915C574}" dt="2024-10-06T17:00:51.839" v="8638" actId="1076"/>
          <ac:spMkLst>
            <pc:docMk/>
            <pc:sldMk cId="1469130910" sldId="502"/>
            <ac:spMk id="2" creationId="{31E12E66-1C60-B33F-E530-EDC9C5F45409}"/>
          </ac:spMkLst>
        </pc:spChg>
        <pc:spChg chg="add mod">
          <ac:chgData name="Dionysios Chartoumpekis" userId="8f9a7d55e553d723" providerId="LiveId" clId="{73FA826D-F198-4D0B-AF1E-E58E5915C574}" dt="2024-10-06T17:00:57.787" v="8640" actId="1076"/>
          <ac:spMkLst>
            <pc:docMk/>
            <pc:sldMk cId="1469130910" sldId="502"/>
            <ac:spMk id="3" creationId="{2B853524-906A-E4DC-9A6A-C1D7E0CDBE34}"/>
          </ac:spMkLst>
        </pc:spChg>
      </pc:sldChg>
      <pc:sldChg chg="addSp modSp new mod">
        <pc:chgData name="Dionysios Chartoumpekis" userId="8f9a7d55e553d723" providerId="LiveId" clId="{73FA826D-F198-4D0B-AF1E-E58E5915C574}" dt="2024-10-06T17:44:58.413" v="8673" actId="1076"/>
        <pc:sldMkLst>
          <pc:docMk/>
          <pc:sldMk cId="3514110748" sldId="503"/>
        </pc:sldMkLst>
        <pc:picChg chg="add mod">
          <ac:chgData name="Dionysios Chartoumpekis" userId="8f9a7d55e553d723" providerId="LiveId" clId="{73FA826D-F198-4D0B-AF1E-E58E5915C574}" dt="2024-10-06T17:44:58.413" v="8673" actId="1076"/>
          <ac:picMkLst>
            <pc:docMk/>
            <pc:sldMk cId="3514110748" sldId="503"/>
            <ac:picMk id="2" creationId="{A2E5439A-97FB-F665-CA2C-28A2A614CBB7}"/>
          </ac:picMkLst>
        </pc:picChg>
      </pc:sldChg>
      <pc:sldChg chg="addSp new">
        <pc:chgData name="Dionysios Chartoumpekis" userId="8f9a7d55e553d723" providerId="LiveId" clId="{73FA826D-F198-4D0B-AF1E-E58E5915C574}" dt="2024-10-06T17:40:59.057" v="8648"/>
        <pc:sldMkLst>
          <pc:docMk/>
          <pc:sldMk cId="833836492" sldId="504"/>
        </pc:sldMkLst>
        <pc:picChg chg="add">
          <ac:chgData name="Dionysios Chartoumpekis" userId="8f9a7d55e553d723" providerId="LiveId" clId="{73FA826D-F198-4D0B-AF1E-E58E5915C574}" dt="2024-10-06T17:40:59.057" v="8648"/>
          <ac:picMkLst>
            <pc:docMk/>
            <pc:sldMk cId="833836492" sldId="504"/>
            <ac:picMk id="2" creationId="{CFB87BF1-DD70-6637-0311-4D14FAE4625B}"/>
          </ac:picMkLst>
        </pc:picChg>
      </pc:sldChg>
      <pc:sldChg chg="addSp modSp new modAnim">
        <pc:chgData name="Dionysios Chartoumpekis" userId="8f9a7d55e553d723" providerId="LiveId" clId="{73FA826D-F198-4D0B-AF1E-E58E5915C574}" dt="2024-10-06T17:41:21.932" v="8650"/>
        <pc:sldMkLst>
          <pc:docMk/>
          <pc:sldMk cId="3578107819" sldId="505"/>
        </pc:sldMkLst>
        <pc:spChg chg="add mod">
          <ac:chgData name="Dionysios Chartoumpekis" userId="8f9a7d55e553d723" providerId="LiveId" clId="{73FA826D-F198-4D0B-AF1E-E58E5915C574}" dt="2024-10-06T17:41:21.932" v="8650"/>
          <ac:spMkLst>
            <pc:docMk/>
            <pc:sldMk cId="3578107819" sldId="505"/>
            <ac:spMk id="2" creationId="{6BCC2138-A051-F136-2C9A-359FC1E51E7F}"/>
          </ac:spMkLst>
        </pc:spChg>
        <pc:spChg chg="add mod">
          <ac:chgData name="Dionysios Chartoumpekis" userId="8f9a7d55e553d723" providerId="LiveId" clId="{73FA826D-F198-4D0B-AF1E-E58E5915C574}" dt="2024-10-06T17:41:21.932" v="8650"/>
          <ac:spMkLst>
            <pc:docMk/>
            <pc:sldMk cId="3578107819" sldId="505"/>
            <ac:spMk id="3" creationId="{E2A8B188-0196-EB60-4754-313303E47B81}"/>
          </ac:spMkLst>
        </pc:spChg>
        <pc:spChg chg="add mod">
          <ac:chgData name="Dionysios Chartoumpekis" userId="8f9a7d55e553d723" providerId="LiveId" clId="{73FA826D-F198-4D0B-AF1E-E58E5915C574}" dt="2024-10-06T17:41:21.932" v="8650"/>
          <ac:spMkLst>
            <pc:docMk/>
            <pc:sldMk cId="3578107819" sldId="505"/>
            <ac:spMk id="4" creationId="{7570B26F-6D06-4594-434A-1965DCEA9160}"/>
          </ac:spMkLst>
        </pc:spChg>
        <pc:spChg chg="add mod">
          <ac:chgData name="Dionysios Chartoumpekis" userId="8f9a7d55e553d723" providerId="LiveId" clId="{73FA826D-F198-4D0B-AF1E-E58E5915C574}" dt="2024-10-06T17:41:21.932" v="8650"/>
          <ac:spMkLst>
            <pc:docMk/>
            <pc:sldMk cId="3578107819" sldId="505"/>
            <ac:spMk id="5" creationId="{06CA81C8-AA0D-D133-90FD-53D4C9F17C04}"/>
          </ac:spMkLst>
        </pc:spChg>
        <pc:spChg chg="add mod">
          <ac:chgData name="Dionysios Chartoumpekis" userId="8f9a7d55e553d723" providerId="LiveId" clId="{73FA826D-F198-4D0B-AF1E-E58E5915C574}" dt="2024-10-06T17:41:21.932" v="8650"/>
          <ac:spMkLst>
            <pc:docMk/>
            <pc:sldMk cId="3578107819" sldId="505"/>
            <ac:spMk id="6" creationId="{E7E333CB-C60F-2C75-AB6B-528D7AE0F467}"/>
          </ac:spMkLst>
        </pc:spChg>
        <pc:spChg chg="add mod">
          <ac:chgData name="Dionysios Chartoumpekis" userId="8f9a7d55e553d723" providerId="LiveId" clId="{73FA826D-F198-4D0B-AF1E-E58E5915C574}" dt="2024-10-06T17:41:21.932" v="8650"/>
          <ac:spMkLst>
            <pc:docMk/>
            <pc:sldMk cId="3578107819" sldId="505"/>
            <ac:spMk id="7" creationId="{2803331A-D3F8-0B47-477F-EE4F2D8AEC4B}"/>
          </ac:spMkLst>
        </pc:spChg>
      </pc:sldChg>
      <pc:sldChg chg="addSp modSp new mod">
        <pc:chgData name="Dionysios Chartoumpekis" userId="8f9a7d55e553d723" providerId="LiveId" clId="{73FA826D-F198-4D0B-AF1E-E58E5915C574}" dt="2024-10-06T17:42:02.826" v="8653" actId="1076"/>
        <pc:sldMkLst>
          <pc:docMk/>
          <pc:sldMk cId="1700116981" sldId="506"/>
        </pc:sldMkLst>
        <pc:spChg chg="add mod">
          <ac:chgData name="Dionysios Chartoumpekis" userId="8f9a7d55e553d723" providerId="LiveId" clId="{73FA826D-F198-4D0B-AF1E-E58E5915C574}" dt="2024-10-06T17:42:02.826" v="8653" actId="1076"/>
          <ac:spMkLst>
            <pc:docMk/>
            <pc:sldMk cId="1700116981" sldId="506"/>
            <ac:spMk id="2" creationId="{723C5DFD-83C5-2C1C-FE13-C9BDEA6880EC}"/>
          </ac:spMkLst>
        </pc:spChg>
      </pc:sldChg>
      <pc:sldChg chg="addSp modSp new">
        <pc:chgData name="Dionysios Chartoumpekis" userId="8f9a7d55e553d723" providerId="LiveId" clId="{73FA826D-F198-4D0B-AF1E-E58E5915C574}" dt="2024-10-06T17:42:18.884" v="8655"/>
        <pc:sldMkLst>
          <pc:docMk/>
          <pc:sldMk cId="2264960174" sldId="507"/>
        </pc:sldMkLst>
        <pc:spChg chg="add mod">
          <ac:chgData name="Dionysios Chartoumpekis" userId="8f9a7d55e553d723" providerId="LiveId" clId="{73FA826D-F198-4D0B-AF1E-E58E5915C574}" dt="2024-10-06T17:42:18.884" v="8655"/>
          <ac:spMkLst>
            <pc:docMk/>
            <pc:sldMk cId="2264960174" sldId="507"/>
            <ac:spMk id="2" creationId="{25CDF4AD-D3AF-9F4E-F1C2-6887DFA9F6AD}"/>
          </ac:spMkLst>
        </pc:spChg>
        <pc:spChg chg="add mod">
          <ac:chgData name="Dionysios Chartoumpekis" userId="8f9a7d55e553d723" providerId="LiveId" clId="{73FA826D-F198-4D0B-AF1E-E58E5915C574}" dt="2024-10-06T17:42:18.884" v="8655"/>
          <ac:spMkLst>
            <pc:docMk/>
            <pc:sldMk cId="2264960174" sldId="507"/>
            <ac:spMk id="3" creationId="{EC77CC8E-DF51-3CFD-0638-FD11D82675B2}"/>
          </ac:spMkLst>
        </pc:spChg>
      </pc:sldChg>
      <pc:sldChg chg="addSp modSp new">
        <pc:chgData name="Dionysios Chartoumpekis" userId="8f9a7d55e553d723" providerId="LiveId" clId="{73FA826D-F198-4D0B-AF1E-E58E5915C574}" dt="2024-10-06T17:42:34.560" v="8657"/>
        <pc:sldMkLst>
          <pc:docMk/>
          <pc:sldMk cId="3119434578" sldId="508"/>
        </pc:sldMkLst>
        <pc:spChg chg="add mod">
          <ac:chgData name="Dionysios Chartoumpekis" userId="8f9a7d55e553d723" providerId="LiveId" clId="{73FA826D-F198-4D0B-AF1E-E58E5915C574}" dt="2024-10-06T17:42:34.560" v="8657"/>
          <ac:spMkLst>
            <pc:docMk/>
            <pc:sldMk cId="3119434578" sldId="508"/>
            <ac:spMk id="2" creationId="{0082A448-27E2-C5F8-69D9-4395BCA1BA2E}"/>
          </ac:spMkLst>
        </pc:spChg>
        <pc:spChg chg="add mod">
          <ac:chgData name="Dionysios Chartoumpekis" userId="8f9a7d55e553d723" providerId="LiveId" clId="{73FA826D-F198-4D0B-AF1E-E58E5915C574}" dt="2024-10-06T17:42:34.560" v="8657"/>
          <ac:spMkLst>
            <pc:docMk/>
            <pc:sldMk cId="3119434578" sldId="508"/>
            <ac:spMk id="3" creationId="{73729D4C-7030-FCAF-33A4-1662E0370DC9}"/>
          </ac:spMkLst>
        </pc:spChg>
      </pc:sldChg>
      <pc:sldChg chg="addSp modSp new">
        <pc:chgData name="Dionysios Chartoumpekis" userId="8f9a7d55e553d723" providerId="LiveId" clId="{73FA826D-F198-4D0B-AF1E-E58E5915C574}" dt="2024-10-06T17:42:47.549" v="8659"/>
        <pc:sldMkLst>
          <pc:docMk/>
          <pc:sldMk cId="854297365" sldId="509"/>
        </pc:sldMkLst>
        <pc:spChg chg="add mod">
          <ac:chgData name="Dionysios Chartoumpekis" userId="8f9a7d55e553d723" providerId="LiveId" clId="{73FA826D-F198-4D0B-AF1E-E58E5915C574}" dt="2024-10-06T17:42:47.549" v="8659"/>
          <ac:spMkLst>
            <pc:docMk/>
            <pc:sldMk cId="854297365" sldId="509"/>
            <ac:spMk id="2" creationId="{3CEF13A5-2B75-C1CC-51EF-DE811A379FE6}"/>
          </ac:spMkLst>
        </pc:spChg>
        <pc:spChg chg="add mod">
          <ac:chgData name="Dionysios Chartoumpekis" userId="8f9a7d55e553d723" providerId="LiveId" clId="{73FA826D-F198-4D0B-AF1E-E58E5915C574}" dt="2024-10-06T17:42:47.549" v="8659"/>
          <ac:spMkLst>
            <pc:docMk/>
            <pc:sldMk cId="854297365" sldId="509"/>
            <ac:spMk id="3" creationId="{750E2181-A434-303D-5481-B4853938E459}"/>
          </ac:spMkLst>
        </pc:spChg>
      </pc:sldChg>
      <pc:sldChg chg="addSp delSp modSp new mod">
        <pc:chgData name="Dionysios Chartoumpekis" userId="8f9a7d55e553d723" providerId="LiveId" clId="{73FA826D-F198-4D0B-AF1E-E58E5915C574}" dt="2024-10-06T17:43:13.548" v="8665" actId="1076"/>
        <pc:sldMkLst>
          <pc:docMk/>
          <pc:sldMk cId="4036252048" sldId="510"/>
        </pc:sldMkLst>
        <pc:spChg chg="add del">
          <ac:chgData name="Dionysios Chartoumpekis" userId="8f9a7d55e553d723" providerId="LiveId" clId="{73FA826D-F198-4D0B-AF1E-E58E5915C574}" dt="2024-10-06T17:43:02.763" v="8662" actId="478"/>
          <ac:spMkLst>
            <pc:docMk/>
            <pc:sldMk cId="4036252048" sldId="510"/>
            <ac:spMk id="3" creationId="{327C7FC3-EA65-BBCB-CBD5-4777CC0CA0ED}"/>
          </ac:spMkLst>
        </pc:spChg>
        <pc:spChg chg="add mod">
          <ac:chgData name="Dionysios Chartoumpekis" userId="8f9a7d55e553d723" providerId="LiveId" clId="{73FA826D-F198-4D0B-AF1E-E58E5915C574}" dt="2024-10-06T17:43:13.548" v="8665" actId="1076"/>
          <ac:spMkLst>
            <pc:docMk/>
            <pc:sldMk cId="4036252048" sldId="510"/>
            <ac:spMk id="4" creationId="{A8070BD3-6357-D57F-EC4C-05FD2595312E}"/>
          </ac:spMkLst>
        </pc:spChg>
        <pc:spChg chg="add mod">
          <ac:chgData name="Dionysios Chartoumpekis" userId="8f9a7d55e553d723" providerId="LiveId" clId="{73FA826D-F198-4D0B-AF1E-E58E5915C574}" dt="2024-10-06T17:43:13.548" v="8665" actId="1076"/>
          <ac:spMkLst>
            <pc:docMk/>
            <pc:sldMk cId="4036252048" sldId="510"/>
            <ac:spMk id="5" creationId="{3B1D5B92-39E2-36F8-7F1F-1697E6C909AF}"/>
          </ac:spMkLst>
        </pc:spChg>
      </pc:sldChg>
      <pc:sldChg chg="addSp modSp new">
        <pc:chgData name="Dionysios Chartoumpekis" userId="8f9a7d55e553d723" providerId="LiveId" clId="{73FA826D-F198-4D0B-AF1E-E58E5915C574}" dt="2024-10-06T17:43:29.479" v="8668" actId="1076"/>
        <pc:sldMkLst>
          <pc:docMk/>
          <pc:sldMk cId="1837221071" sldId="511"/>
        </pc:sldMkLst>
        <pc:picChg chg="add mod">
          <ac:chgData name="Dionysios Chartoumpekis" userId="8f9a7d55e553d723" providerId="LiveId" clId="{73FA826D-F198-4D0B-AF1E-E58E5915C574}" dt="2024-10-06T17:43:29.479" v="8668" actId="1076"/>
          <ac:picMkLst>
            <pc:docMk/>
            <pc:sldMk cId="1837221071" sldId="511"/>
            <ac:picMk id="2" creationId="{28791AFB-0F7C-5651-C78A-915A59AF3144}"/>
          </ac:picMkLst>
        </pc:picChg>
      </pc:sldChg>
      <pc:sldChg chg="addSp modSp new">
        <pc:chgData name="Dionysios Chartoumpekis" userId="8f9a7d55e553d723" providerId="LiveId" clId="{73FA826D-F198-4D0B-AF1E-E58E5915C574}" dt="2024-10-06T17:43:49.479" v="8672" actId="1076"/>
        <pc:sldMkLst>
          <pc:docMk/>
          <pc:sldMk cId="3283657424" sldId="512"/>
        </pc:sldMkLst>
        <pc:spChg chg="add mod">
          <ac:chgData name="Dionysios Chartoumpekis" userId="8f9a7d55e553d723" providerId="LiveId" clId="{73FA826D-F198-4D0B-AF1E-E58E5915C574}" dt="2024-10-06T17:43:49.479" v="8672" actId="1076"/>
          <ac:spMkLst>
            <pc:docMk/>
            <pc:sldMk cId="3283657424" sldId="512"/>
            <ac:spMk id="2" creationId="{D4BE4296-8581-732A-CFE1-62392626305C}"/>
          </ac:spMkLst>
        </pc:spChg>
        <pc:picChg chg="add mod">
          <ac:chgData name="Dionysios Chartoumpekis" userId="8f9a7d55e553d723" providerId="LiveId" clId="{73FA826D-F198-4D0B-AF1E-E58E5915C574}" dt="2024-10-06T17:43:49.479" v="8672" actId="1076"/>
          <ac:picMkLst>
            <pc:docMk/>
            <pc:sldMk cId="3283657424" sldId="512"/>
            <ac:picMk id="3" creationId="{F1C9EE5F-D085-6D61-73ED-9031D6CA0DD3}"/>
          </ac:picMkLst>
        </pc:picChg>
      </pc:sldChg>
      <pc:sldChg chg="addSp modSp new">
        <pc:chgData name="Dionysios Chartoumpekis" userId="8f9a7d55e553d723" providerId="LiveId" clId="{73FA826D-F198-4D0B-AF1E-E58E5915C574}" dt="2024-10-06T17:45:58.355" v="8675"/>
        <pc:sldMkLst>
          <pc:docMk/>
          <pc:sldMk cId="2592795585" sldId="513"/>
        </pc:sldMkLst>
        <pc:spChg chg="add mod">
          <ac:chgData name="Dionysios Chartoumpekis" userId="8f9a7d55e553d723" providerId="LiveId" clId="{73FA826D-F198-4D0B-AF1E-E58E5915C574}" dt="2024-10-06T17:45:58.355" v="8675"/>
          <ac:spMkLst>
            <pc:docMk/>
            <pc:sldMk cId="2592795585" sldId="513"/>
            <ac:spMk id="2" creationId="{6A908D25-8FB2-96C9-A169-F85401014771}"/>
          </ac:spMkLst>
        </pc:spChg>
        <pc:spChg chg="add mod">
          <ac:chgData name="Dionysios Chartoumpekis" userId="8f9a7d55e553d723" providerId="LiveId" clId="{73FA826D-F198-4D0B-AF1E-E58E5915C574}" dt="2024-10-06T17:45:58.355" v="8675"/>
          <ac:spMkLst>
            <pc:docMk/>
            <pc:sldMk cId="2592795585" sldId="513"/>
            <ac:spMk id="3" creationId="{D36E2703-378B-F73D-3A04-06723776FEEF}"/>
          </ac:spMkLst>
        </pc:spChg>
      </pc:sldChg>
      <pc:sldChg chg="addSp modSp new mod">
        <pc:chgData name="Dionysios Chartoumpekis" userId="8f9a7d55e553d723" providerId="LiveId" clId="{73FA826D-F198-4D0B-AF1E-E58E5915C574}" dt="2024-10-06T17:47:36.132" v="8683" actId="113"/>
        <pc:sldMkLst>
          <pc:docMk/>
          <pc:sldMk cId="185420686" sldId="514"/>
        </pc:sldMkLst>
        <pc:spChg chg="add mod">
          <ac:chgData name="Dionysios Chartoumpekis" userId="8f9a7d55e553d723" providerId="LiveId" clId="{73FA826D-F198-4D0B-AF1E-E58E5915C574}" dt="2024-10-06T17:47:36.132" v="8683" actId="113"/>
          <ac:spMkLst>
            <pc:docMk/>
            <pc:sldMk cId="185420686" sldId="514"/>
            <ac:spMk id="2" creationId="{D3D49B18-AFC5-3AFB-F85F-A0484B86D523}"/>
          </ac:spMkLst>
        </pc:spChg>
        <pc:spChg chg="add mod">
          <ac:chgData name="Dionysios Chartoumpekis" userId="8f9a7d55e553d723" providerId="LiveId" clId="{73FA826D-F198-4D0B-AF1E-E58E5915C574}" dt="2024-10-06T17:47:32.940" v="8681" actId="1076"/>
          <ac:spMkLst>
            <pc:docMk/>
            <pc:sldMk cId="185420686" sldId="514"/>
            <ac:spMk id="3" creationId="{0D746EBB-4857-8B10-627F-3F451FC3C757}"/>
          </ac:spMkLst>
        </pc:spChg>
      </pc:sldChg>
      <pc:sldChg chg="addSp modSp new mod">
        <pc:chgData name="Dionysios Chartoumpekis" userId="8f9a7d55e553d723" providerId="LiveId" clId="{73FA826D-F198-4D0B-AF1E-E58E5915C574}" dt="2024-10-06T17:59:17.241" v="8768" actId="113"/>
        <pc:sldMkLst>
          <pc:docMk/>
          <pc:sldMk cId="1341400838" sldId="515"/>
        </pc:sldMkLst>
        <pc:spChg chg="add mod">
          <ac:chgData name="Dionysios Chartoumpekis" userId="8f9a7d55e553d723" providerId="LiveId" clId="{73FA826D-F198-4D0B-AF1E-E58E5915C574}" dt="2024-10-06T17:59:17.241" v="8768" actId="113"/>
          <ac:spMkLst>
            <pc:docMk/>
            <pc:sldMk cId="1341400838" sldId="515"/>
            <ac:spMk id="3" creationId="{D86C9060-413A-C2E1-142E-6C022390B9EB}"/>
          </ac:spMkLst>
        </pc:spChg>
        <pc:spChg chg="add mod">
          <ac:chgData name="Dionysios Chartoumpekis" userId="8f9a7d55e553d723" providerId="LiveId" clId="{73FA826D-F198-4D0B-AF1E-E58E5915C574}" dt="2024-10-06T17:59:14.386" v="8767" actId="113"/>
          <ac:spMkLst>
            <pc:docMk/>
            <pc:sldMk cId="1341400838" sldId="515"/>
            <ac:spMk id="4" creationId="{53C60EC2-F766-86AB-F5D3-F7137E9E8169}"/>
          </ac:spMkLst>
        </pc:spChg>
        <pc:spChg chg="add mod">
          <ac:chgData name="Dionysios Chartoumpekis" userId="8f9a7d55e553d723" providerId="LiveId" clId="{73FA826D-F198-4D0B-AF1E-E58E5915C574}" dt="2024-10-06T17:59:11.208" v="8766" actId="113"/>
          <ac:spMkLst>
            <pc:docMk/>
            <pc:sldMk cId="1341400838" sldId="515"/>
            <ac:spMk id="5" creationId="{85F2582E-154E-FE81-A27B-632F14D8D2F4}"/>
          </ac:spMkLst>
        </pc:spChg>
        <pc:spChg chg="add mod">
          <ac:chgData name="Dionysios Chartoumpekis" userId="8f9a7d55e553d723" providerId="LiveId" clId="{73FA826D-F198-4D0B-AF1E-E58E5915C574}" dt="2024-10-06T17:58:59.662" v="8762" actId="113"/>
          <ac:spMkLst>
            <pc:docMk/>
            <pc:sldMk cId="1341400838" sldId="515"/>
            <ac:spMk id="6" creationId="{A440CD53-662C-6CDC-747D-59A1FD2D64D8}"/>
          </ac:spMkLst>
        </pc:spChg>
        <pc:spChg chg="add mod">
          <ac:chgData name="Dionysios Chartoumpekis" userId="8f9a7d55e553d723" providerId="LiveId" clId="{73FA826D-F198-4D0B-AF1E-E58E5915C574}" dt="2024-10-06T17:58:56.424" v="8761" actId="113"/>
          <ac:spMkLst>
            <pc:docMk/>
            <pc:sldMk cId="1341400838" sldId="515"/>
            <ac:spMk id="7" creationId="{5F2FF5FC-18C0-4186-9CF0-B5EDC3A0F0F0}"/>
          </ac:spMkLst>
        </pc:spChg>
        <pc:picChg chg="add mod">
          <ac:chgData name="Dionysios Chartoumpekis" userId="8f9a7d55e553d723" providerId="LiveId" clId="{73FA826D-F198-4D0B-AF1E-E58E5915C574}" dt="2024-10-06T17:57:56.313" v="8759" actId="1076"/>
          <ac:picMkLst>
            <pc:docMk/>
            <pc:sldMk cId="1341400838" sldId="515"/>
            <ac:picMk id="2" creationId="{DB7C9070-D9BC-A363-FFDD-7E79FEE91B80}"/>
          </ac:picMkLst>
        </pc:picChg>
      </pc:sldChg>
      <pc:sldChg chg="addSp delSp modSp new mod">
        <pc:chgData name="Dionysios Chartoumpekis" userId="8f9a7d55e553d723" providerId="LiveId" clId="{73FA826D-F198-4D0B-AF1E-E58E5915C574}" dt="2024-10-06T18:00:55.073" v="8867" actId="255"/>
        <pc:sldMkLst>
          <pc:docMk/>
          <pc:sldMk cId="2758005892" sldId="516"/>
        </pc:sldMkLst>
        <pc:spChg chg="add del mod">
          <ac:chgData name="Dionysios Chartoumpekis" userId="8f9a7d55e553d723" providerId="LiveId" clId="{73FA826D-F198-4D0B-AF1E-E58E5915C574}" dt="2024-10-06T18:00:01.559" v="8775"/>
          <ac:spMkLst>
            <pc:docMk/>
            <pc:sldMk cId="2758005892" sldId="516"/>
            <ac:spMk id="3" creationId="{CC3E7D84-6473-F641-07A2-F3C5533B1E9C}"/>
          </ac:spMkLst>
        </pc:spChg>
        <pc:spChg chg="add del mod">
          <ac:chgData name="Dionysios Chartoumpekis" userId="8f9a7d55e553d723" providerId="LiveId" clId="{73FA826D-F198-4D0B-AF1E-E58E5915C574}" dt="2024-10-06T18:00:15.158" v="8779"/>
          <ac:spMkLst>
            <pc:docMk/>
            <pc:sldMk cId="2758005892" sldId="516"/>
            <ac:spMk id="4" creationId="{5A29EF3E-F10C-4D39-A471-F9EFB6BF1010}"/>
          </ac:spMkLst>
        </pc:spChg>
        <pc:spChg chg="add mod">
          <ac:chgData name="Dionysios Chartoumpekis" userId="8f9a7d55e553d723" providerId="LiveId" clId="{73FA826D-F198-4D0B-AF1E-E58E5915C574}" dt="2024-10-06T18:00:55.073" v="8867" actId="255"/>
          <ac:spMkLst>
            <pc:docMk/>
            <pc:sldMk cId="2758005892" sldId="516"/>
            <ac:spMk id="5" creationId="{6C010F16-A485-F611-0BEF-463D056BFF18}"/>
          </ac:spMkLst>
        </pc:spChg>
        <pc:picChg chg="add mod">
          <ac:chgData name="Dionysios Chartoumpekis" userId="8f9a7d55e553d723" providerId="LiveId" clId="{73FA826D-F198-4D0B-AF1E-E58E5915C574}" dt="2024-10-06T17:59:50.548" v="8771" actId="1076"/>
          <ac:picMkLst>
            <pc:docMk/>
            <pc:sldMk cId="2758005892" sldId="516"/>
            <ac:picMk id="2" creationId="{900A6F61-5AC6-1434-A3AD-BA8B9BC2DBA3}"/>
          </ac:picMkLst>
        </pc:picChg>
      </pc:sldChg>
      <pc:sldChg chg="addSp delSp modSp new mod">
        <pc:chgData name="Dionysios Chartoumpekis" userId="8f9a7d55e553d723" providerId="LiveId" clId="{73FA826D-F198-4D0B-AF1E-E58E5915C574}" dt="2024-10-06T18:45:12.652" v="8992" actId="1076"/>
        <pc:sldMkLst>
          <pc:docMk/>
          <pc:sldMk cId="3046662803" sldId="517"/>
        </pc:sldMkLst>
        <pc:spChg chg="del">
          <ac:chgData name="Dionysios Chartoumpekis" userId="8f9a7d55e553d723" providerId="LiveId" clId="{73FA826D-F198-4D0B-AF1E-E58E5915C574}" dt="2024-10-06T18:30:21.337" v="8941" actId="478"/>
          <ac:spMkLst>
            <pc:docMk/>
            <pc:sldMk cId="3046662803" sldId="517"/>
            <ac:spMk id="2" creationId="{1E6184FF-2FE3-F223-7429-5C1F3CA395EB}"/>
          </ac:spMkLst>
        </pc:spChg>
        <pc:spChg chg="del">
          <ac:chgData name="Dionysios Chartoumpekis" userId="8f9a7d55e553d723" providerId="LiveId" clId="{73FA826D-F198-4D0B-AF1E-E58E5915C574}" dt="2024-10-06T18:30:22.666" v="8942" actId="478"/>
          <ac:spMkLst>
            <pc:docMk/>
            <pc:sldMk cId="3046662803" sldId="517"/>
            <ac:spMk id="3" creationId="{B86943B3-1333-7E73-DB82-3BF076135FAC}"/>
          </ac:spMkLst>
        </pc:spChg>
        <pc:picChg chg="add del mod">
          <ac:chgData name="Dionysios Chartoumpekis" userId="8f9a7d55e553d723" providerId="LiveId" clId="{73FA826D-F198-4D0B-AF1E-E58E5915C574}" dt="2024-10-06T18:38:28.411" v="8969" actId="478"/>
          <ac:picMkLst>
            <pc:docMk/>
            <pc:sldMk cId="3046662803" sldId="517"/>
            <ac:picMk id="5" creationId="{4EDF9F8F-5299-7CBA-AACC-FC3DC4F874B0}"/>
          </ac:picMkLst>
        </pc:picChg>
        <pc:picChg chg="add del mod">
          <ac:chgData name="Dionysios Chartoumpekis" userId="8f9a7d55e553d723" providerId="LiveId" clId="{73FA826D-F198-4D0B-AF1E-E58E5915C574}" dt="2024-10-06T18:38:29.195" v="8971" actId="478"/>
          <ac:picMkLst>
            <pc:docMk/>
            <pc:sldMk cId="3046662803" sldId="517"/>
            <ac:picMk id="7" creationId="{7E56B8B0-5FDF-6986-F572-ECE369D110A7}"/>
          </ac:picMkLst>
        </pc:picChg>
        <pc:picChg chg="add del mod">
          <ac:chgData name="Dionysios Chartoumpekis" userId="8f9a7d55e553d723" providerId="LiveId" clId="{73FA826D-F198-4D0B-AF1E-E58E5915C574}" dt="2024-10-06T18:45:06.902" v="8990" actId="478"/>
          <ac:picMkLst>
            <pc:docMk/>
            <pc:sldMk cId="3046662803" sldId="517"/>
            <ac:picMk id="9" creationId="{40A991B7-1239-B1C5-74F2-B498FCB86C3F}"/>
          </ac:picMkLst>
        </pc:picChg>
        <pc:picChg chg="add mod">
          <ac:chgData name="Dionysios Chartoumpekis" userId="8f9a7d55e553d723" providerId="LiveId" clId="{73FA826D-F198-4D0B-AF1E-E58E5915C574}" dt="2024-10-06T18:45:12.652" v="8992" actId="1076"/>
          <ac:picMkLst>
            <pc:docMk/>
            <pc:sldMk cId="3046662803" sldId="517"/>
            <ac:picMk id="11" creationId="{953B9AF4-D2F3-BB86-7331-B5DD3FE0395A}"/>
          </ac:picMkLst>
        </pc:picChg>
      </pc:sldChg>
      <pc:sldChg chg="addSp delSp modSp new mod">
        <pc:chgData name="Dionysios Chartoumpekis" userId="8f9a7d55e553d723" providerId="LiveId" clId="{73FA826D-F198-4D0B-AF1E-E58E5915C574}" dt="2024-10-06T18:46:10.597" v="8996" actId="1076"/>
        <pc:sldMkLst>
          <pc:docMk/>
          <pc:sldMk cId="3172807029" sldId="518"/>
        </pc:sldMkLst>
        <pc:spChg chg="del">
          <ac:chgData name="Dionysios Chartoumpekis" userId="8f9a7d55e553d723" providerId="LiveId" clId="{73FA826D-F198-4D0B-AF1E-E58E5915C574}" dt="2024-10-06T18:31:39.271" v="8948" actId="478"/>
          <ac:spMkLst>
            <pc:docMk/>
            <pc:sldMk cId="3172807029" sldId="518"/>
            <ac:spMk id="2" creationId="{7E28E559-683D-8603-7855-5DC586CA8643}"/>
          </ac:spMkLst>
        </pc:spChg>
        <pc:spChg chg="del">
          <ac:chgData name="Dionysios Chartoumpekis" userId="8f9a7d55e553d723" providerId="LiveId" clId="{73FA826D-F198-4D0B-AF1E-E58E5915C574}" dt="2024-10-06T18:31:40.409" v="8949" actId="478"/>
          <ac:spMkLst>
            <pc:docMk/>
            <pc:sldMk cId="3172807029" sldId="518"/>
            <ac:spMk id="3" creationId="{A6D6B00A-C5FF-8C4A-96FD-833CAB9CF6C2}"/>
          </ac:spMkLst>
        </pc:spChg>
        <pc:picChg chg="add del mod">
          <ac:chgData name="Dionysios Chartoumpekis" userId="8f9a7d55e553d723" providerId="LiveId" clId="{73FA826D-F198-4D0B-AF1E-E58E5915C574}" dt="2024-10-06T18:38:30.488" v="8972" actId="478"/>
          <ac:picMkLst>
            <pc:docMk/>
            <pc:sldMk cId="3172807029" sldId="518"/>
            <ac:picMk id="5" creationId="{0A302BB6-0235-BB66-9D38-94B14E692FC2}"/>
          </ac:picMkLst>
        </pc:picChg>
        <pc:picChg chg="add del mod">
          <ac:chgData name="Dionysios Chartoumpekis" userId="8f9a7d55e553d723" providerId="LiveId" clId="{73FA826D-F198-4D0B-AF1E-E58E5915C574}" dt="2024-10-06T18:38:31.106" v="8973" actId="478"/>
          <ac:picMkLst>
            <pc:docMk/>
            <pc:sldMk cId="3172807029" sldId="518"/>
            <ac:picMk id="7" creationId="{9297CBAE-04FF-B05F-3460-3F70D84B93C0}"/>
          </ac:picMkLst>
        </pc:picChg>
        <pc:picChg chg="add mod">
          <ac:chgData name="Dionysios Chartoumpekis" userId="8f9a7d55e553d723" providerId="LiveId" clId="{73FA826D-F198-4D0B-AF1E-E58E5915C574}" dt="2024-10-06T18:46:05.209" v="8994" actId="1076"/>
          <ac:picMkLst>
            <pc:docMk/>
            <pc:sldMk cId="3172807029" sldId="518"/>
            <ac:picMk id="9" creationId="{B41FFFB2-2144-0BE0-3EB8-725F1D373A16}"/>
          </ac:picMkLst>
        </pc:picChg>
        <pc:picChg chg="add mod">
          <ac:chgData name="Dionysios Chartoumpekis" userId="8f9a7d55e553d723" providerId="LiveId" clId="{73FA826D-F198-4D0B-AF1E-E58E5915C574}" dt="2024-10-06T18:46:10.597" v="8996" actId="1076"/>
          <ac:picMkLst>
            <pc:docMk/>
            <pc:sldMk cId="3172807029" sldId="518"/>
            <ac:picMk id="11" creationId="{2B84CD85-3A39-4424-5772-9F6990015C36}"/>
          </ac:picMkLst>
        </pc:picChg>
      </pc:sldChg>
      <pc:sldChg chg="addSp delSp modSp new mod">
        <pc:chgData name="Dionysios Chartoumpekis" userId="8f9a7d55e553d723" providerId="LiveId" clId="{73FA826D-F198-4D0B-AF1E-E58E5915C574}" dt="2024-10-06T18:52:49.680" v="9051" actId="1076"/>
        <pc:sldMkLst>
          <pc:docMk/>
          <pc:sldMk cId="1647227651" sldId="519"/>
        </pc:sldMkLst>
        <pc:spChg chg="del">
          <ac:chgData name="Dionysios Chartoumpekis" userId="8f9a7d55e553d723" providerId="LiveId" clId="{73FA826D-F198-4D0B-AF1E-E58E5915C574}" dt="2024-10-06T18:37:49.841" v="8955" actId="478"/>
          <ac:spMkLst>
            <pc:docMk/>
            <pc:sldMk cId="1647227651" sldId="519"/>
            <ac:spMk id="2" creationId="{F83660DC-62F1-6BF7-7CE7-31489CFF3BD2}"/>
          </ac:spMkLst>
        </pc:spChg>
        <pc:spChg chg="del">
          <ac:chgData name="Dionysios Chartoumpekis" userId="8f9a7d55e553d723" providerId="LiveId" clId="{73FA826D-F198-4D0B-AF1E-E58E5915C574}" dt="2024-10-06T18:37:51.504" v="8956" actId="478"/>
          <ac:spMkLst>
            <pc:docMk/>
            <pc:sldMk cId="1647227651" sldId="519"/>
            <ac:spMk id="3" creationId="{F21115E7-B964-C151-0C11-191EF5FE41C0}"/>
          </ac:spMkLst>
        </pc:spChg>
        <pc:spChg chg="add del mod">
          <ac:chgData name="Dionysios Chartoumpekis" userId="8f9a7d55e553d723" providerId="LiveId" clId="{73FA826D-F198-4D0B-AF1E-E58E5915C574}" dt="2024-10-06T18:42:42.535" v="8977" actId="478"/>
          <ac:spMkLst>
            <pc:docMk/>
            <pc:sldMk cId="1647227651" sldId="519"/>
            <ac:spMk id="9" creationId="{65FF7482-855C-6DC1-4D1B-2EAC8F51C05C}"/>
          </ac:spMkLst>
        </pc:spChg>
        <pc:spChg chg="add mod">
          <ac:chgData name="Dionysios Chartoumpekis" userId="8f9a7d55e553d723" providerId="LiveId" clId="{73FA826D-F198-4D0B-AF1E-E58E5915C574}" dt="2024-10-06T18:52:31.590" v="9017" actId="1076"/>
          <ac:spMkLst>
            <pc:docMk/>
            <pc:sldMk cId="1647227651" sldId="519"/>
            <ac:spMk id="13" creationId="{83AA676C-19E5-F2EB-ACFA-CDF7F175C7EB}"/>
          </ac:spMkLst>
        </pc:spChg>
        <pc:spChg chg="add mod">
          <ac:chgData name="Dionysios Chartoumpekis" userId="8f9a7d55e553d723" providerId="LiveId" clId="{73FA826D-F198-4D0B-AF1E-E58E5915C574}" dt="2024-10-06T18:52:49.680" v="9051" actId="1076"/>
          <ac:spMkLst>
            <pc:docMk/>
            <pc:sldMk cId="1647227651" sldId="519"/>
            <ac:spMk id="14" creationId="{4011BA7C-5A24-0BE2-2AD3-AEB4B2F17AA5}"/>
          </ac:spMkLst>
        </pc:spChg>
        <pc:picChg chg="add del">
          <ac:chgData name="Dionysios Chartoumpekis" userId="8f9a7d55e553d723" providerId="LiveId" clId="{73FA826D-F198-4D0B-AF1E-E58E5915C574}" dt="2024-10-06T18:37:54.200" v="8958" actId="478"/>
          <ac:picMkLst>
            <pc:docMk/>
            <pc:sldMk cId="1647227651" sldId="519"/>
            <ac:picMk id="5" creationId="{C1A8F2AA-C9B7-B6AD-5D1A-83687E79F482}"/>
          </ac:picMkLst>
        </pc:picChg>
        <pc:picChg chg="add del mod">
          <ac:chgData name="Dionysios Chartoumpekis" userId="8f9a7d55e553d723" providerId="LiveId" clId="{73FA826D-F198-4D0B-AF1E-E58E5915C574}" dt="2024-10-06T18:42:40.927" v="8976" actId="478"/>
          <ac:picMkLst>
            <pc:docMk/>
            <pc:sldMk cId="1647227651" sldId="519"/>
            <ac:picMk id="7" creationId="{E57920D3-ABE5-0E00-C896-5663A8E776BF}"/>
          </ac:picMkLst>
        </pc:picChg>
        <pc:picChg chg="add mod">
          <ac:chgData name="Dionysios Chartoumpekis" userId="8f9a7d55e553d723" providerId="LiveId" clId="{73FA826D-F198-4D0B-AF1E-E58E5915C574}" dt="2024-10-06T18:52:32.956" v="9018" actId="1076"/>
          <ac:picMkLst>
            <pc:docMk/>
            <pc:sldMk cId="1647227651" sldId="519"/>
            <ac:picMk id="11" creationId="{339F1DDD-CDF2-1222-C224-C7F28BDE7C9F}"/>
          </ac:picMkLst>
        </pc:picChg>
      </pc:sldChg>
      <pc:sldChg chg="addSp delSp modSp new mod">
        <pc:chgData name="Dionysios Chartoumpekis" userId="8f9a7d55e553d723" providerId="LiveId" clId="{73FA826D-F198-4D0B-AF1E-E58E5915C574}" dt="2024-10-06T18:47:01.745" v="9004" actId="1076"/>
        <pc:sldMkLst>
          <pc:docMk/>
          <pc:sldMk cId="338911115" sldId="520"/>
        </pc:sldMkLst>
        <pc:spChg chg="del">
          <ac:chgData name="Dionysios Chartoumpekis" userId="8f9a7d55e553d723" providerId="LiveId" clId="{73FA826D-F198-4D0B-AF1E-E58E5915C574}" dt="2024-10-06T18:46:14.794" v="8998" actId="478"/>
          <ac:spMkLst>
            <pc:docMk/>
            <pc:sldMk cId="338911115" sldId="520"/>
            <ac:spMk id="2" creationId="{C72DDAD2-F471-65EF-E521-C4AF3AA32BFA}"/>
          </ac:spMkLst>
        </pc:spChg>
        <pc:spChg chg="del">
          <ac:chgData name="Dionysios Chartoumpekis" userId="8f9a7d55e553d723" providerId="LiveId" clId="{73FA826D-F198-4D0B-AF1E-E58E5915C574}" dt="2024-10-06T18:46:16.486" v="8999" actId="478"/>
          <ac:spMkLst>
            <pc:docMk/>
            <pc:sldMk cId="338911115" sldId="520"/>
            <ac:spMk id="3" creationId="{4D34C8C7-C957-5FDC-0A2B-602088972886}"/>
          </ac:spMkLst>
        </pc:spChg>
        <pc:picChg chg="add mod">
          <ac:chgData name="Dionysios Chartoumpekis" userId="8f9a7d55e553d723" providerId="LiveId" clId="{73FA826D-F198-4D0B-AF1E-E58E5915C574}" dt="2024-10-06T18:47:01.745" v="9004" actId="1076"/>
          <ac:picMkLst>
            <pc:docMk/>
            <pc:sldMk cId="338911115" sldId="520"/>
            <ac:picMk id="5" creationId="{9228890E-A9F7-AAA2-A854-F489D5FDF483}"/>
          </ac:picMkLst>
        </pc:picChg>
        <pc:picChg chg="add mod">
          <ac:chgData name="Dionysios Chartoumpekis" userId="8f9a7d55e553d723" providerId="LiveId" clId="{73FA826D-F198-4D0B-AF1E-E58E5915C574}" dt="2024-10-06T18:47:00.164" v="9003" actId="1076"/>
          <ac:picMkLst>
            <pc:docMk/>
            <pc:sldMk cId="338911115" sldId="520"/>
            <ac:picMk id="7" creationId="{2A149894-E115-6A20-1CC5-83DC552BA98E}"/>
          </ac:picMkLst>
        </pc:picChg>
      </pc:sldChg>
      <pc:sldChg chg="addSp delSp modSp new mod">
        <pc:chgData name="Dionysios Chartoumpekis" userId="8f9a7d55e553d723" providerId="LiveId" clId="{73FA826D-F198-4D0B-AF1E-E58E5915C574}" dt="2024-10-06T18:47:57.416" v="9011" actId="1076"/>
        <pc:sldMkLst>
          <pc:docMk/>
          <pc:sldMk cId="1967743584" sldId="521"/>
        </pc:sldMkLst>
        <pc:spChg chg="del">
          <ac:chgData name="Dionysios Chartoumpekis" userId="8f9a7d55e553d723" providerId="LiveId" clId="{73FA826D-F198-4D0B-AF1E-E58E5915C574}" dt="2024-10-06T18:47:24.532" v="9006" actId="478"/>
          <ac:spMkLst>
            <pc:docMk/>
            <pc:sldMk cId="1967743584" sldId="521"/>
            <ac:spMk id="2" creationId="{D915D5C8-72F7-4325-6E37-ED8D0C21BAFE}"/>
          </ac:spMkLst>
        </pc:spChg>
        <pc:spChg chg="del">
          <ac:chgData name="Dionysios Chartoumpekis" userId="8f9a7d55e553d723" providerId="LiveId" clId="{73FA826D-F198-4D0B-AF1E-E58E5915C574}" dt="2024-10-06T18:47:25.526" v="9007" actId="478"/>
          <ac:spMkLst>
            <pc:docMk/>
            <pc:sldMk cId="1967743584" sldId="521"/>
            <ac:spMk id="3" creationId="{B1E03F92-D08C-5474-640C-28E0BA36C473}"/>
          </ac:spMkLst>
        </pc:spChg>
        <pc:picChg chg="add mod">
          <ac:chgData name="Dionysios Chartoumpekis" userId="8f9a7d55e553d723" providerId="LiveId" clId="{73FA826D-F198-4D0B-AF1E-E58E5915C574}" dt="2024-10-06T18:47:30.229" v="9009" actId="1076"/>
          <ac:picMkLst>
            <pc:docMk/>
            <pc:sldMk cId="1967743584" sldId="521"/>
            <ac:picMk id="5" creationId="{9EC65E88-9AD8-1250-CBCE-EBF03FA44271}"/>
          </ac:picMkLst>
        </pc:picChg>
        <pc:picChg chg="add mod">
          <ac:chgData name="Dionysios Chartoumpekis" userId="8f9a7d55e553d723" providerId="LiveId" clId="{73FA826D-F198-4D0B-AF1E-E58E5915C574}" dt="2024-10-06T18:47:57.416" v="9011" actId="1076"/>
          <ac:picMkLst>
            <pc:docMk/>
            <pc:sldMk cId="1967743584" sldId="521"/>
            <ac:picMk id="7" creationId="{8178309A-8A45-3C60-1DB2-A8868F7F8EC1}"/>
          </ac:picMkLst>
        </pc:picChg>
      </pc:sldChg>
      <pc:sldChg chg="addSp delSp modSp new mod">
        <pc:chgData name="Dionysios Chartoumpekis" userId="8f9a7d55e553d723" providerId="LiveId" clId="{73FA826D-F198-4D0B-AF1E-E58E5915C574}" dt="2024-10-06T18:48:25.018" v="9016" actId="1076"/>
        <pc:sldMkLst>
          <pc:docMk/>
          <pc:sldMk cId="3463704962" sldId="522"/>
        </pc:sldMkLst>
        <pc:spChg chg="del">
          <ac:chgData name="Dionysios Chartoumpekis" userId="8f9a7d55e553d723" providerId="LiveId" clId="{73FA826D-F198-4D0B-AF1E-E58E5915C574}" dt="2024-10-06T18:48:18.749" v="9013" actId="478"/>
          <ac:spMkLst>
            <pc:docMk/>
            <pc:sldMk cId="3463704962" sldId="522"/>
            <ac:spMk id="2" creationId="{A2666482-9376-5241-E2C8-552094E597A8}"/>
          </ac:spMkLst>
        </pc:spChg>
        <pc:spChg chg="del">
          <ac:chgData name="Dionysios Chartoumpekis" userId="8f9a7d55e553d723" providerId="LiveId" clId="{73FA826D-F198-4D0B-AF1E-E58E5915C574}" dt="2024-10-06T18:48:19.825" v="9014" actId="478"/>
          <ac:spMkLst>
            <pc:docMk/>
            <pc:sldMk cId="3463704962" sldId="522"/>
            <ac:spMk id="3" creationId="{A36F77A8-B56C-00C7-C11A-CC58FADCFB40}"/>
          </ac:spMkLst>
        </pc:spChg>
        <pc:picChg chg="add mod">
          <ac:chgData name="Dionysios Chartoumpekis" userId="8f9a7d55e553d723" providerId="LiveId" clId="{73FA826D-F198-4D0B-AF1E-E58E5915C574}" dt="2024-10-06T18:48:25.018" v="9016" actId="1076"/>
          <ac:picMkLst>
            <pc:docMk/>
            <pc:sldMk cId="3463704962" sldId="522"/>
            <ac:picMk id="5" creationId="{198494C6-0DE6-D3C4-6190-84141DAAE131}"/>
          </ac:picMkLst>
        </pc:picChg>
      </pc:sldChg>
      <pc:sldChg chg="addSp delSp modSp new mod ord">
        <pc:chgData name="Dionysios Chartoumpekis" userId="8f9a7d55e553d723" providerId="LiveId" clId="{73FA826D-F198-4D0B-AF1E-E58E5915C574}" dt="2024-10-06T19:31:24.254" v="9058" actId="1076"/>
        <pc:sldMkLst>
          <pc:docMk/>
          <pc:sldMk cId="2118186088" sldId="523"/>
        </pc:sldMkLst>
        <pc:spChg chg="del">
          <ac:chgData name="Dionysios Chartoumpekis" userId="8f9a7d55e553d723" providerId="LiveId" clId="{73FA826D-F198-4D0B-AF1E-E58E5915C574}" dt="2024-10-06T19:31:18.168" v="9055" actId="478"/>
          <ac:spMkLst>
            <pc:docMk/>
            <pc:sldMk cId="2118186088" sldId="523"/>
            <ac:spMk id="2" creationId="{2D6E9678-3B48-22BB-D80B-47A0AACA15EF}"/>
          </ac:spMkLst>
        </pc:spChg>
        <pc:spChg chg="del">
          <ac:chgData name="Dionysios Chartoumpekis" userId="8f9a7d55e553d723" providerId="LiveId" clId="{73FA826D-F198-4D0B-AF1E-E58E5915C574}" dt="2024-10-06T19:31:19.786" v="9056" actId="478"/>
          <ac:spMkLst>
            <pc:docMk/>
            <pc:sldMk cId="2118186088" sldId="523"/>
            <ac:spMk id="3" creationId="{8B756DE1-2B96-7527-67B5-896EFBD576B2}"/>
          </ac:spMkLst>
        </pc:spChg>
        <pc:spChg chg="add mod">
          <ac:chgData name="Dionysios Chartoumpekis" userId="8f9a7d55e553d723" providerId="LiveId" clId="{73FA826D-F198-4D0B-AF1E-E58E5915C574}" dt="2024-10-06T19:31:24.254" v="9058" actId="1076"/>
          <ac:spMkLst>
            <pc:docMk/>
            <pc:sldMk cId="2118186088" sldId="523"/>
            <ac:spMk id="4" creationId="{E2EDE9DA-0CF4-ECCE-0FD0-4B4C6A202278}"/>
          </ac:spMkLst>
        </pc:spChg>
      </pc:sldChg>
      <pc:sldChg chg="modSp">
        <pc:chgData name="Dionysios Chartoumpekis" userId="8f9a7d55e553d723" providerId="LiveId" clId="{73FA826D-F198-4D0B-AF1E-E58E5915C574}" dt="2024-10-06T19:35:33.518" v="9573" actId="20577"/>
        <pc:sldMkLst>
          <pc:docMk/>
          <pc:sldMk cId="1735418418" sldId="524"/>
        </pc:sldMkLst>
        <pc:spChg chg="mod">
          <ac:chgData name="Dionysios Chartoumpekis" userId="8f9a7d55e553d723" providerId="LiveId" clId="{73FA826D-F198-4D0B-AF1E-E58E5915C574}" dt="2024-10-06T19:34:16.041" v="9423" actId="20577"/>
          <ac:spMkLst>
            <pc:docMk/>
            <pc:sldMk cId="1735418418" sldId="524"/>
            <ac:spMk id="7" creationId="{CC1EE7B1-4FC7-3538-1B2B-42EBB7815467}"/>
          </ac:spMkLst>
        </pc:spChg>
        <pc:spChg chg="mod">
          <ac:chgData name="Dionysios Chartoumpekis" userId="8f9a7d55e553d723" providerId="LiveId" clId="{73FA826D-F198-4D0B-AF1E-E58E5915C574}" dt="2024-10-06T19:35:33.518" v="9573" actId="20577"/>
          <ac:spMkLst>
            <pc:docMk/>
            <pc:sldMk cId="1735418418" sldId="524"/>
            <ac:spMk id="12" creationId="{CCFA4803-CAE8-824E-DB7F-00195264ABEA}"/>
          </ac:spMkLst>
        </pc:spChg>
      </pc:sldChg>
      <pc:sldChg chg="addSp delSp modSp new mod">
        <pc:chgData name="Dionysios Chartoumpekis" userId="8f9a7d55e553d723" providerId="LiveId" clId="{73FA826D-F198-4D0B-AF1E-E58E5915C574}" dt="2024-10-06T19:51:09.239" v="10890" actId="20577"/>
        <pc:sldMkLst>
          <pc:docMk/>
          <pc:sldMk cId="1583956314" sldId="525"/>
        </pc:sldMkLst>
        <pc:spChg chg="del mod">
          <ac:chgData name="Dionysios Chartoumpekis" userId="8f9a7d55e553d723" providerId="LiveId" clId="{73FA826D-F198-4D0B-AF1E-E58E5915C574}" dt="2024-10-06T19:45:27.012" v="10027" actId="478"/>
          <ac:spMkLst>
            <pc:docMk/>
            <pc:sldMk cId="1583956314" sldId="525"/>
            <ac:spMk id="2" creationId="{874355F7-7212-D549-CC3D-50CF149D1713}"/>
          </ac:spMkLst>
        </pc:spChg>
        <pc:spChg chg="del">
          <ac:chgData name="Dionysios Chartoumpekis" userId="8f9a7d55e553d723" providerId="LiveId" clId="{73FA826D-F198-4D0B-AF1E-E58E5915C574}" dt="2024-10-06T19:45:28.001" v="10028" actId="478"/>
          <ac:spMkLst>
            <pc:docMk/>
            <pc:sldMk cId="1583956314" sldId="525"/>
            <ac:spMk id="3" creationId="{20118F16-0515-94ED-46DB-F07D51D2EF44}"/>
          </ac:spMkLst>
        </pc:spChg>
        <pc:spChg chg="add mod">
          <ac:chgData name="Dionysios Chartoumpekis" userId="8f9a7d55e553d723" providerId="LiveId" clId="{73FA826D-F198-4D0B-AF1E-E58E5915C574}" dt="2024-10-06T19:45:37.319" v="10041" actId="1076"/>
          <ac:spMkLst>
            <pc:docMk/>
            <pc:sldMk cId="1583956314" sldId="525"/>
            <ac:spMk id="4" creationId="{6B0B2F3D-5A82-FBFE-578B-4F0C2FBACADD}"/>
          </ac:spMkLst>
        </pc:spChg>
        <pc:spChg chg="add mod">
          <ac:chgData name="Dionysios Chartoumpekis" userId="8f9a7d55e553d723" providerId="LiveId" clId="{73FA826D-F198-4D0B-AF1E-E58E5915C574}" dt="2024-10-06T19:51:09.239" v="10890" actId="20577"/>
          <ac:spMkLst>
            <pc:docMk/>
            <pc:sldMk cId="1583956314" sldId="525"/>
            <ac:spMk id="5" creationId="{179B0672-F638-57A5-8592-0319F625FD3D}"/>
          </ac:spMkLst>
        </pc:spChg>
      </pc:sldChg>
      <pc:sldChg chg="addSp delSp modSp new mod">
        <pc:chgData name="Dionysios Chartoumpekis" userId="8f9a7d55e553d723" providerId="LiveId" clId="{73FA826D-F198-4D0B-AF1E-E58E5915C574}" dt="2024-10-06T19:55:37.888" v="11649" actId="20577"/>
        <pc:sldMkLst>
          <pc:docMk/>
          <pc:sldMk cId="4089662332" sldId="526"/>
        </pc:sldMkLst>
        <pc:spChg chg="del mod">
          <ac:chgData name="Dionysios Chartoumpekis" userId="8f9a7d55e553d723" providerId="LiveId" clId="{73FA826D-F198-4D0B-AF1E-E58E5915C574}" dt="2024-10-06T19:51:24.697" v="10893" actId="478"/>
          <ac:spMkLst>
            <pc:docMk/>
            <pc:sldMk cId="4089662332" sldId="526"/>
            <ac:spMk id="2" creationId="{E1EE35C5-CBB1-C67C-060D-400E6554FD35}"/>
          </ac:spMkLst>
        </pc:spChg>
        <pc:spChg chg="del">
          <ac:chgData name="Dionysios Chartoumpekis" userId="8f9a7d55e553d723" providerId="LiveId" clId="{73FA826D-F198-4D0B-AF1E-E58E5915C574}" dt="2024-10-06T19:51:26.069" v="10894" actId="478"/>
          <ac:spMkLst>
            <pc:docMk/>
            <pc:sldMk cId="4089662332" sldId="526"/>
            <ac:spMk id="3" creationId="{071C5F60-3DCA-8477-2A68-EB9F474A4CAB}"/>
          </ac:spMkLst>
        </pc:spChg>
        <pc:spChg chg="add mod">
          <ac:chgData name="Dionysios Chartoumpekis" userId="8f9a7d55e553d723" providerId="LiveId" clId="{73FA826D-F198-4D0B-AF1E-E58E5915C574}" dt="2024-10-06T19:51:30.880" v="10895"/>
          <ac:spMkLst>
            <pc:docMk/>
            <pc:sldMk cId="4089662332" sldId="526"/>
            <ac:spMk id="4" creationId="{0B0CFC4C-991C-82BC-0024-AB9DA91F602C}"/>
          </ac:spMkLst>
        </pc:spChg>
        <pc:spChg chg="add mod">
          <ac:chgData name="Dionysios Chartoumpekis" userId="8f9a7d55e553d723" providerId="LiveId" clId="{73FA826D-F198-4D0B-AF1E-E58E5915C574}" dt="2024-10-06T19:55:37.888" v="11649" actId="20577"/>
          <ac:spMkLst>
            <pc:docMk/>
            <pc:sldMk cId="4089662332" sldId="526"/>
            <ac:spMk id="5" creationId="{B01B0968-D463-9C42-3850-7378C8AEEC76}"/>
          </ac:spMkLst>
        </pc:spChg>
      </pc:sldChg>
      <pc:sldChg chg="addSp delSp modSp new mod">
        <pc:chgData name="Dionysios Chartoumpekis" userId="8f9a7d55e553d723" providerId="LiveId" clId="{73FA826D-F198-4D0B-AF1E-E58E5915C574}" dt="2024-10-06T20:01:35.177" v="12380" actId="1076"/>
        <pc:sldMkLst>
          <pc:docMk/>
          <pc:sldMk cId="921636532" sldId="528"/>
        </pc:sldMkLst>
        <pc:spChg chg="del">
          <ac:chgData name="Dionysios Chartoumpekis" userId="8f9a7d55e553d723" providerId="LiveId" clId="{73FA826D-F198-4D0B-AF1E-E58E5915C574}" dt="2024-10-06T19:57:39.711" v="11651" actId="478"/>
          <ac:spMkLst>
            <pc:docMk/>
            <pc:sldMk cId="921636532" sldId="528"/>
            <ac:spMk id="2" creationId="{9D8BB20C-C303-9C5F-0B2B-B2C688DF2BDB}"/>
          </ac:spMkLst>
        </pc:spChg>
        <pc:spChg chg="del">
          <ac:chgData name="Dionysios Chartoumpekis" userId="8f9a7d55e553d723" providerId="LiveId" clId="{73FA826D-F198-4D0B-AF1E-E58E5915C574}" dt="2024-10-06T19:57:40.775" v="11652" actId="478"/>
          <ac:spMkLst>
            <pc:docMk/>
            <pc:sldMk cId="921636532" sldId="528"/>
            <ac:spMk id="3" creationId="{D08EB304-B00F-94B0-2CA3-BEA4C2861471}"/>
          </ac:spMkLst>
        </pc:spChg>
        <pc:spChg chg="add mod">
          <ac:chgData name="Dionysios Chartoumpekis" userId="8f9a7d55e553d723" providerId="LiveId" clId="{73FA826D-F198-4D0B-AF1E-E58E5915C574}" dt="2024-10-06T19:57:41.943" v="11653"/>
          <ac:spMkLst>
            <pc:docMk/>
            <pc:sldMk cId="921636532" sldId="528"/>
            <ac:spMk id="4" creationId="{1C5346D4-937C-482F-03D9-654C8ECD988E}"/>
          </ac:spMkLst>
        </pc:spChg>
        <pc:spChg chg="add mod">
          <ac:chgData name="Dionysios Chartoumpekis" userId="8f9a7d55e553d723" providerId="LiveId" clId="{73FA826D-F198-4D0B-AF1E-E58E5915C574}" dt="2024-10-06T20:01:35.177" v="12380" actId="1076"/>
          <ac:spMkLst>
            <pc:docMk/>
            <pc:sldMk cId="921636532" sldId="528"/>
            <ac:spMk id="5" creationId="{DC42A44A-5DB1-EA78-57F8-3D220C16DEA9}"/>
          </ac:spMkLst>
        </pc:spChg>
      </pc:sldChg>
    </pc:docChg>
  </pc:docChgLst>
  <pc:docChgLst>
    <pc:chgData name="Dionysios Chartoumpekis" userId="8f9a7d55e553d723" providerId="LiveId" clId="{03396752-6D42-42FC-A2DA-735EF590FB05}"/>
    <pc:docChg chg="undo custSel mod addSld modSld sldOrd">
      <pc:chgData name="Dionysios Chartoumpekis" userId="8f9a7d55e553d723" providerId="LiveId" clId="{03396752-6D42-42FC-A2DA-735EF590FB05}" dt="2020-12-21T02:12:16.484" v="9409" actId="20577"/>
      <pc:docMkLst>
        <pc:docMk/>
      </pc:docMkLst>
      <pc:sldChg chg="addSp modSp new mod">
        <pc:chgData name="Dionysios Chartoumpekis" userId="8f9a7d55e553d723" providerId="LiveId" clId="{03396752-6D42-42FC-A2DA-735EF590FB05}" dt="2020-12-21T02:09:58.025" v="9353" actId="14100"/>
        <pc:sldMkLst>
          <pc:docMk/>
          <pc:sldMk cId="3085094302" sldId="256"/>
        </pc:sldMkLst>
        <pc:spChg chg="mod">
          <ac:chgData name="Dionysios Chartoumpekis" userId="8f9a7d55e553d723" providerId="LiveId" clId="{03396752-6D42-42FC-A2DA-735EF590FB05}" dt="2020-12-21T02:09:49.942" v="9352" actId="1076"/>
          <ac:spMkLst>
            <pc:docMk/>
            <pc:sldMk cId="3085094302" sldId="256"/>
            <ac:spMk id="2" creationId="{707C9541-B9AC-4EB6-8031-B04B510DED8C}"/>
          </ac:spMkLst>
        </pc:spChg>
        <pc:spChg chg="mod">
          <ac:chgData name="Dionysios Chartoumpekis" userId="8f9a7d55e553d723" providerId="LiveId" clId="{03396752-6D42-42FC-A2DA-735EF590FB05}" dt="2020-12-21T02:09:44.090" v="9351" actId="1076"/>
          <ac:spMkLst>
            <pc:docMk/>
            <pc:sldMk cId="3085094302" sldId="256"/>
            <ac:spMk id="3" creationId="{322FE945-F9DD-479D-B4E9-FF7F97ED95A9}"/>
          </ac:spMkLst>
        </pc:spChg>
        <pc:picChg chg="add mod">
          <ac:chgData name="Dionysios Chartoumpekis" userId="8f9a7d55e553d723" providerId="LiveId" clId="{03396752-6D42-42FC-A2DA-735EF590FB05}" dt="2020-12-21T02:09:58.025" v="9353" actId="14100"/>
          <ac:picMkLst>
            <pc:docMk/>
            <pc:sldMk cId="3085094302" sldId="256"/>
            <ac:picMk id="4" creationId="{81AF73F4-7D27-4B5B-A1A5-95002B38A7CF}"/>
          </ac:picMkLst>
        </pc:picChg>
      </pc:sldChg>
      <pc:sldChg chg="addSp delSp modSp new mod">
        <pc:chgData name="Dionysios Chartoumpekis" userId="8f9a7d55e553d723" providerId="LiveId" clId="{03396752-6D42-42FC-A2DA-735EF590FB05}" dt="2020-12-21T01:33:54.432" v="7449" actId="20577"/>
        <pc:sldMkLst>
          <pc:docMk/>
          <pc:sldMk cId="738640638" sldId="257"/>
        </pc:sldMkLst>
        <pc:spChg chg="del mod">
          <ac:chgData name="Dionysios Chartoumpekis" userId="8f9a7d55e553d723" providerId="LiveId" clId="{03396752-6D42-42FC-A2DA-735EF590FB05}" dt="2020-12-20T21:52:50.682" v="164" actId="478"/>
          <ac:spMkLst>
            <pc:docMk/>
            <pc:sldMk cId="738640638" sldId="257"/>
            <ac:spMk id="2" creationId="{8E57BDB6-B830-47A9-A562-90DFDC93BEF4}"/>
          </ac:spMkLst>
        </pc:spChg>
        <pc:spChg chg="del">
          <ac:chgData name="Dionysios Chartoumpekis" userId="8f9a7d55e553d723" providerId="LiveId" clId="{03396752-6D42-42FC-A2DA-735EF590FB05}" dt="2020-12-20T21:52:49.114" v="163" actId="478"/>
          <ac:spMkLst>
            <pc:docMk/>
            <pc:sldMk cId="738640638" sldId="257"/>
            <ac:spMk id="3" creationId="{4E4EBFE8-5E5A-4430-9F21-FD1E9E5E8B5D}"/>
          </ac:spMkLst>
        </pc:spChg>
        <pc:spChg chg="add mod">
          <ac:chgData name="Dionysios Chartoumpekis" userId="8f9a7d55e553d723" providerId="LiveId" clId="{03396752-6D42-42FC-A2DA-735EF590FB05}" dt="2020-12-20T22:12:07.678" v="1116" actId="20577"/>
          <ac:spMkLst>
            <pc:docMk/>
            <pc:sldMk cId="738640638" sldId="257"/>
            <ac:spMk id="4" creationId="{B089017E-D146-4789-BFEA-3511CFB0103E}"/>
          </ac:spMkLst>
        </pc:spChg>
        <pc:spChg chg="add mod">
          <ac:chgData name="Dionysios Chartoumpekis" userId="8f9a7d55e553d723" providerId="LiveId" clId="{03396752-6D42-42FC-A2DA-735EF590FB05}" dt="2020-12-20T22:00:34.441" v="305" actId="113"/>
          <ac:spMkLst>
            <pc:docMk/>
            <pc:sldMk cId="738640638" sldId="257"/>
            <ac:spMk id="5" creationId="{4483BE26-EE90-4528-A72A-DB557CAE20E7}"/>
          </ac:spMkLst>
        </pc:spChg>
        <pc:spChg chg="add mod">
          <ac:chgData name="Dionysios Chartoumpekis" userId="8f9a7d55e553d723" providerId="LiveId" clId="{03396752-6D42-42FC-A2DA-735EF590FB05}" dt="2020-12-20T21:53:53.373" v="199" actId="767"/>
          <ac:spMkLst>
            <pc:docMk/>
            <pc:sldMk cId="738640638" sldId="257"/>
            <ac:spMk id="6" creationId="{DDA4A604-49B7-4D66-844A-96E3C7E13EE7}"/>
          </ac:spMkLst>
        </pc:spChg>
        <pc:spChg chg="add mod">
          <ac:chgData name="Dionysios Chartoumpekis" userId="8f9a7d55e553d723" providerId="LiveId" clId="{03396752-6D42-42FC-A2DA-735EF590FB05}" dt="2020-12-21T01:33:54.432" v="7449" actId="20577"/>
          <ac:spMkLst>
            <pc:docMk/>
            <pc:sldMk cId="738640638" sldId="257"/>
            <ac:spMk id="7" creationId="{5C5F6B35-A790-4A41-81F4-965E8221326D}"/>
          </ac:spMkLst>
        </pc:spChg>
        <pc:spChg chg="add del mod">
          <ac:chgData name="Dionysios Chartoumpekis" userId="8f9a7d55e553d723" providerId="LiveId" clId="{03396752-6D42-42FC-A2DA-735EF590FB05}" dt="2020-12-20T22:04:25.121" v="443" actId="21"/>
          <ac:spMkLst>
            <pc:docMk/>
            <pc:sldMk cId="738640638" sldId="257"/>
            <ac:spMk id="8" creationId="{26C56A87-67C3-4AB2-8B7C-C83D71F6019F}"/>
          </ac:spMkLst>
        </pc:spChg>
      </pc:sldChg>
      <pc:sldChg chg="addSp delSp modSp new mod modAnim">
        <pc:chgData name="Dionysios Chartoumpekis" userId="8f9a7d55e553d723" providerId="LiveId" clId="{03396752-6D42-42FC-A2DA-735EF590FB05}" dt="2020-12-21T02:03:17.963" v="9141"/>
        <pc:sldMkLst>
          <pc:docMk/>
          <pc:sldMk cId="1370671693" sldId="258"/>
        </pc:sldMkLst>
        <pc:spChg chg="del">
          <ac:chgData name="Dionysios Chartoumpekis" userId="8f9a7d55e553d723" providerId="LiveId" clId="{03396752-6D42-42FC-A2DA-735EF590FB05}" dt="2020-12-20T22:03:13.786" v="440" actId="478"/>
          <ac:spMkLst>
            <pc:docMk/>
            <pc:sldMk cId="1370671693" sldId="258"/>
            <ac:spMk id="2" creationId="{E5EFC7DE-7791-41B2-A568-DA131537DE77}"/>
          </ac:spMkLst>
        </pc:spChg>
        <pc:spChg chg="del">
          <ac:chgData name="Dionysios Chartoumpekis" userId="8f9a7d55e553d723" providerId="LiveId" clId="{03396752-6D42-42FC-A2DA-735EF590FB05}" dt="2020-12-20T22:03:15.533" v="441" actId="478"/>
          <ac:spMkLst>
            <pc:docMk/>
            <pc:sldMk cId="1370671693" sldId="258"/>
            <ac:spMk id="3" creationId="{81A656C2-7764-4C34-A07F-D8F01F9BD392}"/>
          </ac:spMkLst>
        </pc:spChg>
        <pc:spChg chg="add mod">
          <ac:chgData name="Dionysios Chartoumpekis" userId="8f9a7d55e553d723" providerId="LiveId" clId="{03396752-6D42-42FC-A2DA-735EF590FB05}" dt="2020-12-20T22:04:37.027" v="461" actId="20577"/>
          <ac:spMkLst>
            <pc:docMk/>
            <pc:sldMk cId="1370671693" sldId="258"/>
            <ac:spMk id="4" creationId="{1135F22C-0087-44E6-949D-3E3A43A4B78F}"/>
          </ac:spMkLst>
        </pc:spChg>
        <pc:spChg chg="add mod">
          <ac:chgData name="Dionysios Chartoumpekis" userId="8f9a7d55e553d723" providerId="LiveId" clId="{03396752-6D42-42FC-A2DA-735EF590FB05}" dt="2020-12-20T22:33:29.815" v="1991" actId="20577"/>
          <ac:spMkLst>
            <pc:docMk/>
            <pc:sldMk cId="1370671693" sldId="258"/>
            <ac:spMk id="5" creationId="{002A1097-DAE9-4B64-9BE2-00F6BF885FD2}"/>
          </ac:spMkLst>
        </pc:spChg>
        <pc:spChg chg="add mod">
          <ac:chgData name="Dionysios Chartoumpekis" userId="8f9a7d55e553d723" providerId="LiveId" clId="{03396752-6D42-42FC-A2DA-735EF590FB05}" dt="2020-12-20T22:32:56.569" v="1909" actId="1076"/>
          <ac:spMkLst>
            <pc:docMk/>
            <pc:sldMk cId="1370671693" sldId="258"/>
            <ac:spMk id="6" creationId="{7A82CFA6-A4DC-45A5-AB3B-7D94E608E2C2}"/>
          </ac:spMkLst>
        </pc:spChg>
      </pc:sldChg>
      <pc:sldChg chg="addSp delSp modSp new mod">
        <pc:chgData name="Dionysios Chartoumpekis" userId="8f9a7d55e553d723" providerId="LiveId" clId="{03396752-6D42-42FC-A2DA-735EF590FB05}" dt="2020-12-20T22:26:39.245" v="1894" actId="20577"/>
        <pc:sldMkLst>
          <pc:docMk/>
          <pc:sldMk cId="1999224833" sldId="259"/>
        </pc:sldMkLst>
        <pc:spChg chg="del">
          <ac:chgData name="Dionysios Chartoumpekis" userId="8f9a7d55e553d723" providerId="LiveId" clId="{03396752-6D42-42FC-A2DA-735EF590FB05}" dt="2020-12-20T22:13:53.757" v="1120" actId="478"/>
          <ac:spMkLst>
            <pc:docMk/>
            <pc:sldMk cId="1999224833" sldId="259"/>
            <ac:spMk id="2" creationId="{41277235-9FB9-4811-8580-1445CFC7BF97}"/>
          </ac:spMkLst>
        </pc:spChg>
        <pc:spChg chg="del">
          <ac:chgData name="Dionysios Chartoumpekis" userId="8f9a7d55e553d723" providerId="LiveId" clId="{03396752-6D42-42FC-A2DA-735EF590FB05}" dt="2020-12-20T22:13:54.816" v="1121" actId="478"/>
          <ac:spMkLst>
            <pc:docMk/>
            <pc:sldMk cId="1999224833" sldId="259"/>
            <ac:spMk id="3" creationId="{2F0E2750-CA16-48F8-ABE8-C87B52E6C150}"/>
          </ac:spMkLst>
        </pc:spChg>
        <pc:spChg chg="add mod">
          <ac:chgData name="Dionysios Chartoumpekis" userId="8f9a7d55e553d723" providerId="LiveId" clId="{03396752-6D42-42FC-A2DA-735EF590FB05}" dt="2020-12-20T22:14:11.375" v="1133" actId="1076"/>
          <ac:spMkLst>
            <pc:docMk/>
            <pc:sldMk cId="1999224833" sldId="259"/>
            <ac:spMk id="4" creationId="{6C62591A-07F7-45CC-8843-039251ACAF53}"/>
          </ac:spMkLst>
        </pc:spChg>
        <pc:spChg chg="add mod">
          <ac:chgData name="Dionysios Chartoumpekis" userId="8f9a7d55e553d723" providerId="LiveId" clId="{03396752-6D42-42FC-A2DA-735EF590FB05}" dt="2020-12-20T22:26:39.245" v="1894" actId="20577"/>
          <ac:spMkLst>
            <pc:docMk/>
            <pc:sldMk cId="1999224833" sldId="259"/>
            <ac:spMk id="5" creationId="{490A9FFA-2327-4617-A7E7-C30043C4A54C}"/>
          </ac:spMkLst>
        </pc:spChg>
      </pc:sldChg>
      <pc:sldChg chg="addSp delSp modSp new mod addCm delCm">
        <pc:chgData name="Dionysios Chartoumpekis" userId="8f9a7d55e553d723" providerId="LiveId" clId="{03396752-6D42-42FC-A2DA-735EF590FB05}" dt="2020-12-20T22:37:39.545" v="2111" actId="1076"/>
        <pc:sldMkLst>
          <pc:docMk/>
          <pc:sldMk cId="3145205579" sldId="260"/>
        </pc:sldMkLst>
        <pc:spChg chg="del">
          <ac:chgData name="Dionysios Chartoumpekis" userId="8f9a7d55e553d723" providerId="LiveId" clId="{03396752-6D42-42FC-A2DA-735EF590FB05}" dt="2020-12-20T22:31:11.918" v="1896" actId="478"/>
          <ac:spMkLst>
            <pc:docMk/>
            <pc:sldMk cId="3145205579" sldId="260"/>
            <ac:spMk id="2" creationId="{FFDE14CF-6C45-4C54-828A-81832B792B36}"/>
          </ac:spMkLst>
        </pc:spChg>
        <pc:spChg chg="del">
          <ac:chgData name="Dionysios Chartoumpekis" userId="8f9a7d55e553d723" providerId="LiveId" clId="{03396752-6D42-42FC-A2DA-735EF590FB05}" dt="2020-12-20T22:31:13.914" v="1897" actId="478"/>
          <ac:spMkLst>
            <pc:docMk/>
            <pc:sldMk cId="3145205579" sldId="260"/>
            <ac:spMk id="3" creationId="{469D5707-E97E-4A9C-A4E7-9F2443F30E50}"/>
          </ac:spMkLst>
        </pc:spChg>
        <pc:spChg chg="add mod">
          <ac:chgData name="Dionysios Chartoumpekis" userId="8f9a7d55e553d723" providerId="LiveId" clId="{03396752-6D42-42FC-A2DA-735EF590FB05}" dt="2020-12-20T22:37:29.241" v="2094" actId="1076"/>
          <ac:spMkLst>
            <pc:docMk/>
            <pc:sldMk cId="3145205579" sldId="260"/>
            <ac:spMk id="6" creationId="{082483DF-232A-4EA9-BC82-41969DBFB35E}"/>
          </ac:spMkLst>
        </pc:spChg>
        <pc:spChg chg="add del mod">
          <ac:chgData name="Dionysios Chartoumpekis" userId="8f9a7d55e553d723" providerId="LiveId" clId="{03396752-6D42-42FC-A2DA-735EF590FB05}" dt="2020-12-20T22:36:45.620" v="2022"/>
          <ac:spMkLst>
            <pc:docMk/>
            <pc:sldMk cId="3145205579" sldId="260"/>
            <ac:spMk id="7" creationId="{564CF43A-BF22-4C6B-8E3A-3403F2552C91}"/>
          </ac:spMkLst>
        </pc:spChg>
        <pc:spChg chg="add mod">
          <ac:chgData name="Dionysios Chartoumpekis" userId="8f9a7d55e553d723" providerId="LiveId" clId="{03396752-6D42-42FC-A2DA-735EF590FB05}" dt="2020-12-20T22:37:39.545" v="2111" actId="1076"/>
          <ac:spMkLst>
            <pc:docMk/>
            <pc:sldMk cId="3145205579" sldId="260"/>
            <ac:spMk id="8" creationId="{51E4D671-F8C5-4B2E-BE4A-899A2D0A1C70}"/>
          </ac:spMkLst>
        </pc:spChg>
        <pc:picChg chg="add mod">
          <ac:chgData name="Dionysios Chartoumpekis" userId="8f9a7d55e553d723" providerId="LiveId" clId="{03396752-6D42-42FC-A2DA-735EF590FB05}" dt="2020-12-20T22:36:29.619" v="2017" actId="1076"/>
          <ac:picMkLst>
            <pc:docMk/>
            <pc:sldMk cId="3145205579" sldId="260"/>
            <ac:picMk id="5" creationId="{902483E7-FBF1-4976-82D0-EBBECAE2E094}"/>
          </ac:picMkLst>
        </pc:picChg>
      </pc:sldChg>
      <pc:sldChg chg="addSp delSp modSp new mod">
        <pc:chgData name="Dionysios Chartoumpekis" userId="8f9a7d55e553d723" providerId="LiveId" clId="{03396752-6D42-42FC-A2DA-735EF590FB05}" dt="2020-12-20T22:38:24.307" v="2168" actId="1076"/>
        <pc:sldMkLst>
          <pc:docMk/>
          <pc:sldMk cId="646802746" sldId="261"/>
        </pc:sldMkLst>
        <pc:spChg chg="del">
          <ac:chgData name="Dionysios Chartoumpekis" userId="8f9a7d55e553d723" providerId="LiveId" clId="{03396752-6D42-42FC-A2DA-735EF590FB05}" dt="2020-12-20T22:35:47.739" v="1998" actId="478"/>
          <ac:spMkLst>
            <pc:docMk/>
            <pc:sldMk cId="646802746" sldId="261"/>
            <ac:spMk id="2" creationId="{01ADDA03-2F6E-4FB5-BB56-4E0E4B3CD37A}"/>
          </ac:spMkLst>
        </pc:spChg>
        <pc:spChg chg="del">
          <ac:chgData name="Dionysios Chartoumpekis" userId="8f9a7d55e553d723" providerId="LiveId" clId="{03396752-6D42-42FC-A2DA-735EF590FB05}" dt="2020-12-20T22:35:49.241" v="1999" actId="478"/>
          <ac:spMkLst>
            <pc:docMk/>
            <pc:sldMk cId="646802746" sldId="261"/>
            <ac:spMk id="3" creationId="{44F073CD-A66B-4A6A-95F9-B3875062AC1A}"/>
          </ac:spMkLst>
        </pc:spChg>
        <pc:spChg chg="add mod">
          <ac:chgData name="Dionysios Chartoumpekis" userId="8f9a7d55e553d723" providerId="LiveId" clId="{03396752-6D42-42FC-A2DA-735EF590FB05}" dt="2020-12-20T22:36:15.672" v="2015"/>
          <ac:spMkLst>
            <pc:docMk/>
            <pc:sldMk cId="646802746" sldId="261"/>
            <ac:spMk id="6" creationId="{D9DE9575-91EF-409C-BA13-B0A2F0ED5859}"/>
          </ac:spMkLst>
        </pc:spChg>
        <pc:spChg chg="add mod">
          <ac:chgData name="Dionysios Chartoumpekis" userId="8f9a7d55e553d723" providerId="LiveId" clId="{03396752-6D42-42FC-A2DA-735EF590FB05}" dt="2020-12-20T22:38:24.307" v="2168" actId="1076"/>
          <ac:spMkLst>
            <pc:docMk/>
            <pc:sldMk cId="646802746" sldId="261"/>
            <ac:spMk id="7" creationId="{5BD98107-1FB8-4D05-BDE4-A12252D373DC}"/>
          </ac:spMkLst>
        </pc:spChg>
        <pc:picChg chg="add mod">
          <ac:chgData name="Dionysios Chartoumpekis" userId="8f9a7d55e553d723" providerId="LiveId" clId="{03396752-6D42-42FC-A2DA-735EF590FB05}" dt="2020-12-20T22:36:38.034" v="2018" actId="1076"/>
          <ac:picMkLst>
            <pc:docMk/>
            <pc:sldMk cId="646802746" sldId="261"/>
            <ac:picMk id="5" creationId="{F84B770D-4B10-4CC7-89FE-CC69DA4E4A67}"/>
          </ac:picMkLst>
        </pc:picChg>
      </pc:sldChg>
      <pc:sldChg chg="addSp delSp modSp new mod">
        <pc:chgData name="Dionysios Chartoumpekis" userId="8f9a7d55e553d723" providerId="LiveId" clId="{03396752-6D42-42FC-A2DA-735EF590FB05}" dt="2020-12-20T22:57:16.618" v="2543" actId="1076"/>
        <pc:sldMkLst>
          <pc:docMk/>
          <pc:sldMk cId="2572405802" sldId="262"/>
        </pc:sldMkLst>
        <pc:spChg chg="del">
          <ac:chgData name="Dionysios Chartoumpekis" userId="8f9a7d55e553d723" providerId="LiveId" clId="{03396752-6D42-42FC-A2DA-735EF590FB05}" dt="2020-12-20T22:40:35.986" v="2170" actId="478"/>
          <ac:spMkLst>
            <pc:docMk/>
            <pc:sldMk cId="2572405802" sldId="262"/>
            <ac:spMk id="2" creationId="{052D09C1-0D5B-493B-9F8F-5B3C618D27D9}"/>
          </ac:spMkLst>
        </pc:spChg>
        <pc:spChg chg="del">
          <ac:chgData name="Dionysios Chartoumpekis" userId="8f9a7d55e553d723" providerId="LiveId" clId="{03396752-6D42-42FC-A2DA-735EF590FB05}" dt="2020-12-20T22:40:36.932" v="2171" actId="478"/>
          <ac:spMkLst>
            <pc:docMk/>
            <pc:sldMk cId="2572405802" sldId="262"/>
            <ac:spMk id="3" creationId="{EFA4BE0A-2C4F-49C4-918B-FD8F5D5E6B67}"/>
          </ac:spMkLst>
        </pc:spChg>
        <pc:spChg chg="add mod">
          <ac:chgData name="Dionysios Chartoumpekis" userId="8f9a7d55e553d723" providerId="LiveId" clId="{03396752-6D42-42FC-A2DA-735EF590FB05}" dt="2020-12-20T22:41:07.597" v="2206" actId="1076"/>
          <ac:spMkLst>
            <pc:docMk/>
            <pc:sldMk cId="2572405802" sldId="262"/>
            <ac:spMk id="4" creationId="{EE71AACD-6D9D-47C8-9901-E9E63CE4AB69}"/>
          </ac:spMkLst>
        </pc:spChg>
        <pc:spChg chg="add mod">
          <ac:chgData name="Dionysios Chartoumpekis" userId="8f9a7d55e553d723" providerId="LiveId" clId="{03396752-6D42-42FC-A2DA-735EF590FB05}" dt="2020-12-20T22:51:35.017" v="2485" actId="20577"/>
          <ac:spMkLst>
            <pc:docMk/>
            <pc:sldMk cId="2572405802" sldId="262"/>
            <ac:spMk id="5" creationId="{5E8FCBE8-BA1C-4B98-B401-1F9E2658167B}"/>
          </ac:spMkLst>
        </pc:spChg>
        <pc:spChg chg="add del mod">
          <ac:chgData name="Dionysios Chartoumpekis" userId="8f9a7d55e553d723" providerId="LiveId" clId="{03396752-6D42-42FC-A2DA-735EF590FB05}" dt="2020-12-20T22:54:15.145" v="2528" actId="478"/>
          <ac:spMkLst>
            <pc:docMk/>
            <pc:sldMk cId="2572405802" sldId="262"/>
            <ac:spMk id="8" creationId="{9CB9517D-FD35-4E7B-9F29-D90D5A6428C2}"/>
          </ac:spMkLst>
        </pc:spChg>
        <pc:spChg chg="add mod">
          <ac:chgData name="Dionysios Chartoumpekis" userId="8f9a7d55e553d723" providerId="LiveId" clId="{03396752-6D42-42FC-A2DA-735EF590FB05}" dt="2020-12-20T22:54:36.749" v="2533" actId="1076"/>
          <ac:spMkLst>
            <pc:docMk/>
            <pc:sldMk cId="2572405802" sldId="262"/>
            <ac:spMk id="10" creationId="{89904D0D-DE1C-4CC5-807E-56FE0974F2A0}"/>
          </ac:spMkLst>
        </pc:spChg>
        <pc:spChg chg="add mod">
          <ac:chgData name="Dionysios Chartoumpekis" userId="8f9a7d55e553d723" providerId="LiveId" clId="{03396752-6D42-42FC-A2DA-735EF590FB05}" dt="2020-12-20T22:57:07.937" v="2542" actId="1076"/>
          <ac:spMkLst>
            <pc:docMk/>
            <pc:sldMk cId="2572405802" sldId="262"/>
            <ac:spMk id="12" creationId="{251F8F25-33B0-4F69-9EDE-BF0B57B5DD65}"/>
          </ac:spMkLst>
        </pc:spChg>
        <pc:picChg chg="add del mod">
          <ac:chgData name="Dionysios Chartoumpekis" userId="8f9a7d55e553d723" providerId="LiveId" clId="{03396752-6D42-42FC-A2DA-735EF590FB05}" dt="2020-12-20T22:54:05.006" v="2523" actId="478"/>
          <ac:picMkLst>
            <pc:docMk/>
            <pc:sldMk cId="2572405802" sldId="262"/>
            <ac:picMk id="7" creationId="{46B625D9-CFF5-428C-8DA4-995059A2FBEC}"/>
          </ac:picMkLst>
        </pc:picChg>
        <pc:picChg chg="add mod">
          <ac:chgData name="Dionysios Chartoumpekis" userId="8f9a7d55e553d723" providerId="LiveId" clId="{03396752-6D42-42FC-A2DA-735EF590FB05}" dt="2020-12-20T22:57:16.618" v="2543" actId="1076"/>
          <ac:picMkLst>
            <pc:docMk/>
            <pc:sldMk cId="2572405802" sldId="262"/>
            <ac:picMk id="9" creationId="{CFA66222-6E2B-4BF0-86AE-C5A5BEFE38F9}"/>
          </ac:picMkLst>
        </pc:picChg>
        <pc:picChg chg="add mod">
          <ac:chgData name="Dionysios Chartoumpekis" userId="8f9a7d55e553d723" providerId="LiveId" clId="{03396752-6D42-42FC-A2DA-735EF590FB05}" dt="2020-12-20T22:56:19.519" v="2539" actId="1076"/>
          <ac:picMkLst>
            <pc:docMk/>
            <pc:sldMk cId="2572405802" sldId="262"/>
            <ac:picMk id="11" creationId="{2665F4D3-01FB-4C9B-BFE0-FD74AFE44FD8}"/>
          </ac:picMkLst>
        </pc:picChg>
      </pc:sldChg>
      <pc:sldChg chg="addSp delSp modSp new mod setBg">
        <pc:chgData name="Dionysios Chartoumpekis" userId="8f9a7d55e553d723" providerId="LiveId" clId="{03396752-6D42-42FC-A2DA-735EF590FB05}" dt="2020-12-20T23:00:47.860" v="2649" actId="1076"/>
        <pc:sldMkLst>
          <pc:docMk/>
          <pc:sldMk cId="4243852298" sldId="263"/>
        </pc:sldMkLst>
        <pc:spChg chg="del">
          <ac:chgData name="Dionysios Chartoumpekis" userId="8f9a7d55e553d723" providerId="LiveId" clId="{03396752-6D42-42FC-A2DA-735EF590FB05}" dt="2020-12-20T22:59:21.450" v="2545" actId="478"/>
          <ac:spMkLst>
            <pc:docMk/>
            <pc:sldMk cId="4243852298" sldId="263"/>
            <ac:spMk id="2" creationId="{53AA2336-E6B4-48D9-A0AA-0411659B9EA9}"/>
          </ac:spMkLst>
        </pc:spChg>
        <pc:spChg chg="del">
          <ac:chgData name="Dionysios Chartoumpekis" userId="8f9a7d55e553d723" providerId="LiveId" clId="{03396752-6D42-42FC-A2DA-735EF590FB05}" dt="2020-12-20T22:59:22.465" v="2546" actId="478"/>
          <ac:spMkLst>
            <pc:docMk/>
            <pc:sldMk cId="4243852298" sldId="263"/>
            <ac:spMk id="3" creationId="{6D0CDBD4-F369-41C7-9AEE-F733044B7D96}"/>
          </ac:spMkLst>
        </pc:spChg>
        <pc:spChg chg="add del">
          <ac:chgData name="Dionysios Chartoumpekis" userId="8f9a7d55e553d723" providerId="LiveId" clId="{03396752-6D42-42FC-A2DA-735EF590FB05}" dt="2020-12-20T22:59:44.695" v="2555" actId="26606"/>
          <ac:spMkLst>
            <pc:docMk/>
            <pc:sldMk cId="4243852298" sldId="263"/>
            <ac:spMk id="6" creationId="{57845966-6EFC-468A-9CC7-BAB4B95854E7}"/>
          </ac:spMkLst>
        </pc:spChg>
        <pc:spChg chg="add del">
          <ac:chgData name="Dionysios Chartoumpekis" userId="8f9a7d55e553d723" providerId="LiveId" clId="{03396752-6D42-42FC-A2DA-735EF590FB05}" dt="2020-12-20T22:59:44.695" v="2555" actId="26606"/>
          <ac:spMkLst>
            <pc:docMk/>
            <pc:sldMk cId="4243852298" sldId="263"/>
            <ac:spMk id="8" creationId="{ADAD1991-FFD1-4E94-ABAB-7560D33008E4}"/>
          </ac:spMkLst>
        </pc:spChg>
        <pc:spChg chg="add del">
          <ac:chgData name="Dionysios Chartoumpekis" userId="8f9a7d55e553d723" providerId="LiveId" clId="{03396752-6D42-42FC-A2DA-735EF590FB05}" dt="2020-12-20T22:59:33.518" v="2549" actId="26606"/>
          <ac:spMkLst>
            <pc:docMk/>
            <pc:sldMk cId="4243852298" sldId="263"/>
            <ac:spMk id="9" creationId="{F3060C83-F051-4F0E-ABAD-AA0DFC48B218}"/>
          </ac:spMkLst>
        </pc:spChg>
        <pc:spChg chg="add del">
          <ac:chgData name="Dionysios Chartoumpekis" userId="8f9a7d55e553d723" providerId="LiveId" clId="{03396752-6D42-42FC-A2DA-735EF590FB05}" dt="2020-12-20T22:59:33.518" v="2549" actId="26606"/>
          <ac:spMkLst>
            <pc:docMk/>
            <pc:sldMk cId="4243852298" sldId="263"/>
            <ac:spMk id="11" creationId="{83C98ABE-055B-441F-B07E-44F97F083C39}"/>
          </ac:spMkLst>
        </pc:spChg>
        <pc:spChg chg="add del">
          <ac:chgData name="Dionysios Chartoumpekis" userId="8f9a7d55e553d723" providerId="LiveId" clId="{03396752-6D42-42FC-A2DA-735EF590FB05}" dt="2020-12-20T22:59:33.518" v="2549" actId="26606"/>
          <ac:spMkLst>
            <pc:docMk/>
            <pc:sldMk cId="4243852298" sldId="263"/>
            <ac:spMk id="13" creationId="{29FDB030-9B49-4CED-8CCD-4D99382388AC}"/>
          </ac:spMkLst>
        </pc:spChg>
        <pc:spChg chg="add del">
          <ac:chgData name="Dionysios Chartoumpekis" userId="8f9a7d55e553d723" providerId="LiveId" clId="{03396752-6D42-42FC-A2DA-735EF590FB05}" dt="2020-12-20T22:59:33.518" v="2549" actId="26606"/>
          <ac:spMkLst>
            <pc:docMk/>
            <pc:sldMk cId="4243852298" sldId="263"/>
            <ac:spMk id="15" creationId="{3783CA14-24A1-485C-8B30-D6A5D87987AD}"/>
          </ac:spMkLst>
        </pc:spChg>
        <pc:spChg chg="add del">
          <ac:chgData name="Dionysios Chartoumpekis" userId="8f9a7d55e553d723" providerId="LiveId" clId="{03396752-6D42-42FC-A2DA-735EF590FB05}" dt="2020-12-20T22:59:33.518" v="2549" actId="26606"/>
          <ac:spMkLst>
            <pc:docMk/>
            <pc:sldMk cId="4243852298" sldId="263"/>
            <ac:spMk id="17" creationId="{9A97C86A-04D6-40F7-AE84-31AB43E6A846}"/>
          </ac:spMkLst>
        </pc:spChg>
        <pc:spChg chg="add mod">
          <ac:chgData name="Dionysios Chartoumpekis" userId="8f9a7d55e553d723" providerId="LiveId" clId="{03396752-6D42-42FC-A2DA-735EF590FB05}" dt="2020-12-20T23:00:47.860" v="2649" actId="1076"/>
          <ac:spMkLst>
            <pc:docMk/>
            <pc:sldMk cId="4243852298" sldId="263"/>
            <ac:spMk id="18" creationId="{5BE6FB85-6EAC-4326-AEF3-1FDE1A588730}"/>
          </ac:spMkLst>
        </pc:spChg>
        <pc:spChg chg="add del">
          <ac:chgData name="Dionysios Chartoumpekis" userId="8f9a7d55e553d723" providerId="LiveId" clId="{03396752-6D42-42FC-A2DA-735EF590FB05}" dt="2020-12-20T22:59:33.518" v="2549" actId="26606"/>
          <ac:spMkLst>
            <pc:docMk/>
            <pc:sldMk cId="4243852298" sldId="263"/>
            <ac:spMk id="19" creationId="{FF9F2414-84E8-453E-B1F3-389FDE8192D9}"/>
          </ac:spMkLst>
        </pc:spChg>
        <pc:spChg chg="add del">
          <ac:chgData name="Dionysios Chartoumpekis" userId="8f9a7d55e553d723" providerId="LiveId" clId="{03396752-6D42-42FC-A2DA-735EF590FB05}" dt="2020-12-20T22:59:33.518" v="2549" actId="26606"/>
          <ac:spMkLst>
            <pc:docMk/>
            <pc:sldMk cId="4243852298" sldId="263"/>
            <ac:spMk id="21" creationId="{3ECA69A1-7536-43AC-85EF-C7106179F5ED}"/>
          </ac:spMkLst>
        </pc:spChg>
        <pc:spChg chg="add del">
          <ac:chgData name="Dionysios Chartoumpekis" userId="8f9a7d55e553d723" providerId="LiveId" clId="{03396752-6D42-42FC-A2DA-735EF590FB05}" dt="2020-12-20T22:59:42.030" v="2551" actId="26606"/>
          <ac:spMkLst>
            <pc:docMk/>
            <pc:sldMk cId="4243852298" sldId="263"/>
            <ac:spMk id="23" creationId="{57845966-6EFC-468A-9CC7-BAB4B95854E7}"/>
          </ac:spMkLst>
        </pc:spChg>
        <pc:spChg chg="add del">
          <ac:chgData name="Dionysios Chartoumpekis" userId="8f9a7d55e553d723" providerId="LiveId" clId="{03396752-6D42-42FC-A2DA-735EF590FB05}" dt="2020-12-20T22:59:42.030" v="2551" actId="26606"/>
          <ac:spMkLst>
            <pc:docMk/>
            <pc:sldMk cId="4243852298" sldId="263"/>
            <ac:spMk id="25" creationId="{ADAD1991-FFD1-4E94-ABAB-7560D33008E4}"/>
          </ac:spMkLst>
        </pc:spChg>
        <pc:picChg chg="add mod">
          <ac:chgData name="Dionysios Chartoumpekis" userId="8f9a7d55e553d723" providerId="LiveId" clId="{03396752-6D42-42FC-A2DA-735EF590FB05}" dt="2020-12-20T22:59:50.896" v="2558" actId="1076"/>
          <ac:picMkLst>
            <pc:docMk/>
            <pc:sldMk cId="4243852298" sldId="263"/>
            <ac:picMk id="4" creationId="{F85CD8EB-CC7F-4668-874C-8C445E72D283}"/>
          </ac:picMkLst>
        </pc:picChg>
        <pc:picChg chg="add del">
          <ac:chgData name="Dionysios Chartoumpekis" userId="8f9a7d55e553d723" providerId="LiveId" clId="{03396752-6D42-42FC-A2DA-735EF590FB05}" dt="2020-12-20T22:59:44.695" v="2555" actId="26606"/>
          <ac:picMkLst>
            <pc:docMk/>
            <pc:sldMk cId="4243852298" sldId="263"/>
            <ac:picMk id="7" creationId="{75554383-98AF-4A47-BB65-705FAAA4BE6A}"/>
          </ac:picMkLst>
        </pc:picChg>
        <pc:picChg chg="add del">
          <ac:chgData name="Dionysios Chartoumpekis" userId="8f9a7d55e553d723" providerId="LiveId" clId="{03396752-6D42-42FC-A2DA-735EF590FB05}" dt="2020-12-20T22:59:42.030" v="2551" actId="26606"/>
          <ac:picMkLst>
            <pc:docMk/>
            <pc:sldMk cId="4243852298" sldId="263"/>
            <ac:picMk id="24" creationId="{75554383-98AF-4A47-BB65-705FAAA4BE6A}"/>
          </ac:picMkLst>
        </pc:picChg>
      </pc:sldChg>
      <pc:sldChg chg="addSp delSp modSp new mod setBg">
        <pc:chgData name="Dionysios Chartoumpekis" userId="8f9a7d55e553d723" providerId="LiveId" clId="{03396752-6D42-42FC-A2DA-735EF590FB05}" dt="2020-12-20T23:15:22.291" v="3128" actId="20577"/>
        <pc:sldMkLst>
          <pc:docMk/>
          <pc:sldMk cId="1391990754" sldId="264"/>
        </pc:sldMkLst>
        <pc:spChg chg="del">
          <ac:chgData name="Dionysios Chartoumpekis" userId="8f9a7d55e553d723" providerId="LiveId" clId="{03396752-6D42-42FC-A2DA-735EF590FB05}" dt="2020-12-20T23:06:10.886" v="2651" actId="478"/>
          <ac:spMkLst>
            <pc:docMk/>
            <pc:sldMk cId="1391990754" sldId="264"/>
            <ac:spMk id="2" creationId="{499FC6AD-8F85-40AA-82AC-265E13A1CBDD}"/>
          </ac:spMkLst>
        </pc:spChg>
        <pc:spChg chg="del">
          <ac:chgData name="Dionysios Chartoumpekis" userId="8f9a7d55e553d723" providerId="LiveId" clId="{03396752-6D42-42FC-A2DA-735EF590FB05}" dt="2020-12-20T23:06:12.580" v="2652" actId="478"/>
          <ac:spMkLst>
            <pc:docMk/>
            <pc:sldMk cId="1391990754" sldId="264"/>
            <ac:spMk id="3" creationId="{1B0378BD-B37B-4B11-AA21-D8111CCBBDFE}"/>
          </ac:spMkLst>
        </pc:spChg>
        <pc:spChg chg="add del mod">
          <ac:chgData name="Dionysios Chartoumpekis" userId="8f9a7d55e553d723" providerId="LiveId" clId="{03396752-6D42-42FC-A2DA-735EF590FB05}" dt="2020-12-20T23:06:20.794" v="2659"/>
          <ac:spMkLst>
            <pc:docMk/>
            <pc:sldMk cId="1391990754" sldId="264"/>
            <ac:spMk id="4" creationId="{87A03A06-DBF3-4406-9427-1F745A0D3CBB}"/>
          </ac:spMkLst>
        </pc:spChg>
        <pc:spChg chg="add mod">
          <ac:chgData name="Dionysios Chartoumpekis" userId="8f9a7d55e553d723" providerId="LiveId" clId="{03396752-6D42-42FC-A2DA-735EF590FB05}" dt="2020-12-20T23:10:55.865" v="2909" actId="26606"/>
          <ac:spMkLst>
            <pc:docMk/>
            <pc:sldMk cId="1391990754" sldId="264"/>
            <ac:spMk id="5" creationId="{B5CD03FF-3C17-4C78-9922-FED8E5CF8326}"/>
          </ac:spMkLst>
        </pc:spChg>
        <pc:spChg chg="add mod ord">
          <ac:chgData name="Dionysios Chartoumpekis" userId="8f9a7d55e553d723" providerId="LiveId" clId="{03396752-6D42-42FC-A2DA-735EF590FB05}" dt="2020-12-20T23:15:07.046" v="3093" actId="20577"/>
          <ac:spMkLst>
            <pc:docMk/>
            <pc:sldMk cId="1391990754" sldId="264"/>
            <ac:spMk id="6" creationId="{B9B6AC23-241D-4556-90E0-21BC4900B55A}"/>
          </ac:spMkLst>
        </pc:spChg>
        <pc:spChg chg="add del">
          <ac:chgData name="Dionysios Chartoumpekis" userId="8f9a7d55e553d723" providerId="LiveId" clId="{03396752-6D42-42FC-A2DA-735EF590FB05}" dt="2020-12-20T23:10:55.865" v="2909" actId="26606"/>
          <ac:spMkLst>
            <pc:docMk/>
            <pc:sldMk cId="1391990754" sldId="264"/>
            <ac:spMk id="13" creationId="{F4C0B10B-D2C4-4A54-AFAD-3D27DF88BB37}"/>
          </ac:spMkLst>
        </pc:spChg>
        <pc:spChg chg="add mod">
          <ac:chgData name="Dionysios Chartoumpekis" userId="8f9a7d55e553d723" providerId="LiveId" clId="{03396752-6D42-42FC-A2DA-735EF590FB05}" dt="2020-12-20T23:15:22.291" v="3128" actId="20577"/>
          <ac:spMkLst>
            <pc:docMk/>
            <pc:sldMk cId="1391990754" sldId="264"/>
            <ac:spMk id="21" creationId="{18EA565D-D29B-4462-8127-AFC84B473E38}"/>
          </ac:spMkLst>
        </pc:spChg>
        <pc:spChg chg="add del">
          <ac:chgData name="Dionysios Chartoumpekis" userId="8f9a7d55e553d723" providerId="LiveId" clId="{03396752-6D42-42FC-A2DA-735EF590FB05}" dt="2020-12-20T23:10:52.582" v="2907" actId="26606"/>
          <ac:spMkLst>
            <pc:docMk/>
            <pc:sldMk cId="1391990754" sldId="264"/>
            <ac:spMk id="25" creationId="{AC5782D3-6CED-43A7-BE35-09C48F8091FB}"/>
          </ac:spMkLst>
        </pc:spChg>
        <pc:spChg chg="add del">
          <ac:chgData name="Dionysios Chartoumpekis" userId="8f9a7d55e553d723" providerId="LiveId" clId="{03396752-6D42-42FC-A2DA-735EF590FB05}" dt="2020-12-20T23:10:52.582" v="2907" actId="26606"/>
          <ac:spMkLst>
            <pc:docMk/>
            <pc:sldMk cId="1391990754" sldId="264"/>
            <ac:spMk id="27" creationId="{6721F593-ECD2-4B5B-AAE4-0866A4CDC970}"/>
          </ac:spMkLst>
        </pc:spChg>
        <pc:spChg chg="add del">
          <ac:chgData name="Dionysios Chartoumpekis" userId="8f9a7d55e553d723" providerId="LiveId" clId="{03396752-6D42-42FC-A2DA-735EF590FB05}" dt="2020-12-20T23:10:52.582" v="2907" actId="26606"/>
          <ac:spMkLst>
            <pc:docMk/>
            <pc:sldMk cId="1391990754" sldId="264"/>
            <ac:spMk id="29" creationId="{71DEE99F-D18C-4025-BA3F-CEBF5258ED3D}"/>
          </ac:spMkLst>
        </pc:spChg>
        <pc:spChg chg="add del">
          <ac:chgData name="Dionysios Chartoumpekis" userId="8f9a7d55e553d723" providerId="LiveId" clId="{03396752-6D42-42FC-A2DA-735EF590FB05}" dt="2020-12-20T23:10:52.582" v="2907" actId="26606"/>
          <ac:spMkLst>
            <pc:docMk/>
            <pc:sldMk cId="1391990754" sldId="264"/>
            <ac:spMk id="31" creationId="{976FA5D9-3A7C-4FA7-9BA8-1905D703FD77}"/>
          </ac:spMkLst>
        </pc:spChg>
        <pc:spChg chg="add del">
          <ac:chgData name="Dionysios Chartoumpekis" userId="8f9a7d55e553d723" providerId="LiveId" clId="{03396752-6D42-42FC-A2DA-735EF590FB05}" dt="2020-12-20T23:10:52.582" v="2907" actId="26606"/>
          <ac:spMkLst>
            <pc:docMk/>
            <pc:sldMk cId="1391990754" sldId="264"/>
            <ac:spMk id="33" creationId="{4652D57C-331F-43B8-9C07-69FBA9C0279E}"/>
          </ac:spMkLst>
        </pc:spChg>
        <pc:spChg chg="add mod">
          <ac:chgData name="Dionysios Chartoumpekis" userId="8f9a7d55e553d723" providerId="LiveId" clId="{03396752-6D42-42FC-A2DA-735EF590FB05}" dt="2020-12-20T23:12:11.289" v="2919" actId="1076"/>
          <ac:spMkLst>
            <pc:docMk/>
            <pc:sldMk cId="1391990754" sldId="264"/>
            <ac:spMk id="37" creationId="{9672B05A-2498-4708-BE49-6D12EAC912CE}"/>
          </ac:spMkLst>
        </pc:spChg>
        <pc:spChg chg="add del">
          <ac:chgData name="Dionysios Chartoumpekis" userId="8f9a7d55e553d723" providerId="LiveId" clId="{03396752-6D42-42FC-A2DA-735EF590FB05}" dt="2020-12-20T23:10:33.927" v="2897" actId="26606"/>
          <ac:spMkLst>
            <pc:docMk/>
            <pc:sldMk cId="1391990754" sldId="264"/>
            <ac:spMk id="38" creationId="{F4C0B10B-D2C4-4A54-AFAD-3D27DF88BB37}"/>
          </ac:spMkLst>
        </pc:spChg>
        <pc:spChg chg="add del">
          <ac:chgData name="Dionysios Chartoumpekis" userId="8f9a7d55e553d723" providerId="LiveId" clId="{03396752-6D42-42FC-A2DA-735EF590FB05}" dt="2020-12-20T23:10:44.692" v="2901" actId="26606"/>
          <ac:spMkLst>
            <pc:docMk/>
            <pc:sldMk cId="1391990754" sldId="264"/>
            <ac:spMk id="47" creationId="{117AB3D3-3C9C-4DED-809A-78734805B895}"/>
          </ac:spMkLst>
        </pc:spChg>
        <pc:spChg chg="add del">
          <ac:chgData name="Dionysios Chartoumpekis" userId="8f9a7d55e553d723" providerId="LiveId" clId="{03396752-6D42-42FC-A2DA-735EF590FB05}" dt="2020-12-20T23:10:44.692" v="2901" actId="26606"/>
          <ac:spMkLst>
            <pc:docMk/>
            <pc:sldMk cId="1391990754" sldId="264"/>
            <ac:spMk id="48" creationId="{3A9A4357-BD1D-4622-A4FE-766E6AB8DE84}"/>
          </ac:spMkLst>
        </pc:spChg>
        <pc:spChg chg="add del">
          <ac:chgData name="Dionysios Chartoumpekis" userId="8f9a7d55e553d723" providerId="LiveId" clId="{03396752-6D42-42FC-A2DA-735EF590FB05}" dt="2020-12-20T23:10:44.692" v="2901" actId="26606"/>
          <ac:spMkLst>
            <pc:docMk/>
            <pc:sldMk cId="1391990754" sldId="264"/>
            <ac:spMk id="49" creationId="{E659831F-0D9A-4C63-9EBB-8435B85A440F}"/>
          </ac:spMkLst>
        </pc:spChg>
        <pc:spChg chg="add del">
          <ac:chgData name="Dionysios Chartoumpekis" userId="8f9a7d55e553d723" providerId="LiveId" clId="{03396752-6D42-42FC-A2DA-735EF590FB05}" dt="2020-12-20T23:10:44.692" v="2901" actId="26606"/>
          <ac:spMkLst>
            <pc:docMk/>
            <pc:sldMk cId="1391990754" sldId="264"/>
            <ac:spMk id="50" creationId="{E6995CE5-F890-4ABA-82A2-26507CE8D2A3}"/>
          </ac:spMkLst>
        </pc:spChg>
        <pc:grpChg chg="add del">
          <ac:chgData name="Dionysios Chartoumpekis" userId="8f9a7d55e553d723" providerId="LiveId" clId="{03396752-6D42-42FC-A2DA-735EF590FB05}" dt="2020-12-20T23:10:55.865" v="2909" actId="26606"/>
          <ac:grpSpMkLst>
            <pc:docMk/>
            <pc:sldMk cId="1391990754" sldId="264"/>
            <ac:grpSpMk id="15" creationId="{B6BADB90-C74B-40D6-86DC-503F65FCE8DC}"/>
          </ac:grpSpMkLst>
        </pc:grpChg>
        <pc:grpChg chg="add del">
          <ac:chgData name="Dionysios Chartoumpekis" userId="8f9a7d55e553d723" providerId="LiveId" clId="{03396752-6D42-42FC-A2DA-735EF590FB05}" dt="2020-12-20T23:10:33.927" v="2897" actId="26606"/>
          <ac:grpSpMkLst>
            <pc:docMk/>
            <pc:sldMk cId="1391990754" sldId="264"/>
            <ac:grpSpMk id="40" creationId="{B6BADB90-C74B-40D6-86DC-503F65FCE8DC}"/>
          </ac:grpSpMkLst>
        </pc:grpChg>
        <pc:picChg chg="add del mod">
          <ac:chgData name="Dionysios Chartoumpekis" userId="8f9a7d55e553d723" providerId="LiveId" clId="{03396752-6D42-42FC-A2DA-735EF590FB05}" dt="2020-12-20T23:10:58.899" v="2910" actId="478"/>
          <ac:picMkLst>
            <pc:docMk/>
            <pc:sldMk cId="1391990754" sldId="264"/>
            <ac:picMk id="8" creationId="{4A4353B7-CB49-4A05-8E47-507B537D2985}"/>
          </ac:picMkLst>
        </pc:picChg>
        <pc:picChg chg="add del mod">
          <ac:chgData name="Dionysios Chartoumpekis" userId="8f9a7d55e553d723" providerId="LiveId" clId="{03396752-6D42-42FC-A2DA-735EF590FB05}" dt="2020-12-20T23:10:46.708" v="2903" actId="931"/>
          <ac:picMkLst>
            <pc:docMk/>
            <pc:sldMk cId="1391990754" sldId="264"/>
            <ac:picMk id="10" creationId="{F3161724-A978-4EC9-AE50-2DA1194C90A3}"/>
          </ac:picMkLst>
        </pc:picChg>
        <pc:picChg chg="add mod">
          <ac:chgData name="Dionysios Chartoumpekis" userId="8f9a7d55e553d723" providerId="LiveId" clId="{03396752-6D42-42FC-A2DA-735EF590FB05}" dt="2020-12-20T23:13:13.514" v="2920" actId="1076"/>
          <ac:picMkLst>
            <pc:docMk/>
            <pc:sldMk cId="1391990754" sldId="264"/>
            <ac:picMk id="12" creationId="{5BCF98D8-A8DB-4C9F-ABAC-26D201B221A4}"/>
          </ac:picMkLst>
        </pc:picChg>
      </pc:sldChg>
      <pc:sldChg chg="addSp delSp modSp new mod">
        <pc:chgData name="Dionysios Chartoumpekis" userId="8f9a7d55e553d723" providerId="LiveId" clId="{03396752-6D42-42FC-A2DA-735EF590FB05}" dt="2020-12-20T23:20:36.959" v="3304" actId="1076"/>
        <pc:sldMkLst>
          <pc:docMk/>
          <pc:sldMk cId="2214353403" sldId="265"/>
        </pc:sldMkLst>
        <pc:spChg chg="del">
          <ac:chgData name="Dionysios Chartoumpekis" userId="8f9a7d55e553d723" providerId="LiveId" clId="{03396752-6D42-42FC-A2DA-735EF590FB05}" dt="2020-12-20T23:15:47.668" v="3130" actId="478"/>
          <ac:spMkLst>
            <pc:docMk/>
            <pc:sldMk cId="2214353403" sldId="265"/>
            <ac:spMk id="2" creationId="{3999FBC7-1114-4E68-A05B-62AF783E7150}"/>
          </ac:spMkLst>
        </pc:spChg>
        <pc:spChg chg="del">
          <ac:chgData name="Dionysios Chartoumpekis" userId="8f9a7d55e553d723" providerId="LiveId" clId="{03396752-6D42-42FC-A2DA-735EF590FB05}" dt="2020-12-20T23:15:49.078" v="3131" actId="478"/>
          <ac:spMkLst>
            <pc:docMk/>
            <pc:sldMk cId="2214353403" sldId="265"/>
            <ac:spMk id="3" creationId="{749FD532-D641-4390-8E02-1FE177FCF95D}"/>
          </ac:spMkLst>
        </pc:spChg>
        <pc:spChg chg="add mod">
          <ac:chgData name="Dionysios Chartoumpekis" userId="8f9a7d55e553d723" providerId="LiveId" clId="{03396752-6D42-42FC-A2DA-735EF590FB05}" dt="2020-12-20T23:16:36.559" v="3284" actId="20577"/>
          <ac:spMkLst>
            <pc:docMk/>
            <pc:sldMk cId="2214353403" sldId="265"/>
            <ac:spMk id="4" creationId="{DC0DC8DA-756A-40B3-8483-99940EF07418}"/>
          </ac:spMkLst>
        </pc:spChg>
        <pc:spChg chg="add mod">
          <ac:chgData name="Dionysios Chartoumpekis" userId="8f9a7d55e553d723" providerId="LiveId" clId="{03396752-6D42-42FC-A2DA-735EF590FB05}" dt="2020-12-20T23:20:25.051" v="3302" actId="1076"/>
          <ac:spMkLst>
            <pc:docMk/>
            <pc:sldMk cId="2214353403" sldId="265"/>
            <ac:spMk id="6" creationId="{CA0A7576-5106-4A76-8D53-6A898933E98B}"/>
          </ac:spMkLst>
        </pc:spChg>
        <pc:spChg chg="add mod">
          <ac:chgData name="Dionysios Chartoumpekis" userId="8f9a7d55e553d723" providerId="LiveId" clId="{03396752-6D42-42FC-A2DA-735EF590FB05}" dt="2020-12-20T23:20:36.959" v="3304" actId="1076"/>
          <ac:spMkLst>
            <pc:docMk/>
            <pc:sldMk cId="2214353403" sldId="265"/>
            <ac:spMk id="7" creationId="{DEBFA701-6BF2-4302-8A4C-9603E95B5643}"/>
          </ac:spMkLst>
        </pc:spChg>
        <pc:picChg chg="add mod">
          <ac:chgData name="Dionysios Chartoumpekis" userId="8f9a7d55e553d723" providerId="LiveId" clId="{03396752-6D42-42FC-A2DA-735EF590FB05}" dt="2020-12-20T23:20:06.185" v="3286" actId="1076"/>
          <ac:picMkLst>
            <pc:docMk/>
            <pc:sldMk cId="2214353403" sldId="265"/>
            <ac:picMk id="5" creationId="{844383CC-45BD-4539-9622-509F4F9E32F6}"/>
          </ac:picMkLst>
        </pc:picChg>
      </pc:sldChg>
      <pc:sldChg chg="addSp delSp modSp new mod modNotesTx">
        <pc:chgData name="Dionysios Chartoumpekis" userId="8f9a7d55e553d723" providerId="LiveId" clId="{03396752-6D42-42FC-A2DA-735EF590FB05}" dt="2020-12-20T23:33:03.168" v="3318" actId="14100"/>
        <pc:sldMkLst>
          <pc:docMk/>
          <pc:sldMk cId="2744668489" sldId="266"/>
        </pc:sldMkLst>
        <pc:spChg chg="del">
          <ac:chgData name="Dionysios Chartoumpekis" userId="8f9a7d55e553d723" providerId="LiveId" clId="{03396752-6D42-42FC-A2DA-735EF590FB05}" dt="2020-12-20T23:21:18.429" v="3306" actId="478"/>
          <ac:spMkLst>
            <pc:docMk/>
            <pc:sldMk cId="2744668489" sldId="266"/>
            <ac:spMk id="2" creationId="{F9C0EEA2-76A3-47EE-86BF-B99D1634DBFB}"/>
          </ac:spMkLst>
        </pc:spChg>
        <pc:spChg chg="del">
          <ac:chgData name="Dionysios Chartoumpekis" userId="8f9a7d55e553d723" providerId="LiveId" clId="{03396752-6D42-42FC-A2DA-735EF590FB05}" dt="2020-12-20T23:21:19.703" v="3307" actId="478"/>
          <ac:spMkLst>
            <pc:docMk/>
            <pc:sldMk cId="2744668489" sldId="266"/>
            <ac:spMk id="3" creationId="{837FB541-9DD2-4940-9602-B7FF533C1C70}"/>
          </ac:spMkLst>
        </pc:spChg>
        <pc:spChg chg="add mod">
          <ac:chgData name="Dionysios Chartoumpekis" userId="8f9a7d55e553d723" providerId="LiveId" clId="{03396752-6D42-42FC-A2DA-735EF590FB05}" dt="2020-12-20T23:21:20.804" v="3308"/>
          <ac:spMkLst>
            <pc:docMk/>
            <pc:sldMk cId="2744668489" sldId="266"/>
            <ac:spMk id="4" creationId="{72EA0408-3625-4BB5-8049-CDCAD30EBD75}"/>
          </ac:spMkLst>
        </pc:spChg>
        <pc:spChg chg="add mod">
          <ac:chgData name="Dionysios Chartoumpekis" userId="8f9a7d55e553d723" providerId="LiveId" clId="{03396752-6D42-42FC-A2DA-735EF590FB05}" dt="2020-12-20T23:31:54.694" v="3314" actId="1076"/>
          <ac:spMkLst>
            <pc:docMk/>
            <pc:sldMk cId="2744668489" sldId="266"/>
            <ac:spMk id="8" creationId="{E4AC73FE-089F-4BCE-9FDE-D67315A93320}"/>
          </ac:spMkLst>
        </pc:spChg>
        <pc:picChg chg="add mod">
          <ac:chgData name="Dionysios Chartoumpekis" userId="8f9a7d55e553d723" providerId="LiveId" clId="{03396752-6D42-42FC-A2DA-735EF590FB05}" dt="2020-12-20T23:33:03.168" v="3318" actId="14100"/>
          <ac:picMkLst>
            <pc:docMk/>
            <pc:sldMk cId="2744668489" sldId="266"/>
            <ac:picMk id="6" creationId="{3445B8C3-CD50-44E7-BD4E-1003C4A634E5}"/>
          </ac:picMkLst>
        </pc:picChg>
      </pc:sldChg>
      <pc:sldChg chg="addSp delSp modSp new mod modAnim">
        <pc:chgData name="Dionysios Chartoumpekis" userId="8f9a7d55e553d723" providerId="LiveId" clId="{03396752-6D42-42FC-A2DA-735EF590FB05}" dt="2020-12-21T00:00:23.627" v="3812" actId="1076"/>
        <pc:sldMkLst>
          <pc:docMk/>
          <pc:sldMk cId="1251444745" sldId="267"/>
        </pc:sldMkLst>
        <pc:spChg chg="del">
          <ac:chgData name="Dionysios Chartoumpekis" userId="8f9a7d55e553d723" providerId="LiveId" clId="{03396752-6D42-42FC-A2DA-735EF590FB05}" dt="2020-12-20T23:32:55.085" v="3316" actId="478"/>
          <ac:spMkLst>
            <pc:docMk/>
            <pc:sldMk cId="1251444745" sldId="267"/>
            <ac:spMk id="2" creationId="{39408ABC-4942-4CE2-A04D-BF0DB72B577E}"/>
          </ac:spMkLst>
        </pc:spChg>
        <pc:spChg chg="del">
          <ac:chgData name="Dionysios Chartoumpekis" userId="8f9a7d55e553d723" providerId="LiveId" clId="{03396752-6D42-42FC-A2DA-735EF590FB05}" dt="2020-12-20T23:32:56.603" v="3317" actId="478"/>
          <ac:spMkLst>
            <pc:docMk/>
            <pc:sldMk cId="1251444745" sldId="267"/>
            <ac:spMk id="3" creationId="{8C3137AE-1A95-473D-AB2F-E171CA828D2A}"/>
          </ac:spMkLst>
        </pc:spChg>
        <pc:spChg chg="add mod">
          <ac:chgData name="Dionysios Chartoumpekis" userId="8f9a7d55e553d723" providerId="LiveId" clId="{03396752-6D42-42FC-A2DA-735EF590FB05}" dt="2020-12-20T23:53:56.206" v="3451" actId="20577"/>
          <ac:spMkLst>
            <pc:docMk/>
            <pc:sldMk cId="1251444745" sldId="267"/>
            <ac:spMk id="4" creationId="{54A956D1-F2E6-42B8-B020-BAB02CE08A61}"/>
          </ac:spMkLst>
        </pc:spChg>
        <pc:spChg chg="add mod">
          <ac:chgData name="Dionysios Chartoumpekis" userId="8f9a7d55e553d723" providerId="LiveId" clId="{03396752-6D42-42FC-A2DA-735EF590FB05}" dt="2020-12-20T23:59:03.375" v="3804" actId="14100"/>
          <ac:spMkLst>
            <pc:docMk/>
            <pc:sldMk cId="1251444745" sldId="267"/>
            <ac:spMk id="7" creationId="{C43D196B-5CAE-48B1-8D83-4DE07541DEE5}"/>
          </ac:spMkLst>
        </pc:spChg>
        <pc:spChg chg="add mod">
          <ac:chgData name="Dionysios Chartoumpekis" userId="8f9a7d55e553d723" providerId="LiveId" clId="{03396752-6D42-42FC-A2DA-735EF590FB05}" dt="2020-12-21T00:00:23.627" v="3812" actId="1076"/>
          <ac:spMkLst>
            <pc:docMk/>
            <pc:sldMk cId="1251444745" sldId="267"/>
            <ac:spMk id="11" creationId="{D18C22F8-4F44-4DEB-BFAE-825D9FBA31B5}"/>
          </ac:spMkLst>
        </pc:spChg>
        <pc:picChg chg="add del mod">
          <ac:chgData name="Dionysios Chartoumpekis" userId="8f9a7d55e553d723" providerId="LiveId" clId="{03396752-6D42-42FC-A2DA-735EF590FB05}" dt="2020-12-20T23:53:28.369" v="3378" actId="478"/>
          <ac:picMkLst>
            <pc:docMk/>
            <pc:sldMk cId="1251444745" sldId="267"/>
            <ac:picMk id="6" creationId="{1C0C333D-66FE-49C1-8A13-89620631381F}"/>
          </ac:picMkLst>
        </pc:picChg>
        <pc:picChg chg="add mod">
          <ac:chgData name="Dionysios Chartoumpekis" userId="8f9a7d55e553d723" providerId="LiveId" clId="{03396752-6D42-42FC-A2DA-735EF590FB05}" dt="2020-12-20T23:59:57.262" v="3810" actId="1076"/>
          <ac:picMkLst>
            <pc:docMk/>
            <pc:sldMk cId="1251444745" sldId="267"/>
            <ac:picMk id="9" creationId="{704AA0FB-14D7-459C-99A0-B5D6EEB32921}"/>
          </ac:picMkLst>
        </pc:picChg>
      </pc:sldChg>
      <pc:sldChg chg="addSp delSp modSp new mod">
        <pc:chgData name="Dionysios Chartoumpekis" userId="8f9a7d55e553d723" providerId="LiveId" clId="{03396752-6D42-42FC-A2DA-735EF590FB05}" dt="2020-12-21T00:27:02.954" v="4440" actId="20577"/>
        <pc:sldMkLst>
          <pc:docMk/>
          <pc:sldMk cId="4202284640" sldId="268"/>
        </pc:sldMkLst>
        <pc:spChg chg="del">
          <ac:chgData name="Dionysios Chartoumpekis" userId="8f9a7d55e553d723" providerId="LiveId" clId="{03396752-6D42-42FC-A2DA-735EF590FB05}" dt="2020-12-21T00:01:07.817" v="3814" actId="478"/>
          <ac:spMkLst>
            <pc:docMk/>
            <pc:sldMk cId="4202284640" sldId="268"/>
            <ac:spMk id="2" creationId="{AD2D6558-CC13-4B07-AEED-CE604D6D1CC2}"/>
          </ac:spMkLst>
        </pc:spChg>
        <pc:spChg chg="del">
          <ac:chgData name="Dionysios Chartoumpekis" userId="8f9a7d55e553d723" providerId="LiveId" clId="{03396752-6D42-42FC-A2DA-735EF590FB05}" dt="2020-12-21T00:01:08.935" v="3815" actId="478"/>
          <ac:spMkLst>
            <pc:docMk/>
            <pc:sldMk cId="4202284640" sldId="268"/>
            <ac:spMk id="3" creationId="{01880488-F958-42A7-AF75-43975BDEEA85}"/>
          </ac:spMkLst>
        </pc:spChg>
        <pc:spChg chg="add mod">
          <ac:chgData name="Dionysios Chartoumpekis" userId="8f9a7d55e553d723" providerId="LiveId" clId="{03396752-6D42-42FC-A2DA-735EF590FB05}" dt="2020-12-21T00:01:57.150" v="3852" actId="122"/>
          <ac:spMkLst>
            <pc:docMk/>
            <pc:sldMk cId="4202284640" sldId="268"/>
            <ac:spMk id="4" creationId="{FED5AA56-5BAB-4F05-95E2-2AF4216E7CA3}"/>
          </ac:spMkLst>
        </pc:spChg>
        <pc:spChg chg="add mod">
          <ac:chgData name="Dionysios Chartoumpekis" userId="8f9a7d55e553d723" providerId="LiveId" clId="{03396752-6D42-42FC-A2DA-735EF590FB05}" dt="2020-12-21T00:14:51.349" v="4144" actId="20577"/>
          <ac:spMkLst>
            <pc:docMk/>
            <pc:sldMk cId="4202284640" sldId="268"/>
            <ac:spMk id="5" creationId="{EE2BD78E-1BD8-4B62-8C67-297B93FF10CC}"/>
          </ac:spMkLst>
        </pc:spChg>
        <pc:spChg chg="add mod">
          <ac:chgData name="Dionysios Chartoumpekis" userId="8f9a7d55e553d723" providerId="LiveId" clId="{03396752-6D42-42FC-A2DA-735EF590FB05}" dt="2020-12-21T00:27:02.954" v="4440" actId="20577"/>
          <ac:spMkLst>
            <pc:docMk/>
            <pc:sldMk cId="4202284640" sldId="268"/>
            <ac:spMk id="6" creationId="{5ECF1030-9376-4562-95F2-8ED75A607553}"/>
          </ac:spMkLst>
        </pc:spChg>
      </pc:sldChg>
      <pc:sldChg chg="addSp delSp modSp new mod">
        <pc:chgData name="Dionysios Chartoumpekis" userId="8f9a7d55e553d723" providerId="LiveId" clId="{03396752-6D42-42FC-A2DA-735EF590FB05}" dt="2020-12-21T00:34:29.376" v="5154" actId="20577"/>
        <pc:sldMkLst>
          <pc:docMk/>
          <pc:sldMk cId="1151258521" sldId="269"/>
        </pc:sldMkLst>
        <pc:spChg chg="del">
          <ac:chgData name="Dionysios Chartoumpekis" userId="8f9a7d55e553d723" providerId="LiveId" clId="{03396752-6D42-42FC-A2DA-735EF590FB05}" dt="2020-12-21T00:27:09.152" v="4442" actId="478"/>
          <ac:spMkLst>
            <pc:docMk/>
            <pc:sldMk cId="1151258521" sldId="269"/>
            <ac:spMk id="2" creationId="{1A81097C-40A8-4618-82C5-1AEA6DBA608E}"/>
          </ac:spMkLst>
        </pc:spChg>
        <pc:spChg chg="del">
          <ac:chgData name="Dionysios Chartoumpekis" userId="8f9a7d55e553d723" providerId="LiveId" clId="{03396752-6D42-42FC-A2DA-735EF590FB05}" dt="2020-12-21T00:27:11.159" v="4443" actId="478"/>
          <ac:spMkLst>
            <pc:docMk/>
            <pc:sldMk cId="1151258521" sldId="269"/>
            <ac:spMk id="3" creationId="{C6D23CE5-4C34-44BA-A8E3-73F0B4D2D24E}"/>
          </ac:spMkLst>
        </pc:spChg>
        <pc:spChg chg="add mod">
          <ac:chgData name="Dionysios Chartoumpekis" userId="8f9a7d55e553d723" providerId="LiveId" clId="{03396752-6D42-42FC-A2DA-735EF590FB05}" dt="2020-12-21T00:27:23.768" v="4468" actId="20577"/>
          <ac:spMkLst>
            <pc:docMk/>
            <pc:sldMk cId="1151258521" sldId="269"/>
            <ac:spMk id="4" creationId="{F687E8A0-D787-4EF4-9853-24C51E925DCD}"/>
          </ac:spMkLst>
        </pc:spChg>
        <pc:spChg chg="add mod">
          <ac:chgData name="Dionysios Chartoumpekis" userId="8f9a7d55e553d723" providerId="LiveId" clId="{03396752-6D42-42FC-A2DA-735EF590FB05}" dt="2020-12-21T00:34:29.376" v="5154" actId="20577"/>
          <ac:spMkLst>
            <pc:docMk/>
            <pc:sldMk cId="1151258521" sldId="269"/>
            <ac:spMk id="5" creationId="{3286EB16-940A-4A7F-8426-32A9F7D570BE}"/>
          </ac:spMkLst>
        </pc:spChg>
      </pc:sldChg>
      <pc:sldChg chg="addSp delSp modSp new mod">
        <pc:chgData name="Dionysios Chartoumpekis" userId="8f9a7d55e553d723" providerId="LiveId" clId="{03396752-6D42-42FC-A2DA-735EF590FB05}" dt="2020-12-21T00:46:23.736" v="5657" actId="1076"/>
        <pc:sldMkLst>
          <pc:docMk/>
          <pc:sldMk cId="3680290634" sldId="270"/>
        </pc:sldMkLst>
        <pc:spChg chg="del">
          <ac:chgData name="Dionysios Chartoumpekis" userId="8f9a7d55e553d723" providerId="LiveId" clId="{03396752-6D42-42FC-A2DA-735EF590FB05}" dt="2020-12-21T00:34:35.214" v="5156" actId="478"/>
          <ac:spMkLst>
            <pc:docMk/>
            <pc:sldMk cId="3680290634" sldId="270"/>
            <ac:spMk id="2" creationId="{7E264A77-A61D-4607-ACF0-3942A66D43E2}"/>
          </ac:spMkLst>
        </pc:spChg>
        <pc:spChg chg="del">
          <ac:chgData name="Dionysios Chartoumpekis" userId="8f9a7d55e553d723" providerId="LiveId" clId="{03396752-6D42-42FC-A2DA-735EF590FB05}" dt="2020-12-21T00:34:36.539" v="5157" actId="478"/>
          <ac:spMkLst>
            <pc:docMk/>
            <pc:sldMk cId="3680290634" sldId="270"/>
            <ac:spMk id="3" creationId="{A91B0827-6836-4CFD-808C-040024DA7273}"/>
          </ac:spMkLst>
        </pc:spChg>
        <pc:spChg chg="add mod">
          <ac:chgData name="Dionysios Chartoumpekis" userId="8f9a7d55e553d723" providerId="LiveId" clId="{03396752-6D42-42FC-A2DA-735EF590FB05}" dt="2020-12-21T00:34:54.970" v="5187" actId="20577"/>
          <ac:spMkLst>
            <pc:docMk/>
            <pc:sldMk cId="3680290634" sldId="270"/>
            <ac:spMk id="4" creationId="{AEFB5518-BA64-4999-9B81-FC9279551239}"/>
          </ac:spMkLst>
        </pc:spChg>
        <pc:spChg chg="add mod">
          <ac:chgData name="Dionysios Chartoumpekis" userId="8f9a7d55e553d723" providerId="LiveId" clId="{03396752-6D42-42FC-A2DA-735EF590FB05}" dt="2020-12-21T00:36:44.746" v="5199" actId="164"/>
          <ac:spMkLst>
            <pc:docMk/>
            <pc:sldMk cId="3680290634" sldId="270"/>
            <ac:spMk id="8" creationId="{C79B6CFB-9721-491A-B643-8895D0863DCA}"/>
          </ac:spMkLst>
        </pc:spChg>
        <pc:spChg chg="add mod">
          <ac:chgData name="Dionysios Chartoumpekis" userId="8f9a7d55e553d723" providerId="LiveId" clId="{03396752-6D42-42FC-A2DA-735EF590FB05}" dt="2020-12-21T00:43:51.736" v="5648" actId="20577"/>
          <ac:spMkLst>
            <pc:docMk/>
            <pc:sldMk cId="3680290634" sldId="270"/>
            <ac:spMk id="10" creationId="{92AD70FB-ED48-46ED-A4BA-426EF2323638}"/>
          </ac:spMkLst>
        </pc:spChg>
        <pc:spChg chg="add mod">
          <ac:chgData name="Dionysios Chartoumpekis" userId="8f9a7d55e553d723" providerId="LiveId" clId="{03396752-6D42-42FC-A2DA-735EF590FB05}" dt="2020-12-21T00:46:23.736" v="5657" actId="1076"/>
          <ac:spMkLst>
            <pc:docMk/>
            <pc:sldMk cId="3680290634" sldId="270"/>
            <ac:spMk id="12" creationId="{374BCEFB-483C-4AF0-B048-456B4CEFB36A}"/>
          </ac:spMkLst>
        </pc:spChg>
        <pc:grpChg chg="add del mod">
          <ac:chgData name="Dionysios Chartoumpekis" userId="8f9a7d55e553d723" providerId="LiveId" clId="{03396752-6D42-42FC-A2DA-735EF590FB05}" dt="2020-12-21T00:45:53.395" v="5649" actId="478"/>
          <ac:grpSpMkLst>
            <pc:docMk/>
            <pc:sldMk cId="3680290634" sldId="270"/>
            <ac:grpSpMk id="9" creationId="{53438431-D19A-479E-BFB6-B5D302A6BD44}"/>
          </ac:grpSpMkLst>
        </pc:grpChg>
        <pc:picChg chg="add del mod">
          <ac:chgData name="Dionysios Chartoumpekis" userId="8f9a7d55e553d723" providerId="LiveId" clId="{03396752-6D42-42FC-A2DA-735EF590FB05}" dt="2020-12-21T00:35:07.493" v="5190" actId="478"/>
          <ac:picMkLst>
            <pc:docMk/>
            <pc:sldMk cId="3680290634" sldId="270"/>
            <ac:picMk id="5" creationId="{37538150-D301-4BBB-9122-339502DBB8C3}"/>
          </ac:picMkLst>
        </pc:picChg>
        <pc:picChg chg="add mod">
          <ac:chgData name="Dionysios Chartoumpekis" userId="8f9a7d55e553d723" providerId="LiveId" clId="{03396752-6D42-42FC-A2DA-735EF590FB05}" dt="2020-12-21T00:36:44.746" v="5199" actId="164"/>
          <ac:picMkLst>
            <pc:docMk/>
            <pc:sldMk cId="3680290634" sldId="270"/>
            <ac:picMk id="7" creationId="{F83DDF91-FA7C-4293-AC01-1EC9FA082C94}"/>
          </ac:picMkLst>
        </pc:picChg>
        <pc:picChg chg="add mod">
          <ac:chgData name="Dionysios Chartoumpekis" userId="8f9a7d55e553d723" providerId="LiveId" clId="{03396752-6D42-42FC-A2DA-735EF590FB05}" dt="2020-12-21T00:46:05.088" v="5655" actId="1076"/>
          <ac:picMkLst>
            <pc:docMk/>
            <pc:sldMk cId="3680290634" sldId="270"/>
            <ac:picMk id="11" creationId="{58BA1DC8-0952-411E-B1EC-567A9670940E}"/>
          </ac:picMkLst>
        </pc:picChg>
      </pc:sldChg>
      <pc:sldChg chg="addSp delSp modSp new mod">
        <pc:chgData name="Dionysios Chartoumpekis" userId="8f9a7d55e553d723" providerId="LiveId" clId="{03396752-6D42-42FC-A2DA-735EF590FB05}" dt="2020-12-21T00:48:48.239" v="5717" actId="20577"/>
        <pc:sldMkLst>
          <pc:docMk/>
          <pc:sldMk cId="3589046438" sldId="271"/>
        </pc:sldMkLst>
        <pc:spChg chg="del">
          <ac:chgData name="Dionysios Chartoumpekis" userId="8f9a7d55e553d723" providerId="LiveId" clId="{03396752-6D42-42FC-A2DA-735EF590FB05}" dt="2020-12-21T00:47:13.268" v="5659" actId="478"/>
          <ac:spMkLst>
            <pc:docMk/>
            <pc:sldMk cId="3589046438" sldId="271"/>
            <ac:spMk id="2" creationId="{A2265796-887F-4C00-AA43-DBEAFD7F6818}"/>
          </ac:spMkLst>
        </pc:spChg>
        <pc:spChg chg="del">
          <ac:chgData name="Dionysios Chartoumpekis" userId="8f9a7d55e553d723" providerId="LiveId" clId="{03396752-6D42-42FC-A2DA-735EF590FB05}" dt="2020-12-21T00:47:14.338" v="5660" actId="478"/>
          <ac:spMkLst>
            <pc:docMk/>
            <pc:sldMk cId="3589046438" sldId="271"/>
            <ac:spMk id="3" creationId="{6576B5E7-BE02-4449-ADC8-152F07D217C9}"/>
          </ac:spMkLst>
        </pc:spChg>
        <pc:spChg chg="add mod">
          <ac:chgData name="Dionysios Chartoumpekis" userId="8f9a7d55e553d723" providerId="LiveId" clId="{03396752-6D42-42FC-A2DA-735EF590FB05}" dt="2020-12-21T00:48:01.111" v="5663"/>
          <ac:spMkLst>
            <pc:docMk/>
            <pc:sldMk cId="3589046438" sldId="271"/>
            <ac:spMk id="5" creationId="{224E7984-06EF-46EF-AD6A-C652DDB4303E}"/>
          </ac:spMkLst>
        </pc:spChg>
        <pc:spChg chg="add mod">
          <ac:chgData name="Dionysios Chartoumpekis" userId="8f9a7d55e553d723" providerId="LiveId" clId="{03396752-6D42-42FC-A2DA-735EF590FB05}" dt="2020-12-21T00:48:48.239" v="5717" actId="20577"/>
          <ac:spMkLst>
            <pc:docMk/>
            <pc:sldMk cId="3589046438" sldId="271"/>
            <ac:spMk id="6" creationId="{1F9F1005-FF7D-4B92-BD25-BE47AD47D741}"/>
          </ac:spMkLst>
        </pc:spChg>
        <pc:picChg chg="add mod">
          <ac:chgData name="Dionysios Chartoumpekis" userId="8f9a7d55e553d723" providerId="LiveId" clId="{03396752-6D42-42FC-A2DA-735EF590FB05}" dt="2020-12-21T00:47:28.313" v="5662" actId="1076"/>
          <ac:picMkLst>
            <pc:docMk/>
            <pc:sldMk cId="3589046438" sldId="271"/>
            <ac:picMk id="4" creationId="{DC4BEB78-6563-436E-9CAE-315037C9123A}"/>
          </ac:picMkLst>
        </pc:picChg>
      </pc:sldChg>
      <pc:sldChg chg="addSp delSp modSp new mod">
        <pc:chgData name="Dionysios Chartoumpekis" userId="8f9a7d55e553d723" providerId="LiveId" clId="{03396752-6D42-42FC-A2DA-735EF590FB05}" dt="2020-12-21T01:09:34.199" v="6367" actId="20577"/>
        <pc:sldMkLst>
          <pc:docMk/>
          <pc:sldMk cId="1866909944" sldId="272"/>
        </pc:sldMkLst>
        <pc:spChg chg="del">
          <ac:chgData name="Dionysios Chartoumpekis" userId="8f9a7d55e553d723" providerId="LiveId" clId="{03396752-6D42-42FC-A2DA-735EF590FB05}" dt="2020-12-21T00:49:54.225" v="5719" actId="478"/>
          <ac:spMkLst>
            <pc:docMk/>
            <pc:sldMk cId="1866909944" sldId="272"/>
            <ac:spMk id="2" creationId="{B03BD335-39BC-4FCA-9D82-74704D19FB87}"/>
          </ac:spMkLst>
        </pc:spChg>
        <pc:spChg chg="del">
          <ac:chgData name="Dionysios Chartoumpekis" userId="8f9a7d55e553d723" providerId="LiveId" clId="{03396752-6D42-42FC-A2DA-735EF590FB05}" dt="2020-12-21T00:49:55.115" v="5720" actId="478"/>
          <ac:spMkLst>
            <pc:docMk/>
            <pc:sldMk cId="1866909944" sldId="272"/>
            <ac:spMk id="3" creationId="{2112639C-D16B-4A35-98B9-12B20D07F202}"/>
          </ac:spMkLst>
        </pc:spChg>
        <pc:spChg chg="add mod">
          <ac:chgData name="Dionysios Chartoumpekis" userId="8f9a7d55e553d723" providerId="LiveId" clId="{03396752-6D42-42FC-A2DA-735EF590FB05}" dt="2020-12-21T00:52:55.384" v="5825" actId="1076"/>
          <ac:spMkLst>
            <pc:docMk/>
            <pc:sldMk cId="1866909944" sldId="272"/>
            <ac:spMk id="4" creationId="{A0EE4C76-FE49-4E15-8DDA-A160CD3FC122}"/>
          </ac:spMkLst>
        </pc:spChg>
        <pc:spChg chg="add mod">
          <ac:chgData name="Dionysios Chartoumpekis" userId="8f9a7d55e553d723" providerId="LiveId" clId="{03396752-6D42-42FC-A2DA-735EF590FB05}" dt="2020-12-21T01:09:07.589" v="6344" actId="21"/>
          <ac:spMkLst>
            <pc:docMk/>
            <pc:sldMk cId="1866909944" sldId="272"/>
            <ac:spMk id="5" creationId="{0BA8BC2A-33D2-4ECE-A82F-48F58EE4F95B}"/>
          </ac:spMkLst>
        </pc:spChg>
        <pc:spChg chg="add mod">
          <ac:chgData name="Dionysios Chartoumpekis" userId="8f9a7d55e553d723" providerId="LiveId" clId="{03396752-6D42-42FC-A2DA-735EF590FB05}" dt="2020-12-21T01:09:34.199" v="6367" actId="20577"/>
          <ac:spMkLst>
            <pc:docMk/>
            <pc:sldMk cId="1866909944" sldId="272"/>
            <ac:spMk id="9" creationId="{6F09FE4D-BDFE-4394-AAF7-0EEBEB34250D}"/>
          </ac:spMkLst>
        </pc:spChg>
        <pc:picChg chg="add mod">
          <ac:chgData name="Dionysios Chartoumpekis" userId="8f9a7d55e553d723" providerId="LiveId" clId="{03396752-6D42-42FC-A2DA-735EF590FB05}" dt="2020-12-21T01:09:13.342" v="6346" actId="14100"/>
          <ac:picMkLst>
            <pc:docMk/>
            <pc:sldMk cId="1866909944" sldId="272"/>
            <ac:picMk id="7" creationId="{F3E017E1-5603-47CE-9E30-0FB7802439B6}"/>
          </ac:picMkLst>
        </pc:picChg>
      </pc:sldChg>
      <pc:sldChg chg="addSp delSp modSp new mod">
        <pc:chgData name="Dionysios Chartoumpekis" userId="8f9a7d55e553d723" providerId="LiveId" clId="{03396752-6D42-42FC-A2DA-735EF590FB05}" dt="2020-12-21T01:17:27.949" v="6860" actId="113"/>
        <pc:sldMkLst>
          <pc:docMk/>
          <pc:sldMk cId="2532299442" sldId="273"/>
        </pc:sldMkLst>
        <pc:spChg chg="del">
          <ac:chgData name="Dionysios Chartoumpekis" userId="8f9a7d55e553d723" providerId="LiveId" clId="{03396752-6D42-42FC-A2DA-735EF590FB05}" dt="2020-12-21T01:10:20.778" v="6369" actId="478"/>
          <ac:spMkLst>
            <pc:docMk/>
            <pc:sldMk cId="2532299442" sldId="273"/>
            <ac:spMk id="2" creationId="{36AFD526-12F9-4424-B35D-83A27B74719D}"/>
          </ac:spMkLst>
        </pc:spChg>
        <pc:spChg chg="del">
          <ac:chgData name="Dionysios Chartoumpekis" userId="8f9a7d55e553d723" providerId="LiveId" clId="{03396752-6D42-42FC-A2DA-735EF590FB05}" dt="2020-12-21T01:10:22.306" v="6370" actId="478"/>
          <ac:spMkLst>
            <pc:docMk/>
            <pc:sldMk cId="2532299442" sldId="273"/>
            <ac:spMk id="3" creationId="{D0AAC7E6-6662-4B14-A93D-81A8E3F9BAF9}"/>
          </ac:spMkLst>
        </pc:spChg>
        <pc:spChg chg="add mod">
          <ac:chgData name="Dionysios Chartoumpekis" userId="8f9a7d55e553d723" providerId="LiveId" clId="{03396752-6D42-42FC-A2DA-735EF590FB05}" dt="2020-12-21T01:10:28.196" v="6371"/>
          <ac:spMkLst>
            <pc:docMk/>
            <pc:sldMk cId="2532299442" sldId="273"/>
            <ac:spMk id="4" creationId="{B17AAD05-D350-4082-A19E-676F42D2F51A}"/>
          </ac:spMkLst>
        </pc:spChg>
        <pc:spChg chg="add mod">
          <ac:chgData name="Dionysios Chartoumpekis" userId="8f9a7d55e553d723" providerId="LiveId" clId="{03396752-6D42-42FC-A2DA-735EF590FB05}" dt="2020-12-21T01:17:27.949" v="6860" actId="113"/>
          <ac:spMkLst>
            <pc:docMk/>
            <pc:sldMk cId="2532299442" sldId="273"/>
            <ac:spMk id="5" creationId="{E70244C2-0DEC-4746-AC66-0C2EF4E47962}"/>
          </ac:spMkLst>
        </pc:spChg>
        <pc:spChg chg="add del mod">
          <ac:chgData name="Dionysios Chartoumpekis" userId="8f9a7d55e553d723" providerId="LiveId" clId="{03396752-6D42-42FC-A2DA-735EF590FB05}" dt="2020-12-21T01:11:24.258" v="6496"/>
          <ac:spMkLst>
            <pc:docMk/>
            <pc:sldMk cId="2532299442" sldId="273"/>
            <ac:spMk id="6" creationId="{2534ABB5-795A-4DD5-B16F-4E4BFAB1F703}"/>
          </ac:spMkLst>
        </pc:spChg>
      </pc:sldChg>
      <pc:sldChg chg="addSp delSp modSp new mod">
        <pc:chgData name="Dionysios Chartoumpekis" userId="8f9a7d55e553d723" providerId="LiveId" clId="{03396752-6D42-42FC-A2DA-735EF590FB05}" dt="2020-12-21T02:09:03.018" v="9349" actId="113"/>
        <pc:sldMkLst>
          <pc:docMk/>
          <pc:sldMk cId="3390056020" sldId="274"/>
        </pc:sldMkLst>
        <pc:spChg chg="del">
          <ac:chgData name="Dionysios Chartoumpekis" userId="8f9a7d55e553d723" providerId="LiveId" clId="{03396752-6D42-42FC-A2DA-735EF590FB05}" dt="2020-12-21T01:19:41.034" v="6862" actId="478"/>
          <ac:spMkLst>
            <pc:docMk/>
            <pc:sldMk cId="3390056020" sldId="274"/>
            <ac:spMk id="2" creationId="{D087888C-D270-4704-9339-C8511A735ECB}"/>
          </ac:spMkLst>
        </pc:spChg>
        <pc:spChg chg="del">
          <ac:chgData name="Dionysios Chartoumpekis" userId="8f9a7d55e553d723" providerId="LiveId" clId="{03396752-6D42-42FC-A2DA-735EF590FB05}" dt="2020-12-21T01:19:42.218" v="6863" actId="478"/>
          <ac:spMkLst>
            <pc:docMk/>
            <pc:sldMk cId="3390056020" sldId="274"/>
            <ac:spMk id="3" creationId="{A73087D8-A1C5-4221-BB85-E88A4C8ADD65}"/>
          </ac:spMkLst>
        </pc:spChg>
        <pc:spChg chg="add mod">
          <ac:chgData name="Dionysios Chartoumpekis" userId="8f9a7d55e553d723" providerId="LiveId" clId="{03396752-6D42-42FC-A2DA-735EF590FB05}" dt="2020-12-21T01:20:17.534" v="6959" actId="20577"/>
          <ac:spMkLst>
            <pc:docMk/>
            <pc:sldMk cId="3390056020" sldId="274"/>
            <ac:spMk id="4" creationId="{51DE7FF6-682D-4A38-9092-08F3DA5ED785}"/>
          </ac:spMkLst>
        </pc:spChg>
        <pc:spChg chg="add mod">
          <ac:chgData name="Dionysios Chartoumpekis" userId="8f9a7d55e553d723" providerId="LiveId" clId="{03396752-6D42-42FC-A2DA-735EF590FB05}" dt="2020-12-21T02:09:03.018" v="9349" actId="113"/>
          <ac:spMkLst>
            <pc:docMk/>
            <pc:sldMk cId="3390056020" sldId="274"/>
            <ac:spMk id="5" creationId="{AFB402F4-C3B3-41A5-A3BB-73EB8D63DDEE}"/>
          </ac:spMkLst>
        </pc:spChg>
        <pc:spChg chg="add mod">
          <ac:chgData name="Dionysios Chartoumpekis" userId="8f9a7d55e553d723" providerId="LiveId" clId="{03396752-6D42-42FC-A2DA-735EF590FB05}" dt="2020-12-21T01:29:00.551" v="7328" actId="1076"/>
          <ac:spMkLst>
            <pc:docMk/>
            <pc:sldMk cId="3390056020" sldId="274"/>
            <ac:spMk id="13" creationId="{113E66C6-8508-4FBF-B665-7693FF2F5E83}"/>
          </ac:spMkLst>
        </pc:spChg>
        <pc:picChg chg="add mod">
          <ac:chgData name="Dionysios Chartoumpekis" userId="8f9a7d55e553d723" providerId="LiveId" clId="{03396752-6D42-42FC-A2DA-735EF590FB05}" dt="2020-12-21T01:58:09.772" v="8659" actId="1076"/>
          <ac:picMkLst>
            <pc:docMk/>
            <pc:sldMk cId="3390056020" sldId="274"/>
            <ac:picMk id="7" creationId="{C37DD103-1E16-4443-91A5-46802EE40A28}"/>
          </ac:picMkLst>
        </pc:picChg>
        <pc:picChg chg="add mod">
          <ac:chgData name="Dionysios Chartoumpekis" userId="8f9a7d55e553d723" providerId="LiveId" clId="{03396752-6D42-42FC-A2DA-735EF590FB05}" dt="2020-12-21T01:58:07.739" v="8658" actId="1076"/>
          <ac:picMkLst>
            <pc:docMk/>
            <pc:sldMk cId="3390056020" sldId="274"/>
            <ac:picMk id="9" creationId="{569BAE12-DA3D-4D58-8A72-C5ADF589C821}"/>
          </ac:picMkLst>
        </pc:picChg>
        <pc:picChg chg="add mod">
          <ac:chgData name="Dionysios Chartoumpekis" userId="8f9a7d55e553d723" providerId="LiveId" clId="{03396752-6D42-42FC-A2DA-735EF590FB05}" dt="2020-12-21T01:58:12.852" v="8660" actId="1076"/>
          <ac:picMkLst>
            <pc:docMk/>
            <pc:sldMk cId="3390056020" sldId="274"/>
            <ac:picMk id="11" creationId="{B40D0C42-6C9C-4913-84C4-8BE035A7AB09}"/>
          </ac:picMkLst>
        </pc:picChg>
      </pc:sldChg>
      <pc:sldChg chg="addSp delSp modSp new mod">
        <pc:chgData name="Dionysios Chartoumpekis" userId="8f9a7d55e553d723" providerId="LiveId" clId="{03396752-6D42-42FC-A2DA-735EF590FB05}" dt="2020-12-21T01:30:20.595" v="7390"/>
        <pc:sldMkLst>
          <pc:docMk/>
          <pc:sldMk cId="2955680541" sldId="275"/>
        </pc:sldMkLst>
        <pc:spChg chg="del">
          <ac:chgData name="Dionysios Chartoumpekis" userId="8f9a7d55e553d723" providerId="LiveId" clId="{03396752-6D42-42FC-A2DA-735EF590FB05}" dt="2020-12-21T01:29:51.014" v="7331" actId="478"/>
          <ac:spMkLst>
            <pc:docMk/>
            <pc:sldMk cId="2955680541" sldId="275"/>
            <ac:spMk id="2" creationId="{24D15528-9F83-4373-AEF5-2F958D6EB87F}"/>
          </ac:spMkLst>
        </pc:spChg>
        <pc:spChg chg="del">
          <ac:chgData name="Dionysios Chartoumpekis" userId="8f9a7d55e553d723" providerId="LiveId" clId="{03396752-6D42-42FC-A2DA-735EF590FB05}" dt="2020-12-21T01:29:49.372" v="7330" actId="478"/>
          <ac:spMkLst>
            <pc:docMk/>
            <pc:sldMk cId="2955680541" sldId="275"/>
            <ac:spMk id="3" creationId="{031DBA82-ECA4-432A-AF04-46BECD515A2F}"/>
          </ac:spMkLst>
        </pc:spChg>
        <pc:spChg chg="add mod">
          <ac:chgData name="Dionysios Chartoumpekis" userId="8f9a7d55e553d723" providerId="LiveId" clId="{03396752-6D42-42FC-A2DA-735EF590FB05}" dt="2020-12-21T01:30:12.465" v="7389" actId="122"/>
          <ac:spMkLst>
            <pc:docMk/>
            <pc:sldMk cId="2955680541" sldId="275"/>
            <ac:spMk id="4" creationId="{3822B836-138C-4B79-BD94-F2BA28E436C2}"/>
          </ac:spMkLst>
        </pc:spChg>
        <pc:picChg chg="add">
          <ac:chgData name="Dionysios Chartoumpekis" userId="8f9a7d55e553d723" providerId="LiveId" clId="{03396752-6D42-42FC-A2DA-735EF590FB05}" dt="2020-12-21T01:30:20.595" v="7390"/>
          <ac:picMkLst>
            <pc:docMk/>
            <pc:sldMk cId="2955680541" sldId="275"/>
            <ac:picMk id="5" creationId="{BA21A92C-A9F3-45F1-98E8-D1831CC79591}"/>
          </ac:picMkLst>
        </pc:picChg>
      </pc:sldChg>
      <pc:sldChg chg="modSp mod">
        <pc:chgData name="Dionysios Chartoumpekis" userId="8f9a7d55e553d723" providerId="LiveId" clId="{03396752-6D42-42FC-A2DA-735EF590FB05}" dt="2020-12-21T01:31:34.030" v="7393" actId="1076"/>
        <pc:sldMkLst>
          <pc:docMk/>
          <pc:sldMk cId="1783198562" sldId="276"/>
        </pc:sldMkLst>
        <pc:spChg chg="mod">
          <ac:chgData name="Dionysios Chartoumpekis" userId="8f9a7d55e553d723" providerId="LiveId" clId="{03396752-6D42-42FC-A2DA-735EF590FB05}" dt="2020-12-21T01:31:34.030" v="7393" actId="1076"/>
          <ac:spMkLst>
            <pc:docMk/>
            <pc:sldMk cId="1783198562" sldId="276"/>
            <ac:spMk id="11" creationId="{6B7D993D-0CF6-7840-9A59-EADF9CC5E53C}"/>
          </ac:spMkLst>
        </pc:spChg>
      </pc:sldChg>
      <pc:sldChg chg="addSp delSp modSp new mod">
        <pc:chgData name="Dionysios Chartoumpekis" userId="8f9a7d55e553d723" providerId="LiveId" clId="{03396752-6D42-42FC-A2DA-735EF590FB05}" dt="2020-12-21T01:38:26.437" v="7730" actId="20577"/>
        <pc:sldMkLst>
          <pc:docMk/>
          <pc:sldMk cId="1756704897" sldId="277"/>
        </pc:sldMkLst>
        <pc:spChg chg="del">
          <ac:chgData name="Dionysios Chartoumpekis" userId="8f9a7d55e553d723" providerId="LiveId" clId="{03396752-6D42-42FC-A2DA-735EF590FB05}" dt="2020-12-21T01:34:06.035" v="7451" actId="478"/>
          <ac:spMkLst>
            <pc:docMk/>
            <pc:sldMk cId="1756704897" sldId="277"/>
            <ac:spMk id="2" creationId="{3F65A2A9-7807-4173-8D09-5F3691FBE4F8}"/>
          </ac:spMkLst>
        </pc:spChg>
        <pc:spChg chg="del">
          <ac:chgData name="Dionysios Chartoumpekis" userId="8f9a7d55e553d723" providerId="LiveId" clId="{03396752-6D42-42FC-A2DA-735EF590FB05}" dt="2020-12-21T01:34:07.053" v="7452" actId="478"/>
          <ac:spMkLst>
            <pc:docMk/>
            <pc:sldMk cId="1756704897" sldId="277"/>
            <ac:spMk id="3" creationId="{43B29B1A-96D3-49B1-906F-5EB918E26FA9}"/>
          </ac:spMkLst>
        </pc:spChg>
        <pc:spChg chg="add mod">
          <ac:chgData name="Dionysios Chartoumpekis" userId="8f9a7d55e553d723" providerId="LiveId" clId="{03396752-6D42-42FC-A2DA-735EF590FB05}" dt="2020-12-21T01:38:26.437" v="7730" actId="20577"/>
          <ac:spMkLst>
            <pc:docMk/>
            <pc:sldMk cId="1756704897" sldId="277"/>
            <ac:spMk id="4" creationId="{30F67CD4-282B-4753-9ABB-B20DF2F804A9}"/>
          </ac:spMkLst>
        </pc:spChg>
        <pc:spChg chg="add mod">
          <ac:chgData name="Dionysios Chartoumpekis" userId="8f9a7d55e553d723" providerId="LiveId" clId="{03396752-6D42-42FC-A2DA-735EF590FB05}" dt="2020-12-21T01:38:04.200" v="7701" actId="1076"/>
          <ac:spMkLst>
            <pc:docMk/>
            <pc:sldMk cId="1756704897" sldId="277"/>
            <ac:spMk id="5" creationId="{F82538B8-37B4-4288-ABD1-7CFB5D501C4F}"/>
          </ac:spMkLst>
        </pc:spChg>
      </pc:sldChg>
      <pc:sldChg chg="modSp mod">
        <pc:chgData name="Dionysios Chartoumpekis" userId="8f9a7d55e553d723" providerId="LiveId" clId="{03396752-6D42-42FC-A2DA-735EF590FB05}" dt="2020-12-21T02:12:16.484" v="9409" actId="20577"/>
        <pc:sldMkLst>
          <pc:docMk/>
          <pc:sldMk cId="1121945597" sldId="278"/>
        </pc:sldMkLst>
        <pc:spChg chg="mod ord">
          <ac:chgData name="Dionysios Chartoumpekis" userId="8f9a7d55e553d723" providerId="LiveId" clId="{03396752-6D42-42FC-A2DA-735EF590FB05}" dt="2020-12-21T02:12:16.484" v="9409" actId="20577"/>
          <ac:spMkLst>
            <pc:docMk/>
            <pc:sldMk cId="1121945597" sldId="278"/>
            <ac:spMk id="8" creationId="{85B19BEF-00C4-4786-9975-CF0555B42DE6}"/>
          </ac:spMkLst>
        </pc:spChg>
      </pc:sldChg>
      <pc:sldChg chg="modSp mod">
        <pc:chgData name="Dionysios Chartoumpekis" userId="8f9a7d55e553d723" providerId="LiveId" clId="{03396752-6D42-42FC-A2DA-735EF590FB05}" dt="2020-12-21T01:48:19.006" v="7844" actId="20577"/>
        <pc:sldMkLst>
          <pc:docMk/>
          <pc:sldMk cId="3207906283" sldId="279"/>
        </pc:sldMkLst>
        <pc:spChg chg="mod">
          <ac:chgData name="Dionysios Chartoumpekis" userId="8f9a7d55e553d723" providerId="LiveId" clId="{03396752-6D42-42FC-A2DA-735EF590FB05}" dt="2020-12-21T01:48:19.006" v="7844" actId="20577"/>
          <ac:spMkLst>
            <pc:docMk/>
            <pc:sldMk cId="3207906283" sldId="279"/>
            <ac:spMk id="3" creationId="{E027F355-C0ED-A54B-93D1-A2087E25DE47}"/>
          </ac:spMkLst>
        </pc:spChg>
      </pc:sldChg>
      <pc:sldChg chg="delSp modSp mod">
        <pc:chgData name="Dionysios Chartoumpekis" userId="8f9a7d55e553d723" providerId="LiveId" clId="{03396752-6D42-42FC-A2DA-735EF590FB05}" dt="2020-12-21T01:49:48.690" v="7888" actId="478"/>
        <pc:sldMkLst>
          <pc:docMk/>
          <pc:sldMk cId="3051214187" sldId="280"/>
        </pc:sldMkLst>
        <pc:spChg chg="mod">
          <ac:chgData name="Dionysios Chartoumpekis" userId="8f9a7d55e553d723" providerId="LiveId" clId="{03396752-6D42-42FC-A2DA-735EF590FB05}" dt="2020-12-21T01:48:59.458" v="7887" actId="20577"/>
          <ac:spMkLst>
            <pc:docMk/>
            <pc:sldMk cId="3051214187" sldId="280"/>
            <ac:spMk id="2" creationId="{5D48E874-7FDD-9045-A6DB-D3C28216472E}"/>
          </ac:spMkLst>
        </pc:spChg>
        <pc:spChg chg="del">
          <ac:chgData name="Dionysios Chartoumpekis" userId="8f9a7d55e553d723" providerId="LiveId" clId="{03396752-6D42-42FC-A2DA-735EF590FB05}" dt="2020-12-21T01:49:48.690" v="7888" actId="478"/>
          <ac:spMkLst>
            <pc:docMk/>
            <pc:sldMk cId="3051214187" sldId="280"/>
            <ac:spMk id="19" creationId="{2C606B7B-2285-EA47-A4DF-9267761B66C0}"/>
          </ac:spMkLst>
        </pc:spChg>
      </pc:sldChg>
      <pc:sldChg chg="delSp modSp mod ord">
        <pc:chgData name="Dionysios Chartoumpekis" userId="8f9a7d55e553d723" providerId="LiveId" clId="{03396752-6D42-42FC-A2DA-735EF590FB05}" dt="2020-12-21T01:47:48.459" v="7814" actId="108"/>
        <pc:sldMkLst>
          <pc:docMk/>
          <pc:sldMk cId="481842618" sldId="281"/>
        </pc:sldMkLst>
        <pc:spChg chg="mod">
          <ac:chgData name="Dionysios Chartoumpekis" userId="8f9a7d55e553d723" providerId="LiveId" clId="{03396752-6D42-42FC-A2DA-735EF590FB05}" dt="2020-12-21T01:47:48.459" v="7814" actId="108"/>
          <ac:spMkLst>
            <pc:docMk/>
            <pc:sldMk cId="481842618" sldId="281"/>
            <ac:spMk id="2" creationId="{B0C3C9DE-067D-8B46-A656-09DA13C3BD69}"/>
          </ac:spMkLst>
        </pc:spChg>
        <pc:spChg chg="mod">
          <ac:chgData name="Dionysios Chartoumpekis" userId="8f9a7d55e553d723" providerId="LiveId" clId="{03396752-6D42-42FC-A2DA-735EF590FB05}" dt="2020-12-21T01:41:31.841" v="7735" actId="1076"/>
          <ac:spMkLst>
            <pc:docMk/>
            <pc:sldMk cId="481842618" sldId="281"/>
            <ac:spMk id="9" creationId="{06B678B3-9EE5-C740-ACAE-A6FE214927C9}"/>
          </ac:spMkLst>
        </pc:spChg>
        <pc:spChg chg="del">
          <ac:chgData name="Dionysios Chartoumpekis" userId="8f9a7d55e553d723" providerId="LiveId" clId="{03396752-6D42-42FC-A2DA-735EF590FB05}" dt="2020-12-21T01:41:18.073" v="7732" actId="478"/>
          <ac:spMkLst>
            <pc:docMk/>
            <pc:sldMk cId="481842618" sldId="281"/>
            <ac:spMk id="14" creationId="{5698A7F5-5F25-3842-B8EF-D6BBA764335D}"/>
          </ac:spMkLst>
        </pc:spChg>
        <pc:spChg chg="del">
          <ac:chgData name="Dionysios Chartoumpekis" userId="8f9a7d55e553d723" providerId="LiveId" clId="{03396752-6D42-42FC-A2DA-735EF590FB05}" dt="2020-12-21T01:41:19.648" v="7733" actId="478"/>
          <ac:spMkLst>
            <pc:docMk/>
            <pc:sldMk cId="481842618" sldId="281"/>
            <ac:spMk id="16" creationId="{DA3F57E7-2A39-524A-9ADD-5F3F9702C36F}"/>
          </ac:spMkLst>
        </pc:spChg>
        <pc:picChg chg="mod">
          <ac:chgData name="Dionysios Chartoumpekis" userId="8f9a7d55e553d723" providerId="LiveId" clId="{03396752-6D42-42FC-A2DA-735EF590FB05}" dt="2020-12-21T01:41:23.651" v="7734" actId="1076"/>
          <ac:picMkLst>
            <pc:docMk/>
            <pc:sldMk cId="481842618" sldId="281"/>
            <ac:picMk id="6" creationId="{875A1551-AACB-554A-B9B8-49DEDD8E8392}"/>
          </ac:picMkLst>
        </pc:picChg>
        <pc:picChg chg="del">
          <ac:chgData name="Dionysios Chartoumpekis" userId="8f9a7d55e553d723" providerId="LiveId" clId="{03396752-6D42-42FC-A2DA-735EF590FB05}" dt="2020-12-21T01:41:15.178" v="7731" actId="478"/>
          <ac:picMkLst>
            <pc:docMk/>
            <pc:sldMk cId="481842618" sldId="281"/>
            <ac:picMk id="12" creationId="{C7BE710B-0D20-3F4A-85F4-74A4EB66776D}"/>
          </ac:picMkLst>
        </pc:picChg>
      </pc:sldChg>
      <pc:sldChg chg="addSp delSp modSp new mod">
        <pc:chgData name="Dionysios Chartoumpekis" userId="8f9a7d55e553d723" providerId="LiveId" clId="{03396752-6D42-42FC-A2DA-735EF590FB05}" dt="2020-12-21T01:47:05.792" v="7811" actId="1076"/>
        <pc:sldMkLst>
          <pc:docMk/>
          <pc:sldMk cId="1132229184" sldId="282"/>
        </pc:sldMkLst>
        <pc:spChg chg="del">
          <ac:chgData name="Dionysios Chartoumpekis" userId="8f9a7d55e553d723" providerId="LiveId" clId="{03396752-6D42-42FC-A2DA-735EF590FB05}" dt="2020-12-21T01:45:20.538" v="7740" actId="478"/>
          <ac:spMkLst>
            <pc:docMk/>
            <pc:sldMk cId="1132229184" sldId="282"/>
            <ac:spMk id="2" creationId="{75BCEC99-8DF2-4CC8-B6AD-A24DD763DDA7}"/>
          </ac:spMkLst>
        </pc:spChg>
        <pc:spChg chg="del">
          <ac:chgData name="Dionysios Chartoumpekis" userId="8f9a7d55e553d723" providerId="LiveId" clId="{03396752-6D42-42FC-A2DA-735EF590FB05}" dt="2020-12-21T01:45:21.654" v="7741" actId="478"/>
          <ac:spMkLst>
            <pc:docMk/>
            <pc:sldMk cId="1132229184" sldId="282"/>
            <ac:spMk id="3" creationId="{1B959C0B-6E7F-42CF-ADD5-CFDAFA6D9C4C}"/>
          </ac:spMkLst>
        </pc:spChg>
        <pc:spChg chg="add mod">
          <ac:chgData name="Dionysios Chartoumpekis" userId="8f9a7d55e553d723" providerId="LiveId" clId="{03396752-6D42-42FC-A2DA-735EF590FB05}" dt="2020-12-21T01:45:53.698" v="7801" actId="20577"/>
          <ac:spMkLst>
            <pc:docMk/>
            <pc:sldMk cId="1132229184" sldId="282"/>
            <ac:spMk id="4" creationId="{17344CCF-8C2A-4AB6-9DAF-3962DF4F9D71}"/>
          </ac:spMkLst>
        </pc:spChg>
        <pc:spChg chg="add mod">
          <ac:chgData name="Dionysios Chartoumpekis" userId="8f9a7d55e553d723" providerId="LiveId" clId="{03396752-6D42-42FC-A2DA-735EF590FB05}" dt="2020-12-21T01:47:05.792" v="7811" actId="1076"/>
          <ac:spMkLst>
            <pc:docMk/>
            <pc:sldMk cId="1132229184" sldId="282"/>
            <ac:spMk id="9" creationId="{875286BB-6589-4F17-A748-644BDED187C0}"/>
          </ac:spMkLst>
        </pc:spChg>
        <pc:picChg chg="add del">
          <ac:chgData name="Dionysios Chartoumpekis" userId="8f9a7d55e553d723" providerId="LiveId" clId="{03396752-6D42-42FC-A2DA-735EF590FB05}" dt="2020-12-21T01:46:00.134" v="7803" actId="478"/>
          <ac:picMkLst>
            <pc:docMk/>
            <pc:sldMk cId="1132229184" sldId="282"/>
            <ac:picMk id="5" creationId="{B15ED25F-6A8B-4CE0-B9A3-A2F2609CE35B}"/>
          </ac:picMkLst>
        </pc:picChg>
        <pc:picChg chg="add mod">
          <ac:chgData name="Dionysios Chartoumpekis" userId="8f9a7d55e553d723" providerId="LiveId" clId="{03396752-6D42-42FC-A2DA-735EF590FB05}" dt="2020-12-21T01:46:22.873" v="7807" actId="1076"/>
          <ac:picMkLst>
            <pc:docMk/>
            <pc:sldMk cId="1132229184" sldId="282"/>
            <ac:picMk id="7" creationId="{9AD2A4C8-F160-420E-ACE2-1C6EDBB23B55}"/>
          </ac:picMkLst>
        </pc:picChg>
      </pc:sldChg>
      <pc:sldChg chg="addSp delSp modSp new mod">
        <pc:chgData name="Dionysios Chartoumpekis" userId="8f9a7d55e553d723" providerId="LiveId" clId="{03396752-6D42-42FC-A2DA-735EF590FB05}" dt="2020-12-21T02:02:44.359" v="9139" actId="1076"/>
        <pc:sldMkLst>
          <pc:docMk/>
          <pc:sldMk cId="3987104655" sldId="283"/>
        </pc:sldMkLst>
        <pc:spChg chg="del">
          <ac:chgData name="Dionysios Chartoumpekis" userId="8f9a7d55e553d723" providerId="LiveId" clId="{03396752-6D42-42FC-A2DA-735EF590FB05}" dt="2020-12-21T01:50:04.964" v="7890" actId="478"/>
          <ac:spMkLst>
            <pc:docMk/>
            <pc:sldMk cId="3987104655" sldId="283"/>
            <ac:spMk id="2" creationId="{50E52FAC-1F01-4597-8E36-F8D1EDBF03F2}"/>
          </ac:spMkLst>
        </pc:spChg>
        <pc:spChg chg="del">
          <ac:chgData name="Dionysios Chartoumpekis" userId="8f9a7d55e553d723" providerId="LiveId" clId="{03396752-6D42-42FC-A2DA-735EF590FB05}" dt="2020-12-21T01:50:06.585" v="7891" actId="478"/>
          <ac:spMkLst>
            <pc:docMk/>
            <pc:sldMk cId="3987104655" sldId="283"/>
            <ac:spMk id="3" creationId="{6E6D4B0B-3CC9-498A-9CB3-33D3DFED2736}"/>
          </ac:spMkLst>
        </pc:spChg>
        <pc:spChg chg="add mod">
          <ac:chgData name="Dionysios Chartoumpekis" userId="8f9a7d55e553d723" providerId="LiveId" clId="{03396752-6D42-42FC-A2DA-735EF590FB05}" dt="2020-12-21T01:50:59.666" v="7905" actId="1076"/>
          <ac:spMkLst>
            <pc:docMk/>
            <pc:sldMk cId="3987104655" sldId="283"/>
            <ac:spMk id="4" creationId="{95195348-CB90-403A-8EBF-982E08BF6C79}"/>
          </ac:spMkLst>
        </pc:spChg>
        <pc:spChg chg="add mod">
          <ac:chgData name="Dionysios Chartoumpekis" userId="8f9a7d55e553d723" providerId="LiveId" clId="{03396752-6D42-42FC-A2DA-735EF590FB05}" dt="2020-12-21T01:53:09.530" v="8238" actId="12"/>
          <ac:spMkLst>
            <pc:docMk/>
            <pc:sldMk cId="3987104655" sldId="283"/>
            <ac:spMk id="5" creationId="{1EA96D99-B29D-42E2-89BB-A2D23982D2F3}"/>
          </ac:spMkLst>
        </pc:spChg>
        <pc:spChg chg="add del mod">
          <ac:chgData name="Dionysios Chartoumpekis" userId="8f9a7d55e553d723" providerId="LiveId" clId="{03396752-6D42-42FC-A2DA-735EF590FB05}" dt="2020-12-21T01:53:20.392" v="8243"/>
          <ac:spMkLst>
            <pc:docMk/>
            <pc:sldMk cId="3987104655" sldId="283"/>
            <ac:spMk id="6" creationId="{561E3F5A-5BF2-4617-A3C2-63B4C115552F}"/>
          </ac:spMkLst>
        </pc:spChg>
        <pc:spChg chg="add mod">
          <ac:chgData name="Dionysios Chartoumpekis" userId="8f9a7d55e553d723" providerId="LiveId" clId="{03396752-6D42-42FC-A2DA-735EF590FB05}" dt="2020-12-21T01:55:57.063" v="8550" actId="20577"/>
          <ac:spMkLst>
            <pc:docMk/>
            <pc:sldMk cId="3987104655" sldId="283"/>
            <ac:spMk id="7" creationId="{757FC708-57CC-4DF7-A179-97257E2B5A6B}"/>
          </ac:spMkLst>
        </pc:spChg>
        <pc:spChg chg="add mod">
          <ac:chgData name="Dionysios Chartoumpekis" userId="8f9a7d55e553d723" providerId="LiveId" clId="{03396752-6D42-42FC-A2DA-735EF590FB05}" dt="2020-12-21T01:57:00.258" v="8599" actId="1076"/>
          <ac:spMkLst>
            <pc:docMk/>
            <pc:sldMk cId="3987104655" sldId="283"/>
            <ac:spMk id="8" creationId="{FB8915AD-CA7D-430B-97CB-E9B0D5671DA5}"/>
          </ac:spMkLst>
        </pc:spChg>
        <pc:spChg chg="add mod">
          <ac:chgData name="Dionysios Chartoumpekis" userId="8f9a7d55e553d723" providerId="LiveId" clId="{03396752-6D42-42FC-A2DA-735EF590FB05}" dt="2020-12-21T02:00:27.020" v="8834" actId="20577"/>
          <ac:spMkLst>
            <pc:docMk/>
            <pc:sldMk cId="3987104655" sldId="283"/>
            <ac:spMk id="9" creationId="{248FB6F0-3F7B-4532-9FED-3A8B5C5EC8C8}"/>
          </ac:spMkLst>
        </pc:spChg>
        <pc:spChg chg="add mod">
          <ac:chgData name="Dionysios Chartoumpekis" userId="8f9a7d55e553d723" providerId="LiveId" clId="{03396752-6D42-42FC-A2DA-735EF590FB05}" dt="2020-12-21T02:02:44.359" v="9139" actId="1076"/>
          <ac:spMkLst>
            <pc:docMk/>
            <pc:sldMk cId="3987104655" sldId="283"/>
            <ac:spMk id="10" creationId="{DB79AB71-C440-42AA-B102-E35FE71897A3}"/>
          </ac:spMkLst>
        </pc:spChg>
      </pc:sldChg>
      <pc:sldChg chg="addSp delSp modSp new mod">
        <pc:chgData name="Dionysios Chartoumpekis" userId="8f9a7d55e553d723" providerId="LiveId" clId="{03396752-6D42-42FC-A2DA-735EF590FB05}" dt="2020-12-21T02:08:28.833" v="9348" actId="6549"/>
        <pc:sldMkLst>
          <pc:docMk/>
          <pc:sldMk cId="2118978050" sldId="284"/>
        </pc:sldMkLst>
        <pc:spChg chg="del">
          <ac:chgData name="Dionysios Chartoumpekis" userId="8f9a7d55e553d723" providerId="LiveId" clId="{03396752-6D42-42FC-A2DA-735EF590FB05}" dt="2020-12-21T02:06:11.278" v="9161" actId="478"/>
          <ac:spMkLst>
            <pc:docMk/>
            <pc:sldMk cId="2118978050" sldId="284"/>
            <ac:spMk id="2" creationId="{87543B5D-F395-475D-9498-C2ACCF30A3A4}"/>
          </ac:spMkLst>
        </pc:spChg>
        <pc:spChg chg="del">
          <ac:chgData name="Dionysios Chartoumpekis" userId="8f9a7d55e553d723" providerId="LiveId" clId="{03396752-6D42-42FC-A2DA-735EF590FB05}" dt="2020-12-21T02:06:12.236" v="9162" actId="478"/>
          <ac:spMkLst>
            <pc:docMk/>
            <pc:sldMk cId="2118978050" sldId="284"/>
            <ac:spMk id="3" creationId="{8EB48B2A-B277-4B93-860E-5FE439B4372F}"/>
          </ac:spMkLst>
        </pc:spChg>
        <pc:spChg chg="add del mod">
          <ac:chgData name="Dionysios Chartoumpekis" userId="8f9a7d55e553d723" providerId="LiveId" clId="{03396752-6D42-42FC-A2DA-735EF590FB05}" dt="2020-12-21T02:06:21.816" v="9166"/>
          <ac:spMkLst>
            <pc:docMk/>
            <pc:sldMk cId="2118978050" sldId="284"/>
            <ac:spMk id="4" creationId="{FA943357-CBC3-496A-B2D0-EFA8B5F5B41E}"/>
          </ac:spMkLst>
        </pc:spChg>
        <pc:spChg chg="add mod">
          <ac:chgData name="Dionysios Chartoumpekis" userId="8f9a7d55e553d723" providerId="LiveId" clId="{03396752-6D42-42FC-A2DA-735EF590FB05}" dt="2020-12-21T02:06:34.353" v="9186" actId="20577"/>
          <ac:spMkLst>
            <pc:docMk/>
            <pc:sldMk cId="2118978050" sldId="284"/>
            <ac:spMk id="5" creationId="{EA4A00BC-0383-44F3-BF15-78E289266B12}"/>
          </ac:spMkLst>
        </pc:spChg>
        <pc:spChg chg="add mod">
          <ac:chgData name="Dionysios Chartoumpekis" userId="8f9a7d55e553d723" providerId="LiveId" clId="{03396752-6D42-42FC-A2DA-735EF590FB05}" dt="2020-12-21T02:08:28.833" v="9348" actId="6549"/>
          <ac:spMkLst>
            <pc:docMk/>
            <pc:sldMk cId="2118978050" sldId="284"/>
            <ac:spMk id="6" creationId="{20C7C7B0-CCBE-4049-9DE4-C95254DE04B9}"/>
          </ac:spMkLst>
        </pc:spChg>
        <pc:spChg chg="add mod">
          <ac:chgData name="Dionysios Chartoumpekis" userId="8f9a7d55e553d723" providerId="LiveId" clId="{03396752-6D42-42FC-A2DA-735EF590FB05}" dt="2020-12-21T02:08:21.471" v="9347" actId="20577"/>
          <ac:spMkLst>
            <pc:docMk/>
            <pc:sldMk cId="2118978050" sldId="284"/>
            <ac:spMk id="7" creationId="{294FD94D-AC55-45A1-91BA-EB06E9C5225A}"/>
          </ac:spMkLst>
        </pc:spChg>
      </pc:sldChg>
    </pc:docChg>
  </pc:docChgLst>
  <pc:docChgLst>
    <pc:chgData name="Dionysios Chartoumpekis" userId="8f9a7d55e553d723" providerId="LiveId" clId="{72DC7AC2-7DA1-47CB-8693-E99AC8E322CA}"/>
    <pc:docChg chg="custSel addSld delSld modSld">
      <pc:chgData name="Dionysios Chartoumpekis" userId="8f9a7d55e553d723" providerId="LiveId" clId="{72DC7AC2-7DA1-47CB-8693-E99AC8E322CA}" dt="2021-12-20T06:11:06.560" v="441" actId="1076"/>
      <pc:docMkLst>
        <pc:docMk/>
      </pc:docMkLst>
      <pc:sldChg chg="modSp mod">
        <pc:chgData name="Dionysios Chartoumpekis" userId="8f9a7d55e553d723" providerId="LiveId" clId="{72DC7AC2-7DA1-47CB-8693-E99AC8E322CA}" dt="2021-12-20T05:13:22.309" v="1" actId="20577"/>
        <pc:sldMkLst>
          <pc:docMk/>
          <pc:sldMk cId="3085094302" sldId="256"/>
        </pc:sldMkLst>
        <pc:spChg chg="mod">
          <ac:chgData name="Dionysios Chartoumpekis" userId="8f9a7d55e553d723" providerId="LiveId" clId="{72DC7AC2-7DA1-47CB-8693-E99AC8E322CA}" dt="2021-12-20T05:13:22.309" v="1" actId="20577"/>
          <ac:spMkLst>
            <pc:docMk/>
            <pc:sldMk cId="3085094302" sldId="256"/>
            <ac:spMk id="3" creationId="{322FE945-F9DD-479D-B4E9-FF7F97ED95A9}"/>
          </ac:spMkLst>
        </pc:spChg>
      </pc:sldChg>
      <pc:sldChg chg="addSp modSp mod">
        <pc:chgData name="Dionysios Chartoumpekis" userId="8f9a7d55e553d723" providerId="LiveId" clId="{72DC7AC2-7DA1-47CB-8693-E99AC8E322CA}" dt="2021-12-20T05:48:31.406" v="411" actId="20577"/>
        <pc:sldMkLst>
          <pc:docMk/>
          <pc:sldMk cId="1999224833" sldId="259"/>
        </pc:sldMkLst>
        <pc:spChg chg="add mod">
          <ac:chgData name="Dionysios Chartoumpekis" userId="8f9a7d55e553d723" providerId="LiveId" clId="{72DC7AC2-7DA1-47CB-8693-E99AC8E322CA}" dt="2021-12-20T05:48:31.406" v="411" actId="20577"/>
          <ac:spMkLst>
            <pc:docMk/>
            <pc:sldMk cId="1999224833" sldId="259"/>
            <ac:spMk id="2" creationId="{F6E10FEC-B8A6-4C0B-998D-78B372C7DF8F}"/>
          </ac:spMkLst>
        </pc:spChg>
        <pc:spChg chg="mod">
          <ac:chgData name="Dionysios Chartoumpekis" userId="8f9a7d55e553d723" providerId="LiveId" clId="{72DC7AC2-7DA1-47CB-8693-E99AC8E322CA}" dt="2021-12-20T05:47:51.987" v="329" actId="1076"/>
          <ac:spMkLst>
            <pc:docMk/>
            <pc:sldMk cId="1999224833" sldId="259"/>
            <ac:spMk id="5" creationId="{490A9FFA-2327-4617-A7E7-C30043C4A54C}"/>
          </ac:spMkLst>
        </pc:spChg>
      </pc:sldChg>
      <pc:sldChg chg="addSp modSp mod">
        <pc:chgData name="Dionysios Chartoumpekis" userId="8f9a7d55e553d723" providerId="LiveId" clId="{72DC7AC2-7DA1-47CB-8693-E99AC8E322CA}" dt="2021-12-20T05:37:07.945" v="322" actId="255"/>
        <pc:sldMkLst>
          <pc:docMk/>
          <pc:sldMk cId="2744668489" sldId="266"/>
        </pc:sldMkLst>
        <pc:spChg chg="add mod">
          <ac:chgData name="Dionysios Chartoumpekis" userId="8f9a7d55e553d723" providerId="LiveId" clId="{72DC7AC2-7DA1-47CB-8693-E99AC8E322CA}" dt="2021-12-20T05:37:07.945" v="322" actId="255"/>
          <ac:spMkLst>
            <pc:docMk/>
            <pc:sldMk cId="2744668489" sldId="266"/>
            <ac:spMk id="2" creationId="{38C9F4DC-D08B-45B0-80B5-A4F5AF5F292B}"/>
          </ac:spMkLst>
        </pc:spChg>
      </pc:sldChg>
      <pc:sldChg chg="modSp mod">
        <pc:chgData name="Dionysios Chartoumpekis" userId="8f9a7d55e553d723" providerId="LiveId" clId="{72DC7AC2-7DA1-47CB-8693-E99AC8E322CA}" dt="2021-12-20T05:37:36.648" v="326" actId="20577"/>
        <pc:sldMkLst>
          <pc:docMk/>
          <pc:sldMk cId="4202284640" sldId="268"/>
        </pc:sldMkLst>
        <pc:spChg chg="mod">
          <ac:chgData name="Dionysios Chartoumpekis" userId="8f9a7d55e553d723" providerId="LiveId" clId="{72DC7AC2-7DA1-47CB-8693-E99AC8E322CA}" dt="2021-12-20T05:37:36.648" v="326" actId="20577"/>
          <ac:spMkLst>
            <pc:docMk/>
            <pc:sldMk cId="4202284640" sldId="268"/>
            <ac:spMk id="5" creationId="{EE2BD78E-1BD8-4B62-8C67-297B93FF10CC}"/>
          </ac:spMkLst>
        </pc:spChg>
      </pc:sldChg>
      <pc:sldChg chg="addSp delSp modSp mod">
        <pc:chgData name="Dionysios Chartoumpekis" userId="8f9a7d55e553d723" providerId="LiveId" clId="{72DC7AC2-7DA1-47CB-8693-E99AC8E322CA}" dt="2021-12-20T05:30:12.777" v="136"/>
        <pc:sldMkLst>
          <pc:docMk/>
          <pc:sldMk cId="1132229184" sldId="282"/>
        </pc:sldMkLst>
        <pc:spChg chg="add del mod">
          <ac:chgData name="Dionysios Chartoumpekis" userId="8f9a7d55e553d723" providerId="LiveId" clId="{72DC7AC2-7DA1-47CB-8693-E99AC8E322CA}" dt="2021-12-20T05:30:12.777" v="136"/>
          <ac:spMkLst>
            <pc:docMk/>
            <pc:sldMk cId="1132229184" sldId="282"/>
            <ac:spMk id="2" creationId="{42D84261-B3BB-4D19-98A0-9064C320C744}"/>
          </ac:spMkLst>
        </pc:spChg>
        <pc:spChg chg="mod">
          <ac:chgData name="Dionysios Chartoumpekis" userId="8f9a7d55e553d723" providerId="LiveId" clId="{72DC7AC2-7DA1-47CB-8693-E99AC8E322CA}" dt="2021-12-20T05:30:11.188" v="134" actId="20577"/>
          <ac:spMkLst>
            <pc:docMk/>
            <pc:sldMk cId="1132229184" sldId="282"/>
            <ac:spMk id="4" creationId="{17344CCF-8C2A-4AB6-9DAF-3962DF4F9D71}"/>
          </ac:spMkLst>
        </pc:spChg>
      </pc:sldChg>
      <pc:sldChg chg="modSp mod">
        <pc:chgData name="Dionysios Chartoumpekis" userId="8f9a7d55e553d723" providerId="LiveId" clId="{72DC7AC2-7DA1-47CB-8693-E99AC8E322CA}" dt="2021-12-20T05:37:48.070" v="328" actId="20577"/>
        <pc:sldMkLst>
          <pc:docMk/>
          <pc:sldMk cId="3987104655" sldId="283"/>
        </pc:sldMkLst>
        <pc:spChg chg="mod">
          <ac:chgData name="Dionysios Chartoumpekis" userId="8f9a7d55e553d723" providerId="LiveId" clId="{72DC7AC2-7DA1-47CB-8693-E99AC8E322CA}" dt="2021-12-20T05:37:48.070" v="328" actId="20577"/>
          <ac:spMkLst>
            <pc:docMk/>
            <pc:sldMk cId="3987104655" sldId="283"/>
            <ac:spMk id="10" creationId="{DB79AB71-C440-42AA-B102-E35FE71897A3}"/>
          </ac:spMkLst>
        </pc:spChg>
      </pc:sldChg>
      <pc:sldChg chg="del">
        <pc:chgData name="Dionysios Chartoumpekis" userId="8f9a7d55e553d723" providerId="LiveId" clId="{72DC7AC2-7DA1-47CB-8693-E99AC8E322CA}" dt="2021-12-20T05:17:20.590" v="2" actId="2696"/>
        <pc:sldMkLst>
          <pc:docMk/>
          <pc:sldMk cId="2118978050" sldId="284"/>
        </pc:sldMkLst>
      </pc:sldChg>
      <pc:sldChg chg="addSp delSp modSp new mod">
        <pc:chgData name="Dionysios Chartoumpekis" userId="8f9a7d55e553d723" providerId="LiveId" clId="{72DC7AC2-7DA1-47CB-8693-E99AC8E322CA}" dt="2021-12-20T05:34:50.722" v="306" actId="122"/>
        <pc:sldMkLst>
          <pc:docMk/>
          <pc:sldMk cId="3652564778" sldId="284"/>
        </pc:sldMkLst>
        <pc:spChg chg="del">
          <ac:chgData name="Dionysios Chartoumpekis" userId="8f9a7d55e553d723" providerId="LiveId" clId="{72DC7AC2-7DA1-47CB-8693-E99AC8E322CA}" dt="2021-12-20T05:19:31.314" v="4" actId="478"/>
          <ac:spMkLst>
            <pc:docMk/>
            <pc:sldMk cId="3652564778" sldId="284"/>
            <ac:spMk id="2" creationId="{9DC66903-B511-4657-AC50-17A799A39876}"/>
          </ac:spMkLst>
        </pc:spChg>
        <pc:spChg chg="del">
          <ac:chgData name="Dionysios Chartoumpekis" userId="8f9a7d55e553d723" providerId="LiveId" clId="{72DC7AC2-7DA1-47CB-8693-E99AC8E322CA}" dt="2021-12-20T05:19:32.368" v="5" actId="478"/>
          <ac:spMkLst>
            <pc:docMk/>
            <pc:sldMk cId="3652564778" sldId="284"/>
            <ac:spMk id="3" creationId="{85C1B117-B4D0-44E6-8A70-49EDE92A2CAA}"/>
          </ac:spMkLst>
        </pc:spChg>
        <pc:spChg chg="add del mod">
          <ac:chgData name="Dionysios Chartoumpekis" userId="8f9a7d55e553d723" providerId="LiveId" clId="{72DC7AC2-7DA1-47CB-8693-E99AC8E322CA}" dt="2021-12-20T05:19:59.830" v="11"/>
          <ac:spMkLst>
            <pc:docMk/>
            <pc:sldMk cId="3652564778" sldId="284"/>
            <ac:spMk id="5" creationId="{0EFC5F6A-B6D2-40DC-9143-4BF053CEBC42}"/>
          </ac:spMkLst>
        </pc:spChg>
        <pc:spChg chg="add mod">
          <ac:chgData name="Dionysios Chartoumpekis" userId="8f9a7d55e553d723" providerId="LiveId" clId="{72DC7AC2-7DA1-47CB-8693-E99AC8E322CA}" dt="2021-12-20T05:34:50.722" v="306" actId="122"/>
          <ac:spMkLst>
            <pc:docMk/>
            <pc:sldMk cId="3652564778" sldId="284"/>
            <ac:spMk id="6" creationId="{508540F3-C8D6-4C29-A63C-D79E1EB166AE}"/>
          </ac:spMkLst>
        </pc:spChg>
        <pc:picChg chg="add mod">
          <ac:chgData name="Dionysios Chartoumpekis" userId="8f9a7d55e553d723" providerId="LiveId" clId="{72DC7AC2-7DA1-47CB-8693-E99AC8E322CA}" dt="2021-12-20T05:19:39.540" v="8" actId="14100"/>
          <ac:picMkLst>
            <pc:docMk/>
            <pc:sldMk cId="3652564778" sldId="284"/>
            <ac:picMk id="4" creationId="{742191E9-7DA8-49D9-819C-CDFA5DCC39C4}"/>
          </ac:picMkLst>
        </pc:picChg>
      </pc:sldChg>
      <pc:sldChg chg="addSp delSp modSp new mod">
        <pc:chgData name="Dionysios Chartoumpekis" userId="8f9a7d55e553d723" providerId="LiveId" clId="{72DC7AC2-7DA1-47CB-8693-E99AC8E322CA}" dt="2021-12-20T05:30:39.404" v="192" actId="20577"/>
        <pc:sldMkLst>
          <pc:docMk/>
          <pc:sldMk cId="918893162" sldId="285"/>
        </pc:sldMkLst>
        <pc:spChg chg="del">
          <ac:chgData name="Dionysios Chartoumpekis" userId="8f9a7d55e553d723" providerId="LiveId" clId="{72DC7AC2-7DA1-47CB-8693-E99AC8E322CA}" dt="2021-12-20T05:29:21.290" v="69" actId="478"/>
          <ac:spMkLst>
            <pc:docMk/>
            <pc:sldMk cId="918893162" sldId="285"/>
            <ac:spMk id="2" creationId="{7C32936F-CA38-4267-B5B3-043E65FA032C}"/>
          </ac:spMkLst>
        </pc:spChg>
        <pc:spChg chg="del">
          <ac:chgData name="Dionysios Chartoumpekis" userId="8f9a7d55e553d723" providerId="LiveId" clId="{72DC7AC2-7DA1-47CB-8693-E99AC8E322CA}" dt="2021-12-20T05:29:22.174" v="70" actId="478"/>
          <ac:spMkLst>
            <pc:docMk/>
            <pc:sldMk cId="918893162" sldId="285"/>
            <ac:spMk id="3" creationId="{B8803547-340E-498D-9432-7034630B0AA0}"/>
          </ac:spMkLst>
        </pc:spChg>
        <pc:spChg chg="add mod">
          <ac:chgData name="Dionysios Chartoumpekis" userId="8f9a7d55e553d723" providerId="LiveId" clId="{72DC7AC2-7DA1-47CB-8693-E99AC8E322CA}" dt="2021-12-20T05:30:39.404" v="192" actId="20577"/>
          <ac:spMkLst>
            <pc:docMk/>
            <pc:sldMk cId="918893162" sldId="285"/>
            <ac:spMk id="6" creationId="{423D8A48-B0B0-40BB-AA34-EA630C69639D}"/>
          </ac:spMkLst>
        </pc:spChg>
        <pc:picChg chg="add mod">
          <ac:chgData name="Dionysios Chartoumpekis" userId="8f9a7d55e553d723" providerId="LiveId" clId="{72DC7AC2-7DA1-47CB-8693-E99AC8E322CA}" dt="2021-12-20T05:29:29.694" v="74" actId="1076"/>
          <ac:picMkLst>
            <pc:docMk/>
            <pc:sldMk cId="918893162" sldId="285"/>
            <ac:picMk id="5" creationId="{F1D656F6-6B64-4164-95BF-6CFCCC2A522C}"/>
          </ac:picMkLst>
        </pc:picChg>
      </pc:sldChg>
      <pc:sldChg chg="addSp delSp modSp new mod">
        <pc:chgData name="Dionysios Chartoumpekis" userId="8f9a7d55e553d723" providerId="LiveId" clId="{72DC7AC2-7DA1-47CB-8693-E99AC8E322CA}" dt="2021-12-20T06:11:06.560" v="441" actId="1076"/>
        <pc:sldMkLst>
          <pc:docMk/>
          <pc:sldMk cId="2684575479" sldId="286"/>
        </pc:sldMkLst>
        <pc:spChg chg="del">
          <ac:chgData name="Dionysios Chartoumpekis" userId="8f9a7d55e553d723" providerId="LiveId" clId="{72DC7AC2-7DA1-47CB-8693-E99AC8E322CA}" dt="2021-12-20T05:57:46.778" v="413" actId="478"/>
          <ac:spMkLst>
            <pc:docMk/>
            <pc:sldMk cId="2684575479" sldId="286"/>
            <ac:spMk id="2" creationId="{06240156-1F82-4036-B88B-7E641CD09EE5}"/>
          </ac:spMkLst>
        </pc:spChg>
        <pc:spChg chg="del">
          <ac:chgData name="Dionysios Chartoumpekis" userId="8f9a7d55e553d723" providerId="LiveId" clId="{72DC7AC2-7DA1-47CB-8693-E99AC8E322CA}" dt="2021-12-20T05:57:47.928" v="414" actId="478"/>
          <ac:spMkLst>
            <pc:docMk/>
            <pc:sldMk cId="2684575479" sldId="286"/>
            <ac:spMk id="3" creationId="{D79739A4-6750-47CA-BCA8-1C333588043A}"/>
          </ac:spMkLst>
        </pc:spChg>
        <pc:spChg chg="add mod">
          <ac:chgData name="Dionysios Chartoumpekis" userId="8f9a7d55e553d723" providerId="LiveId" clId="{72DC7AC2-7DA1-47CB-8693-E99AC8E322CA}" dt="2021-12-20T06:03:04.524" v="436" actId="255"/>
          <ac:spMkLst>
            <pc:docMk/>
            <pc:sldMk cId="2684575479" sldId="286"/>
            <ac:spMk id="8" creationId="{24161F5B-EE38-49AC-BEFB-63BD95A5F524}"/>
          </ac:spMkLst>
        </pc:spChg>
        <pc:spChg chg="add mod">
          <ac:chgData name="Dionysios Chartoumpekis" userId="8f9a7d55e553d723" providerId="LiveId" clId="{72DC7AC2-7DA1-47CB-8693-E99AC8E322CA}" dt="2021-12-20T06:11:06.560" v="441" actId="1076"/>
          <ac:spMkLst>
            <pc:docMk/>
            <pc:sldMk cId="2684575479" sldId="286"/>
            <ac:spMk id="10" creationId="{52960996-C658-4E7E-B8AE-3A693197F429}"/>
          </ac:spMkLst>
        </pc:spChg>
        <pc:picChg chg="add del mod">
          <ac:chgData name="Dionysios Chartoumpekis" userId="8f9a7d55e553d723" providerId="LiveId" clId="{72DC7AC2-7DA1-47CB-8693-E99AC8E322CA}" dt="2021-12-20T05:59:44.077" v="420" actId="478"/>
          <ac:picMkLst>
            <pc:docMk/>
            <pc:sldMk cId="2684575479" sldId="286"/>
            <ac:picMk id="4" creationId="{2CD8A1BF-5445-4FA6-B6CB-2B0C738AEE2D}"/>
          </ac:picMkLst>
        </pc:picChg>
        <pc:picChg chg="add del mod">
          <ac:chgData name="Dionysios Chartoumpekis" userId="8f9a7d55e553d723" providerId="LiveId" clId="{72DC7AC2-7DA1-47CB-8693-E99AC8E322CA}" dt="2021-12-20T06:00:26.419" v="424" actId="478"/>
          <ac:picMkLst>
            <pc:docMk/>
            <pc:sldMk cId="2684575479" sldId="286"/>
            <ac:picMk id="5" creationId="{7E446294-A4D3-4EB2-B371-0DBD9336DC76}"/>
          </ac:picMkLst>
        </pc:picChg>
        <pc:picChg chg="add mod">
          <ac:chgData name="Dionysios Chartoumpekis" userId="8f9a7d55e553d723" providerId="LiveId" clId="{72DC7AC2-7DA1-47CB-8693-E99AC8E322CA}" dt="2021-12-20T06:09:19.317" v="439" actId="14100"/>
          <ac:picMkLst>
            <pc:docMk/>
            <pc:sldMk cId="2684575479" sldId="286"/>
            <ac:picMk id="7" creationId="{95F2B12D-05EE-4AFF-B3E8-212DABE76D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4F37FC-300E-4D79-BA33-1A4C9C92E98D}"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62D05-EAC4-48F4-966A-9195325C285F}" type="slidenum">
              <a:rPr lang="en-US" smtClean="0"/>
              <a:t>‹#›</a:t>
            </a:fld>
            <a:endParaRPr lang="en-US"/>
          </a:p>
        </p:txBody>
      </p:sp>
    </p:spTree>
    <p:extLst>
      <p:ext uri="{BB962C8B-B14F-4D97-AF65-F5344CB8AC3E}">
        <p14:creationId xmlns:p14="http://schemas.microsoft.com/office/powerpoint/2010/main" val="912513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l-GR" dirty="0">
                <a:latin typeface="Times New Roman" panose="02020603050405020304" pitchFamily="18" charset="0"/>
              </a:rPr>
              <a:t>Glucose-stimulated insulin release from a pancreatic </a:t>
            </a:r>
            <a:r>
              <a:rPr lang="el-GR" altLang="el-GR" dirty="0">
                <a:latin typeface="Times New Roman" panose="02020603050405020304" pitchFamily="18" charset="0"/>
              </a:rPr>
              <a:t>β-</a:t>
            </a:r>
            <a:r>
              <a:rPr lang="en-US" altLang="el-GR" dirty="0">
                <a:latin typeface="Times New Roman" panose="02020603050405020304" pitchFamily="18" charset="0"/>
              </a:rPr>
              <a:t>cell. Exogenous glucose is taken up by GLUT2 and undergoes glycolysis inside the cell. Elevated adenosine triphosphate (ATP) levels alter the ATP/ADP ratio, which in turn leads to the closure of ATP-sensitive K</a:t>
            </a:r>
            <a:r>
              <a:rPr lang="en-US" altLang="el-GR" baseline="30000" dirty="0">
                <a:latin typeface="Times New Roman" panose="02020603050405020304" pitchFamily="18" charset="0"/>
              </a:rPr>
              <a:t>+</a:t>
            </a:r>
            <a:r>
              <a:rPr lang="en-US" altLang="el-GR" dirty="0">
                <a:latin typeface="Times New Roman" panose="02020603050405020304" pitchFamily="18" charset="0"/>
              </a:rPr>
              <a:t>-channels. The subsequent membrane depolarization opens voltage-dependent Ca</a:t>
            </a:r>
            <a:r>
              <a:rPr lang="en-US" altLang="el-GR" baseline="30000" dirty="0">
                <a:latin typeface="Times New Roman" panose="02020603050405020304" pitchFamily="18" charset="0"/>
              </a:rPr>
              <a:t>2+</a:t>
            </a:r>
            <a:r>
              <a:rPr lang="en-US" altLang="el-GR" dirty="0">
                <a:latin typeface="Times New Roman" panose="02020603050405020304" pitchFamily="18" charset="0"/>
              </a:rPr>
              <a:t>-channels in response to increasing intracellular calcium levels, which eventually trigger insulin secretion following vesicle fusion with the membrane.</a:t>
            </a:r>
            <a:endParaRPr lang="el-GR" altLang="el-GR" dirty="0">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962D05-EAC4-48F4-966A-9195325C285F}" type="slidenum">
              <a:rPr lang="en-US" smtClean="0"/>
              <a:t>17</a:t>
            </a:fld>
            <a:endParaRPr lang="en-US"/>
          </a:p>
        </p:txBody>
      </p:sp>
    </p:spTree>
    <p:extLst>
      <p:ext uri="{BB962C8B-B14F-4D97-AF65-F5344CB8AC3E}">
        <p14:creationId xmlns:p14="http://schemas.microsoft.com/office/powerpoint/2010/main" val="36791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Secretion and metabolism of glucose‐dependent insulinotropic </a:t>
            </a:r>
            <a:r>
              <a:rPr lang="en-US" err="1"/>
              <a:t>polypepide</a:t>
            </a:r>
            <a:r>
              <a:rPr lang="en-US"/>
              <a:t> (GIP) and glucagon‐like peptide (GLP)‐1. GIP is secreted from K cells of the upper intestine; GLP‐1 is secreted from L cells of the lower intestine. Released GIP and GLP‐1 rapidly undergoes proteolytic processing by dipeptidyl peptidase‐4 (DPP‐4), and is thereby inactivated and excreted from the kidney. The intact incretins, GIP(1–42), GLP‐1(7–37), and GLP‐1(7–36)amide, have insulinotropic effects on pancreatic </a:t>
            </a:r>
            <a:r>
              <a:rPr lang="el-GR"/>
              <a:t>β </a:t>
            </a:r>
            <a:r>
              <a:rPr lang="en-US"/>
              <a:t>cells, whereas the DPP‐4‐processed incretins, GIP(3–42), GLP‐1(9–37), and GLP‐1(9–36)amide, have lost their insulinotropic effects.</a:t>
            </a:r>
          </a:p>
        </p:txBody>
      </p:sp>
      <p:sp>
        <p:nvSpPr>
          <p:cNvPr id="4" name="Slide Number Placeholder 3"/>
          <p:cNvSpPr>
            <a:spLocks noGrp="1"/>
          </p:cNvSpPr>
          <p:nvPr>
            <p:ph type="sldNum" sz="quarter" idx="5"/>
          </p:nvPr>
        </p:nvSpPr>
        <p:spPr/>
        <p:txBody>
          <a:bodyPr/>
          <a:lstStyle/>
          <a:p>
            <a:fld id="{AD876FB6-B5B8-4A6A-B500-64A0362A11EA}" type="slidenum">
              <a:rPr lang="en-US" smtClean="0"/>
              <a:t>143</a:t>
            </a:fld>
            <a:endParaRPr lang="en-US"/>
          </a:p>
        </p:txBody>
      </p:sp>
    </p:spTree>
    <p:extLst>
      <p:ext uri="{BB962C8B-B14F-4D97-AF65-F5344CB8AC3E}">
        <p14:creationId xmlns:p14="http://schemas.microsoft.com/office/powerpoint/2010/main" val="1354093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err="1"/>
              <a:t>Schematic</a:t>
            </a:r>
            <a:r>
              <a:rPr lang="fr-CH"/>
              <a:t> on the tissue-</a:t>
            </a:r>
            <a:r>
              <a:rPr lang="fr-CH" err="1"/>
              <a:t>selective</a:t>
            </a:r>
            <a:r>
              <a:rPr lang="fr-CH"/>
              <a:t> </a:t>
            </a:r>
            <a:r>
              <a:rPr lang="fr-CH" err="1"/>
              <a:t>processing</a:t>
            </a:r>
            <a:r>
              <a:rPr lang="fr-CH"/>
              <a:t> of </a:t>
            </a:r>
            <a:r>
              <a:rPr lang="fr-CH" err="1"/>
              <a:t>proglucagon</a:t>
            </a:r>
            <a:r>
              <a:rPr lang="fr-CH"/>
              <a:t>. PCSK1: </a:t>
            </a:r>
            <a:r>
              <a:rPr lang="fr-CH" err="1"/>
              <a:t>prohormone</a:t>
            </a:r>
            <a:r>
              <a:rPr lang="fr-CH"/>
              <a:t> convertase 1/3; PCSK2: </a:t>
            </a:r>
            <a:r>
              <a:rPr lang="fr-CH" err="1"/>
              <a:t>prohormone</a:t>
            </a:r>
            <a:r>
              <a:rPr lang="fr-CH"/>
              <a:t> convertase 1/3; NTS: nucleus tractus</a:t>
            </a:r>
          </a:p>
          <a:p>
            <a:r>
              <a:rPr lang="fr-CH" err="1"/>
              <a:t>solitarii</a:t>
            </a:r>
            <a:r>
              <a:rPr lang="fr-CH"/>
              <a:t>; GRPP: </a:t>
            </a:r>
            <a:r>
              <a:rPr lang="fr-CH" err="1"/>
              <a:t>glicentin-related</a:t>
            </a:r>
            <a:r>
              <a:rPr lang="fr-CH"/>
              <a:t> polypeptide; IP-1 </a:t>
            </a:r>
            <a:r>
              <a:rPr lang="fr-CH" err="1"/>
              <a:t>intervening</a:t>
            </a:r>
            <a:r>
              <a:rPr lang="fr-CH"/>
              <a:t> peptide-1; IP-2: </a:t>
            </a:r>
            <a:r>
              <a:rPr lang="fr-CH" err="1"/>
              <a:t>intervening</a:t>
            </a:r>
            <a:r>
              <a:rPr lang="fr-CH"/>
              <a:t> peptide-2, MPGF: major </a:t>
            </a:r>
            <a:r>
              <a:rPr lang="fr-CH" err="1"/>
              <a:t>proglucagon</a:t>
            </a:r>
            <a:r>
              <a:rPr lang="fr-CH"/>
              <a:t> fragment; GLP-1: glucagon-like peptide-1; GLP-2:</a:t>
            </a:r>
          </a:p>
          <a:p>
            <a:r>
              <a:rPr lang="fr-CH"/>
              <a:t>glucagon-like peptide-2. </a:t>
            </a:r>
            <a:r>
              <a:rPr lang="fr-CH" err="1"/>
              <a:t>See</a:t>
            </a:r>
            <a:r>
              <a:rPr lang="fr-CH"/>
              <a:t> </a:t>
            </a:r>
            <a:r>
              <a:rPr lang="fr-CH" err="1"/>
              <a:t>text</a:t>
            </a:r>
            <a:r>
              <a:rPr lang="fr-CH"/>
              <a:t> for </a:t>
            </a:r>
            <a:r>
              <a:rPr lang="fr-CH" err="1"/>
              <a:t>further</a:t>
            </a:r>
            <a:r>
              <a:rPr lang="fr-CH"/>
              <a:t> </a:t>
            </a:r>
            <a:r>
              <a:rPr lang="fr-CH" err="1"/>
              <a:t>explanations</a:t>
            </a:r>
            <a:r>
              <a:rPr lang="fr-CH"/>
              <a:t>.</a:t>
            </a:r>
          </a:p>
          <a:p>
            <a:endParaRPr lang="en-US"/>
          </a:p>
        </p:txBody>
      </p:sp>
      <p:sp>
        <p:nvSpPr>
          <p:cNvPr id="4" name="Slide Number Placeholder 3"/>
          <p:cNvSpPr>
            <a:spLocks noGrp="1"/>
          </p:cNvSpPr>
          <p:nvPr>
            <p:ph type="sldNum" sz="quarter" idx="5"/>
          </p:nvPr>
        </p:nvSpPr>
        <p:spPr/>
        <p:txBody>
          <a:bodyPr/>
          <a:lstStyle/>
          <a:p>
            <a:fld id="{AD876FB6-B5B8-4A6A-B500-64A0362A11EA}" type="slidenum">
              <a:rPr lang="en-US" smtClean="0"/>
              <a:t>144</a:t>
            </a:fld>
            <a:endParaRPr lang="en-US"/>
          </a:p>
        </p:txBody>
      </p:sp>
    </p:spTree>
    <p:extLst>
      <p:ext uri="{BB962C8B-B14F-4D97-AF65-F5344CB8AC3E}">
        <p14:creationId xmlns:p14="http://schemas.microsoft.com/office/powerpoint/2010/main" val="471166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Schematic on GLP-1 mediated insulin secretion in </a:t>
            </a:r>
            <a:r>
              <a:rPr lang="en-US" b="0" i="0" err="1">
                <a:effectLst/>
                <a:latin typeface="Arial" panose="020B0604020202020204" pitchFamily="34" charset="0"/>
              </a:rPr>
              <a:t>the</a:t>
            </a:r>
            <a:r>
              <a:rPr lang="en-US" b="0" i="0" err="1">
                <a:effectLst/>
                <a:latin typeface="Courier New" panose="02070309020205020404" pitchFamily="49" charset="0"/>
              </a:rPr>
              <a:t>b</a:t>
            </a:r>
            <a:r>
              <a:rPr lang="en-US" b="0" i="0">
                <a:effectLst/>
                <a:latin typeface="Arial" panose="020B0604020202020204" pitchFamily="34" charset="0"/>
              </a:rPr>
              <a:t>-cell. GLUT1/2: glucose transporter 1/2; AC: adenylate cyclase; PKA: protein kinase A; Epac2: exchange protein activated by cAMP; Pdx-1: pancreatic and duodenal homeobox 1; CICR: calcium-induced calcium release. VDCC: voltage dependent calcium channel</a:t>
            </a:r>
            <a:endParaRPr lang="en-US"/>
          </a:p>
        </p:txBody>
      </p:sp>
      <p:sp>
        <p:nvSpPr>
          <p:cNvPr id="4" name="Slide Number Placeholder 3"/>
          <p:cNvSpPr>
            <a:spLocks noGrp="1"/>
          </p:cNvSpPr>
          <p:nvPr>
            <p:ph type="sldNum" sz="quarter" idx="5"/>
          </p:nvPr>
        </p:nvSpPr>
        <p:spPr/>
        <p:txBody>
          <a:bodyPr/>
          <a:lstStyle/>
          <a:p>
            <a:fld id="{AD876FB6-B5B8-4A6A-B500-64A0362A11EA}" type="slidenum">
              <a:rPr lang="en-US" smtClean="0"/>
              <a:t>145</a:t>
            </a:fld>
            <a:endParaRPr lang="en-US"/>
          </a:p>
        </p:txBody>
      </p:sp>
    </p:spTree>
    <p:extLst>
      <p:ext uri="{BB962C8B-B14F-4D97-AF65-F5344CB8AC3E}">
        <p14:creationId xmlns:p14="http://schemas.microsoft.com/office/powerpoint/2010/main" val="2786867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GLP-1 interactions with the brain. GLP-1–producing cells (yellow circles) are found in areas including the ileum, olfactory bulb, and hindbrain. GLP-1–responsive structures in the brain are far more distributed and include structures behind (blue) and outside of (red) the blood-brain barrier, a subset of which are represented in this schematic. Knowing which source of GLP-1 acts on which of the responsive structures is important in order to understand the role of endogenous GLP-1 in the control of the diverse effects of GLP-1; question marks highlight the lack of detail in current knowledge about the sources of GLP-1 to these and other GLP-1–responsive sites. The article by Holt et al. (7) offers an important step toward this understanding. AP, area postrema; Arc, arcuate hypothalamic nucleus; IO, inferior olive; IP, interpeduncular nucleus; LH, lateral hypothalamus; LS, lateral septum; OVLT, organum </a:t>
            </a:r>
            <a:r>
              <a:rPr lang="en-US" err="1"/>
              <a:t>vasculosum</a:t>
            </a:r>
            <a:r>
              <a:rPr lang="en-US"/>
              <a:t> of the lamina terminalis; </a:t>
            </a:r>
            <a:r>
              <a:rPr lang="en-US" err="1"/>
              <a:t>PDTg</a:t>
            </a:r>
            <a:r>
              <a:rPr lang="en-US"/>
              <a:t>, </a:t>
            </a:r>
            <a:r>
              <a:rPr lang="en-US" err="1"/>
              <a:t>posterodorsal</a:t>
            </a:r>
            <a:r>
              <a:rPr lang="en-US"/>
              <a:t> tegmental nucleus; PVN, paraventricular hypothalamic nucleus; SCN, suprachiasmatic nucleus; SFO, </a:t>
            </a:r>
            <a:r>
              <a:rPr lang="en-US" err="1"/>
              <a:t>subfornical</a:t>
            </a:r>
            <a:r>
              <a:rPr lang="en-US"/>
              <a:t> organ; SON, supraoptic nucleus; VTA, ventral tegmental area.</a:t>
            </a:r>
          </a:p>
        </p:txBody>
      </p:sp>
      <p:sp>
        <p:nvSpPr>
          <p:cNvPr id="4" name="Slide Number Placeholder 3"/>
          <p:cNvSpPr>
            <a:spLocks noGrp="1"/>
          </p:cNvSpPr>
          <p:nvPr>
            <p:ph type="sldNum" sz="quarter" idx="5"/>
          </p:nvPr>
        </p:nvSpPr>
        <p:spPr/>
        <p:txBody>
          <a:bodyPr/>
          <a:lstStyle/>
          <a:p>
            <a:fld id="{EEE5AEB8-CC7C-49A4-9C62-E530F0DD28E6}" type="slidenum">
              <a:rPr lang="fr-CH" smtClean="0"/>
              <a:t>146</a:t>
            </a:fld>
            <a:endParaRPr lang="fr-CH"/>
          </a:p>
        </p:txBody>
      </p:sp>
    </p:spTree>
    <p:extLst>
      <p:ext uri="{BB962C8B-B14F-4D97-AF65-F5344CB8AC3E}">
        <p14:creationId xmlns:p14="http://schemas.microsoft.com/office/powerpoint/2010/main" val="122930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Meal-induced release of intestinal GLP-1 can access GLP-1R on vagal afferents of gastrointestinal (a) and hepatic origins (b). Vagal information is processed in the brainstem to activate a </a:t>
            </a:r>
            <a:r>
              <a:rPr lang="en-US" err="1"/>
              <a:t>vago</a:t>
            </a:r>
            <a:r>
              <a:rPr lang="en-US"/>
              <a:t>-vagal loop and/or higher brain centers (c). Vagal efferent projections to the stomach and pancreas control gastric emptying and participate in glucose-induced insulin production (d), supplementary to the direct incretin GLP-1 effect on pancreatic cells (e). New lesion-free approaches are needed to provide an unequivocal demonstration of this pathway.</a:t>
            </a:r>
          </a:p>
          <a:p>
            <a:r>
              <a:rPr lang="en-US"/>
              <a:t>GLP-1R agonists have been shown to require vagal afferents to exert their acute effects on food intake when administered IP (a). Their chronic pharmacological effects on body weight and</a:t>
            </a:r>
          </a:p>
          <a:p>
            <a:r>
              <a:rPr lang="en-US"/>
              <a:t>glucose tolerance, however, seem to be primarily mediated by a direct activation of central GLP-1R (f). Which central GLP-1R population mediates these effects requires further</a:t>
            </a:r>
          </a:p>
          <a:p>
            <a:r>
              <a:rPr lang="en-US"/>
              <a:t>investigation.</a:t>
            </a:r>
          </a:p>
        </p:txBody>
      </p:sp>
      <p:sp>
        <p:nvSpPr>
          <p:cNvPr id="4" name="Slide Number Placeholder 3"/>
          <p:cNvSpPr>
            <a:spLocks noGrp="1"/>
          </p:cNvSpPr>
          <p:nvPr>
            <p:ph type="sldNum" sz="quarter" idx="5"/>
          </p:nvPr>
        </p:nvSpPr>
        <p:spPr/>
        <p:txBody>
          <a:bodyPr/>
          <a:lstStyle/>
          <a:p>
            <a:fld id="{EEE5AEB8-CC7C-49A4-9C62-E530F0DD28E6}" type="slidenum">
              <a:rPr lang="fr-CH" smtClean="0"/>
              <a:t>147</a:t>
            </a:fld>
            <a:endParaRPr lang="fr-CH"/>
          </a:p>
        </p:txBody>
      </p:sp>
    </p:spTree>
    <p:extLst>
      <p:ext uri="{BB962C8B-B14F-4D97-AF65-F5344CB8AC3E}">
        <p14:creationId xmlns:p14="http://schemas.microsoft.com/office/powerpoint/2010/main" val="4019751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i="0" cap="all">
                <a:solidFill>
                  <a:srgbClr val="282828"/>
                </a:solidFill>
                <a:effectLst/>
                <a:latin typeface="MuseoSans"/>
              </a:rPr>
            </a:br>
            <a:r>
              <a:rPr lang="en-US" b="0" i="0" cap="all">
                <a:solidFill>
                  <a:srgbClr val="282828"/>
                </a:solidFill>
                <a:effectLst/>
                <a:latin typeface="MuseoSans"/>
              </a:rPr>
              <a:t>FIGURE 1.</a:t>
            </a:r>
            <a:r>
              <a:rPr lang="en-US" b="0" i="0">
                <a:solidFill>
                  <a:srgbClr val="282828"/>
                </a:solidFill>
                <a:effectLst/>
                <a:latin typeface="MuseoSans"/>
              </a:rPr>
              <a:t> A schematic diagram describing the major electrophysiological effects of activating GLP-1R in brain areas involved in modulation of feeding behaviors. </a:t>
            </a:r>
            <a:r>
              <a:rPr lang="en-US" b="1" i="0">
                <a:solidFill>
                  <a:srgbClr val="282828"/>
                </a:solidFill>
                <a:effectLst/>
                <a:latin typeface="MuseoSans"/>
              </a:rPr>
              <a:t>(A)</a:t>
            </a:r>
            <a:r>
              <a:rPr lang="en-US" b="0" i="0">
                <a:solidFill>
                  <a:srgbClr val="282828"/>
                </a:solidFill>
                <a:effectLst/>
                <a:latin typeface="MuseoSans"/>
              </a:rPr>
              <a:t> GLP-1 (including its agonists) binds to postsynaptic GLP-1R to depolarize membrane potential and/or increase firing rate in most brain regions, but hyperpolarize membrane potential in a few brain areas. Several ionic mechanisms, including non-selective cation channel, K</a:t>
            </a:r>
            <a:r>
              <a:rPr lang="en-US" b="0" i="0" baseline="30000">
                <a:solidFill>
                  <a:srgbClr val="3E3D40"/>
                </a:solidFill>
                <a:effectLst/>
                <a:latin typeface="MuseoSans"/>
              </a:rPr>
              <a:t>+</a:t>
            </a:r>
            <a:r>
              <a:rPr lang="en-US" b="0" i="0">
                <a:solidFill>
                  <a:srgbClr val="282828"/>
                </a:solidFill>
                <a:effectLst/>
                <a:latin typeface="MuseoSans"/>
              </a:rPr>
              <a:t> channel, and TRPC5 channel, may be involved in activation of GLP-1R-induced depolarization or hyperpolarization. </a:t>
            </a:r>
            <a:r>
              <a:rPr lang="en-US" b="1" i="0">
                <a:solidFill>
                  <a:srgbClr val="282828"/>
                </a:solidFill>
                <a:effectLst/>
                <a:latin typeface="MuseoSans"/>
              </a:rPr>
              <a:t>(B)</a:t>
            </a:r>
            <a:r>
              <a:rPr lang="en-US" b="0" i="0">
                <a:solidFill>
                  <a:srgbClr val="282828"/>
                </a:solidFill>
                <a:effectLst/>
                <a:latin typeface="MuseoSans"/>
              </a:rPr>
              <a:t> In addition to postsynaptic receptors, GLP-1 acts on presynaptic GLP-1R to modulate both glutamatergic and GABAergic neurotransmission. ARC, arcuate nucleus; BNST, bed nucleus of the stria terminalis; Glu, glutamate; CRH, corticotropin-releasing hormone; HC, hippocampus; LH, lateral hypothalamus; </a:t>
            </a:r>
            <a:r>
              <a:rPr lang="en-US" b="0" i="0" err="1">
                <a:solidFill>
                  <a:srgbClr val="282828"/>
                </a:solidFill>
                <a:effectLst/>
                <a:latin typeface="MuseoSans"/>
              </a:rPr>
              <a:t>NAc</a:t>
            </a:r>
            <a:r>
              <a:rPr lang="en-US" b="0" i="0">
                <a:solidFill>
                  <a:srgbClr val="282828"/>
                </a:solidFill>
                <a:effectLst/>
                <a:latin typeface="MuseoSans"/>
              </a:rPr>
              <a:t>, nucleus </a:t>
            </a:r>
            <a:r>
              <a:rPr lang="en-US" b="0" i="0" err="1">
                <a:solidFill>
                  <a:srgbClr val="282828"/>
                </a:solidFill>
                <a:effectLst/>
                <a:latin typeface="MuseoSans"/>
              </a:rPr>
              <a:t>accumbens</a:t>
            </a:r>
            <a:r>
              <a:rPr lang="en-US" b="0" i="0">
                <a:solidFill>
                  <a:srgbClr val="282828"/>
                </a:solidFill>
                <a:effectLst/>
                <a:latin typeface="MuseoSans"/>
              </a:rPr>
              <a:t>; NPY/</a:t>
            </a:r>
            <a:r>
              <a:rPr lang="en-US" b="0" i="0" err="1">
                <a:solidFill>
                  <a:srgbClr val="282828"/>
                </a:solidFill>
                <a:effectLst/>
                <a:latin typeface="MuseoSans"/>
              </a:rPr>
              <a:t>AgRP</a:t>
            </a:r>
            <a:r>
              <a:rPr lang="en-US" b="0" i="0">
                <a:solidFill>
                  <a:srgbClr val="282828"/>
                </a:solidFill>
                <a:effectLst/>
                <a:latin typeface="MuseoSans"/>
              </a:rPr>
              <a:t>, Neuropeptide Y/Agouti gene-related peptide; OB, olfactory bulb; PBN, parabrachial nucleus; POMC, proopiomelanocortin; PVN, paraventricular nucleus; PVT, paraventricular thalamic nucleus; VTA, ventral tegmental area.</a:t>
            </a:r>
            <a:endParaRPr lang="en-US"/>
          </a:p>
        </p:txBody>
      </p:sp>
      <p:sp>
        <p:nvSpPr>
          <p:cNvPr id="4" name="Slide Number Placeholder 3"/>
          <p:cNvSpPr>
            <a:spLocks noGrp="1"/>
          </p:cNvSpPr>
          <p:nvPr>
            <p:ph type="sldNum" sz="quarter" idx="5"/>
          </p:nvPr>
        </p:nvSpPr>
        <p:spPr/>
        <p:txBody>
          <a:bodyPr/>
          <a:lstStyle/>
          <a:p>
            <a:fld id="{AD876FB6-B5B8-4A6A-B500-64A0362A11EA}" type="slidenum">
              <a:rPr lang="en-US" smtClean="0"/>
              <a:t>148</a:t>
            </a:fld>
            <a:endParaRPr lang="en-US"/>
          </a:p>
        </p:txBody>
      </p:sp>
    </p:spTree>
    <p:extLst>
      <p:ext uri="{BB962C8B-B14F-4D97-AF65-F5344CB8AC3E}">
        <p14:creationId xmlns:p14="http://schemas.microsoft.com/office/powerpoint/2010/main" val="89509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48DA9C-3C29-4AC5-8C18-76E2FF693C79}" type="slidenum">
              <a:rPr lang="en-US" smtClean="0"/>
              <a:t>31</a:t>
            </a:fld>
            <a:endParaRPr lang="en-US"/>
          </a:p>
        </p:txBody>
      </p:sp>
    </p:spTree>
    <p:extLst>
      <p:ext uri="{BB962C8B-B14F-4D97-AF65-F5344CB8AC3E}">
        <p14:creationId xmlns:p14="http://schemas.microsoft.com/office/powerpoint/2010/main" val="240784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leptin-melanocortin pathway. Simplified schematic of the leptin-melanocortin </a:t>
            </a:r>
            <a:r>
              <a:rPr lang="en-US" dirty="0" err="1"/>
              <a:t>signalling</a:t>
            </a:r>
            <a:r>
              <a:rPr lang="en-US" dirty="0"/>
              <a:t> pathway, which has a critical role in energy homeostasis by acting as a nexus through which information about energy status in the periphery can be relayed to the central nervous system (CNS) and integrated to control food intake and energy expenditure. ARC, arcuate nucleus of the hypothalamus; POMC, proopiomelanocortin; </a:t>
            </a:r>
            <a:r>
              <a:rPr lang="en-US" dirty="0" err="1"/>
              <a:t>LepR</a:t>
            </a:r>
            <a:r>
              <a:rPr lang="en-US" dirty="0"/>
              <a:t>, leptin receptor; PVN, paraventricular nucleus of the hypothalamus; MSH, melanocyte-stimulating hormone (</a:t>
            </a:r>
            <a:r>
              <a:rPr lang="el-GR" dirty="0"/>
              <a:t>α-</a:t>
            </a:r>
            <a:r>
              <a:rPr lang="en-US" dirty="0"/>
              <a:t>MSH, </a:t>
            </a:r>
            <a:r>
              <a:rPr lang="el-GR" dirty="0"/>
              <a:t>β-</a:t>
            </a:r>
            <a:r>
              <a:rPr lang="en-US" dirty="0"/>
              <a:t>MSH, </a:t>
            </a:r>
            <a:r>
              <a:rPr lang="el-GR" dirty="0"/>
              <a:t>γ-</a:t>
            </a:r>
            <a:r>
              <a:rPr lang="en-US" dirty="0"/>
              <a:t>MSH); MC4R, melanocortin-4 receptor; SIM1, single-minded 1.</a:t>
            </a:r>
            <a:endParaRPr lang="en-CH" dirty="0"/>
          </a:p>
        </p:txBody>
      </p:sp>
      <p:sp>
        <p:nvSpPr>
          <p:cNvPr id="4" name="Slide Number Placeholder 3"/>
          <p:cNvSpPr>
            <a:spLocks noGrp="1"/>
          </p:cNvSpPr>
          <p:nvPr>
            <p:ph type="sldNum" sz="quarter" idx="5"/>
          </p:nvPr>
        </p:nvSpPr>
        <p:spPr/>
        <p:txBody>
          <a:bodyPr/>
          <a:lstStyle/>
          <a:p>
            <a:fld id="{54962D05-EAC4-48F4-966A-9195325C285F}" type="slidenum">
              <a:rPr lang="en-US" smtClean="0"/>
              <a:t>108</a:t>
            </a:fld>
            <a:endParaRPr lang="en-US"/>
          </a:p>
        </p:txBody>
      </p:sp>
    </p:spTree>
    <p:extLst>
      <p:ext uri="{BB962C8B-B14F-4D97-AF65-F5344CB8AC3E}">
        <p14:creationId xmlns:p14="http://schemas.microsoft.com/office/powerpoint/2010/main" val="283877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109CB6-48F2-4A96-8EFD-FFC829049283}" type="slidenum">
              <a:rPr lang="en-US" smtClean="0"/>
              <a:t>112</a:t>
            </a:fld>
            <a:endParaRPr lang="en-US"/>
          </a:p>
        </p:txBody>
      </p:sp>
    </p:spTree>
    <p:extLst>
      <p:ext uri="{BB962C8B-B14F-4D97-AF65-F5344CB8AC3E}">
        <p14:creationId xmlns:p14="http://schemas.microsoft.com/office/powerpoint/2010/main" val="422079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Browning of adipose tissue is an adaptive and reversible response to environmental challenges. a | Specific WAT depots can either develop high numbers of beige adipocytes (browning) or increase lipid storage in cells that morphologically resemble classic white adipocytes (whitening). These processes are dependent on environmental challenges, such as cold temperatures for browning or a high-fat diet for whitening. Adaptation to cold can also be pharmacologically mimicked by treatment with a β3-adrenergic receptor agonist, whereas the absence of heat stress (thermoneutrality) reduces the rate of thermogenesis and leads to deposition of excess calories as lipids. b | A bipotential precursor population resides within</a:t>
            </a:r>
          </a:p>
          <a:p>
            <a:r>
              <a:rPr lang="en-US" dirty="0"/>
              <a:t>these depots that expresses PDGF receptor α, CD34 and Ly-6A, but not Myf-5. These precursors can differentiate into beige or white adipocytes, depending on</a:t>
            </a:r>
          </a:p>
          <a:p>
            <a:r>
              <a:rPr lang="en-US" dirty="0"/>
              <a:t>the environmental demand (de novo recruitment). However, once differentiated,</a:t>
            </a:r>
          </a:p>
          <a:p>
            <a:r>
              <a:rPr lang="en-US" dirty="0"/>
              <a:t>these cells are morphologically flexible and might acquire beige or white phenotypes, respectively, when challenged with whitening or browning stimuli (</a:t>
            </a:r>
            <a:r>
              <a:rPr lang="en-US" dirty="0" err="1"/>
              <a:t>transdifferentiation</a:t>
            </a:r>
            <a:r>
              <a:rPr lang="en-US" dirty="0"/>
              <a:t>). Abbreviations: HFD, high-fat diet; Ly-6A, lymphocyte antigen 6 complex locus A; Myf-5, myogenic factor 5; PDGF, platelet-derived growth factor; WAT, white adipose tissue.</a:t>
            </a:r>
          </a:p>
        </p:txBody>
      </p:sp>
      <p:sp>
        <p:nvSpPr>
          <p:cNvPr id="4" name="Slide Number Placeholder 3"/>
          <p:cNvSpPr>
            <a:spLocks noGrp="1"/>
          </p:cNvSpPr>
          <p:nvPr>
            <p:ph type="sldNum" sz="quarter" idx="5"/>
          </p:nvPr>
        </p:nvSpPr>
        <p:spPr/>
        <p:txBody>
          <a:bodyPr/>
          <a:lstStyle/>
          <a:p>
            <a:fld id="{2B109CB6-48F2-4A96-8EFD-FFC829049283}" type="slidenum">
              <a:rPr lang="en-US" smtClean="0"/>
              <a:t>115</a:t>
            </a:fld>
            <a:endParaRPr lang="en-US"/>
          </a:p>
        </p:txBody>
      </p:sp>
    </p:spTree>
    <p:extLst>
      <p:ext uri="{BB962C8B-B14F-4D97-AF65-F5344CB8AC3E}">
        <p14:creationId xmlns:p14="http://schemas.microsoft.com/office/powerpoint/2010/main" val="2648380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109CB6-48F2-4A96-8EFD-FFC829049283}" type="slidenum">
              <a:rPr lang="en-US" smtClean="0"/>
              <a:t>116</a:t>
            </a:fld>
            <a:endParaRPr lang="en-US"/>
          </a:p>
        </p:txBody>
      </p:sp>
    </p:spTree>
    <p:extLst>
      <p:ext uri="{BB962C8B-B14F-4D97-AF65-F5344CB8AC3E}">
        <p14:creationId xmlns:p14="http://schemas.microsoft.com/office/powerpoint/2010/main" val="187745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Adipocyte-secreted hormones have multiple effects on other</a:t>
            </a:r>
          </a:p>
          <a:p>
            <a:r>
              <a:rPr lang="en-US" dirty="0"/>
              <a:t>organs. Although most adipose tissue hormones are produced by both white adipose tissue (WAT) and brown adipose tissue</a:t>
            </a:r>
          </a:p>
          <a:p>
            <a:r>
              <a:rPr lang="en-US" dirty="0"/>
              <a:t>(BAT), only major sites of origin are shown. Adiponectin is downregulated in obesity and is important for maintaining glucose</a:t>
            </a:r>
          </a:p>
          <a:p>
            <a:r>
              <a:rPr lang="en-US" dirty="0"/>
              <a:t>homeostasis, insulin sensitivity and organ function in chronic inflammatory states. The circulating levels of leptin, which</a:t>
            </a:r>
          </a:p>
          <a:p>
            <a:r>
              <a:rPr lang="en-US" dirty="0"/>
              <a:t>suppresses appetite, improves peripheral insulin resistance, raises body temperature and regulates hormonal axes, correlate</a:t>
            </a:r>
          </a:p>
          <a:p>
            <a:r>
              <a:rPr lang="en-US" dirty="0"/>
              <a:t>with total adipose tissue mass. The protease </a:t>
            </a:r>
            <a:r>
              <a:rPr lang="en-US" dirty="0" err="1"/>
              <a:t>adipsin</a:t>
            </a:r>
            <a:r>
              <a:rPr lang="en-US" dirty="0"/>
              <a:t> is an essential component of the alternative complement pathway and</a:t>
            </a:r>
          </a:p>
          <a:p>
            <a:r>
              <a:rPr lang="en-US" dirty="0"/>
              <a:t>stimulates insulin secretion via C3a receptors on β-cells. In obesity , increased plasma levels of the lipid chaperone fatty</a:t>
            </a:r>
          </a:p>
          <a:p>
            <a:r>
              <a:rPr lang="en-US" dirty="0"/>
              <a:t>acid-binding protein 4 (FABP4) increase hepatic gluconeogenesis, peripheral insulin resistance and plaque formation in the</a:t>
            </a:r>
          </a:p>
          <a:p>
            <a:r>
              <a:rPr lang="en-US" dirty="0"/>
              <a:t>arteries. By contrast, levels of the anti-inflammatory fatty acid palmitoleate are decreased in obesity. Fatty acid esters of</a:t>
            </a:r>
          </a:p>
          <a:p>
            <a:r>
              <a:rPr lang="en-US" dirty="0"/>
              <a:t>hydroxy fatty acids (FAHFAs) are a novel class of lipids that improve glucose tolerance by increasing adipocyte glucose</a:t>
            </a:r>
          </a:p>
          <a:p>
            <a:r>
              <a:rPr lang="en-US" dirty="0"/>
              <a:t>transport and insulin secretion. </a:t>
            </a:r>
            <a:r>
              <a:rPr lang="en-US" dirty="0" err="1"/>
              <a:t>Exosomal</a:t>
            </a:r>
            <a:r>
              <a:rPr lang="en-US" dirty="0"/>
              <a:t> microRNA (</a:t>
            </a:r>
            <a:r>
              <a:rPr lang="en-US" dirty="0" err="1"/>
              <a:t>miR</a:t>
            </a:r>
            <a:r>
              <a:rPr lang="en-US" dirty="0"/>
              <a:t>)-99b might suppress hepatic fibroblast growth factor 21 production,</a:t>
            </a:r>
          </a:p>
          <a:p>
            <a:r>
              <a:rPr lang="en-US" dirty="0"/>
              <a:t>whereas miR-92a serves as a biomarker for BAT. Production of the fatty acid derivative 12,13-dihydroxy-(9Z)-octadecenoic</a:t>
            </a:r>
          </a:p>
          <a:p>
            <a:r>
              <a:rPr lang="en-US" dirty="0"/>
              <a:t>acid (12,13-diHOME) is increased in thermogenic adipose tissues in response to cold exposure to facilitate thermogenesis.</a:t>
            </a:r>
          </a:p>
          <a:p>
            <a:r>
              <a:rPr lang="en-US" dirty="0"/>
              <a:t>Neuregulin 4 (NRG4) is released from activated thermogenic adipose tissue, acting on hepatocytes to decrease de novo</a:t>
            </a:r>
          </a:p>
          <a:p>
            <a:r>
              <a:rPr lang="en-US" dirty="0"/>
              <a:t>lipogenesis and prevent liver damage. Dashed arrows indicate paracrine activity ; solid arrows indicate endocrine activity.</a:t>
            </a:r>
          </a:p>
        </p:txBody>
      </p:sp>
      <p:sp>
        <p:nvSpPr>
          <p:cNvPr id="4" name="Slide Number Placeholder 3"/>
          <p:cNvSpPr>
            <a:spLocks noGrp="1"/>
          </p:cNvSpPr>
          <p:nvPr>
            <p:ph type="sldNum" sz="quarter" idx="5"/>
          </p:nvPr>
        </p:nvSpPr>
        <p:spPr/>
        <p:txBody>
          <a:bodyPr/>
          <a:lstStyle/>
          <a:p>
            <a:fld id="{2B109CB6-48F2-4A96-8EFD-FFC829049283}" type="slidenum">
              <a:rPr lang="en-US" smtClean="0"/>
              <a:t>117</a:t>
            </a:fld>
            <a:endParaRPr lang="en-US"/>
          </a:p>
        </p:txBody>
      </p:sp>
    </p:spTree>
    <p:extLst>
      <p:ext uri="{BB962C8B-B14F-4D97-AF65-F5344CB8AC3E}">
        <p14:creationId xmlns:p14="http://schemas.microsoft.com/office/powerpoint/2010/main" val="1745424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109CB6-48F2-4A96-8EFD-FFC829049283}" type="slidenum">
              <a:rPr lang="en-US" smtClean="0"/>
              <a:t>118</a:t>
            </a:fld>
            <a:endParaRPr lang="en-US"/>
          </a:p>
        </p:txBody>
      </p:sp>
    </p:spTree>
    <p:extLst>
      <p:ext uri="{BB962C8B-B14F-4D97-AF65-F5344CB8AC3E}">
        <p14:creationId xmlns:p14="http://schemas.microsoft.com/office/powerpoint/2010/main" val="3574618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109CB6-48F2-4A96-8EFD-FFC829049283}" type="slidenum">
              <a:rPr lang="en-US" smtClean="0"/>
              <a:t>119</a:t>
            </a:fld>
            <a:endParaRPr lang="en-US"/>
          </a:p>
        </p:txBody>
      </p:sp>
    </p:spTree>
    <p:extLst>
      <p:ext uri="{BB962C8B-B14F-4D97-AF65-F5344CB8AC3E}">
        <p14:creationId xmlns:p14="http://schemas.microsoft.com/office/powerpoint/2010/main" val="1102624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2390-863F-4F86-B737-7D96579427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19521D-5A9C-4081-BDFD-326DF32C01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C0D574-87BB-48EB-B6E8-3568CED317E7}"/>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5" name="Footer Placeholder 4">
            <a:extLst>
              <a:ext uri="{FF2B5EF4-FFF2-40B4-BE49-F238E27FC236}">
                <a16:creationId xmlns:a16="http://schemas.microsoft.com/office/drawing/2014/main" id="{444E330E-B41C-4AF6-B5E2-51013B198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B8FAF-62B4-4CDE-B534-3110BA9107E3}"/>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3847964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6D51-2BD9-4FE8-B3D2-6EB4BD291C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F19AB0-9E2F-49C5-BAC8-6299819A4D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CE53F-F51E-4487-B008-EA44D4DC3AC6}"/>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5" name="Footer Placeholder 4">
            <a:extLst>
              <a:ext uri="{FF2B5EF4-FFF2-40B4-BE49-F238E27FC236}">
                <a16:creationId xmlns:a16="http://schemas.microsoft.com/office/drawing/2014/main" id="{0439A8FC-AFE2-4C92-A0C3-6680327E4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77977-2A70-46EF-92B4-B2A1133B3BE6}"/>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30078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E3E0A-4EBA-4485-A18F-006A344C9B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F62849-4868-46C6-A1FE-413AD15A0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B61D3-222B-42EA-BF29-A576A4EFFCE4}"/>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5" name="Footer Placeholder 4">
            <a:extLst>
              <a:ext uri="{FF2B5EF4-FFF2-40B4-BE49-F238E27FC236}">
                <a16:creationId xmlns:a16="http://schemas.microsoft.com/office/drawing/2014/main" id="{8AC0CAB3-CFB8-49AF-B08C-0274B963A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604A7-8991-4796-9781-560CF2582847}"/>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207343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51891"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26016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1976-39F6-475B-ACCA-68076B5EAD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B2233-F08A-40CA-9539-EDFC56AD9A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4E246-B802-409C-923A-C4532A1824E8}"/>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5" name="Footer Placeholder 4">
            <a:extLst>
              <a:ext uri="{FF2B5EF4-FFF2-40B4-BE49-F238E27FC236}">
                <a16:creationId xmlns:a16="http://schemas.microsoft.com/office/drawing/2014/main" id="{080B75FB-5BFB-46EC-9D9D-BA6F53BE5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CE0FC-1B91-4D9D-BAA4-BEB3837246D2}"/>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214831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6566-8AAF-4AA2-ABA4-526DB31E4F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205774-C414-4288-BB9A-023608A7E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42334F-0CDB-4C3B-92CB-678D24C24D6E}"/>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5" name="Footer Placeholder 4">
            <a:extLst>
              <a:ext uri="{FF2B5EF4-FFF2-40B4-BE49-F238E27FC236}">
                <a16:creationId xmlns:a16="http://schemas.microsoft.com/office/drawing/2014/main" id="{55223164-9D8C-4B1E-9DBE-023DEF550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3A4E2-02B8-4179-9B13-E3AABD4FD4AA}"/>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301685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3AF3-E096-4795-B91C-E7101D966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9A53A-E53B-4F5F-A44C-ABAF2AA6D9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170390-E331-4C02-A8F6-E107981B4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314C0E-B4EB-4693-BEF6-D5C92509E19A}"/>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6" name="Footer Placeholder 5">
            <a:extLst>
              <a:ext uri="{FF2B5EF4-FFF2-40B4-BE49-F238E27FC236}">
                <a16:creationId xmlns:a16="http://schemas.microsoft.com/office/drawing/2014/main" id="{23BF33E9-12D8-4E15-8170-3AB4FFD11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4576E-2459-4EDF-8991-08F8D4F3317E}"/>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2934972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A4E04-362F-417B-B873-DAD829A782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3C70BA-301A-4F9B-A437-DFC00D0D8D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643C1-5943-4224-B0D2-33331177AF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8A28F-D904-4B14-8D3D-B14023D27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3118D-CF52-419E-B5EA-E3706008C4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80C301-B511-4F0E-8E29-FBC078D4112E}"/>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8" name="Footer Placeholder 7">
            <a:extLst>
              <a:ext uri="{FF2B5EF4-FFF2-40B4-BE49-F238E27FC236}">
                <a16:creationId xmlns:a16="http://schemas.microsoft.com/office/drawing/2014/main" id="{4BEF193C-5D4C-4A08-BA7C-79C7C0CB3C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42FEC7-7C72-42AE-B118-DC6981DA5A55}"/>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314623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47803-86E9-4B87-AB70-DC793C825B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B6BF5E-D9EE-4C3A-833B-FBB038DD66A3}"/>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4" name="Footer Placeholder 3">
            <a:extLst>
              <a:ext uri="{FF2B5EF4-FFF2-40B4-BE49-F238E27FC236}">
                <a16:creationId xmlns:a16="http://schemas.microsoft.com/office/drawing/2014/main" id="{0EE0CA74-B046-4FFA-9CF7-2721770842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AF4952-BA64-45DB-B513-E7E617A97A99}"/>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112731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CF66C-77C5-44D4-9386-DAB16B9DBF63}"/>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3" name="Footer Placeholder 2">
            <a:extLst>
              <a:ext uri="{FF2B5EF4-FFF2-40B4-BE49-F238E27FC236}">
                <a16:creationId xmlns:a16="http://schemas.microsoft.com/office/drawing/2014/main" id="{ADA72399-2F7B-4287-996E-136BB11A73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992429-76E8-4A49-9C6E-7502E79629EF}"/>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718910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9D4F-2D21-4E9C-9EC3-FA7B49FE7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16D055-A703-41BD-A3B9-19DB5F816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37AE01-DE06-49A6-B6FD-D3DE09A9B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0F9BE5-6224-42CD-89F9-D398BE34FD8F}"/>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6" name="Footer Placeholder 5">
            <a:extLst>
              <a:ext uri="{FF2B5EF4-FFF2-40B4-BE49-F238E27FC236}">
                <a16:creationId xmlns:a16="http://schemas.microsoft.com/office/drawing/2014/main" id="{675260D3-7B84-4208-84A2-AECA45020D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9C000-2A10-4A57-85D6-133E02C9381C}"/>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72526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BA85-CFBB-4BCB-B656-A21B50DF2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F41D62-9691-4C42-9CED-6CDA79B56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B679F7-9278-458B-A41C-1C974C11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B9B0C-06A1-467E-979B-60475C57F445}"/>
              </a:ext>
            </a:extLst>
          </p:cNvPr>
          <p:cNvSpPr>
            <a:spLocks noGrp="1"/>
          </p:cNvSpPr>
          <p:nvPr>
            <p:ph type="dt" sz="half" idx="10"/>
          </p:nvPr>
        </p:nvSpPr>
        <p:spPr/>
        <p:txBody>
          <a:bodyPr/>
          <a:lstStyle/>
          <a:p>
            <a:fld id="{6FFD5AC4-2372-481F-8932-4DFC3AC5D68A}" type="datetimeFigureOut">
              <a:rPr lang="en-US" smtClean="0"/>
              <a:t>10/6/2024</a:t>
            </a:fld>
            <a:endParaRPr lang="en-US"/>
          </a:p>
        </p:txBody>
      </p:sp>
      <p:sp>
        <p:nvSpPr>
          <p:cNvPr id="6" name="Footer Placeholder 5">
            <a:extLst>
              <a:ext uri="{FF2B5EF4-FFF2-40B4-BE49-F238E27FC236}">
                <a16:creationId xmlns:a16="http://schemas.microsoft.com/office/drawing/2014/main" id="{696FA202-08D2-467E-83C3-A88E36A6EF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8BA4E5-0DE9-4C1D-AC60-555805B02FB5}"/>
              </a:ext>
            </a:extLst>
          </p:cNvPr>
          <p:cNvSpPr>
            <a:spLocks noGrp="1"/>
          </p:cNvSpPr>
          <p:nvPr>
            <p:ph type="sldNum" sz="quarter" idx="12"/>
          </p:nvPr>
        </p:nvSpPr>
        <p:spPr/>
        <p:txBody>
          <a:bodyPr/>
          <a:lstStyle/>
          <a:p>
            <a:fld id="{1C24C9AC-1E48-47B3-BD61-67DBD9C3BD90}" type="slidenum">
              <a:rPr lang="en-US" smtClean="0"/>
              <a:t>‹#›</a:t>
            </a:fld>
            <a:endParaRPr lang="en-US"/>
          </a:p>
        </p:txBody>
      </p:sp>
    </p:spTree>
    <p:extLst>
      <p:ext uri="{BB962C8B-B14F-4D97-AF65-F5344CB8AC3E}">
        <p14:creationId xmlns:p14="http://schemas.microsoft.com/office/powerpoint/2010/main" val="1928420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704A9-FB6E-4B17-8024-B5AA498810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17B7CE-CC4D-47BF-9246-B3145B856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9DFEB-FEB8-43D8-86D8-92125DF006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FD5AC4-2372-481F-8932-4DFC3AC5D68A}" type="datetimeFigureOut">
              <a:rPr lang="en-US" smtClean="0"/>
              <a:t>10/6/2024</a:t>
            </a:fld>
            <a:endParaRPr lang="en-US"/>
          </a:p>
        </p:txBody>
      </p:sp>
      <p:sp>
        <p:nvSpPr>
          <p:cNvPr id="5" name="Footer Placeholder 4">
            <a:extLst>
              <a:ext uri="{FF2B5EF4-FFF2-40B4-BE49-F238E27FC236}">
                <a16:creationId xmlns:a16="http://schemas.microsoft.com/office/drawing/2014/main" id="{C19077A1-051D-4B2E-8EE0-911D113941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5BB106-B27B-4887-A8D4-95BD274AF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4C9AC-1E48-47B3-BD61-67DBD9C3BD90}" type="slidenum">
              <a:rPr lang="en-US" smtClean="0"/>
              <a:t>‹#›</a:t>
            </a:fld>
            <a:endParaRPr lang="en-US"/>
          </a:p>
        </p:txBody>
      </p:sp>
    </p:spTree>
    <p:extLst>
      <p:ext uri="{BB962C8B-B14F-4D97-AF65-F5344CB8AC3E}">
        <p14:creationId xmlns:p14="http://schemas.microsoft.com/office/powerpoint/2010/main" val="1436529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emf"/><Relationship Id="rId7"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1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w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9.emf"/><Relationship Id="rId4" Type="http://schemas.openxmlformats.org/officeDocument/2006/relationships/image" Target="../media/image98.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2.xml"/><Relationship Id="rId4" Type="http://schemas.openxmlformats.org/officeDocument/2006/relationships/image" Target="../media/image112.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9541-B9AC-4EB6-8031-B04B510DED8C}"/>
              </a:ext>
            </a:extLst>
          </p:cNvPr>
          <p:cNvSpPr>
            <a:spLocks noGrp="1"/>
          </p:cNvSpPr>
          <p:nvPr>
            <p:ph type="ctrTitle"/>
          </p:nvPr>
        </p:nvSpPr>
        <p:spPr>
          <a:xfrm>
            <a:off x="1524000" y="1972543"/>
            <a:ext cx="9144000" cy="2387600"/>
          </a:xfrm>
        </p:spPr>
        <p:txBody>
          <a:bodyPr>
            <a:normAutofit fontScale="90000"/>
          </a:bodyPr>
          <a:lstStyle/>
          <a:p>
            <a:r>
              <a:rPr lang="el-GR" dirty="0"/>
              <a:t>Σακχαρώδης Διαβήτης τύπου 2-Παχυσαρκία-Επιπλοκές</a:t>
            </a:r>
            <a:endParaRPr lang="en-US" dirty="0"/>
          </a:p>
        </p:txBody>
      </p:sp>
      <p:sp>
        <p:nvSpPr>
          <p:cNvPr id="3" name="Subtitle 2">
            <a:extLst>
              <a:ext uri="{FF2B5EF4-FFF2-40B4-BE49-F238E27FC236}">
                <a16:creationId xmlns:a16="http://schemas.microsoft.com/office/drawing/2014/main" id="{322FE945-F9DD-479D-B4E9-FF7F97ED95A9}"/>
              </a:ext>
            </a:extLst>
          </p:cNvPr>
          <p:cNvSpPr>
            <a:spLocks noGrp="1"/>
          </p:cNvSpPr>
          <p:nvPr>
            <p:ph type="subTitle" idx="1"/>
          </p:nvPr>
        </p:nvSpPr>
        <p:spPr>
          <a:xfrm>
            <a:off x="365760" y="4885457"/>
            <a:ext cx="11006328" cy="1655762"/>
          </a:xfrm>
        </p:spPr>
        <p:txBody>
          <a:bodyPr>
            <a:normAutofit fontScale="85000" lnSpcReduction="10000"/>
          </a:bodyPr>
          <a:lstStyle/>
          <a:p>
            <a:r>
              <a:rPr lang="el-GR" b="1" dirty="0"/>
              <a:t>Διονύσιος </a:t>
            </a:r>
            <a:r>
              <a:rPr lang="el-GR" b="1" dirty="0" err="1"/>
              <a:t>Χαρτουμπέκης</a:t>
            </a:r>
            <a:r>
              <a:rPr lang="el-GR" b="1" dirty="0"/>
              <a:t> </a:t>
            </a:r>
            <a:r>
              <a:rPr lang="en-US" b="1" dirty="0"/>
              <a:t>MD, PhD</a:t>
            </a:r>
          </a:p>
          <a:p>
            <a:r>
              <a:rPr lang="el-GR" b="1" dirty="0"/>
              <a:t>Επίκουρος Καθηγητής Παθολογίας-Ενδοκρινολογίας με έμφαση στη Μοριακή Ενδοκρινολογία</a:t>
            </a:r>
          </a:p>
          <a:p>
            <a:r>
              <a:rPr lang="en-US" b="1" dirty="0"/>
              <a:t>dchart@upatras.gr</a:t>
            </a:r>
            <a:endParaRPr lang="el-GR" b="1" dirty="0"/>
          </a:p>
          <a:p>
            <a:r>
              <a:rPr lang="en-US" b="1" dirty="0"/>
              <a:t>07.10.2024</a:t>
            </a:r>
          </a:p>
        </p:txBody>
      </p:sp>
      <p:pic>
        <p:nvPicPr>
          <p:cNvPr id="5" name="Picture 4">
            <a:extLst>
              <a:ext uri="{FF2B5EF4-FFF2-40B4-BE49-F238E27FC236}">
                <a16:creationId xmlns:a16="http://schemas.microsoft.com/office/drawing/2014/main" id="{4B4FB975-11B4-9B63-37D7-396525470352}"/>
              </a:ext>
            </a:extLst>
          </p:cNvPr>
          <p:cNvPicPr>
            <a:picLocks noChangeAspect="1"/>
          </p:cNvPicPr>
          <p:nvPr/>
        </p:nvPicPr>
        <p:blipFill>
          <a:blip r:embed="rId2"/>
          <a:stretch>
            <a:fillRect/>
          </a:stretch>
        </p:blipFill>
        <p:spPr>
          <a:xfrm>
            <a:off x="158268" y="0"/>
            <a:ext cx="5255207" cy="1902117"/>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23511C3A-EA69-47F7-FCE7-306D4CE98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0255" y="20498"/>
            <a:ext cx="2881745" cy="2881745"/>
          </a:xfrm>
          <a:prstGeom prst="rect">
            <a:avLst/>
          </a:prstGeom>
        </p:spPr>
      </p:pic>
      <p:sp>
        <p:nvSpPr>
          <p:cNvPr id="7" name="TextBox 6">
            <a:extLst>
              <a:ext uri="{FF2B5EF4-FFF2-40B4-BE49-F238E27FC236}">
                <a16:creationId xmlns:a16="http://schemas.microsoft.com/office/drawing/2014/main" id="{5A407E3B-29E8-2654-8C7F-F1AD65E4E93C}"/>
              </a:ext>
            </a:extLst>
          </p:cNvPr>
          <p:cNvSpPr txBox="1"/>
          <p:nvPr/>
        </p:nvSpPr>
        <p:spPr>
          <a:xfrm>
            <a:off x="9567822" y="-113182"/>
            <a:ext cx="2366610" cy="369332"/>
          </a:xfrm>
          <a:prstGeom prst="rect">
            <a:avLst/>
          </a:prstGeom>
          <a:noFill/>
        </p:spPr>
        <p:txBody>
          <a:bodyPr wrap="none" rtlCol="0">
            <a:spAutoFit/>
          </a:bodyPr>
          <a:lstStyle/>
          <a:p>
            <a:r>
              <a:rPr lang="en-US" dirty="0"/>
              <a:t>Presentation download</a:t>
            </a:r>
            <a:endParaRPr lang="en-CH" dirty="0"/>
          </a:p>
        </p:txBody>
      </p:sp>
    </p:spTree>
    <p:extLst>
      <p:ext uri="{BB962C8B-B14F-4D97-AF65-F5344CB8AC3E}">
        <p14:creationId xmlns:p14="http://schemas.microsoft.com/office/powerpoint/2010/main" val="3085094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2483E7-FBF1-4976-82D0-EBBECAE2E094}"/>
              </a:ext>
            </a:extLst>
          </p:cNvPr>
          <p:cNvPicPr>
            <a:picLocks noChangeAspect="1"/>
          </p:cNvPicPr>
          <p:nvPr/>
        </p:nvPicPr>
        <p:blipFill>
          <a:blip r:embed="rId2"/>
          <a:stretch>
            <a:fillRect/>
          </a:stretch>
        </p:blipFill>
        <p:spPr>
          <a:xfrm>
            <a:off x="1227759" y="979202"/>
            <a:ext cx="9736482" cy="5121795"/>
          </a:xfrm>
          <a:prstGeom prst="rect">
            <a:avLst/>
          </a:prstGeom>
        </p:spPr>
      </p:pic>
      <p:sp>
        <p:nvSpPr>
          <p:cNvPr id="6" name="TextBox 5">
            <a:extLst>
              <a:ext uri="{FF2B5EF4-FFF2-40B4-BE49-F238E27FC236}">
                <a16:creationId xmlns:a16="http://schemas.microsoft.com/office/drawing/2014/main" id="{082483DF-232A-4EA9-BC82-41969DBFB35E}"/>
              </a:ext>
            </a:extLst>
          </p:cNvPr>
          <p:cNvSpPr txBox="1"/>
          <p:nvPr/>
        </p:nvSpPr>
        <p:spPr>
          <a:xfrm>
            <a:off x="10964241" y="6488668"/>
            <a:ext cx="1259704" cy="369332"/>
          </a:xfrm>
          <a:prstGeom prst="rect">
            <a:avLst/>
          </a:prstGeom>
          <a:noFill/>
        </p:spPr>
        <p:txBody>
          <a:bodyPr wrap="none" rtlCol="0">
            <a:spAutoFit/>
          </a:bodyPr>
          <a:lstStyle/>
          <a:p>
            <a:r>
              <a:rPr lang="en-US" dirty="0"/>
              <a:t>WHO</a:t>
            </a:r>
            <a:r>
              <a:rPr lang="el-GR" dirty="0"/>
              <a:t>, 2020</a:t>
            </a:r>
            <a:endParaRPr lang="en-US" dirty="0"/>
          </a:p>
        </p:txBody>
      </p:sp>
      <p:sp>
        <p:nvSpPr>
          <p:cNvPr id="8" name="TextBox 7">
            <a:extLst>
              <a:ext uri="{FF2B5EF4-FFF2-40B4-BE49-F238E27FC236}">
                <a16:creationId xmlns:a16="http://schemas.microsoft.com/office/drawing/2014/main" id="{51E4D671-F8C5-4B2E-BE4A-899A2D0A1C70}"/>
              </a:ext>
            </a:extLst>
          </p:cNvPr>
          <p:cNvSpPr txBox="1"/>
          <p:nvPr/>
        </p:nvSpPr>
        <p:spPr>
          <a:xfrm>
            <a:off x="1515579" y="0"/>
            <a:ext cx="9160841" cy="646331"/>
          </a:xfrm>
          <a:prstGeom prst="rect">
            <a:avLst/>
          </a:prstGeom>
          <a:noFill/>
        </p:spPr>
        <p:txBody>
          <a:bodyPr wrap="none" rtlCol="0">
            <a:spAutoFit/>
          </a:bodyPr>
          <a:lstStyle/>
          <a:p>
            <a:r>
              <a:rPr lang="el-GR" sz="3600" dirty="0"/>
              <a:t>Ο </a:t>
            </a:r>
            <a:r>
              <a:rPr lang="el-GR" sz="3600" dirty="0" err="1"/>
              <a:t>επιπολασμός</a:t>
            </a:r>
            <a:r>
              <a:rPr lang="el-GR" sz="3600" dirty="0"/>
              <a:t> του διαβήτη αυξάνεται διεθνώς</a:t>
            </a:r>
            <a:endParaRPr lang="en-US" sz="3600" dirty="0"/>
          </a:p>
        </p:txBody>
      </p:sp>
    </p:spTree>
    <p:extLst>
      <p:ext uri="{BB962C8B-B14F-4D97-AF65-F5344CB8AC3E}">
        <p14:creationId xmlns:p14="http://schemas.microsoft.com/office/powerpoint/2010/main" val="3145205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C9070-D9BC-A363-FFDD-7E79FEE91B80}"/>
              </a:ext>
            </a:extLst>
          </p:cNvPr>
          <p:cNvPicPr>
            <a:picLocks noChangeAspect="1"/>
          </p:cNvPicPr>
          <p:nvPr/>
        </p:nvPicPr>
        <p:blipFill>
          <a:blip r:embed="rId2"/>
          <a:stretch>
            <a:fillRect/>
          </a:stretch>
        </p:blipFill>
        <p:spPr>
          <a:xfrm>
            <a:off x="1676400" y="0"/>
            <a:ext cx="8839200" cy="6858000"/>
          </a:xfrm>
          <a:prstGeom prst="rect">
            <a:avLst/>
          </a:prstGeom>
        </p:spPr>
      </p:pic>
      <p:sp>
        <p:nvSpPr>
          <p:cNvPr id="3" name="TextBox 2">
            <a:extLst>
              <a:ext uri="{FF2B5EF4-FFF2-40B4-BE49-F238E27FC236}">
                <a16:creationId xmlns:a16="http://schemas.microsoft.com/office/drawing/2014/main" id="{D86C9060-413A-C2E1-142E-6C022390B9EB}"/>
              </a:ext>
            </a:extLst>
          </p:cNvPr>
          <p:cNvSpPr txBox="1"/>
          <p:nvPr/>
        </p:nvSpPr>
        <p:spPr>
          <a:xfrm>
            <a:off x="9081820" y="6153073"/>
            <a:ext cx="1286250" cy="369332"/>
          </a:xfrm>
          <a:prstGeom prst="rect">
            <a:avLst/>
          </a:prstGeom>
          <a:noFill/>
        </p:spPr>
        <p:txBody>
          <a:bodyPr wrap="none" rtlCol="0">
            <a:spAutoFit/>
          </a:bodyPr>
          <a:lstStyle/>
          <a:p>
            <a:r>
              <a:rPr lang="en-US" b="1" dirty="0"/>
              <a:t>&gt;180 mg/dl</a:t>
            </a:r>
            <a:endParaRPr lang="en-CH" b="1" dirty="0"/>
          </a:p>
        </p:txBody>
      </p:sp>
      <p:sp>
        <p:nvSpPr>
          <p:cNvPr id="4" name="TextBox 3">
            <a:extLst>
              <a:ext uri="{FF2B5EF4-FFF2-40B4-BE49-F238E27FC236}">
                <a16:creationId xmlns:a16="http://schemas.microsoft.com/office/drawing/2014/main" id="{53C60EC2-F766-86AB-F5D3-F7137E9E8169}"/>
              </a:ext>
            </a:extLst>
          </p:cNvPr>
          <p:cNvSpPr txBox="1"/>
          <p:nvPr/>
        </p:nvSpPr>
        <p:spPr>
          <a:xfrm>
            <a:off x="7480660" y="6153073"/>
            <a:ext cx="1592424" cy="369332"/>
          </a:xfrm>
          <a:prstGeom prst="rect">
            <a:avLst/>
          </a:prstGeom>
          <a:noFill/>
        </p:spPr>
        <p:txBody>
          <a:bodyPr wrap="none" rtlCol="0">
            <a:spAutoFit/>
          </a:bodyPr>
          <a:lstStyle/>
          <a:p>
            <a:r>
              <a:rPr lang="en-US" b="1" dirty="0"/>
              <a:t>158-178 mg/dl</a:t>
            </a:r>
            <a:endParaRPr lang="en-CH" b="1" dirty="0"/>
          </a:p>
        </p:txBody>
      </p:sp>
      <p:sp>
        <p:nvSpPr>
          <p:cNvPr id="5" name="TextBox 4">
            <a:extLst>
              <a:ext uri="{FF2B5EF4-FFF2-40B4-BE49-F238E27FC236}">
                <a16:creationId xmlns:a16="http://schemas.microsoft.com/office/drawing/2014/main" id="{85F2582E-154E-FE81-A27B-632F14D8D2F4}"/>
              </a:ext>
            </a:extLst>
          </p:cNvPr>
          <p:cNvSpPr txBox="1"/>
          <p:nvPr/>
        </p:nvSpPr>
        <p:spPr>
          <a:xfrm>
            <a:off x="5986913" y="6141829"/>
            <a:ext cx="1592424" cy="369332"/>
          </a:xfrm>
          <a:prstGeom prst="rect">
            <a:avLst/>
          </a:prstGeom>
          <a:noFill/>
        </p:spPr>
        <p:txBody>
          <a:bodyPr wrap="none" rtlCol="0">
            <a:spAutoFit/>
          </a:bodyPr>
          <a:lstStyle/>
          <a:p>
            <a:r>
              <a:rPr lang="en-US" b="1" dirty="0"/>
              <a:t>140-158 mg/dl</a:t>
            </a:r>
            <a:endParaRPr lang="en-CH" b="1" dirty="0"/>
          </a:p>
        </p:txBody>
      </p:sp>
      <p:sp>
        <p:nvSpPr>
          <p:cNvPr id="6" name="TextBox 5">
            <a:extLst>
              <a:ext uri="{FF2B5EF4-FFF2-40B4-BE49-F238E27FC236}">
                <a16:creationId xmlns:a16="http://schemas.microsoft.com/office/drawing/2014/main" id="{A440CD53-662C-6CDC-747D-59A1FD2D64D8}"/>
              </a:ext>
            </a:extLst>
          </p:cNvPr>
          <p:cNvSpPr txBox="1"/>
          <p:nvPr/>
        </p:nvSpPr>
        <p:spPr>
          <a:xfrm>
            <a:off x="4452114" y="6141827"/>
            <a:ext cx="1592424" cy="369332"/>
          </a:xfrm>
          <a:prstGeom prst="rect">
            <a:avLst/>
          </a:prstGeom>
          <a:noFill/>
        </p:spPr>
        <p:txBody>
          <a:bodyPr wrap="none" rtlCol="0">
            <a:spAutoFit/>
          </a:bodyPr>
          <a:lstStyle/>
          <a:p>
            <a:r>
              <a:rPr lang="en-US" b="1" dirty="0"/>
              <a:t>121-140 mg/dl</a:t>
            </a:r>
            <a:endParaRPr lang="en-CH" b="1" dirty="0"/>
          </a:p>
        </p:txBody>
      </p:sp>
      <p:sp>
        <p:nvSpPr>
          <p:cNvPr id="7" name="TextBox 6">
            <a:extLst>
              <a:ext uri="{FF2B5EF4-FFF2-40B4-BE49-F238E27FC236}">
                <a16:creationId xmlns:a16="http://schemas.microsoft.com/office/drawing/2014/main" id="{5F2FF5FC-18C0-4186-9CF0-B5EDC3A0F0F0}"/>
              </a:ext>
            </a:extLst>
          </p:cNvPr>
          <p:cNvSpPr txBox="1"/>
          <p:nvPr/>
        </p:nvSpPr>
        <p:spPr>
          <a:xfrm>
            <a:off x="3106906" y="6153073"/>
            <a:ext cx="1475404" cy="369332"/>
          </a:xfrm>
          <a:prstGeom prst="rect">
            <a:avLst/>
          </a:prstGeom>
          <a:noFill/>
        </p:spPr>
        <p:txBody>
          <a:bodyPr wrap="none" rtlCol="0">
            <a:spAutoFit/>
          </a:bodyPr>
          <a:lstStyle/>
          <a:p>
            <a:r>
              <a:rPr lang="en-US" b="1" dirty="0"/>
              <a:t>85-121 mg/dl</a:t>
            </a:r>
            <a:endParaRPr lang="en-CH" b="1" dirty="0"/>
          </a:p>
        </p:txBody>
      </p:sp>
    </p:spTree>
    <p:extLst>
      <p:ext uri="{BB962C8B-B14F-4D97-AF65-F5344CB8AC3E}">
        <p14:creationId xmlns:p14="http://schemas.microsoft.com/office/powerpoint/2010/main" val="13414008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A6F61-5AC6-1434-A3AD-BA8B9BC2DBA3}"/>
              </a:ext>
            </a:extLst>
          </p:cNvPr>
          <p:cNvPicPr>
            <a:picLocks noChangeAspect="1"/>
          </p:cNvPicPr>
          <p:nvPr/>
        </p:nvPicPr>
        <p:blipFill>
          <a:blip r:embed="rId2"/>
          <a:stretch>
            <a:fillRect/>
          </a:stretch>
        </p:blipFill>
        <p:spPr>
          <a:xfrm>
            <a:off x="1358065" y="735363"/>
            <a:ext cx="9144793" cy="5907536"/>
          </a:xfrm>
          <a:prstGeom prst="rect">
            <a:avLst/>
          </a:prstGeom>
        </p:spPr>
      </p:pic>
      <p:sp>
        <p:nvSpPr>
          <p:cNvPr id="5" name="TextBox 4">
            <a:extLst>
              <a:ext uri="{FF2B5EF4-FFF2-40B4-BE49-F238E27FC236}">
                <a16:creationId xmlns:a16="http://schemas.microsoft.com/office/drawing/2014/main" id="{6C010F16-A485-F611-0BEF-463D056BFF18}"/>
              </a:ext>
            </a:extLst>
          </p:cNvPr>
          <p:cNvSpPr txBox="1"/>
          <p:nvPr/>
        </p:nvSpPr>
        <p:spPr>
          <a:xfrm>
            <a:off x="1042416" y="502920"/>
            <a:ext cx="10115398" cy="523220"/>
          </a:xfrm>
          <a:prstGeom prst="rect">
            <a:avLst/>
          </a:prstGeom>
          <a:noFill/>
        </p:spPr>
        <p:txBody>
          <a:bodyPr wrap="none" rtlCol="0">
            <a:spAutoFit/>
          </a:bodyPr>
          <a:lstStyle/>
          <a:p>
            <a:r>
              <a:rPr lang="el-GR" sz="2800" dirty="0"/>
              <a:t>Η παρουσία διαβήτη αυξάνει σημαντικά τον καρδιαγγειακό κίνδυνο</a:t>
            </a:r>
            <a:endParaRPr lang="en-CH" sz="2800" dirty="0"/>
          </a:p>
        </p:txBody>
      </p:sp>
    </p:spTree>
    <p:extLst>
      <p:ext uri="{BB962C8B-B14F-4D97-AF65-F5344CB8AC3E}">
        <p14:creationId xmlns:p14="http://schemas.microsoft.com/office/powerpoint/2010/main" val="27580058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A720FF-BBEE-F136-9498-8EDCCE65EEB5}"/>
              </a:ext>
            </a:extLst>
          </p:cNvPr>
          <p:cNvSpPr txBox="1"/>
          <p:nvPr/>
        </p:nvSpPr>
        <p:spPr>
          <a:xfrm>
            <a:off x="4353098" y="513629"/>
            <a:ext cx="2372765" cy="584775"/>
          </a:xfrm>
          <a:prstGeom prst="rect">
            <a:avLst/>
          </a:prstGeom>
          <a:noFill/>
        </p:spPr>
        <p:txBody>
          <a:bodyPr wrap="none" rtlCol="0">
            <a:spAutoFit/>
          </a:bodyPr>
          <a:lstStyle/>
          <a:p>
            <a:r>
              <a:rPr lang="el-GR" sz="3200" b="1" dirty="0"/>
              <a:t>ΠΑΧΥΣΑΡΚΙΑ</a:t>
            </a:r>
            <a:endParaRPr lang="en-CH" sz="3200" b="1" dirty="0"/>
          </a:p>
        </p:txBody>
      </p:sp>
      <p:pic>
        <p:nvPicPr>
          <p:cNvPr id="5" name="Picture 4">
            <a:extLst>
              <a:ext uri="{FF2B5EF4-FFF2-40B4-BE49-F238E27FC236}">
                <a16:creationId xmlns:a16="http://schemas.microsoft.com/office/drawing/2014/main" id="{D9EDD672-E829-FC59-E752-1AA79D9A0D33}"/>
              </a:ext>
            </a:extLst>
          </p:cNvPr>
          <p:cNvPicPr>
            <a:picLocks noChangeAspect="1"/>
          </p:cNvPicPr>
          <p:nvPr/>
        </p:nvPicPr>
        <p:blipFill>
          <a:blip r:embed="rId2"/>
          <a:stretch>
            <a:fillRect/>
          </a:stretch>
        </p:blipFill>
        <p:spPr>
          <a:xfrm>
            <a:off x="3317586" y="2120756"/>
            <a:ext cx="4762500" cy="3743325"/>
          </a:xfrm>
          <a:prstGeom prst="rect">
            <a:avLst/>
          </a:prstGeom>
        </p:spPr>
      </p:pic>
    </p:spTree>
    <p:extLst>
      <p:ext uri="{BB962C8B-B14F-4D97-AF65-F5344CB8AC3E}">
        <p14:creationId xmlns:p14="http://schemas.microsoft.com/office/powerpoint/2010/main" val="34786631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6C3706-EF55-320B-5FE0-D0132FD85E7C}"/>
              </a:ext>
            </a:extLst>
          </p:cNvPr>
          <p:cNvSpPr txBox="1"/>
          <p:nvPr/>
        </p:nvSpPr>
        <p:spPr>
          <a:xfrm>
            <a:off x="147781" y="22168"/>
            <a:ext cx="12044219" cy="2308324"/>
          </a:xfrm>
          <a:prstGeom prst="rect">
            <a:avLst/>
          </a:prstGeom>
          <a:noFill/>
        </p:spPr>
        <p:txBody>
          <a:bodyPr wrap="square" rtlCol="0">
            <a:spAutoFit/>
          </a:bodyPr>
          <a:lstStyle/>
          <a:p>
            <a:r>
              <a:rPr lang="el-GR" sz="2400" dirty="0"/>
              <a:t>Η παχυσαρκία αποτελεί χρόνιο νόσημα και οφείλεται στη συσσώρευση λίπους στον οργανισμό πέραν της ποσότητας που είναι απαραίτητη για την αρμονική λειτουργία του.</a:t>
            </a:r>
            <a:endParaRPr lang="en-US" sz="2400" dirty="0"/>
          </a:p>
          <a:p>
            <a:endParaRPr lang="en-US" sz="2400" dirty="0"/>
          </a:p>
          <a:p>
            <a:r>
              <a:rPr lang="el-GR" sz="2400" dirty="0"/>
              <a:t>Αποτελεί πολυπαραγοντικό νόσημα και δεν είναι απλά επιλογή του ασθενούς με παχυσαρκία. </a:t>
            </a:r>
          </a:p>
          <a:p>
            <a:endParaRPr lang="el-GR" sz="2400" dirty="0"/>
          </a:p>
          <a:p>
            <a:r>
              <a:rPr lang="el-GR" sz="2400" dirty="0"/>
              <a:t>Συσχετίζεται με μεταβολικές διαταραχές και αυξημένη νοσηρότητα και θνητότητα</a:t>
            </a:r>
            <a:endParaRPr lang="en-CH" sz="2400" dirty="0"/>
          </a:p>
        </p:txBody>
      </p:sp>
      <p:pic>
        <p:nvPicPr>
          <p:cNvPr id="6" name="Picture 5">
            <a:extLst>
              <a:ext uri="{FF2B5EF4-FFF2-40B4-BE49-F238E27FC236}">
                <a16:creationId xmlns:a16="http://schemas.microsoft.com/office/drawing/2014/main" id="{299DE803-1EFC-4CC6-1DAB-117BD595FB38}"/>
              </a:ext>
            </a:extLst>
          </p:cNvPr>
          <p:cNvPicPr>
            <a:picLocks noChangeAspect="1"/>
          </p:cNvPicPr>
          <p:nvPr/>
        </p:nvPicPr>
        <p:blipFill>
          <a:blip r:embed="rId2"/>
          <a:stretch>
            <a:fillRect/>
          </a:stretch>
        </p:blipFill>
        <p:spPr>
          <a:xfrm>
            <a:off x="46182" y="3426391"/>
            <a:ext cx="7278254" cy="3049223"/>
          </a:xfrm>
          <a:prstGeom prst="rect">
            <a:avLst/>
          </a:prstGeom>
        </p:spPr>
      </p:pic>
      <p:pic>
        <p:nvPicPr>
          <p:cNvPr id="7" name="Picture 6">
            <a:extLst>
              <a:ext uri="{FF2B5EF4-FFF2-40B4-BE49-F238E27FC236}">
                <a16:creationId xmlns:a16="http://schemas.microsoft.com/office/drawing/2014/main" id="{6C394076-FAAE-D391-C2E7-A0AAA6102866}"/>
              </a:ext>
            </a:extLst>
          </p:cNvPr>
          <p:cNvPicPr>
            <a:picLocks noChangeAspect="1"/>
          </p:cNvPicPr>
          <p:nvPr/>
        </p:nvPicPr>
        <p:blipFill>
          <a:blip r:embed="rId3"/>
          <a:stretch>
            <a:fillRect/>
          </a:stretch>
        </p:blipFill>
        <p:spPr>
          <a:xfrm>
            <a:off x="7521864" y="3300978"/>
            <a:ext cx="4456562" cy="3426249"/>
          </a:xfrm>
          <a:prstGeom prst="rect">
            <a:avLst/>
          </a:prstGeom>
        </p:spPr>
      </p:pic>
    </p:spTree>
    <p:extLst>
      <p:ext uri="{BB962C8B-B14F-4D97-AF65-F5344CB8AC3E}">
        <p14:creationId xmlns:p14="http://schemas.microsoft.com/office/powerpoint/2010/main" val="25823272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D4C38-A78C-34DB-B6F9-77C458055059}"/>
              </a:ext>
            </a:extLst>
          </p:cNvPr>
          <p:cNvPicPr>
            <a:picLocks noChangeAspect="1"/>
          </p:cNvPicPr>
          <p:nvPr/>
        </p:nvPicPr>
        <p:blipFill>
          <a:blip r:embed="rId2"/>
          <a:stretch>
            <a:fillRect/>
          </a:stretch>
        </p:blipFill>
        <p:spPr>
          <a:xfrm>
            <a:off x="115774" y="973545"/>
            <a:ext cx="7587354" cy="4005746"/>
          </a:xfrm>
          <a:prstGeom prst="rect">
            <a:avLst/>
          </a:prstGeom>
        </p:spPr>
      </p:pic>
      <p:pic>
        <p:nvPicPr>
          <p:cNvPr id="3" name="Picture 2">
            <a:extLst>
              <a:ext uri="{FF2B5EF4-FFF2-40B4-BE49-F238E27FC236}">
                <a16:creationId xmlns:a16="http://schemas.microsoft.com/office/drawing/2014/main" id="{2EB2FA8D-F8AF-1C85-F4EE-1D39606E9565}"/>
              </a:ext>
            </a:extLst>
          </p:cNvPr>
          <p:cNvPicPr>
            <a:picLocks noChangeAspect="1"/>
          </p:cNvPicPr>
          <p:nvPr/>
        </p:nvPicPr>
        <p:blipFill>
          <a:blip r:embed="rId3"/>
          <a:stretch>
            <a:fillRect/>
          </a:stretch>
        </p:blipFill>
        <p:spPr>
          <a:xfrm>
            <a:off x="8107074" y="1388918"/>
            <a:ext cx="3514725" cy="2971800"/>
          </a:xfrm>
          <a:prstGeom prst="rect">
            <a:avLst/>
          </a:prstGeom>
        </p:spPr>
      </p:pic>
      <p:sp>
        <p:nvSpPr>
          <p:cNvPr id="5" name="TextBox 4">
            <a:extLst>
              <a:ext uri="{FF2B5EF4-FFF2-40B4-BE49-F238E27FC236}">
                <a16:creationId xmlns:a16="http://schemas.microsoft.com/office/drawing/2014/main" id="{33341D46-BBDE-ED4F-F381-0F96C883C6F4}"/>
              </a:ext>
            </a:extLst>
          </p:cNvPr>
          <p:cNvSpPr txBox="1"/>
          <p:nvPr/>
        </p:nvSpPr>
        <p:spPr>
          <a:xfrm>
            <a:off x="3188393" y="6109854"/>
            <a:ext cx="5368521" cy="461665"/>
          </a:xfrm>
          <a:prstGeom prst="rect">
            <a:avLst/>
          </a:prstGeom>
          <a:noFill/>
        </p:spPr>
        <p:txBody>
          <a:bodyPr wrap="none" rtlCol="0">
            <a:spAutoFit/>
          </a:bodyPr>
          <a:lstStyle/>
          <a:p>
            <a:r>
              <a:rPr lang="en-US" sz="2400" dirty="0"/>
              <a:t>Body mass index: </a:t>
            </a:r>
            <a:r>
              <a:rPr lang="el-GR" sz="2400" dirty="0"/>
              <a:t>Δείκτης μάζας σώματος</a:t>
            </a:r>
            <a:endParaRPr lang="en-CH" sz="2400" dirty="0"/>
          </a:p>
        </p:txBody>
      </p:sp>
    </p:spTree>
    <p:extLst>
      <p:ext uri="{BB962C8B-B14F-4D97-AF65-F5344CB8AC3E}">
        <p14:creationId xmlns:p14="http://schemas.microsoft.com/office/powerpoint/2010/main" val="37587567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0702B-23F0-2799-73E7-DD7EABB93FC5}"/>
              </a:ext>
            </a:extLst>
          </p:cNvPr>
          <p:cNvPicPr>
            <a:picLocks noChangeAspect="1"/>
          </p:cNvPicPr>
          <p:nvPr/>
        </p:nvPicPr>
        <p:blipFill>
          <a:blip r:embed="rId2"/>
          <a:stretch>
            <a:fillRect/>
          </a:stretch>
        </p:blipFill>
        <p:spPr>
          <a:xfrm>
            <a:off x="1595437" y="1057275"/>
            <a:ext cx="8629650" cy="1885950"/>
          </a:xfrm>
          <a:prstGeom prst="rect">
            <a:avLst/>
          </a:prstGeom>
        </p:spPr>
      </p:pic>
      <p:pic>
        <p:nvPicPr>
          <p:cNvPr id="7" name="Picture 6">
            <a:extLst>
              <a:ext uri="{FF2B5EF4-FFF2-40B4-BE49-F238E27FC236}">
                <a16:creationId xmlns:a16="http://schemas.microsoft.com/office/drawing/2014/main" id="{38D7E4BC-5B2C-3357-ED06-1E3C2C138CF2}"/>
              </a:ext>
            </a:extLst>
          </p:cNvPr>
          <p:cNvPicPr>
            <a:picLocks noChangeAspect="1"/>
          </p:cNvPicPr>
          <p:nvPr/>
        </p:nvPicPr>
        <p:blipFill>
          <a:blip r:embed="rId3"/>
          <a:stretch>
            <a:fillRect/>
          </a:stretch>
        </p:blipFill>
        <p:spPr>
          <a:xfrm>
            <a:off x="1624012" y="2971800"/>
            <a:ext cx="8601075" cy="1943100"/>
          </a:xfrm>
          <a:prstGeom prst="rect">
            <a:avLst/>
          </a:prstGeom>
        </p:spPr>
      </p:pic>
      <p:pic>
        <p:nvPicPr>
          <p:cNvPr id="9" name="Picture 8">
            <a:extLst>
              <a:ext uri="{FF2B5EF4-FFF2-40B4-BE49-F238E27FC236}">
                <a16:creationId xmlns:a16="http://schemas.microsoft.com/office/drawing/2014/main" id="{4A8B23DD-A978-6337-7944-B5211BDBF144}"/>
              </a:ext>
            </a:extLst>
          </p:cNvPr>
          <p:cNvPicPr>
            <a:picLocks noChangeAspect="1"/>
          </p:cNvPicPr>
          <p:nvPr/>
        </p:nvPicPr>
        <p:blipFill>
          <a:blip r:embed="rId4"/>
          <a:stretch>
            <a:fillRect/>
          </a:stretch>
        </p:blipFill>
        <p:spPr>
          <a:xfrm>
            <a:off x="1628775" y="4914900"/>
            <a:ext cx="8610600" cy="1943100"/>
          </a:xfrm>
          <a:prstGeom prst="rect">
            <a:avLst/>
          </a:prstGeom>
        </p:spPr>
      </p:pic>
      <p:sp>
        <p:nvSpPr>
          <p:cNvPr id="11" name="TextBox 10">
            <a:extLst>
              <a:ext uri="{FF2B5EF4-FFF2-40B4-BE49-F238E27FC236}">
                <a16:creationId xmlns:a16="http://schemas.microsoft.com/office/drawing/2014/main" id="{78E395CD-A07F-2FB3-E6ED-10B578264A46}"/>
              </a:ext>
            </a:extLst>
          </p:cNvPr>
          <p:cNvSpPr txBox="1"/>
          <p:nvPr/>
        </p:nvSpPr>
        <p:spPr>
          <a:xfrm>
            <a:off x="3273879" y="12804"/>
            <a:ext cx="5512919" cy="523220"/>
          </a:xfrm>
          <a:prstGeom prst="rect">
            <a:avLst/>
          </a:prstGeom>
          <a:noFill/>
        </p:spPr>
        <p:txBody>
          <a:bodyPr wrap="none" rtlCol="0">
            <a:spAutoFit/>
          </a:bodyPr>
          <a:lstStyle/>
          <a:p>
            <a:r>
              <a:rPr lang="el-GR" sz="2800" b="1" dirty="0"/>
              <a:t>Στατιστικά της παχυσαρκίας (</a:t>
            </a:r>
            <a:r>
              <a:rPr lang="en-US" sz="2800" b="1" dirty="0"/>
              <a:t>WHO)</a:t>
            </a:r>
          </a:p>
        </p:txBody>
      </p:sp>
    </p:spTree>
    <p:extLst>
      <p:ext uri="{BB962C8B-B14F-4D97-AF65-F5344CB8AC3E}">
        <p14:creationId xmlns:p14="http://schemas.microsoft.com/office/powerpoint/2010/main" val="29955553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175A3B-94DE-55B0-5BD9-5ACBAE233787}"/>
              </a:ext>
            </a:extLst>
          </p:cNvPr>
          <p:cNvPicPr>
            <a:picLocks noChangeAspect="1"/>
          </p:cNvPicPr>
          <p:nvPr/>
        </p:nvPicPr>
        <p:blipFill>
          <a:blip r:embed="rId2"/>
          <a:stretch>
            <a:fillRect/>
          </a:stretch>
        </p:blipFill>
        <p:spPr>
          <a:xfrm>
            <a:off x="2909455" y="460408"/>
            <a:ext cx="5391382" cy="6397592"/>
          </a:xfrm>
          <a:prstGeom prst="rect">
            <a:avLst/>
          </a:prstGeom>
        </p:spPr>
      </p:pic>
      <p:sp>
        <p:nvSpPr>
          <p:cNvPr id="5" name="TextBox 4">
            <a:extLst>
              <a:ext uri="{FF2B5EF4-FFF2-40B4-BE49-F238E27FC236}">
                <a16:creationId xmlns:a16="http://schemas.microsoft.com/office/drawing/2014/main" id="{F48CF88A-3335-6002-76E5-5707486A49D7}"/>
              </a:ext>
            </a:extLst>
          </p:cNvPr>
          <p:cNvSpPr txBox="1"/>
          <p:nvPr/>
        </p:nvSpPr>
        <p:spPr>
          <a:xfrm>
            <a:off x="4090601" y="84235"/>
            <a:ext cx="3156633" cy="523220"/>
          </a:xfrm>
          <a:prstGeom prst="rect">
            <a:avLst/>
          </a:prstGeom>
          <a:noFill/>
        </p:spPr>
        <p:txBody>
          <a:bodyPr wrap="none" rtlCol="0">
            <a:spAutoFit/>
          </a:bodyPr>
          <a:lstStyle/>
          <a:p>
            <a:r>
              <a:rPr lang="el-GR" sz="2800" b="1" dirty="0"/>
              <a:t>ΑΙΤΙΑ ΠΑΧΥΣΑΡΚΙΑΣ</a:t>
            </a:r>
            <a:endParaRPr lang="en-CH" sz="2800" b="1" dirty="0"/>
          </a:p>
        </p:txBody>
      </p:sp>
    </p:spTree>
    <p:extLst>
      <p:ext uri="{BB962C8B-B14F-4D97-AF65-F5344CB8AC3E}">
        <p14:creationId xmlns:p14="http://schemas.microsoft.com/office/powerpoint/2010/main" val="4064890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7561C7-1582-7752-652A-751E74EE4B2F}"/>
              </a:ext>
            </a:extLst>
          </p:cNvPr>
          <p:cNvSpPr txBox="1"/>
          <p:nvPr/>
        </p:nvSpPr>
        <p:spPr>
          <a:xfrm>
            <a:off x="409170" y="1045744"/>
            <a:ext cx="11373659" cy="1938992"/>
          </a:xfrm>
          <a:prstGeom prst="rect">
            <a:avLst/>
          </a:prstGeom>
          <a:noFill/>
        </p:spPr>
        <p:txBody>
          <a:bodyPr wrap="square" rtlCol="0">
            <a:spAutoFit/>
          </a:bodyPr>
          <a:lstStyle/>
          <a:p>
            <a:r>
              <a:rPr lang="el-GR" sz="2400" dirty="0"/>
              <a:t>Σε μια μετα-ανάλυση 82 </a:t>
            </a:r>
            <a:r>
              <a:rPr lang="en-US" sz="2400" dirty="0"/>
              <a:t>GWAS (genome wide association studies) </a:t>
            </a:r>
            <a:r>
              <a:rPr lang="el-GR" sz="2400" dirty="0"/>
              <a:t>βρέθηκαν 97 γενετικοί επίτοποι που εξηγούν μόλις 2,7% των μεταβολών του </a:t>
            </a:r>
            <a:r>
              <a:rPr lang="en-US" sz="2400" dirty="0"/>
              <a:t>BMI, </a:t>
            </a:r>
            <a:r>
              <a:rPr lang="el-GR" sz="2400" dirty="0"/>
              <a:t>που σημαίνει ότι </a:t>
            </a:r>
            <a:r>
              <a:rPr lang="el-GR" sz="2400" b="1" dirty="0"/>
              <a:t>το περιβάλλον και  αλληλεπίδραση περιβάλλοντος-γονιδίων διαδραματίζει σημαντικό ρόλο</a:t>
            </a:r>
            <a:r>
              <a:rPr lang="el-GR" sz="2400" dirty="0"/>
              <a:t>.</a:t>
            </a:r>
          </a:p>
          <a:p>
            <a:r>
              <a:rPr lang="el-GR" sz="2400" dirty="0"/>
              <a:t> </a:t>
            </a:r>
            <a:r>
              <a:rPr lang="fr-FR" sz="2400" dirty="0"/>
              <a:t>http://www.nature.com/doifinder/10.1038/nature14177</a:t>
            </a:r>
            <a:endParaRPr lang="en-CH" sz="2400" dirty="0"/>
          </a:p>
        </p:txBody>
      </p:sp>
      <p:sp>
        <p:nvSpPr>
          <p:cNvPr id="8" name="TextBox 7">
            <a:extLst>
              <a:ext uri="{FF2B5EF4-FFF2-40B4-BE49-F238E27FC236}">
                <a16:creationId xmlns:a16="http://schemas.microsoft.com/office/drawing/2014/main" id="{C035325C-6A61-0C9E-D453-326EFBE8B7E3}"/>
              </a:ext>
            </a:extLst>
          </p:cNvPr>
          <p:cNvSpPr txBox="1"/>
          <p:nvPr/>
        </p:nvSpPr>
        <p:spPr>
          <a:xfrm>
            <a:off x="4090601" y="84235"/>
            <a:ext cx="3156633" cy="523220"/>
          </a:xfrm>
          <a:prstGeom prst="rect">
            <a:avLst/>
          </a:prstGeom>
          <a:noFill/>
        </p:spPr>
        <p:txBody>
          <a:bodyPr wrap="none" rtlCol="0">
            <a:spAutoFit/>
          </a:bodyPr>
          <a:lstStyle/>
          <a:p>
            <a:r>
              <a:rPr lang="el-GR" sz="2800" b="1" dirty="0"/>
              <a:t>ΑΙΤΙΑ ΠΑΧΥΣΑΡΚΙΑΣ</a:t>
            </a:r>
            <a:endParaRPr lang="en-CH" sz="2800" b="1" dirty="0"/>
          </a:p>
        </p:txBody>
      </p:sp>
    </p:spTree>
    <p:extLst>
      <p:ext uri="{BB962C8B-B14F-4D97-AF65-F5344CB8AC3E}">
        <p14:creationId xmlns:p14="http://schemas.microsoft.com/office/powerpoint/2010/main" val="3006102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CDE568-F0DC-9984-4208-7CCC816D2A22}"/>
              </a:ext>
            </a:extLst>
          </p:cNvPr>
          <p:cNvSpPr txBox="1"/>
          <p:nvPr/>
        </p:nvSpPr>
        <p:spPr>
          <a:xfrm>
            <a:off x="162558" y="490161"/>
            <a:ext cx="11373659" cy="2308324"/>
          </a:xfrm>
          <a:prstGeom prst="rect">
            <a:avLst/>
          </a:prstGeom>
          <a:noFill/>
        </p:spPr>
        <p:txBody>
          <a:bodyPr wrap="square" rtlCol="0">
            <a:spAutoFit/>
          </a:bodyPr>
          <a:lstStyle/>
          <a:p>
            <a:r>
              <a:rPr lang="el-GR" sz="2400" dirty="0"/>
              <a:t>- </a:t>
            </a:r>
            <a:r>
              <a:rPr lang="el-GR" sz="2400" i="1" dirty="0"/>
              <a:t>Μονογονιδιακές βλάβες</a:t>
            </a:r>
            <a:r>
              <a:rPr lang="el-GR" sz="2400" dirty="0"/>
              <a:t>: απαντούν στο 7% των παιδιών με σοβαρή παχυσαρκία πρωιμης έναρξης, όμως αυτή η μορφή της παχυσαρκίας εμφανίζεται σε &lt;0.01% του γενικού πληθυσμού. Αφορά τα εξής γονίδια</a:t>
            </a:r>
          </a:p>
          <a:p>
            <a:pPr marL="342900" indent="-342900">
              <a:buFont typeface="Arial" panose="020B0604020202020204" pitchFamily="34" charset="0"/>
              <a:buChar char="•"/>
            </a:pPr>
            <a:r>
              <a:rPr lang="el-GR" sz="2400" dirty="0"/>
              <a:t>Μετάλλαξη του γονιδίου της λεπτίνης→ έλλειψη λεπτίνης</a:t>
            </a:r>
          </a:p>
          <a:p>
            <a:pPr marL="342900" indent="-342900">
              <a:buFont typeface="Arial" panose="020B0604020202020204" pitchFamily="34" charset="0"/>
              <a:buChar char="•"/>
            </a:pPr>
            <a:r>
              <a:rPr lang="el-GR" sz="2400" dirty="0"/>
              <a:t>Μετάλλαξη του υποδοχέα της λεπτίνης→ αντίσταση στη λεπτίνη</a:t>
            </a:r>
          </a:p>
          <a:p>
            <a:pPr marL="342900" indent="-342900">
              <a:buFont typeface="Arial" panose="020B0604020202020204" pitchFamily="34" charset="0"/>
              <a:buChar char="•"/>
            </a:pPr>
            <a:r>
              <a:rPr lang="el-GR" sz="2400" dirty="0"/>
              <a:t>Μετάλαξη του Υποδοχέα της μελανοκορτίνης τύπου 4 (MC4R)</a:t>
            </a:r>
          </a:p>
        </p:txBody>
      </p:sp>
      <p:sp>
        <p:nvSpPr>
          <p:cNvPr id="7" name="TextBox 6">
            <a:extLst>
              <a:ext uri="{FF2B5EF4-FFF2-40B4-BE49-F238E27FC236}">
                <a16:creationId xmlns:a16="http://schemas.microsoft.com/office/drawing/2014/main" id="{DCCC66B8-A52F-3DE3-68A0-09AE1FAF0C25}"/>
              </a:ext>
            </a:extLst>
          </p:cNvPr>
          <p:cNvSpPr txBox="1"/>
          <p:nvPr/>
        </p:nvSpPr>
        <p:spPr>
          <a:xfrm>
            <a:off x="162558" y="28496"/>
            <a:ext cx="4071243" cy="461665"/>
          </a:xfrm>
          <a:prstGeom prst="rect">
            <a:avLst/>
          </a:prstGeom>
          <a:noFill/>
        </p:spPr>
        <p:txBody>
          <a:bodyPr wrap="none" rtlCol="0">
            <a:spAutoFit/>
          </a:bodyPr>
          <a:lstStyle/>
          <a:p>
            <a:r>
              <a:rPr lang="el-GR" sz="2400" u="sng" dirty="0"/>
              <a:t>Σπανιότερα αίτια παχυσαρκίας</a:t>
            </a:r>
            <a:endParaRPr lang="en-CH" sz="2400" u="sng" dirty="0"/>
          </a:p>
        </p:txBody>
      </p:sp>
      <p:pic>
        <p:nvPicPr>
          <p:cNvPr id="4" name="Picture 3">
            <a:extLst>
              <a:ext uri="{FF2B5EF4-FFF2-40B4-BE49-F238E27FC236}">
                <a16:creationId xmlns:a16="http://schemas.microsoft.com/office/drawing/2014/main" id="{D98B9853-1BBB-0FE8-A8A7-7A0026E9BF8B}"/>
              </a:ext>
            </a:extLst>
          </p:cNvPr>
          <p:cNvPicPr>
            <a:picLocks noChangeAspect="1"/>
          </p:cNvPicPr>
          <p:nvPr/>
        </p:nvPicPr>
        <p:blipFill>
          <a:blip r:embed="rId3"/>
          <a:stretch>
            <a:fillRect/>
          </a:stretch>
        </p:blipFill>
        <p:spPr>
          <a:xfrm>
            <a:off x="314036" y="2755045"/>
            <a:ext cx="7250546" cy="4102956"/>
          </a:xfrm>
          <a:prstGeom prst="rect">
            <a:avLst/>
          </a:prstGeom>
        </p:spPr>
      </p:pic>
      <p:pic>
        <p:nvPicPr>
          <p:cNvPr id="5" name="Picture 4">
            <a:extLst>
              <a:ext uri="{FF2B5EF4-FFF2-40B4-BE49-F238E27FC236}">
                <a16:creationId xmlns:a16="http://schemas.microsoft.com/office/drawing/2014/main" id="{EC431133-446A-0012-AEBF-91010BF526C2}"/>
              </a:ext>
            </a:extLst>
          </p:cNvPr>
          <p:cNvPicPr>
            <a:picLocks noChangeAspect="1"/>
          </p:cNvPicPr>
          <p:nvPr/>
        </p:nvPicPr>
        <p:blipFill>
          <a:blip r:embed="rId4"/>
          <a:stretch>
            <a:fillRect/>
          </a:stretch>
        </p:blipFill>
        <p:spPr>
          <a:xfrm>
            <a:off x="8714815" y="4775200"/>
            <a:ext cx="3351483" cy="1869499"/>
          </a:xfrm>
          <a:prstGeom prst="rect">
            <a:avLst/>
          </a:prstGeom>
        </p:spPr>
      </p:pic>
      <p:cxnSp>
        <p:nvCxnSpPr>
          <p:cNvPr id="9" name="Straight Connector 8">
            <a:extLst>
              <a:ext uri="{FF2B5EF4-FFF2-40B4-BE49-F238E27FC236}">
                <a16:creationId xmlns:a16="http://schemas.microsoft.com/office/drawing/2014/main" id="{A0D4339E-84AB-1C93-074D-0F468F634BDC}"/>
              </a:ext>
            </a:extLst>
          </p:cNvPr>
          <p:cNvCxnSpPr/>
          <p:nvPr/>
        </p:nvCxnSpPr>
        <p:spPr>
          <a:xfrm flipV="1">
            <a:off x="2112264" y="5157216"/>
            <a:ext cx="576072" cy="33832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4A78C696-7FCA-8B99-72E4-3F13C398D5A9}"/>
              </a:ext>
            </a:extLst>
          </p:cNvPr>
          <p:cNvCxnSpPr/>
          <p:nvPr/>
        </p:nvCxnSpPr>
        <p:spPr>
          <a:xfrm>
            <a:off x="2606040" y="5063369"/>
            <a:ext cx="173736" cy="194431"/>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85BCE190-A89D-2609-3048-A25D96C0AD04}"/>
              </a:ext>
            </a:extLst>
          </p:cNvPr>
          <p:cNvSpPr txBox="1"/>
          <p:nvPr/>
        </p:nvSpPr>
        <p:spPr>
          <a:xfrm>
            <a:off x="2554628" y="4806523"/>
            <a:ext cx="1283941" cy="646331"/>
          </a:xfrm>
          <a:prstGeom prst="rect">
            <a:avLst/>
          </a:prstGeom>
          <a:noFill/>
        </p:spPr>
        <p:txBody>
          <a:bodyPr wrap="none" rtlCol="0">
            <a:spAutoFit/>
          </a:bodyPr>
          <a:lstStyle/>
          <a:p>
            <a:r>
              <a:rPr lang="en-US" dirty="0" err="1"/>
              <a:t>Agrp</a:t>
            </a:r>
            <a:r>
              <a:rPr lang="en-US" dirty="0"/>
              <a:t>/</a:t>
            </a:r>
            <a:r>
              <a:rPr lang="en-US" dirty="0" err="1"/>
              <a:t>Npy</a:t>
            </a:r>
            <a:r>
              <a:rPr lang="en-US" dirty="0"/>
              <a:t> </a:t>
            </a:r>
          </a:p>
          <a:p>
            <a:r>
              <a:rPr lang="en-US" dirty="0"/>
              <a:t>(orexigenic)</a:t>
            </a:r>
            <a:endParaRPr lang="en-CH" dirty="0"/>
          </a:p>
        </p:txBody>
      </p:sp>
    </p:spTree>
    <p:extLst>
      <p:ext uri="{BB962C8B-B14F-4D97-AF65-F5344CB8AC3E}">
        <p14:creationId xmlns:p14="http://schemas.microsoft.com/office/powerpoint/2010/main" val="33506525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F18565-5FAA-3734-4D67-6861D3BDD6FC}"/>
              </a:ext>
            </a:extLst>
          </p:cNvPr>
          <p:cNvSpPr txBox="1"/>
          <p:nvPr/>
        </p:nvSpPr>
        <p:spPr>
          <a:xfrm>
            <a:off x="124691" y="66046"/>
            <a:ext cx="11942618" cy="6332183"/>
          </a:xfrm>
          <a:prstGeom prst="rect">
            <a:avLst/>
          </a:prstGeom>
          <a:noFill/>
        </p:spPr>
        <p:txBody>
          <a:bodyPr wrap="square">
            <a:spAutoFit/>
          </a:bodyPr>
          <a:lstStyle/>
          <a:p>
            <a:pPr eaLnBrk="1" hangingPunct="1">
              <a:lnSpc>
                <a:spcPct val="130000"/>
              </a:lnSpc>
              <a:spcBef>
                <a:spcPct val="50000"/>
              </a:spcBef>
              <a:defRPr/>
            </a:pPr>
            <a:r>
              <a:rPr lang="el-GR" altLang="el-GR" sz="2400" b="1" dirty="0">
                <a:solidFill>
                  <a:srgbClr val="FF3300"/>
                </a:solidFill>
              </a:rPr>
              <a:t>Σύνδρομα (</a:t>
            </a:r>
            <a:r>
              <a:rPr lang="en-US" altLang="el-GR" sz="2400" b="1" dirty="0">
                <a:solidFill>
                  <a:srgbClr val="FF3300"/>
                </a:solidFill>
              </a:rPr>
              <a:t>Prader-Willi</a:t>
            </a:r>
            <a:r>
              <a:rPr lang="el-GR" altLang="el-GR" sz="2400" b="1" dirty="0">
                <a:solidFill>
                  <a:srgbClr val="FF3300"/>
                </a:solidFill>
              </a:rPr>
              <a:t>)</a:t>
            </a:r>
            <a:r>
              <a:rPr lang="en-GB" altLang="el-GR" sz="2400" b="1" dirty="0">
                <a:solidFill>
                  <a:srgbClr val="FF3300"/>
                </a:solidFill>
              </a:rPr>
              <a:t>(genomic imprinting) </a:t>
            </a:r>
            <a:r>
              <a:rPr lang="en-US" sz="2400" b="0" i="0" dirty="0">
                <a:effectLst/>
                <a:latin typeface="__fkGroteskNeue_598ab8"/>
              </a:rPr>
              <a:t> 15q11-q13 </a:t>
            </a:r>
            <a:r>
              <a:rPr lang="el-GR" sz="2400" b="0" i="0" dirty="0">
                <a:effectLst/>
                <a:latin typeface="__fkGroteskNeue_598ab8"/>
              </a:rPr>
              <a:t>διαγραφή του πατρικού</a:t>
            </a:r>
            <a:endParaRPr lang="el-GR" altLang="el-GR" sz="2400" b="1" dirty="0">
              <a:solidFill>
                <a:srgbClr val="FF3300"/>
              </a:solidFill>
            </a:endParaRPr>
          </a:p>
          <a:p>
            <a:pPr eaLnBrk="1" hangingPunct="1">
              <a:lnSpc>
                <a:spcPct val="130000"/>
              </a:lnSpc>
              <a:spcBef>
                <a:spcPct val="50000"/>
              </a:spcBef>
              <a:defRPr/>
            </a:pPr>
            <a:r>
              <a:rPr lang="el-GR" altLang="el-GR" sz="2400" b="1" dirty="0">
                <a:solidFill>
                  <a:srgbClr val="FF3300"/>
                </a:solidFill>
              </a:rPr>
              <a:t> </a:t>
            </a:r>
            <a:endParaRPr lang="en-US" altLang="el-GR" sz="2400" b="1" dirty="0">
              <a:solidFill>
                <a:srgbClr val="FF3300"/>
              </a:solidFill>
            </a:endParaRPr>
          </a:p>
          <a:p>
            <a:pPr eaLnBrk="1" hangingPunct="1">
              <a:lnSpc>
                <a:spcPct val="130000"/>
              </a:lnSpc>
              <a:spcBef>
                <a:spcPct val="50000"/>
              </a:spcBef>
              <a:defRPr/>
            </a:pPr>
            <a:endParaRPr lang="en-US" altLang="el-GR" sz="2400" b="1" dirty="0">
              <a:solidFill>
                <a:srgbClr val="FF3300"/>
              </a:solidFill>
            </a:endParaRPr>
          </a:p>
          <a:p>
            <a:pPr eaLnBrk="1" hangingPunct="1">
              <a:lnSpc>
                <a:spcPct val="130000"/>
              </a:lnSpc>
              <a:spcBef>
                <a:spcPct val="50000"/>
              </a:spcBef>
              <a:defRPr/>
            </a:pPr>
            <a:r>
              <a:rPr lang="el-GR" altLang="el-GR" sz="2400" b="1" dirty="0">
                <a:solidFill>
                  <a:srgbClr val="FF3300"/>
                </a:solidFill>
              </a:rPr>
              <a:t>Ενδοκρινικά αίτια (σπάνια)</a:t>
            </a:r>
          </a:p>
          <a:p>
            <a:pPr eaLnBrk="1" hangingPunct="1">
              <a:lnSpc>
                <a:spcPct val="130000"/>
              </a:lnSpc>
              <a:spcBef>
                <a:spcPct val="50000"/>
              </a:spcBef>
              <a:buFontTx/>
              <a:buChar char="•"/>
              <a:defRPr/>
            </a:pPr>
            <a:r>
              <a:rPr lang="el-GR" altLang="el-GR" sz="2400" b="1" dirty="0"/>
              <a:t>Σύνδρομο </a:t>
            </a:r>
            <a:r>
              <a:rPr lang="en-US" altLang="el-GR" sz="2400" b="1" dirty="0"/>
              <a:t>Cushing</a:t>
            </a:r>
          </a:p>
          <a:p>
            <a:pPr eaLnBrk="1" hangingPunct="1">
              <a:lnSpc>
                <a:spcPct val="130000"/>
              </a:lnSpc>
              <a:spcBef>
                <a:spcPct val="50000"/>
              </a:spcBef>
              <a:buFontTx/>
              <a:buChar char="•"/>
              <a:defRPr/>
            </a:pPr>
            <a:r>
              <a:rPr lang="el-GR" altLang="el-GR" sz="2400" b="1" dirty="0" err="1"/>
              <a:t>Ψευδουποπαραθυρεοειδισμός</a:t>
            </a:r>
            <a:endParaRPr lang="el-GR" altLang="el-GR" sz="2400" b="1" dirty="0"/>
          </a:p>
          <a:p>
            <a:pPr eaLnBrk="1" hangingPunct="1">
              <a:lnSpc>
                <a:spcPct val="130000"/>
              </a:lnSpc>
              <a:spcBef>
                <a:spcPct val="50000"/>
              </a:spcBef>
              <a:buFontTx/>
              <a:buChar char="•"/>
              <a:defRPr/>
            </a:pPr>
            <a:r>
              <a:rPr lang="el-GR" altLang="el-GR" sz="2400" b="1" dirty="0"/>
              <a:t>Ανεπάρκεια της αυξητικής ορμόνης</a:t>
            </a:r>
          </a:p>
          <a:p>
            <a:pPr eaLnBrk="1" hangingPunct="1">
              <a:lnSpc>
                <a:spcPct val="130000"/>
              </a:lnSpc>
              <a:spcBef>
                <a:spcPct val="50000"/>
              </a:spcBef>
              <a:buFontTx/>
              <a:buChar char="•"/>
              <a:defRPr/>
            </a:pPr>
            <a:r>
              <a:rPr lang="el-GR" altLang="el-GR" sz="2400" b="1" dirty="0" err="1"/>
              <a:t>Ινσουλίνωμα</a:t>
            </a:r>
            <a:endParaRPr lang="el-GR" altLang="el-GR" sz="2400" b="1" dirty="0"/>
          </a:p>
          <a:p>
            <a:pPr eaLnBrk="1" hangingPunct="1">
              <a:lnSpc>
                <a:spcPct val="130000"/>
              </a:lnSpc>
              <a:spcBef>
                <a:spcPct val="50000"/>
              </a:spcBef>
              <a:defRPr/>
            </a:pPr>
            <a:r>
              <a:rPr lang="el-GR" altLang="el-GR" sz="2400" b="1" dirty="0">
                <a:solidFill>
                  <a:srgbClr val="FF3300"/>
                </a:solidFill>
              </a:rPr>
              <a:t>- </a:t>
            </a:r>
            <a:r>
              <a:rPr lang="el-GR" altLang="el-GR" sz="2400" b="1" dirty="0" err="1">
                <a:solidFill>
                  <a:srgbClr val="FF3300"/>
                </a:solidFill>
              </a:rPr>
              <a:t>Υποθαλαμικές</a:t>
            </a:r>
            <a:r>
              <a:rPr lang="el-GR" altLang="el-GR" sz="2400" b="1" dirty="0">
                <a:solidFill>
                  <a:srgbClr val="FF3300"/>
                </a:solidFill>
              </a:rPr>
              <a:t> βλάβες</a:t>
            </a:r>
            <a:r>
              <a:rPr lang="el-GR" altLang="el-GR" sz="2400" b="1" dirty="0"/>
              <a:t> (όγκος, τραύμα, φλεγμονή, εγχείρηση στην περιοχή του υποθαλάμου</a:t>
            </a:r>
            <a:endParaRPr lang="el-GR" altLang="el-GR" sz="2400" b="1" dirty="0">
              <a:solidFill>
                <a:srgbClr val="FF3300"/>
              </a:solidFill>
            </a:endParaRPr>
          </a:p>
        </p:txBody>
      </p:sp>
      <p:pic>
        <p:nvPicPr>
          <p:cNvPr id="4" name="Picture 3">
            <a:extLst>
              <a:ext uri="{FF2B5EF4-FFF2-40B4-BE49-F238E27FC236}">
                <a16:creationId xmlns:a16="http://schemas.microsoft.com/office/drawing/2014/main" id="{8A4E7E19-8E11-4A41-9D4D-C54B130B775C}"/>
              </a:ext>
            </a:extLst>
          </p:cNvPr>
          <p:cNvPicPr>
            <a:picLocks noChangeAspect="1"/>
          </p:cNvPicPr>
          <p:nvPr/>
        </p:nvPicPr>
        <p:blipFill>
          <a:blip r:embed="rId2"/>
          <a:stretch>
            <a:fillRect/>
          </a:stretch>
        </p:blipFill>
        <p:spPr>
          <a:xfrm>
            <a:off x="4046219" y="501070"/>
            <a:ext cx="2927235" cy="2266248"/>
          </a:xfrm>
          <a:prstGeom prst="rect">
            <a:avLst/>
          </a:prstGeom>
        </p:spPr>
      </p:pic>
    </p:spTree>
    <p:extLst>
      <p:ext uri="{BB962C8B-B14F-4D97-AF65-F5344CB8AC3E}">
        <p14:creationId xmlns:p14="http://schemas.microsoft.com/office/powerpoint/2010/main" val="2260553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737CFA-385F-E25A-B287-88D68610FA88}"/>
              </a:ext>
            </a:extLst>
          </p:cNvPr>
          <p:cNvSpPr txBox="1"/>
          <p:nvPr/>
        </p:nvSpPr>
        <p:spPr>
          <a:xfrm>
            <a:off x="1515579" y="0"/>
            <a:ext cx="7763344" cy="646331"/>
          </a:xfrm>
          <a:prstGeom prst="rect">
            <a:avLst/>
          </a:prstGeom>
          <a:noFill/>
        </p:spPr>
        <p:txBody>
          <a:bodyPr wrap="none" rtlCol="0">
            <a:spAutoFit/>
          </a:bodyPr>
          <a:lstStyle/>
          <a:p>
            <a:r>
              <a:rPr lang="el-GR" sz="3600" dirty="0"/>
              <a:t>Παράγοντες κινδύνου για εμφάνιση ΣΔ2</a:t>
            </a:r>
            <a:endParaRPr lang="en-US" sz="3600" dirty="0"/>
          </a:p>
        </p:txBody>
      </p:sp>
      <p:sp>
        <p:nvSpPr>
          <p:cNvPr id="5" name="TextBox 4">
            <a:extLst>
              <a:ext uri="{FF2B5EF4-FFF2-40B4-BE49-F238E27FC236}">
                <a16:creationId xmlns:a16="http://schemas.microsoft.com/office/drawing/2014/main" id="{36EFAA67-C25E-22B5-94C3-E339188635F6}"/>
              </a:ext>
            </a:extLst>
          </p:cNvPr>
          <p:cNvSpPr txBox="1"/>
          <p:nvPr/>
        </p:nvSpPr>
        <p:spPr>
          <a:xfrm>
            <a:off x="493776" y="1078992"/>
            <a:ext cx="11550021" cy="4154984"/>
          </a:xfrm>
          <a:prstGeom prst="rect">
            <a:avLst/>
          </a:prstGeom>
          <a:noFill/>
        </p:spPr>
        <p:txBody>
          <a:bodyPr wrap="none" rtlCol="0">
            <a:spAutoFit/>
          </a:bodyPr>
          <a:lstStyle/>
          <a:p>
            <a:pPr marL="342900" indent="-342900">
              <a:buFont typeface="Arial" panose="020B0604020202020204" pitchFamily="34" charset="0"/>
              <a:buChar char="•"/>
            </a:pPr>
            <a:r>
              <a:rPr lang="el-GR" sz="2400" dirty="0"/>
              <a:t>Οικογενειακό ιστορικό ΣΔ2 σε γονείς ή αδέρφια</a:t>
            </a:r>
          </a:p>
          <a:p>
            <a:pPr marL="342900" indent="-342900">
              <a:buFont typeface="Arial" panose="020B0604020202020204" pitchFamily="34" charset="0"/>
              <a:buChar char="•"/>
            </a:pPr>
            <a:r>
              <a:rPr lang="el-GR" sz="2400" dirty="0"/>
              <a:t>Υπέρβαρος ασθενής ή με παχυσαρκία (</a:t>
            </a:r>
            <a:r>
              <a:rPr lang="en-US" sz="2400" dirty="0"/>
              <a:t>BMI&gt;25 kg/m</a:t>
            </a:r>
            <a:r>
              <a:rPr lang="en-US" sz="2400" baseline="30000" dirty="0"/>
              <a:t>2</a:t>
            </a:r>
            <a:r>
              <a:rPr lang="en-US" sz="2400" dirty="0"/>
              <a:t>)</a:t>
            </a:r>
          </a:p>
          <a:p>
            <a:pPr marL="342900" indent="-342900">
              <a:buFont typeface="Arial" panose="020B0604020202020204" pitchFamily="34" charset="0"/>
              <a:buChar char="•"/>
            </a:pPr>
            <a:r>
              <a:rPr lang="el-GR" sz="2400" dirty="0"/>
              <a:t>Μειωμένη φυσική δραστηριότητα</a:t>
            </a:r>
          </a:p>
          <a:p>
            <a:pPr marL="342900" indent="-342900">
              <a:buFont typeface="Arial" panose="020B0604020202020204" pitchFamily="34" charset="0"/>
              <a:buChar char="•"/>
            </a:pPr>
            <a:r>
              <a:rPr lang="el-GR" sz="2400" dirty="0"/>
              <a:t>Φυλή-εθνικότητα: αφροαμερικανοί, λατίνοι, ασιάτες των ΗΠΑ κλπ σε αυξημένο κίνδυνο</a:t>
            </a:r>
          </a:p>
          <a:p>
            <a:pPr marL="342900" indent="-342900">
              <a:buFont typeface="Arial" panose="020B0604020202020204" pitchFamily="34" charset="0"/>
              <a:buChar char="•"/>
            </a:pPr>
            <a:r>
              <a:rPr lang="el-GR" sz="2400" dirty="0"/>
              <a:t>Παρουσία διαταραγμένου μεταβολισμού της γλυκόζης στο παρελθόν</a:t>
            </a:r>
          </a:p>
          <a:p>
            <a:pPr marL="342900" indent="-342900">
              <a:buFont typeface="Arial" panose="020B0604020202020204" pitchFamily="34" charset="0"/>
              <a:buChar char="•"/>
            </a:pPr>
            <a:r>
              <a:rPr lang="el-GR" sz="2400" dirty="0"/>
              <a:t>Ιστορικό διαβήτης κύησης ή γέννηση νεογνού πάνω από 4 κιλά</a:t>
            </a:r>
          </a:p>
          <a:p>
            <a:pPr marL="342900" indent="-342900">
              <a:buFont typeface="Arial" panose="020B0604020202020204" pitchFamily="34" charset="0"/>
              <a:buChar char="•"/>
            </a:pPr>
            <a:r>
              <a:rPr lang="el-GR" sz="2400" dirty="0"/>
              <a:t>Υπέρταση (&gt;140/90 </a:t>
            </a:r>
            <a:r>
              <a:rPr lang="en-US" sz="2400" dirty="0"/>
              <a:t>mmHg)</a:t>
            </a:r>
          </a:p>
          <a:p>
            <a:pPr marL="342900" indent="-342900">
              <a:buFont typeface="Arial" panose="020B0604020202020204" pitchFamily="34" charset="0"/>
              <a:buChar char="•"/>
            </a:pPr>
            <a:r>
              <a:rPr lang="en-US" sz="2400" dirty="0"/>
              <a:t>HDL cholesterol&lt;35 mg/dl </a:t>
            </a:r>
            <a:r>
              <a:rPr lang="el-GR" sz="2400" dirty="0"/>
              <a:t>ή/και τριγλυκερίδια</a:t>
            </a:r>
            <a:r>
              <a:rPr lang="en-US" sz="2400" dirty="0"/>
              <a:t>&gt;250 mg/dl</a:t>
            </a:r>
          </a:p>
          <a:p>
            <a:pPr marL="342900" indent="-342900">
              <a:buFont typeface="Arial" panose="020B0604020202020204" pitchFamily="34" charset="0"/>
              <a:buChar char="•"/>
            </a:pPr>
            <a:r>
              <a:rPr lang="el-GR" sz="2400" dirty="0"/>
              <a:t>Ιστορικό καρδιαγγειακής νόσου</a:t>
            </a:r>
            <a:endParaRPr lang="en-US" sz="2400" dirty="0"/>
          </a:p>
          <a:p>
            <a:pPr marL="342900" indent="-342900">
              <a:buFont typeface="Arial" panose="020B0604020202020204" pitchFamily="34" charset="0"/>
              <a:buChar char="•"/>
            </a:pPr>
            <a:r>
              <a:rPr lang="el-GR" sz="2400" dirty="0"/>
              <a:t>Σύνδρομο πολυκυστικών ωοθηκών ή/και </a:t>
            </a:r>
            <a:r>
              <a:rPr lang="en-US" sz="2400" dirty="0"/>
              <a:t>acanthosis nigricans </a:t>
            </a:r>
          </a:p>
          <a:p>
            <a:pPr marL="342900" indent="-342900">
              <a:buFont typeface="Arial" panose="020B0604020202020204" pitchFamily="34" charset="0"/>
              <a:buChar char="•"/>
            </a:pPr>
            <a:endParaRPr lang="en-CH" sz="2400" dirty="0"/>
          </a:p>
        </p:txBody>
      </p:sp>
      <p:pic>
        <p:nvPicPr>
          <p:cNvPr id="7" name="Picture 6">
            <a:extLst>
              <a:ext uri="{FF2B5EF4-FFF2-40B4-BE49-F238E27FC236}">
                <a16:creationId xmlns:a16="http://schemas.microsoft.com/office/drawing/2014/main" id="{FB80162E-BBA6-9578-B1C6-ABCD04BD6E7E}"/>
              </a:ext>
            </a:extLst>
          </p:cNvPr>
          <p:cNvPicPr>
            <a:picLocks noChangeAspect="1"/>
          </p:cNvPicPr>
          <p:nvPr/>
        </p:nvPicPr>
        <p:blipFill>
          <a:blip r:embed="rId2"/>
          <a:stretch>
            <a:fillRect/>
          </a:stretch>
        </p:blipFill>
        <p:spPr>
          <a:xfrm>
            <a:off x="7270433" y="2769445"/>
            <a:ext cx="4921567" cy="4088555"/>
          </a:xfrm>
          <a:prstGeom prst="rect">
            <a:avLst/>
          </a:prstGeom>
        </p:spPr>
      </p:pic>
    </p:spTree>
    <p:extLst>
      <p:ext uri="{BB962C8B-B14F-4D97-AF65-F5344CB8AC3E}">
        <p14:creationId xmlns:p14="http://schemas.microsoft.com/office/powerpoint/2010/main" val="13563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696223D-0057-4315-8B14-DC5CCF890AAA}"/>
              </a:ext>
            </a:extLst>
          </p:cNvPr>
          <p:cNvSpPr txBox="1"/>
          <p:nvPr/>
        </p:nvSpPr>
        <p:spPr>
          <a:xfrm>
            <a:off x="780542" y="0"/>
            <a:ext cx="10346102" cy="1077218"/>
          </a:xfrm>
          <a:prstGeom prst="rect">
            <a:avLst/>
          </a:prstGeom>
          <a:noFill/>
        </p:spPr>
        <p:txBody>
          <a:bodyPr wrap="none" rtlCol="0">
            <a:spAutoFit/>
          </a:bodyPr>
          <a:lstStyle/>
          <a:p>
            <a:r>
              <a:rPr lang="el-GR" sz="3200" dirty="0"/>
              <a:t>Εξελικτικά συντηρημένη η αποθήκευση ενέργειας σε μορφή </a:t>
            </a:r>
          </a:p>
          <a:p>
            <a:pPr algn="ctr"/>
            <a:r>
              <a:rPr lang="el-GR" sz="3200" dirty="0"/>
              <a:t>ουδέτερων λιπιδίων</a:t>
            </a:r>
            <a:endParaRPr lang="en-US" sz="3200" dirty="0"/>
          </a:p>
        </p:txBody>
      </p:sp>
      <p:grpSp>
        <p:nvGrpSpPr>
          <p:cNvPr id="15" name="Group 14">
            <a:extLst>
              <a:ext uri="{FF2B5EF4-FFF2-40B4-BE49-F238E27FC236}">
                <a16:creationId xmlns:a16="http://schemas.microsoft.com/office/drawing/2014/main" id="{2BBEF66C-AD0D-40B4-BB65-888DF7C8D72F}"/>
              </a:ext>
            </a:extLst>
          </p:cNvPr>
          <p:cNvGrpSpPr/>
          <p:nvPr/>
        </p:nvGrpSpPr>
        <p:grpSpPr>
          <a:xfrm>
            <a:off x="1950" y="1189493"/>
            <a:ext cx="11639704" cy="5008940"/>
            <a:chOff x="1950" y="1189493"/>
            <a:chExt cx="11639704" cy="5008940"/>
          </a:xfrm>
        </p:grpSpPr>
        <p:pic>
          <p:nvPicPr>
            <p:cNvPr id="4" name="Picture 3">
              <a:extLst>
                <a:ext uri="{FF2B5EF4-FFF2-40B4-BE49-F238E27FC236}">
                  <a16:creationId xmlns:a16="http://schemas.microsoft.com/office/drawing/2014/main" id="{668B322B-C305-4C72-9D8A-C662C74C31AB}"/>
                </a:ext>
              </a:extLst>
            </p:cNvPr>
            <p:cNvPicPr>
              <a:picLocks noChangeAspect="1"/>
            </p:cNvPicPr>
            <p:nvPr/>
          </p:nvPicPr>
          <p:blipFill>
            <a:blip r:embed="rId2"/>
            <a:stretch>
              <a:fillRect/>
            </a:stretch>
          </p:blipFill>
          <p:spPr>
            <a:xfrm>
              <a:off x="1950" y="1189493"/>
              <a:ext cx="11639704" cy="5008940"/>
            </a:xfrm>
            <a:prstGeom prst="rect">
              <a:avLst/>
            </a:prstGeom>
          </p:spPr>
        </p:pic>
        <p:sp>
          <p:nvSpPr>
            <p:cNvPr id="10" name="TextBox 9">
              <a:extLst>
                <a:ext uri="{FF2B5EF4-FFF2-40B4-BE49-F238E27FC236}">
                  <a16:creationId xmlns:a16="http://schemas.microsoft.com/office/drawing/2014/main" id="{5205D502-29B6-4A69-92EC-FCAFCC22E660}"/>
                </a:ext>
              </a:extLst>
            </p:cNvPr>
            <p:cNvSpPr txBox="1"/>
            <p:nvPr/>
          </p:nvSpPr>
          <p:spPr>
            <a:xfrm>
              <a:off x="217357" y="5483841"/>
              <a:ext cx="1301447" cy="369332"/>
            </a:xfrm>
            <a:prstGeom prst="rect">
              <a:avLst/>
            </a:prstGeom>
            <a:noFill/>
          </p:spPr>
          <p:txBody>
            <a:bodyPr wrap="none" rtlCol="0">
              <a:spAutoFit/>
            </a:bodyPr>
            <a:lstStyle/>
            <a:p>
              <a:r>
                <a:rPr lang="en-US" b="1" dirty="0" err="1">
                  <a:solidFill>
                    <a:schemeClr val="bg1"/>
                  </a:solidFill>
                </a:rPr>
                <a:t>S.cerevisiae</a:t>
              </a:r>
              <a:endParaRPr lang="en-US" b="1" dirty="0">
                <a:solidFill>
                  <a:schemeClr val="bg1"/>
                </a:solidFill>
              </a:endParaRPr>
            </a:p>
          </p:txBody>
        </p:sp>
        <p:sp>
          <p:nvSpPr>
            <p:cNvPr id="11" name="TextBox 10">
              <a:extLst>
                <a:ext uri="{FF2B5EF4-FFF2-40B4-BE49-F238E27FC236}">
                  <a16:creationId xmlns:a16="http://schemas.microsoft.com/office/drawing/2014/main" id="{86A88D3D-DA42-44A7-83E8-B6A72D9DB57A}"/>
                </a:ext>
              </a:extLst>
            </p:cNvPr>
            <p:cNvSpPr txBox="1"/>
            <p:nvPr/>
          </p:nvSpPr>
          <p:spPr>
            <a:xfrm>
              <a:off x="2498361" y="5483841"/>
              <a:ext cx="1140890" cy="369332"/>
            </a:xfrm>
            <a:prstGeom prst="rect">
              <a:avLst/>
            </a:prstGeom>
            <a:noFill/>
          </p:spPr>
          <p:txBody>
            <a:bodyPr wrap="none" rtlCol="0">
              <a:spAutoFit/>
            </a:bodyPr>
            <a:lstStyle/>
            <a:p>
              <a:r>
                <a:rPr lang="en-US" b="1" dirty="0">
                  <a:solidFill>
                    <a:schemeClr val="bg1"/>
                  </a:solidFill>
                </a:rPr>
                <a:t>C. elegans</a:t>
              </a:r>
            </a:p>
          </p:txBody>
        </p:sp>
        <p:sp>
          <p:nvSpPr>
            <p:cNvPr id="12" name="TextBox 11">
              <a:extLst>
                <a:ext uri="{FF2B5EF4-FFF2-40B4-BE49-F238E27FC236}">
                  <a16:creationId xmlns:a16="http://schemas.microsoft.com/office/drawing/2014/main" id="{D9D0589A-53AA-4159-83C1-8BE10CBC8CC0}"/>
                </a:ext>
              </a:extLst>
            </p:cNvPr>
            <p:cNvSpPr txBox="1"/>
            <p:nvPr/>
          </p:nvSpPr>
          <p:spPr>
            <a:xfrm>
              <a:off x="4678769" y="5483841"/>
              <a:ext cx="1220591" cy="369332"/>
            </a:xfrm>
            <a:prstGeom prst="rect">
              <a:avLst/>
            </a:prstGeom>
            <a:noFill/>
          </p:spPr>
          <p:txBody>
            <a:bodyPr wrap="none" rtlCol="0">
              <a:spAutoFit/>
            </a:bodyPr>
            <a:lstStyle/>
            <a:p>
              <a:r>
                <a:rPr lang="en-US" b="1" dirty="0">
                  <a:solidFill>
                    <a:schemeClr val="bg1"/>
                  </a:solidFill>
                </a:rPr>
                <a:t>Drosophila</a:t>
              </a:r>
            </a:p>
          </p:txBody>
        </p:sp>
        <p:sp>
          <p:nvSpPr>
            <p:cNvPr id="13" name="TextBox 12">
              <a:extLst>
                <a:ext uri="{FF2B5EF4-FFF2-40B4-BE49-F238E27FC236}">
                  <a16:creationId xmlns:a16="http://schemas.microsoft.com/office/drawing/2014/main" id="{32E5664D-6F04-4028-B999-E2335E1A896F}"/>
                </a:ext>
              </a:extLst>
            </p:cNvPr>
            <p:cNvSpPr txBox="1"/>
            <p:nvPr/>
          </p:nvSpPr>
          <p:spPr>
            <a:xfrm>
              <a:off x="6886337" y="5441368"/>
              <a:ext cx="1256113" cy="369332"/>
            </a:xfrm>
            <a:prstGeom prst="rect">
              <a:avLst/>
            </a:prstGeom>
            <a:noFill/>
          </p:spPr>
          <p:txBody>
            <a:bodyPr wrap="none" rtlCol="0">
              <a:spAutoFit/>
            </a:bodyPr>
            <a:lstStyle/>
            <a:p>
              <a:r>
                <a:rPr lang="en-US" b="1" dirty="0">
                  <a:solidFill>
                    <a:schemeClr val="bg1"/>
                  </a:solidFill>
                </a:rPr>
                <a:t>Danio rerio</a:t>
              </a:r>
            </a:p>
          </p:txBody>
        </p:sp>
        <p:sp>
          <p:nvSpPr>
            <p:cNvPr id="14" name="TextBox 13">
              <a:extLst>
                <a:ext uri="{FF2B5EF4-FFF2-40B4-BE49-F238E27FC236}">
                  <a16:creationId xmlns:a16="http://schemas.microsoft.com/office/drawing/2014/main" id="{B159A6EA-AAE9-433B-B40C-158A4D6D303B}"/>
                </a:ext>
              </a:extLst>
            </p:cNvPr>
            <p:cNvSpPr txBox="1"/>
            <p:nvPr/>
          </p:nvSpPr>
          <p:spPr>
            <a:xfrm>
              <a:off x="9125656" y="5396398"/>
              <a:ext cx="1532792" cy="369332"/>
            </a:xfrm>
            <a:prstGeom prst="rect">
              <a:avLst/>
            </a:prstGeom>
            <a:noFill/>
          </p:spPr>
          <p:txBody>
            <a:bodyPr wrap="none" rtlCol="0">
              <a:spAutoFit/>
            </a:bodyPr>
            <a:lstStyle/>
            <a:p>
              <a:r>
                <a:rPr lang="en-US" b="1" dirty="0"/>
                <a:t>Homo sapiens</a:t>
              </a:r>
            </a:p>
          </p:txBody>
        </p:sp>
      </p:grpSp>
      <p:sp>
        <p:nvSpPr>
          <p:cNvPr id="16" name="Rectangle 15">
            <a:extLst>
              <a:ext uri="{FF2B5EF4-FFF2-40B4-BE49-F238E27FC236}">
                <a16:creationId xmlns:a16="http://schemas.microsoft.com/office/drawing/2014/main" id="{5719CC8E-2219-426B-8E7F-D6681BFDC7D6}"/>
              </a:ext>
            </a:extLst>
          </p:cNvPr>
          <p:cNvSpPr/>
          <p:nvPr/>
        </p:nvSpPr>
        <p:spPr>
          <a:xfrm>
            <a:off x="9607487" y="6137785"/>
            <a:ext cx="1712264" cy="276999"/>
          </a:xfrm>
          <a:prstGeom prst="rect">
            <a:avLst/>
          </a:prstGeom>
        </p:spPr>
        <p:txBody>
          <a:bodyPr wrap="none">
            <a:spAutoFit/>
          </a:bodyPr>
          <a:lstStyle/>
          <a:p>
            <a:r>
              <a:rPr lang="en-US" sz="1200" dirty="0"/>
              <a:t>July 2015, Vol. 21, No. 7 </a:t>
            </a:r>
          </a:p>
        </p:txBody>
      </p:sp>
    </p:spTree>
    <p:extLst>
      <p:ext uri="{BB962C8B-B14F-4D97-AF65-F5344CB8AC3E}">
        <p14:creationId xmlns:p14="http://schemas.microsoft.com/office/powerpoint/2010/main" val="5118331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2BA360-C4A0-4707-A84B-F83C728E8718}"/>
              </a:ext>
            </a:extLst>
          </p:cNvPr>
          <p:cNvSpPr txBox="1"/>
          <p:nvPr/>
        </p:nvSpPr>
        <p:spPr>
          <a:xfrm>
            <a:off x="4457577" y="-89647"/>
            <a:ext cx="2613408" cy="584775"/>
          </a:xfrm>
          <a:prstGeom prst="rect">
            <a:avLst/>
          </a:prstGeom>
          <a:noFill/>
        </p:spPr>
        <p:txBody>
          <a:bodyPr wrap="none" rtlCol="0">
            <a:spAutoFit/>
          </a:bodyPr>
          <a:lstStyle/>
          <a:p>
            <a:r>
              <a:rPr lang="el-GR" sz="3200" dirty="0"/>
              <a:t>Λιπώδης ιστός</a:t>
            </a:r>
            <a:endParaRPr lang="en-US" sz="3200" dirty="0"/>
          </a:p>
        </p:txBody>
      </p:sp>
      <p:sp>
        <p:nvSpPr>
          <p:cNvPr id="5" name="TextBox 4">
            <a:extLst>
              <a:ext uri="{FF2B5EF4-FFF2-40B4-BE49-F238E27FC236}">
                <a16:creationId xmlns:a16="http://schemas.microsoft.com/office/drawing/2014/main" id="{337785D6-2B4B-4A4A-96A5-DA30E238BBBA}"/>
              </a:ext>
            </a:extLst>
          </p:cNvPr>
          <p:cNvSpPr txBox="1"/>
          <p:nvPr/>
        </p:nvSpPr>
        <p:spPr>
          <a:xfrm>
            <a:off x="172872" y="584775"/>
            <a:ext cx="11846256" cy="4893647"/>
          </a:xfrm>
          <a:prstGeom prst="rect">
            <a:avLst/>
          </a:prstGeom>
          <a:noFill/>
        </p:spPr>
        <p:txBody>
          <a:bodyPr wrap="none" rtlCol="0">
            <a:spAutoFit/>
          </a:bodyPr>
          <a:lstStyle/>
          <a:p>
            <a:pPr marL="342900" indent="-342900">
              <a:buFont typeface="Arial" panose="020B0604020202020204" pitchFamily="34" charset="0"/>
              <a:buChar char="•"/>
            </a:pPr>
            <a:r>
              <a:rPr lang="el-GR" sz="2400" dirty="0"/>
              <a:t>Χαλαρός συνδετικός ιστός που αποτελείται κυρίως από </a:t>
            </a:r>
            <a:r>
              <a:rPr lang="el-GR" sz="2400" dirty="0" err="1"/>
              <a:t>λιποκύτταρα</a:t>
            </a:r>
            <a:r>
              <a:rPr lang="el-GR" sz="2400" dirty="0"/>
              <a:t>. Καταλαμβάνει το</a:t>
            </a:r>
          </a:p>
          <a:p>
            <a:r>
              <a:rPr lang="el-GR" sz="2400" dirty="0"/>
              <a:t>     4-40% του σώματος.</a:t>
            </a:r>
            <a:endParaRPr lang="fr-CH" sz="2400" dirty="0"/>
          </a:p>
          <a:p>
            <a:endParaRPr lang="el-GR" sz="2400" dirty="0"/>
          </a:p>
          <a:p>
            <a:pPr marL="342900" indent="-342900">
              <a:buFont typeface="Arial" panose="020B0604020202020204" pitchFamily="34" charset="0"/>
              <a:buChar char="•"/>
            </a:pPr>
            <a:r>
              <a:rPr lang="el-GR" sz="2400" dirty="0"/>
              <a:t>Περιέχει επίσης τα κύτταρα του στρώματος ( </a:t>
            </a:r>
            <a:r>
              <a:rPr lang="fr-CH" sz="2400" dirty="0"/>
              <a:t>Stromal </a:t>
            </a:r>
            <a:r>
              <a:rPr lang="fr-CH" sz="2400" dirty="0" err="1"/>
              <a:t>Vascular</a:t>
            </a:r>
            <a:r>
              <a:rPr lang="fr-CH" sz="2400" dirty="0"/>
              <a:t> Fraction) </a:t>
            </a:r>
            <a:r>
              <a:rPr lang="el-GR" sz="2400" dirty="0"/>
              <a:t>που περιλαμβάνει</a:t>
            </a:r>
          </a:p>
          <a:p>
            <a:r>
              <a:rPr lang="el-GR" sz="2400" dirty="0"/>
              <a:t>      </a:t>
            </a:r>
            <a:r>
              <a:rPr lang="el-GR" sz="2400" dirty="0" err="1"/>
              <a:t>προλιποκύτταρα</a:t>
            </a:r>
            <a:r>
              <a:rPr lang="el-GR" sz="2400" dirty="0"/>
              <a:t>, </a:t>
            </a:r>
            <a:r>
              <a:rPr lang="el-GR" sz="2400" dirty="0" err="1"/>
              <a:t>ινοβλάστες</a:t>
            </a:r>
            <a:r>
              <a:rPr lang="fr-CH" sz="2400" dirty="0"/>
              <a:t>, </a:t>
            </a:r>
            <a:r>
              <a:rPr lang="el-GR" sz="2400" dirty="0"/>
              <a:t>αγγειακά ενδοθηλιακά κύτταρα και κύτταρα του</a:t>
            </a:r>
          </a:p>
          <a:p>
            <a:r>
              <a:rPr lang="el-GR" sz="2400" dirty="0"/>
              <a:t>      ανοσοποιητικού όπως </a:t>
            </a:r>
            <a:r>
              <a:rPr lang="el-GR" sz="2400" dirty="0" err="1"/>
              <a:t>μακροφάγα</a:t>
            </a:r>
            <a:r>
              <a:rPr lang="el-GR" sz="2400" dirty="0"/>
              <a:t>.</a:t>
            </a:r>
            <a:endParaRPr lang="fr-CH" sz="2400" dirty="0"/>
          </a:p>
          <a:p>
            <a:endParaRPr lang="el-GR" sz="2400" dirty="0"/>
          </a:p>
          <a:p>
            <a:pPr marL="342900" indent="-342900">
              <a:buFont typeface="Arial" panose="020B0604020202020204" pitchFamily="34" charset="0"/>
              <a:buChar char="•"/>
            </a:pPr>
            <a:r>
              <a:rPr lang="el-GR" sz="2400" dirty="0"/>
              <a:t>Ρόλος η μόνωση, προστασία του σώματος, η αποθήκευση ενέργειας στη μορφή </a:t>
            </a:r>
          </a:p>
          <a:p>
            <a:r>
              <a:rPr lang="el-GR" sz="2400" dirty="0"/>
              <a:t>     </a:t>
            </a:r>
            <a:r>
              <a:rPr lang="el-GR" sz="2400" dirty="0" err="1"/>
              <a:t>τριγλυκεριδίων</a:t>
            </a:r>
            <a:r>
              <a:rPr lang="el-GR" sz="2400" dirty="0"/>
              <a:t> και η έκκριση ουσιών (ορμόνες, </a:t>
            </a:r>
            <a:r>
              <a:rPr lang="el-GR" sz="2400" dirty="0" err="1"/>
              <a:t>κυτταροκίνες</a:t>
            </a:r>
            <a:r>
              <a:rPr lang="el-GR" sz="2400" dirty="0"/>
              <a:t> </a:t>
            </a:r>
            <a:r>
              <a:rPr lang="el-GR" sz="2400" dirty="0" err="1"/>
              <a:t>κλπ</a:t>
            </a:r>
            <a:r>
              <a:rPr lang="el-GR" sz="2400" dirty="0"/>
              <a:t>) στην κυκλοφορία. </a:t>
            </a:r>
          </a:p>
          <a:p>
            <a:endParaRPr lang="el-GR" sz="2400" dirty="0"/>
          </a:p>
          <a:p>
            <a:pPr marL="342900" indent="-342900">
              <a:buFont typeface="Arial" panose="020B0604020202020204" pitchFamily="34" charset="0"/>
              <a:buChar char="•"/>
            </a:pPr>
            <a:endParaRPr lang="fr-CH" sz="2400" dirty="0"/>
          </a:p>
          <a:p>
            <a:endParaRPr lang="el-GR" sz="2400" dirty="0"/>
          </a:p>
          <a:p>
            <a:endParaRPr lang="en-US" sz="2400" dirty="0"/>
          </a:p>
        </p:txBody>
      </p:sp>
      <p:pic>
        <p:nvPicPr>
          <p:cNvPr id="6" name="Picture 5">
            <a:extLst>
              <a:ext uri="{FF2B5EF4-FFF2-40B4-BE49-F238E27FC236}">
                <a16:creationId xmlns:a16="http://schemas.microsoft.com/office/drawing/2014/main" id="{82808A5F-37EC-4CAE-B331-8CE7183CD144}"/>
              </a:ext>
            </a:extLst>
          </p:cNvPr>
          <p:cNvPicPr>
            <a:picLocks noChangeAspect="1"/>
          </p:cNvPicPr>
          <p:nvPr/>
        </p:nvPicPr>
        <p:blipFill>
          <a:blip r:embed="rId2"/>
          <a:stretch>
            <a:fillRect/>
          </a:stretch>
        </p:blipFill>
        <p:spPr>
          <a:xfrm>
            <a:off x="3200400" y="3998678"/>
            <a:ext cx="5127763" cy="2785978"/>
          </a:xfrm>
          <a:prstGeom prst="rect">
            <a:avLst/>
          </a:prstGeom>
        </p:spPr>
      </p:pic>
      <p:sp>
        <p:nvSpPr>
          <p:cNvPr id="7" name="Rectangle 6">
            <a:extLst>
              <a:ext uri="{FF2B5EF4-FFF2-40B4-BE49-F238E27FC236}">
                <a16:creationId xmlns:a16="http://schemas.microsoft.com/office/drawing/2014/main" id="{BCC07D88-5A9D-459C-95E1-021C087F2A9C}"/>
              </a:ext>
            </a:extLst>
          </p:cNvPr>
          <p:cNvSpPr/>
          <p:nvPr/>
        </p:nvSpPr>
        <p:spPr>
          <a:xfrm>
            <a:off x="9817349" y="6581001"/>
            <a:ext cx="2472152" cy="276999"/>
          </a:xfrm>
          <a:prstGeom prst="rect">
            <a:avLst/>
          </a:prstGeom>
        </p:spPr>
        <p:txBody>
          <a:bodyPr wrap="none">
            <a:spAutoFit/>
          </a:bodyPr>
          <a:lstStyle/>
          <a:p>
            <a:r>
              <a:rPr lang="fr-CH" sz="1200" dirty="0" err="1"/>
              <a:t>Harrison`s</a:t>
            </a:r>
            <a:r>
              <a:rPr lang="fr-CH" sz="1200" dirty="0"/>
              <a:t> </a:t>
            </a:r>
            <a:r>
              <a:rPr lang="fr-CH" sz="1200" dirty="0" err="1"/>
              <a:t>Endocrinology</a:t>
            </a:r>
            <a:r>
              <a:rPr lang="fr-CH" sz="1200" dirty="0"/>
              <a:t> 4th </a:t>
            </a:r>
            <a:r>
              <a:rPr lang="fr-CH" sz="1200" dirty="0" err="1"/>
              <a:t>edition</a:t>
            </a:r>
            <a:endParaRPr lang="en-US" sz="1200" dirty="0"/>
          </a:p>
        </p:txBody>
      </p:sp>
    </p:spTree>
    <p:extLst>
      <p:ext uri="{BB962C8B-B14F-4D97-AF65-F5344CB8AC3E}">
        <p14:creationId xmlns:p14="http://schemas.microsoft.com/office/powerpoint/2010/main" val="16694930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A361D5-A2B7-4FF3-B479-8F136D9F8FA6}"/>
              </a:ext>
            </a:extLst>
          </p:cNvPr>
          <p:cNvSpPr txBox="1"/>
          <p:nvPr/>
        </p:nvSpPr>
        <p:spPr>
          <a:xfrm>
            <a:off x="0" y="0"/>
            <a:ext cx="3909853" cy="584775"/>
          </a:xfrm>
          <a:prstGeom prst="rect">
            <a:avLst/>
          </a:prstGeom>
          <a:noFill/>
        </p:spPr>
        <p:txBody>
          <a:bodyPr wrap="none" rtlCol="0">
            <a:spAutoFit/>
          </a:bodyPr>
          <a:lstStyle/>
          <a:p>
            <a:r>
              <a:rPr lang="el-GR" sz="3200" dirty="0"/>
              <a:t>Τύποι λιπώδους ιστού</a:t>
            </a:r>
            <a:endParaRPr lang="en-US" sz="3200" dirty="0"/>
          </a:p>
        </p:txBody>
      </p:sp>
      <p:pic>
        <p:nvPicPr>
          <p:cNvPr id="5" name="Picture 4">
            <a:extLst>
              <a:ext uri="{FF2B5EF4-FFF2-40B4-BE49-F238E27FC236}">
                <a16:creationId xmlns:a16="http://schemas.microsoft.com/office/drawing/2014/main" id="{54A82939-BB18-4294-BB66-013928FD7164}"/>
              </a:ext>
            </a:extLst>
          </p:cNvPr>
          <p:cNvPicPr>
            <a:picLocks noChangeAspect="1"/>
          </p:cNvPicPr>
          <p:nvPr/>
        </p:nvPicPr>
        <p:blipFill>
          <a:blip r:embed="rId3"/>
          <a:stretch>
            <a:fillRect/>
          </a:stretch>
        </p:blipFill>
        <p:spPr>
          <a:xfrm>
            <a:off x="4443508" y="460947"/>
            <a:ext cx="3879248" cy="2185391"/>
          </a:xfrm>
          <a:prstGeom prst="rect">
            <a:avLst/>
          </a:prstGeom>
        </p:spPr>
      </p:pic>
      <p:pic>
        <p:nvPicPr>
          <p:cNvPr id="6" name="Picture 5">
            <a:extLst>
              <a:ext uri="{FF2B5EF4-FFF2-40B4-BE49-F238E27FC236}">
                <a16:creationId xmlns:a16="http://schemas.microsoft.com/office/drawing/2014/main" id="{DE238817-4A08-487C-8D54-946FEC3944E2}"/>
              </a:ext>
            </a:extLst>
          </p:cNvPr>
          <p:cNvPicPr>
            <a:picLocks noChangeAspect="1"/>
          </p:cNvPicPr>
          <p:nvPr/>
        </p:nvPicPr>
        <p:blipFill>
          <a:blip r:embed="rId4"/>
          <a:stretch>
            <a:fillRect/>
          </a:stretch>
        </p:blipFill>
        <p:spPr>
          <a:xfrm>
            <a:off x="8435061" y="347948"/>
            <a:ext cx="3566469" cy="2298391"/>
          </a:xfrm>
          <a:prstGeom prst="rect">
            <a:avLst/>
          </a:prstGeom>
        </p:spPr>
      </p:pic>
      <p:sp>
        <p:nvSpPr>
          <p:cNvPr id="7" name="TextBox 6">
            <a:extLst>
              <a:ext uri="{FF2B5EF4-FFF2-40B4-BE49-F238E27FC236}">
                <a16:creationId xmlns:a16="http://schemas.microsoft.com/office/drawing/2014/main" id="{17F6DED1-4402-458E-853A-629E16E7F8D4}"/>
              </a:ext>
            </a:extLst>
          </p:cNvPr>
          <p:cNvSpPr txBox="1"/>
          <p:nvPr/>
        </p:nvSpPr>
        <p:spPr>
          <a:xfrm>
            <a:off x="306639" y="1385562"/>
            <a:ext cx="3870042" cy="461665"/>
          </a:xfrm>
          <a:prstGeom prst="rect">
            <a:avLst/>
          </a:prstGeom>
          <a:solidFill>
            <a:schemeClr val="tx1"/>
          </a:solidFill>
        </p:spPr>
        <p:txBody>
          <a:bodyPr wrap="square" rtlCol="0">
            <a:spAutoFit/>
          </a:bodyPr>
          <a:lstStyle/>
          <a:p>
            <a:r>
              <a:rPr lang="el-GR" sz="2400" b="1" dirty="0">
                <a:solidFill>
                  <a:schemeClr val="bg1"/>
                </a:solidFill>
              </a:rPr>
              <a:t>Λευκός λιπώδης ιστός (</a:t>
            </a:r>
            <a:r>
              <a:rPr lang="fr-CH" sz="2400" b="1" dirty="0">
                <a:solidFill>
                  <a:schemeClr val="bg1"/>
                </a:solidFill>
              </a:rPr>
              <a:t>WAT)</a:t>
            </a:r>
            <a:endParaRPr lang="en-US" sz="2400" b="1" dirty="0">
              <a:solidFill>
                <a:schemeClr val="bg1"/>
              </a:solidFill>
            </a:endParaRPr>
          </a:p>
        </p:txBody>
      </p:sp>
      <p:pic>
        <p:nvPicPr>
          <p:cNvPr id="9" name="Picture 8">
            <a:extLst>
              <a:ext uri="{FF2B5EF4-FFF2-40B4-BE49-F238E27FC236}">
                <a16:creationId xmlns:a16="http://schemas.microsoft.com/office/drawing/2014/main" id="{84E9D3BE-2B69-4F29-BAFC-8D76AA2E8615}"/>
              </a:ext>
            </a:extLst>
          </p:cNvPr>
          <p:cNvPicPr>
            <a:picLocks noChangeAspect="1"/>
          </p:cNvPicPr>
          <p:nvPr/>
        </p:nvPicPr>
        <p:blipFill>
          <a:blip r:embed="rId5"/>
          <a:stretch>
            <a:fillRect/>
          </a:stretch>
        </p:blipFill>
        <p:spPr>
          <a:xfrm>
            <a:off x="4443508" y="2909417"/>
            <a:ext cx="3010627" cy="3224555"/>
          </a:xfrm>
          <a:prstGeom prst="rect">
            <a:avLst/>
          </a:prstGeom>
        </p:spPr>
      </p:pic>
      <p:pic>
        <p:nvPicPr>
          <p:cNvPr id="10" name="Picture 9">
            <a:extLst>
              <a:ext uri="{FF2B5EF4-FFF2-40B4-BE49-F238E27FC236}">
                <a16:creationId xmlns:a16="http://schemas.microsoft.com/office/drawing/2014/main" id="{23DE8844-056F-4725-85F2-C1ACA515B4C2}"/>
              </a:ext>
            </a:extLst>
          </p:cNvPr>
          <p:cNvPicPr>
            <a:picLocks noChangeAspect="1"/>
          </p:cNvPicPr>
          <p:nvPr/>
        </p:nvPicPr>
        <p:blipFill>
          <a:blip r:embed="rId6"/>
          <a:stretch>
            <a:fillRect/>
          </a:stretch>
        </p:blipFill>
        <p:spPr>
          <a:xfrm rot="5400000">
            <a:off x="9643469" y="3420156"/>
            <a:ext cx="2817221" cy="1898900"/>
          </a:xfrm>
          <a:prstGeom prst="rect">
            <a:avLst/>
          </a:prstGeom>
        </p:spPr>
      </p:pic>
      <p:sp>
        <p:nvSpPr>
          <p:cNvPr id="11" name="TextBox 10">
            <a:extLst>
              <a:ext uri="{FF2B5EF4-FFF2-40B4-BE49-F238E27FC236}">
                <a16:creationId xmlns:a16="http://schemas.microsoft.com/office/drawing/2014/main" id="{51EA21A3-13D4-4636-8E42-01451C696784}"/>
              </a:ext>
            </a:extLst>
          </p:cNvPr>
          <p:cNvSpPr txBox="1"/>
          <p:nvPr/>
        </p:nvSpPr>
        <p:spPr>
          <a:xfrm>
            <a:off x="406807" y="4387039"/>
            <a:ext cx="3870042" cy="461665"/>
          </a:xfrm>
          <a:prstGeom prst="rect">
            <a:avLst/>
          </a:prstGeom>
          <a:noFill/>
        </p:spPr>
        <p:txBody>
          <a:bodyPr wrap="square" rtlCol="0">
            <a:spAutoFit/>
          </a:bodyPr>
          <a:lstStyle/>
          <a:p>
            <a:r>
              <a:rPr lang="el-GR" sz="2400" b="1" dirty="0">
                <a:solidFill>
                  <a:schemeClr val="accent2">
                    <a:lumMod val="75000"/>
                  </a:schemeClr>
                </a:solidFill>
              </a:rPr>
              <a:t>Καφέ λιπώδης ιστός (Β</a:t>
            </a:r>
            <a:r>
              <a:rPr lang="fr-CH" sz="2400" b="1" dirty="0">
                <a:solidFill>
                  <a:schemeClr val="accent2">
                    <a:lumMod val="75000"/>
                  </a:schemeClr>
                </a:solidFill>
              </a:rPr>
              <a:t>AT)</a:t>
            </a:r>
            <a:endParaRPr lang="en-US" sz="2400" b="1" dirty="0">
              <a:solidFill>
                <a:schemeClr val="accent2">
                  <a:lumMod val="75000"/>
                </a:schemeClr>
              </a:solidFill>
            </a:endParaRPr>
          </a:p>
        </p:txBody>
      </p:sp>
      <p:sp>
        <p:nvSpPr>
          <p:cNvPr id="12" name="Text Box 11">
            <a:extLst>
              <a:ext uri="{FF2B5EF4-FFF2-40B4-BE49-F238E27FC236}">
                <a16:creationId xmlns:a16="http://schemas.microsoft.com/office/drawing/2014/main" id="{3063E540-6F5C-479A-9EBA-27FF16A7AF58}"/>
              </a:ext>
            </a:extLst>
          </p:cNvPr>
          <p:cNvSpPr txBox="1">
            <a:spLocks noChangeArrowheads="1"/>
          </p:cNvSpPr>
          <p:nvPr/>
        </p:nvSpPr>
        <p:spPr bwMode="auto">
          <a:xfrm>
            <a:off x="9935970" y="5778217"/>
            <a:ext cx="25193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l-GR" altLang="en-US" sz="1200" i="1" dirty="0" err="1">
                <a:latin typeface="Calibri" panose="020F0502020204030204" pitchFamily="34" charset="0"/>
              </a:rPr>
              <a:t>Am</a:t>
            </a:r>
            <a:r>
              <a:rPr lang="el-GR" altLang="en-US" sz="1200" i="1" dirty="0">
                <a:latin typeface="Calibri" panose="020F0502020204030204" pitchFamily="34" charset="0"/>
              </a:rPr>
              <a:t> J </a:t>
            </a:r>
            <a:r>
              <a:rPr lang="el-GR" altLang="en-US" sz="1200" i="1" dirty="0" err="1">
                <a:latin typeface="Calibri" panose="020F0502020204030204" pitchFamily="34" charset="0"/>
              </a:rPr>
              <a:t>Physiol</a:t>
            </a:r>
            <a:r>
              <a:rPr lang="el-GR" altLang="en-US" sz="1200" i="1" dirty="0">
                <a:latin typeface="Calibri" panose="020F0502020204030204" pitchFamily="34" charset="0"/>
              </a:rPr>
              <a:t> </a:t>
            </a:r>
            <a:r>
              <a:rPr lang="el-GR" altLang="en-US" sz="1200" i="1" dirty="0" err="1">
                <a:latin typeface="Calibri" panose="020F0502020204030204" pitchFamily="34" charset="0"/>
              </a:rPr>
              <a:t>Endocrinol</a:t>
            </a:r>
            <a:r>
              <a:rPr lang="el-GR" altLang="en-US" sz="1200" i="1" dirty="0">
                <a:latin typeface="Calibri" panose="020F0502020204030204" pitchFamily="34" charset="0"/>
              </a:rPr>
              <a:t> </a:t>
            </a:r>
            <a:r>
              <a:rPr lang="el-GR" altLang="en-US" sz="1200" i="1" dirty="0" err="1">
                <a:latin typeface="Calibri" panose="020F0502020204030204" pitchFamily="34" charset="0"/>
              </a:rPr>
              <a:t>Metab</a:t>
            </a:r>
            <a:r>
              <a:rPr lang="el-GR" altLang="en-US" sz="1200" i="1" dirty="0">
                <a:latin typeface="Calibri" panose="020F0502020204030204" pitchFamily="34" charset="0"/>
              </a:rPr>
              <a:t> </a:t>
            </a:r>
            <a:r>
              <a:rPr lang="el-GR" altLang="en-US" sz="1200" dirty="0">
                <a:latin typeface="Calibri" panose="020F0502020204030204" pitchFamily="34" charset="0"/>
              </a:rPr>
              <a:t>293:E444-E452, 2007.</a:t>
            </a:r>
          </a:p>
          <a:p>
            <a:pPr eaLnBrk="1" hangingPunct="1">
              <a:spcBef>
                <a:spcPct val="50000"/>
              </a:spcBef>
            </a:pPr>
            <a:r>
              <a:rPr lang="el-GR" altLang="en-US" sz="1200" i="1" dirty="0" err="1">
                <a:latin typeface="Calibri" panose="020F0502020204030204" pitchFamily="34" charset="0"/>
              </a:rPr>
              <a:t>Current</a:t>
            </a:r>
            <a:r>
              <a:rPr lang="el-GR" altLang="en-US" sz="1200" i="1" dirty="0">
                <a:latin typeface="Calibri" panose="020F0502020204030204" pitchFamily="34" charset="0"/>
              </a:rPr>
              <a:t> </a:t>
            </a:r>
            <a:r>
              <a:rPr lang="el-GR" altLang="en-US" sz="1200" i="1" dirty="0" err="1">
                <a:latin typeface="Calibri" panose="020F0502020204030204" pitchFamily="34" charset="0"/>
              </a:rPr>
              <a:t>Protocols</a:t>
            </a:r>
            <a:r>
              <a:rPr lang="el-GR" altLang="en-US" sz="1200" i="1" dirty="0">
                <a:latin typeface="Calibri" panose="020F0502020204030204" pitchFamily="34" charset="0"/>
              </a:rPr>
              <a:t> in </a:t>
            </a:r>
            <a:r>
              <a:rPr lang="el-GR" altLang="en-US" sz="1200" i="1" dirty="0" err="1">
                <a:latin typeface="Calibri" panose="020F0502020204030204" pitchFamily="34" charset="0"/>
              </a:rPr>
              <a:t>Molecular</a:t>
            </a:r>
            <a:r>
              <a:rPr lang="el-GR" altLang="en-US" sz="1200" i="1" dirty="0">
                <a:latin typeface="Calibri" panose="020F0502020204030204" pitchFamily="34" charset="0"/>
              </a:rPr>
              <a:t> </a:t>
            </a:r>
            <a:r>
              <a:rPr lang="el-GR" altLang="en-US" sz="1200" i="1" dirty="0" err="1">
                <a:latin typeface="Calibri" panose="020F0502020204030204" pitchFamily="34" charset="0"/>
              </a:rPr>
              <a:t>Biology</a:t>
            </a:r>
            <a:r>
              <a:rPr lang="el-GR" altLang="en-US" sz="1200" i="1" dirty="0">
                <a:latin typeface="Calibri" panose="020F0502020204030204" pitchFamily="34" charset="0"/>
              </a:rPr>
              <a:t> </a:t>
            </a:r>
            <a:r>
              <a:rPr lang="el-GR" altLang="en-US" sz="1200" dirty="0">
                <a:latin typeface="Calibri" panose="020F0502020204030204" pitchFamily="34" charset="0"/>
              </a:rPr>
              <a:t>29A.4.1-29A.4.23, </a:t>
            </a:r>
            <a:r>
              <a:rPr lang="el-GR" altLang="en-US" sz="1200" dirty="0" err="1">
                <a:latin typeface="Calibri" panose="020F0502020204030204" pitchFamily="34" charset="0"/>
              </a:rPr>
              <a:t>October</a:t>
            </a:r>
            <a:r>
              <a:rPr lang="el-GR" altLang="en-US" sz="1200" dirty="0">
                <a:latin typeface="Calibri" panose="020F0502020204030204" pitchFamily="34" charset="0"/>
              </a:rPr>
              <a:t> 2007</a:t>
            </a:r>
          </a:p>
          <a:p>
            <a:pPr eaLnBrk="1" hangingPunct="1">
              <a:spcBef>
                <a:spcPct val="50000"/>
              </a:spcBef>
            </a:pPr>
            <a:endParaRPr lang="el-GR" altLang="en-US" sz="1200" dirty="0">
              <a:latin typeface="Calibri" panose="020F0502020204030204" pitchFamily="34" charset="0"/>
            </a:endParaRPr>
          </a:p>
        </p:txBody>
      </p:sp>
      <p:grpSp>
        <p:nvGrpSpPr>
          <p:cNvPr id="14" name="Group 13">
            <a:extLst>
              <a:ext uri="{FF2B5EF4-FFF2-40B4-BE49-F238E27FC236}">
                <a16:creationId xmlns:a16="http://schemas.microsoft.com/office/drawing/2014/main" id="{4616DEA7-8463-490F-AF99-D904F57111C3}"/>
              </a:ext>
            </a:extLst>
          </p:cNvPr>
          <p:cNvGrpSpPr/>
          <p:nvPr/>
        </p:nvGrpSpPr>
        <p:grpSpPr>
          <a:xfrm>
            <a:off x="7465101" y="3429000"/>
            <a:ext cx="2470869" cy="2647056"/>
            <a:chOff x="7465101" y="3429000"/>
            <a:chExt cx="2470869" cy="2647056"/>
          </a:xfrm>
        </p:grpSpPr>
        <p:pic>
          <p:nvPicPr>
            <p:cNvPr id="8" name="Picture 7">
              <a:extLst>
                <a:ext uri="{FF2B5EF4-FFF2-40B4-BE49-F238E27FC236}">
                  <a16:creationId xmlns:a16="http://schemas.microsoft.com/office/drawing/2014/main" id="{B7CA005F-7C0F-4B44-AFFD-85EC0516A42E}"/>
                </a:ext>
              </a:extLst>
            </p:cNvPr>
            <p:cNvPicPr>
              <a:picLocks noChangeAspect="1"/>
            </p:cNvPicPr>
            <p:nvPr/>
          </p:nvPicPr>
          <p:blipFill>
            <a:blip r:embed="rId7"/>
            <a:stretch>
              <a:fillRect/>
            </a:stretch>
          </p:blipFill>
          <p:spPr>
            <a:xfrm>
              <a:off x="7465101" y="3429000"/>
              <a:ext cx="2470869" cy="2185391"/>
            </a:xfrm>
            <a:prstGeom prst="rect">
              <a:avLst/>
            </a:prstGeom>
          </p:spPr>
        </p:pic>
        <p:sp>
          <p:nvSpPr>
            <p:cNvPr id="13" name="TextBox 12">
              <a:extLst>
                <a:ext uri="{FF2B5EF4-FFF2-40B4-BE49-F238E27FC236}">
                  <a16:creationId xmlns:a16="http://schemas.microsoft.com/office/drawing/2014/main" id="{33BACD6C-C06A-476D-BE17-D400E1D89D2F}"/>
                </a:ext>
              </a:extLst>
            </p:cNvPr>
            <p:cNvSpPr txBox="1"/>
            <p:nvPr/>
          </p:nvSpPr>
          <p:spPr>
            <a:xfrm>
              <a:off x="7815287" y="5614391"/>
              <a:ext cx="2037353" cy="461665"/>
            </a:xfrm>
            <a:prstGeom prst="rect">
              <a:avLst/>
            </a:prstGeom>
            <a:noFill/>
          </p:spPr>
          <p:txBody>
            <a:bodyPr wrap="none" rtlCol="0">
              <a:spAutoFit/>
            </a:bodyPr>
            <a:lstStyle/>
            <a:p>
              <a:r>
                <a:rPr lang="el-GR" sz="2400" dirty="0"/>
                <a:t>(θερμογένεση)</a:t>
              </a:r>
              <a:endParaRPr lang="en-US" sz="2400" dirty="0"/>
            </a:p>
          </p:txBody>
        </p:sp>
      </p:grpSp>
    </p:spTree>
    <p:extLst>
      <p:ext uri="{BB962C8B-B14F-4D97-AF65-F5344CB8AC3E}">
        <p14:creationId xmlns:p14="http://schemas.microsoft.com/office/powerpoint/2010/main" val="37003631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BF2A3-2134-40B8-B0E8-3A0F9EEDF6A6}"/>
              </a:ext>
            </a:extLst>
          </p:cNvPr>
          <p:cNvPicPr>
            <a:picLocks noChangeAspect="1"/>
          </p:cNvPicPr>
          <p:nvPr/>
        </p:nvPicPr>
        <p:blipFill>
          <a:blip r:embed="rId2"/>
          <a:stretch>
            <a:fillRect/>
          </a:stretch>
        </p:blipFill>
        <p:spPr>
          <a:xfrm>
            <a:off x="722557" y="678950"/>
            <a:ext cx="10746886" cy="5928038"/>
          </a:xfrm>
          <a:prstGeom prst="rect">
            <a:avLst/>
          </a:prstGeom>
        </p:spPr>
      </p:pic>
      <p:sp>
        <p:nvSpPr>
          <p:cNvPr id="6" name="Rectangle 5">
            <a:extLst>
              <a:ext uri="{FF2B5EF4-FFF2-40B4-BE49-F238E27FC236}">
                <a16:creationId xmlns:a16="http://schemas.microsoft.com/office/drawing/2014/main" id="{92361C97-8FE6-4661-A6D8-399A71C30CFB}"/>
              </a:ext>
            </a:extLst>
          </p:cNvPr>
          <p:cNvSpPr/>
          <p:nvPr/>
        </p:nvSpPr>
        <p:spPr>
          <a:xfrm>
            <a:off x="9214903" y="6606988"/>
            <a:ext cx="2977097" cy="276999"/>
          </a:xfrm>
          <a:prstGeom prst="rect">
            <a:avLst/>
          </a:prstGeom>
        </p:spPr>
        <p:txBody>
          <a:bodyPr wrap="none">
            <a:spAutoFit/>
          </a:bodyPr>
          <a:lstStyle/>
          <a:p>
            <a:r>
              <a:rPr lang="en-US" sz="1200" dirty="0"/>
              <a:t>Journal of Cell Science 2011 124, 2681-2686 </a:t>
            </a:r>
          </a:p>
        </p:txBody>
      </p:sp>
      <p:sp>
        <p:nvSpPr>
          <p:cNvPr id="7" name="TextBox 6">
            <a:extLst>
              <a:ext uri="{FF2B5EF4-FFF2-40B4-BE49-F238E27FC236}">
                <a16:creationId xmlns:a16="http://schemas.microsoft.com/office/drawing/2014/main" id="{104EDDCF-A42B-4544-8903-B2013CE980E2}"/>
              </a:ext>
            </a:extLst>
          </p:cNvPr>
          <p:cNvSpPr txBox="1"/>
          <p:nvPr/>
        </p:nvSpPr>
        <p:spPr>
          <a:xfrm>
            <a:off x="3431520" y="0"/>
            <a:ext cx="5328959" cy="584775"/>
          </a:xfrm>
          <a:prstGeom prst="rect">
            <a:avLst/>
          </a:prstGeom>
          <a:noFill/>
        </p:spPr>
        <p:txBody>
          <a:bodyPr wrap="none" rtlCol="0">
            <a:spAutoFit/>
          </a:bodyPr>
          <a:lstStyle/>
          <a:p>
            <a:r>
              <a:rPr lang="el-GR" sz="3200" dirty="0"/>
              <a:t>Διαφοροποίηση </a:t>
            </a:r>
            <a:r>
              <a:rPr lang="el-GR" sz="3200" dirty="0" err="1"/>
              <a:t>λιποκυττάρου</a:t>
            </a:r>
            <a:endParaRPr lang="en-US" sz="3200" dirty="0"/>
          </a:p>
        </p:txBody>
      </p:sp>
    </p:spTree>
    <p:extLst>
      <p:ext uri="{BB962C8B-B14F-4D97-AF65-F5344CB8AC3E}">
        <p14:creationId xmlns:p14="http://schemas.microsoft.com/office/powerpoint/2010/main" val="28331832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a:extLst>
              <a:ext uri="{FF2B5EF4-FFF2-40B4-BE49-F238E27FC236}">
                <a16:creationId xmlns:a16="http://schemas.microsoft.com/office/drawing/2014/main" id="{50BDB503-52EB-4A57-8BDF-42F5AC42B7FD}"/>
              </a:ext>
            </a:extLst>
          </p:cNvPr>
          <p:cNvGrpSpPr>
            <a:grpSpLocks/>
          </p:cNvGrpSpPr>
          <p:nvPr/>
        </p:nvGrpSpPr>
        <p:grpSpPr bwMode="auto">
          <a:xfrm>
            <a:off x="98612" y="486590"/>
            <a:ext cx="7153835" cy="6185647"/>
            <a:chOff x="340" y="-63"/>
            <a:chExt cx="4536" cy="4383"/>
          </a:xfrm>
        </p:grpSpPr>
        <p:pic>
          <p:nvPicPr>
            <p:cNvPr id="5" name="Picture 4">
              <a:extLst>
                <a:ext uri="{FF2B5EF4-FFF2-40B4-BE49-F238E27FC236}">
                  <a16:creationId xmlns:a16="http://schemas.microsoft.com/office/drawing/2014/main" id="{ECF8700A-39C3-4B36-9D22-476130077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63"/>
              <a:ext cx="4536" cy="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5">
              <a:extLst>
                <a:ext uri="{FF2B5EF4-FFF2-40B4-BE49-F238E27FC236}">
                  <a16:creationId xmlns:a16="http://schemas.microsoft.com/office/drawing/2014/main" id="{AF6CB363-9F65-4863-8E7C-465558E22272}"/>
                </a:ext>
              </a:extLst>
            </p:cNvPr>
            <p:cNvSpPr>
              <a:spLocks noChangeArrowheads="1" noChangeShapeType="1" noTextEdit="1"/>
            </p:cNvSpPr>
            <p:nvPr/>
          </p:nvSpPr>
          <p:spPr bwMode="auto">
            <a:xfrm>
              <a:off x="521" y="1706"/>
              <a:ext cx="654" cy="40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accent1"/>
                  </a:solidFill>
                  <a:latin typeface="Arial Black" panose="020B0A04020102020204" pitchFamily="34" charset="0"/>
                </a:rPr>
                <a:t>BAT</a:t>
              </a:r>
            </a:p>
          </p:txBody>
        </p:sp>
        <p:sp>
          <p:nvSpPr>
            <p:cNvPr id="7" name="WordArt 6">
              <a:extLst>
                <a:ext uri="{FF2B5EF4-FFF2-40B4-BE49-F238E27FC236}">
                  <a16:creationId xmlns:a16="http://schemas.microsoft.com/office/drawing/2014/main" id="{92C0022F-A7C8-4A63-B90E-348086462AF7}"/>
                </a:ext>
              </a:extLst>
            </p:cNvPr>
            <p:cNvSpPr>
              <a:spLocks noChangeArrowheads="1" noChangeShapeType="1" noTextEdit="1"/>
            </p:cNvSpPr>
            <p:nvPr/>
          </p:nvSpPr>
          <p:spPr bwMode="auto">
            <a:xfrm>
              <a:off x="521" y="3748"/>
              <a:ext cx="720" cy="40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chemeClr val="accent1"/>
                  </a:solidFill>
                  <a:latin typeface="Arial Black" panose="020B0A04020102020204" pitchFamily="34" charset="0"/>
                </a:rPr>
                <a:t>WAT</a:t>
              </a:r>
            </a:p>
          </p:txBody>
        </p:sp>
      </p:grpSp>
      <p:sp>
        <p:nvSpPr>
          <p:cNvPr id="8" name="Text Box 7">
            <a:extLst>
              <a:ext uri="{FF2B5EF4-FFF2-40B4-BE49-F238E27FC236}">
                <a16:creationId xmlns:a16="http://schemas.microsoft.com/office/drawing/2014/main" id="{5E02B3F7-3D8F-4421-8867-82793CB3B19B}"/>
              </a:ext>
            </a:extLst>
          </p:cNvPr>
          <p:cNvSpPr txBox="1">
            <a:spLocks noChangeArrowheads="1"/>
          </p:cNvSpPr>
          <p:nvPr/>
        </p:nvSpPr>
        <p:spPr bwMode="auto">
          <a:xfrm>
            <a:off x="9908498" y="6256738"/>
            <a:ext cx="24179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1200" dirty="0">
                <a:latin typeface="Calibri" panose="020F0502020204030204" pitchFamily="34" charset="0"/>
              </a:rPr>
              <a:t>Cell Metabolism 11, </a:t>
            </a:r>
            <a:r>
              <a:rPr lang="el-GR" altLang="en-US" sz="1200" dirty="0" err="1">
                <a:latin typeface="Calibri" panose="020F0502020204030204" pitchFamily="34" charset="0"/>
              </a:rPr>
              <a:t>April</a:t>
            </a:r>
            <a:r>
              <a:rPr lang="el-GR" altLang="en-US" sz="1200" dirty="0">
                <a:latin typeface="Calibri" panose="020F0502020204030204" pitchFamily="34" charset="0"/>
              </a:rPr>
              <a:t> 7, 2010</a:t>
            </a:r>
          </a:p>
          <a:p>
            <a:pPr eaLnBrk="1" hangingPunct="1"/>
            <a:r>
              <a:rPr lang="sv-SE" altLang="en-US" sz="1200" dirty="0">
                <a:latin typeface="Calibri" panose="020F0502020204030204" pitchFamily="34" charset="0"/>
              </a:rPr>
              <a:t>Nat Rev Endocrinol. 2014 Jan;10(1):24-36</a:t>
            </a:r>
            <a:endParaRPr lang="el-GR" altLang="en-US" sz="1200" dirty="0">
              <a:latin typeface="Calibri" panose="020F0502020204030204" pitchFamily="34" charset="0"/>
            </a:endParaRPr>
          </a:p>
          <a:p>
            <a:pPr eaLnBrk="1" hangingPunct="1"/>
            <a:endParaRPr lang="el-GR" altLang="en-US" sz="1200" dirty="0">
              <a:latin typeface="Calibri" panose="020F0502020204030204" pitchFamily="34" charset="0"/>
            </a:endParaRPr>
          </a:p>
        </p:txBody>
      </p:sp>
      <p:sp>
        <p:nvSpPr>
          <p:cNvPr id="9" name="TextBox 8">
            <a:extLst>
              <a:ext uri="{FF2B5EF4-FFF2-40B4-BE49-F238E27FC236}">
                <a16:creationId xmlns:a16="http://schemas.microsoft.com/office/drawing/2014/main" id="{9E11BE3D-B95A-44A0-9874-7D3F7B2DD86D}"/>
              </a:ext>
            </a:extLst>
          </p:cNvPr>
          <p:cNvSpPr txBox="1"/>
          <p:nvPr/>
        </p:nvSpPr>
        <p:spPr>
          <a:xfrm>
            <a:off x="4258235" y="0"/>
            <a:ext cx="4564326" cy="584775"/>
          </a:xfrm>
          <a:prstGeom prst="rect">
            <a:avLst/>
          </a:prstGeom>
          <a:noFill/>
        </p:spPr>
        <p:txBody>
          <a:bodyPr wrap="none" rtlCol="0">
            <a:spAutoFit/>
          </a:bodyPr>
          <a:lstStyle/>
          <a:p>
            <a:r>
              <a:rPr lang="el-GR" sz="3200" dirty="0"/>
              <a:t>Προέλευση λιποκυττάρων</a:t>
            </a:r>
            <a:endParaRPr lang="en-US" sz="3200" dirty="0"/>
          </a:p>
        </p:txBody>
      </p:sp>
      <p:grpSp>
        <p:nvGrpSpPr>
          <p:cNvPr id="16" name="Group 15">
            <a:extLst>
              <a:ext uri="{FF2B5EF4-FFF2-40B4-BE49-F238E27FC236}">
                <a16:creationId xmlns:a16="http://schemas.microsoft.com/office/drawing/2014/main" id="{FFE30C05-EB6C-4A0F-93A4-7BDEDDE2086C}"/>
              </a:ext>
            </a:extLst>
          </p:cNvPr>
          <p:cNvGrpSpPr/>
          <p:nvPr/>
        </p:nvGrpSpPr>
        <p:grpSpPr>
          <a:xfrm>
            <a:off x="7300836" y="1502852"/>
            <a:ext cx="4891164" cy="3852296"/>
            <a:chOff x="7300836" y="1502852"/>
            <a:chExt cx="4891164" cy="3852296"/>
          </a:xfrm>
        </p:grpSpPr>
        <p:pic>
          <p:nvPicPr>
            <p:cNvPr id="11" name="Picture 10">
              <a:extLst>
                <a:ext uri="{FF2B5EF4-FFF2-40B4-BE49-F238E27FC236}">
                  <a16:creationId xmlns:a16="http://schemas.microsoft.com/office/drawing/2014/main" id="{96E8AB7D-3E31-4487-8427-CB7A97F76A8A}"/>
                </a:ext>
              </a:extLst>
            </p:cNvPr>
            <p:cNvPicPr>
              <a:picLocks noChangeAspect="1"/>
            </p:cNvPicPr>
            <p:nvPr/>
          </p:nvPicPr>
          <p:blipFill>
            <a:blip r:embed="rId3"/>
            <a:stretch>
              <a:fillRect/>
            </a:stretch>
          </p:blipFill>
          <p:spPr>
            <a:xfrm>
              <a:off x="7300836" y="1502852"/>
              <a:ext cx="4891164" cy="3852296"/>
            </a:xfrm>
            <a:prstGeom prst="rect">
              <a:avLst/>
            </a:prstGeom>
          </p:spPr>
        </p:pic>
        <p:sp>
          <p:nvSpPr>
            <p:cNvPr id="13" name="TextBox 12">
              <a:extLst>
                <a:ext uri="{FF2B5EF4-FFF2-40B4-BE49-F238E27FC236}">
                  <a16:creationId xmlns:a16="http://schemas.microsoft.com/office/drawing/2014/main" id="{EA1FE9B5-B7C8-4AF8-94F8-D7E9FE264D42}"/>
                </a:ext>
              </a:extLst>
            </p:cNvPr>
            <p:cNvSpPr txBox="1"/>
            <p:nvPr/>
          </p:nvSpPr>
          <p:spPr>
            <a:xfrm>
              <a:off x="7300836" y="3028341"/>
              <a:ext cx="832344" cy="400110"/>
            </a:xfrm>
            <a:prstGeom prst="rect">
              <a:avLst/>
            </a:prstGeom>
            <a:noFill/>
          </p:spPr>
          <p:txBody>
            <a:bodyPr wrap="none" rtlCol="0">
              <a:spAutoFit/>
            </a:bodyPr>
            <a:lstStyle/>
            <a:p>
              <a:r>
                <a:rPr lang="fr-CH" sz="2000" b="1" dirty="0">
                  <a:solidFill>
                    <a:schemeClr val="bg1"/>
                  </a:solidFill>
                </a:rPr>
                <a:t>White</a:t>
              </a:r>
              <a:endParaRPr lang="en-US" sz="2000" b="1" dirty="0">
                <a:solidFill>
                  <a:schemeClr val="bg1"/>
                </a:solidFill>
              </a:endParaRPr>
            </a:p>
          </p:txBody>
        </p:sp>
        <p:sp>
          <p:nvSpPr>
            <p:cNvPr id="14" name="TextBox 13">
              <a:extLst>
                <a:ext uri="{FF2B5EF4-FFF2-40B4-BE49-F238E27FC236}">
                  <a16:creationId xmlns:a16="http://schemas.microsoft.com/office/drawing/2014/main" id="{8F99C9E7-D07E-4E95-9007-BEC278A70D2C}"/>
                </a:ext>
              </a:extLst>
            </p:cNvPr>
            <p:cNvSpPr txBox="1"/>
            <p:nvPr/>
          </p:nvSpPr>
          <p:spPr>
            <a:xfrm>
              <a:off x="9746418" y="3065929"/>
              <a:ext cx="883127" cy="400110"/>
            </a:xfrm>
            <a:prstGeom prst="rect">
              <a:avLst/>
            </a:prstGeom>
            <a:noFill/>
          </p:spPr>
          <p:txBody>
            <a:bodyPr wrap="none" rtlCol="0">
              <a:spAutoFit/>
            </a:bodyPr>
            <a:lstStyle/>
            <a:p>
              <a:r>
                <a:rPr lang="fr-CH" sz="2000" b="1" dirty="0">
                  <a:solidFill>
                    <a:schemeClr val="bg1"/>
                  </a:solidFill>
                </a:rPr>
                <a:t>Brown</a:t>
              </a:r>
              <a:endParaRPr lang="en-US" sz="2000" b="1" dirty="0">
                <a:solidFill>
                  <a:schemeClr val="bg1"/>
                </a:solidFill>
              </a:endParaRPr>
            </a:p>
          </p:txBody>
        </p:sp>
        <p:sp>
          <p:nvSpPr>
            <p:cNvPr id="15" name="TextBox 14">
              <a:extLst>
                <a:ext uri="{FF2B5EF4-FFF2-40B4-BE49-F238E27FC236}">
                  <a16:creationId xmlns:a16="http://schemas.microsoft.com/office/drawing/2014/main" id="{1AEC58ED-576A-4E3C-BA08-FBF2E511DBE8}"/>
                </a:ext>
              </a:extLst>
            </p:cNvPr>
            <p:cNvSpPr txBox="1"/>
            <p:nvPr/>
          </p:nvSpPr>
          <p:spPr>
            <a:xfrm>
              <a:off x="7317286" y="4953940"/>
              <a:ext cx="770211" cy="400110"/>
            </a:xfrm>
            <a:prstGeom prst="rect">
              <a:avLst/>
            </a:prstGeom>
            <a:noFill/>
          </p:spPr>
          <p:txBody>
            <a:bodyPr wrap="none" rtlCol="0">
              <a:spAutoFit/>
            </a:bodyPr>
            <a:lstStyle/>
            <a:p>
              <a:r>
                <a:rPr lang="fr-CH" sz="2000" b="1" dirty="0">
                  <a:solidFill>
                    <a:schemeClr val="bg1"/>
                  </a:solidFill>
                </a:rPr>
                <a:t>Beige</a:t>
              </a:r>
              <a:endParaRPr lang="en-US" sz="2000" b="1" dirty="0">
                <a:solidFill>
                  <a:schemeClr val="bg1"/>
                </a:solidFill>
              </a:endParaRPr>
            </a:p>
          </p:txBody>
        </p:sp>
      </p:grpSp>
    </p:spTree>
    <p:extLst>
      <p:ext uri="{BB962C8B-B14F-4D97-AF65-F5344CB8AC3E}">
        <p14:creationId xmlns:p14="http://schemas.microsoft.com/office/powerpoint/2010/main" val="21036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93E148-3B61-4F2B-84FD-CF7EDD267FAB}"/>
              </a:ext>
            </a:extLst>
          </p:cNvPr>
          <p:cNvPicPr>
            <a:picLocks noChangeAspect="1"/>
          </p:cNvPicPr>
          <p:nvPr/>
        </p:nvPicPr>
        <p:blipFill>
          <a:blip r:embed="rId3"/>
          <a:stretch>
            <a:fillRect/>
          </a:stretch>
        </p:blipFill>
        <p:spPr>
          <a:xfrm>
            <a:off x="1609332" y="1215884"/>
            <a:ext cx="9188487" cy="5337316"/>
          </a:xfrm>
          <a:prstGeom prst="rect">
            <a:avLst/>
          </a:prstGeom>
        </p:spPr>
      </p:pic>
      <p:sp>
        <p:nvSpPr>
          <p:cNvPr id="5" name="Rectangle 4">
            <a:extLst>
              <a:ext uri="{FF2B5EF4-FFF2-40B4-BE49-F238E27FC236}">
                <a16:creationId xmlns:a16="http://schemas.microsoft.com/office/drawing/2014/main" id="{96D1EE26-90B5-40DF-9152-7E57097F4C2C}"/>
              </a:ext>
            </a:extLst>
          </p:cNvPr>
          <p:cNvSpPr/>
          <p:nvPr/>
        </p:nvSpPr>
        <p:spPr>
          <a:xfrm>
            <a:off x="9392658" y="6553200"/>
            <a:ext cx="2810321" cy="276999"/>
          </a:xfrm>
          <a:prstGeom prst="rect">
            <a:avLst/>
          </a:prstGeom>
        </p:spPr>
        <p:txBody>
          <a:bodyPr wrap="none">
            <a:spAutoFit/>
          </a:bodyPr>
          <a:lstStyle/>
          <a:p>
            <a:r>
              <a:rPr lang="sv-SE" sz="1200" dirty="0"/>
              <a:t>Nat Rev Endocrinol. 2014 Jan;10(1):24-36.</a:t>
            </a:r>
            <a:endParaRPr lang="en-US" sz="1200" dirty="0"/>
          </a:p>
        </p:txBody>
      </p:sp>
      <p:sp>
        <p:nvSpPr>
          <p:cNvPr id="6" name="TextBox 5">
            <a:extLst>
              <a:ext uri="{FF2B5EF4-FFF2-40B4-BE49-F238E27FC236}">
                <a16:creationId xmlns:a16="http://schemas.microsoft.com/office/drawing/2014/main" id="{15D788CF-2873-4CDB-BD78-3B1D626EB042}"/>
              </a:ext>
            </a:extLst>
          </p:cNvPr>
          <p:cNvSpPr txBox="1"/>
          <p:nvPr/>
        </p:nvSpPr>
        <p:spPr>
          <a:xfrm>
            <a:off x="2590296" y="0"/>
            <a:ext cx="7011407" cy="584775"/>
          </a:xfrm>
          <a:prstGeom prst="rect">
            <a:avLst/>
          </a:prstGeom>
          <a:noFill/>
        </p:spPr>
        <p:txBody>
          <a:bodyPr wrap="none" rtlCol="0">
            <a:spAutoFit/>
          </a:bodyPr>
          <a:lstStyle/>
          <a:p>
            <a:r>
              <a:rPr lang="en-US" sz="3200" dirty="0"/>
              <a:t>H </a:t>
            </a:r>
            <a:r>
              <a:rPr lang="el-GR" sz="3200" dirty="0"/>
              <a:t>πλαστικότητα των </a:t>
            </a:r>
            <a:r>
              <a:rPr lang="fr-CH" sz="3200" dirty="0"/>
              <a:t>beige</a:t>
            </a:r>
            <a:r>
              <a:rPr lang="el-GR" sz="3200" dirty="0"/>
              <a:t> λιποκυττάρων</a:t>
            </a:r>
            <a:endParaRPr lang="en-US" sz="3200" dirty="0"/>
          </a:p>
        </p:txBody>
      </p:sp>
    </p:spTree>
    <p:extLst>
      <p:ext uri="{BB962C8B-B14F-4D97-AF65-F5344CB8AC3E}">
        <p14:creationId xmlns:p14="http://schemas.microsoft.com/office/powerpoint/2010/main" val="24676858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C4471A-9A53-4DAD-BB5D-7B6536C8F47C}"/>
              </a:ext>
            </a:extLst>
          </p:cNvPr>
          <p:cNvPicPr>
            <a:picLocks noChangeAspect="1"/>
          </p:cNvPicPr>
          <p:nvPr/>
        </p:nvPicPr>
        <p:blipFill>
          <a:blip r:embed="rId3"/>
          <a:stretch>
            <a:fillRect/>
          </a:stretch>
        </p:blipFill>
        <p:spPr>
          <a:xfrm>
            <a:off x="0" y="1573306"/>
            <a:ext cx="12263339" cy="3482788"/>
          </a:xfrm>
          <a:prstGeom prst="rect">
            <a:avLst/>
          </a:prstGeom>
        </p:spPr>
      </p:pic>
      <p:sp>
        <p:nvSpPr>
          <p:cNvPr id="5" name="TextBox 4">
            <a:extLst>
              <a:ext uri="{FF2B5EF4-FFF2-40B4-BE49-F238E27FC236}">
                <a16:creationId xmlns:a16="http://schemas.microsoft.com/office/drawing/2014/main" id="{11185DB9-623A-4D13-B689-262C5DC9F8E0}"/>
              </a:ext>
            </a:extLst>
          </p:cNvPr>
          <p:cNvSpPr txBox="1">
            <a:spLocks noChangeArrowheads="1"/>
          </p:cNvSpPr>
          <p:nvPr/>
        </p:nvSpPr>
        <p:spPr bwMode="auto">
          <a:xfrm>
            <a:off x="9458431" y="6581001"/>
            <a:ext cx="27688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latin typeface="+mn-lt"/>
              </a:rPr>
              <a:t>Nature, 16</a:t>
            </a:r>
            <a:r>
              <a:rPr lang="el-GR" altLang="en-US" sz="1200" dirty="0">
                <a:latin typeface="+mn-lt"/>
              </a:rPr>
              <a:t> </a:t>
            </a:r>
            <a:r>
              <a:rPr lang="en-US" altLang="en-US" sz="1200" dirty="0">
                <a:latin typeface="+mn-lt"/>
              </a:rPr>
              <a:t>August 2012,vol 488,page 287</a:t>
            </a:r>
          </a:p>
        </p:txBody>
      </p:sp>
      <p:sp>
        <p:nvSpPr>
          <p:cNvPr id="6" name="TextBox 5">
            <a:extLst>
              <a:ext uri="{FF2B5EF4-FFF2-40B4-BE49-F238E27FC236}">
                <a16:creationId xmlns:a16="http://schemas.microsoft.com/office/drawing/2014/main" id="{060BDD55-D3F2-4078-9415-120528876296}"/>
              </a:ext>
            </a:extLst>
          </p:cNvPr>
          <p:cNvSpPr txBox="1"/>
          <p:nvPr/>
        </p:nvSpPr>
        <p:spPr>
          <a:xfrm>
            <a:off x="259977" y="60811"/>
            <a:ext cx="11541045" cy="584775"/>
          </a:xfrm>
          <a:prstGeom prst="rect">
            <a:avLst/>
          </a:prstGeom>
          <a:noFill/>
        </p:spPr>
        <p:txBody>
          <a:bodyPr wrap="none" rtlCol="0">
            <a:spAutoFit/>
          </a:bodyPr>
          <a:lstStyle/>
          <a:p>
            <a:r>
              <a:rPr lang="fr-CH" sz="3200" dirty="0"/>
              <a:t>O </a:t>
            </a:r>
            <a:r>
              <a:rPr lang="el-GR" sz="3200" dirty="0"/>
              <a:t>ρόλος του κάθε τύπου </a:t>
            </a:r>
            <a:r>
              <a:rPr lang="el-GR" sz="3200" dirty="0" err="1"/>
              <a:t>λιποκυττάρου</a:t>
            </a:r>
            <a:r>
              <a:rPr lang="el-GR" sz="3200" dirty="0"/>
              <a:t> στην κατανάλωση ενέργειας</a:t>
            </a:r>
            <a:endParaRPr lang="en-US" sz="3200" dirty="0"/>
          </a:p>
        </p:txBody>
      </p:sp>
    </p:spTree>
    <p:extLst>
      <p:ext uri="{BB962C8B-B14F-4D97-AF65-F5344CB8AC3E}">
        <p14:creationId xmlns:p14="http://schemas.microsoft.com/office/powerpoint/2010/main" val="30512022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B4F24-C4F3-4541-9300-A1B470FB5505}"/>
              </a:ext>
            </a:extLst>
          </p:cNvPr>
          <p:cNvPicPr>
            <a:picLocks noChangeAspect="1"/>
          </p:cNvPicPr>
          <p:nvPr/>
        </p:nvPicPr>
        <p:blipFill>
          <a:blip r:embed="rId3"/>
          <a:stretch>
            <a:fillRect/>
          </a:stretch>
        </p:blipFill>
        <p:spPr>
          <a:xfrm>
            <a:off x="1712846" y="627355"/>
            <a:ext cx="9304189" cy="6123067"/>
          </a:xfrm>
          <a:prstGeom prst="rect">
            <a:avLst/>
          </a:prstGeom>
        </p:spPr>
      </p:pic>
      <p:sp>
        <p:nvSpPr>
          <p:cNvPr id="5" name="Rectangle 4">
            <a:extLst>
              <a:ext uri="{FF2B5EF4-FFF2-40B4-BE49-F238E27FC236}">
                <a16:creationId xmlns:a16="http://schemas.microsoft.com/office/drawing/2014/main" id="{938D9DD9-15AD-4F52-AF38-1A94B7DC74A7}"/>
              </a:ext>
            </a:extLst>
          </p:cNvPr>
          <p:cNvSpPr/>
          <p:nvPr/>
        </p:nvSpPr>
        <p:spPr>
          <a:xfrm>
            <a:off x="9411185" y="6581001"/>
            <a:ext cx="2874441" cy="276999"/>
          </a:xfrm>
          <a:prstGeom prst="rect">
            <a:avLst/>
          </a:prstGeom>
        </p:spPr>
        <p:txBody>
          <a:bodyPr wrap="none">
            <a:spAutoFit/>
          </a:bodyPr>
          <a:lstStyle/>
          <a:p>
            <a:r>
              <a:rPr lang="sv-SE" sz="1200" dirty="0"/>
              <a:t>Nat Rev Endocrinol. 2019 Sep;15(9):507-52</a:t>
            </a:r>
            <a:endParaRPr lang="en-US" sz="1200" dirty="0"/>
          </a:p>
        </p:txBody>
      </p:sp>
      <p:sp>
        <p:nvSpPr>
          <p:cNvPr id="6" name="TextBox 5">
            <a:extLst>
              <a:ext uri="{FF2B5EF4-FFF2-40B4-BE49-F238E27FC236}">
                <a16:creationId xmlns:a16="http://schemas.microsoft.com/office/drawing/2014/main" id="{6F4FA930-7C06-4348-AA24-7814174B82C4}"/>
              </a:ext>
            </a:extLst>
          </p:cNvPr>
          <p:cNvSpPr txBox="1"/>
          <p:nvPr/>
        </p:nvSpPr>
        <p:spPr>
          <a:xfrm>
            <a:off x="2967318" y="0"/>
            <a:ext cx="7014421" cy="584775"/>
          </a:xfrm>
          <a:prstGeom prst="rect">
            <a:avLst/>
          </a:prstGeom>
          <a:noFill/>
        </p:spPr>
        <p:txBody>
          <a:bodyPr wrap="none" rtlCol="0">
            <a:spAutoFit/>
          </a:bodyPr>
          <a:lstStyle/>
          <a:p>
            <a:pPr algn="ctr"/>
            <a:r>
              <a:rPr lang="el-GR" sz="3200" dirty="0"/>
              <a:t>Ενδοκρινείς δράσεις του λιπώδους ιστού</a:t>
            </a:r>
            <a:endParaRPr lang="en-US" sz="3200" dirty="0"/>
          </a:p>
        </p:txBody>
      </p:sp>
    </p:spTree>
    <p:extLst>
      <p:ext uri="{BB962C8B-B14F-4D97-AF65-F5344CB8AC3E}">
        <p14:creationId xmlns:p14="http://schemas.microsoft.com/office/powerpoint/2010/main" val="42620898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9F0956-5464-4956-BECE-D2327C13C092}"/>
              </a:ext>
            </a:extLst>
          </p:cNvPr>
          <p:cNvSpPr txBox="1"/>
          <p:nvPr/>
        </p:nvSpPr>
        <p:spPr>
          <a:xfrm>
            <a:off x="170330" y="0"/>
            <a:ext cx="11692240" cy="1077218"/>
          </a:xfrm>
          <a:prstGeom prst="rect">
            <a:avLst/>
          </a:prstGeom>
          <a:noFill/>
        </p:spPr>
        <p:txBody>
          <a:bodyPr wrap="none" rtlCol="0">
            <a:spAutoFit/>
          </a:bodyPr>
          <a:lstStyle/>
          <a:p>
            <a:r>
              <a:rPr lang="el-GR" sz="3200" dirty="0"/>
              <a:t>Τι συμβαίνει στο λιπώδη ιστό  όταν υπάρχει περίσσεια ενέργειας και</a:t>
            </a:r>
          </a:p>
          <a:p>
            <a:pPr algn="ctr"/>
            <a:r>
              <a:rPr lang="el-GR" sz="3200" dirty="0"/>
              <a:t>επάγεται η παχυσαρκία </a:t>
            </a:r>
            <a:endParaRPr lang="en-US" sz="3200" dirty="0"/>
          </a:p>
        </p:txBody>
      </p:sp>
      <p:sp>
        <p:nvSpPr>
          <p:cNvPr id="6" name="Rectangle 5">
            <a:extLst>
              <a:ext uri="{FF2B5EF4-FFF2-40B4-BE49-F238E27FC236}">
                <a16:creationId xmlns:a16="http://schemas.microsoft.com/office/drawing/2014/main" id="{69FF6A4C-0EC4-4E9D-BA1E-FD11A00E3080}"/>
              </a:ext>
            </a:extLst>
          </p:cNvPr>
          <p:cNvSpPr/>
          <p:nvPr/>
        </p:nvSpPr>
        <p:spPr>
          <a:xfrm>
            <a:off x="9126445" y="6585032"/>
            <a:ext cx="3092450" cy="276999"/>
          </a:xfrm>
          <a:prstGeom prst="rect">
            <a:avLst/>
          </a:prstGeom>
        </p:spPr>
        <p:txBody>
          <a:bodyPr wrap="none">
            <a:spAutoFit/>
          </a:bodyPr>
          <a:lstStyle/>
          <a:p>
            <a:r>
              <a:rPr lang="en-US" sz="1200" dirty="0"/>
              <a:t>Nat Rev Mol Cell Biol. 2019 Apr; 20(4) 242-258</a:t>
            </a:r>
          </a:p>
        </p:txBody>
      </p:sp>
      <p:grpSp>
        <p:nvGrpSpPr>
          <p:cNvPr id="9" name="Group 8">
            <a:extLst>
              <a:ext uri="{FF2B5EF4-FFF2-40B4-BE49-F238E27FC236}">
                <a16:creationId xmlns:a16="http://schemas.microsoft.com/office/drawing/2014/main" id="{7EEB3927-9000-4D93-8B44-F18B378F80BA}"/>
              </a:ext>
            </a:extLst>
          </p:cNvPr>
          <p:cNvGrpSpPr/>
          <p:nvPr/>
        </p:nvGrpSpPr>
        <p:grpSpPr>
          <a:xfrm>
            <a:off x="170330" y="1274442"/>
            <a:ext cx="11745789" cy="5377370"/>
            <a:chOff x="170330" y="1274442"/>
            <a:chExt cx="11745789" cy="5377370"/>
          </a:xfrm>
        </p:grpSpPr>
        <p:pic>
          <p:nvPicPr>
            <p:cNvPr id="5" name="Picture 4">
              <a:extLst>
                <a:ext uri="{FF2B5EF4-FFF2-40B4-BE49-F238E27FC236}">
                  <a16:creationId xmlns:a16="http://schemas.microsoft.com/office/drawing/2014/main" id="{B74BB555-D78C-47FD-85A9-2B74A2FB6BAF}"/>
                </a:ext>
              </a:extLst>
            </p:cNvPr>
            <p:cNvPicPr>
              <a:picLocks noChangeAspect="1"/>
            </p:cNvPicPr>
            <p:nvPr/>
          </p:nvPicPr>
          <p:blipFill>
            <a:blip r:embed="rId3"/>
            <a:stretch>
              <a:fillRect/>
            </a:stretch>
          </p:blipFill>
          <p:spPr>
            <a:xfrm>
              <a:off x="170330" y="1274442"/>
              <a:ext cx="11745789" cy="5377370"/>
            </a:xfrm>
            <a:prstGeom prst="rect">
              <a:avLst/>
            </a:prstGeom>
          </p:spPr>
        </p:pic>
        <p:sp>
          <p:nvSpPr>
            <p:cNvPr id="7" name="Oval 6">
              <a:extLst>
                <a:ext uri="{FF2B5EF4-FFF2-40B4-BE49-F238E27FC236}">
                  <a16:creationId xmlns:a16="http://schemas.microsoft.com/office/drawing/2014/main" id="{2947D217-A8ED-4B67-9C10-B8155FD4616C}"/>
                </a:ext>
              </a:extLst>
            </p:cNvPr>
            <p:cNvSpPr/>
            <p:nvPr/>
          </p:nvSpPr>
          <p:spPr>
            <a:xfrm>
              <a:off x="5934635" y="3621741"/>
              <a:ext cx="1039906" cy="4840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5982DF-0887-491A-A9BA-54536D117F00}"/>
                </a:ext>
              </a:extLst>
            </p:cNvPr>
            <p:cNvSpPr/>
            <p:nvPr/>
          </p:nvSpPr>
          <p:spPr>
            <a:xfrm>
              <a:off x="4500281" y="5836028"/>
              <a:ext cx="1192308" cy="564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39030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over">
            <a:extLst>
              <a:ext uri="{FF2B5EF4-FFF2-40B4-BE49-F238E27FC236}">
                <a16:creationId xmlns:a16="http://schemas.microsoft.com/office/drawing/2014/main" id="{67FD0849-561B-4892-B88E-C2D4B7E01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7" y="1504951"/>
            <a:ext cx="48895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over">
            <a:extLst>
              <a:ext uri="{FF2B5EF4-FFF2-40B4-BE49-F238E27FC236}">
                <a16:creationId xmlns:a16="http://schemas.microsoft.com/office/drawing/2014/main" id="{84E6A605-FD5B-48F7-B761-CABEB9614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200" y="1504951"/>
            <a:ext cx="6448852" cy="4457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B19BEF-00C4-4786-9975-CF0555B42DE6}"/>
              </a:ext>
            </a:extLst>
          </p:cNvPr>
          <p:cNvSpPr txBox="1"/>
          <p:nvPr/>
        </p:nvSpPr>
        <p:spPr>
          <a:xfrm>
            <a:off x="421342" y="-62753"/>
            <a:ext cx="11582400" cy="1569660"/>
          </a:xfrm>
          <a:prstGeom prst="rect">
            <a:avLst/>
          </a:prstGeom>
          <a:noFill/>
        </p:spPr>
        <p:txBody>
          <a:bodyPr wrap="square" rtlCol="0">
            <a:spAutoFit/>
          </a:bodyPr>
          <a:lstStyle/>
          <a:p>
            <a:pPr algn="ctr"/>
            <a:r>
              <a:rPr lang="el-GR" sz="3200" dirty="0"/>
              <a:t>Παχύσαρκοι χωρίς αντίσταση στην ινσουλίνη έναντι </a:t>
            </a:r>
            <a:r>
              <a:rPr lang="el-GR" sz="3200" dirty="0" err="1"/>
              <a:t>παχυσάρκων</a:t>
            </a:r>
            <a:endParaRPr lang="el-GR" sz="3200" dirty="0"/>
          </a:p>
          <a:p>
            <a:pPr algn="ctr"/>
            <a:r>
              <a:rPr lang="el-GR" sz="3200" dirty="0"/>
              <a:t>με αντίσταση στην </a:t>
            </a:r>
            <a:r>
              <a:rPr lang="el-GR" sz="3200" dirty="0" err="1"/>
              <a:t>ινσουλίνη:είναι</a:t>
            </a:r>
            <a:r>
              <a:rPr lang="el-GR" sz="3200" dirty="0"/>
              <a:t> η χωρητικότητα του λιπώδους ιστού η εξήγηση;</a:t>
            </a:r>
            <a:endParaRPr lang="en-US" sz="3200" dirty="0"/>
          </a:p>
        </p:txBody>
      </p:sp>
      <p:sp>
        <p:nvSpPr>
          <p:cNvPr id="7" name="Rectangle 6">
            <a:extLst>
              <a:ext uri="{FF2B5EF4-FFF2-40B4-BE49-F238E27FC236}">
                <a16:creationId xmlns:a16="http://schemas.microsoft.com/office/drawing/2014/main" id="{607EFA6F-8098-4FC0-9403-D0A232A6F2AB}"/>
              </a:ext>
            </a:extLst>
          </p:cNvPr>
          <p:cNvSpPr/>
          <p:nvPr/>
        </p:nvSpPr>
        <p:spPr>
          <a:xfrm>
            <a:off x="8946201" y="6350168"/>
            <a:ext cx="3126690" cy="461665"/>
          </a:xfrm>
          <a:prstGeom prst="rect">
            <a:avLst/>
          </a:prstGeom>
        </p:spPr>
        <p:txBody>
          <a:bodyPr wrap="none">
            <a:spAutoFit/>
          </a:bodyPr>
          <a:lstStyle/>
          <a:p>
            <a:r>
              <a:rPr lang="en-US" altLang="en-US" sz="1200" dirty="0"/>
              <a:t>J </a:t>
            </a:r>
            <a:r>
              <a:rPr lang="en-US" altLang="en-US" sz="1200" dirty="0" err="1"/>
              <a:t>Clin</a:t>
            </a:r>
            <a:r>
              <a:rPr lang="en-US" altLang="en-US" sz="1200" dirty="0"/>
              <a:t> Endocrinol </a:t>
            </a:r>
            <a:r>
              <a:rPr lang="en-US" altLang="en-US" sz="1200" dirty="0" err="1"/>
              <a:t>Metab</a:t>
            </a:r>
            <a:r>
              <a:rPr lang="en-US" altLang="en-US" sz="1200" dirty="0"/>
              <a:t>. 2004;89(6):2569-2575</a:t>
            </a:r>
            <a:endParaRPr lang="el-GR" altLang="en-US" sz="1200" dirty="0"/>
          </a:p>
          <a:p>
            <a:pPr algn="r"/>
            <a:r>
              <a:rPr lang="en-US" sz="1200" dirty="0"/>
              <a:t>J Clin Invest. 2019;129(10):4022–4031.</a:t>
            </a:r>
          </a:p>
        </p:txBody>
      </p:sp>
      <p:pic>
        <p:nvPicPr>
          <p:cNvPr id="10" name="Picture 9">
            <a:extLst>
              <a:ext uri="{FF2B5EF4-FFF2-40B4-BE49-F238E27FC236}">
                <a16:creationId xmlns:a16="http://schemas.microsoft.com/office/drawing/2014/main" id="{8D1EC39D-C967-462A-BA81-537635D8A13E}"/>
              </a:ext>
            </a:extLst>
          </p:cNvPr>
          <p:cNvPicPr>
            <a:picLocks noChangeAspect="1"/>
          </p:cNvPicPr>
          <p:nvPr/>
        </p:nvPicPr>
        <p:blipFill>
          <a:blip r:embed="rId5"/>
          <a:stretch>
            <a:fillRect/>
          </a:stretch>
        </p:blipFill>
        <p:spPr>
          <a:xfrm>
            <a:off x="2017914" y="46167"/>
            <a:ext cx="8832291" cy="6596680"/>
          </a:xfrm>
          <a:prstGeom prst="rect">
            <a:avLst/>
          </a:prstGeom>
        </p:spPr>
      </p:pic>
    </p:spTree>
    <p:extLst>
      <p:ext uri="{BB962C8B-B14F-4D97-AF65-F5344CB8AC3E}">
        <p14:creationId xmlns:p14="http://schemas.microsoft.com/office/powerpoint/2010/main" val="112194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4B770D-4B10-4CC7-89FE-CC69DA4E4A67}"/>
              </a:ext>
            </a:extLst>
          </p:cNvPr>
          <p:cNvPicPr>
            <a:picLocks noChangeAspect="1"/>
          </p:cNvPicPr>
          <p:nvPr/>
        </p:nvPicPr>
        <p:blipFill>
          <a:blip r:embed="rId2"/>
          <a:stretch>
            <a:fillRect/>
          </a:stretch>
        </p:blipFill>
        <p:spPr>
          <a:xfrm>
            <a:off x="1456544" y="898193"/>
            <a:ext cx="9278912" cy="5468789"/>
          </a:xfrm>
          <a:prstGeom prst="rect">
            <a:avLst/>
          </a:prstGeom>
        </p:spPr>
      </p:pic>
      <p:sp>
        <p:nvSpPr>
          <p:cNvPr id="6" name="TextBox 5">
            <a:extLst>
              <a:ext uri="{FF2B5EF4-FFF2-40B4-BE49-F238E27FC236}">
                <a16:creationId xmlns:a16="http://schemas.microsoft.com/office/drawing/2014/main" id="{D9DE9575-91EF-409C-BA13-B0A2F0ED5859}"/>
              </a:ext>
            </a:extLst>
          </p:cNvPr>
          <p:cNvSpPr txBox="1"/>
          <p:nvPr/>
        </p:nvSpPr>
        <p:spPr>
          <a:xfrm>
            <a:off x="11505594" y="6488668"/>
            <a:ext cx="686406" cy="369332"/>
          </a:xfrm>
          <a:prstGeom prst="rect">
            <a:avLst/>
          </a:prstGeom>
          <a:noFill/>
        </p:spPr>
        <p:txBody>
          <a:bodyPr wrap="none" rtlCol="0">
            <a:spAutoFit/>
          </a:bodyPr>
          <a:lstStyle/>
          <a:p>
            <a:r>
              <a:rPr lang="en-US" dirty="0"/>
              <a:t>WHO</a:t>
            </a:r>
          </a:p>
        </p:txBody>
      </p:sp>
      <p:sp>
        <p:nvSpPr>
          <p:cNvPr id="7" name="TextBox 6">
            <a:extLst>
              <a:ext uri="{FF2B5EF4-FFF2-40B4-BE49-F238E27FC236}">
                <a16:creationId xmlns:a16="http://schemas.microsoft.com/office/drawing/2014/main" id="{5BD98107-1FB8-4D05-BDE4-A12252D373DC}"/>
              </a:ext>
            </a:extLst>
          </p:cNvPr>
          <p:cNvSpPr txBox="1"/>
          <p:nvPr/>
        </p:nvSpPr>
        <p:spPr>
          <a:xfrm>
            <a:off x="597924" y="0"/>
            <a:ext cx="10996152" cy="646331"/>
          </a:xfrm>
          <a:prstGeom prst="rect">
            <a:avLst/>
          </a:prstGeom>
          <a:noFill/>
        </p:spPr>
        <p:txBody>
          <a:bodyPr wrap="none" rtlCol="0">
            <a:spAutoFit/>
          </a:bodyPr>
          <a:lstStyle/>
          <a:p>
            <a:r>
              <a:rPr lang="el-GR" sz="3600" dirty="0"/>
              <a:t>Χρήζει άμεσης αντιμετώπισης λόγω σοβαρών επιπλοκών </a:t>
            </a:r>
            <a:endParaRPr lang="en-US" sz="3600" dirty="0"/>
          </a:p>
        </p:txBody>
      </p:sp>
    </p:spTree>
    <p:extLst>
      <p:ext uri="{BB962C8B-B14F-4D97-AF65-F5344CB8AC3E}">
        <p14:creationId xmlns:p14="http://schemas.microsoft.com/office/powerpoint/2010/main" val="6468027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00177EB-10FE-47FB-8DBF-807E0E234F75}"/>
              </a:ext>
            </a:extLst>
          </p:cNvPr>
          <p:cNvGrpSpPr/>
          <p:nvPr/>
        </p:nvGrpSpPr>
        <p:grpSpPr>
          <a:xfrm>
            <a:off x="3083858" y="1044886"/>
            <a:ext cx="8982635" cy="5467507"/>
            <a:chOff x="1523999" y="709141"/>
            <a:chExt cx="8982635" cy="6041281"/>
          </a:xfrm>
        </p:grpSpPr>
        <p:pic>
          <p:nvPicPr>
            <p:cNvPr id="5" name="Picture 4">
              <a:extLst>
                <a:ext uri="{FF2B5EF4-FFF2-40B4-BE49-F238E27FC236}">
                  <a16:creationId xmlns:a16="http://schemas.microsoft.com/office/drawing/2014/main" id="{EC924972-EA50-4A6B-8B69-B2F254267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893807"/>
              <a:ext cx="8982635" cy="5856615"/>
            </a:xfrm>
            <a:prstGeom prst="rect">
              <a:avLst/>
            </a:prstGeom>
          </p:spPr>
        </p:pic>
        <p:sp>
          <p:nvSpPr>
            <p:cNvPr id="6" name="TextBox 5">
              <a:extLst>
                <a:ext uri="{FF2B5EF4-FFF2-40B4-BE49-F238E27FC236}">
                  <a16:creationId xmlns:a16="http://schemas.microsoft.com/office/drawing/2014/main" id="{9DEDBE6A-B93C-4C43-B017-4F83B00CBF71}"/>
                </a:ext>
              </a:extLst>
            </p:cNvPr>
            <p:cNvSpPr txBox="1"/>
            <p:nvPr/>
          </p:nvSpPr>
          <p:spPr>
            <a:xfrm>
              <a:off x="2743200" y="709141"/>
              <a:ext cx="1842364" cy="369332"/>
            </a:xfrm>
            <a:prstGeom prst="rect">
              <a:avLst/>
            </a:prstGeom>
            <a:solidFill>
              <a:schemeClr val="bg1"/>
            </a:solidFill>
          </p:spPr>
          <p:txBody>
            <a:bodyPr wrap="none" rtlCol="0">
              <a:spAutoFit/>
            </a:bodyPr>
            <a:lstStyle/>
            <a:p>
              <a:r>
                <a:rPr lang="el-GR" dirty="0"/>
                <a:t>ΥΠΟΔΟΡΙΟ ΛΙΠΟΣ</a:t>
              </a:r>
              <a:endParaRPr lang="en-US" dirty="0"/>
            </a:p>
          </p:txBody>
        </p:sp>
        <p:sp>
          <p:nvSpPr>
            <p:cNvPr id="7" name="TextBox 6">
              <a:extLst>
                <a:ext uri="{FF2B5EF4-FFF2-40B4-BE49-F238E27FC236}">
                  <a16:creationId xmlns:a16="http://schemas.microsoft.com/office/drawing/2014/main" id="{588570A7-8B3B-46A4-B6F7-2913BBBDB863}"/>
                </a:ext>
              </a:extLst>
            </p:cNvPr>
            <p:cNvSpPr txBox="1"/>
            <p:nvPr/>
          </p:nvSpPr>
          <p:spPr>
            <a:xfrm>
              <a:off x="5714882" y="709141"/>
              <a:ext cx="2029402" cy="369332"/>
            </a:xfrm>
            <a:prstGeom prst="rect">
              <a:avLst/>
            </a:prstGeom>
            <a:solidFill>
              <a:schemeClr val="bg1"/>
            </a:solidFill>
          </p:spPr>
          <p:txBody>
            <a:bodyPr wrap="none" rtlCol="0">
              <a:spAutoFit/>
            </a:bodyPr>
            <a:lstStyle/>
            <a:p>
              <a:r>
                <a:rPr lang="el-GR" dirty="0"/>
                <a:t>ΣΠΛΑΓΧΝΙΚΟ ΛΙΠΟΣ</a:t>
              </a:r>
              <a:endParaRPr lang="en-US" dirty="0"/>
            </a:p>
          </p:txBody>
        </p:sp>
      </p:grpSp>
      <p:sp>
        <p:nvSpPr>
          <p:cNvPr id="9" name="Rectangle 8">
            <a:extLst>
              <a:ext uri="{FF2B5EF4-FFF2-40B4-BE49-F238E27FC236}">
                <a16:creationId xmlns:a16="http://schemas.microsoft.com/office/drawing/2014/main" id="{766AFD4D-11DC-46FF-B58B-F4CBE489B216}"/>
              </a:ext>
            </a:extLst>
          </p:cNvPr>
          <p:cNvSpPr/>
          <p:nvPr/>
        </p:nvSpPr>
        <p:spPr>
          <a:xfrm>
            <a:off x="8687579" y="6581001"/>
            <a:ext cx="3562129" cy="276999"/>
          </a:xfrm>
          <a:prstGeom prst="rect">
            <a:avLst/>
          </a:prstGeom>
        </p:spPr>
        <p:txBody>
          <a:bodyPr wrap="none">
            <a:spAutoFit/>
          </a:bodyPr>
          <a:lstStyle/>
          <a:p>
            <a:r>
              <a:rPr lang="fr-CH" sz="1200" dirty="0"/>
              <a:t>J</a:t>
            </a:r>
            <a:r>
              <a:rPr lang="en-US" sz="1200" dirty="0" err="1"/>
              <a:t>ournal</a:t>
            </a:r>
            <a:r>
              <a:rPr lang="en-US" sz="1200" dirty="0"/>
              <a:t> of Experimental Biology 2018 221: jeb162958 </a:t>
            </a:r>
          </a:p>
        </p:txBody>
      </p:sp>
      <p:grpSp>
        <p:nvGrpSpPr>
          <p:cNvPr id="16" name="Group 15">
            <a:extLst>
              <a:ext uri="{FF2B5EF4-FFF2-40B4-BE49-F238E27FC236}">
                <a16:creationId xmlns:a16="http://schemas.microsoft.com/office/drawing/2014/main" id="{8F01D064-9D63-4D07-9018-06EDD21A1009}"/>
              </a:ext>
            </a:extLst>
          </p:cNvPr>
          <p:cNvGrpSpPr/>
          <p:nvPr/>
        </p:nvGrpSpPr>
        <p:grpSpPr>
          <a:xfrm>
            <a:off x="125507" y="1044888"/>
            <a:ext cx="2598617" cy="5728323"/>
            <a:chOff x="125507" y="1044888"/>
            <a:chExt cx="2598617" cy="5728323"/>
          </a:xfrm>
        </p:grpSpPr>
        <p:sp>
          <p:nvSpPr>
            <p:cNvPr id="11" name="TextBox 10">
              <a:extLst>
                <a:ext uri="{FF2B5EF4-FFF2-40B4-BE49-F238E27FC236}">
                  <a16:creationId xmlns:a16="http://schemas.microsoft.com/office/drawing/2014/main" id="{81921324-B9EA-4DCF-A06F-9F2B1F3CF8AC}"/>
                </a:ext>
              </a:extLst>
            </p:cNvPr>
            <p:cNvSpPr txBox="1"/>
            <p:nvPr/>
          </p:nvSpPr>
          <p:spPr>
            <a:xfrm>
              <a:off x="684536" y="6126880"/>
              <a:ext cx="1842364" cy="646331"/>
            </a:xfrm>
            <a:prstGeom prst="rect">
              <a:avLst/>
            </a:prstGeom>
            <a:solidFill>
              <a:schemeClr val="bg1"/>
            </a:solidFill>
          </p:spPr>
          <p:txBody>
            <a:bodyPr wrap="none" rtlCol="0">
              <a:spAutoFit/>
            </a:bodyPr>
            <a:lstStyle/>
            <a:p>
              <a:r>
                <a:rPr lang="el-GR" dirty="0"/>
                <a:t>ΥΠΟΔΟΡΙΟ ΛΙΠΟΣ</a:t>
              </a:r>
            </a:p>
            <a:p>
              <a:pPr algn="ctr"/>
              <a:r>
                <a:rPr lang="fr-CH" dirty="0"/>
                <a:t> </a:t>
              </a:r>
              <a:r>
                <a:rPr lang="el-GR" dirty="0"/>
                <a:t>ΠΟΝΤΙΚΙΟΥ</a:t>
              </a:r>
              <a:endParaRPr lang="en-US" dirty="0"/>
            </a:p>
          </p:txBody>
        </p:sp>
        <p:grpSp>
          <p:nvGrpSpPr>
            <p:cNvPr id="14" name="Group 13">
              <a:extLst>
                <a:ext uri="{FF2B5EF4-FFF2-40B4-BE49-F238E27FC236}">
                  <a16:creationId xmlns:a16="http://schemas.microsoft.com/office/drawing/2014/main" id="{4BDE7FCB-7524-431F-86BA-071B856F76C8}"/>
                </a:ext>
              </a:extLst>
            </p:cNvPr>
            <p:cNvGrpSpPr/>
            <p:nvPr/>
          </p:nvGrpSpPr>
          <p:grpSpPr>
            <a:xfrm>
              <a:off x="125507" y="1044888"/>
              <a:ext cx="2598617" cy="4941242"/>
              <a:chOff x="217445" y="1233146"/>
              <a:chExt cx="2598617" cy="4941242"/>
            </a:xfrm>
          </p:grpSpPr>
          <p:pic>
            <p:nvPicPr>
              <p:cNvPr id="10" name="Picture 9">
                <a:extLst>
                  <a:ext uri="{FF2B5EF4-FFF2-40B4-BE49-F238E27FC236}">
                    <a16:creationId xmlns:a16="http://schemas.microsoft.com/office/drawing/2014/main" id="{08F99EEE-FADE-4108-A9AC-09410A097031}"/>
                  </a:ext>
                </a:extLst>
              </p:cNvPr>
              <p:cNvPicPr>
                <a:picLocks noChangeAspect="1"/>
              </p:cNvPicPr>
              <p:nvPr/>
            </p:nvPicPr>
            <p:blipFill>
              <a:blip r:embed="rId3"/>
              <a:stretch>
                <a:fillRect/>
              </a:stretch>
            </p:blipFill>
            <p:spPr>
              <a:xfrm rot="5400000">
                <a:off x="-940797" y="2391388"/>
                <a:ext cx="4893734" cy="2577250"/>
              </a:xfrm>
              <a:prstGeom prst="rect">
                <a:avLst/>
              </a:prstGeom>
            </p:spPr>
          </p:pic>
          <p:sp>
            <p:nvSpPr>
              <p:cNvPr id="12" name="TextBox 11">
                <a:extLst>
                  <a:ext uri="{FF2B5EF4-FFF2-40B4-BE49-F238E27FC236}">
                    <a16:creationId xmlns:a16="http://schemas.microsoft.com/office/drawing/2014/main" id="{5E27A548-7C85-414C-866A-226F5F75E33A}"/>
                  </a:ext>
                </a:extLst>
              </p:cNvPr>
              <p:cNvSpPr txBox="1"/>
              <p:nvPr/>
            </p:nvSpPr>
            <p:spPr>
              <a:xfrm>
                <a:off x="2016919" y="3221056"/>
                <a:ext cx="777777" cy="461665"/>
              </a:xfrm>
              <a:prstGeom prst="rect">
                <a:avLst/>
              </a:prstGeom>
              <a:noFill/>
            </p:spPr>
            <p:txBody>
              <a:bodyPr wrap="none" rtlCol="0">
                <a:spAutoFit/>
              </a:bodyPr>
              <a:lstStyle/>
              <a:p>
                <a:r>
                  <a:rPr lang="fr-CH" sz="2400" dirty="0"/>
                  <a:t>Lean</a:t>
                </a:r>
                <a:endParaRPr lang="en-US" sz="2400" dirty="0"/>
              </a:p>
            </p:txBody>
          </p:sp>
          <p:sp>
            <p:nvSpPr>
              <p:cNvPr id="13" name="TextBox 12">
                <a:extLst>
                  <a:ext uri="{FF2B5EF4-FFF2-40B4-BE49-F238E27FC236}">
                    <a16:creationId xmlns:a16="http://schemas.microsoft.com/office/drawing/2014/main" id="{524CCC17-8AED-4590-92FC-AC3937B8B808}"/>
                  </a:ext>
                </a:extLst>
              </p:cNvPr>
              <p:cNvSpPr txBox="1"/>
              <p:nvPr/>
            </p:nvSpPr>
            <p:spPr>
              <a:xfrm>
                <a:off x="1837909" y="5712723"/>
                <a:ext cx="978153" cy="461665"/>
              </a:xfrm>
              <a:prstGeom prst="rect">
                <a:avLst/>
              </a:prstGeom>
              <a:noFill/>
            </p:spPr>
            <p:txBody>
              <a:bodyPr wrap="none" rtlCol="0">
                <a:spAutoFit/>
              </a:bodyPr>
              <a:lstStyle/>
              <a:p>
                <a:r>
                  <a:rPr lang="fr-CH" sz="2400" dirty="0"/>
                  <a:t>Obese</a:t>
                </a:r>
                <a:endParaRPr lang="en-US" sz="2400" dirty="0"/>
              </a:p>
            </p:txBody>
          </p:sp>
        </p:grpSp>
      </p:grpSp>
      <p:sp>
        <p:nvSpPr>
          <p:cNvPr id="15" name="TextBox 14">
            <a:extLst>
              <a:ext uri="{FF2B5EF4-FFF2-40B4-BE49-F238E27FC236}">
                <a16:creationId xmlns:a16="http://schemas.microsoft.com/office/drawing/2014/main" id="{2CC85947-C06A-4757-8708-25665C8DE50C}"/>
              </a:ext>
            </a:extLst>
          </p:cNvPr>
          <p:cNvSpPr txBox="1"/>
          <p:nvPr/>
        </p:nvSpPr>
        <p:spPr>
          <a:xfrm>
            <a:off x="606406" y="-32332"/>
            <a:ext cx="11078033" cy="1077218"/>
          </a:xfrm>
          <a:prstGeom prst="rect">
            <a:avLst/>
          </a:prstGeom>
          <a:noFill/>
        </p:spPr>
        <p:txBody>
          <a:bodyPr wrap="none" rtlCol="0">
            <a:spAutoFit/>
          </a:bodyPr>
          <a:lstStyle/>
          <a:p>
            <a:r>
              <a:rPr lang="el-GR" sz="3200" dirty="0"/>
              <a:t>Αυξημένη έκκριση φλεγμονωδών </a:t>
            </a:r>
            <a:r>
              <a:rPr lang="el-GR" sz="3200" dirty="0" err="1"/>
              <a:t>κυτταροκινών</a:t>
            </a:r>
            <a:r>
              <a:rPr lang="el-GR" sz="3200" dirty="0"/>
              <a:t> από λιπώδη ιστό</a:t>
            </a:r>
          </a:p>
          <a:p>
            <a:pPr algn="ctr"/>
            <a:r>
              <a:rPr lang="el-GR" sz="3200" dirty="0" err="1"/>
              <a:t>παχυσάρκων</a:t>
            </a:r>
            <a:endParaRPr lang="en-US" sz="3200" dirty="0"/>
          </a:p>
        </p:txBody>
      </p:sp>
      <p:sp>
        <p:nvSpPr>
          <p:cNvPr id="17" name="Rectangle 16">
            <a:extLst>
              <a:ext uri="{FF2B5EF4-FFF2-40B4-BE49-F238E27FC236}">
                <a16:creationId xmlns:a16="http://schemas.microsoft.com/office/drawing/2014/main" id="{1934BCFF-DE42-400D-8ED5-C8BBA11C462F}"/>
              </a:ext>
            </a:extLst>
          </p:cNvPr>
          <p:cNvSpPr/>
          <p:nvPr/>
        </p:nvSpPr>
        <p:spPr>
          <a:xfrm>
            <a:off x="0" y="6636962"/>
            <a:ext cx="2597442" cy="276999"/>
          </a:xfrm>
          <a:prstGeom prst="rect">
            <a:avLst/>
          </a:prstGeom>
        </p:spPr>
        <p:txBody>
          <a:bodyPr wrap="none">
            <a:spAutoFit/>
          </a:bodyPr>
          <a:lstStyle/>
          <a:p>
            <a:r>
              <a:rPr lang="en-US" sz="1200" dirty="0"/>
              <a:t>J. Cell Biol. </a:t>
            </a:r>
            <a:r>
              <a:rPr lang="el-GR" sz="1200" dirty="0"/>
              <a:t> 2015</a:t>
            </a:r>
            <a:r>
              <a:rPr lang="en-US" sz="1200" dirty="0"/>
              <a:t> 208 No. 5   501–512</a:t>
            </a:r>
          </a:p>
        </p:txBody>
      </p:sp>
    </p:spTree>
    <p:extLst>
      <p:ext uri="{BB962C8B-B14F-4D97-AF65-F5344CB8AC3E}">
        <p14:creationId xmlns:p14="http://schemas.microsoft.com/office/powerpoint/2010/main" val="40257136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F232C01-4B19-4E9C-8C13-2F7541960E4A}"/>
              </a:ext>
            </a:extLst>
          </p:cNvPr>
          <p:cNvSpPr txBox="1"/>
          <p:nvPr/>
        </p:nvSpPr>
        <p:spPr>
          <a:xfrm>
            <a:off x="5558118" y="0"/>
            <a:ext cx="1507144" cy="584775"/>
          </a:xfrm>
          <a:prstGeom prst="rect">
            <a:avLst/>
          </a:prstGeom>
          <a:noFill/>
        </p:spPr>
        <p:txBody>
          <a:bodyPr wrap="none" rtlCol="0">
            <a:spAutoFit/>
          </a:bodyPr>
          <a:lstStyle/>
          <a:p>
            <a:r>
              <a:rPr lang="el-GR" sz="3200" dirty="0"/>
              <a:t>Σύνοψη</a:t>
            </a:r>
            <a:endParaRPr lang="en-US" sz="3200" dirty="0"/>
          </a:p>
        </p:txBody>
      </p:sp>
      <p:sp>
        <p:nvSpPr>
          <p:cNvPr id="9" name="TextBox 8">
            <a:extLst>
              <a:ext uri="{FF2B5EF4-FFF2-40B4-BE49-F238E27FC236}">
                <a16:creationId xmlns:a16="http://schemas.microsoft.com/office/drawing/2014/main" id="{78434CA4-B60F-410C-81E3-DA745B4EC71F}"/>
              </a:ext>
            </a:extLst>
          </p:cNvPr>
          <p:cNvSpPr txBox="1"/>
          <p:nvPr/>
        </p:nvSpPr>
        <p:spPr>
          <a:xfrm>
            <a:off x="112283" y="780709"/>
            <a:ext cx="12079717" cy="461665"/>
          </a:xfrm>
          <a:prstGeom prst="rect">
            <a:avLst/>
          </a:prstGeom>
          <a:noFill/>
        </p:spPr>
        <p:txBody>
          <a:bodyPr wrap="none" rtlCol="0">
            <a:spAutoFit/>
          </a:bodyPr>
          <a:lstStyle/>
          <a:p>
            <a:pPr marL="342900" indent="-342900">
              <a:buFont typeface="Arial" panose="020B0604020202020204" pitchFamily="34" charset="0"/>
              <a:buChar char="•"/>
            </a:pPr>
            <a:r>
              <a:rPr lang="el-GR" sz="2400" dirty="0"/>
              <a:t>Ο λιπώδης ιστός αυξάνεται στην παχυσαρκία με υπερπλασία και υπερτροφία λιποκυττάρων</a:t>
            </a:r>
            <a:endParaRPr lang="en-US" sz="2400" dirty="0"/>
          </a:p>
        </p:txBody>
      </p:sp>
      <p:sp>
        <p:nvSpPr>
          <p:cNvPr id="10" name="TextBox 9">
            <a:extLst>
              <a:ext uri="{FF2B5EF4-FFF2-40B4-BE49-F238E27FC236}">
                <a16:creationId xmlns:a16="http://schemas.microsoft.com/office/drawing/2014/main" id="{7686E05A-BBB1-4024-8637-200658F77211}"/>
              </a:ext>
            </a:extLst>
          </p:cNvPr>
          <p:cNvSpPr txBox="1"/>
          <p:nvPr/>
        </p:nvSpPr>
        <p:spPr>
          <a:xfrm>
            <a:off x="112283" y="1554667"/>
            <a:ext cx="11548803" cy="1200329"/>
          </a:xfrm>
          <a:prstGeom prst="rect">
            <a:avLst/>
          </a:prstGeom>
          <a:noFill/>
        </p:spPr>
        <p:txBody>
          <a:bodyPr wrap="none" rtlCol="0">
            <a:spAutoFit/>
          </a:bodyPr>
          <a:lstStyle/>
          <a:p>
            <a:pPr marL="342900" indent="-342900">
              <a:buFont typeface="Arial" panose="020B0604020202020204" pitchFamily="34" charset="0"/>
              <a:buChar char="•"/>
            </a:pPr>
            <a:r>
              <a:rPr lang="el-GR" sz="2400" dirty="0"/>
              <a:t>Όσο το </a:t>
            </a:r>
            <a:r>
              <a:rPr lang="el-GR" sz="2400" dirty="0" err="1"/>
              <a:t>λιποκύτταρο</a:t>
            </a:r>
            <a:r>
              <a:rPr lang="el-GR" sz="2400" dirty="0"/>
              <a:t> έχει τη δυνατότητα να αυξάνει σε μέγεθος και να αποθηκεύει την </a:t>
            </a:r>
          </a:p>
          <a:p>
            <a:r>
              <a:rPr lang="el-GR" sz="2400" dirty="0"/>
              <a:t>περίσσεια ενέργειας και όσο νέα </a:t>
            </a:r>
            <a:r>
              <a:rPr lang="el-GR" sz="2400" dirty="0" err="1"/>
              <a:t>λιποκύτταρα</a:t>
            </a:r>
            <a:r>
              <a:rPr lang="el-GR" sz="2400" dirty="0"/>
              <a:t> δημιουργούνται από τα πρόδρομα κύτταρα</a:t>
            </a:r>
          </a:p>
          <a:p>
            <a:r>
              <a:rPr lang="el-GR" sz="2400" dirty="0"/>
              <a:t>έχουμε τη «μεταβολικά υγιή» παχυσαρκία («υγιές </a:t>
            </a:r>
            <a:r>
              <a:rPr lang="el-GR" sz="2400" dirty="0" err="1"/>
              <a:t>λιποκύτταρο</a:t>
            </a:r>
            <a:r>
              <a:rPr lang="el-GR" sz="2400" dirty="0"/>
              <a:t>») </a:t>
            </a:r>
            <a:endParaRPr lang="en-US" sz="2400" dirty="0"/>
          </a:p>
        </p:txBody>
      </p:sp>
      <p:sp>
        <p:nvSpPr>
          <p:cNvPr id="12" name="TextBox 11">
            <a:extLst>
              <a:ext uri="{FF2B5EF4-FFF2-40B4-BE49-F238E27FC236}">
                <a16:creationId xmlns:a16="http://schemas.microsoft.com/office/drawing/2014/main" id="{2A578C22-365D-474D-A985-19250E1AA56D}"/>
              </a:ext>
            </a:extLst>
          </p:cNvPr>
          <p:cNvSpPr txBox="1"/>
          <p:nvPr/>
        </p:nvSpPr>
        <p:spPr>
          <a:xfrm>
            <a:off x="112283" y="3031149"/>
            <a:ext cx="11929933" cy="1569660"/>
          </a:xfrm>
          <a:prstGeom prst="rect">
            <a:avLst/>
          </a:prstGeom>
          <a:noFill/>
        </p:spPr>
        <p:txBody>
          <a:bodyPr wrap="none" rtlCol="0">
            <a:spAutoFit/>
          </a:bodyPr>
          <a:lstStyle/>
          <a:p>
            <a:pPr marL="285750" indent="-285750">
              <a:buFont typeface="Arial" panose="020B0604020202020204" pitchFamily="34" charset="0"/>
              <a:buChar char="•"/>
            </a:pPr>
            <a:r>
              <a:rPr lang="el-GR" sz="2400" dirty="0"/>
              <a:t>Όταν η «χωρητικότητα» του </a:t>
            </a:r>
            <a:r>
              <a:rPr lang="el-GR" sz="2400" dirty="0" err="1"/>
              <a:t>λιποκυττάρου</a:t>
            </a:r>
            <a:r>
              <a:rPr lang="el-GR" sz="2400" dirty="0"/>
              <a:t> και του λιπώδους ιστού φτάσει στα όριά της,</a:t>
            </a:r>
          </a:p>
          <a:p>
            <a:r>
              <a:rPr lang="el-GR" sz="2400" dirty="0"/>
              <a:t>τότε έχουμε ένα μεταβολικά «μη υγιές» </a:t>
            </a:r>
            <a:r>
              <a:rPr lang="el-GR" sz="2400" dirty="0" err="1"/>
              <a:t>λιποκύτταρο</a:t>
            </a:r>
            <a:r>
              <a:rPr lang="el-GR" sz="2400" dirty="0"/>
              <a:t> το οποίο ελευθερώνει στην κυκλοφορία</a:t>
            </a:r>
          </a:p>
          <a:p>
            <a:r>
              <a:rPr lang="el-GR" sz="2400" dirty="0"/>
              <a:t>ελεύθερα λιπαρά οξέα και άλλα λιπίδια, φλεγμονώδεις </a:t>
            </a:r>
            <a:r>
              <a:rPr lang="el-GR" sz="2400" dirty="0" err="1"/>
              <a:t>κυτταροκίνες</a:t>
            </a:r>
            <a:r>
              <a:rPr lang="el-GR" sz="2400" dirty="0"/>
              <a:t> και συνεπώς έχουμε</a:t>
            </a:r>
          </a:p>
          <a:p>
            <a:r>
              <a:rPr lang="el-GR" sz="2400" dirty="0"/>
              <a:t>έκτοπη εναπόθεση λιπιδίων (μυς, ήπαρ) και περιφερική αντίσταση στην ινσουλίνη</a:t>
            </a:r>
            <a:endParaRPr lang="en-US" sz="2400" dirty="0"/>
          </a:p>
        </p:txBody>
      </p:sp>
    </p:spTree>
    <p:extLst>
      <p:ext uri="{BB962C8B-B14F-4D97-AF65-F5344CB8AC3E}">
        <p14:creationId xmlns:p14="http://schemas.microsoft.com/office/powerpoint/2010/main" val="339282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EBF17F-862D-ABDE-373E-46FC3A5F176D}"/>
              </a:ext>
            </a:extLst>
          </p:cNvPr>
          <p:cNvSpPr txBox="1"/>
          <p:nvPr/>
        </p:nvSpPr>
        <p:spPr>
          <a:xfrm>
            <a:off x="103263" y="0"/>
            <a:ext cx="12256240" cy="1077218"/>
          </a:xfrm>
          <a:prstGeom prst="rect">
            <a:avLst/>
          </a:prstGeom>
          <a:noFill/>
        </p:spPr>
        <p:txBody>
          <a:bodyPr wrap="none" rtlCol="0">
            <a:spAutoFit/>
          </a:bodyPr>
          <a:lstStyle/>
          <a:p>
            <a:r>
              <a:rPr lang="el-GR" sz="3200" dirty="0"/>
              <a:t>Πώς όμως  μπορώ να εκτιμήσω την ενέργεια που χρειάζομαι ανά ημέρα</a:t>
            </a:r>
          </a:p>
          <a:p>
            <a:r>
              <a:rPr lang="el-GR" sz="3200" dirty="0"/>
              <a:t>για να διατηρήσω ένα σταθερό βάρος;</a:t>
            </a:r>
            <a:endParaRPr lang="en-CH" sz="3200" dirty="0"/>
          </a:p>
        </p:txBody>
      </p:sp>
      <p:sp>
        <p:nvSpPr>
          <p:cNvPr id="5" name="TextBox 4">
            <a:extLst>
              <a:ext uri="{FF2B5EF4-FFF2-40B4-BE49-F238E27FC236}">
                <a16:creationId xmlns:a16="http://schemas.microsoft.com/office/drawing/2014/main" id="{5BEB4C3C-6C4B-0FCC-C34F-2122A821930C}"/>
              </a:ext>
            </a:extLst>
          </p:cNvPr>
          <p:cNvSpPr txBox="1"/>
          <p:nvPr/>
        </p:nvSpPr>
        <p:spPr>
          <a:xfrm>
            <a:off x="219075" y="1077218"/>
            <a:ext cx="11584998" cy="4524315"/>
          </a:xfrm>
          <a:prstGeom prst="rect">
            <a:avLst/>
          </a:prstGeom>
          <a:noFill/>
        </p:spPr>
        <p:txBody>
          <a:bodyPr wrap="square" rtlCol="0">
            <a:spAutoFit/>
          </a:bodyPr>
          <a:lstStyle/>
          <a:p>
            <a:r>
              <a:rPr lang="el-GR" sz="2400" b="1" dirty="0"/>
              <a:t>Θερμιδομετρία</a:t>
            </a:r>
          </a:p>
          <a:p>
            <a:r>
              <a:rPr lang="en-US" sz="2400" dirty="0"/>
              <a:t>Calorimetry</a:t>
            </a:r>
            <a:r>
              <a:rPr lang="el-GR" sz="2400" dirty="0"/>
              <a:t> &lt; calor (θερμότητα στα λατινικά) + ‘’metrion’’ (μέτρο στα ελληνικά): μέτρηση της παραγόμενης θερμότητας</a:t>
            </a:r>
            <a:endParaRPr lang="en-US" sz="2400" dirty="0"/>
          </a:p>
          <a:p>
            <a:endParaRPr lang="el-GR" sz="2400" dirty="0"/>
          </a:p>
          <a:p>
            <a:r>
              <a:rPr lang="el-GR" sz="2400" dirty="0"/>
              <a:t>Η θερμιδομετρία είναι η μέτρηση της θερμικής ενέργειας και ένα θερμιδόμετρο χρησιμοποιείται για τη μέτρηση αυτής της θερμότητας.</a:t>
            </a:r>
          </a:p>
          <a:p>
            <a:r>
              <a:rPr lang="el-GR" sz="2400" dirty="0"/>
              <a:t>Όλες οι μεταβολικές διαδικασίες που λαμβάνουν χώρα σε έναν οργανισμό παράγουν θερμότητα. Κάθε ζωντανός οργανισμός είναι ένα ανοικτό σύστημα που ανταλλάσσει συνεχώς θερμότητα με το περιβάλλον του.</a:t>
            </a:r>
          </a:p>
          <a:p>
            <a:r>
              <a:rPr lang="el-GR" sz="2400" dirty="0"/>
              <a:t>Η παραγωγή θερμότητας γίνεται μέσω του κυτταρικού μεταβολισμού (βιοενεργητική) και της εργασίας των κυττάρων.</a:t>
            </a:r>
          </a:p>
          <a:p>
            <a:endParaRPr lang="en-CH" sz="2400" b="1" dirty="0"/>
          </a:p>
        </p:txBody>
      </p:sp>
    </p:spTree>
    <p:extLst>
      <p:ext uri="{BB962C8B-B14F-4D97-AF65-F5344CB8AC3E}">
        <p14:creationId xmlns:p14="http://schemas.microsoft.com/office/powerpoint/2010/main" val="14138853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6DD8B-1823-01AB-9981-578DEFD1D3D1}"/>
              </a:ext>
            </a:extLst>
          </p:cNvPr>
          <p:cNvPicPr>
            <a:picLocks noChangeAspect="1"/>
          </p:cNvPicPr>
          <p:nvPr/>
        </p:nvPicPr>
        <p:blipFill>
          <a:blip r:embed="rId2"/>
          <a:stretch>
            <a:fillRect/>
          </a:stretch>
        </p:blipFill>
        <p:spPr>
          <a:xfrm>
            <a:off x="1865528" y="4824598"/>
            <a:ext cx="6091248" cy="2033402"/>
          </a:xfrm>
          <a:prstGeom prst="rect">
            <a:avLst/>
          </a:prstGeom>
        </p:spPr>
      </p:pic>
      <p:sp>
        <p:nvSpPr>
          <p:cNvPr id="6" name="TextBox 5">
            <a:extLst>
              <a:ext uri="{FF2B5EF4-FFF2-40B4-BE49-F238E27FC236}">
                <a16:creationId xmlns:a16="http://schemas.microsoft.com/office/drawing/2014/main" id="{8D9F1CC1-5D15-20D8-3C79-12C9A87BF18B}"/>
              </a:ext>
            </a:extLst>
          </p:cNvPr>
          <p:cNvSpPr txBox="1"/>
          <p:nvPr/>
        </p:nvSpPr>
        <p:spPr>
          <a:xfrm>
            <a:off x="11234988" y="6611779"/>
            <a:ext cx="1058303" cy="246221"/>
          </a:xfrm>
          <a:prstGeom prst="rect">
            <a:avLst/>
          </a:prstGeom>
          <a:noFill/>
        </p:spPr>
        <p:txBody>
          <a:bodyPr wrap="none" rtlCol="0">
            <a:spAutoFit/>
          </a:bodyPr>
          <a:lstStyle/>
          <a:p>
            <a:r>
              <a:rPr lang="en-US" sz="1000" dirty="0"/>
              <a:t>PMID: 16283553</a:t>
            </a:r>
          </a:p>
        </p:txBody>
      </p:sp>
      <p:pic>
        <p:nvPicPr>
          <p:cNvPr id="8" name="Picture 7">
            <a:extLst>
              <a:ext uri="{FF2B5EF4-FFF2-40B4-BE49-F238E27FC236}">
                <a16:creationId xmlns:a16="http://schemas.microsoft.com/office/drawing/2014/main" id="{A8536FF1-7EFC-C64A-0755-2B352A1DC79D}"/>
              </a:ext>
            </a:extLst>
          </p:cNvPr>
          <p:cNvPicPr>
            <a:picLocks noChangeAspect="1"/>
          </p:cNvPicPr>
          <p:nvPr/>
        </p:nvPicPr>
        <p:blipFill>
          <a:blip r:embed="rId3"/>
          <a:stretch>
            <a:fillRect/>
          </a:stretch>
        </p:blipFill>
        <p:spPr>
          <a:xfrm>
            <a:off x="2106893" y="693864"/>
            <a:ext cx="5298275" cy="4090947"/>
          </a:xfrm>
          <a:prstGeom prst="rect">
            <a:avLst/>
          </a:prstGeom>
        </p:spPr>
      </p:pic>
      <p:sp>
        <p:nvSpPr>
          <p:cNvPr id="9" name="TextBox 8">
            <a:extLst>
              <a:ext uri="{FF2B5EF4-FFF2-40B4-BE49-F238E27FC236}">
                <a16:creationId xmlns:a16="http://schemas.microsoft.com/office/drawing/2014/main" id="{05E60092-C0E3-119E-A302-72AEE1C646EA}"/>
              </a:ext>
            </a:extLst>
          </p:cNvPr>
          <p:cNvSpPr txBox="1"/>
          <p:nvPr/>
        </p:nvSpPr>
        <p:spPr>
          <a:xfrm>
            <a:off x="977353" y="0"/>
            <a:ext cx="10379242" cy="584775"/>
          </a:xfrm>
          <a:prstGeom prst="rect">
            <a:avLst/>
          </a:prstGeom>
          <a:noFill/>
        </p:spPr>
        <p:txBody>
          <a:bodyPr wrap="square" rtlCol="0">
            <a:spAutoFit/>
          </a:bodyPr>
          <a:lstStyle/>
          <a:p>
            <a:r>
              <a:rPr lang="el-GR" sz="3200" dirty="0">
                <a:latin typeface="+mj-lt"/>
              </a:rPr>
              <a:t>Η χρήση και η ανασύνθεση του </a:t>
            </a:r>
            <a:r>
              <a:rPr lang="en-US" sz="3200" dirty="0">
                <a:latin typeface="+mj-lt"/>
              </a:rPr>
              <a:t>ATP </a:t>
            </a:r>
            <a:r>
              <a:rPr lang="el-GR" sz="3200" dirty="0">
                <a:latin typeface="+mj-lt"/>
              </a:rPr>
              <a:t>παράγουν θερμότητα</a:t>
            </a:r>
            <a:endParaRPr lang="en-US" sz="3200" dirty="0">
              <a:latin typeface="+mj-lt"/>
            </a:endParaRPr>
          </a:p>
        </p:txBody>
      </p:sp>
      <p:sp>
        <p:nvSpPr>
          <p:cNvPr id="10" name="TextBox 9">
            <a:extLst>
              <a:ext uri="{FF2B5EF4-FFF2-40B4-BE49-F238E27FC236}">
                <a16:creationId xmlns:a16="http://schemas.microsoft.com/office/drawing/2014/main" id="{3B239D8E-8F64-E464-69BB-8F7E71A8DC55}"/>
              </a:ext>
            </a:extLst>
          </p:cNvPr>
          <p:cNvSpPr txBox="1"/>
          <p:nvPr/>
        </p:nvSpPr>
        <p:spPr>
          <a:xfrm>
            <a:off x="8352800" y="2150734"/>
            <a:ext cx="3208827" cy="830997"/>
          </a:xfrm>
          <a:prstGeom prst="rect">
            <a:avLst/>
          </a:prstGeom>
          <a:noFill/>
        </p:spPr>
        <p:txBody>
          <a:bodyPr wrap="none" rtlCol="0">
            <a:spAutoFit/>
          </a:bodyPr>
          <a:lstStyle/>
          <a:p>
            <a:r>
              <a:rPr lang="el-GR" sz="2400" b="1" dirty="0"/>
              <a:t>υπόστρωμα</a:t>
            </a:r>
            <a:r>
              <a:rPr lang="fr-CH" sz="2400" b="1" dirty="0"/>
              <a:t> +O</a:t>
            </a:r>
            <a:r>
              <a:rPr lang="fr-CH" sz="2400" b="1" baseline="-25000" dirty="0"/>
              <a:t>2</a:t>
            </a:r>
            <a:r>
              <a:rPr lang="fr-CH" sz="2400" b="1" dirty="0"/>
              <a:t> </a:t>
            </a:r>
            <a:r>
              <a:rPr lang="fr-CH" sz="2400" b="1" dirty="0">
                <a:sym typeface="Wingdings" panose="05000000000000000000" pitchFamily="2" charset="2"/>
              </a:rPr>
              <a:t> </a:t>
            </a:r>
            <a:endParaRPr lang="el-GR" sz="2400" b="1" dirty="0">
              <a:sym typeface="Wingdings" panose="05000000000000000000" pitchFamily="2" charset="2"/>
            </a:endParaRPr>
          </a:p>
          <a:p>
            <a:r>
              <a:rPr lang="fr-CH" sz="2400" b="1" dirty="0">
                <a:sym typeface="Wingdings" panose="05000000000000000000" pitchFamily="2" charset="2"/>
              </a:rPr>
              <a:t>CO</a:t>
            </a:r>
            <a:r>
              <a:rPr lang="fr-CH" sz="2400" b="1" baseline="-25000" dirty="0">
                <a:sym typeface="Wingdings" panose="05000000000000000000" pitchFamily="2" charset="2"/>
              </a:rPr>
              <a:t>2</a:t>
            </a:r>
            <a:r>
              <a:rPr lang="fr-CH" sz="2400" b="1" dirty="0">
                <a:sym typeface="Wingdings" panose="05000000000000000000" pitchFamily="2" charset="2"/>
              </a:rPr>
              <a:t> + H</a:t>
            </a:r>
            <a:r>
              <a:rPr lang="fr-CH" sz="2400" b="1" baseline="-25000" dirty="0">
                <a:sym typeface="Wingdings" panose="05000000000000000000" pitchFamily="2" charset="2"/>
              </a:rPr>
              <a:t>2</a:t>
            </a:r>
            <a:r>
              <a:rPr lang="fr-CH" sz="2400" b="1" dirty="0">
                <a:sym typeface="Wingdings" panose="05000000000000000000" pitchFamily="2" charset="2"/>
              </a:rPr>
              <a:t>O + </a:t>
            </a:r>
            <a:r>
              <a:rPr lang="el-GR" sz="2400" b="1" dirty="0">
                <a:sym typeface="Wingdings" panose="05000000000000000000" pitchFamily="2" charset="2"/>
              </a:rPr>
              <a:t>θερμότητα</a:t>
            </a:r>
            <a:r>
              <a:rPr lang="fr-CH" sz="2400" b="1" dirty="0">
                <a:sym typeface="Wingdings" panose="05000000000000000000" pitchFamily="2" charset="2"/>
              </a:rPr>
              <a:t> </a:t>
            </a:r>
            <a:endParaRPr lang="en-US" sz="2400" b="1" dirty="0"/>
          </a:p>
        </p:txBody>
      </p:sp>
    </p:spTree>
    <p:extLst>
      <p:ext uri="{BB962C8B-B14F-4D97-AF65-F5344CB8AC3E}">
        <p14:creationId xmlns:p14="http://schemas.microsoft.com/office/powerpoint/2010/main" val="19672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3F600-D8C2-A3D5-9B83-9AFB200B3659}"/>
              </a:ext>
            </a:extLst>
          </p:cNvPr>
          <p:cNvPicPr>
            <a:picLocks noChangeAspect="1"/>
          </p:cNvPicPr>
          <p:nvPr/>
        </p:nvPicPr>
        <p:blipFill>
          <a:blip r:embed="rId2"/>
          <a:stretch>
            <a:fillRect/>
          </a:stretch>
        </p:blipFill>
        <p:spPr>
          <a:xfrm>
            <a:off x="3312695" y="447139"/>
            <a:ext cx="4291639" cy="6287750"/>
          </a:xfrm>
          <a:prstGeom prst="rect">
            <a:avLst/>
          </a:prstGeom>
        </p:spPr>
      </p:pic>
      <p:sp>
        <p:nvSpPr>
          <p:cNvPr id="6" name="TextBox 5">
            <a:extLst>
              <a:ext uri="{FF2B5EF4-FFF2-40B4-BE49-F238E27FC236}">
                <a16:creationId xmlns:a16="http://schemas.microsoft.com/office/drawing/2014/main" id="{0904EE50-2D1D-06FB-2EF1-2BBC9C94150F}"/>
              </a:ext>
            </a:extLst>
          </p:cNvPr>
          <p:cNvSpPr txBox="1"/>
          <p:nvPr/>
        </p:nvSpPr>
        <p:spPr>
          <a:xfrm>
            <a:off x="10627148" y="6611779"/>
            <a:ext cx="1564852" cy="246221"/>
          </a:xfrm>
          <a:prstGeom prst="rect">
            <a:avLst/>
          </a:prstGeom>
          <a:noFill/>
        </p:spPr>
        <p:txBody>
          <a:bodyPr wrap="none" rtlCol="0">
            <a:spAutoFit/>
          </a:bodyPr>
          <a:lstStyle/>
          <a:p>
            <a:r>
              <a:rPr lang="fr-CH" sz="1000" dirty="0" err="1"/>
              <a:t>Scitable</a:t>
            </a:r>
            <a:r>
              <a:rPr lang="fr-CH" sz="1000" dirty="0"/>
              <a:t>, Nature Education</a:t>
            </a:r>
            <a:endParaRPr lang="en-US" sz="1000" dirty="0"/>
          </a:p>
        </p:txBody>
      </p:sp>
      <p:sp>
        <p:nvSpPr>
          <p:cNvPr id="11" name="TextBox 10">
            <a:extLst>
              <a:ext uri="{FF2B5EF4-FFF2-40B4-BE49-F238E27FC236}">
                <a16:creationId xmlns:a16="http://schemas.microsoft.com/office/drawing/2014/main" id="{5CFB8899-FFEA-E6A2-AC10-1E3A8437986D}"/>
              </a:ext>
            </a:extLst>
          </p:cNvPr>
          <p:cNvSpPr txBox="1"/>
          <p:nvPr/>
        </p:nvSpPr>
        <p:spPr>
          <a:xfrm>
            <a:off x="906379" y="-64655"/>
            <a:ext cx="10379242" cy="584775"/>
          </a:xfrm>
          <a:prstGeom prst="rect">
            <a:avLst/>
          </a:prstGeom>
          <a:noFill/>
        </p:spPr>
        <p:txBody>
          <a:bodyPr wrap="square" rtlCol="0">
            <a:spAutoFit/>
          </a:bodyPr>
          <a:lstStyle/>
          <a:p>
            <a:r>
              <a:rPr lang="el-GR" sz="3200" dirty="0">
                <a:latin typeface="+mj-lt"/>
              </a:rPr>
              <a:t>Θερμιδόμετρο με πάγο (</a:t>
            </a:r>
            <a:r>
              <a:rPr lang="fr-FR" sz="3200" dirty="0">
                <a:latin typeface="+mj-lt"/>
              </a:rPr>
              <a:t>Laplace</a:t>
            </a:r>
            <a:r>
              <a:rPr lang="el-GR" sz="3200" dirty="0">
                <a:latin typeface="+mj-lt"/>
              </a:rPr>
              <a:t>-</a:t>
            </a:r>
            <a:r>
              <a:rPr lang="fr-FR" sz="3200" dirty="0">
                <a:latin typeface="+mj-lt"/>
              </a:rPr>
              <a:t>Lavoisier</a:t>
            </a:r>
            <a:r>
              <a:rPr lang="el-GR" sz="3200" dirty="0">
                <a:latin typeface="+mj-lt"/>
              </a:rPr>
              <a:t>,</a:t>
            </a:r>
            <a:r>
              <a:rPr lang="fr-FR" sz="3200" dirty="0">
                <a:latin typeface="+mj-lt"/>
              </a:rPr>
              <a:t>18</a:t>
            </a:r>
            <a:r>
              <a:rPr lang="el-GR" sz="3200" dirty="0">
                <a:latin typeface="+mj-lt"/>
              </a:rPr>
              <a:t>ος</a:t>
            </a:r>
            <a:r>
              <a:rPr lang="fr-FR" sz="3200" dirty="0">
                <a:latin typeface="+mj-lt"/>
              </a:rPr>
              <a:t> </a:t>
            </a:r>
            <a:r>
              <a:rPr lang="el-GR" sz="3200" dirty="0">
                <a:latin typeface="+mj-lt"/>
              </a:rPr>
              <a:t>αιώνας</a:t>
            </a:r>
            <a:r>
              <a:rPr lang="fr-FR" sz="3200" dirty="0">
                <a:latin typeface="+mj-lt"/>
              </a:rPr>
              <a:t>) </a:t>
            </a:r>
            <a:endParaRPr lang="en-US" sz="3200" dirty="0">
              <a:latin typeface="+mj-lt"/>
            </a:endParaRPr>
          </a:p>
        </p:txBody>
      </p:sp>
      <p:sp>
        <p:nvSpPr>
          <p:cNvPr id="15" name="TextBox 14">
            <a:extLst>
              <a:ext uri="{FF2B5EF4-FFF2-40B4-BE49-F238E27FC236}">
                <a16:creationId xmlns:a16="http://schemas.microsoft.com/office/drawing/2014/main" id="{ECF92E62-CE08-C375-4807-7B70DC582BF8}"/>
              </a:ext>
            </a:extLst>
          </p:cNvPr>
          <p:cNvSpPr txBox="1"/>
          <p:nvPr/>
        </p:nvSpPr>
        <p:spPr>
          <a:xfrm>
            <a:off x="8304948" y="2836050"/>
            <a:ext cx="3272589" cy="2677656"/>
          </a:xfrm>
          <a:prstGeom prst="rect">
            <a:avLst/>
          </a:prstGeom>
          <a:noFill/>
        </p:spPr>
        <p:txBody>
          <a:bodyPr wrap="square" rtlCol="0">
            <a:spAutoFit/>
          </a:bodyPr>
          <a:lstStyle/>
          <a:p>
            <a:pPr algn="ctr"/>
            <a:r>
              <a:rPr lang="el-GR" sz="2800" dirty="0"/>
              <a:t>Πρόκειται για </a:t>
            </a:r>
            <a:r>
              <a:rPr lang="el-GR" sz="2800" b="1" dirty="0"/>
              <a:t>άμεση</a:t>
            </a:r>
            <a:r>
              <a:rPr lang="el-GR" sz="2800" dirty="0"/>
              <a:t> </a:t>
            </a:r>
            <a:r>
              <a:rPr lang="el-GR" sz="2800" b="1" dirty="0"/>
              <a:t>θερμιδομετρία</a:t>
            </a:r>
            <a:endParaRPr lang="fr-CH" sz="2800" b="1" dirty="0"/>
          </a:p>
          <a:p>
            <a:pPr algn="ctr"/>
            <a:r>
              <a:rPr lang="fr-CH" sz="2800" dirty="0"/>
              <a:t>(</a:t>
            </a:r>
            <a:r>
              <a:rPr lang="el-GR" sz="2800" dirty="0"/>
              <a:t>άμεσος υπολογισμός της θερμότητας που εκλύεται</a:t>
            </a:r>
            <a:r>
              <a:rPr lang="fr-CH" sz="2800" dirty="0"/>
              <a:t>) </a:t>
            </a:r>
            <a:endParaRPr lang="en-US" sz="2800" dirty="0"/>
          </a:p>
        </p:txBody>
      </p:sp>
    </p:spTree>
    <p:extLst>
      <p:ext uri="{BB962C8B-B14F-4D97-AF65-F5344CB8AC3E}">
        <p14:creationId xmlns:p14="http://schemas.microsoft.com/office/powerpoint/2010/main" val="785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6A8FD1-84FF-CC8C-5CD2-FEA718570EEA}"/>
              </a:ext>
            </a:extLst>
          </p:cNvPr>
          <p:cNvPicPr>
            <a:picLocks noChangeAspect="1"/>
          </p:cNvPicPr>
          <p:nvPr/>
        </p:nvPicPr>
        <p:blipFill>
          <a:blip r:embed="rId2"/>
          <a:stretch>
            <a:fillRect/>
          </a:stretch>
        </p:blipFill>
        <p:spPr>
          <a:xfrm>
            <a:off x="2486524" y="860885"/>
            <a:ext cx="6900111" cy="5930833"/>
          </a:xfrm>
          <a:prstGeom prst="rect">
            <a:avLst/>
          </a:prstGeom>
        </p:spPr>
      </p:pic>
      <p:sp>
        <p:nvSpPr>
          <p:cNvPr id="6" name="TextBox 5">
            <a:extLst>
              <a:ext uri="{FF2B5EF4-FFF2-40B4-BE49-F238E27FC236}">
                <a16:creationId xmlns:a16="http://schemas.microsoft.com/office/drawing/2014/main" id="{B53B6757-3D02-8B5A-56B5-817B09AB1848}"/>
              </a:ext>
            </a:extLst>
          </p:cNvPr>
          <p:cNvSpPr txBox="1"/>
          <p:nvPr/>
        </p:nvSpPr>
        <p:spPr>
          <a:xfrm>
            <a:off x="11133697" y="6611779"/>
            <a:ext cx="1058303" cy="246221"/>
          </a:xfrm>
          <a:prstGeom prst="rect">
            <a:avLst/>
          </a:prstGeom>
          <a:noFill/>
        </p:spPr>
        <p:txBody>
          <a:bodyPr wrap="none" rtlCol="0">
            <a:spAutoFit/>
          </a:bodyPr>
          <a:lstStyle/>
          <a:p>
            <a:r>
              <a:rPr lang="en-US" sz="1000" dirty="0"/>
              <a:t>PMID: 28748369</a:t>
            </a:r>
          </a:p>
        </p:txBody>
      </p:sp>
      <p:sp>
        <p:nvSpPr>
          <p:cNvPr id="7" name="TextBox 6">
            <a:extLst>
              <a:ext uri="{FF2B5EF4-FFF2-40B4-BE49-F238E27FC236}">
                <a16:creationId xmlns:a16="http://schemas.microsoft.com/office/drawing/2014/main" id="{44DD21A0-7945-CD49-C71C-B1A402CA0062}"/>
              </a:ext>
            </a:extLst>
          </p:cNvPr>
          <p:cNvSpPr txBox="1"/>
          <p:nvPr/>
        </p:nvSpPr>
        <p:spPr>
          <a:xfrm>
            <a:off x="746958" y="15773"/>
            <a:ext cx="10379242" cy="584775"/>
          </a:xfrm>
          <a:prstGeom prst="rect">
            <a:avLst/>
          </a:prstGeom>
          <a:noFill/>
        </p:spPr>
        <p:txBody>
          <a:bodyPr wrap="square" rtlCol="0">
            <a:spAutoFit/>
          </a:bodyPr>
          <a:lstStyle/>
          <a:p>
            <a:pPr algn="ctr"/>
            <a:r>
              <a:rPr lang="fr-FR" sz="3200" dirty="0">
                <a:latin typeface="+mj-lt"/>
              </a:rPr>
              <a:t>Atwater-Rosa</a:t>
            </a:r>
            <a:r>
              <a:rPr lang="el-GR" sz="3200" dirty="0">
                <a:latin typeface="+mj-lt"/>
              </a:rPr>
              <a:t> θερμιδόμετρο </a:t>
            </a:r>
            <a:r>
              <a:rPr lang="fr-FR" sz="3200" dirty="0">
                <a:latin typeface="+mj-lt"/>
              </a:rPr>
              <a:t>(</a:t>
            </a:r>
            <a:r>
              <a:rPr lang="el-GR" sz="3200" dirty="0">
                <a:latin typeface="+mj-lt"/>
              </a:rPr>
              <a:t>τέλος</a:t>
            </a:r>
            <a:r>
              <a:rPr lang="fr-FR" sz="3200" dirty="0">
                <a:latin typeface="+mj-lt"/>
              </a:rPr>
              <a:t> 19</a:t>
            </a:r>
            <a:r>
              <a:rPr lang="el-GR" sz="3200" baseline="30000" dirty="0">
                <a:latin typeface="+mj-lt"/>
              </a:rPr>
              <a:t>ου</a:t>
            </a:r>
            <a:r>
              <a:rPr lang="el-GR" sz="3200" dirty="0">
                <a:latin typeface="+mj-lt"/>
              </a:rPr>
              <a:t> αιώνα</a:t>
            </a:r>
            <a:r>
              <a:rPr lang="fr-FR" sz="3200" dirty="0">
                <a:latin typeface="+mj-lt"/>
              </a:rPr>
              <a:t>)</a:t>
            </a:r>
            <a:endParaRPr lang="en-US" sz="3200" dirty="0">
              <a:latin typeface="+mj-lt"/>
            </a:endParaRPr>
          </a:p>
        </p:txBody>
      </p:sp>
      <p:sp>
        <p:nvSpPr>
          <p:cNvPr id="8" name="TextBox 7">
            <a:extLst>
              <a:ext uri="{FF2B5EF4-FFF2-40B4-BE49-F238E27FC236}">
                <a16:creationId xmlns:a16="http://schemas.microsoft.com/office/drawing/2014/main" id="{68AC79B9-3801-FB4A-FE84-78D4A91E914A}"/>
              </a:ext>
            </a:extLst>
          </p:cNvPr>
          <p:cNvSpPr txBox="1"/>
          <p:nvPr/>
        </p:nvSpPr>
        <p:spPr>
          <a:xfrm>
            <a:off x="3713748" y="4957011"/>
            <a:ext cx="1053494" cy="461665"/>
          </a:xfrm>
          <a:prstGeom prst="rect">
            <a:avLst/>
          </a:prstGeom>
          <a:noFill/>
        </p:spPr>
        <p:txBody>
          <a:bodyPr wrap="none" rtlCol="0">
            <a:spAutoFit/>
          </a:bodyPr>
          <a:lstStyle/>
          <a:p>
            <a:r>
              <a:rPr lang="el-GR" sz="1200" b="1" dirty="0">
                <a:solidFill>
                  <a:srgbClr val="FF0000"/>
                </a:solidFill>
              </a:rPr>
              <a:t>Απορρόφηση</a:t>
            </a:r>
          </a:p>
          <a:p>
            <a:r>
              <a:rPr lang="el-GR" sz="1200" b="1" dirty="0">
                <a:solidFill>
                  <a:srgbClr val="FF0000"/>
                </a:solidFill>
              </a:rPr>
              <a:t>υδρατμών</a:t>
            </a:r>
            <a:endParaRPr lang="en-US" sz="1200" b="1" dirty="0">
              <a:solidFill>
                <a:srgbClr val="FF0000"/>
              </a:solidFill>
            </a:endParaRPr>
          </a:p>
        </p:txBody>
      </p:sp>
      <p:sp>
        <p:nvSpPr>
          <p:cNvPr id="9" name="TextBox 8">
            <a:extLst>
              <a:ext uri="{FF2B5EF4-FFF2-40B4-BE49-F238E27FC236}">
                <a16:creationId xmlns:a16="http://schemas.microsoft.com/office/drawing/2014/main" id="{818BC8D3-6A84-2DCD-DAF1-92571430C59A}"/>
              </a:ext>
            </a:extLst>
          </p:cNvPr>
          <p:cNvSpPr txBox="1"/>
          <p:nvPr/>
        </p:nvSpPr>
        <p:spPr>
          <a:xfrm>
            <a:off x="4549212" y="5141677"/>
            <a:ext cx="1387367" cy="276999"/>
          </a:xfrm>
          <a:prstGeom prst="rect">
            <a:avLst/>
          </a:prstGeom>
          <a:noFill/>
        </p:spPr>
        <p:txBody>
          <a:bodyPr wrap="none" rtlCol="0">
            <a:spAutoFit/>
          </a:bodyPr>
          <a:lstStyle/>
          <a:p>
            <a:r>
              <a:rPr lang="el-GR" sz="1200" b="1" dirty="0">
                <a:solidFill>
                  <a:srgbClr val="FF0000"/>
                </a:solidFill>
              </a:rPr>
              <a:t>Απορρόφηση </a:t>
            </a:r>
            <a:r>
              <a:rPr lang="en-US" sz="1200" b="1" dirty="0">
                <a:solidFill>
                  <a:srgbClr val="FF0000"/>
                </a:solidFill>
              </a:rPr>
              <a:t> CO2</a:t>
            </a:r>
          </a:p>
        </p:txBody>
      </p:sp>
      <p:sp>
        <p:nvSpPr>
          <p:cNvPr id="10" name="TextBox 9">
            <a:extLst>
              <a:ext uri="{FF2B5EF4-FFF2-40B4-BE49-F238E27FC236}">
                <a16:creationId xmlns:a16="http://schemas.microsoft.com/office/drawing/2014/main" id="{EE09CEF9-ED8F-9E09-F9D1-ACBAED13AE14}"/>
              </a:ext>
            </a:extLst>
          </p:cNvPr>
          <p:cNvSpPr txBox="1"/>
          <p:nvPr/>
        </p:nvSpPr>
        <p:spPr>
          <a:xfrm>
            <a:off x="8872314" y="4594313"/>
            <a:ext cx="3151568" cy="461665"/>
          </a:xfrm>
          <a:prstGeom prst="rect">
            <a:avLst/>
          </a:prstGeom>
          <a:noFill/>
        </p:spPr>
        <p:txBody>
          <a:bodyPr wrap="none" rtlCol="0">
            <a:spAutoFit/>
          </a:bodyPr>
          <a:lstStyle/>
          <a:p>
            <a:r>
              <a:rPr lang="el-GR" sz="1200" b="1" dirty="0">
                <a:solidFill>
                  <a:srgbClr val="FF0000"/>
                </a:solidFill>
              </a:rPr>
              <a:t>Βάρος κυλίνδρου πριν</a:t>
            </a:r>
            <a:r>
              <a:rPr lang="fr-FR" sz="1200" b="1" dirty="0">
                <a:solidFill>
                  <a:srgbClr val="FF0000"/>
                </a:solidFill>
              </a:rPr>
              <a:t>- </a:t>
            </a:r>
            <a:r>
              <a:rPr lang="el-GR" sz="1200" b="1" dirty="0">
                <a:solidFill>
                  <a:srgbClr val="FF0000"/>
                </a:solidFill>
              </a:rPr>
              <a:t>βάρος κυλίνδρου μετά</a:t>
            </a:r>
          </a:p>
          <a:p>
            <a:r>
              <a:rPr lang="el-GR" sz="1200" b="1" dirty="0">
                <a:solidFill>
                  <a:srgbClr val="FF0000"/>
                </a:solidFill>
              </a:rPr>
              <a:t>το τεστ: </a:t>
            </a:r>
            <a:r>
              <a:rPr lang="fr-FR" sz="1200" b="1" dirty="0">
                <a:solidFill>
                  <a:srgbClr val="FF0000"/>
                </a:solidFill>
              </a:rPr>
              <a:t>VO2</a:t>
            </a:r>
            <a:endParaRPr lang="en-US" sz="1200" b="1" dirty="0">
              <a:solidFill>
                <a:srgbClr val="FF0000"/>
              </a:solidFill>
            </a:endParaRPr>
          </a:p>
        </p:txBody>
      </p:sp>
      <p:sp>
        <p:nvSpPr>
          <p:cNvPr id="11" name="TextBox 10">
            <a:extLst>
              <a:ext uri="{FF2B5EF4-FFF2-40B4-BE49-F238E27FC236}">
                <a16:creationId xmlns:a16="http://schemas.microsoft.com/office/drawing/2014/main" id="{5FB22866-6A22-78DE-3514-664287B19FFE}"/>
              </a:ext>
            </a:extLst>
          </p:cNvPr>
          <p:cNvSpPr txBox="1"/>
          <p:nvPr/>
        </p:nvSpPr>
        <p:spPr>
          <a:xfrm>
            <a:off x="8215214" y="1660855"/>
            <a:ext cx="2588142" cy="276999"/>
          </a:xfrm>
          <a:prstGeom prst="rect">
            <a:avLst/>
          </a:prstGeom>
          <a:noFill/>
        </p:spPr>
        <p:txBody>
          <a:bodyPr wrap="square" rtlCol="0">
            <a:spAutoFit/>
          </a:bodyPr>
          <a:lstStyle/>
          <a:p>
            <a:r>
              <a:rPr lang="el-GR" sz="1200" b="1" dirty="0"/>
              <a:t>Θερμοκρασία εισόδου</a:t>
            </a:r>
            <a:endParaRPr lang="en-US" sz="1200" b="1" dirty="0"/>
          </a:p>
        </p:txBody>
      </p:sp>
      <p:sp>
        <p:nvSpPr>
          <p:cNvPr id="12" name="TextBox 11">
            <a:extLst>
              <a:ext uri="{FF2B5EF4-FFF2-40B4-BE49-F238E27FC236}">
                <a16:creationId xmlns:a16="http://schemas.microsoft.com/office/drawing/2014/main" id="{FBD7B660-C24D-B90A-A912-F8CCE7376A86}"/>
              </a:ext>
            </a:extLst>
          </p:cNvPr>
          <p:cNvSpPr txBox="1"/>
          <p:nvPr/>
        </p:nvSpPr>
        <p:spPr>
          <a:xfrm>
            <a:off x="1305507" y="1996178"/>
            <a:ext cx="1641800" cy="276999"/>
          </a:xfrm>
          <a:prstGeom prst="rect">
            <a:avLst/>
          </a:prstGeom>
          <a:noFill/>
        </p:spPr>
        <p:txBody>
          <a:bodyPr wrap="square" rtlCol="0">
            <a:spAutoFit/>
          </a:bodyPr>
          <a:lstStyle/>
          <a:p>
            <a:r>
              <a:rPr lang="el-GR" sz="1200" b="1" dirty="0"/>
              <a:t>Θερμοκρασία εξόδου</a:t>
            </a:r>
            <a:endParaRPr lang="en-US" sz="1200" b="1" dirty="0"/>
          </a:p>
        </p:txBody>
      </p:sp>
      <p:sp>
        <p:nvSpPr>
          <p:cNvPr id="13" name="TextBox 12">
            <a:extLst>
              <a:ext uri="{FF2B5EF4-FFF2-40B4-BE49-F238E27FC236}">
                <a16:creationId xmlns:a16="http://schemas.microsoft.com/office/drawing/2014/main" id="{EA9450CE-C970-7FC3-4FD0-A8B50970E933}"/>
              </a:ext>
            </a:extLst>
          </p:cNvPr>
          <p:cNvSpPr txBox="1"/>
          <p:nvPr/>
        </p:nvSpPr>
        <p:spPr>
          <a:xfrm>
            <a:off x="545479" y="387280"/>
            <a:ext cx="11101052" cy="830997"/>
          </a:xfrm>
          <a:prstGeom prst="rect">
            <a:avLst/>
          </a:prstGeom>
          <a:noFill/>
        </p:spPr>
        <p:txBody>
          <a:bodyPr wrap="none" rtlCol="0">
            <a:spAutoFit/>
          </a:bodyPr>
          <a:lstStyle/>
          <a:p>
            <a:pPr algn="ctr"/>
            <a:r>
              <a:rPr lang="el-GR" sz="2400" dirty="0"/>
              <a:t>Άμεση θερμιδομετρία </a:t>
            </a:r>
            <a:r>
              <a:rPr lang="fr-CH" sz="2400" dirty="0"/>
              <a:t>(</a:t>
            </a:r>
            <a:r>
              <a:rPr lang="el-GR" sz="2400" dirty="0"/>
              <a:t>μέτρηση της θερμότητας αλλά επίσης</a:t>
            </a:r>
          </a:p>
          <a:p>
            <a:pPr algn="ctr"/>
            <a:r>
              <a:rPr lang="el-GR" sz="2400" dirty="0"/>
              <a:t> για πρώτη φορά μέτρηση του </a:t>
            </a:r>
            <a:r>
              <a:rPr lang="fr-CH" sz="2400" dirty="0"/>
              <a:t>VCO2 et VO2 </a:t>
            </a:r>
            <a:r>
              <a:rPr lang="el-GR" sz="2400" dirty="0"/>
              <a:t>και της σχέσης θερμότητας με </a:t>
            </a:r>
            <a:r>
              <a:rPr lang="en-US" sz="2400" dirty="0"/>
              <a:t>VCO</a:t>
            </a:r>
            <a:r>
              <a:rPr lang="en-US" sz="2400" baseline="-25000" dirty="0"/>
              <a:t>2</a:t>
            </a:r>
            <a:r>
              <a:rPr lang="en-US" sz="2400" dirty="0"/>
              <a:t>/VO</a:t>
            </a:r>
            <a:r>
              <a:rPr lang="en-US" sz="2400" baseline="-25000" dirty="0"/>
              <a:t>2</a:t>
            </a:r>
            <a:r>
              <a:rPr lang="fr-CH" sz="2400" dirty="0"/>
              <a:t>.  </a:t>
            </a:r>
            <a:endParaRPr lang="en-US" sz="2400" dirty="0"/>
          </a:p>
        </p:txBody>
      </p:sp>
    </p:spTree>
    <p:extLst>
      <p:ext uri="{BB962C8B-B14F-4D97-AF65-F5344CB8AC3E}">
        <p14:creationId xmlns:p14="http://schemas.microsoft.com/office/powerpoint/2010/main" val="45874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FF77D9-B37C-B5CA-864E-F23424F3E32F}"/>
              </a:ext>
            </a:extLst>
          </p:cNvPr>
          <p:cNvSpPr txBox="1"/>
          <p:nvPr/>
        </p:nvSpPr>
        <p:spPr>
          <a:xfrm>
            <a:off x="1313505" y="82829"/>
            <a:ext cx="10379242" cy="584775"/>
          </a:xfrm>
          <a:prstGeom prst="rect">
            <a:avLst/>
          </a:prstGeom>
          <a:noFill/>
        </p:spPr>
        <p:txBody>
          <a:bodyPr wrap="square" rtlCol="0">
            <a:spAutoFit/>
          </a:bodyPr>
          <a:lstStyle/>
          <a:p>
            <a:pPr algn="ctr"/>
            <a:r>
              <a:rPr lang="el-GR" sz="3200" dirty="0">
                <a:latin typeface="+mj-lt"/>
              </a:rPr>
              <a:t>Εξίσωση </a:t>
            </a:r>
            <a:r>
              <a:rPr lang="en-US" sz="3200" dirty="0">
                <a:latin typeface="+mj-lt"/>
              </a:rPr>
              <a:t>Harris-Benedict</a:t>
            </a:r>
          </a:p>
        </p:txBody>
      </p:sp>
      <p:sp>
        <p:nvSpPr>
          <p:cNvPr id="5" name="TextBox 4">
            <a:extLst>
              <a:ext uri="{FF2B5EF4-FFF2-40B4-BE49-F238E27FC236}">
                <a16:creationId xmlns:a16="http://schemas.microsoft.com/office/drawing/2014/main" id="{5538EEE3-DAE9-2A5B-45D3-C06593AD5D43}"/>
              </a:ext>
            </a:extLst>
          </p:cNvPr>
          <p:cNvSpPr txBox="1"/>
          <p:nvPr/>
        </p:nvSpPr>
        <p:spPr>
          <a:xfrm>
            <a:off x="203778" y="872836"/>
            <a:ext cx="11886622" cy="3416320"/>
          </a:xfrm>
          <a:prstGeom prst="rect">
            <a:avLst/>
          </a:prstGeom>
          <a:noFill/>
        </p:spPr>
        <p:txBody>
          <a:bodyPr wrap="square" rtlCol="0">
            <a:spAutoFit/>
          </a:bodyPr>
          <a:lstStyle/>
          <a:p>
            <a:r>
              <a:rPr lang="el-GR" sz="2400" dirty="0"/>
              <a:t>Οι εξισώσεις των Harris και Benedict (1918), που αναπτύχθηκαν βασιζόμενες σε 136 άνδρες και 103 γυναίκες, διαμορφώθηκαν με βάση την προαναφερθείσα τεχνική για να παρέχουν μια εκτίμηση του βασικού μεταβολικού ρυθμού (BMR), λαμβάνοντας υπόψη το φύλο, τη σωματική μάζα το ύψος και την ηλικία.</a:t>
            </a:r>
          </a:p>
          <a:p>
            <a:r>
              <a:rPr lang="el-GR" sz="2400" dirty="0"/>
              <a:t>Οι εξισώσεις πολλαπλής παλινδρόμησης επικυρώθηκαν ώστε να αντιστοιχούν με ακρίβεια 5% στον μετρούμενο BMR στις αρχές της δεκαετίας του 1950.</a:t>
            </a:r>
          </a:p>
          <a:p>
            <a:r>
              <a:rPr lang="el-GR" sz="2400" dirty="0"/>
              <a:t>Με την εξέλιξη του τρόπου ζωής και τη βελτίωση των δυνατοτήτων των συσκευών μέτρησης, έχει διαπιστωθεί έκτοτε ότι αυτές οι εξισώσεις υπερεκτιμούν τον BMR κατά 10 έως 15% (Daly et al. 1985).</a:t>
            </a:r>
            <a:endParaRPr lang="en-CH" sz="2400" dirty="0"/>
          </a:p>
        </p:txBody>
      </p:sp>
      <p:pic>
        <p:nvPicPr>
          <p:cNvPr id="7" name="Picture 6">
            <a:extLst>
              <a:ext uri="{FF2B5EF4-FFF2-40B4-BE49-F238E27FC236}">
                <a16:creationId xmlns:a16="http://schemas.microsoft.com/office/drawing/2014/main" id="{0D456673-016F-7C38-4C07-DF6B8190C622}"/>
              </a:ext>
            </a:extLst>
          </p:cNvPr>
          <p:cNvPicPr>
            <a:picLocks noChangeAspect="1"/>
          </p:cNvPicPr>
          <p:nvPr/>
        </p:nvPicPr>
        <p:blipFill>
          <a:blip r:embed="rId2"/>
          <a:stretch>
            <a:fillRect/>
          </a:stretch>
        </p:blipFill>
        <p:spPr>
          <a:xfrm>
            <a:off x="2058670" y="4737183"/>
            <a:ext cx="6514832" cy="1755692"/>
          </a:xfrm>
          <a:prstGeom prst="rect">
            <a:avLst/>
          </a:prstGeom>
        </p:spPr>
      </p:pic>
      <p:sp>
        <p:nvSpPr>
          <p:cNvPr id="10" name="TextBox 9">
            <a:extLst>
              <a:ext uri="{FF2B5EF4-FFF2-40B4-BE49-F238E27FC236}">
                <a16:creationId xmlns:a16="http://schemas.microsoft.com/office/drawing/2014/main" id="{A74F5A93-0E89-548D-90BA-85665962FA2E}"/>
              </a:ext>
            </a:extLst>
          </p:cNvPr>
          <p:cNvSpPr txBox="1"/>
          <p:nvPr/>
        </p:nvSpPr>
        <p:spPr>
          <a:xfrm>
            <a:off x="1429697" y="4927692"/>
            <a:ext cx="857479" cy="369332"/>
          </a:xfrm>
          <a:prstGeom prst="rect">
            <a:avLst/>
          </a:prstGeom>
          <a:noFill/>
        </p:spPr>
        <p:txBody>
          <a:bodyPr wrap="none" rtlCol="0">
            <a:spAutoFit/>
          </a:bodyPr>
          <a:lstStyle/>
          <a:p>
            <a:r>
              <a:rPr lang="el-GR" dirty="0"/>
              <a:t>άνδρες</a:t>
            </a:r>
            <a:endParaRPr lang="en-CH" dirty="0"/>
          </a:p>
        </p:txBody>
      </p:sp>
      <p:sp>
        <p:nvSpPr>
          <p:cNvPr id="11" name="TextBox 10">
            <a:extLst>
              <a:ext uri="{FF2B5EF4-FFF2-40B4-BE49-F238E27FC236}">
                <a16:creationId xmlns:a16="http://schemas.microsoft.com/office/drawing/2014/main" id="{C3435C4A-0F3B-AF1A-9B20-2852C2BBE744}"/>
              </a:ext>
            </a:extLst>
          </p:cNvPr>
          <p:cNvSpPr txBox="1"/>
          <p:nvPr/>
        </p:nvSpPr>
        <p:spPr>
          <a:xfrm>
            <a:off x="1294852" y="5709603"/>
            <a:ext cx="1013354" cy="369332"/>
          </a:xfrm>
          <a:prstGeom prst="rect">
            <a:avLst/>
          </a:prstGeom>
          <a:noFill/>
        </p:spPr>
        <p:txBody>
          <a:bodyPr wrap="none" rtlCol="0">
            <a:spAutoFit/>
          </a:bodyPr>
          <a:lstStyle/>
          <a:p>
            <a:r>
              <a:rPr lang="el-GR" dirty="0"/>
              <a:t>γυναίκες</a:t>
            </a:r>
            <a:endParaRPr lang="en-CH" dirty="0"/>
          </a:p>
        </p:txBody>
      </p:sp>
    </p:spTree>
    <p:extLst>
      <p:ext uri="{BB962C8B-B14F-4D97-AF65-F5344CB8AC3E}">
        <p14:creationId xmlns:p14="http://schemas.microsoft.com/office/powerpoint/2010/main" val="15903636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68328-F94D-56A7-8D2F-1385C1668C24}"/>
              </a:ext>
            </a:extLst>
          </p:cNvPr>
          <p:cNvPicPr>
            <a:picLocks noChangeAspect="1"/>
          </p:cNvPicPr>
          <p:nvPr/>
        </p:nvPicPr>
        <p:blipFill>
          <a:blip r:embed="rId2"/>
          <a:stretch>
            <a:fillRect/>
          </a:stretch>
        </p:blipFill>
        <p:spPr>
          <a:xfrm>
            <a:off x="2817519" y="3060670"/>
            <a:ext cx="5337386" cy="2757061"/>
          </a:xfrm>
          <a:prstGeom prst="rect">
            <a:avLst/>
          </a:prstGeom>
        </p:spPr>
      </p:pic>
      <p:sp>
        <p:nvSpPr>
          <p:cNvPr id="5" name="TextBox 4">
            <a:extLst>
              <a:ext uri="{FF2B5EF4-FFF2-40B4-BE49-F238E27FC236}">
                <a16:creationId xmlns:a16="http://schemas.microsoft.com/office/drawing/2014/main" id="{D8AF25D8-B4E9-80DA-A1E8-D0AB4F71FB27}"/>
              </a:ext>
            </a:extLst>
          </p:cNvPr>
          <p:cNvSpPr txBox="1"/>
          <p:nvPr/>
        </p:nvSpPr>
        <p:spPr>
          <a:xfrm>
            <a:off x="1313505" y="82829"/>
            <a:ext cx="10379242" cy="584775"/>
          </a:xfrm>
          <a:prstGeom prst="rect">
            <a:avLst/>
          </a:prstGeom>
          <a:noFill/>
        </p:spPr>
        <p:txBody>
          <a:bodyPr wrap="square" rtlCol="0">
            <a:spAutoFit/>
          </a:bodyPr>
          <a:lstStyle/>
          <a:p>
            <a:pPr algn="ctr"/>
            <a:r>
              <a:rPr lang="el-GR" sz="3200" dirty="0">
                <a:latin typeface="+mj-lt"/>
              </a:rPr>
              <a:t>Άμεση </a:t>
            </a:r>
            <a:r>
              <a:rPr lang="en-US" sz="3200" dirty="0">
                <a:latin typeface="+mj-lt"/>
              </a:rPr>
              <a:t>versus </a:t>
            </a:r>
            <a:r>
              <a:rPr lang="el-GR" sz="3200" dirty="0">
                <a:latin typeface="+mj-lt"/>
              </a:rPr>
              <a:t>έμμεσης θερμιδομετρίας </a:t>
            </a:r>
            <a:endParaRPr lang="en-US" sz="3200" dirty="0">
              <a:latin typeface="+mj-lt"/>
            </a:endParaRPr>
          </a:p>
        </p:txBody>
      </p:sp>
      <p:sp>
        <p:nvSpPr>
          <p:cNvPr id="6" name="TextBox 5">
            <a:extLst>
              <a:ext uri="{FF2B5EF4-FFF2-40B4-BE49-F238E27FC236}">
                <a16:creationId xmlns:a16="http://schemas.microsoft.com/office/drawing/2014/main" id="{A5D0C457-0052-8930-CB92-CA933D0119D2}"/>
              </a:ext>
            </a:extLst>
          </p:cNvPr>
          <p:cNvSpPr txBox="1"/>
          <p:nvPr/>
        </p:nvSpPr>
        <p:spPr>
          <a:xfrm>
            <a:off x="1313505" y="1040269"/>
            <a:ext cx="10162141" cy="1938992"/>
          </a:xfrm>
          <a:prstGeom prst="rect">
            <a:avLst/>
          </a:prstGeom>
          <a:noFill/>
        </p:spPr>
        <p:txBody>
          <a:bodyPr wrap="none" rtlCol="0">
            <a:spAutoFit/>
          </a:bodyPr>
          <a:lstStyle/>
          <a:p>
            <a:r>
              <a:rPr lang="el-GR" sz="2400" dirty="0"/>
              <a:t>Η άμεση θερμιδομετρία μετρά την παραγωγή θερμότητας</a:t>
            </a:r>
          </a:p>
          <a:p>
            <a:endParaRPr lang="el-GR" sz="2400" dirty="0"/>
          </a:p>
          <a:p>
            <a:r>
              <a:rPr lang="el-GR" sz="2400" dirty="0"/>
              <a:t>Η έμμεση θερμιδομετρία μετρά τις ανταλλαγές αερίων: κατανάλωση οξυγόνου </a:t>
            </a:r>
          </a:p>
          <a:p>
            <a:r>
              <a:rPr lang="el-GR" sz="2400" dirty="0"/>
              <a:t>και παραγωγή διοξειδίου του άνθρακα</a:t>
            </a:r>
          </a:p>
          <a:p>
            <a:endParaRPr lang="en-CH" sz="2400" dirty="0"/>
          </a:p>
        </p:txBody>
      </p:sp>
    </p:spTree>
    <p:extLst>
      <p:ext uri="{BB962C8B-B14F-4D97-AF65-F5344CB8AC3E}">
        <p14:creationId xmlns:p14="http://schemas.microsoft.com/office/powerpoint/2010/main" val="40313997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A14525-2505-8FA1-EE82-2CDC8B6A4C44}"/>
              </a:ext>
            </a:extLst>
          </p:cNvPr>
          <p:cNvPicPr>
            <a:picLocks noChangeAspect="1"/>
          </p:cNvPicPr>
          <p:nvPr/>
        </p:nvPicPr>
        <p:blipFill>
          <a:blip r:embed="rId2"/>
          <a:stretch>
            <a:fillRect/>
          </a:stretch>
        </p:blipFill>
        <p:spPr>
          <a:xfrm>
            <a:off x="0" y="1902403"/>
            <a:ext cx="5314561" cy="3053193"/>
          </a:xfrm>
          <a:prstGeom prst="rect">
            <a:avLst/>
          </a:prstGeom>
        </p:spPr>
      </p:pic>
      <p:sp>
        <p:nvSpPr>
          <p:cNvPr id="5" name="TextBox 4">
            <a:extLst>
              <a:ext uri="{FF2B5EF4-FFF2-40B4-BE49-F238E27FC236}">
                <a16:creationId xmlns:a16="http://schemas.microsoft.com/office/drawing/2014/main" id="{C71C9980-06A6-DBBE-780D-8EF5048FE731}"/>
              </a:ext>
            </a:extLst>
          </p:cNvPr>
          <p:cNvSpPr txBox="1"/>
          <p:nvPr/>
        </p:nvSpPr>
        <p:spPr>
          <a:xfrm>
            <a:off x="1678348" y="-55416"/>
            <a:ext cx="8835304" cy="2062103"/>
          </a:xfrm>
          <a:prstGeom prst="rect">
            <a:avLst/>
          </a:prstGeom>
          <a:noFill/>
        </p:spPr>
        <p:txBody>
          <a:bodyPr wrap="none" rtlCol="0">
            <a:spAutoFit/>
          </a:bodyPr>
          <a:lstStyle/>
          <a:p>
            <a:pPr algn="ctr"/>
            <a:r>
              <a:rPr lang="el-GR" sz="3200" dirty="0"/>
              <a:t>Παράδειγμα συσκευής έμμεσης θερμιδομετρίας</a:t>
            </a:r>
          </a:p>
          <a:p>
            <a:pPr algn="ctr"/>
            <a:r>
              <a:rPr lang="el-GR" sz="3200" dirty="0"/>
              <a:t>Και υπολογισμός του βασικού μεταβολικού ρυθμού</a:t>
            </a:r>
            <a:endParaRPr lang="en-US" sz="3200" dirty="0"/>
          </a:p>
          <a:p>
            <a:pPr algn="ctr"/>
            <a:r>
              <a:rPr lang="en-US" sz="3200" dirty="0"/>
              <a:t>(</a:t>
            </a:r>
            <a:r>
              <a:rPr lang="el-GR" sz="3200" dirty="0"/>
              <a:t>ενεργειακές ανάγκες ηρεμίας)</a:t>
            </a:r>
          </a:p>
          <a:p>
            <a:pPr algn="ctr"/>
            <a:r>
              <a:rPr lang="el-GR" sz="3200" dirty="0"/>
              <a:t>(</a:t>
            </a:r>
            <a:r>
              <a:rPr lang="en-US" sz="3200" dirty="0"/>
              <a:t>basal metabolic rate; BMR).</a:t>
            </a:r>
            <a:endParaRPr lang="en-CH" sz="3200" dirty="0"/>
          </a:p>
        </p:txBody>
      </p:sp>
      <p:sp>
        <p:nvSpPr>
          <p:cNvPr id="6" name="TextBox 5">
            <a:extLst>
              <a:ext uri="{FF2B5EF4-FFF2-40B4-BE49-F238E27FC236}">
                <a16:creationId xmlns:a16="http://schemas.microsoft.com/office/drawing/2014/main" id="{2288D20D-78E4-B76E-48E9-558BE2FBB8A3}"/>
              </a:ext>
            </a:extLst>
          </p:cNvPr>
          <p:cNvSpPr txBox="1"/>
          <p:nvPr/>
        </p:nvSpPr>
        <p:spPr>
          <a:xfrm>
            <a:off x="5420595" y="2351142"/>
            <a:ext cx="6771405" cy="2369880"/>
          </a:xfrm>
          <a:prstGeom prst="rect">
            <a:avLst/>
          </a:prstGeom>
          <a:noFill/>
        </p:spPr>
        <p:txBody>
          <a:bodyPr wrap="none" rtlCol="0">
            <a:spAutoFit/>
          </a:bodyPr>
          <a:lstStyle/>
          <a:p>
            <a:pPr algn="ctr"/>
            <a:r>
              <a:rPr lang="el-GR" sz="2400" dirty="0"/>
              <a:t>Τροποποιημένη εξίσωση</a:t>
            </a:r>
            <a:r>
              <a:rPr lang="fr-CH" sz="2400" dirty="0"/>
              <a:t> </a:t>
            </a:r>
            <a:r>
              <a:rPr lang="fr-CH" sz="2400" b="1" dirty="0"/>
              <a:t>Weir</a:t>
            </a:r>
            <a:r>
              <a:rPr lang="el-GR" sz="2400" dirty="0"/>
              <a:t> για τον υπολογισμό</a:t>
            </a:r>
          </a:p>
          <a:p>
            <a:pPr algn="ctr"/>
            <a:r>
              <a:rPr lang="el-GR" sz="2400" dirty="0"/>
              <a:t>του βασικού μεταβολικού ρυθμού βασισμένου στις </a:t>
            </a:r>
          </a:p>
          <a:p>
            <a:pPr algn="ctr"/>
            <a:r>
              <a:rPr lang="el-GR" sz="2400" dirty="0"/>
              <a:t>μετρήσεις του έμμεσου θερμιδόμετρου</a:t>
            </a:r>
            <a:r>
              <a:rPr lang="fr-CH" sz="2400" dirty="0"/>
              <a:t> </a:t>
            </a:r>
          </a:p>
          <a:p>
            <a:pPr algn="ctr"/>
            <a:endParaRPr lang="fr-CH" sz="2400" dirty="0"/>
          </a:p>
          <a:p>
            <a:r>
              <a:rPr lang="fr-CH" sz="2400" b="1" dirty="0"/>
              <a:t> </a:t>
            </a:r>
            <a:r>
              <a:rPr lang="en-US" sz="2400" b="1" dirty="0"/>
              <a:t>BMR </a:t>
            </a:r>
            <a:r>
              <a:rPr lang="fr-CH" sz="2400" b="1" dirty="0"/>
              <a:t>(kcal/j)= 1440* </a:t>
            </a:r>
            <a:r>
              <a:rPr lang="en-US" sz="2800" b="1" dirty="0"/>
              <a:t>[</a:t>
            </a:r>
            <a:r>
              <a:rPr lang="fr-CH" sz="2400" b="1" dirty="0"/>
              <a:t>(VO</a:t>
            </a:r>
            <a:r>
              <a:rPr lang="fr-CH" sz="2400" b="1" baseline="-25000" dirty="0"/>
              <a:t>2</a:t>
            </a:r>
            <a:r>
              <a:rPr lang="fr-CH" sz="2400" b="1" dirty="0"/>
              <a:t>*3.941) + (VCO</a:t>
            </a:r>
            <a:r>
              <a:rPr lang="fr-CH" sz="2400" b="1" baseline="-25000" dirty="0"/>
              <a:t>2</a:t>
            </a:r>
            <a:r>
              <a:rPr lang="fr-CH" sz="2400" b="1" dirty="0"/>
              <a:t>*1.11)</a:t>
            </a:r>
            <a:r>
              <a:rPr lang="en-US" sz="2800" b="1" dirty="0"/>
              <a:t>] </a:t>
            </a:r>
          </a:p>
          <a:p>
            <a:pPr algn="ctr"/>
            <a:r>
              <a:rPr lang="en-US" sz="2400" dirty="0"/>
              <a:t>VCO</a:t>
            </a:r>
            <a:r>
              <a:rPr lang="fr-CH" sz="2400" baseline="-25000" dirty="0"/>
              <a:t>2 </a:t>
            </a:r>
            <a:r>
              <a:rPr lang="fr-CH" sz="2400" dirty="0"/>
              <a:t>et VO</a:t>
            </a:r>
            <a:r>
              <a:rPr lang="fr-CH" sz="2400" baseline="-25000" dirty="0"/>
              <a:t>2  </a:t>
            </a:r>
            <a:r>
              <a:rPr lang="fr-CH" sz="2400" dirty="0"/>
              <a:t> </a:t>
            </a:r>
            <a:r>
              <a:rPr lang="el-GR" sz="2400" dirty="0"/>
              <a:t>σε </a:t>
            </a:r>
            <a:r>
              <a:rPr lang="fr-CH" sz="2400" dirty="0"/>
              <a:t>ml/min</a:t>
            </a:r>
            <a:endParaRPr lang="en-US" sz="2400" dirty="0"/>
          </a:p>
        </p:txBody>
      </p:sp>
    </p:spTree>
    <p:extLst>
      <p:ext uri="{BB962C8B-B14F-4D97-AF65-F5344CB8AC3E}">
        <p14:creationId xmlns:p14="http://schemas.microsoft.com/office/powerpoint/2010/main" val="9312573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6CB5E8-EF9A-F841-98CD-CEC36F187770}"/>
              </a:ext>
            </a:extLst>
          </p:cNvPr>
          <p:cNvSpPr txBox="1"/>
          <p:nvPr/>
        </p:nvSpPr>
        <p:spPr>
          <a:xfrm>
            <a:off x="1302789" y="0"/>
            <a:ext cx="9834167" cy="584775"/>
          </a:xfrm>
          <a:prstGeom prst="rect">
            <a:avLst/>
          </a:prstGeom>
          <a:noFill/>
        </p:spPr>
        <p:txBody>
          <a:bodyPr wrap="none" rtlCol="0">
            <a:spAutoFit/>
          </a:bodyPr>
          <a:lstStyle/>
          <a:p>
            <a:r>
              <a:rPr lang="el-GR" sz="3200" dirty="0"/>
              <a:t>Τι είναι το αναπνευστικό πηλίκο </a:t>
            </a:r>
            <a:r>
              <a:rPr lang="en-US" sz="3200" dirty="0"/>
              <a:t>RQ (respiratory quotient)</a:t>
            </a:r>
            <a:endParaRPr lang="en-CH" sz="3200" dirty="0"/>
          </a:p>
        </p:txBody>
      </p:sp>
      <p:sp>
        <p:nvSpPr>
          <p:cNvPr id="5" name="TextBox 4">
            <a:extLst>
              <a:ext uri="{FF2B5EF4-FFF2-40B4-BE49-F238E27FC236}">
                <a16:creationId xmlns:a16="http://schemas.microsoft.com/office/drawing/2014/main" id="{B23491CD-CA6C-B2DE-C201-0DBD1EC2CDF1}"/>
              </a:ext>
            </a:extLst>
          </p:cNvPr>
          <p:cNvSpPr txBox="1"/>
          <p:nvPr/>
        </p:nvSpPr>
        <p:spPr>
          <a:xfrm>
            <a:off x="4737039" y="1048327"/>
            <a:ext cx="2063194" cy="461665"/>
          </a:xfrm>
          <a:prstGeom prst="rect">
            <a:avLst/>
          </a:prstGeom>
          <a:noFill/>
        </p:spPr>
        <p:txBody>
          <a:bodyPr wrap="none" rtlCol="0">
            <a:spAutoFit/>
          </a:bodyPr>
          <a:lstStyle/>
          <a:p>
            <a:r>
              <a:rPr lang="fr-CH" sz="2400" b="1" dirty="0"/>
              <a:t>RQ= VCO</a:t>
            </a:r>
            <a:r>
              <a:rPr lang="fr-CH" sz="2400" b="1" baseline="-25000" dirty="0"/>
              <a:t>2</a:t>
            </a:r>
            <a:r>
              <a:rPr lang="fr-CH" sz="2400" b="1" dirty="0"/>
              <a:t>/VO</a:t>
            </a:r>
            <a:r>
              <a:rPr lang="fr-CH" sz="2400" b="1" baseline="-25000" dirty="0"/>
              <a:t>2</a:t>
            </a:r>
            <a:endParaRPr lang="en-US" sz="2400" b="1" dirty="0"/>
          </a:p>
        </p:txBody>
      </p:sp>
      <p:sp>
        <p:nvSpPr>
          <p:cNvPr id="6" name="TextBox 5">
            <a:extLst>
              <a:ext uri="{FF2B5EF4-FFF2-40B4-BE49-F238E27FC236}">
                <a16:creationId xmlns:a16="http://schemas.microsoft.com/office/drawing/2014/main" id="{B1541C97-AF9A-48D6-F8EF-12E6CBB193A5}"/>
              </a:ext>
            </a:extLst>
          </p:cNvPr>
          <p:cNvSpPr txBox="1"/>
          <p:nvPr/>
        </p:nvSpPr>
        <p:spPr>
          <a:xfrm>
            <a:off x="336006" y="1727469"/>
            <a:ext cx="10872400" cy="1569660"/>
          </a:xfrm>
          <a:prstGeom prst="rect">
            <a:avLst/>
          </a:prstGeom>
          <a:noFill/>
        </p:spPr>
        <p:txBody>
          <a:bodyPr wrap="none" rtlCol="0">
            <a:spAutoFit/>
          </a:bodyPr>
          <a:lstStyle/>
          <a:p>
            <a:pPr marL="285750" indent="-285750">
              <a:buFont typeface="Arial" panose="020B0604020202020204" pitchFamily="34" charset="0"/>
              <a:buChar char="•"/>
            </a:pPr>
            <a:r>
              <a:rPr lang="el-GR" sz="2400" dirty="0"/>
              <a:t>Υδατάνθρακες</a:t>
            </a:r>
            <a:r>
              <a:rPr lang="fr-CH" sz="2400" dirty="0"/>
              <a:t>:    C</a:t>
            </a:r>
            <a:r>
              <a:rPr lang="fr-CH" sz="2400" baseline="-25000" dirty="0"/>
              <a:t>6</a:t>
            </a:r>
            <a:r>
              <a:rPr lang="fr-CH" sz="2400" dirty="0"/>
              <a:t>H</a:t>
            </a:r>
            <a:r>
              <a:rPr lang="fr-CH" sz="2400" baseline="-25000" dirty="0"/>
              <a:t>12</a:t>
            </a:r>
            <a:r>
              <a:rPr lang="fr-CH" sz="2400" dirty="0"/>
              <a:t>O</a:t>
            </a:r>
            <a:r>
              <a:rPr lang="fr-CH" sz="2400" baseline="-25000" dirty="0"/>
              <a:t>6</a:t>
            </a:r>
            <a:r>
              <a:rPr lang="fr-CH" sz="2400" dirty="0"/>
              <a:t> +   6O</a:t>
            </a:r>
            <a:r>
              <a:rPr lang="fr-CH" sz="2400" baseline="-25000" dirty="0"/>
              <a:t>2</a:t>
            </a:r>
            <a:r>
              <a:rPr lang="fr-CH" sz="2400" dirty="0"/>
              <a:t> </a:t>
            </a:r>
            <a:r>
              <a:rPr lang="fr-CH" sz="2400" dirty="0">
                <a:sym typeface="Wingdings" panose="05000000000000000000" pitchFamily="2" charset="2"/>
              </a:rPr>
              <a:t> 6CO</a:t>
            </a:r>
            <a:r>
              <a:rPr lang="fr-CH" sz="2400" baseline="-25000" dirty="0">
                <a:sym typeface="Wingdings" panose="05000000000000000000" pitchFamily="2" charset="2"/>
              </a:rPr>
              <a:t>2</a:t>
            </a:r>
            <a:r>
              <a:rPr lang="fr-CH" sz="2400" dirty="0">
                <a:sym typeface="Wingdings" panose="05000000000000000000" pitchFamily="2" charset="2"/>
              </a:rPr>
              <a:t> + 6H</a:t>
            </a:r>
            <a:r>
              <a:rPr lang="fr-CH" sz="2400" baseline="-25000" dirty="0">
                <a:sym typeface="Wingdings" panose="05000000000000000000" pitchFamily="2" charset="2"/>
              </a:rPr>
              <a:t>2</a:t>
            </a:r>
            <a:r>
              <a:rPr lang="fr-CH" sz="2400" dirty="0">
                <a:sym typeface="Wingdings" panose="05000000000000000000" pitchFamily="2" charset="2"/>
              </a:rPr>
              <a:t>O + 36 ATP  :         RQ= 6CO</a:t>
            </a:r>
            <a:r>
              <a:rPr lang="fr-CH" sz="2400" baseline="-25000" dirty="0">
                <a:sym typeface="Wingdings" panose="05000000000000000000" pitchFamily="2" charset="2"/>
              </a:rPr>
              <a:t>2</a:t>
            </a:r>
            <a:r>
              <a:rPr lang="fr-CH" sz="2400" dirty="0">
                <a:sym typeface="Wingdings" panose="05000000000000000000" pitchFamily="2" charset="2"/>
              </a:rPr>
              <a:t>/6</a:t>
            </a:r>
            <a:r>
              <a:rPr lang="fr-CH" sz="2400" dirty="0"/>
              <a:t>O</a:t>
            </a:r>
            <a:r>
              <a:rPr lang="fr-CH" sz="2400" baseline="-25000" dirty="0"/>
              <a:t>2</a:t>
            </a:r>
            <a:r>
              <a:rPr lang="fr-CH" sz="2400" dirty="0"/>
              <a:t>=</a:t>
            </a:r>
            <a:r>
              <a:rPr lang="fr-CH" sz="2400" b="1" dirty="0"/>
              <a:t>1</a:t>
            </a:r>
          </a:p>
          <a:p>
            <a:pPr marL="285750" indent="-285750">
              <a:buFont typeface="Arial" panose="020B0604020202020204" pitchFamily="34" charset="0"/>
              <a:buChar char="•"/>
            </a:pPr>
            <a:endParaRPr lang="fr-CH" sz="2400" dirty="0"/>
          </a:p>
          <a:p>
            <a:pPr marL="285750" indent="-285750">
              <a:buFont typeface="Arial" panose="020B0604020202020204" pitchFamily="34" charset="0"/>
              <a:buChar char="•"/>
            </a:pPr>
            <a:r>
              <a:rPr lang="el-GR" sz="2400" dirty="0"/>
              <a:t>Λιπαρά οξέα</a:t>
            </a:r>
            <a:r>
              <a:rPr lang="fr-CH" sz="2400" dirty="0"/>
              <a:t>: C</a:t>
            </a:r>
            <a:r>
              <a:rPr lang="fr-CH" sz="2400" baseline="-25000" dirty="0"/>
              <a:t>16</a:t>
            </a:r>
            <a:r>
              <a:rPr lang="fr-CH" sz="2400" dirty="0"/>
              <a:t>H</a:t>
            </a:r>
            <a:r>
              <a:rPr lang="fr-CH" sz="2400" baseline="-25000" dirty="0"/>
              <a:t>32</a:t>
            </a:r>
            <a:r>
              <a:rPr lang="fr-CH" sz="2400" dirty="0"/>
              <a:t>O</a:t>
            </a:r>
            <a:r>
              <a:rPr lang="fr-CH" sz="2400" baseline="-25000" dirty="0"/>
              <a:t>2</a:t>
            </a:r>
            <a:r>
              <a:rPr lang="fr-CH" sz="2400" dirty="0"/>
              <a:t> + 23O</a:t>
            </a:r>
            <a:r>
              <a:rPr lang="fr-CH" sz="2400" baseline="-25000" dirty="0"/>
              <a:t>2</a:t>
            </a:r>
            <a:r>
              <a:rPr lang="fr-CH" sz="2400" dirty="0">
                <a:sym typeface="Wingdings" panose="05000000000000000000" pitchFamily="2" charset="2"/>
              </a:rPr>
              <a:t> 16CO</a:t>
            </a:r>
            <a:r>
              <a:rPr lang="fr-CH" sz="2400" baseline="-25000" dirty="0">
                <a:sym typeface="Wingdings" panose="05000000000000000000" pitchFamily="2" charset="2"/>
              </a:rPr>
              <a:t>2 </a:t>
            </a:r>
            <a:r>
              <a:rPr lang="fr-CH" sz="2400" dirty="0">
                <a:sym typeface="Wingdings" panose="05000000000000000000" pitchFamily="2" charset="2"/>
              </a:rPr>
              <a:t>+</a:t>
            </a:r>
            <a:r>
              <a:rPr lang="fr-CH" sz="2400" baseline="-25000" dirty="0">
                <a:sym typeface="Wingdings" panose="05000000000000000000" pitchFamily="2" charset="2"/>
              </a:rPr>
              <a:t> </a:t>
            </a:r>
            <a:r>
              <a:rPr lang="fr-CH" sz="2400" dirty="0">
                <a:sym typeface="Wingdings" panose="05000000000000000000" pitchFamily="2" charset="2"/>
              </a:rPr>
              <a:t>16 H</a:t>
            </a:r>
            <a:r>
              <a:rPr lang="fr-CH" sz="2400" baseline="-25000" dirty="0">
                <a:sym typeface="Wingdings" panose="05000000000000000000" pitchFamily="2" charset="2"/>
              </a:rPr>
              <a:t>2</a:t>
            </a:r>
            <a:r>
              <a:rPr lang="fr-CH" sz="2400" dirty="0">
                <a:sym typeface="Wingdings" panose="05000000000000000000" pitchFamily="2" charset="2"/>
              </a:rPr>
              <a:t>O + 129 ATP:   RQ= 16CO</a:t>
            </a:r>
            <a:r>
              <a:rPr lang="fr-CH" sz="2400" baseline="-25000" dirty="0">
                <a:sym typeface="Wingdings" panose="05000000000000000000" pitchFamily="2" charset="2"/>
              </a:rPr>
              <a:t>2</a:t>
            </a:r>
            <a:r>
              <a:rPr lang="fr-CH" sz="2400" dirty="0">
                <a:sym typeface="Wingdings" panose="05000000000000000000" pitchFamily="2" charset="2"/>
              </a:rPr>
              <a:t>/23</a:t>
            </a:r>
            <a:r>
              <a:rPr lang="fr-CH" sz="2400" dirty="0"/>
              <a:t>O</a:t>
            </a:r>
            <a:r>
              <a:rPr lang="fr-CH" sz="2400" baseline="-25000" dirty="0"/>
              <a:t>2</a:t>
            </a:r>
            <a:r>
              <a:rPr lang="fr-CH" sz="2400" dirty="0"/>
              <a:t>=</a:t>
            </a:r>
            <a:r>
              <a:rPr lang="fr-CH" sz="2400" b="1" dirty="0"/>
              <a:t>0.69</a:t>
            </a:r>
          </a:p>
          <a:p>
            <a:r>
              <a:rPr lang="fr-CH" sz="2400" dirty="0">
                <a:sym typeface="Wingdings" panose="05000000000000000000" pitchFamily="2" charset="2"/>
              </a:rPr>
              <a:t> </a:t>
            </a:r>
            <a:endParaRPr lang="en-US" sz="2400" dirty="0"/>
          </a:p>
        </p:txBody>
      </p:sp>
      <p:sp>
        <p:nvSpPr>
          <p:cNvPr id="7" name="TextBox 6">
            <a:extLst>
              <a:ext uri="{FF2B5EF4-FFF2-40B4-BE49-F238E27FC236}">
                <a16:creationId xmlns:a16="http://schemas.microsoft.com/office/drawing/2014/main" id="{DE2CE10C-A63F-E881-6A2F-6131B6FADA33}"/>
              </a:ext>
            </a:extLst>
          </p:cNvPr>
          <p:cNvSpPr txBox="1"/>
          <p:nvPr/>
        </p:nvSpPr>
        <p:spPr>
          <a:xfrm>
            <a:off x="561837" y="3674318"/>
            <a:ext cx="10646569" cy="830997"/>
          </a:xfrm>
          <a:prstGeom prst="rect">
            <a:avLst/>
          </a:prstGeom>
          <a:noFill/>
        </p:spPr>
        <p:txBody>
          <a:bodyPr wrap="none" rtlCol="0">
            <a:spAutoFit/>
          </a:bodyPr>
          <a:lstStyle/>
          <a:p>
            <a:r>
              <a:rPr lang="el-GR" sz="2400" dirty="0"/>
              <a:t>Σε κατάσταση μετά από ολονύχτια νηστεία περιμένουμε τιμές </a:t>
            </a:r>
            <a:r>
              <a:rPr lang="en-US" sz="2400" dirty="0"/>
              <a:t>RQ </a:t>
            </a:r>
            <a:r>
              <a:rPr lang="el-GR" sz="2400" dirty="0"/>
              <a:t>μεταξύ 0,7 και 1, </a:t>
            </a:r>
          </a:p>
          <a:p>
            <a:r>
              <a:rPr lang="el-GR" sz="2400" dirty="0"/>
              <a:t>περισσότερο προς το 0,7</a:t>
            </a:r>
            <a:endParaRPr lang="en-CH" sz="2400" dirty="0"/>
          </a:p>
        </p:txBody>
      </p:sp>
      <p:sp>
        <p:nvSpPr>
          <p:cNvPr id="8" name="TextBox 7">
            <a:extLst>
              <a:ext uri="{FF2B5EF4-FFF2-40B4-BE49-F238E27FC236}">
                <a16:creationId xmlns:a16="http://schemas.microsoft.com/office/drawing/2014/main" id="{86FFAFAF-DA6F-00EC-2A49-806794578FD7}"/>
              </a:ext>
            </a:extLst>
          </p:cNvPr>
          <p:cNvSpPr txBox="1"/>
          <p:nvPr/>
        </p:nvSpPr>
        <p:spPr>
          <a:xfrm>
            <a:off x="433474" y="4715010"/>
            <a:ext cx="11572795" cy="1938992"/>
          </a:xfrm>
          <a:prstGeom prst="rect">
            <a:avLst/>
          </a:prstGeom>
          <a:noFill/>
        </p:spPr>
        <p:txBody>
          <a:bodyPr wrap="square" rtlCol="0">
            <a:spAutoFit/>
          </a:bodyPr>
          <a:lstStyle/>
          <a:p>
            <a:r>
              <a:rPr lang="el-GR" sz="2400" dirty="0">
                <a:latin typeface="__fkGroteskNeue_598ab8"/>
              </a:rPr>
              <a:t>Πληροφοριακά</a:t>
            </a:r>
            <a:r>
              <a:rPr lang="el-GR" sz="2400" b="0" i="0" dirty="0">
                <a:effectLst/>
                <a:latin typeface="__fkGroteskNeue_598ab8"/>
              </a:rPr>
              <a:t>: Ο </a:t>
            </a:r>
            <a:r>
              <a:rPr lang="en-US" sz="2400" b="0" i="0" dirty="0">
                <a:effectLst/>
                <a:latin typeface="__fkGroteskNeue_598ab8"/>
              </a:rPr>
              <a:t>RQ</a:t>
            </a:r>
            <a:r>
              <a:rPr lang="el-GR" sz="2400" b="0" i="0" dirty="0">
                <a:effectLst/>
                <a:latin typeface="__fkGroteskNeue_598ab8"/>
              </a:rPr>
              <a:t> θεωρητικά μετριέται σε κυτταρικό επίπεδο και ο λόγος VCO2/VO2 που μετράμε με την έμμεση θερμιδομετρία περιγράφεται καλύτερα ως RER: αναπνευστικός λόγος ανταλλαγής. Ωστόσο, αυτές οι δύο τιμές είναι συγκρίσιμες εκτός από περιπτώσεις ανισορροπίας οξέων-βάσεων (δηλαδή υπεραερισμός, λιμοκτονία, κ.λπ.) ή όταν το άτομο ασκείται (δηλαδή έντονη άσκηση).</a:t>
            </a:r>
            <a:endParaRPr lang="en-CH" sz="2400" dirty="0"/>
          </a:p>
        </p:txBody>
      </p:sp>
    </p:spTree>
    <p:extLst>
      <p:ext uri="{BB962C8B-B14F-4D97-AF65-F5344CB8AC3E}">
        <p14:creationId xmlns:p14="http://schemas.microsoft.com/office/powerpoint/2010/main" val="382155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71AACD-6D9D-47C8-9901-E9E63CE4AB69}"/>
              </a:ext>
            </a:extLst>
          </p:cNvPr>
          <p:cNvSpPr txBox="1"/>
          <p:nvPr/>
        </p:nvSpPr>
        <p:spPr>
          <a:xfrm>
            <a:off x="3778955" y="0"/>
            <a:ext cx="4634089" cy="584775"/>
          </a:xfrm>
          <a:prstGeom prst="rect">
            <a:avLst/>
          </a:prstGeom>
          <a:noFill/>
        </p:spPr>
        <p:txBody>
          <a:bodyPr wrap="none" rtlCol="0">
            <a:spAutoFit/>
          </a:bodyPr>
          <a:lstStyle/>
          <a:p>
            <a:r>
              <a:rPr lang="el-GR" sz="3200" dirty="0"/>
              <a:t>Ομοιοστασία της γλυκόζης</a:t>
            </a:r>
            <a:endParaRPr lang="en-US" sz="3200" dirty="0"/>
          </a:p>
        </p:txBody>
      </p:sp>
      <p:sp>
        <p:nvSpPr>
          <p:cNvPr id="5" name="TextBox 4">
            <a:extLst>
              <a:ext uri="{FF2B5EF4-FFF2-40B4-BE49-F238E27FC236}">
                <a16:creationId xmlns:a16="http://schemas.microsoft.com/office/drawing/2014/main" id="{5E8FCBE8-BA1C-4B98-B401-1F9E2658167B}"/>
              </a:ext>
            </a:extLst>
          </p:cNvPr>
          <p:cNvSpPr txBox="1"/>
          <p:nvPr/>
        </p:nvSpPr>
        <p:spPr>
          <a:xfrm>
            <a:off x="230803" y="584775"/>
            <a:ext cx="11767004" cy="1569660"/>
          </a:xfrm>
          <a:prstGeom prst="rect">
            <a:avLst/>
          </a:prstGeom>
          <a:noFill/>
        </p:spPr>
        <p:txBody>
          <a:bodyPr wrap="none" rtlCol="0">
            <a:spAutoFit/>
          </a:bodyPr>
          <a:lstStyle/>
          <a:p>
            <a:r>
              <a:rPr lang="el-GR" sz="2400" dirty="0"/>
              <a:t>Προϋποθέτει ισορροπία μεταξύ ηπατικής παραγωγής γλυκόζης και περιφερικής πρόσληψης</a:t>
            </a:r>
          </a:p>
          <a:p>
            <a:r>
              <a:rPr lang="el-GR" sz="2400" dirty="0"/>
              <a:t>και κατανάλωσης. Η ινσουλίνη είναι ο κύριος ρυθμιστής αλλά και άλλοι παράγοντες παίζουν</a:t>
            </a:r>
          </a:p>
          <a:p>
            <a:r>
              <a:rPr lang="el-GR" sz="2400" dirty="0"/>
              <a:t>σημαντικό ρόλο: εγκέφαλος, </a:t>
            </a:r>
            <a:r>
              <a:rPr lang="el-GR" sz="2400" dirty="0" err="1"/>
              <a:t>γλυκαγόνη</a:t>
            </a:r>
            <a:r>
              <a:rPr lang="el-GR" sz="2400" dirty="0"/>
              <a:t>, άλλες ορμόνες</a:t>
            </a:r>
          </a:p>
          <a:p>
            <a:endParaRPr lang="en-US" sz="2400" dirty="0"/>
          </a:p>
        </p:txBody>
      </p:sp>
      <p:pic>
        <p:nvPicPr>
          <p:cNvPr id="9" name="Picture 8">
            <a:extLst>
              <a:ext uri="{FF2B5EF4-FFF2-40B4-BE49-F238E27FC236}">
                <a16:creationId xmlns:a16="http://schemas.microsoft.com/office/drawing/2014/main" id="{CFA66222-6E2B-4BF0-86AE-C5A5BEFE38F9}"/>
              </a:ext>
            </a:extLst>
          </p:cNvPr>
          <p:cNvPicPr>
            <a:picLocks noChangeAspect="1"/>
          </p:cNvPicPr>
          <p:nvPr/>
        </p:nvPicPr>
        <p:blipFill>
          <a:blip r:embed="rId2"/>
          <a:stretch>
            <a:fillRect/>
          </a:stretch>
        </p:blipFill>
        <p:spPr>
          <a:xfrm>
            <a:off x="344773" y="1811758"/>
            <a:ext cx="5231782" cy="4759874"/>
          </a:xfrm>
          <a:prstGeom prst="rect">
            <a:avLst/>
          </a:prstGeom>
        </p:spPr>
      </p:pic>
      <p:sp>
        <p:nvSpPr>
          <p:cNvPr id="10" name="3 - Ορθογώνιο">
            <a:extLst>
              <a:ext uri="{FF2B5EF4-FFF2-40B4-BE49-F238E27FC236}">
                <a16:creationId xmlns:a16="http://schemas.microsoft.com/office/drawing/2014/main" id="{89904D0D-DE1C-4CC5-807E-56FE0974F2A0}"/>
              </a:ext>
            </a:extLst>
          </p:cNvPr>
          <p:cNvSpPr>
            <a:spLocks noChangeArrowheads="1"/>
          </p:cNvSpPr>
          <p:nvPr/>
        </p:nvSpPr>
        <p:spPr bwMode="auto">
          <a:xfrm>
            <a:off x="8318604" y="6581001"/>
            <a:ext cx="3873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buClr>
                <a:srgbClr val="000000"/>
              </a:buClr>
              <a:buSzPct val="100000"/>
              <a:buFont typeface="Times New Roman" panose="02020603050405020304" pitchFamily="18" charset="0"/>
              <a:buNone/>
            </a:pPr>
            <a:r>
              <a:rPr lang="en-US" altLang="el-GR" sz="1200" i="0" dirty="0"/>
              <a:t>ED. Rosen  &amp; BM. Spiegelman. </a:t>
            </a:r>
            <a:r>
              <a:rPr lang="en-US" altLang="el-GR" sz="1200" dirty="0"/>
              <a:t>Nature</a:t>
            </a:r>
            <a:r>
              <a:rPr lang="en-US" altLang="el-GR" sz="1200" i="0" dirty="0"/>
              <a:t> , 2006; </a:t>
            </a:r>
            <a:r>
              <a:rPr lang="en-US" altLang="el-GR" sz="1200" b="1" i="0" dirty="0"/>
              <a:t>444</a:t>
            </a:r>
            <a:r>
              <a:rPr lang="en-US" altLang="el-GR" sz="1200" i="0" dirty="0"/>
              <a:t>:847–853.</a:t>
            </a:r>
          </a:p>
        </p:txBody>
      </p:sp>
      <p:pic>
        <p:nvPicPr>
          <p:cNvPr id="11" name="Picture 10">
            <a:extLst>
              <a:ext uri="{FF2B5EF4-FFF2-40B4-BE49-F238E27FC236}">
                <a16:creationId xmlns:a16="http://schemas.microsoft.com/office/drawing/2014/main" id="{2665F4D3-01FB-4C9B-BFE0-FD74AFE44FD8}"/>
              </a:ext>
            </a:extLst>
          </p:cNvPr>
          <p:cNvPicPr>
            <a:picLocks noChangeAspect="1"/>
          </p:cNvPicPr>
          <p:nvPr/>
        </p:nvPicPr>
        <p:blipFill>
          <a:blip r:embed="rId3"/>
          <a:stretch>
            <a:fillRect/>
          </a:stretch>
        </p:blipFill>
        <p:spPr>
          <a:xfrm>
            <a:off x="6114305" y="1802389"/>
            <a:ext cx="4706030" cy="4759874"/>
          </a:xfrm>
          <a:prstGeom prst="rect">
            <a:avLst/>
          </a:prstGeom>
        </p:spPr>
      </p:pic>
      <p:sp>
        <p:nvSpPr>
          <p:cNvPr id="12" name="3 - Ορθογώνιο">
            <a:extLst>
              <a:ext uri="{FF2B5EF4-FFF2-40B4-BE49-F238E27FC236}">
                <a16:creationId xmlns:a16="http://schemas.microsoft.com/office/drawing/2014/main" id="{251F8F25-33B0-4F69-9EDE-BF0B57B5DD65}"/>
              </a:ext>
            </a:extLst>
          </p:cNvPr>
          <p:cNvSpPr>
            <a:spLocks noChangeArrowheads="1"/>
          </p:cNvSpPr>
          <p:nvPr/>
        </p:nvSpPr>
        <p:spPr bwMode="auto">
          <a:xfrm>
            <a:off x="3873397" y="6581001"/>
            <a:ext cx="5364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l-GR" sz="1100" i="0" dirty="0"/>
              <a:t>Rudd  J et al. </a:t>
            </a:r>
            <a:r>
              <a:rPr lang="fr-FR" altLang="el-GR" sz="1100" i="0" dirty="0"/>
              <a:t>Nature Communications volume8, Article </a:t>
            </a:r>
            <a:r>
              <a:rPr lang="fr-FR" altLang="el-GR" sz="1100" i="0" dirty="0" err="1"/>
              <a:t>number</a:t>
            </a:r>
            <a:r>
              <a:rPr lang="fr-FR" altLang="el-GR" sz="1100" i="0" dirty="0"/>
              <a:t>: 15259 (2017)</a:t>
            </a:r>
            <a:endParaRPr lang="el-GR" altLang="el-GR" sz="1100" i="0" dirty="0"/>
          </a:p>
        </p:txBody>
      </p:sp>
    </p:spTree>
    <p:extLst>
      <p:ext uri="{BB962C8B-B14F-4D97-AF65-F5344CB8AC3E}">
        <p14:creationId xmlns:p14="http://schemas.microsoft.com/office/powerpoint/2010/main" val="25724058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660D7C-6E92-248F-E8DE-2C6987651B59}"/>
              </a:ext>
            </a:extLst>
          </p:cNvPr>
          <p:cNvSpPr txBox="1"/>
          <p:nvPr/>
        </p:nvSpPr>
        <p:spPr>
          <a:xfrm>
            <a:off x="896389" y="0"/>
            <a:ext cx="10840853" cy="584775"/>
          </a:xfrm>
          <a:prstGeom prst="rect">
            <a:avLst/>
          </a:prstGeom>
          <a:noFill/>
        </p:spPr>
        <p:txBody>
          <a:bodyPr wrap="none" rtlCol="0">
            <a:spAutoFit/>
          </a:bodyPr>
          <a:lstStyle/>
          <a:p>
            <a:r>
              <a:rPr lang="el-GR" sz="3200" dirty="0"/>
              <a:t>Πώς θα υπολογίσω την ολική ημερήσια κατανάλωση ενέργειας;</a:t>
            </a:r>
            <a:endParaRPr lang="en-CH" sz="3200" dirty="0"/>
          </a:p>
        </p:txBody>
      </p:sp>
      <p:pic>
        <p:nvPicPr>
          <p:cNvPr id="5" name="Picture 4">
            <a:extLst>
              <a:ext uri="{FF2B5EF4-FFF2-40B4-BE49-F238E27FC236}">
                <a16:creationId xmlns:a16="http://schemas.microsoft.com/office/drawing/2014/main" id="{B19289C2-08EF-D3A9-8AC7-BFF555F335BB}"/>
              </a:ext>
            </a:extLst>
          </p:cNvPr>
          <p:cNvPicPr>
            <a:picLocks noChangeAspect="1"/>
          </p:cNvPicPr>
          <p:nvPr/>
        </p:nvPicPr>
        <p:blipFill>
          <a:blip r:embed="rId2"/>
          <a:stretch>
            <a:fillRect/>
          </a:stretch>
        </p:blipFill>
        <p:spPr>
          <a:xfrm>
            <a:off x="73891" y="584775"/>
            <a:ext cx="6752569" cy="4861544"/>
          </a:xfrm>
          <a:prstGeom prst="rect">
            <a:avLst/>
          </a:prstGeom>
        </p:spPr>
      </p:pic>
      <p:sp>
        <p:nvSpPr>
          <p:cNvPr id="6" name="TextBox 5">
            <a:extLst>
              <a:ext uri="{FF2B5EF4-FFF2-40B4-BE49-F238E27FC236}">
                <a16:creationId xmlns:a16="http://schemas.microsoft.com/office/drawing/2014/main" id="{36995F9E-0466-A895-4CF3-7C33B8EDBE46}"/>
              </a:ext>
            </a:extLst>
          </p:cNvPr>
          <p:cNvSpPr txBox="1"/>
          <p:nvPr/>
        </p:nvSpPr>
        <p:spPr>
          <a:xfrm>
            <a:off x="6752397" y="782412"/>
            <a:ext cx="5522730" cy="2308324"/>
          </a:xfrm>
          <a:prstGeom prst="rect">
            <a:avLst/>
          </a:prstGeom>
          <a:noFill/>
        </p:spPr>
        <p:txBody>
          <a:bodyPr wrap="none" rtlCol="0">
            <a:spAutoFit/>
          </a:bodyPr>
          <a:lstStyle/>
          <a:p>
            <a:r>
              <a:rPr lang="el-GR" sz="2400" dirty="0"/>
              <a:t>Η ολική κατανάλωση ενέργειας </a:t>
            </a:r>
          </a:p>
          <a:p>
            <a:r>
              <a:rPr lang="el-GR" sz="2400" dirty="0"/>
              <a:t>περιλαμβάνει την κατανάλωση ενέργειας</a:t>
            </a:r>
          </a:p>
          <a:p>
            <a:r>
              <a:rPr lang="el-GR" sz="2400" dirty="0"/>
              <a:t>σε ηρεμία (βασικός μεταβολικός ρυθμός),</a:t>
            </a:r>
          </a:p>
          <a:p>
            <a:r>
              <a:rPr lang="el-GR" sz="2400" dirty="0"/>
              <a:t>την ενέργεια από τη θερμογένεση μετά </a:t>
            </a:r>
          </a:p>
          <a:p>
            <a:r>
              <a:rPr lang="el-GR" sz="2400" dirty="0"/>
              <a:t>τη σίτιση και την καταναλούμενη ενέργεια</a:t>
            </a:r>
          </a:p>
          <a:p>
            <a:r>
              <a:rPr lang="el-GR" sz="2400" dirty="0"/>
              <a:t>κατά την άσκηση</a:t>
            </a:r>
            <a:endParaRPr lang="en-CH" sz="2400" dirty="0"/>
          </a:p>
        </p:txBody>
      </p:sp>
      <p:sp>
        <p:nvSpPr>
          <p:cNvPr id="7" name="TextBox 6">
            <a:extLst>
              <a:ext uri="{FF2B5EF4-FFF2-40B4-BE49-F238E27FC236}">
                <a16:creationId xmlns:a16="http://schemas.microsoft.com/office/drawing/2014/main" id="{B670E9B9-3153-ACC3-0160-ABCDAF97775C}"/>
              </a:ext>
            </a:extLst>
          </p:cNvPr>
          <p:cNvSpPr txBox="1"/>
          <p:nvPr/>
        </p:nvSpPr>
        <p:spPr>
          <a:xfrm>
            <a:off x="6826460" y="3190875"/>
            <a:ext cx="5101718" cy="2677656"/>
          </a:xfrm>
          <a:prstGeom prst="rect">
            <a:avLst/>
          </a:prstGeom>
          <a:noFill/>
        </p:spPr>
        <p:txBody>
          <a:bodyPr wrap="none" rtlCol="0">
            <a:spAutoFit/>
          </a:bodyPr>
          <a:lstStyle/>
          <a:p>
            <a:r>
              <a:rPr lang="el-GR" sz="2400" dirty="0"/>
              <a:t>Η θερμογένεση κατά προσέγγιση</a:t>
            </a:r>
          </a:p>
          <a:p>
            <a:r>
              <a:rPr lang="el-GR" sz="2400" dirty="0"/>
              <a:t>είναι το 10% του βασικού μεταβολικού</a:t>
            </a:r>
          </a:p>
          <a:p>
            <a:r>
              <a:rPr lang="el-GR" sz="2400" dirty="0"/>
              <a:t>ρυθμού. Για να υπολογίσουμε κατά</a:t>
            </a:r>
          </a:p>
          <a:p>
            <a:r>
              <a:rPr lang="el-GR" sz="2400" dirty="0"/>
              <a:t>προσέγγιση την ενέργεια που </a:t>
            </a:r>
          </a:p>
          <a:p>
            <a:r>
              <a:rPr lang="el-GR" sz="2400" dirty="0"/>
              <a:t>καταναλώνουμε κατά την άσκηση θα </a:t>
            </a:r>
          </a:p>
          <a:p>
            <a:r>
              <a:rPr lang="el-GR" sz="2400" dirty="0"/>
              <a:t>πρέπει να εκτιμήσουμε το επίπεδο της </a:t>
            </a:r>
          </a:p>
          <a:p>
            <a:r>
              <a:rPr lang="el-GR" sz="2400" dirty="0"/>
              <a:t>φυσικής δραστηριότητας</a:t>
            </a:r>
          </a:p>
        </p:txBody>
      </p:sp>
    </p:spTree>
    <p:extLst>
      <p:ext uri="{BB962C8B-B14F-4D97-AF65-F5344CB8AC3E}">
        <p14:creationId xmlns:p14="http://schemas.microsoft.com/office/powerpoint/2010/main" val="20951005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917C068-FA32-EAC0-CE12-B9B23034F7B4}"/>
              </a:ext>
            </a:extLst>
          </p:cNvPr>
          <p:cNvGraphicFramePr>
            <a:graphicFrameLocks noGrp="1"/>
          </p:cNvGraphicFramePr>
          <p:nvPr>
            <p:extLst>
              <p:ext uri="{D42A27DB-BD31-4B8C-83A1-F6EECF244321}">
                <p14:modId xmlns:p14="http://schemas.microsoft.com/office/powerpoint/2010/main" val="3635750464"/>
              </p:ext>
            </p:extLst>
          </p:nvPr>
        </p:nvGraphicFramePr>
        <p:xfrm>
          <a:off x="1865746" y="876684"/>
          <a:ext cx="8128000" cy="2763520"/>
        </p:xfrm>
        <a:graphic>
          <a:graphicData uri="http://schemas.openxmlformats.org/drawingml/2006/table">
            <a:tbl>
              <a:tblPr firstRow="1" bandRow="1">
                <a:tableStyleId>{5C22544A-7EE6-4342-B048-85BDC9FD1C3A}</a:tableStyleId>
              </a:tblPr>
              <a:tblGrid>
                <a:gridCol w="5661891">
                  <a:extLst>
                    <a:ext uri="{9D8B030D-6E8A-4147-A177-3AD203B41FA5}">
                      <a16:colId xmlns:a16="http://schemas.microsoft.com/office/drawing/2014/main" val="4023323828"/>
                    </a:ext>
                  </a:extLst>
                </a:gridCol>
                <a:gridCol w="2466109">
                  <a:extLst>
                    <a:ext uri="{9D8B030D-6E8A-4147-A177-3AD203B41FA5}">
                      <a16:colId xmlns:a16="http://schemas.microsoft.com/office/drawing/2014/main" val="4075556608"/>
                    </a:ext>
                  </a:extLst>
                </a:gridCol>
              </a:tblGrid>
              <a:tr h="370840">
                <a:tc>
                  <a:txBody>
                    <a:bodyPr/>
                    <a:lstStyle/>
                    <a:p>
                      <a:pPr algn="ctr"/>
                      <a:r>
                        <a:rPr lang="el-GR" dirty="0"/>
                        <a:t>Τρόπος ζωής</a:t>
                      </a:r>
                      <a:endParaRPr lang="en-CH" dirty="0"/>
                    </a:p>
                  </a:txBody>
                  <a:tcPr/>
                </a:tc>
                <a:tc>
                  <a:txBody>
                    <a:bodyPr/>
                    <a:lstStyle/>
                    <a:p>
                      <a:r>
                        <a:rPr lang="el-GR" dirty="0"/>
                        <a:t>Βαθμός φυσικής δραστηριότητας</a:t>
                      </a:r>
                      <a:endParaRPr lang="en-CH" dirty="0"/>
                    </a:p>
                  </a:txBody>
                  <a:tcPr/>
                </a:tc>
                <a:extLst>
                  <a:ext uri="{0D108BD9-81ED-4DB2-BD59-A6C34878D82A}">
                    <a16:rowId xmlns:a16="http://schemas.microsoft.com/office/drawing/2014/main" val="2598742043"/>
                  </a:ext>
                </a:extLst>
              </a:tr>
              <a:tr h="370840">
                <a:tc>
                  <a:txBody>
                    <a:bodyPr/>
                    <a:lstStyle/>
                    <a:p>
                      <a:r>
                        <a:rPr lang="el-GR" dirty="0"/>
                        <a:t>Καθιστικός (ελάχιστη ή καθόλου άσκηση)</a:t>
                      </a:r>
                      <a:endParaRPr lang="en-CH" dirty="0"/>
                    </a:p>
                  </a:txBody>
                  <a:tcPr/>
                </a:tc>
                <a:tc>
                  <a:txBody>
                    <a:bodyPr/>
                    <a:lstStyle/>
                    <a:p>
                      <a:r>
                        <a:rPr lang="el-GR" dirty="0"/>
                        <a:t>1,2</a:t>
                      </a:r>
                      <a:endParaRPr lang="en-CH" dirty="0"/>
                    </a:p>
                  </a:txBody>
                  <a:tcPr/>
                </a:tc>
                <a:extLst>
                  <a:ext uri="{0D108BD9-81ED-4DB2-BD59-A6C34878D82A}">
                    <a16:rowId xmlns:a16="http://schemas.microsoft.com/office/drawing/2014/main" val="2431183057"/>
                  </a:ext>
                </a:extLst>
              </a:tr>
              <a:tr h="370840">
                <a:tc>
                  <a:txBody>
                    <a:bodyPr/>
                    <a:lstStyle/>
                    <a:p>
                      <a:r>
                        <a:rPr lang="el-GR" dirty="0"/>
                        <a:t>Ήπια ενεργός (ήπια άσκηση-σπορ 1-3 φορές/εβδομάδα</a:t>
                      </a:r>
                      <a:endParaRPr lang="en-CH" dirty="0"/>
                    </a:p>
                  </a:txBody>
                  <a:tcPr/>
                </a:tc>
                <a:tc>
                  <a:txBody>
                    <a:bodyPr/>
                    <a:lstStyle/>
                    <a:p>
                      <a:r>
                        <a:rPr lang="el-GR" dirty="0"/>
                        <a:t>1,375</a:t>
                      </a:r>
                      <a:endParaRPr lang="en-CH" dirty="0"/>
                    </a:p>
                  </a:txBody>
                  <a:tcPr/>
                </a:tc>
                <a:extLst>
                  <a:ext uri="{0D108BD9-81ED-4DB2-BD59-A6C34878D82A}">
                    <a16:rowId xmlns:a16="http://schemas.microsoft.com/office/drawing/2014/main" val="3458941379"/>
                  </a:ext>
                </a:extLst>
              </a:tr>
              <a:tr h="370840">
                <a:tc>
                  <a:txBody>
                    <a:bodyPr/>
                    <a:lstStyle/>
                    <a:p>
                      <a:r>
                        <a:rPr lang="el-GR" dirty="0"/>
                        <a:t>Μετρίως ενεργός (μέτρια άσκηση-σπορ 6-7 φορές/εβδ</a:t>
                      </a:r>
                      <a:endParaRPr lang="en-CH" dirty="0"/>
                    </a:p>
                  </a:txBody>
                  <a:tcPr/>
                </a:tc>
                <a:tc>
                  <a:txBody>
                    <a:bodyPr/>
                    <a:lstStyle/>
                    <a:p>
                      <a:r>
                        <a:rPr lang="el-GR" dirty="0"/>
                        <a:t>1,55</a:t>
                      </a:r>
                      <a:endParaRPr lang="en-CH" dirty="0"/>
                    </a:p>
                  </a:txBody>
                  <a:tcPr/>
                </a:tc>
                <a:extLst>
                  <a:ext uri="{0D108BD9-81ED-4DB2-BD59-A6C34878D82A}">
                    <a16:rowId xmlns:a16="http://schemas.microsoft.com/office/drawing/2014/main" val="396844925"/>
                  </a:ext>
                </a:extLst>
              </a:tr>
              <a:tr h="370840">
                <a:tc>
                  <a:txBody>
                    <a:bodyPr/>
                    <a:lstStyle/>
                    <a:p>
                      <a:r>
                        <a:rPr lang="el-GR" dirty="0"/>
                        <a:t>Πολύ ενεργός (άσκηση κάθε μέρα ή 2 φορές την ημέρα)</a:t>
                      </a:r>
                      <a:endParaRPr lang="en-CH" dirty="0"/>
                    </a:p>
                  </a:txBody>
                  <a:tcPr/>
                </a:tc>
                <a:tc>
                  <a:txBody>
                    <a:bodyPr/>
                    <a:lstStyle/>
                    <a:p>
                      <a:r>
                        <a:rPr lang="el-GR" dirty="0"/>
                        <a:t>1,725</a:t>
                      </a:r>
                      <a:endParaRPr lang="en-CH" dirty="0"/>
                    </a:p>
                  </a:txBody>
                  <a:tcPr/>
                </a:tc>
                <a:extLst>
                  <a:ext uri="{0D108BD9-81ED-4DB2-BD59-A6C34878D82A}">
                    <a16:rowId xmlns:a16="http://schemas.microsoft.com/office/drawing/2014/main" val="3661280406"/>
                  </a:ext>
                </a:extLst>
              </a:tr>
              <a:tr h="370840">
                <a:tc>
                  <a:txBody>
                    <a:bodyPr/>
                    <a:lstStyle/>
                    <a:p>
                      <a:r>
                        <a:rPr lang="el-GR" dirty="0"/>
                        <a:t>Ακραία ενεργός (έντονη άσκηση 2 ή περισσότερες φορές την ημέρα)</a:t>
                      </a:r>
                      <a:endParaRPr lang="en-CH" dirty="0"/>
                    </a:p>
                  </a:txBody>
                  <a:tcPr/>
                </a:tc>
                <a:tc>
                  <a:txBody>
                    <a:bodyPr/>
                    <a:lstStyle/>
                    <a:p>
                      <a:r>
                        <a:rPr lang="el-GR" dirty="0"/>
                        <a:t>1,9</a:t>
                      </a:r>
                      <a:endParaRPr lang="en-CH" dirty="0"/>
                    </a:p>
                  </a:txBody>
                  <a:tcPr/>
                </a:tc>
                <a:extLst>
                  <a:ext uri="{0D108BD9-81ED-4DB2-BD59-A6C34878D82A}">
                    <a16:rowId xmlns:a16="http://schemas.microsoft.com/office/drawing/2014/main" val="3358900687"/>
                  </a:ext>
                </a:extLst>
              </a:tr>
            </a:tbl>
          </a:graphicData>
        </a:graphic>
      </p:graphicFrame>
      <p:sp>
        <p:nvSpPr>
          <p:cNvPr id="6" name="TextBox 5">
            <a:extLst>
              <a:ext uri="{FF2B5EF4-FFF2-40B4-BE49-F238E27FC236}">
                <a16:creationId xmlns:a16="http://schemas.microsoft.com/office/drawing/2014/main" id="{A1D6BB92-8D8E-5850-153D-BB25052E976A}"/>
              </a:ext>
            </a:extLst>
          </p:cNvPr>
          <p:cNvSpPr txBox="1"/>
          <p:nvPr/>
        </p:nvSpPr>
        <p:spPr>
          <a:xfrm>
            <a:off x="1169970" y="4069264"/>
            <a:ext cx="9364615" cy="830997"/>
          </a:xfrm>
          <a:prstGeom prst="rect">
            <a:avLst/>
          </a:prstGeom>
          <a:noFill/>
        </p:spPr>
        <p:txBody>
          <a:bodyPr wrap="none" rtlCol="0">
            <a:spAutoFit/>
          </a:bodyPr>
          <a:lstStyle/>
          <a:p>
            <a:r>
              <a:rPr lang="el-GR" sz="2400" dirty="0"/>
              <a:t>Απλοποιημένος πίνακας εκτίμησης του βαθμού φυσικής δραστηρίοτητας</a:t>
            </a:r>
          </a:p>
          <a:p>
            <a:r>
              <a:rPr lang="el-GR" sz="2400" dirty="0"/>
              <a:t>κατά </a:t>
            </a:r>
            <a:r>
              <a:rPr lang="en-US" sz="2400" dirty="0"/>
              <a:t>WHO. </a:t>
            </a:r>
            <a:endParaRPr lang="en-CH" sz="2400" dirty="0"/>
          </a:p>
        </p:txBody>
      </p:sp>
      <p:sp>
        <p:nvSpPr>
          <p:cNvPr id="7" name="TextBox 6">
            <a:extLst>
              <a:ext uri="{FF2B5EF4-FFF2-40B4-BE49-F238E27FC236}">
                <a16:creationId xmlns:a16="http://schemas.microsoft.com/office/drawing/2014/main" id="{6EDD4669-79E7-7B58-63E9-EF805E28548B}"/>
              </a:ext>
            </a:extLst>
          </p:cNvPr>
          <p:cNvSpPr txBox="1"/>
          <p:nvPr/>
        </p:nvSpPr>
        <p:spPr>
          <a:xfrm>
            <a:off x="74949" y="5329321"/>
            <a:ext cx="12117051" cy="1200329"/>
          </a:xfrm>
          <a:prstGeom prst="rect">
            <a:avLst/>
          </a:prstGeom>
          <a:noFill/>
        </p:spPr>
        <p:txBody>
          <a:bodyPr wrap="square" rtlCol="0">
            <a:spAutoFit/>
          </a:bodyPr>
          <a:lstStyle/>
          <a:p>
            <a:r>
              <a:rPr lang="el-GR" sz="2400" b="1" dirty="0"/>
              <a:t>Ολική κατανάλωση ενέργειας</a:t>
            </a:r>
            <a:r>
              <a:rPr lang="da-DK" sz="2400" dirty="0"/>
              <a:t>=(</a:t>
            </a:r>
            <a:r>
              <a:rPr lang="el-GR" sz="2400" dirty="0"/>
              <a:t>βαθμός φυσικής δραστηριότητας*βασικός μεταβολικός ρυθμός</a:t>
            </a:r>
            <a:r>
              <a:rPr lang="da-DK" sz="2400" dirty="0"/>
              <a:t>) + (0.1x</a:t>
            </a:r>
            <a:r>
              <a:rPr lang="el-GR" sz="2400" dirty="0"/>
              <a:t>βασικός μεταβολικός ρυθμός</a:t>
            </a:r>
            <a:r>
              <a:rPr lang="da-DK" sz="2400" dirty="0"/>
              <a:t>)=</a:t>
            </a:r>
            <a:endParaRPr lang="el-GR" sz="2400" dirty="0"/>
          </a:p>
          <a:p>
            <a:r>
              <a:rPr lang="da-DK" sz="2400" dirty="0"/>
              <a:t>(</a:t>
            </a:r>
            <a:r>
              <a:rPr lang="da-DK" sz="2400" b="1" dirty="0"/>
              <a:t>0.1+</a:t>
            </a:r>
            <a:r>
              <a:rPr lang="el-GR" sz="2400" b="1" dirty="0"/>
              <a:t>βαθμός φυσικής δραστηριότητας</a:t>
            </a:r>
            <a:r>
              <a:rPr lang="da-DK" sz="2400" b="1" dirty="0"/>
              <a:t>)*</a:t>
            </a:r>
            <a:r>
              <a:rPr lang="el-GR" sz="2400" b="1" dirty="0"/>
              <a:t>βασικός μεταβολικός ρυθμός</a:t>
            </a:r>
            <a:endParaRPr lang="da-DK" sz="2400" b="1" dirty="0"/>
          </a:p>
        </p:txBody>
      </p:sp>
      <p:sp>
        <p:nvSpPr>
          <p:cNvPr id="9" name="TextBox 8">
            <a:extLst>
              <a:ext uri="{FF2B5EF4-FFF2-40B4-BE49-F238E27FC236}">
                <a16:creationId xmlns:a16="http://schemas.microsoft.com/office/drawing/2014/main" id="{2E7FCAE4-EE66-ED41-D5CA-BF8F05839CF7}"/>
              </a:ext>
            </a:extLst>
          </p:cNvPr>
          <p:cNvSpPr txBox="1"/>
          <p:nvPr/>
        </p:nvSpPr>
        <p:spPr>
          <a:xfrm>
            <a:off x="896389" y="0"/>
            <a:ext cx="10840853" cy="584775"/>
          </a:xfrm>
          <a:prstGeom prst="rect">
            <a:avLst/>
          </a:prstGeom>
          <a:noFill/>
        </p:spPr>
        <p:txBody>
          <a:bodyPr wrap="none" rtlCol="0">
            <a:spAutoFit/>
          </a:bodyPr>
          <a:lstStyle/>
          <a:p>
            <a:r>
              <a:rPr lang="el-GR" sz="3200" dirty="0"/>
              <a:t>Πώς θα υπολογίσω την ολική ημερήσια κατανάλωση ενέργειας;</a:t>
            </a:r>
            <a:endParaRPr lang="en-CH" sz="3200" dirty="0"/>
          </a:p>
        </p:txBody>
      </p:sp>
    </p:spTree>
    <p:extLst>
      <p:ext uri="{BB962C8B-B14F-4D97-AF65-F5344CB8AC3E}">
        <p14:creationId xmlns:p14="http://schemas.microsoft.com/office/powerpoint/2010/main" val="36387462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ABB43-CC61-1A38-B811-6396BDCA636E}"/>
              </a:ext>
            </a:extLst>
          </p:cNvPr>
          <p:cNvPicPr>
            <a:picLocks noChangeAspect="1"/>
          </p:cNvPicPr>
          <p:nvPr/>
        </p:nvPicPr>
        <p:blipFill>
          <a:blip r:embed="rId2"/>
          <a:stretch>
            <a:fillRect/>
          </a:stretch>
        </p:blipFill>
        <p:spPr>
          <a:xfrm>
            <a:off x="0" y="764915"/>
            <a:ext cx="3893505" cy="1512584"/>
          </a:xfrm>
          <a:prstGeom prst="rect">
            <a:avLst/>
          </a:prstGeom>
        </p:spPr>
      </p:pic>
      <p:sp>
        <p:nvSpPr>
          <p:cNvPr id="6" name="TextBox 5">
            <a:extLst>
              <a:ext uri="{FF2B5EF4-FFF2-40B4-BE49-F238E27FC236}">
                <a16:creationId xmlns:a16="http://schemas.microsoft.com/office/drawing/2014/main" id="{7D59B03E-F96F-6A81-4628-D8CF179F6628}"/>
              </a:ext>
            </a:extLst>
          </p:cNvPr>
          <p:cNvSpPr txBox="1"/>
          <p:nvPr/>
        </p:nvSpPr>
        <p:spPr>
          <a:xfrm>
            <a:off x="0" y="-139022"/>
            <a:ext cx="11662611" cy="584775"/>
          </a:xfrm>
          <a:prstGeom prst="rect">
            <a:avLst/>
          </a:prstGeom>
          <a:noFill/>
        </p:spPr>
        <p:txBody>
          <a:bodyPr wrap="square" rtlCol="0">
            <a:spAutoFit/>
          </a:bodyPr>
          <a:lstStyle/>
          <a:p>
            <a:pPr algn="ctr"/>
            <a:r>
              <a:rPr lang="el-GR" sz="3200" dirty="0">
                <a:latin typeface="+mj-lt"/>
              </a:rPr>
              <a:t>Παράδειγμα θερμιδομετρίας</a:t>
            </a:r>
            <a:endParaRPr lang="en-US" sz="3200" dirty="0">
              <a:latin typeface="+mj-lt"/>
            </a:endParaRPr>
          </a:p>
        </p:txBody>
      </p:sp>
      <p:pic>
        <p:nvPicPr>
          <p:cNvPr id="8" name="Picture 7">
            <a:extLst>
              <a:ext uri="{FF2B5EF4-FFF2-40B4-BE49-F238E27FC236}">
                <a16:creationId xmlns:a16="http://schemas.microsoft.com/office/drawing/2014/main" id="{0FE38A53-EACB-351D-9DB3-EDE90006DD04}"/>
              </a:ext>
            </a:extLst>
          </p:cNvPr>
          <p:cNvPicPr>
            <a:picLocks noChangeAspect="1"/>
          </p:cNvPicPr>
          <p:nvPr/>
        </p:nvPicPr>
        <p:blipFill>
          <a:blip r:embed="rId3"/>
          <a:stretch>
            <a:fillRect/>
          </a:stretch>
        </p:blipFill>
        <p:spPr>
          <a:xfrm>
            <a:off x="160421" y="2277499"/>
            <a:ext cx="3557337" cy="4484248"/>
          </a:xfrm>
          <a:prstGeom prst="rect">
            <a:avLst/>
          </a:prstGeom>
        </p:spPr>
      </p:pic>
      <p:sp>
        <p:nvSpPr>
          <p:cNvPr id="9" name="TextBox 8">
            <a:extLst>
              <a:ext uri="{FF2B5EF4-FFF2-40B4-BE49-F238E27FC236}">
                <a16:creationId xmlns:a16="http://schemas.microsoft.com/office/drawing/2014/main" id="{923763FB-93DA-114F-DE10-E4DEB2C999C2}"/>
              </a:ext>
            </a:extLst>
          </p:cNvPr>
          <p:cNvSpPr txBox="1"/>
          <p:nvPr/>
        </p:nvSpPr>
        <p:spPr>
          <a:xfrm>
            <a:off x="4481331" y="2277499"/>
            <a:ext cx="6262868" cy="1200329"/>
          </a:xfrm>
          <a:prstGeom prst="rect">
            <a:avLst/>
          </a:prstGeom>
          <a:noFill/>
        </p:spPr>
        <p:txBody>
          <a:bodyPr wrap="none" rtlCol="0">
            <a:spAutoFit/>
          </a:bodyPr>
          <a:lstStyle/>
          <a:p>
            <a:r>
              <a:rPr lang="fr-CH" sz="2400" dirty="0"/>
              <a:t>Harris-Benedict </a:t>
            </a:r>
            <a:r>
              <a:rPr lang="fr-CH" sz="2400" dirty="0" err="1"/>
              <a:t>prediction</a:t>
            </a:r>
            <a:r>
              <a:rPr lang="fr-CH" sz="2400" dirty="0"/>
              <a:t>: 1920 kcal/j</a:t>
            </a:r>
          </a:p>
          <a:p>
            <a:r>
              <a:rPr lang="fr-CH" sz="2400" dirty="0"/>
              <a:t>QR=0.78 (</a:t>
            </a:r>
            <a:r>
              <a:rPr lang="el-GR" sz="2400" dirty="0"/>
              <a:t>λιπίδια</a:t>
            </a:r>
            <a:r>
              <a:rPr lang="fr-CH" sz="2400" dirty="0"/>
              <a:t>+ </a:t>
            </a:r>
            <a:r>
              <a:rPr lang="el-GR" sz="2400" dirty="0"/>
              <a:t>λίγοι υδατάνθρακες</a:t>
            </a:r>
            <a:r>
              <a:rPr lang="fr-CH" sz="2400" dirty="0"/>
              <a:t>)</a:t>
            </a:r>
          </a:p>
          <a:p>
            <a:r>
              <a:rPr lang="fr-CH" sz="2400" dirty="0"/>
              <a:t>Estimation: 74% </a:t>
            </a:r>
            <a:r>
              <a:rPr lang="el-GR" sz="2400" dirty="0"/>
              <a:t>λιπίδια</a:t>
            </a:r>
            <a:r>
              <a:rPr lang="fr-CH" sz="2400" dirty="0"/>
              <a:t> </a:t>
            </a:r>
            <a:r>
              <a:rPr lang="el-GR" sz="2400" dirty="0"/>
              <a:t>και</a:t>
            </a:r>
            <a:r>
              <a:rPr lang="fr-CH" sz="2400" dirty="0"/>
              <a:t> 26% </a:t>
            </a:r>
            <a:r>
              <a:rPr lang="el-GR" sz="2400" dirty="0"/>
              <a:t>υδατάνθρακες</a:t>
            </a:r>
            <a:r>
              <a:rPr lang="fr-CH" sz="2400" dirty="0"/>
              <a:t>. </a:t>
            </a:r>
            <a:endParaRPr lang="en-US" sz="2400" dirty="0"/>
          </a:p>
        </p:txBody>
      </p:sp>
      <p:sp>
        <p:nvSpPr>
          <p:cNvPr id="12" name="TextBox 11">
            <a:extLst>
              <a:ext uri="{FF2B5EF4-FFF2-40B4-BE49-F238E27FC236}">
                <a16:creationId xmlns:a16="http://schemas.microsoft.com/office/drawing/2014/main" id="{CF6D0CE5-9BE1-C3EE-9317-253D2D83F675}"/>
              </a:ext>
            </a:extLst>
          </p:cNvPr>
          <p:cNvSpPr txBox="1"/>
          <p:nvPr/>
        </p:nvSpPr>
        <p:spPr>
          <a:xfrm>
            <a:off x="4001452" y="3642021"/>
            <a:ext cx="6742747" cy="1200329"/>
          </a:xfrm>
          <a:prstGeom prst="rect">
            <a:avLst/>
          </a:prstGeom>
          <a:noFill/>
        </p:spPr>
        <p:txBody>
          <a:bodyPr wrap="square" rtlCol="0">
            <a:spAutoFit/>
          </a:bodyPr>
          <a:lstStyle/>
          <a:p>
            <a:r>
              <a:rPr lang="el-GR" sz="2400" dirty="0"/>
              <a:t>Ολική κατανάλωση ενέργειας </a:t>
            </a:r>
            <a:r>
              <a:rPr lang="fr-CH" sz="2400" dirty="0"/>
              <a:t>(</a:t>
            </a:r>
            <a:r>
              <a:rPr lang="el-GR" sz="2400" dirty="0"/>
              <a:t>αν βαθμός φυσικής δραστηριότητας ειναι 1,2</a:t>
            </a:r>
            <a:r>
              <a:rPr lang="fr-CH" sz="2400" dirty="0"/>
              <a:t>) :</a:t>
            </a:r>
          </a:p>
          <a:p>
            <a:r>
              <a:rPr lang="fr-CH" sz="2400" dirty="0"/>
              <a:t>1761*(1.2+0.1)= 2289.3 kcal/j </a:t>
            </a:r>
            <a:endParaRPr lang="en-US" sz="2400" dirty="0"/>
          </a:p>
        </p:txBody>
      </p:sp>
      <p:pic>
        <p:nvPicPr>
          <p:cNvPr id="14" name="Picture 13">
            <a:extLst>
              <a:ext uri="{FF2B5EF4-FFF2-40B4-BE49-F238E27FC236}">
                <a16:creationId xmlns:a16="http://schemas.microsoft.com/office/drawing/2014/main" id="{3689C61D-B17E-4A20-DD34-76E431EE5B5C}"/>
              </a:ext>
            </a:extLst>
          </p:cNvPr>
          <p:cNvPicPr>
            <a:picLocks noChangeAspect="1"/>
          </p:cNvPicPr>
          <p:nvPr/>
        </p:nvPicPr>
        <p:blipFill>
          <a:blip r:embed="rId4"/>
          <a:stretch>
            <a:fillRect/>
          </a:stretch>
        </p:blipFill>
        <p:spPr>
          <a:xfrm>
            <a:off x="2648620" y="445753"/>
            <a:ext cx="6742747" cy="6568367"/>
          </a:xfrm>
          <a:prstGeom prst="rect">
            <a:avLst/>
          </a:prstGeom>
        </p:spPr>
      </p:pic>
    </p:spTree>
    <p:extLst>
      <p:ext uri="{BB962C8B-B14F-4D97-AF65-F5344CB8AC3E}">
        <p14:creationId xmlns:p14="http://schemas.microsoft.com/office/powerpoint/2010/main" val="68474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354567-071A-F2F0-E611-627987F28135}"/>
              </a:ext>
            </a:extLst>
          </p:cNvPr>
          <p:cNvSpPr txBox="1"/>
          <p:nvPr/>
        </p:nvSpPr>
        <p:spPr>
          <a:xfrm>
            <a:off x="1643600" y="0"/>
            <a:ext cx="8302529" cy="523220"/>
          </a:xfrm>
          <a:prstGeom prst="rect">
            <a:avLst/>
          </a:prstGeom>
          <a:noFill/>
        </p:spPr>
        <p:txBody>
          <a:bodyPr wrap="none" rtlCol="0">
            <a:spAutoFit/>
          </a:bodyPr>
          <a:lstStyle/>
          <a:p>
            <a:r>
              <a:rPr lang="el-GR" sz="2800" b="1" dirty="0"/>
              <a:t>Διαχείριση παχυσαρκίας στο ενδοκρινολογικό ιατρείο</a:t>
            </a:r>
            <a:endParaRPr lang="en-US" sz="2800" b="1" dirty="0"/>
          </a:p>
        </p:txBody>
      </p:sp>
      <p:sp>
        <p:nvSpPr>
          <p:cNvPr id="5" name="TextBox 4">
            <a:extLst>
              <a:ext uri="{FF2B5EF4-FFF2-40B4-BE49-F238E27FC236}">
                <a16:creationId xmlns:a16="http://schemas.microsoft.com/office/drawing/2014/main" id="{44C5998E-5E9E-2EE3-ECCC-34C7F4EB07F5}"/>
              </a:ext>
            </a:extLst>
          </p:cNvPr>
          <p:cNvSpPr txBox="1"/>
          <p:nvPr/>
        </p:nvSpPr>
        <p:spPr>
          <a:xfrm>
            <a:off x="609599" y="523220"/>
            <a:ext cx="11497635" cy="3046988"/>
          </a:xfrm>
          <a:prstGeom prst="rect">
            <a:avLst/>
          </a:prstGeom>
          <a:noFill/>
        </p:spPr>
        <p:txBody>
          <a:bodyPr wrap="none" rtlCol="0">
            <a:spAutoFit/>
          </a:bodyPr>
          <a:lstStyle/>
          <a:p>
            <a:r>
              <a:rPr lang="el-GR" sz="2400" b="1" dirty="0"/>
              <a:t>Ιστορικό της εξέλιξης του βάρους σε όλη τη διάρκεια της ζωής</a:t>
            </a:r>
          </a:p>
          <a:p>
            <a:pPr marL="342900" indent="-342900">
              <a:buFont typeface="Wingdings" panose="05000000000000000000" pitchFamily="2" charset="2"/>
              <a:buChar char="q"/>
            </a:pPr>
            <a:r>
              <a:rPr lang="el-GR" sz="2400" dirty="0"/>
              <a:t>Αν παχυσαρκία από παιδική ηλικία : γενετικά αίτια;</a:t>
            </a:r>
          </a:p>
          <a:p>
            <a:pPr marL="342900" indent="-342900">
              <a:buFont typeface="Wingdings" panose="05000000000000000000" pitchFamily="2" charset="2"/>
              <a:buChar char="q"/>
            </a:pPr>
            <a:r>
              <a:rPr lang="el-GR" sz="2400" dirty="0"/>
              <a:t>Επικέντρωση στις περιόδους μεγάλης πρόσληψης βάρους. </a:t>
            </a:r>
            <a:r>
              <a:rPr lang="el-GR" sz="2400" dirty="0" err="1"/>
              <a:t>Υπερφαγία</a:t>
            </a:r>
            <a:r>
              <a:rPr lang="el-GR" sz="2400" dirty="0"/>
              <a:t>; Αυξημένη λήψη</a:t>
            </a:r>
          </a:p>
          <a:p>
            <a:r>
              <a:rPr lang="el-GR" sz="2400" dirty="0"/>
              <a:t>τροφής εκτός γευμάτων; Συσχέτιση με στρες και άλλα </a:t>
            </a:r>
            <a:r>
              <a:rPr lang="el-GR" sz="2400" dirty="0" err="1"/>
              <a:t>ψυχοπιεστικά</a:t>
            </a:r>
            <a:r>
              <a:rPr lang="el-GR" sz="2400" dirty="0"/>
              <a:t> γεγονότα</a:t>
            </a:r>
          </a:p>
          <a:p>
            <a:pPr marL="342900" indent="-342900">
              <a:buFont typeface="Wingdings" panose="05000000000000000000" pitchFamily="2" charset="2"/>
              <a:buChar char="q"/>
            </a:pPr>
            <a:r>
              <a:rPr lang="el-GR" sz="2400" dirty="0"/>
              <a:t>Προσπάθειες στο παρελθόν για απώλεια βάρους; Με ακραίες δίαιτες; Με υποστήριξη </a:t>
            </a:r>
          </a:p>
          <a:p>
            <a:r>
              <a:rPr lang="el-GR" sz="2400" dirty="0"/>
              <a:t>από ιατρό ή/και διαιτολόγο;</a:t>
            </a:r>
          </a:p>
          <a:p>
            <a:pPr marL="342900" indent="-342900">
              <a:buFont typeface="Wingdings" panose="05000000000000000000" pitchFamily="2" charset="2"/>
              <a:buChar char="q"/>
            </a:pPr>
            <a:r>
              <a:rPr lang="el-GR" sz="2400" dirty="0"/>
              <a:t>Συσχέτιση με λήψη φαρμάκων (κορτιζόνη, αντικαταθλιπτικά, </a:t>
            </a:r>
            <a:r>
              <a:rPr lang="el-GR" sz="2400" dirty="0" err="1"/>
              <a:t>αντιψυχωσικά</a:t>
            </a:r>
            <a:r>
              <a:rPr lang="el-GR" sz="2400" dirty="0"/>
              <a:t>, </a:t>
            </a:r>
          </a:p>
          <a:p>
            <a:r>
              <a:rPr lang="el-GR" sz="2400" dirty="0"/>
              <a:t>     σταθεροποιητικά της διάθεσης).  Μετά από χειρουργείο υπόφυσης; </a:t>
            </a:r>
            <a:endParaRPr lang="en-US" sz="2400" dirty="0"/>
          </a:p>
        </p:txBody>
      </p:sp>
      <p:sp>
        <p:nvSpPr>
          <p:cNvPr id="8" name="TextBox 7">
            <a:extLst>
              <a:ext uri="{FF2B5EF4-FFF2-40B4-BE49-F238E27FC236}">
                <a16:creationId xmlns:a16="http://schemas.microsoft.com/office/drawing/2014/main" id="{472C61C9-F20C-35CF-E1E2-6AB390FBED30}"/>
              </a:ext>
            </a:extLst>
          </p:cNvPr>
          <p:cNvSpPr txBox="1"/>
          <p:nvPr/>
        </p:nvSpPr>
        <p:spPr>
          <a:xfrm>
            <a:off x="609599" y="3524756"/>
            <a:ext cx="9188028" cy="1938992"/>
          </a:xfrm>
          <a:prstGeom prst="rect">
            <a:avLst/>
          </a:prstGeom>
          <a:noFill/>
        </p:spPr>
        <p:txBody>
          <a:bodyPr wrap="none" rtlCol="0">
            <a:spAutoFit/>
          </a:bodyPr>
          <a:lstStyle/>
          <a:p>
            <a:r>
              <a:rPr lang="el-GR" sz="2400" b="1" dirty="0"/>
              <a:t>Διατροφικές συνήθειες</a:t>
            </a:r>
          </a:p>
          <a:p>
            <a:pPr marL="342900" indent="-342900">
              <a:buFont typeface="Wingdings" panose="05000000000000000000" pitchFamily="2" charset="2"/>
              <a:buChar char="q"/>
            </a:pPr>
            <a:r>
              <a:rPr lang="el-GR" sz="2400" dirty="0"/>
              <a:t>Σταθερά γεύματα; Πόσα την ημέρα; Κολατσιό ή σνακ;</a:t>
            </a:r>
          </a:p>
          <a:p>
            <a:pPr marL="342900" indent="-342900">
              <a:buFont typeface="Wingdings" panose="05000000000000000000" pitchFamily="2" charset="2"/>
              <a:buChar char="q"/>
            </a:pPr>
            <a:r>
              <a:rPr lang="el-GR" sz="2400" dirty="0"/>
              <a:t>Ξαναγεμίζει το πιάτο; Κρίσεις </a:t>
            </a:r>
            <a:r>
              <a:rPr lang="el-GR" sz="2400" dirty="0" err="1"/>
              <a:t>υπερφαγίας</a:t>
            </a:r>
            <a:r>
              <a:rPr lang="el-GR" sz="2400" dirty="0"/>
              <a:t>; Ταχύτητα λήψης τροφής</a:t>
            </a:r>
          </a:p>
          <a:p>
            <a:pPr marL="342900" indent="-342900">
              <a:buFont typeface="Wingdings" panose="05000000000000000000" pitchFamily="2" charset="2"/>
              <a:buChar char="q"/>
            </a:pPr>
            <a:r>
              <a:rPr lang="el-GR" sz="2400" dirty="0"/>
              <a:t>Νυχτερινή λήψη τροφής;</a:t>
            </a:r>
          </a:p>
          <a:p>
            <a:pPr marL="342900" indent="-342900">
              <a:buFont typeface="Wingdings" panose="05000000000000000000" pitchFamily="2" charset="2"/>
              <a:buChar char="q"/>
            </a:pPr>
            <a:r>
              <a:rPr lang="el-GR" sz="2400" dirty="0"/>
              <a:t>Ισορροπημένη διατροφή σε λιπαρά, υδατάνθρακες, πρωτεΐνη;</a:t>
            </a:r>
            <a:endParaRPr lang="en-US" sz="2400" dirty="0"/>
          </a:p>
        </p:txBody>
      </p:sp>
      <p:sp>
        <p:nvSpPr>
          <p:cNvPr id="9" name="TextBox 8">
            <a:extLst>
              <a:ext uri="{FF2B5EF4-FFF2-40B4-BE49-F238E27FC236}">
                <a16:creationId xmlns:a16="http://schemas.microsoft.com/office/drawing/2014/main" id="{FC91C48D-8E00-C149-B1C1-B90845AFAAF2}"/>
              </a:ext>
            </a:extLst>
          </p:cNvPr>
          <p:cNvSpPr txBox="1"/>
          <p:nvPr/>
        </p:nvSpPr>
        <p:spPr>
          <a:xfrm>
            <a:off x="609599" y="5463748"/>
            <a:ext cx="8726905" cy="1569660"/>
          </a:xfrm>
          <a:prstGeom prst="rect">
            <a:avLst/>
          </a:prstGeom>
          <a:noFill/>
        </p:spPr>
        <p:txBody>
          <a:bodyPr wrap="square" rtlCol="0">
            <a:spAutoFit/>
          </a:bodyPr>
          <a:lstStyle/>
          <a:p>
            <a:r>
              <a:rPr lang="el-GR" sz="2400" b="1" dirty="0"/>
              <a:t>Φυσική δραστηριότητα</a:t>
            </a:r>
          </a:p>
          <a:p>
            <a:pPr marL="342900" indent="-342900">
              <a:buFont typeface="Wingdings" panose="05000000000000000000" pitchFamily="2" charset="2"/>
              <a:buChar char="q"/>
            </a:pPr>
            <a:r>
              <a:rPr lang="el-GR" sz="2400" dirty="0"/>
              <a:t>Τύπος, διάρκεια</a:t>
            </a:r>
          </a:p>
          <a:p>
            <a:pPr marL="342900" indent="-342900">
              <a:buFont typeface="Wingdings" panose="05000000000000000000" pitchFamily="2" charset="2"/>
              <a:buChar char="q"/>
            </a:pPr>
            <a:r>
              <a:rPr lang="el-GR" sz="2400" dirty="0"/>
              <a:t>Στοιχεία από </a:t>
            </a:r>
            <a:r>
              <a:rPr lang="en-US" sz="2400" dirty="0"/>
              <a:t>smartphones and smartwatches</a:t>
            </a:r>
            <a:endParaRPr lang="el-GR" sz="2400" dirty="0"/>
          </a:p>
          <a:p>
            <a:r>
              <a:rPr lang="el-GR" sz="2400" dirty="0"/>
              <a:t> </a:t>
            </a:r>
            <a:endParaRPr lang="en-US" sz="2400" dirty="0"/>
          </a:p>
        </p:txBody>
      </p:sp>
    </p:spTree>
    <p:extLst>
      <p:ext uri="{BB962C8B-B14F-4D97-AF65-F5344CB8AC3E}">
        <p14:creationId xmlns:p14="http://schemas.microsoft.com/office/powerpoint/2010/main" val="144590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4C25A24C-1B4E-997D-456B-A4E76B08A0C3}"/>
              </a:ext>
            </a:extLst>
          </p:cNvPr>
          <p:cNvSpPr txBox="1">
            <a:spLocks noChangeArrowheads="1"/>
          </p:cNvSpPr>
          <p:nvPr/>
        </p:nvSpPr>
        <p:spPr bwMode="auto">
          <a:xfrm>
            <a:off x="1562388" y="736600"/>
            <a:ext cx="3152775" cy="1328738"/>
          </a:xfrm>
          <a:prstGeom prst="rect">
            <a:avLst/>
          </a:prstGeom>
          <a:noFill/>
          <a:ln w="19050">
            <a:noFill/>
            <a:miter lim="800000"/>
            <a:headEnd/>
            <a:tailEnd/>
          </a:ln>
          <a:effectLst/>
        </p:spPr>
        <p:txBody>
          <a:bodyPr>
            <a:spAutoFit/>
          </a:bodyPr>
          <a:lstStyle/>
          <a:p>
            <a:pPr>
              <a:defRPr/>
            </a:pPr>
            <a:r>
              <a:rPr lang="el-GR" sz="1700" b="1" dirty="0">
                <a:effectLst>
                  <a:outerShdw blurRad="38100" dist="38100" dir="2700000" algn="tl">
                    <a:srgbClr val="C0C0C0"/>
                  </a:outerShdw>
                </a:effectLst>
                <a:latin typeface="Arial" charset="0"/>
              </a:rPr>
              <a:t>Αναπνευστικό </a:t>
            </a:r>
            <a:endParaRPr lang="en-US" sz="1700" b="1" dirty="0">
              <a:effectLst>
                <a:outerShdw blurRad="38100" dist="38100" dir="2700000" algn="tl">
                  <a:srgbClr val="C0C0C0"/>
                </a:outerShdw>
              </a:effectLst>
              <a:latin typeface="Arial" charset="0"/>
            </a:endParaRPr>
          </a:p>
          <a:p>
            <a:pPr>
              <a:defRPr/>
            </a:pPr>
            <a:r>
              <a:rPr lang="el-GR" sz="1600" dirty="0">
                <a:effectLst>
                  <a:outerShdw blurRad="38100" dist="38100" dir="2700000" algn="tl">
                    <a:srgbClr val="C0C0C0"/>
                  </a:outerShdw>
                </a:effectLst>
                <a:latin typeface="Arial" charset="0"/>
              </a:rPr>
              <a:t>Αποφρακτική </a:t>
            </a:r>
            <a:r>
              <a:rPr lang="el-GR" sz="1600" dirty="0" err="1">
                <a:effectLst>
                  <a:outerShdw blurRad="38100" dist="38100" dir="2700000" algn="tl">
                    <a:srgbClr val="C0C0C0"/>
                  </a:outerShdw>
                </a:effectLst>
                <a:latin typeface="Arial" charset="0"/>
              </a:rPr>
              <a:t>υπνική</a:t>
            </a:r>
            <a:r>
              <a:rPr lang="el-GR" sz="1600" dirty="0">
                <a:effectLst>
                  <a:outerShdw blurRad="38100" dist="38100" dir="2700000" algn="tl">
                    <a:srgbClr val="C0C0C0"/>
                  </a:outerShdw>
                </a:effectLst>
                <a:latin typeface="Arial" charset="0"/>
              </a:rPr>
              <a:t> άπνοια</a:t>
            </a:r>
            <a:endParaRPr lang="en-US" sz="1600" dirty="0">
              <a:effectLst>
                <a:outerShdw blurRad="38100" dist="38100" dir="2700000" algn="tl">
                  <a:srgbClr val="C0C0C0"/>
                </a:outerShdw>
              </a:effectLst>
              <a:latin typeface="Arial" charset="0"/>
            </a:endParaRPr>
          </a:p>
          <a:p>
            <a:pPr>
              <a:defRPr/>
            </a:pPr>
            <a:r>
              <a:rPr lang="el-GR" sz="1600" dirty="0">
                <a:effectLst>
                  <a:outerShdw blurRad="38100" dist="38100" dir="2700000" algn="tl">
                    <a:srgbClr val="C0C0C0"/>
                  </a:outerShdw>
                </a:effectLst>
                <a:latin typeface="Arial" charset="0"/>
              </a:rPr>
              <a:t>Σύνδρομο </a:t>
            </a:r>
            <a:r>
              <a:rPr lang="el-GR" sz="1600" dirty="0" err="1">
                <a:effectLst>
                  <a:outerShdw blurRad="38100" dist="38100" dir="2700000" algn="tl">
                    <a:srgbClr val="C0C0C0"/>
                  </a:outerShdw>
                </a:effectLst>
                <a:latin typeface="Arial" charset="0"/>
              </a:rPr>
              <a:t>υποαερισμού</a:t>
            </a:r>
            <a:endParaRPr lang="el-GR" sz="1600" dirty="0">
              <a:effectLst>
                <a:outerShdw blurRad="38100" dist="38100" dir="2700000" algn="tl">
                  <a:srgbClr val="C0C0C0"/>
                </a:outerShdw>
              </a:effectLst>
              <a:latin typeface="Arial" charset="0"/>
            </a:endParaRPr>
          </a:p>
          <a:p>
            <a:pPr>
              <a:defRPr/>
            </a:pPr>
            <a:r>
              <a:rPr lang="el-GR" sz="1600" dirty="0">
                <a:effectLst>
                  <a:outerShdw blurRad="38100" dist="38100" dir="2700000" algn="tl">
                    <a:srgbClr val="C0C0C0"/>
                  </a:outerShdw>
                </a:effectLst>
                <a:latin typeface="Arial" charset="0"/>
              </a:rPr>
              <a:t>Άσθμα</a:t>
            </a:r>
          </a:p>
          <a:p>
            <a:pPr>
              <a:defRPr/>
            </a:pPr>
            <a:r>
              <a:rPr lang="el-GR" sz="1600" dirty="0">
                <a:effectLst>
                  <a:outerShdw blurRad="38100" dist="38100" dir="2700000" algn="tl">
                    <a:srgbClr val="C0C0C0"/>
                  </a:outerShdw>
                </a:effectLst>
                <a:latin typeface="Arial" charset="0"/>
              </a:rPr>
              <a:t>Πνευμονική εμβολή</a:t>
            </a:r>
            <a:endParaRPr lang="en-US" sz="1600" dirty="0">
              <a:effectLst>
                <a:outerShdw blurRad="38100" dist="38100" dir="2700000" algn="tl">
                  <a:srgbClr val="C0C0C0"/>
                </a:outerShdw>
              </a:effectLst>
              <a:latin typeface="Arial" charset="0"/>
              <a:sym typeface="Symbol" pitchFamily="18" charset="2"/>
            </a:endParaRPr>
          </a:p>
        </p:txBody>
      </p:sp>
      <p:sp>
        <p:nvSpPr>
          <p:cNvPr id="5" name="Text Box 5">
            <a:extLst>
              <a:ext uri="{FF2B5EF4-FFF2-40B4-BE49-F238E27FC236}">
                <a16:creationId xmlns:a16="http://schemas.microsoft.com/office/drawing/2014/main" id="{7C062C60-6327-F82F-3815-BB68E7C12E00}"/>
              </a:ext>
            </a:extLst>
          </p:cNvPr>
          <p:cNvSpPr txBox="1">
            <a:spLocks noChangeArrowheads="1"/>
          </p:cNvSpPr>
          <p:nvPr/>
        </p:nvSpPr>
        <p:spPr bwMode="auto">
          <a:xfrm>
            <a:off x="1562388" y="2092325"/>
            <a:ext cx="2376488" cy="1573213"/>
          </a:xfrm>
          <a:prstGeom prst="rect">
            <a:avLst/>
          </a:prstGeom>
          <a:noFill/>
          <a:ln w="19050">
            <a:noFill/>
            <a:miter lim="800000"/>
            <a:headEnd/>
            <a:tailEnd/>
          </a:ln>
          <a:effectLst/>
        </p:spPr>
        <p:txBody>
          <a:bodyPr>
            <a:spAutoFit/>
          </a:bodyPr>
          <a:lstStyle/>
          <a:p>
            <a:pPr>
              <a:defRPr/>
            </a:pPr>
            <a:r>
              <a:rPr lang="el-GR" sz="1700" b="1" dirty="0">
                <a:effectLst>
                  <a:outerShdw blurRad="38100" dist="38100" dir="2700000" algn="tl">
                    <a:srgbClr val="C0C0C0"/>
                  </a:outerShdw>
                </a:effectLst>
                <a:latin typeface="Arial" charset="0"/>
              </a:rPr>
              <a:t>Γαστρεντερικό</a:t>
            </a:r>
            <a:endParaRPr lang="en-US" sz="1700" b="1" dirty="0">
              <a:effectLst>
                <a:outerShdw blurRad="38100" dist="38100" dir="2700000" algn="tl">
                  <a:srgbClr val="C0C0C0"/>
                </a:outerShdw>
              </a:effectLst>
              <a:latin typeface="Arial" charset="0"/>
            </a:endParaRPr>
          </a:p>
          <a:p>
            <a:pPr>
              <a:defRPr/>
            </a:pPr>
            <a:r>
              <a:rPr lang="el-GR" sz="1600" dirty="0">
                <a:effectLst>
                  <a:outerShdw blurRad="38100" dist="38100" dir="2700000" algn="tl">
                    <a:srgbClr val="C0C0C0"/>
                  </a:outerShdw>
                </a:effectLst>
                <a:latin typeface="Arial" charset="0"/>
              </a:rPr>
              <a:t>Λιπώδη διήθηση</a:t>
            </a:r>
          </a:p>
          <a:p>
            <a:pPr>
              <a:defRPr/>
            </a:pPr>
            <a:r>
              <a:rPr lang="el-GR" sz="1600" dirty="0">
                <a:effectLst>
                  <a:outerShdw blurRad="38100" dist="38100" dir="2700000" algn="tl">
                    <a:srgbClr val="C0C0C0"/>
                  </a:outerShdw>
                </a:effectLst>
                <a:latin typeface="Arial" charset="0"/>
              </a:rPr>
              <a:t>Χολολιθίαση</a:t>
            </a:r>
          </a:p>
          <a:p>
            <a:pPr>
              <a:defRPr/>
            </a:pPr>
            <a:r>
              <a:rPr lang="el-GR" sz="1600" dirty="0">
                <a:effectLst>
                  <a:outerShdw blurRad="38100" dist="38100" dir="2700000" algn="tl">
                    <a:srgbClr val="C0C0C0"/>
                  </a:outerShdw>
                </a:effectLst>
                <a:latin typeface="Arial" charset="0"/>
              </a:rPr>
              <a:t>ΓΟΠ</a:t>
            </a:r>
          </a:p>
          <a:p>
            <a:pPr>
              <a:defRPr/>
            </a:pPr>
            <a:r>
              <a:rPr lang="el-GR" sz="1600" dirty="0">
                <a:effectLst>
                  <a:outerShdw blurRad="38100" dist="38100" dir="2700000" algn="tl">
                    <a:srgbClr val="C0C0C0"/>
                  </a:outerShdw>
                </a:effectLst>
                <a:latin typeface="Arial" charset="0"/>
              </a:rPr>
              <a:t>Καρκίνος π. εντέρου</a:t>
            </a:r>
            <a:endParaRPr lang="en-US" sz="1600" dirty="0">
              <a:effectLst>
                <a:outerShdw blurRad="38100" dist="38100" dir="2700000" algn="tl">
                  <a:srgbClr val="C0C0C0"/>
                </a:outerShdw>
              </a:effectLst>
              <a:latin typeface="Arial" charset="0"/>
            </a:endParaRPr>
          </a:p>
          <a:p>
            <a:pPr>
              <a:defRPr/>
            </a:pPr>
            <a:endParaRPr lang="en-US" sz="1600" b="1" dirty="0">
              <a:effectLst>
                <a:outerShdw blurRad="38100" dist="38100" dir="2700000" algn="tl">
                  <a:srgbClr val="C0C0C0"/>
                </a:outerShdw>
              </a:effectLst>
              <a:latin typeface="Arial" charset="0"/>
              <a:sym typeface="Symbol" pitchFamily="18" charset="2"/>
            </a:endParaRPr>
          </a:p>
        </p:txBody>
      </p:sp>
      <p:grpSp>
        <p:nvGrpSpPr>
          <p:cNvPr id="6" name="Group 6">
            <a:extLst>
              <a:ext uri="{FF2B5EF4-FFF2-40B4-BE49-F238E27FC236}">
                <a16:creationId xmlns:a16="http://schemas.microsoft.com/office/drawing/2014/main" id="{48E1BB1F-A97E-2FB9-8B02-3AC48088DFCF}"/>
              </a:ext>
            </a:extLst>
          </p:cNvPr>
          <p:cNvGrpSpPr>
            <a:grpSpLocks/>
          </p:cNvGrpSpPr>
          <p:nvPr/>
        </p:nvGrpSpPr>
        <p:grpSpPr bwMode="auto">
          <a:xfrm>
            <a:off x="4615151" y="1063625"/>
            <a:ext cx="2374900" cy="5419725"/>
            <a:chOff x="2081" y="642"/>
            <a:chExt cx="1496" cy="3414"/>
          </a:xfrm>
        </p:grpSpPr>
        <p:sp>
          <p:nvSpPr>
            <p:cNvPr id="7" name="Freeform 7">
              <a:extLst>
                <a:ext uri="{FF2B5EF4-FFF2-40B4-BE49-F238E27FC236}">
                  <a16:creationId xmlns:a16="http://schemas.microsoft.com/office/drawing/2014/main" id="{42DFFEDC-43AA-A7E4-6DF6-565C629024E1}"/>
                </a:ext>
              </a:extLst>
            </p:cNvPr>
            <p:cNvSpPr>
              <a:spLocks/>
            </p:cNvSpPr>
            <p:nvPr/>
          </p:nvSpPr>
          <p:spPr bwMode="auto">
            <a:xfrm>
              <a:off x="2081" y="642"/>
              <a:ext cx="1496" cy="3414"/>
            </a:xfrm>
            <a:custGeom>
              <a:avLst/>
              <a:gdLst>
                <a:gd name="T0" fmla="*/ 535 w 1433"/>
                <a:gd name="T1" fmla="*/ 1279 h 3070"/>
                <a:gd name="T2" fmla="*/ 449 w 1433"/>
                <a:gd name="T3" fmla="*/ 1834 h 3070"/>
                <a:gd name="T4" fmla="*/ 420 w 1433"/>
                <a:gd name="T5" fmla="*/ 2320 h 3070"/>
                <a:gd name="T6" fmla="*/ 300 w 1433"/>
                <a:gd name="T7" fmla="*/ 2789 h 3070"/>
                <a:gd name="T8" fmla="*/ 214 w 1433"/>
                <a:gd name="T9" fmla="*/ 3306 h 3070"/>
                <a:gd name="T10" fmla="*/ 106 w 1433"/>
                <a:gd name="T11" fmla="*/ 3462 h 3070"/>
                <a:gd name="T12" fmla="*/ 1 w 1433"/>
                <a:gd name="T13" fmla="*/ 3695 h 3070"/>
                <a:gd name="T14" fmla="*/ 55 w 1433"/>
                <a:gd name="T15" fmla="*/ 3668 h 3070"/>
                <a:gd name="T16" fmla="*/ 121 w 1433"/>
                <a:gd name="T17" fmla="*/ 3629 h 3070"/>
                <a:gd name="T18" fmla="*/ 47 w 1433"/>
                <a:gd name="T19" fmla="*/ 3814 h 3070"/>
                <a:gd name="T20" fmla="*/ 54 w 1433"/>
                <a:gd name="T21" fmla="*/ 4071 h 3070"/>
                <a:gd name="T22" fmla="*/ 214 w 1433"/>
                <a:gd name="T23" fmla="*/ 3963 h 3070"/>
                <a:gd name="T24" fmla="*/ 326 w 1433"/>
                <a:gd name="T25" fmla="*/ 3593 h 3070"/>
                <a:gd name="T26" fmla="*/ 422 w 1433"/>
                <a:gd name="T27" fmla="*/ 3223 h 3070"/>
                <a:gd name="T28" fmla="*/ 543 w 1433"/>
                <a:gd name="T29" fmla="*/ 2947 h 3070"/>
                <a:gd name="T30" fmla="*/ 552 w 1433"/>
                <a:gd name="T31" fmla="*/ 3000 h 3070"/>
                <a:gd name="T32" fmla="*/ 618 w 1433"/>
                <a:gd name="T33" fmla="*/ 3319 h 3070"/>
                <a:gd name="T34" fmla="*/ 576 w 1433"/>
                <a:gd name="T35" fmla="*/ 3730 h 3070"/>
                <a:gd name="T36" fmla="*/ 665 w 1433"/>
                <a:gd name="T37" fmla="*/ 4546 h 3070"/>
                <a:gd name="T38" fmla="*/ 699 w 1433"/>
                <a:gd name="T39" fmla="*/ 5261 h 3070"/>
                <a:gd name="T40" fmla="*/ 757 w 1433"/>
                <a:gd name="T41" fmla="*/ 6134 h 3070"/>
                <a:gd name="T42" fmla="*/ 766 w 1433"/>
                <a:gd name="T43" fmla="*/ 6591 h 3070"/>
                <a:gd name="T44" fmla="*/ 631 w 1433"/>
                <a:gd name="T45" fmla="*/ 6865 h 3070"/>
                <a:gd name="T46" fmla="*/ 619 w 1433"/>
                <a:gd name="T47" fmla="*/ 7129 h 3070"/>
                <a:gd name="T48" fmla="*/ 740 w 1433"/>
                <a:gd name="T49" fmla="*/ 7054 h 3070"/>
                <a:gd name="T50" fmla="*/ 907 w 1433"/>
                <a:gd name="T51" fmla="*/ 6781 h 3070"/>
                <a:gd name="T52" fmla="*/ 967 w 1433"/>
                <a:gd name="T53" fmla="*/ 6614 h 3070"/>
                <a:gd name="T54" fmla="*/ 971 w 1433"/>
                <a:gd name="T55" fmla="*/ 6024 h 3070"/>
                <a:gd name="T56" fmla="*/ 990 w 1433"/>
                <a:gd name="T57" fmla="*/ 5154 h 3070"/>
                <a:gd name="T58" fmla="*/ 1023 w 1433"/>
                <a:gd name="T59" fmla="*/ 4254 h 3070"/>
                <a:gd name="T60" fmla="*/ 1056 w 1433"/>
                <a:gd name="T61" fmla="*/ 4885 h 3070"/>
                <a:gd name="T62" fmla="*/ 1097 w 1433"/>
                <a:gd name="T63" fmla="*/ 5346 h 3070"/>
                <a:gd name="T64" fmla="*/ 1113 w 1433"/>
                <a:gd name="T65" fmla="*/ 6251 h 3070"/>
                <a:gd name="T66" fmla="*/ 1087 w 1433"/>
                <a:gd name="T67" fmla="*/ 6685 h 3070"/>
                <a:gd name="T68" fmla="*/ 1319 w 1433"/>
                <a:gd name="T69" fmla="*/ 6978 h 3070"/>
                <a:gd name="T70" fmla="*/ 1468 w 1433"/>
                <a:gd name="T71" fmla="*/ 6996 h 3070"/>
                <a:gd name="T72" fmla="*/ 1356 w 1433"/>
                <a:gd name="T73" fmla="*/ 6688 h 3070"/>
                <a:gd name="T74" fmla="*/ 1268 w 1433"/>
                <a:gd name="T75" fmla="*/ 6345 h 3070"/>
                <a:gd name="T76" fmla="*/ 1363 w 1433"/>
                <a:gd name="T77" fmla="*/ 5362 h 3070"/>
                <a:gd name="T78" fmla="*/ 1360 w 1433"/>
                <a:gd name="T79" fmla="*/ 4680 h 3070"/>
                <a:gd name="T80" fmla="*/ 1449 w 1433"/>
                <a:gd name="T81" fmla="*/ 3593 h 3070"/>
                <a:gd name="T82" fmla="*/ 1469 w 1433"/>
                <a:gd name="T83" fmla="*/ 3137 h 3070"/>
                <a:gd name="T84" fmla="*/ 1494 w 1433"/>
                <a:gd name="T85" fmla="*/ 2896 h 3070"/>
                <a:gd name="T86" fmla="*/ 1652 w 1433"/>
                <a:gd name="T87" fmla="*/ 3312 h 3070"/>
                <a:gd name="T88" fmla="*/ 1725 w 1433"/>
                <a:gd name="T89" fmla="*/ 3730 h 3070"/>
                <a:gd name="T90" fmla="*/ 1908 w 1433"/>
                <a:gd name="T91" fmla="*/ 4040 h 3070"/>
                <a:gd name="T92" fmla="*/ 1952 w 1433"/>
                <a:gd name="T93" fmla="*/ 3753 h 3070"/>
                <a:gd name="T94" fmla="*/ 1972 w 1433"/>
                <a:gd name="T95" fmla="*/ 3715 h 3070"/>
                <a:gd name="T96" fmla="*/ 2022 w 1433"/>
                <a:gd name="T97" fmla="*/ 3699 h 3070"/>
                <a:gd name="T98" fmla="*/ 1837 w 1433"/>
                <a:gd name="T99" fmla="*/ 3295 h 3070"/>
                <a:gd name="T100" fmla="*/ 1675 w 1433"/>
                <a:gd name="T101" fmla="*/ 2481 h 3070"/>
                <a:gd name="T102" fmla="*/ 1613 w 1433"/>
                <a:gd name="T103" fmla="*/ 1987 h 3070"/>
                <a:gd name="T104" fmla="*/ 1562 w 1433"/>
                <a:gd name="T105" fmla="*/ 1339 h 3070"/>
                <a:gd name="T106" fmla="*/ 1260 w 1433"/>
                <a:gd name="T107" fmla="*/ 1048 h 3070"/>
                <a:gd name="T108" fmla="*/ 1164 w 1433"/>
                <a:gd name="T109" fmla="*/ 794 h 3070"/>
                <a:gd name="T110" fmla="*/ 1241 w 1433"/>
                <a:gd name="T111" fmla="*/ 504 h 3070"/>
                <a:gd name="T112" fmla="*/ 1259 w 1433"/>
                <a:gd name="T113" fmla="*/ 351 h 3070"/>
                <a:gd name="T114" fmla="*/ 958 w 1433"/>
                <a:gd name="T115" fmla="*/ 13 h 3070"/>
                <a:gd name="T116" fmla="*/ 802 w 1433"/>
                <a:gd name="T117" fmla="*/ 374 h 3070"/>
                <a:gd name="T118" fmla="*/ 817 w 1433"/>
                <a:gd name="T119" fmla="*/ 543 h 3070"/>
                <a:gd name="T120" fmla="*/ 901 w 1433"/>
                <a:gd name="T121" fmla="*/ 806 h 3070"/>
                <a:gd name="T122" fmla="*/ 840 w 1433"/>
                <a:gd name="T123" fmla="*/ 1008 h 30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33" h="3070">
                  <a:moveTo>
                    <a:pt x="579" y="439"/>
                  </a:moveTo>
                  <a:lnTo>
                    <a:pt x="570" y="443"/>
                  </a:lnTo>
                  <a:lnTo>
                    <a:pt x="563" y="447"/>
                  </a:lnTo>
                  <a:lnTo>
                    <a:pt x="555" y="451"/>
                  </a:lnTo>
                  <a:lnTo>
                    <a:pt x="548" y="454"/>
                  </a:lnTo>
                  <a:lnTo>
                    <a:pt x="541" y="457"/>
                  </a:lnTo>
                  <a:lnTo>
                    <a:pt x="534" y="460"/>
                  </a:lnTo>
                  <a:lnTo>
                    <a:pt x="528" y="463"/>
                  </a:lnTo>
                  <a:lnTo>
                    <a:pt x="522" y="466"/>
                  </a:lnTo>
                  <a:lnTo>
                    <a:pt x="516" y="468"/>
                  </a:lnTo>
                  <a:lnTo>
                    <a:pt x="510" y="471"/>
                  </a:lnTo>
                  <a:lnTo>
                    <a:pt x="504" y="473"/>
                  </a:lnTo>
                  <a:lnTo>
                    <a:pt x="498" y="476"/>
                  </a:lnTo>
                  <a:lnTo>
                    <a:pt x="493" y="479"/>
                  </a:lnTo>
                  <a:lnTo>
                    <a:pt x="487" y="481"/>
                  </a:lnTo>
                  <a:lnTo>
                    <a:pt x="481" y="484"/>
                  </a:lnTo>
                  <a:lnTo>
                    <a:pt x="475" y="487"/>
                  </a:lnTo>
                  <a:lnTo>
                    <a:pt x="469" y="490"/>
                  </a:lnTo>
                  <a:lnTo>
                    <a:pt x="462" y="494"/>
                  </a:lnTo>
                  <a:lnTo>
                    <a:pt x="454" y="498"/>
                  </a:lnTo>
                  <a:lnTo>
                    <a:pt x="446" y="502"/>
                  </a:lnTo>
                  <a:lnTo>
                    <a:pt x="438" y="507"/>
                  </a:lnTo>
                  <a:lnTo>
                    <a:pt x="429" y="512"/>
                  </a:lnTo>
                  <a:lnTo>
                    <a:pt x="421" y="517"/>
                  </a:lnTo>
                  <a:lnTo>
                    <a:pt x="412" y="522"/>
                  </a:lnTo>
                  <a:lnTo>
                    <a:pt x="404" y="527"/>
                  </a:lnTo>
                  <a:lnTo>
                    <a:pt x="397" y="532"/>
                  </a:lnTo>
                  <a:lnTo>
                    <a:pt x="390" y="537"/>
                  </a:lnTo>
                  <a:lnTo>
                    <a:pt x="383" y="542"/>
                  </a:lnTo>
                  <a:lnTo>
                    <a:pt x="378" y="547"/>
                  </a:lnTo>
                  <a:lnTo>
                    <a:pt x="373" y="551"/>
                  </a:lnTo>
                  <a:lnTo>
                    <a:pt x="370" y="555"/>
                  </a:lnTo>
                  <a:lnTo>
                    <a:pt x="368" y="559"/>
                  </a:lnTo>
                  <a:lnTo>
                    <a:pt x="366" y="563"/>
                  </a:lnTo>
                  <a:lnTo>
                    <a:pt x="363" y="568"/>
                  </a:lnTo>
                  <a:lnTo>
                    <a:pt x="360" y="573"/>
                  </a:lnTo>
                  <a:lnTo>
                    <a:pt x="357" y="578"/>
                  </a:lnTo>
                  <a:lnTo>
                    <a:pt x="353" y="584"/>
                  </a:lnTo>
                  <a:lnTo>
                    <a:pt x="349" y="591"/>
                  </a:lnTo>
                  <a:lnTo>
                    <a:pt x="344" y="597"/>
                  </a:lnTo>
                  <a:lnTo>
                    <a:pt x="340" y="604"/>
                  </a:lnTo>
                  <a:lnTo>
                    <a:pt x="336" y="611"/>
                  </a:lnTo>
                  <a:lnTo>
                    <a:pt x="332" y="619"/>
                  </a:lnTo>
                  <a:lnTo>
                    <a:pt x="328" y="627"/>
                  </a:lnTo>
                  <a:lnTo>
                    <a:pt x="324" y="634"/>
                  </a:lnTo>
                  <a:lnTo>
                    <a:pt x="321" y="643"/>
                  </a:lnTo>
                  <a:lnTo>
                    <a:pt x="319" y="651"/>
                  </a:lnTo>
                  <a:lnTo>
                    <a:pt x="317" y="659"/>
                  </a:lnTo>
                  <a:lnTo>
                    <a:pt x="316" y="667"/>
                  </a:lnTo>
                  <a:lnTo>
                    <a:pt x="315" y="676"/>
                  </a:lnTo>
                  <a:lnTo>
                    <a:pt x="315" y="685"/>
                  </a:lnTo>
                  <a:lnTo>
                    <a:pt x="315" y="695"/>
                  </a:lnTo>
                  <a:lnTo>
                    <a:pt x="315" y="706"/>
                  </a:lnTo>
                  <a:lnTo>
                    <a:pt x="315" y="717"/>
                  </a:lnTo>
                  <a:lnTo>
                    <a:pt x="315" y="728"/>
                  </a:lnTo>
                  <a:lnTo>
                    <a:pt x="316" y="740"/>
                  </a:lnTo>
                  <a:lnTo>
                    <a:pt x="316" y="751"/>
                  </a:lnTo>
                  <a:lnTo>
                    <a:pt x="317" y="763"/>
                  </a:lnTo>
                  <a:lnTo>
                    <a:pt x="317" y="774"/>
                  </a:lnTo>
                  <a:lnTo>
                    <a:pt x="318" y="784"/>
                  </a:lnTo>
                  <a:lnTo>
                    <a:pt x="318" y="795"/>
                  </a:lnTo>
                  <a:lnTo>
                    <a:pt x="319" y="804"/>
                  </a:lnTo>
                  <a:lnTo>
                    <a:pt x="319" y="813"/>
                  </a:lnTo>
                  <a:lnTo>
                    <a:pt x="320" y="820"/>
                  </a:lnTo>
                  <a:lnTo>
                    <a:pt x="320" y="827"/>
                  </a:lnTo>
                  <a:lnTo>
                    <a:pt x="320" y="833"/>
                  </a:lnTo>
                  <a:lnTo>
                    <a:pt x="320" y="840"/>
                  </a:lnTo>
                  <a:lnTo>
                    <a:pt x="320" y="847"/>
                  </a:lnTo>
                  <a:lnTo>
                    <a:pt x="320" y="854"/>
                  </a:lnTo>
                  <a:lnTo>
                    <a:pt x="319" y="861"/>
                  </a:lnTo>
                  <a:lnTo>
                    <a:pt x="319" y="869"/>
                  </a:lnTo>
                  <a:lnTo>
                    <a:pt x="319" y="877"/>
                  </a:lnTo>
                  <a:lnTo>
                    <a:pt x="319" y="884"/>
                  </a:lnTo>
                  <a:lnTo>
                    <a:pt x="318" y="892"/>
                  </a:lnTo>
                  <a:lnTo>
                    <a:pt x="318" y="899"/>
                  </a:lnTo>
                  <a:lnTo>
                    <a:pt x="317" y="907"/>
                  </a:lnTo>
                  <a:lnTo>
                    <a:pt x="316" y="914"/>
                  </a:lnTo>
                  <a:lnTo>
                    <a:pt x="315" y="921"/>
                  </a:lnTo>
                  <a:lnTo>
                    <a:pt x="314" y="927"/>
                  </a:lnTo>
                  <a:lnTo>
                    <a:pt x="313" y="933"/>
                  </a:lnTo>
                  <a:lnTo>
                    <a:pt x="312" y="939"/>
                  </a:lnTo>
                  <a:lnTo>
                    <a:pt x="310" y="944"/>
                  </a:lnTo>
                  <a:lnTo>
                    <a:pt x="309" y="950"/>
                  </a:lnTo>
                  <a:lnTo>
                    <a:pt x="307" y="955"/>
                  </a:lnTo>
                  <a:lnTo>
                    <a:pt x="305" y="962"/>
                  </a:lnTo>
                  <a:lnTo>
                    <a:pt x="304" y="968"/>
                  </a:lnTo>
                  <a:lnTo>
                    <a:pt x="302" y="974"/>
                  </a:lnTo>
                  <a:lnTo>
                    <a:pt x="301" y="980"/>
                  </a:lnTo>
                  <a:lnTo>
                    <a:pt x="299" y="986"/>
                  </a:lnTo>
                  <a:lnTo>
                    <a:pt x="297" y="992"/>
                  </a:lnTo>
                  <a:lnTo>
                    <a:pt x="295" y="998"/>
                  </a:lnTo>
                  <a:lnTo>
                    <a:pt x="293" y="1004"/>
                  </a:lnTo>
                  <a:lnTo>
                    <a:pt x="290" y="1010"/>
                  </a:lnTo>
                  <a:lnTo>
                    <a:pt x="288" y="1016"/>
                  </a:lnTo>
                  <a:lnTo>
                    <a:pt x="285" y="1021"/>
                  </a:lnTo>
                  <a:lnTo>
                    <a:pt x="283" y="1026"/>
                  </a:lnTo>
                  <a:lnTo>
                    <a:pt x="280" y="1031"/>
                  </a:lnTo>
                  <a:lnTo>
                    <a:pt x="277" y="1035"/>
                  </a:lnTo>
                  <a:lnTo>
                    <a:pt x="274" y="1040"/>
                  </a:lnTo>
                  <a:lnTo>
                    <a:pt x="271" y="1045"/>
                  </a:lnTo>
                  <a:lnTo>
                    <a:pt x="268" y="1049"/>
                  </a:lnTo>
                  <a:lnTo>
                    <a:pt x="265" y="1054"/>
                  </a:lnTo>
                  <a:lnTo>
                    <a:pt x="262" y="1059"/>
                  </a:lnTo>
                  <a:lnTo>
                    <a:pt x="259" y="1065"/>
                  </a:lnTo>
                  <a:lnTo>
                    <a:pt x="256" y="1070"/>
                  </a:lnTo>
                  <a:lnTo>
                    <a:pt x="254" y="1076"/>
                  </a:lnTo>
                  <a:lnTo>
                    <a:pt x="251" y="1081"/>
                  </a:lnTo>
                  <a:lnTo>
                    <a:pt x="248" y="1087"/>
                  </a:lnTo>
                  <a:lnTo>
                    <a:pt x="246" y="1093"/>
                  </a:lnTo>
                  <a:lnTo>
                    <a:pt x="243" y="1099"/>
                  </a:lnTo>
                  <a:lnTo>
                    <a:pt x="241" y="1105"/>
                  </a:lnTo>
                  <a:lnTo>
                    <a:pt x="238" y="1112"/>
                  </a:lnTo>
                  <a:lnTo>
                    <a:pt x="236" y="1119"/>
                  </a:lnTo>
                  <a:lnTo>
                    <a:pt x="233" y="1126"/>
                  </a:lnTo>
                  <a:lnTo>
                    <a:pt x="230" y="1135"/>
                  </a:lnTo>
                  <a:lnTo>
                    <a:pt x="227" y="1145"/>
                  </a:lnTo>
                  <a:lnTo>
                    <a:pt x="224" y="1156"/>
                  </a:lnTo>
                  <a:lnTo>
                    <a:pt x="220" y="1167"/>
                  </a:lnTo>
                  <a:lnTo>
                    <a:pt x="216" y="1179"/>
                  </a:lnTo>
                  <a:lnTo>
                    <a:pt x="212" y="1192"/>
                  </a:lnTo>
                  <a:lnTo>
                    <a:pt x="209" y="1205"/>
                  </a:lnTo>
                  <a:lnTo>
                    <a:pt x="205" y="1217"/>
                  </a:lnTo>
                  <a:lnTo>
                    <a:pt x="201" y="1230"/>
                  </a:lnTo>
                  <a:lnTo>
                    <a:pt x="197" y="1242"/>
                  </a:lnTo>
                  <a:lnTo>
                    <a:pt x="194" y="1253"/>
                  </a:lnTo>
                  <a:lnTo>
                    <a:pt x="191" y="1264"/>
                  </a:lnTo>
                  <a:lnTo>
                    <a:pt x="188" y="1274"/>
                  </a:lnTo>
                  <a:lnTo>
                    <a:pt x="186" y="1283"/>
                  </a:lnTo>
                  <a:lnTo>
                    <a:pt x="184" y="1290"/>
                  </a:lnTo>
                  <a:lnTo>
                    <a:pt x="183" y="1297"/>
                  </a:lnTo>
                  <a:lnTo>
                    <a:pt x="181" y="1304"/>
                  </a:lnTo>
                  <a:lnTo>
                    <a:pt x="179" y="1311"/>
                  </a:lnTo>
                  <a:lnTo>
                    <a:pt x="178" y="1318"/>
                  </a:lnTo>
                  <a:lnTo>
                    <a:pt x="176" y="1326"/>
                  </a:lnTo>
                  <a:lnTo>
                    <a:pt x="174" y="1333"/>
                  </a:lnTo>
                  <a:lnTo>
                    <a:pt x="172" y="1340"/>
                  </a:lnTo>
                  <a:lnTo>
                    <a:pt x="170" y="1347"/>
                  </a:lnTo>
                  <a:lnTo>
                    <a:pt x="168" y="1354"/>
                  </a:lnTo>
                  <a:lnTo>
                    <a:pt x="166" y="1360"/>
                  </a:lnTo>
                  <a:lnTo>
                    <a:pt x="165" y="1367"/>
                  </a:lnTo>
                  <a:lnTo>
                    <a:pt x="163" y="1373"/>
                  </a:lnTo>
                  <a:lnTo>
                    <a:pt x="161" y="1379"/>
                  </a:lnTo>
                  <a:lnTo>
                    <a:pt x="159" y="1384"/>
                  </a:lnTo>
                  <a:lnTo>
                    <a:pt x="158" y="1389"/>
                  </a:lnTo>
                  <a:lnTo>
                    <a:pt x="156" y="1394"/>
                  </a:lnTo>
                  <a:lnTo>
                    <a:pt x="155" y="1399"/>
                  </a:lnTo>
                  <a:lnTo>
                    <a:pt x="154" y="1403"/>
                  </a:lnTo>
                  <a:lnTo>
                    <a:pt x="152" y="1407"/>
                  </a:lnTo>
                  <a:lnTo>
                    <a:pt x="151" y="1411"/>
                  </a:lnTo>
                  <a:lnTo>
                    <a:pt x="151" y="1414"/>
                  </a:lnTo>
                  <a:lnTo>
                    <a:pt x="149" y="1418"/>
                  </a:lnTo>
                  <a:lnTo>
                    <a:pt x="148" y="1421"/>
                  </a:lnTo>
                  <a:lnTo>
                    <a:pt x="147" y="1425"/>
                  </a:lnTo>
                  <a:lnTo>
                    <a:pt x="146" y="1428"/>
                  </a:lnTo>
                  <a:lnTo>
                    <a:pt x="145" y="1431"/>
                  </a:lnTo>
                  <a:lnTo>
                    <a:pt x="143" y="1434"/>
                  </a:lnTo>
                  <a:lnTo>
                    <a:pt x="142" y="1436"/>
                  </a:lnTo>
                  <a:lnTo>
                    <a:pt x="140" y="1439"/>
                  </a:lnTo>
                  <a:lnTo>
                    <a:pt x="138" y="1442"/>
                  </a:lnTo>
                  <a:lnTo>
                    <a:pt x="135" y="1444"/>
                  </a:lnTo>
                  <a:lnTo>
                    <a:pt x="132" y="1446"/>
                  </a:lnTo>
                  <a:lnTo>
                    <a:pt x="129" y="1448"/>
                  </a:lnTo>
                  <a:lnTo>
                    <a:pt x="127" y="1450"/>
                  </a:lnTo>
                  <a:lnTo>
                    <a:pt x="124" y="1451"/>
                  </a:lnTo>
                  <a:lnTo>
                    <a:pt x="122" y="1453"/>
                  </a:lnTo>
                  <a:lnTo>
                    <a:pt x="119" y="1454"/>
                  </a:lnTo>
                  <a:lnTo>
                    <a:pt x="117" y="1455"/>
                  </a:lnTo>
                  <a:lnTo>
                    <a:pt x="114" y="1456"/>
                  </a:lnTo>
                  <a:lnTo>
                    <a:pt x="112" y="1457"/>
                  </a:lnTo>
                  <a:lnTo>
                    <a:pt x="109" y="1458"/>
                  </a:lnTo>
                  <a:lnTo>
                    <a:pt x="107" y="1459"/>
                  </a:lnTo>
                  <a:lnTo>
                    <a:pt x="104" y="1460"/>
                  </a:lnTo>
                  <a:lnTo>
                    <a:pt x="102" y="1461"/>
                  </a:lnTo>
                  <a:lnTo>
                    <a:pt x="99" y="1463"/>
                  </a:lnTo>
                  <a:lnTo>
                    <a:pt x="95" y="1465"/>
                  </a:lnTo>
                  <a:lnTo>
                    <a:pt x="92" y="1467"/>
                  </a:lnTo>
                  <a:lnTo>
                    <a:pt x="89" y="1470"/>
                  </a:lnTo>
                  <a:lnTo>
                    <a:pt x="85" y="1473"/>
                  </a:lnTo>
                  <a:lnTo>
                    <a:pt x="80" y="1476"/>
                  </a:lnTo>
                  <a:lnTo>
                    <a:pt x="76" y="1480"/>
                  </a:lnTo>
                  <a:lnTo>
                    <a:pt x="71" y="1483"/>
                  </a:lnTo>
                  <a:lnTo>
                    <a:pt x="66" y="1486"/>
                  </a:lnTo>
                  <a:lnTo>
                    <a:pt x="61" y="1490"/>
                  </a:lnTo>
                  <a:lnTo>
                    <a:pt x="57" y="1493"/>
                  </a:lnTo>
                  <a:lnTo>
                    <a:pt x="52" y="1497"/>
                  </a:lnTo>
                  <a:lnTo>
                    <a:pt x="47" y="1501"/>
                  </a:lnTo>
                  <a:lnTo>
                    <a:pt x="42" y="1505"/>
                  </a:lnTo>
                  <a:lnTo>
                    <a:pt x="38" y="1509"/>
                  </a:lnTo>
                  <a:lnTo>
                    <a:pt x="34" y="1513"/>
                  </a:lnTo>
                  <a:lnTo>
                    <a:pt x="30" y="1517"/>
                  </a:lnTo>
                  <a:lnTo>
                    <a:pt x="26" y="1521"/>
                  </a:lnTo>
                  <a:lnTo>
                    <a:pt x="23" y="1525"/>
                  </a:lnTo>
                  <a:lnTo>
                    <a:pt x="21" y="1530"/>
                  </a:lnTo>
                  <a:lnTo>
                    <a:pt x="18" y="1534"/>
                  </a:lnTo>
                  <a:lnTo>
                    <a:pt x="16" y="1538"/>
                  </a:lnTo>
                  <a:lnTo>
                    <a:pt x="14" y="1542"/>
                  </a:lnTo>
                  <a:lnTo>
                    <a:pt x="12" y="1546"/>
                  </a:lnTo>
                  <a:lnTo>
                    <a:pt x="10" y="1549"/>
                  </a:lnTo>
                  <a:lnTo>
                    <a:pt x="8" y="1553"/>
                  </a:lnTo>
                  <a:lnTo>
                    <a:pt x="6" y="1556"/>
                  </a:lnTo>
                  <a:lnTo>
                    <a:pt x="5" y="1558"/>
                  </a:lnTo>
                  <a:lnTo>
                    <a:pt x="3" y="1561"/>
                  </a:lnTo>
                  <a:lnTo>
                    <a:pt x="2" y="1564"/>
                  </a:lnTo>
                  <a:lnTo>
                    <a:pt x="1" y="1566"/>
                  </a:lnTo>
                  <a:lnTo>
                    <a:pt x="1" y="1569"/>
                  </a:lnTo>
                  <a:lnTo>
                    <a:pt x="0" y="1571"/>
                  </a:lnTo>
                  <a:lnTo>
                    <a:pt x="0" y="1573"/>
                  </a:lnTo>
                  <a:lnTo>
                    <a:pt x="0" y="1576"/>
                  </a:lnTo>
                  <a:lnTo>
                    <a:pt x="1" y="1578"/>
                  </a:lnTo>
                  <a:lnTo>
                    <a:pt x="1" y="1580"/>
                  </a:lnTo>
                  <a:lnTo>
                    <a:pt x="2" y="1582"/>
                  </a:lnTo>
                  <a:lnTo>
                    <a:pt x="3" y="1584"/>
                  </a:lnTo>
                  <a:lnTo>
                    <a:pt x="3" y="1586"/>
                  </a:lnTo>
                  <a:lnTo>
                    <a:pt x="4" y="1588"/>
                  </a:lnTo>
                  <a:lnTo>
                    <a:pt x="5" y="1589"/>
                  </a:lnTo>
                  <a:lnTo>
                    <a:pt x="5" y="1591"/>
                  </a:lnTo>
                  <a:lnTo>
                    <a:pt x="6" y="1592"/>
                  </a:lnTo>
                  <a:lnTo>
                    <a:pt x="7" y="1593"/>
                  </a:lnTo>
                  <a:lnTo>
                    <a:pt x="8" y="1594"/>
                  </a:lnTo>
                  <a:lnTo>
                    <a:pt x="10" y="1594"/>
                  </a:lnTo>
                  <a:lnTo>
                    <a:pt x="11" y="1595"/>
                  </a:lnTo>
                  <a:lnTo>
                    <a:pt x="13" y="1595"/>
                  </a:lnTo>
                  <a:lnTo>
                    <a:pt x="15" y="1595"/>
                  </a:lnTo>
                  <a:lnTo>
                    <a:pt x="18" y="1595"/>
                  </a:lnTo>
                  <a:lnTo>
                    <a:pt x="21" y="1594"/>
                  </a:lnTo>
                  <a:lnTo>
                    <a:pt x="22" y="1593"/>
                  </a:lnTo>
                  <a:lnTo>
                    <a:pt x="23" y="1593"/>
                  </a:lnTo>
                  <a:lnTo>
                    <a:pt x="24" y="1592"/>
                  </a:lnTo>
                  <a:lnTo>
                    <a:pt x="26" y="1590"/>
                  </a:lnTo>
                  <a:lnTo>
                    <a:pt x="27" y="1589"/>
                  </a:lnTo>
                  <a:lnTo>
                    <a:pt x="28" y="1587"/>
                  </a:lnTo>
                  <a:lnTo>
                    <a:pt x="29" y="1586"/>
                  </a:lnTo>
                  <a:lnTo>
                    <a:pt x="30" y="1584"/>
                  </a:lnTo>
                  <a:lnTo>
                    <a:pt x="31" y="1582"/>
                  </a:lnTo>
                  <a:lnTo>
                    <a:pt x="32" y="1580"/>
                  </a:lnTo>
                  <a:lnTo>
                    <a:pt x="33" y="1577"/>
                  </a:lnTo>
                  <a:lnTo>
                    <a:pt x="34" y="1575"/>
                  </a:lnTo>
                  <a:lnTo>
                    <a:pt x="36" y="1573"/>
                  </a:lnTo>
                  <a:lnTo>
                    <a:pt x="37" y="1571"/>
                  </a:lnTo>
                  <a:lnTo>
                    <a:pt x="39" y="1568"/>
                  </a:lnTo>
                  <a:lnTo>
                    <a:pt x="41" y="1566"/>
                  </a:lnTo>
                  <a:lnTo>
                    <a:pt x="43" y="1563"/>
                  </a:lnTo>
                  <a:lnTo>
                    <a:pt x="45" y="1561"/>
                  </a:lnTo>
                  <a:lnTo>
                    <a:pt x="48" y="1558"/>
                  </a:lnTo>
                  <a:lnTo>
                    <a:pt x="50" y="1556"/>
                  </a:lnTo>
                  <a:lnTo>
                    <a:pt x="52" y="1554"/>
                  </a:lnTo>
                  <a:lnTo>
                    <a:pt x="54" y="1551"/>
                  </a:lnTo>
                  <a:lnTo>
                    <a:pt x="57" y="1550"/>
                  </a:lnTo>
                  <a:lnTo>
                    <a:pt x="59" y="1548"/>
                  </a:lnTo>
                  <a:lnTo>
                    <a:pt x="61" y="1546"/>
                  </a:lnTo>
                  <a:lnTo>
                    <a:pt x="63" y="1545"/>
                  </a:lnTo>
                  <a:lnTo>
                    <a:pt x="66" y="1543"/>
                  </a:lnTo>
                  <a:lnTo>
                    <a:pt x="68" y="1542"/>
                  </a:lnTo>
                  <a:lnTo>
                    <a:pt x="70" y="1541"/>
                  </a:lnTo>
                  <a:lnTo>
                    <a:pt x="72" y="1540"/>
                  </a:lnTo>
                  <a:lnTo>
                    <a:pt x="74" y="1539"/>
                  </a:lnTo>
                  <a:lnTo>
                    <a:pt x="77" y="1538"/>
                  </a:lnTo>
                  <a:lnTo>
                    <a:pt x="79" y="1538"/>
                  </a:lnTo>
                  <a:lnTo>
                    <a:pt x="81" y="1537"/>
                  </a:lnTo>
                  <a:lnTo>
                    <a:pt x="82" y="1537"/>
                  </a:lnTo>
                  <a:lnTo>
                    <a:pt x="84" y="1538"/>
                  </a:lnTo>
                  <a:lnTo>
                    <a:pt x="85" y="1538"/>
                  </a:lnTo>
                  <a:lnTo>
                    <a:pt x="86" y="1539"/>
                  </a:lnTo>
                  <a:lnTo>
                    <a:pt x="87" y="1541"/>
                  </a:lnTo>
                  <a:lnTo>
                    <a:pt x="87" y="1542"/>
                  </a:lnTo>
                  <a:lnTo>
                    <a:pt x="88" y="1544"/>
                  </a:lnTo>
                  <a:lnTo>
                    <a:pt x="88" y="1545"/>
                  </a:lnTo>
                  <a:lnTo>
                    <a:pt x="87" y="1547"/>
                  </a:lnTo>
                  <a:lnTo>
                    <a:pt x="87" y="1549"/>
                  </a:lnTo>
                  <a:lnTo>
                    <a:pt x="86" y="1551"/>
                  </a:lnTo>
                  <a:lnTo>
                    <a:pt x="84" y="1554"/>
                  </a:lnTo>
                  <a:lnTo>
                    <a:pt x="83" y="1556"/>
                  </a:lnTo>
                  <a:lnTo>
                    <a:pt x="81" y="1558"/>
                  </a:lnTo>
                  <a:lnTo>
                    <a:pt x="78" y="1560"/>
                  </a:lnTo>
                  <a:lnTo>
                    <a:pt x="76" y="1562"/>
                  </a:lnTo>
                  <a:lnTo>
                    <a:pt x="74" y="1564"/>
                  </a:lnTo>
                  <a:lnTo>
                    <a:pt x="72" y="1565"/>
                  </a:lnTo>
                  <a:lnTo>
                    <a:pt x="70" y="1567"/>
                  </a:lnTo>
                  <a:lnTo>
                    <a:pt x="69" y="1568"/>
                  </a:lnTo>
                  <a:lnTo>
                    <a:pt x="67" y="1569"/>
                  </a:lnTo>
                  <a:lnTo>
                    <a:pt x="65" y="1571"/>
                  </a:lnTo>
                  <a:lnTo>
                    <a:pt x="63" y="1572"/>
                  </a:lnTo>
                  <a:lnTo>
                    <a:pt x="62" y="1573"/>
                  </a:lnTo>
                  <a:lnTo>
                    <a:pt x="60" y="1575"/>
                  </a:lnTo>
                  <a:lnTo>
                    <a:pt x="59" y="1577"/>
                  </a:lnTo>
                  <a:lnTo>
                    <a:pt x="57" y="1578"/>
                  </a:lnTo>
                  <a:lnTo>
                    <a:pt x="56" y="1581"/>
                  </a:lnTo>
                  <a:lnTo>
                    <a:pt x="54" y="1583"/>
                  </a:lnTo>
                  <a:lnTo>
                    <a:pt x="53" y="1586"/>
                  </a:lnTo>
                  <a:lnTo>
                    <a:pt x="51" y="1589"/>
                  </a:lnTo>
                  <a:lnTo>
                    <a:pt x="49" y="1592"/>
                  </a:lnTo>
                  <a:lnTo>
                    <a:pt x="47" y="1596"/>
                  </a:lnTo>
                  <a:lnTo>
                    <a:pt x="46" y="1600"/>
                  </a:lnTo>
                  <a:lnTo>
                    <a:pt x="44" y="1604"/>
                  </a:lnTo>
                  <a:lnTo>
                    <a:pt x="42" y="1608"/>
                  </a:lnTo>
                  <a:lnTo>
                    <a:pt x="40" y="1612"/>
                  </a:lnTo>
                  <a:lnTo>
                    <a:pt x="38" y="1617"/>
                  </a:lnTo>
                  <a:lnTo>
                    <a:pt x="36" y="1621"/>
                  </a:lnTo>
                  <a:lnTo>
                    <a:pt x="34" y="1626"/>
                  </a:lnTo>
                  <a:lnTo>
                    <a:pt x="33" y="1631"/>
                  </a:lnTo>
                  <a:lnTo>
                    <a:pt x="31" y="1635"/>
                  </a:lnTo>
                  <a:lnTo>
                    <a:pt x="30" y="1640"/>
                  </a:lnTo>
                  <a:lnTo>
                    <a:pt x="29" y="1645"/>
                  </a:lnTo>
                  <a:lnTo>
                    <a:pt x="29" y="1649"/>
                  </a:lnTo>
                  <a:lnTo>
                    <a:pt x="29" y="1654"/>
                  </a:lnTo>
                  <a:lnTo>
                    <a:pt x="28" y="1658"/>
                  </a:lnTo>
                  <a:lnTo>
                    <a:pt x="28" y="1663"/>
                  </a:lnTo>
                  <a:lnTo>
                    <a:pt x="28" y="1667"/>
                  </a:lnTo>
                  <a:lnTo>
                    <a:pt x="28" y="1671"/>
                  </a:lnTo>
                  <a:lnTo>
                    <a:pt x="28" y="1674"/>
                  </a:lnTo>
                  <a:lnTo>
                    <a:pt x="27" y="1678"/>
                  </a:lnTo>
                  <a:lnTo>
                    <a:pt x="27" y="1682"/>
                  </a:lnTo>
                  <a:lnTo>
                    <a:pt x="27" y="1685"/>
                  </a:lnTo>
                  <a:lnTo>
                    <a:pt x="27" y="1689"/>
                  </a:lnTo>
                  <a:lnTo>
                    <a:pt x="27" y="1692"/>
                  </a:lnTo>
                  <a:lnTo>
                    <a:pt x="27" y="1696"/>
                  </a:lnTo>
                  <a:lnTo>
                    <a:pt x="27" y="1699"/>
                  </a:lnTo>
                  <a:lnTo>
                    <a:pt x="27" y="1703"/>
                  </a:lnTo>
                  <a:lnTo>
                    <a:pt x="27" y="1707"/>
                  </a:lnTo>
                  <a:lnTo>
                    <a:pt x="28" y="1710"/>
                  </a:lnTo>
                  <a:lnTo>
                    <a:pt x="29" y="1714"/>
                  </a:lnTo>
                  <a:lnTo>
                    <a:pt x="29" y="1717"/>
                  </a:lnTo>
                  <a:lnTo>
                    <a:pt x="30" y="1721"/>
                  </a:lnTo>
                  <a:lnTo>
                    <a:pt x="31" y="1724"/>
                  </a:lnTo>
                  <a:lnTo>
                    <a:pt x="32" y="1727"/>
                  </a:lnTo>
                  <a:lnTo>
                    <a:pt x="33" y="1730"/>
                  </a:lnTo>
                  <a:lnTo>
                    <a:pt x="34" y="1733"/>
                  </a:lnTo>
                  <a:lnTo>
                    <a:pt x="35" y="1736"/>
                  </a:lnTo>
                  <a:lnTo>
                    <a:pt x="36" y="1738"/>
                  </a:lnTo>
                  <a:lnTo>
                    <a:pt x="38" y="1741"/>
                  </a:lnTo>
                  <a:lnTo>
                    <a:pt x="39" y="1743"/>
                  </a:lnTo>
                  <a:lnTo>
                    <a:pt x="41" y="1745"/>
                  </a:lnTo>
                  <a:lnTo>
                    <a:pt x="43" y="1747"/>
                  </a:lnTo>
                  <a:lnTo>
                    <a:pt x="45" y="1749"/>
                  </a:lnTo>
                  <a:lnTo>
                    <a:pt x="47" y="1751"/>
                  </a:lnTo>
                  <a:lnTo>
                    <a:pt x="50" y="1752"/>
                  </a:lnTo>
                  <a:lnTo>
                    <a:pt x="53" y="1754"/>
                  </a:lnTo>
                  <a:lnTo>
                    <a:pt x="56" y="1755"/>
                  </a:lnTo>
                  <a:lnTo>
                    <a:pt x="59" y="1756"/>
                  </a:lnTo>
                  <a:lnTo>
                    <a:pt x="62" y="1756"/>
                  </a:lnTo>
                  <a:lnTo>
                    <a:pt x="65" y="1756"/>
                  </a:lnTo>
                  <a:lnTo>
                    <a:pt x="68" y="1756"/>
                  </a:lnTo>
                  <a:lnTo>
                    <a:pt x="71" y="1755"/>
                  </a:lnTo>
                  <a:lnTo>
                    <a:pt x="75" y="1754"/>
                  </a:lnTo>
                  <a:lnTo>
                    <a:pt x="78" y="1752"/>
                  </a:lnTo>
                  <a:lnTo>
                    <a:pt x="82" y="1751"/>
                  </a:lnTo>
                  <a:lnTo>
                    <a:pt x="85" y="1748"/>
                  </a:lnTo>
                  <a:lnTo>
                    <a:pt x="89" y="1746"/>
                  </a:lnTo>
                  <a:lnTo>
                    <a:pt x="93" y="1743"/>
                  </a:lnTo>
                  <a:lnTo>
                    <a:pt x="98" y="1740"/>
                  </a:lnTo>
                  <a:lnTo>
                    <a:pt x="102" y="1737"/>
                  </a:lnTo>
                  <a:lnTo>
                    <a:pt x="107" y="1733"/>
                  </a:lnTo>
                  <a:lnTo>
                    <a:pt x="112" y="1730"/>
                  </a:lnTo>
                  <a:lnTo>
                    <a:pt x="118" y="1726"/>
                  </a:lnTo>
                  <a:lnTo>
                    <a:pt x="123" y="1721"/>
                  </a:lnTo>
                  <a:lnTo>
                    <a:pt x="129" y="1717"/>
                  </a:lnTo>
                  <a:lnTo>
                    <a:pt x="134" y="1711"/>
                  </a:lnTo>
                  <a:lnTo>
                    <a:pt x="140" y="1706"/>
                  </a:lnTo>
                  <a:lnTo>
                    <a:pt x="145" y="1701"/>
                  </a:lnTo>
                  <a:lnTo>
                    <a:pt x="151" y="1695"/>
                  </a:lnTo>
                  <a:lnTo>
                    <a:pt x="156" y="1689"/>
                  </a:lnTo>
                  <a:lnTo>
                    <a:pt x="161" y="1683"/>
                  </a:lnTo>
                  <a:lnTo>
                    <a:pt x="166" y="1678"/>
                  </a:lnTo>
                  <a:lnTo>
                    <a:pt x="171" y="1672"/>
                  </a:lnTo>
                  <a:lnTo>
                    <a:pt x="175" y="1666"/>
                  </a:lnTo>
                  <a:lnTo>
                    <a:pt x="179" y="1661"/>
                  </a:lnTo>
                  <a:lnTo>
                    <a:pt x="183" y="1656"/>
                  </a:lnTo>
                  <a:lnTo>
                    <a:pt x="186" y="1651"/>
                  </a:lnTo>
                  <a:lnTo>
                    <a:pt x="188" y="1646"/>
                  </a:lnTo>
                  <a:lnTo>
                    <a:pt x="191" y="1641"/>
                  </a:lnTo>
                  <a:lnTo>
                    <a:pt x="193" y="1636"/>
                  </a:lnTo>
                  <a:lnTo>
                    <a:pt x="196" y="1630"/>
                  </a:lnTo>
                  <a:lnTo>
                    <a:pt x="199" y="1624"/>
                  </a:lnTo>
                  <a:lnTo>
                    <a:pt x="202" y="1618"/>
                  </a:lnTo>
                  <a:lnTo>
                    <a:pt x="205" y="1612"/>
                  </a:lnTo>
                  <a:lnTo>
                    <a:pt x="208" y="1605"/>
                  </a:lnTo>
                  <a:lnTo>
                    <a:pt x="211" y="1599"/>
                  </a:lnTo>
                  <a:lnTo>
                    <a:pt x="214" y="1593"/>
                  </a:lnTo>
                  <a:lnTo>
                    <a:pt x="217" y="1587"/>
                  </a:lnTo>
                  <a:lnTo>
                    <a:pt x="219" y="1581"/>
                  </a:lnTo>
                  <a:lnTo>
                    <a:pt x="222" y="1575"/>
                  </a:lnTo>
                  <a:lnTo>
                    <a:pt x="224" y="1570"/>
                  </a:lnTo>
                  <a:lnTo>
                    <a:pt x="226" y="1565"/>
                  </a:lnTo>
                  <a:lnTo>
                    <a:pt x="227" y="1561"/>
                  </a:lnTo>
                  <a:lnTo>
                    <a:pt x="228" y="1558"/>
                  </a:lnTo>
                  <a:lnTo>
                    <a:pt x="229" y="1555"/>
                  </a:lnTo>
                  <a:lnTo>
                    <a:pt x="229" y="1551"/>
                  </a:lnTo>
                  <a:lnTo>
                    <a:pt x="230" y="1546"/>
                  </a:lnTo>
                  <a:lnTo>
                    <a:pt x="230" y="1541"/>
                  </a:lnTo>
                  <a:lnTo>
                    <a:pt x="230" y="1536"/>
                  </a:lnTo>
                  <a:lnTo>
                    <a:pt x="230" y="1531"/>
                  </a:lnTo>
                  <a:lnTo>
                    <a:pt x="230" y="1525"/>
                  </a:lnTo>
                  <a:lnTo>
                    <a:pt x="230" y="1519"/>
                  </a:lnTo>
                  <a:lnTo>
                    <a:pt x="231" y="1513"/>
                  </a:lnTo>
                  <a:lnTo>
                    <a:pt x="231" y="1507"/>
                  </a:lnTo>
                  <a:lnTo>
                    <a:pt x="231" y="1501"/>
                  </a:lnTo>
                  <a:lnTo>
                    <a:pt x="232" y="1495"/>
                  </a:lnTo>
                  <a:lnTo>
                    <a:pt x="233" y="1489"/>
                  </a:lnTo>
                  <a:lnTo>
                    <a:pt x="233" y="1484"/>
                  </a:lnTo>
                  <a:lnTo>
                    <a:pt x="234" y="1479"/>
                  </a:lnTo>
                  <a:lnTo>
                    <a:pt x="236" y="1474"/>
                  </a:lnTo>
                  <a:lnTo>
                    <a:pt x="238" y="1470"/>
                  </a:lnTo>
                  <a:lnTo>
                    <a:pt x="240" y="1464"/>
                  </a:lnTo>
                  <a:lnTo>
                    <a:pt x="242" y="1459"/>
                  </a:lnTo>
                  <a:lnTo>
                    <a:pt x="245" y="1454"/>
                  </a:lnTo>
                  <a:lnTo>
                    <a:pt x="247" y="1448"/>
                  </a:lnTo>
                  <a:lnTo>
                    <a:pt x="251" y="1442"/>
                  </a:lnTo>
                  <a:lnTo>
                    <a:pt x="254" y="1436"/>
                  </a:lnTo>
                  <a:lnTo>
                    <a:pt x="257" y="1431"/>
                  </a:lnTo>
                  <a:lnTo>
                    <a:pt x="261" y="1425"/>
                  </a:lnTo>
                  <a:lnTo>
                    <a:pt x="265" y="1419"/>
                  </a:lnTo>
                  <a:lnTo>
                    <a:pt x="269" y="1414"/>
                  </a:lnTo>
                  <a:lnTo>
                    <a:pt x="272" y="1408"/>
                  </a:lnTo>
                  <a:lnTo>
                    <a:pt x="276" y="1403"/>
                  </a:lnTo>
                  <a:lnTo>
                    <a:pt x="280" y="1399"/>
                  </a:lnTo>
                  <a:lnTo>
                    <a:pt x="284" y="1394"/>
                  </a:lnTo>
                  <a:lnTo>
                    <a:pt x="288" y="1390"/>
                  </a:lnTo>
                  <a:lnTo>
                    <a:pt x="292" y="1386"/>
                  </a:lnTo>
                  <a:lnTo>
                    <a:pt x="295" y="1382"/>
                  </a:lnTo>
                  <a:lnTo>
                    <a:pt x="299" y="1378"/>
                  </a:lnTo>
                  <a:lnTo>
                    <a:pt x="303" y="1374"/>
                  </a:lnTo>
                  <a:lnTo>
                    <a:pt x="306" y="1370"/>
                  </a:lnTo>
                  <a:lnTo>
                    <a:pt x="310" y="1365"/>
                  </a:lnTo>
                  <a:lnTo>
                    <a:pt x="313" y="1361"/>
                  </a:lnTo>
                  <a:lnTo>
                    <a:pt x="317" y="1357"/>
                  </a:lnTo>
                  <a:lnTo>
                    <a:pt x="320" y="1352"/>
                  </a:lnTo>
                  <a:lnTo>
                    <a:pt x="323" y="1348"/>
                  </a:lnTo>
                  <a:lnTo>
                    <a:pt x="326" y="1344"/>
                  </a:lnTo>
                  <a:lnTo>
                    <a:pt x="329" y="1340"/>
                  </a:lnTo>
                  <a:lnTo>
                    <a:pt x="332" y="1336"/>
                  </a:lnTo>
                  <a:lnTo>
                    <a:pt x="335" y="1333"/>
                  </a:lnTo>
                  <a:lnTo>
                    <a:pt x="337" y="1329"/>
                  </a:lnTo>
                  <a:lnTo>
                    <a:pt x="340" y="1326"/>
                  </a:lnTo>
                  <a:lnTo>
                    <a:pt x="342" y="1323"/>
                  </a:lnTo>
                  <a:lnTo>
                    <a:pt x="344" y="1319"/>
                  </a:lnTo>
                  <a:lnTo>
                    <a:pt x="347" y="1315"/>
                  </a:lnTo>
                  <a:lnTo>
                    <a:pt x="350" y="1311"/>
                  </a:lnTo>
                  <a:lnTo>
                    <a:pt x="353" y="1307"/>
                  </a:lnTo>
                  <a:lnTo>
                    <a:pt x="357" y="1302"/>
                  </a:lnTo>
                  <a:lnTo>
                    <a:pt x="360" y="1297"/>
                  </a:lnTo>
                  <a:lnTo>
                    <a:pt x="363" y="1293"/>
                  </a:lnTo>
                  <a:lnTo>
                    <a:pt x="366" y="1288"/>
                  </a:lnTo>
                  <a:lnTo>
                    <a:pt x="369" y="1284"/>
                  </a:lnTo>
                  <a:lnTo>
                    <a:pt x="372" y="1279"/>
                  </a:lnTo>
                  <a:lnTo>
                    <a:pt x="375" y="1275"/>
                  </a:lnTo>
                  <a:lnTo>
                    <a:pt x="377" y="1271"/>
                  </a:lnTo>
                  <a:lnTo>
                    <a:pt x="380" y="1268"/>
                  </a:lnTo>
                  <a:lnTo>
                    <a:pt x="382" y="1265"/>
                  </a:lnTo>
                  <a:lnTo>
                    <a:pt x="384" y="1263"/>
                  </a:lnTo>
                  <a:lnTo>
                    <a:pt x="385" y="1260"/>
                  </a:lnTo>
                  <a:lnTo>
                    <a:pt x="386" y="1258"/>
                  </a:lnTo>
                  <a:lnTo>
                    <a:pt x="387" y="1255"/>
                  </a:lnTo>
                  <a:lnTo>
                    <a:pt x="389" y="1253"/>
                  </a:lnTo>
                  <a:lnTo>
                    <a:pt x="390" y="1250"/>
                  </a:lnTo>
                  <a:lnTo>
                    <a:pt x="391" y="1247"/>
                  </a:lnTo>
                  <a:lnTo>
                    <a:pt x="392" y="1245"/>
                  </a:lnTo>
                  <a:lnTo>
                    <a:pt x="393" y="1242"/>
                  </a:lnTo>
                  <a:lnTo>
                    <a:pt x="393" y="1240"/>
                  </a:lnTo>
                  <a:lnTo>
                    <a:pt x="394" y="1237"/>
                  </a:lnTo>
                  <a:lnTo>
                    <a:pt x="394" y="1236"/>
                  </a:lnTo>
                  <a:lnTo>
                    <a:pt x="395" y="1234"/>
                  </a:lnTo>
                  <a:lnTo>
                    <a:pt x="395" y="1232"/>
                  </a:lnTo>
                  <a:lnTo>
                    <a:pt x="395" y="1231"/>
                  </a:lnTo>
                  <a:lnTo>
                    <a:pt x="396" y="1231"/>
                  </a:lnTo>
                  <a:lnTo>
                    <a:pt x="395" y="1231"/>
                  </a:lnTo>
                  <a:lnTo>
                    <a:pt x="395" y="1232"/>
                  </a:lnTo>
                  <a:lnTo>
                    <a:pt x="395" y="1234"/>
                  </a:lnTo>
                  <a:lnTo>
                    <a:pt x="394" y="1236"/>
                  </a:lnTo>
                  <a:lnTo>
                    <a:pt x="394" y="1239"/>
                  </a:lnTo>
                  <a:lnTo>
                    <a:pt x="393" y="1243"/>
                  </a:lnTo>
                  <a:lnTo>
                    <a:pt x="393" y="1246"/>
                  </a:lnTo>
                  <a:lnTo>
                    <a:pt x="392" y="1250"/>
                  </a:lnTo>
                  <a:lnTo>
                    <a:pt x="391" y="1255"/>
                  </a:lnTo>
                  <a:lnTo>
                    <a:pt x="391" y="1259"/>
                  </a:lnTo>
                  <a:lnTo>
                    <a:pt x="391" y="1263"/>
                  </a:lnTo>
                  <a:lnTo>
                    <a:pt x="390" y="1267"/>
                  </a:lnTo>
                  <a:lnTo>
                    <a:pt x="390" y="1272"/>
                  </a:lnTo>
                  <a:lnTo>
                    <a:pt x="390" y="1276"/>
                  </a:lnTo>
                  <a:lnTo>
                    <a:pt x="391" y="1279"/>
                  </a:lnTo>
                  <a:lnTo>
                    <a:pt x="392" y="1282"/>
                  </a:lnTo>
                  <a:lnTo>
                    <a:pt x="392" y="1286"/>
                  </a:lnTo>
                  <a:lnTo>
                    <a:pt x="393" y="1289"/>
                  </a:lnTo>
                  <a:lnTo>
                    <a:pt x="394" y="1293"/>
                  </a:lnTo>
                  <a:lnTo>
                    <a:pt x="395" y="1298"/>
                  </a:lnTo>
                  <a:lnTo>
                    <a:pt x="396" y="1302"/>
                  </a:lnTo>
                  <a:lnTo>
                    <a:pt x="397" y="1307"/>
                  </a:lnTo>
                  <a:lnTo>
                    <a:pt x="398" y="1313"/>
                  </a:lnTo>
                  <a:lnTo>
                    <a:pt x="399" y="1318"/>
                  </a:lnTo>
                  <a:lnTo>
                    <a:pt x="400" y="1324"/>
                  </a:lnTo>
                  <a:lnTo>
                    <a:pt x="402" y="1330"/>
                  </a:lnTo>
                  <a:lnTo>
                    <a:pt x="403" y="1336"/>
                  </a:lnTo>
                  <a:lnTo>
                    <a:pt x="405" y="1342"/>
                  </a:lnTo>
                  <a:lnTo>
                    <a:pt x="407" y="1348"/>
                  </a:lnTo>
                  <a:lnTo>
                    <a:pt x="410" y="1354"/>
                  </a:lnTo>
                  <a:lnTo>
                    <a:pt x="412" y="1360"/>
                  </a:lnTo>
                  <a:lnTo>
                    <a:pt x="415" y="1366"/>
                  </a:lnTo>
                  <a:lnTo>
                    <a:pt x="418" y="1372"/>
                  </a:lnTo>
                  <a:lnTo>
                    <a:pt x="421" y="1377"/>
                  </a:lnTo>
                  <a:lnTo>
                    <a:pt x="423" y="1382"/>
                  </a:lnTo>
                  <a:lnTo>
                    <a:pt x="425" y="1386"/>
                  </a:lnTo>
                  <a:lnTo>
                    <a:pt x="427" y="1390"/>
                  </a:lnTo>
                  <a:lnTo>
                    <a:pt x="429" y="1394"/>
                  </a:lnTo>
                  <a:lnTo>
                    <a:pt x="430" y="1397"/>
                  </a:lnTo>
                  <a:lnTo>
                    <a:pt x="432" y="1401"/>
                  </a:lnTo>
                  <a:lnTo>
                    <a:pt x="433" y="1404"/>
                  </a:lnTo>
                  <a:lnTo>
                    <a:pt x="434" y="1407"/>
                  </a:lnTo>
                  <a:lnTo>
                    <a:pt x="435" y="1410"/>
                  </a:lnTo>
                  <a:lnTo>
                    <a:pt x="436" y="1413"/>
                  </a:lnTo>
                  <a:lnTo>
                    <a:pt x="437" y="1416"/>
                  </a:lnTo>
                  <a:lnTo>
                    <a:pt x="438" y="1419"/>
                  </a:lnTo>
                  <a:lnTo>
                    <a:pt x="439" y="1422"/>
                  </a:lnTo>
                  <a:lnTo>
                    <a:pt x="439" y="1426"/>
                  </a:lnTo>
                  <a:lnTo>
                    <a:pt x="440" y="1430"/>
                  </a:lnTo>
                  <a:lnTo>
                    <a:pt x="440" y="1435"/>
                  </a:lnTo>
                  <a:lnTo>
                    <a:pt x="439" y="1439"/>
                  </a:lnTo>
                  <a:lnTo>
                    <a:pt x="439" y="1445"/>
                  </a:lnTo>
                  <a:lnTo>
                    <a:pt x="438" y="1451"/>
                  </a:lnTo>
                  <a:lnTo>
                    <a:pt x="437" y="1457"/>
                  </a:lnTo>
                  <a:lnTo>
                    <a:pt x="436" y="1463"/>
                  </a:lnTo>
                  <a:lnTo>
                    <a:pt x="434" y="1469"/>
                  </a:lnTo>
                  <a:lnTo>
                    <a:pt x="433" y="1476"/>
                  </a:lnTo>
                  <a:lnTo>
                    <a:pt x="431" y="1482"/>
                  </a:lnTo>
                  <a:lnTo>
                    <a:pt x="429" y="1488"/>
                  </a:lnTo>
                  <a:lnTo>
                    <a:pt x="428" y="1495"/>
                  </a:lnTo>
                  <a:lnTo>
                    <a:pt x="426" y="1501"/>
                  </a:lnTo>
                  <a:lnTo>
                    <a:pt x="425" y="1507"/>
                  </a:lnTo>
                  <a:lnTo>
                    <a:pt x="424" y="1513"/>
                  </a:lnTo>
                  <a:lnTo>
                    <a:pt x="423" y="1518"/>
                  </a:lnTo>
                  <a:lnTo>
                    <a:pt x="422" y="1523"/>
                  </a:lnTo>
                  <a:lnTo>
                    <a:pt x="421" y="1529"/>
                  </a:lnTo>
                  <a:lnTo>
                    <a:pt x="420" y="1535"/>
                  </a:lnTo>
                  <a:lnTo>
                    <a:pt x="419" y="1541"/>
                  </a:lnTo>
                  <a:lnTo>
                    <a:pt x="418" y="1548"/>
                  </a:lnTo>
                  <a:lnTo>
                    <a:pt x="416" y="1555"/>
                  </a:lnTo>
                  <a:lnTo>
                    <a:pt x="415" y="1561"/>
                  </a:lnTo>
                  <a:lnTo>
                    <a:pt x="414" y="1568"/>
                  </a:lnTo>
                  <a:lnTo>
                    <a:pt x="413" y="1575"/>
                  </a:lnTo>
                  <a:lnTo>
                    <a:pt x="411" y="1581"/>
                  </a:lnTo>
                  <a:lnTo>
                    <a:pt x="410" y="1588"/>
                  </a:lnTo>
                  <a:lnTo>
                    <a:pt x="409" y="1594"/>
                  </a:lnTo>
                  <a:lnTo>
                    <a:pt x="408" y="1601"/>
                  </a:lnTo>
                  <a:lnTo>
                    <a:pt x="408" y="1607"/>
                  </a:lnTo>
                  <a:lnTo>
                    <a:pt x="407" y="1612"/>
                  </a:lnTo>
                  <a:lnTo>
                    <a:pt x="407" y="1618"/>
                  </a:lnTo>
                  <a:lnTo>
                    <a:pt x="408" y="1624"/>
                  </a:lnTo>
                  <a:lnTo>
                    <a:pt x="408" y="1633"/>
                  </a:lnTo>
                  <a:lnTo>
                    <a:pt x="410" y="1643"/>
                  </a:lnTo>
                  <a:lnTo>
                    <a:pt x="411" y="1654"/>
                  </a:lnTo>
                  <a:lnTo>
                    <a:pt x="413" y="1667"/>
                  </a:lnTo>
                  <a:lnTo>
                    <a:pt x="416" y="1680"/>
                  </a:lnTo>
                  <a:lnTo>
                    <a:pt x="418" y="1694"/>
                  </a:lnTo>
                  <a:lnTo>
                    <a:pt x="421" y="1709"/>
                  </a:lnTo>
                  <a:lnTo>
                    <a:pt x="424" y="1723"/>
                  </a:lnTo>
                  <a:lnTo>
                    <a:pt x="427" y="1738"/>
                  </a:lnTo>
                  <a:lnTo>
                    <a:pt x="430" y="1752"/>
                  </a:lnTo>
                  <a:lnTo>
                    <a:pt x="433" y="1765"/>
                  </a:lnTo>
                  <a:lnTo>
                    <a:pt x="436" y="1777"/>
                  </a:lnTo>
                  <a:lnTo>
                    <a:pt x="438" y="1788"/>
                  </a:lnTo>
                  <a:lnTo>
                    <a:pt x="441" y="1798"/>
                  </a:lnTo>
                  <a:lnTo>
                    <a:pt x="443" y="1806"/>
                  </a:lnTo>
                  <a:lnTo>
                    <a:pt x="446" y="1813"/>
                  </a:lnTo>
                  <a:lnTo>
                    <a:pt x="448" y="1823"/>
                  </a:lnTo>
                  <a:lnTo>
                    <a:pt x="450" y="1835"/>
                  </a:lnTo>
                  <a:lnTo>
                    <a:pt x="453" y="1848"/>
                  </a:lnTo>
                  <a:lnTo>
                    <a:pt x="455" y="1862"/>
                  </a:lnTo>
                  <a:lnTo>
                    <a:pt x="458" y="1878"/>
                  </a:lnTo>
                  <a:lnTo>
                    <a:pt x="461" y="1894"/>
                  </a:lnTo>
                  <a:lnTo>
                    <a:pt x="463" y="1911"/>
                  </a:lnTo>
                  <a:lnTo>
                    <a:pt x="466" y="1928"/>
                  </a:lnTo>
                  <a:lnTo>
                    <a:pt x="469" y="1944"/>
                  </a:lnTo>
                  <a:lnTo>
                    <a:pt x="471" y="1961"/>
                  </a:lnTo>
                  <a:lnTo>
                    <a:pt x="474" y="1978"/>
                  </a:lnTo>
                  <a:lnTo>
                    <a:pt x="476" y="1993"/>
                  </a:lnTo>
                  <a:lnTo>
                    <a:pt x="478" y="2008"/>
                  </a:lnTo>
                  <a:lnTo>
                    <a:pt x="481" y="2021"/>
                  </a:lnTo>
                  <a:lnTo>
                    <a:pt x="483" y="2033"/>
                  </a:lnTo>
                  <a:lnTo>
                    <a:pt x="485" y="2045"/>
                  </a:lnTo>
                  <a:lnTo>
                    <a:pt x="487" y="2056"/>
                  </a:lnTo>
                  <a:lnTo>
                    <a:pt x="489" y="2067"/>
                  </a:lnTo>
                  <a:lnTo>
                    <a:pt x="491" y="2077"/>
                  </a:lnTo>
                  <a:lnTo>
                    <a:pt x="493" y="2088"/>
                  </a:lnTo>
                  <a:lnTo>
                    <a:pt x="495" y="2098"/>
                  </a:lnTo>
                  <a:lnTo>
                    <a:pt x="496" y="2108"/>
                  </a:lnTo>
                  <a:lnTo>
                    <a:pt x="497" y="2117"/>
                  </a:lnTo>
                  <a:lnTo>
                    <a:pt x="499" y="2127"/>
                  </a:lnTo>
                  <a:lnTo>
                    <a:pt x="500" y="2135"/>
                  </a:lnTo>
                  <a:lnTo>
                    <a:pt x="501" y="2144"/>
                  </a:lnTo>
                  <a:lnTo>
                    <a:pt x="502" y="2151"/>
                  </a:lnTo>
                  <a:lnTo>
                    <a:pt x="502" y="2159"/>
                  </a:lnTo>
                  <a:lnTo>
                    <a:pt x="503" y="2166"/>
                  </a:lnTo>
                  <a:lnTo>
                    <a:pt x="503" y="2172"/>
                  </a:lnTo>
                  <a:lnTo>
                    <a:pt x="503" y="2178"/>
                  </a:lnTo>
                  <a:lnTo>
                    <a:pt x="503" y="2183"/>
                  </a:lnTo>
                  <a:lnTo>
                    <a:pt x="502" y="2190"/>
                  </a:lnTo>
                  <a:lnTo>
                    <a:pt x="502" y="2198"/>
                  </a:lnTo>
                  <a:lnTo>
                    <a:pt x="500" y="2207"/>
                  </a:lnTo>
                  <a:lnTo>
                    <a:pt x="499" y="2217"/>
                  </a:lnTo>
                  <a:lnTo>
                    <a:pt x="498" y="2227"/>
                  </a:lnTo>
                  <a:lnTo>
                    <a:pt x="496" y="2238"/>
                  </a:lnTo>
                  <a:lnTo>
                    <a:pt x="495" y="2249"/>
                  </a:lnTo>
                  <a:lnTo>
                    <a:pt x="493" y="2260"/>
                  </a:lnTo>
                  <a:lnTo>
                    <a:pt x="492" y="2271"/>
                  </a:lnTo>
                  <a:lnTo>
                    <a:pt x="491" y="2282"/>
                  </a:lnTo>
                  <a:lnTo>
                    <a:pt x="489" y="2293"/>
                  </a:lnTo>
                  <a:lnTo>
                    <a:pt x="488" y="2303"/>
                  </a:lnTo>
                  <a:lnTo>
                    <a:pt x="488" y="2312"/>
                  </a:lnTo>
                  <a:lnTo>
                    <a:pt x="487" y="2321"/>
                  </a:lnTo>
                  <a:lnTo>
                    <a:pt x="487" y="2329"/>
                  </a:lnTo>
                  <a:lnTo>
                    <a:pt x="487" y="2338"/>
                  </a:lnTo>
                  <a:lnTo>
                    <a:pt x="488" y="2349"/>
                  </a:lnTo>
                  <a:lnTo>
                    <a:pt x="490" y="2362"/>
                  </a:lnTo>
                  <a:lnTo>
                    <a:pt x="492" y="2377"/>
                  </a:lnTo>
                  <a:lnTo>
                    <a:pt x="494" y="2393"/>
                  </a:lnTo>
                  <a:lnTo>
                    <a:pt x="497" y="2410"/>
                  </a:lnTo>
                  <a:lnTo>
                    <a:pt x="500" y="2428"/>
                  </a:lnTo>
                  <a:lnTo>
                    <a:pt x="503" y="2446"/>
                  </a:lnTo>
                  <a:lnTo>
                    <a:pt x="506" y="2464"/>
                  </a:lnTo>
                  <a:lnTo>
                    <a:pt x="510" y="2482"/>
                  </a:lnTo>
                  <a:lnTo>
                    <a:pt x="513" y="2499"/>
                  </a:lnTo>
                  <a:lnTo>
                    <a:pt x="515" y="2515"/>
                  </a:lnTo>
                  <a:lnTo>
                    <a:pt x="518" y="2529"/>
                  </a:lnTo>
                  <a:lnTo>
                    <a:pt x="520" y="2542"/>
                  </a:lnTo>
                  <a:lnTo>
                    <a:pt x="522" y="2553"/>
                  </a:lnTo>
                  <a:lnTo>
                    <a:pt x="523" y="2561"/>
                  </a:lnTo>
                  <a:lnTo>
                    <a:pt x="524" y="2568"/>
                  </a:lnTo>
                  <a:lnTo>
                    <a:pt x="525" y="2577"/>
                  </a:lnTo>
                  <a:lnTo>
                    <a:pt x="527" y="2588"/>
                  </a:lnTo>
                  <a:lnTo>
                    <a:pt x="529" y="2599"/>
                  </a:lnTo>
                  <a:lnTo>
                    <a:pt x="532" y="2611"/>
                  </a:lnTo>
                  <a:lnTo>
                    <a:pt x="535" y="2623"/>
                  </a:lnTo>
                  <a:lnTo>
                    <a:pt x="537" y="2636"/>
                  </a:lnTo>
                  <a:lnTo>
                    <a:pt x="540" y="2649"/>
                  </a:lnTo>
                  <a:lnTo>
                    <a:pt x="543" y="2662"/>
                  </a:lnTo>
                  <a:lnTo>
                    <a:pt x="546" y="2674"/>
                  </a:lnTo>
                  <a:lnTo>
                    <a:pt x="548" y="2686"/>
                  </a:lnTo>
                  <a:lnTo>
                    <a:pt x="550" y="2697"/>
                  </a:lnTo>
                  <a:lnTo>
                    <a:pt x="552" y="2707"/>
                  </a:lnTo>
                  <a:lnTo>
                    <a:pt x="554" y="2716"/>
                  </a:lnTo>
                  <a:lnTo>
                    <a:pt x="554" y="2723"/>
                  </a:lnTo>
                  <a:lnTo>
                    <a:pt x="555" y="2729"/>
                  </a:lnTo>
                  <a:lnTo>
                    <a:pt x="555" y="2733"/>
                  </a:lnTo>
                  <a:lnTo>
                    <a:pt x="555" y="2738"/>
                  </a:lnTo>
                  <a:lnTo>
                    <a:pt x="556" y="2742"/>
                  </a:lnTo>
                  <a:lnTo>
                    <a:pt x="557" y="2747"/>
                  </a:lnTo>
                  <a:lnTo>
                    <a:pt x="558" y="2751"/>
                  </a:lnTo>
                  <a:lnTo>
                    <a:pt x="559" y="2755"/>
                  </a:lnTo>
                  <a:lnTo>
                    <a:pt x="560" y="2760"/>
                  </a:lnTo>
                  <a:lnTo>
                    <a:pt x="561" y="2765"/>
                  </a:lnTo>
                  <a:lnTo>
                    <a:pt x="561" y="2769"/>
                  </a:lnTo>
                  <a:lnTo>
                    <a:pt x="562" y="2774"/>
                  </a:lnTo>
                  <a:lnTo>
                    <a:pt x="562" y="2778"/>
                  </a:lnTo>
                  <a:lnTo>
                    <a:pt x="561" y="2782"/>
                  </a:lnTo>
                  <a:lnTo>
                    <a:pt x="561" y="2787"/>
                  </a:lnTo>
                  <a:lnTo>
                    <a:pt x="559" y="2792"/>
                  </a:lnTo>
                  <a:lnTo>
                    <a:pt x="557" y="2796"/>
                  </a:lnTo>
                  <a:lnTo>
                    <a:pt x="555" y="2801"/>
                  </a:lnTo>
                  <a:lnTo>
                    <a:pt x="552" y="2805"/>
                  </a:lnTo>
                  <a:lnTo>
                    <a:pt x="549" y="2809"/>
                  </a:lnTo>
                  <a:lnTo>
                    <a:pt x="546" y="2814"/>
                  </a:lnTo>
                  <a:lnTo>
                    <a:pt x="543" y="2818"/>
                  </a:lnTo>
                  <a:lnTo>
                    <a:pt x="540" y="2823"/>
                  </a:lnTo>
                  <a:lnTo>
                    <a:pt x="537" y="2827"/>
                  </a:lnTo>
                  <a:lnTo>
                    <a:pt x="534" y="2832"/>
                  </a:lnTo>
                  <a:lnTo>
                    <a:pt x="531" y="2836"/>
                  </a:lnTo>
                  <a:lnTo>
                    <a:pt x="528" y="2840"/>
                  </a:lnTo>
                  <a:lnTo>
                    <a:pt x="525" y="2844"/>
                  </a:lnTo>
                  <a:lnTo>
                    <a:pt x="522" y="2849"/>
                  </a:lnTo>
                  <a:lnTo>
                    <a:pt x="519" y="2853"/>
                  </a:lnTo>
                  <a:lnTo>
                    <a:pt x="516" y="2857"/>
                  </a:lnTo>
                  <a:lnTo>
                    <a:pt x="513" y="2861"/>
                  </a:lnTo>
                  <a:lnTo>
                    <a:pt x="510" y="2864"/>
                  </a:lnTo>
                  <a:lnTo>
                    <a:pt x="507" y="2868"/>
                  </a:lnTo>
                  <a:lnTo>
                    <a:pt x="504" y="2872"/>
                  </a:lnTo>
                  <a:lnTo>
                    <a:pt x="500" y="2876"/>
                  </a:lnTo>
                  <a:lnTo>
                    <a:pt x="496" y="2880"/>
                  </a:lnTo>
                  <a:lnTo>
                    <a:pt x="492" y="2883"/>
                  </a:lnTo>
                  <a:lnTo>
                    <a:pt x="489" y="2887"/>
                  </a:lnTo>
                  <a:lnTo>
                    <a:pt x="484" y="2891"/>
                  </a:lnTo>
                  <a:lnTo>
                    <a:pt x="480" y="2895"/>
                  </a:lnTo>
                  <a:lnTo>
                    <a:pt x="476" y="2898"/>
                  </a:lnTo>
                  <a:lnTo>
                    <a:pt x="472" y="2902"/>
                  </a:lnTo>
                  <a:lnTo>
                    <a:pt x="468" y="2906"/>
                  </a:lnTo>
                  <a:lnTo>
                    <a:pt x="465" y="2910"/>
                  </a:lnTo>
                  <a:lnTo>
                    <a:pt x="461" y="2913"/>
                  </a:lnTo>
                  <a:lnTo>
                    <a:pt x="458" y="2917"/>
                  </a:lnTo>
                  <a:lnTo>
                    <a:pt x="455" y="2921"/>
                  </a:lnTo>
                  <a:lnTo>
                    <a:pt x="453" y="2925"/>
                  </a:lnTo>
                  <a:lnTo>
                    <a:pt x="451" y="2928"/>
                  </a:lnTo>
                  <a:lnTo>
                    <a:pt x="450" y="2932"/>
                  </a:lnTo>
                  <a:lnTo>
                    <a:pt x="448" y="2935"/>
                  </a:lnTo>
                  <a:lnTo>
                    <a:pt x="447" y="2938"/>
                  </a:lnTo>
                  <a:lnTo>
                    <a:pt x="445" y="2941"/>
                  </a:lnTo>
                  <a:lnTo>
                    <a:pt x="444" y="2944"/>
                  </a:lnTo>
                  <a:lnTo>
                    <a:pt x="443" y="2947"/>
                  </a:lnTo>
                  <a:lnTo>
                    <a:pt x="441" y="2950"/>
                  </a:lnTo>
                  <a:lnTo>
                    <a:pt x="440" y="2953"/>
                  </a:lnTo>
                  <a:lnTo>
                    <a:pt x="439" y="2955"/>
                  </a:lnTo>
                  <a:lnTo>
                    <a:pt x="438" y="2958"/>
                  </a:lnTo>
                  <a:lnTo>
                    <a:pt x="437" y="2961"/>
                  </a:lnTo>
                  <a:lnTo>
                    <a:pt x="437" y="2965"/>
                  </a:lnTo>
                  <a:lnTo>
                    <a:pt x="436" y="2968"/>
                  </a:lnTo>
                  <a:lnTo>
                    <a:pt x="436" y="2972"/>
                  </a:lnTo>
                  <a:lnTo>
                    <a:pt x="435" y="2976"/>
                  </a:lnTo>
                  <a:lnTo>
                    <a:pt x="435" y="2980"/>
                  </a:lnTo>
                  <a:lnTo>
                    <a:pt x="435" y="2985"/>
                  </a:lnTo>
                  <a:lnTo>
                    <a:pt x="435" y="2989"/>
                  </a:lnTo>
                  <a:lnTo>
                    <a:pt x="435" y="2994"/>
                  </a:lnTo>
                  <a:lnTo>
                    <a:pt x="435" y="2999"/>
                  </a:lnTo>
                  <a:lnTo>
                    <a:pt x="435" y="3004"/>
                  </a:lnTo>
                  <a:lnTo>
                    <a:pt x="434" y="3009"/>
                  </a:lnTo>
                  <a:lnTo>
                    <a:pt x="434" y="3014"/>
                  </a:lnTo>
                  <a:lnTo>
                    <a:pt x="434" y="3019"/>
                  </a:lnTo>
                  <a:lnTo>
                    <a:pt x="434" y="3023"/>
                  </a:lnTo>
                  <a:lnTo>
                    <a:pt x="434" y="3028"/>
                  </a:lnTo>
                  <a:lnTo>
                    <a:pt x="435" y="3032"/>
                  </a:lnTo>
                  <a:lnTo>
                    <a:pt x="435" y="3036"/>
                  </a:lnTo>
                  <a:lnTo>
                    <a:pt x="436" y="3039"/>
                  </a:lnTo>
                  <a:lnTo>
                    <a:pt x="437" y="3043"/>
                  </a:lnTo>
                  <a:lnTo>
                    <a:pt x="438" y="3046"/>
                  </a:lnTo>
                  <a:lnTo>
                    <a:pt x="439" y="3048"/>
                  </a:lnTo>
                  <a:lnTo>
                    <a:pt x="441" y="3050"/>
                  </a:lnTo>
                  <a:lnTo>
                    <a:pt x="442" y="3053"/>
                  </a:lnTo>
                  <a:lnTo>
                    <a:pt x="444" y="3055"/>
                  </a:lnTo>
                  <a:lnTo>
                    <a:pt x="445" y="3057"/>
                  </a:lnTo>
                  <a:lnTo>
                    <a:pt x="447" y="3059"/>
                  </a:lnTo>
                  <a:lnTo>
                    <a:pt x="449" y="3061"/>
                  </a:lnTo>
                  <a:lnTo>
                    <a:pt x="450" y="3063"/>
                  </a:lnTo>
                  <a:lnTo>
                    <a:pt x="452" y="3064"/>
                  </a:lnTo>
                  <a:lnTo>
                    <a:pt x="453" y="3065"/>
                  </a:lnTo>
                  <a:lnTo>
                    <a:pt x="455" y="3067"/>
                  </a:lnTo>
                  <a:lnTo>
                    <a:pt x="457" y="3068"/>
                  </a:lnTo>
                  <a:lnTo>
                    <a:pt x="459" y="3068"/>
                  </a:lnTo>
                  <a:lnTo>
                    <a:pt x="461" y="3069"/>
                  </a:lnTo>
                  <a:lnTo>
                    <a:pt x="463" y="3069"/>
                  </a:lnTo>
                  <a:lnTo>
                    <a:pt x="465" y="3069"/>
                  </a:lnTo>
                  <a:lnTo>
                    <a:pt x="467" y="3068"/>
                  </a:lnTo>
                  <a:lnTo>
                    <a:pt x="470" y="3067"/>
                  </a:lnTo>
                  <a:lnTo>
                    <a:pt x="473" y="3065"/>
                  </a:lnTo>
                  <a:lnTo>
                    <a:pt x="477" y="3062"/>
                  </a:lnTo>
                  <a:lnTo>
                    <a:pt x="480" y="3059"/>
                  </a:lnTo>
                  <a:lnTo>
                    <a:pt x="485" y="3056"/>
                  </a:lnTo>
                  <a:lnTo>
                    <a:pt x="489" y="3052"/>
                  </a:lnTo>
                  <a:lnTo>
                    <a:pt x="494" y="3047"/>
                  </a:lnTo>
                  <a:lnTo>
                    <a:pt x="499" y="3043"/>
                  </a:lnTo>
                  <a:lnTo>
                    <a:pt x="504" y="3038"/>
                  </a:lnTo>
                  <a:lnTo>
                    <a:pt x="508" y="3033"/>
                  </a:lnTo>
                  <a:lnTo>
                    <a:pt x="513" y="3028"/>
                  </a:lnTo>
                  <a:lnTo>
                    <a:pt x="517" y="3024"/>
                  </a:lnTo>
                  <a:lnTo>
                    <a:pt x="521" y="3019"/>
                  </a:lnTo>
                  <a:lnTo>
                    <a:pt x="525" y="3015"/>
                  </a:lnTo>
                  <a:lnTo>
                    <a:pt x="528" y="3012"/>
                  </a:lnTo>
                  <a:lnTo>
                    <a:pt x="531" y="3008"/>
                  </a:lnTo>
                  <a:lnTo>
                    <a:pt x="533" y="3005"/>
                  </a:lnTo>
                  <a:lnTo>
                    <a:pt x="537" y="3001"/>
                  </a:lnTo>
                  <a:lnTo>
                    <a:pt x="540" y="2996"/>
                  </a:lnTo>
                  <a:lnTo>
                    <a:pt x="545" y="2991"/>
                  </a:lnTo>
                  <a:lnTo>
                    <a:pt x="550" y="2986"/>
                  </a:lnTo>
                  <a:lnTo>
                    <a:pt x="555" y="2980"/>
                  </a:lnTo>
                  <a:lnTo>
                    <a:pt x="560" y="2975"/>
                  </a:lnTo>
                  <a:lnTo>
                    <a:pt x="566" y="2969"/>
                  </a:lnTo>
                  <a:lnTo>
                    <a:pt x="571" y="2963"/>
                  </a:lnTo>
                  <a:lnTo>
                    <a:pt x="577" y="2957"/>
                  </a:lnTo>
                  <a:lnTo>
                    <a:pt x="583" y="2952"/>
                  </a:lnTo>
                  <a:lnTo>
                    <a:pt x="588" y="2947"/>
                  </a:lnTo>
                  <a:lnTo>
                    <a:pt x="593" y="2942"/>
                  </a:lnTo>
                  <a:lnTo>
                    <a:pt x="598" y="2938"/>
                  </a:lnTo>
                  <a:lnTo>
                    <a:pt x="603" y="2935"/>
                  </a:lnTo>
                  <a:lnTo>
                    <a:pt x="607" y="2932"/>
                  </a:lnTo>
                  <a:lnTo>
                    <a:pt x="610" y="2930"/>
                  </a:lnTo>
                  <a:lnTo>
                    <a:pt x="613" y="2927"/>
                  </a:lnTo>
                  <a:lnTo>
                    <a:pt x="617" y="2925"/>
                  </a:lnTo>
                  <a:lnTo>
                    <a:pt x="620" y="2922"/>
                  </a:lnTo>
                  <a:lnTo>
                    <a:pt x="623" y="2919"/>
                  </a:lnTo>
                  <a:lnTo>
                    <a:pt x="625" y="2916"/>
                  </a:lnTo>
                  <a:lnTo>
                    <a:pt x="628" y="2913"/>
                  </a:lnTo>
                  <a:lnTo>
                    <a:pt x="631" y="2910"/>
                  </a:lnTo>
                  <a:lnTo>
                    <a:pt x="634" y="2907"/>
                  </a:lnTo>
                  <a:lnTo>
                    <a:pt x="637" y="2904"/>
                  </a:lnTo>
                  <a:lnTo>
                    <a:pt x="640" y="2901"/>
                  </a:lnTo>
                  <a:lnTo>
                    <a:pt x="643" y="2899"/>
                  </a:lnTo>
                  <a:lnTo>
                    <a:pt x="646" y="2896"/>
                  </a:lnTo>
                  <a:lnTo>
                    <a:pt x="650" y="2893"/>
                  </a:lnTo>
                  <a:lnTo>
                    <a:pt x="654" y="2891"/>
                  </a:lnTo>
                  <a:lnTo>
                    <a:pt x="659" y="2889"/>
                  </a:lnTo>
                  <a:lnTo>
                    <a:pt x="663" y="2886"/>
                  </a:lnTo>
                  <a:lnTo>
                    <a:pt x="667" y="2884"/>
                  </a:lnTo>
                  <a:lnTo>
                    <a:pt x="670" y="2883"/>
                  </a:lnTo>
                  <a:lnTo>
                    <a:pt x="673" y="2881"/>
                  </a:lnTo>
                  <a:lnTo>
                    <a:pt x="676" y="2880"/>
                  </a:lnTo>
                  <a:lnTo>
                    <a:pt x="679" y="2879"/>
                  </a:lnTo>
                  <a:lnTo>
                    <a:pt x="681" y="2877"/>
                  </a:lnTo>
                  <a:lnTo>
                    <a:pt x="683" y="2876"/>
                  </a:lnTo>
                  <a:lnTo>
                    <a:pt x="685" y="2875"/>
                  </a:lnTo>
                  <a:lnTo>
                    <a:pt x="687" y="2874"/>
                  </a:lnTo>
                  <a:lnTo>
                    <a:pt x="688" y="2873"/>
                  </a:lnTo>
                  <a:lnTo>
                    <a:pt x="689" y="2871"/>
                  </a:lnTo>
                  <a:lnTo>
                    <a:pt x="689" y="2870"/>
                  </a:lnTo>
                  <a:lnTo>
                    <a:pt x="690" y="2868"/>
                  </a:lnTo>
                  <a:lnTo>
                    <a:pt x="690" y="2866"/>
                  </a:lnTo>
                  <a:lnTo>
                    <a:pt x="690" y="2864"/>
                  </a:lnTo>
                  <a:lnTo>
                    <a:pt x="690" y="2862"/>
                  </a:lnTo>
                  <a:lnTo>
                    <a:pt x="690" y="2859"/>
                  </a:lnTo>
                  <a:lnTo>
                    <a:pt x="690" y="2856"/>
                  </a:lnTo>
                  <a:lnTo>
                    <a:pt x="690" y="2853"/>
                  </a:lnTo>
                  <a:lnTo>
                    <a:pt x="689" y="2849"/>
                  </a:lnTo>
                  <a:lnTo>
                    <a:pt x="689" y="2846"/>
                  </a:lnTo>
                  <a:lnTo>
                    <a:pt x="688" y="2842"/>
                  </a:lnTo>
                  <a:lnTo>
                    <a:pt x="687" y="2837"/>
                  </a:lnTo>
                  <a:lnTo>
                    <a:pt x="687" y="2833"/>
                  </a:lnTo>
                  <a:lnTo>
                    <a:pt x="686" y="2828"/>
                  </a:lnTo>
                  <a:lnTo>
                    <a:pt x="685" y="2823"/>
                  </a:lnTo>
                  <a:lnTo>
                    <a:pt x="684" y="2817"/>
                  </a:lnTo>
                  <a:lnTo>
                    <a:pt x="682" y="2812"/>
                  </a:lnTo>
                  <a:lnTo>
                    <a:pt x="681" y="2805"/>
                  </a:lnTo>
                  <a:lnTo>
                    <a:pt x="680" y="2799"/>
                  </a:lnTo>
                  <a:lnTo>
                    <a:pt x="678" y="2793"/>
                  </a:lnTo>
                  <a:lnTo>
                    <a:pt x="677" y="2786"/>
                  </a:lnTo>
                  <a:lnTo>
                    <a:pt x="675" y="2778"/>
                  </a:lnTo>
                  <a:lnTo>
                    <a:pt x="674" y="2771"/>
                  </a:lnTo>
                  <a:lnTo>
                    <a:pt x="672" y="2764"/>
                  </a:lnTo>
                  <a:lnTo>
                    <a:pt x="671" y="2756"/>
                  </a:lnTo>
                  <a:lnTo>
                    <a:pt x="670" y="2749"/>
                  </a:lnTo>
                  <a:lnTo>
                    <a:pt x="669" y="2741"/>
                  </a:lnTo>
                  <a:lnTo>
                    <a:pt x="668" y="2734"/>
                  </a:lnTo>
                  <a:lnTo>
                    <a:pt x="667" y="2727"/>
                  </a:lnTo>
                  <a:lnTo>
                    <a:pt x="666" y="2720"/>
                  </a:lnTo>
                  <a:lnTo>
                    <a:pt x="666" y="2713"/>
                  </a:lnTo>
                  <a:lnTo>
                    <a:pt x="665" y="2707"/>
                  </a:lnTo>
                  <a:lnTo>
                    <a:pt x="665" y="2700"/>
                  </a:lnTo>
                  <a:lnTo>
                    <a:pt x="665" y="2695"/>
                  </a:lnTo>
                  <a:lnTo>
                    <a:pt x="666" y="2690"/>
                  </a:lnTo>
                  <a:lnTo>
                    <a:pt x="666" y="2685"/>
                  </a:lnTo>
                  <a:lnTo>
                    <a:pt x="667" y="2679"/>
                  </a:lnTo>
                  <a:lnTo>
                    <a:pt x="669" y="2670"/>
                  </a:lnTo>
                  <a:lnTo>
                    <a:pt x="672" y="2658"/>
                  </a:lnTo>
                  <a:lnTo>
                    <a:pt x="674" y="2644"/>
                  </a:lnTo>
                  <a:lnTo>
                    <a:pt x="677" y="2628"/>
                  </a:lnTo>
                  <a:lnTo>
                    <a:pt x="681" y="2611"/>
                  </a:lnTo>
                  <a:lnTo>
                    <a:pt x="684" y="2593"/>
                  </a:lnTo>
                  <a:lnTo>
                    <a:pt x="688" y="2575"/>
                  </a:lnTo>
                  <a:lnTo>
                    <a:pt x="691" y="2556"/>
                  </a:lnTo>
                  <a:lnTo>
                    <a:pt x="695" y="2537"/>
                  </a:lnTo>
                  <a:lnTo>
                    <a:pt x="698" y="2519"/>
                  </a:lnTo>
                  <a:lnTo>
                    <a:pt x="700" y="2503"/>
                  </a:lnTo>
                  <a:lnTo>
                    <a:pt x="703" y="2487"/>
                  </a:lnTo>
                  <a:lnTo>
                    <a:pt x="704" y="2473"/>
                  </a:lnTo>
                  <a:lnTo>
                    <a:pt x="706" y="2462"/>
                  </a:lnTo>
                  <a:lnTo>
                    <a:pt x="706" y="2453"/>
                  </a:lnTo>
                  <a:lnTo>
                    <a:pt x="706" y="2444"/>
                  </a:lnTo>
                  <a:lnTo>
                    <a:pt x="706" y="2434"/>
                  </a:lnTo>
                  <a:lnTo>
                    <a:pt x="705" y="2423"/>
                  </a:lnTo>
                  <a:lnTo>
                    <a:pt x="705" y="2411"/>
                  </a:lnTo>
                  <a:lnTo>
                    <a:pt x="704" y="2397"/>
                  </a:lnTo>
                  <a:lnTo>
                    <a:pt x="704" y="2383"/>
                  </a:lnTo>
                  <a:lnTo>
                    <a:pt x="703" y="2369"/>
                  </a:lnTo>
                  <a:lnTo>
                    <a:pt x="702" y="2354"/>
                  </a:lnTo>
                  <a:lnTo>
                    <a:pt x="701" y="2340"/>
                  </a:lnTo>
                  <a:lnTo>
                    <a:pt x="701" y="2326"/>
                  </a:lnTo>
                  <a:lnTo>
                    <a:pt x="700" y="2313"/>
                  </a:lnTo>
                  <a:lnTo>
                    <a:pt x="699" y="2301"/>
                  </a:lnTo>
                  <a:lnTo>
                    <a:pt x="699" y="2290"/>
                  </a:lnTo>
                  <a:lnTo>
                    <a:pt x="698" y="2280"/>
                  </a:lnTo>
                  <a:lnTo>
                    <a:pt x="698" y="2272"/>
                  </a:lnTo>
                  <a:lnTo>
                    <a:pt x="698" y="2265"/>
                  </a:lnTo>
                  <a:lnTo>
                    <a:pt x="698" y="2259"/>
                  </a:lnTo>
                  <a:lnTo>
                    <a:pt x="698" y="2251"/>
                  </a:lnTo>
                  <a:lnTo>
                    <a:pt x="699" y="2241"/>
                  </a:lnTo>
                  <a:lnTo>
                    <a:pt x="699" y="2229"/>
                  </a:lnTo>
                  <a:lnTo>
                    <a:pt x="700" y="2216"/>
                  </a:lnTo>
                  <a:lnTo>
                    <a:pt x="701" y="2203"/>
                  </a:lnTo>
                  <a:lnTo>
                    <a:pt x="702" y="2188"/>
                  </a:lnTo>
                  <a:lnTo>
                    <a:pt x="703" y="2174"/>
                  </a:lnTo>
                  <a:lnTo>
                    <a:pt x="704" y="2159"/>
                  </a:lnTo>
                  <a:lnTo>
                    <a:pt x="705" y="2144"/>
                  </a:lnTo>
                  <a:lnTo>
                    <a:pt x="706" y="2130"/>
                  </a:lnTo>
                  <a:lnTo>
                    <a:pt x="707" y="2116"/>
                  </a:lnTo>
                  <a:lnTo>
                    <a:pt x="708" y="2104"/>
                  </a:lnTo>
                  <a:lnTo>
                    <a:pt x="708" y="2092"/>
                  </a:lnTo>
                  <a:lnTo>
                    <a:pt x="709" y="2082"/>
                  </a:lnTo>
                  <a:lnTo>
                    <a:pt x="710" y="2074"/>
                  </a:lnTo>
                  <a:lnTo>
                    <a:pt x="711" y="2065"/>
                  </a:lnTo>
                  <a:lnTo>
                    <a:pt x="712" y="2053"/>
                  </a:lnTo>
                  <a:lnTo>
                    <a:pt x="713" y="2039"/>
                  </a:lnTo>
                  <a:lnTo>
                    <a:pt x="714" y="2024"/>
                  </a:lnTo>
                  <a:lnTo>
                    <a:pt x="716" y="2007"/>
                  </a:lnTo>
                  <a:lnTo>
                    <a:pt x="717" y="1989"/>
                  </a:lnTo>
                  <a:lnTo>
                    <a:pt x="718" y="1971"/>
                  </a:lnTo>
                  <a:lnTo>
                    <a:pt x="720" y="1952"/>
                  </a:lnTo>
                  <a:lnTo>
                    <a:pt x="721" y="1934"/>
                  </a:lnTo>
                  <a:lnTo>
                    <a:pt x="722" y="1916"/>
                  </a:lnTo>
                  <a:lnTo>
                    <a:pt x="723" y="1899"/>
                  </a:lnTo>
                  <a:lnTo>
                    <a:pt x="724" y="1884"/>
                  </a:lnTo>
                  <a:lnTo>
                    <a:pt x="725" y="1870"/>
                  </a:lnTo>
                  <a:lnTo>
                    <a:pt x="726" y="1859"/>
                  </a:lnTo>
                  <a:lnTo>
                    <a:pt x="726" y="1851"/>
                  </a:lnTo>
                  <a:lnTo>
                    <a:pt x="726" y="1846"/>
                  </a:lnTo>
                  <a:lnTo>
                    <a:pt x="726" y="1841"/>
                  </a:lnTo>
                  <a:lnTo>
                    <a:pt x="726" y="1835"/>
                  </a:lnTo>
                  <a:lnTo>
                    <a:pt x="726" y="1827"/>
                  </a:lnTo>
                  <a:lnTo>
                    <a:pt x="725" y="1818"/>
                  </a:lnTo>
                  <a:lnTo>
                    <a:pt x="725" y="1809"/>
                  </a:lnTo>
                  <a:lnTo>
                    <a:pt x="725" y="1799"/>
                  </a:lnTo>
                  <a:lnTo>
                    <a:pt x="724" y="1789"/>
                  </a:lnTo>
                  <a:lnTo>
                    <a:pt x="724" y="1778"/>
                  </a:lnTo>
                  <a:lnTo>
                    <a:pt x="724" y="1768"/>
                  </a:lnTo>
                  <a:lnTo>
                    <a:pt x="723" y="1758"/>
                  </a:lnTo>
                  <a:lnTo>
                    <a:pt x="723" y="1749"/>
                  </a:lnTo>
                  <a:lnTo>
                    <a:pt x="723" y="1742"/>
                  </a:lnTo>
                  <a:lnTo>
                    <a:pt x="722" y="1735"/>
                  </a:lnTo>
                  <a:lnTo>
                    <a:pt x="722" y="1730"/>
                  </a:lnTo>
                  <a:lnTo>
                    <a:pt x="722" y="1727"/>
                  </a:lnTo>
                  <a:lnTo>
                    <a:pt x="722" y="1726"/>
                  </a:lnTo>
                  <a:lnTo>
                    <a:pt x="722" y="1729"/>
                  </a:lnTo>
                  <a:lnTo>
                    <a:pt x="723" y="1740"/>
                  </a:lnTo>
                  <a:lnTo>
                    <a:pt x="724" y="1756"/>
                  </a:lnTo>
                  <a:lnTo>
                    <a:pt x="725" y="1777"/>
                  </a:lnTo>
                  <a:lnTo>
                    <a:pt x="726" y="1802"/>
                  </a:lnTo>
                  <a:lnTo>
                    <a:pt x="727" y="1831"/>
                  </a:lnTo>
                  <a:lnTo>
                    <a:pt x="729" y="1861"/>
                  </a:lnTo>
                  <a:lnTo>
                    <a:pt x="731" y="1893"/>
                  </a:lnTo>
                  <a:lnTo>
                    <a:pt x="733" y="1924"/>
                  </a:lnTo>
                  <a:lnTo>
                    <a:pt x="735" y="1956"/>
                  </a:lnTo>
                  <a:lnTo>
                    <a:pt x="737" y="1985"/>
                  </a:lnTo>
                  <a:lnTo>
                    <a:pt x="739" y="2012"/>
                  </a:lnTo>
                  <a:lnTo>
                    <a:pt x="741" y="2036"/>
                  </a:lnTo>
                  <a:lnTo>
                    <a:pt x="743" y="2056"/>
                  </a:lnTo>
                  <a:lnTo>
                    <a:pt x="744" y="2070"/>
                  </a:lnTo>
                  <a:lnTo>
                    <a:pt x="746" y="2078"/>
                  </a:lnTo>
                  <a:lnTo>
                    <a:pt x="748" y="2083"/>
                  </a:lnTo>
                  <a:lnTo>
                    <a:pt x="749" y="2089"/>
                  </a:lnTo>
                  <a:lnTo>
                    <a:pt x="751" y="2095"/>
                  </a:lnTo>
                  <a:lnTo>
                    <a:pt x="753" y="2103"/>
                  </a:lnTo>
                  <a:lnTo>
                    <a:pt x="754" y="2111"/>
                  </a:lnTo>
                  <a:lnTo>
                    <a:pt x="756" y="2120"/>
                  </a:lnTo>
                  <a:lnTo>
                    <a:pt x="758" y="2129"/>
                  </a:lnTo>
                  <a:lnTo>
                    <a:pt x="760" y="2138"/>
                  </a:lnTo>
                  <a:lnTo>
                    <a:pt x="761" y="2148"/>
                  </a:lnTo>
                  <a:lnTo>
                    <a:pt x="763" y="2157"/>
                  </a:lnTo>
                  <a:lnTo>
                    <a:pt x="764" y="2166"/>
                  </a:lnTo>
                  <a:lnTo>
                    <a:pt x="766" y="2175"/>
                  </a:lnTo>
                  <a:lnTo>
                    <a:pt x="767" y="2184"/>
                  </a:lnTo>
                  <a:lnTo>
                    <a:pt x="768" y="2192"/>
                  </a:lnTo>
                  <a:lnTo>
                    <a:pt x="769" y="2199"/>
                  </a:lnTo>
                  <a:lnTo>
                    <a:pt x="770" y="2205"/>
                  </a:lnTo>
                  <a:lnTo>
                    <a:pt x="771" y="2211"/>
                  </a:lnTo>
                  <a:lnTo>
                    <a:pt x="771" y="2217"/>
                  </a:lnTo>
                  <a:lnTo>
                    <a:pt x="772" y="2223"/>
                  </a:lnTo>
                  <a:lnTo>
                    <a:pt x="773" y="2229"/>
                  </a:lnTo>
                  <a:lnTo>
                    <a:pt x="774" y="2235"/>
                  </a:lnTo>
                  <a:lnTo>
                    <a:pt x="774" y="2240"/>
                  </a:lnTo>
                  <a:lnTo>
                    <a:pt x="775" y="2246"/>
                  </a:lnTo>
                  <a:lnTo>
                    <a:pt x="775" y="2251"/>
                  </a:lnTo>
                  <a:lnTo>
                    <a:pt x="776" y="2256"/>
                  </a:lnTo>
                  <a:lnTo>
                    <a:pt x="776" y="2261"/>
                  </a:lnTo>
                  <a:lnTo>
                    <a:pt x="777" y="2266"/>
                  </a:lnTo>
                  <a:lnTo>
                    <a:pt x="777" y="2270"/>
                  </a:lnTo>
                  <a:lnTo>
                    <a:pt x="777" y="2275"/>
                  </a:lnTo>
                  <a:lnTo>
                    <a:pt x="778" y="2279"/>
                  </a:lnTo>
                  <a:lnTo>
                    <a:pt x="778" y="2282"/>
                  </a:lnTo>
                  <a:lnTo>
                    <a:pt x="778" y="2285"/>
                  </a:lnTo>
                  <a:lnTo>
                    <a:pt x="778" y="2289"/>
                  </a:lnTo>
                  <a:lnTo>
                    <a:pt x="777" y="2295"/>
                  </a:lnTo>
                  <a:lnTo>
                    <a:pt x="775" y="2303"/>
                  </a:lnTo>
                  <a:lnTo>
                    <a:pt x="774" y="2313"/>
                  </a:lnTo>
                  <a:lnTo>
                    <a:pt x="772" y="2323"/>
                  </a:lnTo>
                  <a:lnTo>
                    <a:pt x="769" y="2335"/>
                  </a:lnTo>
                  <a:lnTo>
                    <a:pt x="767" y="2347"/>
                  </a:lnTo>
                  <a:lnTo>
                    <a:pt x="764" y="2360"/>
                  </a:lnTo>
                  <a:lnTo>
                    <a:pt x="762" y="2373"/>
                  </a:lnTo>
                  <a:lnTo>
                    <a:pt x="760" y="2386"/>
                  </a:lnTo>
                  <a:lnTo>
                    <a:pt x="758" y="2399"/>
                  </a:lnTo>
                  <a:lnTo>
                    <a:pt x="756" y="2412"/>
                  </a:lnTo>
                  <a:lnTo>
                    <a:pt x="755" y="2424"/>
                  </a:lnTo>
                  <a:lnTo>
                    <a:pt x="754" y="2435"/>
                  </a:lnTo>
                  <a:lnTo>
                    <a:pt x="754" y="2445"/>
                  </a:lnTo>
                  <a:lnTo>
                    <a:pt x="754" y="2453"/>
                  </a:lnTo>
                  <a:lnTo>
                    <a:pt x="755" y="2462"/>
                  </a:lnTo>
                  <a:lnTo>
                    <a:pt x="757" y="2473"/>
                  </a:lnTo>
                  <a:lnTo>
                    <a:pt x="759" y="2486"/>
                  </a:lnTo>
                  <a:lnTo>
                    <a:pt x="761" y="2502"/>
                  </a:lnTo>
                  <a:lnTo>
                    <a:pt x="764" y="2518"/>
                  </a:lnTo>
                  <a:lnTo>
                    <a:pt x="767" y="2536"/>
                  </a:lnTo>
                  <a:lnTo>
                    <a:pt x="770" y="2554"/>
                  </a:lnTo>
                  <a:lnTo>
                    <a:pt x="773" y="2573"/>
                  </a:lnTo>
                  <a:lnTo>
                    <a:pt x="777" y="2591"/>
                  </a:lnTo>
                  <a:lnTo>
                    <a:pt x="780" y="2610"/>
                  </a:lnTo>
                  <a:lnTo>
                    <a:pt x="783" y="2627"/>
                  </a:lnTo>
                  <a:lnTo>
                    <a:pt x="785" y="2644"/>
                  </a:lnTo>
                  <a:lnTo>
                    <a:pt x="787" y="2659"/>
                  </a:lnTo>
                  <a:lnTo>
                    <a:pt x="789" y="2673"/>
                  </a:lnTo>
                  <a:lnTo>
                    <a:pt x="790" y="2684"/>
                  </a:lnTo>
                  <a:lnTo>
                    <a:pt x="790" y="2693"/>
                  </a:lnTo>
                  <a:lnTo>
                    <a:pt x="790" y="2700"/>
                  </a:lnTo>
                  <a:lnTo>
                    <a:pt x="790" y="2708"/>
                  </a:lnTo>
                  <a:lnTo>
                    <a:pt x="790" y="2715"/>
                  </a:lnTo>
                  <a:lnTo>
                    <a:pt x="790" y="2722"/>
                  </a:lnTo>
                  <a:lnTo>
                    <a:pt x="790" y="2730"/>
                  </a:lnTo>
                  <a:lnTo>
                    <a:pt x="790" y="2737"/>
                  </a:lnTo>
                  <a:lnTo>
                    <a:pt x="790" y="2744"/>
                  </a:lnTo>
                  <a:lnTo>
                    <a:pt x="789" y="2751"/>
                  </a:lnTo>
                  <a:lnTo>
                    <a:pt x="789" y="2758"/>
                  </a:lnTo>
                  <a:lnTo>
                    <a:pt x="789" y="2765"/>
                  </a:lnTo>
                  <a:lnTo>
                    <a:pt x="789" y="2772"/>
                  </a:lnTo>
                  <a:lnTo>
                    <a:pt x="788" y="2779"/>
                  </a:lnTo>
                  <a:lnTo>
                    <a:pt x="788" y="2786"/>
                  </a:lnTo>
                  <a:lnTo>
                    <a:pt x="787" y="2792"/>
                  </a:lnTo>
                  <a:lnTo>
                    <a:pt x="787" y="2798"/>
                  </a:lnTo>
                  <a:lnTo>
                    <a:pt x="786" y="2805"/>
                  </a:lnTo>
                  <a:lnTo>
                    <a:pt x="785" y="2810"/>
                  </a:lnTo>
                  <a:lnTo>
                    <a:pt x="784" y="2816"/>
                  </a:lnTo>
                  <a:lnTo>
                    <a:pt x="782" y="2821"/>
                  </a:lnTo>
                  <a:lnTo>
                    <a:pt x="781" y="2826"/>
                  </a:lnTo>
                  <a:lnTo>
                    <a:pt x="779" y="2830"/>
                  </a:lnTo>
                  <a:lnTo>
                    <a:pt x="777" y="2835"/>
                  </a:lnTo>
                  <a:lnTo>
                    <a:pt x="776" y="2839"/>
                  </a:lnTo>
                  <a:lnTo>
                    <a:pt x="774" y="2843"/>
                  </a:lnTo>
                  <a:lnTo>
                    <a:pt x="773" y="2847"/>
                  </a:lnTo>
                  <a:lnTo>
                    <a:pt x="772" y="2850"/>
                  </a:lnTo>
                  <a:lnTo>
                    <a:pt x="771" y="2854"/>
                  </a:lnTo>
                  <a:lnTo>
                    <a:pt x="770" y="2858"/>
                  </a:lnTo>
                  <a:lnTo>
                    <a:pt x="770" y="2861"/>
                  </a:lnTo>
                  <a:lnTo>
                    <a:pt x="771" y="2865"/>
                  </a:lnTo>
                  <a:lnTo>
                    <a:pt x="772" y="2869"/>
                  </a:lnTo>
                  <a:lnTo>
                    <a:pt x="774" y="2872"/>
                  </a:lnTo>
                  <a:lnTo>
                    <a:pt x="776" y="2876"/>
                  </a:lnTo>
                  <a:lnTo>
                    <a:pt x="779" y="2880"/>
                  </a:lnTo>
                  <a:lnTo>
                    <a:pt x="781" y="2883"/>
                  </a:lnTo>
                  <a:lnTo>
                    <a:pt x="784" y="2887"/>
                  </a:lnTo>
                  <a:lnTo>
                    <a:pt x="787" y="2891"/>
                  </a:lnTo>
                  <a:lnTo>
                    <a:pt x="790" y="2894"/>
                  </a:lnTo>
                  <a:lnTo>
                    <a:pt x="793" y="2898"/>
                  </a:lnTo>
                  <a:lnTo>
                    <a:pt x="796" y="2901"/>
                  </a:lnTo>
                  <a:lnTo>
                    <a:pt x="800" y="2905"/>
                  </a:lnTo>
                  <a:lnTo>
                    <a:pt x="804" y="2908"/>
                  </a:lnTo>
                  <a:lnTo>
                    <a:pt x="808" y="2911"/>
                  </a:lnTo>
                  <a:lnTo>
                    <a:pt x="813" y="2914"/>
                  </a:lnTo>
                  <a:lnTo>
                    <a:pt x="817" y="2917"/>
                  </a:lnTo>
                  <a:lnTo>
                    <a:pt x="822" y="2920"/>
                  </a:lnTo>
                  <a:lnTo>
                    <a:pt x="828" y="2922"/>
                  </a:lnTo>
                  <a:lnTo>
                    <a:pt x="834" y="2924"/>
                  </a:lnTo>
                  <a:lnTo>
                    <a:pt x="840" y="2927"/>
                  </a:lnTo>
                  <a:lnTo>
                    <a:pt x="848" y="2931"/>
                  </a:lnTo>
                  <a:lnTo>
                    <a:pt x="858" y="2936"/>
                  </a:lnTo>
                  <a:lnTo>
                    <a:pt x="868" y="2942"/>
                  </a:lnTo>
                  <a:lnTo>
                    <a:pt x="878" y="2948"/>
                  </a:lnTo>
                  <a:lnTo>
                    <a:pt x="889" y="2955"/>
                  </a:lnTo>
                  <a:lnTo>
                    <a:pt x="901" y="2962"/>
                  </a:lnTo>
                  <a:lnTo>
                    <a:pt x="912" y="2970"/>
                  </a:lnTo>
                  <a:lnTo>
                    <a:pt x="923" y="2977"/>
                  </a:lnTo>
                  <a:lnTo>
                    <a:pt x="934" y="2984"/>
                  </a:lnTo>
                  <a:lnTo>
                    <a:pt x="945" y="2991"/>
                  </a:lnTo>
                  <a:lnTo>
                    <a:pt x="954" y="2997"/>
                  </a:lnTo>
                  <a:lnTo>
                    <a:pt x="963" y="3002"/>
                  </a:lnTo>
                  <a:lnTo>
                    <a:pt x="970" y="3007"/>
                  </a:lnTo>
                  <a:lnTo>
                    <a:pt x="976" y="3010"/>
                  </a:lnTo>
                  <a:lnTo>
                    <a:pt x="981" y="3012"/>
                  </a:lnTo>
                  <a:lnTo>
                    <a:pt x="985" y="3014"/>
                  </a:lnTo>
                  <a:lnTo>
                    <a:pt x="988" y="3015"/>
                  </a:lnTo>
                  <a:lnTo>
                    <a:pt x="991" y="3017"/>
                  </a:lnTo>
                  <a:lnTo>
                    <a:pt x="994" y="3019"/>
                  </a:lnTo>
                  <a:lnTo>
                    <a:pt x="997" y="3020"/>
                  </a:lnTo>
                  <a:lnTo>
                    <a:pt x="999" y="3022"/>
                  </a:lnTo>
                  <a:lnTo>
                    <a:pt x="1002" y="3023"/>
                  </a:lnTo>
                  <a:lnTo>
                    <a:pt x="1004" y="3024"/>
                  </a:lnTo>
                  <a:lnTo>
                    <a:pt x="1006" y="3025"/>
                  </a:lnTo>
                  <a:lnTo>
                    <a:pt x="1008" y="3026"/>
                  </a:lnTo>
                  <a:lnTo>
                    <a:pt x="1010" y="3026"/>
                  </a:lnTo>
                  <a:lnTo>
                    <a:pt x="1012" y="3027"/>
                  </a:lnTo>
                  <a:lnTo>
                    <a:pt x="1015" y="3027"/>
                  </a:lnTo>
                  <a:lnTo>
                    <a:pt x="1017" y="3026"/>
                  </a:lnTo>
                  <a:lnTo>
                    <a:pt x="1019" y="3025"/>
                  </a:lnTo>
                  <a:lnTo>
                    <a:pt x="1021" y="3024"/>
                  </a:lnTo>
                  <a:lnTo>
                    <a:pt x="1023" y="3022"/>
                  </a:lnTo>
                  <a:lnTo>
                    <a:pt x="1026" y="3019"/>
                  </a:lnTo>
                  <a:lnTo>
                    <a:pt x="1028" y="3016"/>
                  </a:lnTo>
                  <a:lnTo>
                    <a:pt x="1031" y="3012"/>
                  </a:lnTo>
                  <a:lnTo>
                    <a:pt x="1033" y="3007"/>
                  </a:lnTo>
                  <a:lnTo>
                    <a:pt x="1036" y="3002"/>
                  </a:lnTo>
                  <a:lnTo>
                    <a:pt x="1038" y="2996"/>
                  </a:lnTo>
                  <a:lnTo>
                    <a:pt x="1040" y="2991"/>
                  </a:lnTo>
                  <a:lnTo>
                    <a:pt x="1041" y="2985"/>
                  </a:lnTo>
                  <a:lnTo>
                    <a:pt x="1043" y="2979"/>
                  </a:lnTo>
                  <a:lnTo>
                    <a:pt x="1044" y="2973"/>
                  </a:lnTo>
                  <a:lnTo>
                    <a:pt x="1045" y="2967"/>
                  </a:lnTo>
                  <a:lnTo>
                    <a:pt x="1045" y="2962"/>
                  </a:lnTo>
                  <a:lnTo>
                    <a:pt x="1044" y="2957"/>
                  </a:lnTo>
                  <a:lnTo>
                    <a:pt x="1043" y="2952"/>
                  </a:lnTo>
                  <a:lnTo>
                    <a:pt x="1041" y="2948"/>
                  </a:lnTo>
                  <a:lnTo>
                    <a:pt x="1038" y="2944"/>
                  </a:lnTo>
                  <a:lnTo>
                    <a:pt x="1036" y="2940"/>
                  </a:lnTo>
                  <a:lnTo>
                    <a:pt x="1033" y="2936"/>
                  </a:lnTo>
                  <a:lnTo>
                    <a:pt x="1029" y="2932"/>
                  </a:lnTo>
                  <a:lnTo>
                    <a:pt x="1026" y="2928"/>
                  </a:lnTo>
                  <a:lnTo>
                    <a:pt x="1022" y="2924"/>
                  </a:lnTo>
                  <a:lnTo>
                    <a:pt x="1019" y="2919"/>
                  </a:lnTo>
                  <a:lnTo>
                    <a:pt x="1015" y="2915"/>
                  </a:lnTo>
                  <a:lnTo>
                    <a:pt x="1011" y="2910"/>
                  </a:lnTo>
                  <a:lnTo>
                    <a:pt x="1008" y="2906"/>
                  </a:lnTo>
                  <a:lnTo>
                    <a:pt x="1004" y="2902"/>
                  </a:lnTo>
                  <a:lnTo>
                    <a:pt x="1000" y="2898"/>
                  </a:lnTo>
                  <a:lnTo>
                    <a:pt x="997" y="2894"/>
                  </a:lnTo>
                  <a:lnTo>
                    <a:pt x="994" y="2891"/>
                  </a:lnTo>
                  <a:lnTo>
                    <a:pt x="991" y="2887"/>
                  </a:lnTo>
                  <a:lnTo>
                    <a:pt x="989" y="2884"/>
                  </a:lnTo>
                  <a:lnTo>
                    <a:pt x="986" y="2881"/>
                  </a:lnTo>
                  <a:lnTo>
                    <a:pt x="983" y="2877"/>
                  </a:lnTo>
                  <a:lnTo>
                    <a:pt x="978" y="2873"/>
                  </a:lnTo>
                  <a:lnTo>
                    <a:pt x="973" y="2869"/>
                  </a:lnTo>
                  <a:lnTo>
                    <a:pt x="968" y="2865"/>
                  </a:lnTo>
                  <a:lnTo>
                    <a:pt x="962" y="2860"/>
                  </a:lnTo>
                  <a:lnTo>
                    <a:pt x="956" y="2855"/>
                  </a:lnTo>
                  <a:lnTo>
                    <a:pt x="950" y="2850"/>
                  </a:lnTo>
                  <a:lnTo>
                    <a:pt x="944" y="2846"/>
                  </a:lnTo>
                  <a:lnTo>
                    <a:pt x="938" y="2841"/>
                  </a:lnTo>
                  <a:lnTo>
                    <a:pt x="932" y="2836"/>
                  </a:lnTo>
                  <a:lnTo>
                    <a:pt x="927" y="2832"/>
                  </a:lnTo>
                  <a:lnTo>
                    <a:pt x="922" y="2827"/>
                  </a:lnTo>
                  <a:lnTo>
                    <a:pt x="918" y="2823"/>
                  </a:lnTo>
                  <a:lnTo>
                    <a:pt x="915" y="2820"/>
                  </a:lnTo>
                  <a:lnTo>
                    <a:pt x="914" y="2816"/>
                  </a:lnTo>
                  <a:lnTo>
                    <a:pt x="912" y="2813"/>
                  </a:lnTo>
                  <a:lnTo>
                    <a:pt x="910" y="2810"/>
                  </a:lnTo>
                  <a:lnTo>
                    <a:pt x="909" y="2807"/>
                  </a:lnTo>
                  <a:lnTo>
                    <a:pt x="907" y="2804"/>
                  </a:lnTo>
                  <a:lnTo>
                    <a:pt x="905" y="2801"/>
                  </a:lnTo>
                  <a:lnTo>
                    <a:pt x="904" y="2798"/>
                  </a:lnTo>
                  <a:lnTo>
                    <a:pt x="902" y="2795"/>
                  </a:lnTo>
                  <a:lnTo>
                    <a:pt x="901" y="2791"/>
                  </a:lnTo>
                  <a:lnTo>
                    <a:pt x="899" y="2787"/>
                  </a:lnTo>
                  <a:lnTo>
                    <a:pt x="898" y="2784"/>
                  </a:lnTo>
                  <a:lnTo>
                    <a:pt x="897" y="2780"/>
                  </a:lnTo>
                  <a:lnTo>
                    <a:pt x="896" y="2775"/>
                  </a:lnTo>
                  <a:lnTo>
                    <a:pt x="895" y="2771"/>
                  </a:lnTo>
                  <a:lnTo>
                    <a:pt x="894" y="2766"/>
                  </a:lnTo>
                  <a:lnTo>
                    <a:pt x="894" y="2762"/>
                  </a:lnTo>
                  <a:lnTo>
                    <a:pt x="894" y="2757"/>
                  </a:lnTo>
                  <a:lnTo>
                    <a:pt x="894" y="2750"/>
                  </a:lnTo>
                  <a:lnTo>
                    <a:pt x="895" y="2740"/>
                  </a:lnTo>
                  <a:lnTo>
                    <a:pt x="897" y="2727"/>
                  </a:lnTo>
                  <a:lnTo>
                    <a:pt x="899" y="2713"/>
                  </a:lnTo>
                  <a:lnTo>
                    <a:pt x="902" y="2696"/>
                  </a:lnTo>
                  <a:lnTo>
                    <a:pt x="905" y="2679"/>
                  </a:lnTo>
                  <a:lnTo>
                    <a:pt x="909" y="2660"/>
                  </a:lnTo>
                  <a:lnTo>
                    <a:pt x="913" y="2642"/>
                  </a:lnTo>
                  <a:lnTo>
                    <a:pt x="916" y="2623"/>
                  </a:lnTo>
                  <a:lnTo>
                    <a:pt x="920" y="2605"/>
                  </a:lnTo>
                  <a:lnTo>
                    <a:pt x="924" y="2588"/>
                  </a:lnTo>
                  <a:lnTo>
                    <a:pt x="927" y="2572"/>
                  </a:lnTo>
                  <a:lnTo>
                    <a:pt x="930" y="2558"/>
                  </a:lnTo>
                  <a:lnTo>
                    <a:pt x="933" y="2547"/>
                  </a:lnTo>
                  <a:lnTo>
                    <a:pt x="936" y="2538"/>
                  </a:lnTo>
                  <a:lnTo>
                    <a:pt x="937" y="2533"/>
                  </a:lnTo>
                  <a:lnTo>
                    <a:pt x="939" y="2527"/>
                  </a:lnTo>
                  <a:lnTo>
                    <a:pt x="941" y="2518"/>
                  </a:lnTo>
                  <a:lnTo>
                    <a:pt x="944" y="2507"/>
                  </a:lnTo>
                  <a:lnTo>
                    <a:pt x="946" y="2493"/>
                  </a:lnTo>
                  <a:lnTo>
                    <a:pt x="949" y="2477"/>
                  </a:lnTo>
                  <a:lnTo>
                    <a:pt x="952" y="2459"/>
                  </a:lnTo>
                  <a:lnTo>
                    <a:pt x="955" y="2441"/>
                  </a:lnTo>
                  <a:lnTo>
                    <a:pt x="958" y="2422"/>
                  </a:lnTo>
                  <a:lnTo>
                    <a:pt x="960" y="2403"/>
                  </a:lnTo>
                  <a:lnTo>
                    <a:pt x="963" y="2384"/>
                  </a:lnTo>
                  <a:lnTo>
                    <a:pt x="965" y="2366"/>
                  </a:lnTo>
                  <a:lnTo>
                    <a:pt x="967" y="2350"/>
                  </a:lnTo>
                  <a:lnTo>
                    <a:pt x="968" y="2335"/>
                  </a:lnTo>
                  <a:lnTo>
                    <a:pt x="969" y="2322"/>
                  </a:lnTo>
                  <a:lnTo>
                    <a:pt x="970" y="2312"/>
                  </a:lnTo>
                  <a:lnTo>
                    <a:pt x="969" y="2305"/>
                  </a:lnTo>
                  <a:lnTo>
                    <a:pt x="968" y="2299"/>
                  </a:lnTo>
                  <a:lnTo>
                    <a:pt x="967" y="2292"/>
                  </a:lnTo>
                  <a:lnTo>
                    <a:pt x="966" y="2285"/>
                  </a:lnTo>
                  <a:lnTo>
                    <a:pt x="964" y="2276"/>
                  </a:lnTo>
                  <a:lnTo>
                    <a:pt x="963" y="2267"/>
                  </a:lnTo>
                  <a:lnTo>
                    <a:pt x="961" y="2258"/>
                  </a:lnTo>
                  <a:lnTo>
                    <a:pt x="960" y="2248"/>
                  </a:lnTo>
                  <a:lnTo>
                    <a:pt x="958" y="2238"/>
                  </a:lnTo>
                  <a:lnTo>
                    <a:pt x="957" y="2229"/>
                  </a:lnTo>
                  <a:lnTo>
                    <a:pt x="955" y="2219"/>
                  </a:lnTo>
                  <a:lnTo>
                    <a:pt x="954" y="2210"/>
                  </a:lnTo>
                  <a:lnTo>
                    <a:pt x="953" y="2202"/>
                  </a:lnTo>
                  <a:lnTo>
                    <a:pt x="953" y="2194"/>
                  </a:lnTo>
                  <a:lnTo>
                    <a:pt x="953" y="2188"/>
                  </a:lnTo>
                  <a:lnTo>
                    <a:pt x="953" y="2182"/>
                  </a:lnTo>
                  <a:lnTo>
                    <a:pt x="953" y="2178"/>
                  </a:lnTo>
                  <a:lnTo>
                    <a:pt x="954" y="2173"/>
                  </a:lnTo>
                  <a:lnTo>
                    <a:pt x="955" y="2166"/>
                  </a:lnTo>
                  <a:lnTo>
                    <a:pt x="955" y="2158"/>
                  </a:lnTo>
                  <a:lnTo>
                    <a:pt x="956" y="2148"/>
                  </a:lnTo>
                  <a:lnTo>
                    <a:pt x="957" y="2137"/>
                  </a:lnTo>
                  <a:lnTo>
                    <a:pt x="958" y="2126"/>
                  </a:lnTo>
                  <a:lnTo>
                    <a:pt x="958" y="2113"/>
                  </a:lnTo>
                  <a:lnTo>
                    <a:pt x="959" y="2100"/>
                  </a:lnTo>
                  <a:lnTo>
                    <a:pt x="960" y="2087"/>
                  </a:lnTo>
                  <a:lnTo>
                    <a:pt x="961" y="2073"/>
                  </a:lnTo>
                  <a:lnTo>
                    <a:pt x="961" y="2059"/>
                  </a:lnTo>
                  <a:lnTo>
                    <a:pt x="962" y="2046"/>
                  </a:lnTo>
                  <a:lnTo>
                    <a:pt x="963" y="2034"/>
                  </a:lnTo>
                  <a:lnTo>
                    <a:pt x="964" y="2022"/>
                  </a:lnTo>
                  <a:lnTo>
                    <a:pt x="965" y="2011"/>
                  </a:lnTo>
                  <a:lnTo>
                    <a:pt x="965" y="2002"/>
                  </a:lnTo>
                  <a:lnTo>
                    <a:pt x="967" y="1990"/>
                  </a:lnTo>
                  <a:lnTo>
                    <a:pt x="970" y="1973"/>
                  </a:lnTo>
                  <a:lnTo>
                    <a:pt x="974" y="1953"/>
                  </a:lnTo>
                  <a:lnTo>
                    <a:pt x="979" y="1929"/>
                  </a:lnTo>
                  <a:lnTo>
                    <a:pt x="986" y="1902"/>
                  </a:lnTo>
                  <a:lnTo>
                    <a:pt x="992" y="1873"/>
                  </a:lnTo>
                  <a:lnTo>
                    <a:pt x="999" y="1843"/>
                  </a:lnTo>
                  <a:lnTo>
                    <a:pt x="1006" y="1813"/>
                  </a:lnTo>
                  <a:lnTo>
                    <a:pt x="1014" y="1782"/>
                  </a:lnTo>
                  <a:lnTo>
                    <a:pt x="1021" y="1752"/>
                  </a:lnTo>
                  <a:lnTo>
                    <a:pt x="1027" y="1724"/>
                  </a:lnTo>
                  <a:lnTo>
                    <a:pt x="1033" y="1698"/>
                  </a:lnTo>
                  <a:lnTo>
                    <a:pt x="1038" y="1675"/>
                  </a:lnTo>
                  <a:lnTo>
                    <a:pt x="1041" y="1655"/>
                  </a:lnTo>
                  <a:lnTo>
                    <a:pt x="1044" y="1640"/>
                  </a:lnTo>
                  <a:lnTo>
                    <a:pt x="1045" y="1630"/>
                  </a:lnTo>
                  <a:lnTo>
                    <a:pt x="1045" y="1622"/>
                  </a:lnTo>
                  <a:lnTo>
                    <a:pt x="1044" y="1615"/>
                  </a:lnTo>
                  <a:lnTo>
                    <a:pt x="1044" y="1607"/>
                  </a:lnTo>
                  <a:lnTo>
                    <a:pt x="1043" y="1599"/>
                  </a:lnTo>
                  <a:lnTo>
                    <a:pt x="1042" y="1591"/>
                  </a:lnTo>
                  <a:lnTo>
                    <a:pt x="1041" y="1584"/>
                  </a:lnTo>
                  <a:lnTo>
                    <a:pt x="1039" y="1577"/>
                  </a:lnTo>
                  <a:lnTo>
                    <a:pt x="1038" y="1569"/>
                  </a:lnTo>
                  <a:lnTo>
                    <a:pt x="1036" y="1563"/>
                  </a:lnTo>
                  <a:lnTo>
                    <a:pt x="1035" y="1556"/>
                  </a:lnTo>
                  <a:lnTo>
                    <a:pt x="1033" y="1550"/>
                  </a:lnTo>
                  <a:lnTo>
                    <a:pt x="1031" y="1545"/>
                  </a:lnTo>
                  <a:lnTo>
                    <a:pt x="1030" y="1540"/>
                  </a:lnTo>
                  <a:lnTo>
                    <a:pt x="1028" y="1536"/>
                  </a:lnTo>
                  <a:lnTo>
                    <a:pt x="1026" y="1533"/>
                  </a:lnTo>
                  <a:lnTo>
                    <a:pt x="1025" y="1530"/>
                  </a:lnTo>
                  <a:lnTo>
                    <a:pt x="1023" y="1527"/>
                  </a:lnTo>
                  <a:lnTo>
                    <a:pt x="1022" y="1523"/>
                  </a:lnTo>
                  <a:lnTo>
                    <a:pt x="1020" y="1517"/>
                  </a:lnTo>
                  <a:lnTo>
                    <a:pt x="1019" y="1511"/>
                  </a:lnTo>
                  <a:lnTo>
                    <a:pt x="1017" y="1504"/>
                  </a:lnTo>
                  <a:lnTo>
                    <a:pt x="1015" y="1497"/>
                  </a:lnTo>
                  <a:lnTo>
                    <a:pt x="1014" y="1489"/>
                  </a:lnTo>
                  <a:lnTo>
                    <a:pt x="1012" y="1480"/>
                  </a:lnTo>
                  <a:lnTo>
                    <a:pt x="1011" y="1472"/>
                  </a:lnTo>
                  <a:lnTo>
                    <a:pt x="1010" y="1464"/>
                  </a:lnTo>
                  <a:lnTo>
                    <a:pt x="1009" y="1455"/>
                  </a:lnTo>
                  <a:lnTo>
                    <a:pt x="1009" y="1447"/>
                  </a:lnTo>
                  <a:lnTo>
                    <a:pt x="1008" y="1440"/>
                  </a:lnTo>
                  <a:lnTo>
                    <a:pt x="1008" y="1433"/>
                  </a:lnTo>
                  <a:lnTo>
                    <a:pt x="1009" y="1427"/>
                  </a:lnTo>
                  <a:lnTo>
                    <a:pt x="1009" y="1422"/>
                  </a:lnTo>
                  <a:lnTo>
                    <a:pt x="1010" y="1417"/>
                  </a:lnTo>
                  <a:lnTo>
                    <a:pt x="1012" y="1412"/>
                  </a:lnTo>
                  <a:lnTo>
                    <a:pt x="1014" y="1406"/>
                  </a:lnTo>
                  <a:lnTo>
                    <a:pt x="1016" y="1399"/>
                  </a:lnTo>
                  <a:lnTo>
                    <a:pt x="1019" y="1392"/>
                  </a:lnTo>
                  <a:lnTo>
                    <a:pt x="1022" y="1385"/>
                  </a:lnTo>
                  <a:lnTo>
                    <a:pt x="1025" y="1378"/>
                  </a:lnTo>
                  <a:lnTo>
                    <a:pt x="1029" y="1370"/>
                  </a:lnTo>
                  <a:lnTo>
                    <a:pt x="1032" y="1363"/>
                  </a:lnTo>
                  <a:lnTo>
                    <a:pt x="1035" y="1355"/>
                  </a:lnTo>
                  <a:lnTo>
                    <a:pt x="1038" y="1348"/>
                  </a:lnTo>
                  <a:lnTo>
                    <a:pt x="1041" y="1341"/>
                  </a:lnTo>
                  <a:lnTo>
                    <a:pt x="1044" y="1335"/>
                  </a:lnTo>
                  <a:lnTo>
                    <a:pt x="1046" y="1329"/>
                  </a:lnTo>
                  <a:lnTo>
                    <a:pt x="1048" y="1323"/>
                  </a:lnTo>
                  <a:lnTo>
                    <a:pt x="1049" y="1318"/>
                  </a:lnTo>
                  <a:lnTo>
                    <a:pt x="1050" y="1313"/>
                  </a:lnTo>
                  <a:lnTo>
                    <a:pt x="1050" y="1307"/>
                  </a:lnTo>
                  <a:lnTo>
                    <a:pt x="1051" y="1299"/>
                  </a:lnTo>
                  <a:lnTo>
                    <a:pt x="1052" y="1290"/>
                  </a:lnTo>
                  <a:lnTo>
                    <a:pt x="1053" y="1281"/>
                  </a:lnTo>
                  <a:lnTo>
                    <a:pt x="1054" y="1271"/>
                  </a:lnTo>
                  <a:lnTo>
                    <a:pt x="1055" y="1261"/>
                  </a:lnTo>
                  <a:lnTo>
                    <a:pt x="1055" y="1251"/>
                  </a:lnTo>
                  <a:lnTo>
                    <a:pt x="1056" y="1241"/>
                  </a:lnTo>
                  <a:lnTo>
                    <a:pt x="1056" y="1232"/>
                  </a:lnTo>
                  <a:lnTo>
                    <a:pt x="1056" y="1222"/>
                  </a:lnTo>
                  <a:lnTo>
                    <a:pt x="1056" y="1214"/>
                  </a:lnTo>
                  <a:lnTo>
                    <a:pt x="1056" y="1206"/>
                  </a:lnTo>
                  <a:lnTo>
                    <a:pt x="1055" y="1199"/>
                  </a:lnTo>
                  <a:lnTo>
                    <a:pt x="1054" y="1194"/>
                  </a:lnTo>
                  <a:lnTo>
                    <a:pt x="1053" y="1191"/>
                  </a:lnTo>
                  <a:lnTo>
                    <a:pt x="1051" y="1188"/>
                  </a:lnTo>
                  <a:lnTo>
                    <a:pt x="1050" y="1190"/>
                  </a:lnTo>
                  <a:lnTo>
                    <a:pt x="1050" y="1193"/>
                  </a:lnTo>
                  <a:lnTo>
                    <a:pt x="1051" y="1197"/>
                  </a:lnTo>
                  <a:lnTo>
                    <a:pt x="1051" y="1202"/>
                  </a:lnTo>
                  <a:lnTo>
                    <a:pt x="1052" y="1209"/>
                  </a:lnTo>
                  <a:lnTo>
                    <a:pt x="1053" y="1215"/>
                  </a:lnTo>
                  <a:lnTo>
                    <a:pt x="1055" y="1223"/>
                  </a:lnTo>
                  <a:lnTo>
                    <a:pt x="1056" y="1230"/>
                  </a:lnTo>
                  <a:lnTo>
                    <a:pt x="1058" y="1238"/>
                  </a:lnTo>
                  <a:lnTo>
                    <a:pt x="1060" y="1246"/>
                  </a:lnTo>
                  <a:lnTo>
                    <a:pt x="1062" y="1253"/>
                  </a:lnTo>
                  <a:lnTo>
                    <a:pt x="1064" y="1259"/>
                  </a:lnTo>
                  <a:lnTo>
                    <a:pt x="1067" y="1265"/>
                  </a:lnTo>
                  <a:lnTo>
                    <a:pt x="1069" y="1270"/>
                  </a:lnTo>
                  <a:lnTo>
                    <a:pt x="1072" y="1275"/>
                  </a:lnTo>
                  <a:lnTo>
                    <a:pt x="1075" y="1281"/>
                  </a:lnTo>
                  <a:lnTo>
                    <a:pt x="1080" y="1287"/>
                  </a:lnTo>
                  <a:lnTo>
                    <a:pt x="1085" y="1293"/>
                  </a:lnTo>
                  <a:lnTo>
                    <a:pt x="1090" y="1300"/>
                  </a:lnTo>
                  <a:lnTo>
                    <a:pt x="1096" y="1307"/>
                  </a:lnTo>
                  <a:lnTo>
                    <a:pt x="1102" y="1314"/>
                  </a:lnTo>
                  <a:lnTo>
                    <a:pt x="1109" y="1322"/>
                  </a:lnTo>
                  <a:lnTo>
                    <a:pt x="1115" y="1329"/>
                  </a:lnTo>
                  <a:lnTo>
                    <a:pt x="1121" y="1336"/>
                  </a:lnTo>
                  <a:lnTo>
                    <a:pt x="1127" y="1343"/>
                  </a:lnTo>
                  <a:lnTo>
                    <a:pt x="1133" y="1350"/>
                  </a:lnTo>
                  <a:lnTo>
                    <a:pt x="1138" y="1356"/>
                  </a:lnTo>
                  <a:lnTo>
                    <a:pt x="1142" y="1361"/>
                  </a:lnTo>
                  <a:lnTo>
                    <a:pt x="1146" y="1366"/>
                  </a:lnTo>
                  <a:lnTo>
                    <a:pt x="1149" y="1370"/>
                  </a:lnTo>
                  <a:lnTo>
                    <a:pt x="1151" y="1374"/>
                  </a:lnTo>
                  <a:lnTo>
                    <a:pt x="1153" y="1378"/>
                  </a:lnTo>
                  <a:lnTo>
                    <a:pt x="1156" y="1383"/>
                  </a:lnTo>
                  <a:lnTo>
                    <a:pt x="1158" y="1388"/>
                  </a:lnTo>
                  <a:lnTo>
                    <a:pt x="1160" y="1394"/>
                  </a:lnTo>
                  <a:lnTo>
                    <a:pt x="1163" y="1399"/>
                  </a:lnTo>
                  <a:lnTo>
                    <a:pt x="1166" y="1405"/>
                  </a:lnTo>
                  <a:lnTo>
                    <a:pt x="1168" y="1410"/>
                  </a:lnTo>
                  <a:lnTo>
                    <a:pt x="1170" y="1416"/>
                  </a:lnTo>
                  <a:lnTo>
                    <a:pt x="1173" y="1421"/>
                  </a:lnTo>
                  <a:lnTo>
                    <a:pt x="1175" y="1427"/>
                  </a:lnTo>
                  <a:lnTo>
                    <a:pt x="1177" y="1432"/>
                  </a:lnTo>
                  <a:lnTo>
                    <a:pt x="1179" y="1437"/>
                  </a:lnTo>
                  <a:lnTo>
                    <a:pt x="1181" y="1442"/>
                  </a:lnTo>
                  <a:lnTo>
                    <a:pt x="1183" y="1446"/>
                  </a:lnTo>
                  <a:lnTo>
                    <a:pt x="1185" y="1450"/>
                  </a:lnTo>
                  <a:lnTo>
                    <a:pt x="1186" y="1454"/>
                  </a:lnTo>
                  <a:lnTo>
                    <a:pt x="1188" y="1459"/>
                  </a:lnTo>
                  <a:lnTo>
                    <a:pt x="1189" y="1464"/>
                  </a:lnTo>
                  <a:lnTo>
                    <a:pt x="1191" y="1470"/>
                  </a:lnTo>
                  <a:lnTo>
                    <a:pt x="1193" y="1476"/>
                  </a:lnTo>
                  <a:lnTo>
                    <a:pt x="1194" y="1482"/>
                  </a:lnTo>
                  <a:lnTo>
                    <a:pt x="1196" y="1488"/>
                  </a:lnTo>
                  <a:lnTo>
                    <a:pt x="1198" y="1495"/>
                  </a:lnTo>
                  <a:lnTo>
                    <a:pt x="1199" y="1502"/>
                  </a:lnTo>
                  <a:lnTo>
                    <a:pt x="1201" y="1509"/>
                  </a:lnTo>
                  <a:lnTo>
                    <a:pt x="1203" y="1515"/>
                  </a:lnTo>
                  <a:lnTo>
                    <a:pt x="1204" y="1522"/>
                  </a:lnTo>
                  <a:lnTo>
                    <a:pt x="1205" y="1528"/>
                  </a:lnTo>
                  <a:lnTo>
                    <a:pt x="1206" y="1535"/>
                  </a:lnTo>
                  <a:lnTo>
                    <a:pt x="1208" y="1541"/>
                  </a:lnTo>
                  <a:lnTo>
                    <a:pt x="1208" y="1546"/>
                  </a:lnTo>
                  <a:lnTo>
                    <a:pt x="1209" y="1552"/>
                  </a:lnTo>
                  <a:lnTo>
                    <a:pt x="1211" y="1558"/>
                  </a:lnTo>
                  <a:lnTo>
                    <a:pt x="1212" y="1564"/>
                  </a:lnTo>
                  <a:lnTo>
                    <a:pt x="1214" y="1571"/>
                  </a:lnTo>
                  <a:lnTo>
                    <a:pt x="1216" y="1579"/>
                  </a:lnTo>
                  <a:lnTo>
                    <a:pt x="1218" y="1586"/>
                  </a:lnTo>
                  <a:lnTo>
                    <a:pt x="1221" y="1594"/>
                  </a:lnTo>
                  <a:lnTo>
                    <a:pt x="1223" y="1602"/>
                  </a:lnTo>
                  <a:lnTo>
                    <a:pt x="1226" y="1609"/>
                  </a:lnTo>
                  <a:lnTo>
                    <a:pt x="1229" y="1617"/>
                  </a:lnTo>
                  <a:lnTo>
                    <a:pt x="1231" y="1624"/>
                  </a:lnTo>
                  <a:lnTo>
                    <a:pt x="1234" y="1631"/>
                  </a:lnTo>
                  <a:lnTo>
                    <a:pt x="1237" y="1637"/>
                  </a:lnTo>
                  <a:lnTo>
                    <a:pt x="1239" y="1643"/>
                  </a:lnTo>
                  <a:lnTo>
                    <a:pt x="1242" y="1649"/>
                  </a:lnTo>
                  <a:lnTo>
                    <a:pt x="1244" y="1654"/>
                  </a:lnTo>
                  <a:lnTo>
                    <a:pt x="1247" y="1659"/>
                  </a:lnTo>
                  <a:lnTo>
                    <a:pt x="1251" y="1664"/>
                  </a:lnTo>
                  <a:lnTo>
                    <a:pt x="1255" y="1669"/>
                  </a:lnTo>
                  <a:lnTo>
                    <a:pt x="1261" y="1675"/>
                  </a:lnTo>
                  <a:lnTo>
                    <a:pt x="1267" y="1680"/>
                  </a:lnTo>
                  <a:lnTo>
                    <a:pt x="1273" y="1686"/>
                  </a:lnTo>
                  <a:lnTo>
                    <a:pt x="1280" y="1692"/>
                  </a:lnTo>
                  <a:lnTo>
                    <a:pt x="1287" y="1697"/>
                  </a:lnTo>
                  <a:lnTo>
                    <a:pt x="1294" y="1703"/>
                  </a:lnTo>
                  <a:lnTo>
                    <a:pt x="1301" y="1708"/>
                  </a:lnTo>
                  <a:lnTo>
                    <a:pt x="1308" y="1712"/>
                  </a:lnTo>
                  <a:lnTo>
                    <a:pt x="1315" y="1716"/>
                  </a:lnTo>
                  <a:lnTo>
                    <a:pt x="1321" y="1720"/>
                  </a:lnTo>
                  <a:lnTo>
                    <a:pt x="1327" y="1722"/>
                  </a:lnTo>
                  <a:lnTo>
                    <a:pt x="1332" y="1724"/>
                  </a:lnTo>
                  <a:lnTo>
                    <a:pt x="1336" y="1726"/>
                  </a:lnTo>
                  <a:lnTo>
                    <a:pt x="1339" y="1726"/>
                  </a:lnTo>
                  <a:lnTo>
                    <a:pt x="1343" y="1727"/>
                  </a:lnTo>
                  <a:lnTo>
                    <a:pt x="1346" y="1727"/>
                  </a:lnTo>
                  <a:lnTo>
                    <a:pt x="1349" y="1728"/>
                  </a:lnTo>
                  <a:lnTo>
                    <a:pt x="1352" y="1728"/>
                  </a:lnTo>
                  <a:lnTo>
                    <a:pt x="1354" y="1728"/>
                  </a:lnTo>
                  <a:lnTo>
                    <a:pt x="1356" y="1728"/>
                  </a:lnTo>
                  <a:lnTo>
                    <a:pt x="1359" y="1727"/>
                  </a:lnTo>
                  <a:lnTo>
                    <a:pt x="1361" y="1727"/>
                  </a:lnTo>
                  <a:lnTo>
                    <a:pt x="1363" y="1726"/>
                  </a:lnTo>
                  <a:lnTo>
                    <a:pt x="1365" y="1724"/>
                  </a:lnTo>
                  <a:lnTo>
                    <a:pt x="1367" y="1723"/>
                  </a:lnTo>
                  <a:lnTo>
                    <a:pt x="1369" y="1721"/>
                  </a:lnTo>
                  <a:lnTo>
                    <a:pt x="1371" y="1719"/>
                  </a:lnTo>
                  <a:lnTo>
                    <a:pt x="1374" y="1717"/>
                  </a:lnTo>
                  <a:lnTo>
                    <a:pt x="1376" y="1714"/>
                  </a:lnTo>
                  <a:lnTo>
                    <a:pt x="1378" y="1711"/>
                  </a:lnTo>
                  <a:lnTo>
                    <a:pt x="1380" y="1706"/>
                  </a:lnTo>
                  <a:lnTo>
                    <a:pt x="1382" y="1702"/>
                  </a:lnTo>
                  <a:lnTo>
                    <a:pt x="1383" y="1697"/>
                  </a:lnTo>
                  <a:lnTo>
                    <a:pt x="1385" y="1691"/>
                  </a:lnTo>
                  <a:lnTo>
                    <a:pt x="1386" y="1685"/>
                  </a:lnTo>
                  <a:lnTo>
                    <a:pt x="1387" y="1679"/>
                  </a:lnTo>
                  <a:lnTo>
                    <a:pt x="1388" y="1672"/>
                  </a:lnTo>
                  <a:lnTo>
                    <a:pt x="1388" y="1666"/>
                  </a:lnTo>
                  <a:lnTo>
                    <a:pt x="1389" y="1659"/>
                  </a:lnTo>
                  <a:lnTo>
                    <a:pt x="1389" y="1652"/>
                  </a:lnTo>
                  <a:lnTo>
                    <a:pt x="1389" y="1646"/>
                  </a:lnTo>
                  <a:lnTo>
                    <a:pt x="1389" y="1639"/>
                  </a:lnTo>
                  <a:lnTo>
                    <a:pt x="1389" y="1633"/>
                  </a:lnTo>
                  <a:lnTo>
                    <a:pt x="1388" y="1627"/>
                  </a:lnTo>
                  <a:lnTo>
                    <a:pt x="1388" y="1622"/>
                  </a:lnTo>
                  <a:lnTo>
                    <a:pt x="1387" y="1616"/>
                  </a:lnTo>
                  <a:lnTo>
                    <a:pt x="1386" y="1611"/>
                  </a:lnTo>
                  <a:lnTo>
                    <a:pt x="1384" y="1605"/>
                  </a:lnTo>
                  <a:lnTo>
                    <a:pt x="1383" y="1599"/>
                  </a:lnTo>
                  <a:lnTo>
                    <a:pt x="1381" y="1593"/>
                  </a:lnTo>
                  <a:lnTo>
                    <a:pt x="1380" y="1587"/>
                  </a:lnTo>
                  <a:lnTo>
                    <a:pt x="1378" y="1581"/>
                  </a:lnTo>
                  <a:lnTo>
                    <a:pt x="1376" y="1575"/>
                  </a:lnTo>
                  <a:lnTo>
                    <a:pt x="1375" y="1570"/>
                  </a:lnTo>
                  <a:lnTo>
                    <a:pt x="1373" y="1565"/>
                  </a:lnTo>
                  <a:lnTo>
                    <a:pt x="1372" y="1561"/>
                  </a:lnTo>
                  <a:lnTo>
                    <a:pt x="1370" y="1557"/>
                  </a:lnTo>
                  <a:lnTo>
                    <a:pt x="1369" y="1554"/>
                  </a:lnTo>
                  <a:lnTo>
                    <a:pt x="1368" y="1552"/>
                  </a:lnTo>
                  <a:lnTo>
                    <a:pt x="1368" y="1551"/>
                  </a:lnTo>
                  <a:lnTo>
                    <a:pt x="1368" y="1550"/>
                  </a:lnTo>
                  <a:lnTo>
                    <a:pt x="1368" y="1551"/>
                  </a:lnTo>
                  <a:lnTo>
                    <a:pt x="1370" y="1552"/>
                  </a:lnTo>
                  <a:lnTo>
                    <a:pt x="1371" y="1553"/>
                  </a:lnTo>
                  <a:lnTo>
                    <a:pt x="1373" y="1554"/>
                  </a:lnTo>
                  <a:lnTo>
                    <a:pt x="1375" y="1556"/>
                  </a:lnTo>
                  <a:lnTo>
                    <a:pt x="1377" y="1558"/>
                  </a:lnTo>
                  <a:lnTo>
                    <a:pt x="1379" y="1560"/>
                  </a:lnTo>
                  <a:lnTo>
                    <a:pt x="1381" y="1562"/>
                  </a:lnTo>
                  <a:lnTo>
                    <a:pt x="1383" y="1565"/>
                  </a:lnTo>
                  <a:lnTo>
                    <a:pt x="1386" y="1568"/>
                  </a:lnTo>
                  <a:lnTo>
                    <a:pt x="1388" y="1570"/>
                  </a:lnTo>
                  <a:lnTo>
                    <a:pt x="1390" y="1573"/>
                  </a:lnTo>
                  <a:lnTo>
                    <a:pt x="1392" y="1576"/>
                  </a:lnTo>
                  <a:lnTo>
                    <a:pt x="1394" y="1579"/>
                  </a:lnTo>
                  <a:lnTo>
                    <a:pt x="1396" y="1582"/>
                  </a:lnTo>
                  <a:lnTo>
                    <a:pt x="1397" y="1585"/>
                  </a:lnTo>
                  <a:lnTo>
                    <a:pt x="1398" y="1588"/>
                  </a:lnTo>
                  <a:lnTo>
                    <a:pt x="1398" y="1592"/>
                  </a:lnTo>
                  <a:lnTo>
                    <a:pt x="1399" y="1596"/>
                  </a:lnTo>
                  <a:lnTo>
                    <a:pt x="1399" y="1599"/>
                  </a:lnTo>
                  <a:lnTo>
                    <a:pt x="1399" y="1603"/>
                  </a:lnTo>
                  <a:lnTo>
                    <a:pt x="1398" y="1607"/>
                  </a:lnTo>
                  <a:lnTo>
                    <a:pt x="1398" y="1610"/>
                  </a:lnTo>
                  <a:lnTo>
                    <a:pt x="1398" y="1614"/>
                  </a:lnTo>
                  <a:lnTo>
                    <a:pt x="1398" y="1617"/>
                  </a:lnTo>
                  <a:lnTo>
                    <a:pt x="1398" y="1620"/>
                  </a:lnTo>
                  <a:lnTo>
                    <a:pt x="1398" y="1623"/>
                  </a:lnTo>
                  <a:lnTo>
                    <a:pt x="1399" y="1625"/>
                  </a:lnTo>
                  <a:lnTo>
                    <a:pt x="1400" y="1627"/>
                  </a:lnTo>
                  <a:lnTo>
                    <a:pt x="1402" y="1629"/>
                  </a:lnTo>
                  <a:lnTo>
                    <a:pt x="1404" y="1630"/>
                  </a:lnTo>
                  <a:lnTo>
                    <a:pt x="1406" y="1630"/>
                  </a:lnTo>
                  <a:lnTo>
                    <a:pt x="1408" y="1629"/>
                  </a:lnTo>
                  <a:lnTo>
                    <a:pt x="1411" y="1628"/>
                  </a:lnTo>
                  <a:lnTo>
                    <a:pt x="1414" y="1626"/>
                  </a:lnTo>
                  <a:lnTo>
                    <a:pt x="1416" y="1624"/>
                  </a:lnTo>
                  <a:lnTo>
                    <a:pt x="1419" y="1621"/>
                  </a:lnTo>
                  <a:lnTo>
                    <a:pt x="1421" y="1617"/>
                  </a:lnTo>
                  <a:lnTo>
                    <a:pt x="1424" y="1613"/>
                  </a:lnTo>
                  <a:lnTo>
                    <a:pt x="1426" y="1609"/>
                  </a:lnTo>
                  <a:lnTo>
                    <a:pt x="1428" y="1605"/>
                  </a:lnTo>
                  <a:lnTo>
                    <a:pt x="1429" y="1601"/>
                  </a:lnTo>
                  <a:lnTo>
                    <a:pt x="1431" y="1597"/>
                  </a:lnTo>
                  <a:lnTo>
                    <a:pt x="1431" y="1593"/>
                  </a:lnTo>
                  <a:lnTo>
                    <a:pt x="1432" y="1589"/>
                  </a:lnTo>
                  <a:lnTo>
                    <a:pt x="1432" y="1585"/>
                  </a:lnTo>
                  <a:lnTo>
                    <a:pt x="1432" y="1582"/>
                  </a:lnTo>
                  <a:lnTo>
                    <a:pt x="1431" y="1578"/>
                  </a:lnTo>
                  <a:lnTo>
                    <a:pt x="1429" y="1574"/>
                  </a:lnTo>
                  <a:lnTo>
                    <a:pt x="1427" y="1570"/>
                  </a:lnTo>
                  <a:lnTo>
                    <a:pt x="1424" y="1564"/>
                  </a:lnTo>
                  <a:lnTo>
                    <a:pt x="1422" y="1558"/>
                  </a:lnTo>
                  <a:lnTo>
                    <a:pt x="1418" y="1552"/>
                  </a:lnTo>
                  <a:lnTo>
                    <a:pt x="1415" y="1546"/>
                  </a:lnTo>
                  <a:lnTo>
                    <a:pt x="1411" y="1539"/>
                  </a:lnTo>
                  <a:lnTo>
                    <a:pt x="1407" y="1533"/>
                  </a:lnTo>
                  <a:lnTo>
                    <a:pt x="1403" y="1526"/>
                  </a:lnTo>
                  <a:lnTo>
                    <a:pt x="1398" y="1520"/>
                  </a:lnTo>
                  <a:lnTo>
                    <a:pt x="1394" y="1514"/>
                  </a:lnTo>
                  <a:lnTo>
                    <a:pt x="1389" y="1508"/>
                  </a:lnTo>
                  <a:lnTo>
                    <a:pt x="1385" y="1503"/>
                  </a:lnTo>
                  <a:lnTo>
                    <a:pt x="1380" y="1498"/>
                  </a:lnTo>
                  <a:lnTo>
                    <a:pt x="1376" y="1494"/>
                  </a:lnTo>
                  <a:lnTo>
                    <a:pt x="1371" y="1490"/>
                  </a:lnTo>
                  <a:lnTo>
                    <a:pt x="1366" y="1485"/>
                  </a:lnTo>
                  <a:lnTo>
                    <a:pt x="1361" y="1480"/>
                  </a:lnTo>
                  <a:lnTo>
                    <a:pt x="1355" y="1475"/>
                  </a:lnTo>
                  <a:lnTo>
                    <a:pt x="1350" y="1469"/>
                  </a:lnTo>
                  <a:lnTo>
                    <a:pt x="1344" y="1462"/>
                  </a:lnTo>
                  <a:lnTo>
                    <a:pt x="1339" y="1456"/>
                  </a:lnTo>
                  <a:lnTo>
                    <a:pt x="1333" y="1449"/>
                  </a:lnTo>
                  <a:lnTo>
                    <a:pt x="1327" y="1442"/>
                  </a:lnTo>
                  <a:lnTo>
                    <a:pt x="1322" y="1436"/>
                  </a:lnTo>
                  <a:lnTo>
                    <a:pt x="1317" y="1429"/>
                  </a:lnTo>
                  <a:lnTo>
                    <a:pt x="1312" y="1422"/>
                  </a:lnTo>
                  <a:lnTo>
                    <a:pt x="1307" y="1416"/>
                  </a:lnTo>
                  <a:lnTo>
                    <a:pt x="1303" y="1409"/>
                  </a:lnTo>
                  <a:lnTo>
                    <a:pt x="1299" y="1404"/>
                  </a:lnTo>
                  <a:lnTo>
                    <a:pt x="1296" y="1398"/>
                  </a:lnTo>
                  <a:lnTo>
                    <a:pt x="1293" y="1391"/>
                  </a:lnTo>
                  <a:lnTo>
                    <a:pt x="1289" y="1381"/>
                  </a:lnTo>
                  <a:lnTo>
                    <a:pt x="1284" y="1368"/>
                  </a:lnTo>
                  <a:lnTo>
                    <a:pt x="1280" y="1353"/>
                  </a:lnTo>
                  <a:lnTo>
                    <a:pt x="1275" y="1335"/>
                  </a:lnTo>
                  <a:lnTo>
                    <a:pt x="1269" y="1316"/>
                  </a:lnTo>
                  <a:lnTo>
                    <a:pt x="1264" y="1297"/>
                  </a:lnTo>
                  <a:lnTo>
                    <a:pt x="1258" y="1276"/>
                  </a:lnTo>
                  <a:lnTo>
                    <a:pt x="1253" y="1255"/>
                  </a:lnTo>
                  <a:lnTo>
                    <a:pt x="1247" y="1234"/>
                  </a:lnTo>
                  <a:lnTo>
                    <a:pt x="1242" y="1214"/>
                  </a:lnTo>
                  <a:lnTo>
                    <a:pt x="1237" y="1195"/>
                  </a:lnTo>
                  <a:lnTo>
                    <a:pt x="1232" y="1178"/>
                  </a:lnTo>
                  <a:lnTo>
                    <a:pt x="1227" y="1162"/>
                  </a:lnTo>
                  <a:lnTo>
                    <a:pt x="1224" y="1149"/>
                  </a:lnTo>
                  <a:lnTo>
                    <a:pt x="1220" y="1139"/>
                  </a:lnTo>
                  <a:lnTo>
                    <a:pt x="1220" y="1137"/>
                  </a:lnTo>
                  <a:lnTo>
                    <a:pt x="1219" y="1135"/>
                  </a:lnTo>
                  <a:lnTo>
                    <a:pt x="1217" y="1131"/>
                  </a:lnTo>
                  <a:lnTo>
                    <a:pt x="1215" y="1125"/>
                  </a:lnTo>
                  <a:lnTo>
                    <a:pt x="1212" y="1119"/>
                  </a:lnTo>
                  <a:lnTo>
                    <a:pt x="1208" y="1111"/>
                  </a:lnTo>
                  <a:lnTo>
                    <a:pt x="1205" y="1103"/>
                  </a:lnTo>
                  <a:lnTo>
                    <a:pt x="1201" y="1095"/>
                  </a:lnTo>
                  <a:lnTo>
                    <a:pt x="1198" y="1086"/>
                  </a:lnTo>
                  <a:lnTo>
                    <a:pt x="1194" y="1077"/>
                  </a:lnTo>
                  <a:lnTo>
                    <a:pt x="1190" y="1069"/>
                  </a:lnTo>
                  <a:lnTo>
                    <a:pt x="1187" y="1061"/>
                  </a:lnTo>
                  <a:lnTo>
                    <a:pt x="1184" y="1054"/>
                  </a:lnTo>
                  <a:lnTo>
                    <a:pt x="1181" y="1048"/>
                  </a:lnTo>
                  <a:lnTo>
                    <a:pt x="1178" y="1043"/>
                  </a:lnTo>
                  <a:lnTo>
                    <a:pt x="1177" y="1039"/>
                  </a:lnTo>
                  <a:lnTo>
                    <a:pt x="1175" y="1036"/>
                  </a:lnTo>
                  <a:lnTo>
                    <a:pt x="1173" y="1032"/>
                  </a:lnTo>
                  <a:lnTo>
                    <a:pt x="1171" y="1029"/>
                  </a:lnTo>
                  <a:lnTo>
                    <a:pt x="1169" y="1025"/>
                  </a:lnTo>
                  <a:lnTo>
                    <a:pt x="1167" y="1022"/>
                  </a:lnTo>
                  <a:lnTo>
                    <a:pt x="1165" y="1018"/>
                  </a:lnTo>
                  <a:lnTo>
                    <a:pt x="1163" y="1014"/>
                  </a:lnTo>
                  <a:lnTo>
                    <a:pt x="1161" y="1009"/>
                  </a:lnTo>
                  <a:lnTo>
                    <a:pt x="1160" y="1005"/>
                  </a:lnTo>
                  <a:lnTo>
                    <a:pt x="1158" y="1001"/>
                  </a:lnTo>
                  <a:lnTo>
                    <a:pt x="1156" y="997"/>
                  </a:lnTo>
                  <a:lnTo>
                    <a:pt x="1155" y="992"/>
                  </a:lnTo>
                  <a:lnTo>
                    <a:pt x="1154" y="988"/>
                  </a:lnTo>
                  <a:lnTo>
                    <a:pt x="1153" y="984"/>
                  </a:lnTo>
                  <a:lnTo>
                    <a:pt x="1153" y="979"/>
                  </a:lnTo>
                  <a:lnTo>
                    <a:pt x="1153" y="975"/>
                  </a:lnTo>
                  <a:lnTo>
                    <a:pt x="1152" y="969"/>
                  </a:lnTo>
                  <a:lnTo>
                    <a:pt x="1152" y="961"/>
                  </a:lnTo>
                  <a:lnTo>
                    <a:pt x="1151" y="950"/>
                  </a:lnTo>
                  <a:lnTo>
                    <a:pt x="1151" y="938"/>
                  </a:lnTo>
                  <a:lnTo>
                    <a:pt x="1150" y="924"/>
                  </a:lnTo>
                  <a:lnTo>
                    <a:pt x="1149" y="910"/>
                  </a:lnTo>
                  <a:lnTo>
                    <a:pt x="1148" y="895"/>
                  </a:lnTo>
                  <a:lnTo>
                    <a:pt x="1146" y="879"/>
                  </a:lnTo>
                  <a:lnTo>
                    <a:pt x="1145" y="864"/>
                  </a:lnTo>
                  <a:lnTo>
                    <a:pt x="1144" y="849"/>
                  </a:lnTo>
                  <a:lnTo>
                    <a:pt x="1143" y="834"/>
                  </a:lnTo>
                  <a:lnTo>
                    <a:pt x="1142" y="821"/>
                  </a:lnTo>
                  <a:lnTo>
                    <a:pt x="1142" y="809"/>
                  </a:lnTo>
                  <a:lnTo>
                    <a:pt x="1141" y="800"/>
                  </a:lnTo>
                  <a:lnTo>
                    <a:pt x="1141" y="792"/>
                  </a:lnTo>
                  <a:lnTo>
                    <a:pt x="1141" y="787"/>
                  </a:lnTo>
                  <a:lnTo>
                    <a:pt x="1141" y="782"/>
                  </a:lnTo>
                  <a:lnTo>
                    <a:pt x="1141" y="777"/>
                  </a:lnTo>
                  <a:lnTo>
                    <a:pt x="1142" y="770"/>
                  </a:lnTo>
                  <a:lnTo>
                    <a:pt x="1142" y="762"/>
                  </a:lnTo>
                  <a:lnTo>
                    <a:pt x="1143" y="754"/>
                  </a:lnTo>
                  <a:lnTo>
                    <a:pt x="1144" y="744"/>
                  </a:lnTo>
                  <a:lnTo>
                    <a:pt x="1145" y="735"/>
                  </a:lnTo>
                  <a:lnTo>
                    <a:pt x="1146" y="724"/>
                  </a:lnTo>
                  <a:lnTo>
                    <a:pt x="1146" y="714"/>
                  </a:lnTo>
                  <a:lnTo>
                    <a:pt x="1147" y="704"/>
                  </a:lnTo>
                  <a:lnTo>
                    <a:pt x="1147" y="693"/>
                  </a:lnTo>
                  <a:lnTo>
                    <a:pt x="1147" y="683"/>
                  </a:lnTo>
                  <a:lnTo>
                    <a:pt x="1147" y="673"/>
                  </a:lnTo>
                  <a:lnTo>
                    <a:pt x="1147" y="664"/>
                  </a:lnTo>
                  <a:lnTo>
                    <a:pt x="1146" y="655"/>
                  </a:lnTo>
                  <a:lnTo>
                    <a:pt x="1145" y="647"/>
                  </a:lnTo>
                  <a:lnTo>
                    <a:pt x="1143" y="639"/>
                  </a:lnTo>
                  <a:lnTo>
                    <a:pt x="1140" y="631"/>
                  </a:lnTo>
                  <a:lnTo>
                    <a:pt x="1136" y="622"/>
                  </a:lnTo>
                  <a:lnTo>
                    <a:pt x="1131" y="612"/>
                  </a:lnTo>
                  <a:lnTo>
                    <a:pt x="1126" y="603"/>
                  </a:lnTo>
                  <a:lnTo>
                    <a:pt x="1120" y="593"/>
                  </a:lnTo>
                  <a:lnTo>
                    <a:pt x="1114" y="584"/>
                  </a:lnTo>
                  <a:lnTo>
                    <a:pt x="1107" y="574"/>
                  </a:lnTo>
                  <a:lnTo>
                    <a:pt x="1100" y="565"/>
                  </a:lnTo>
                  <a:lnTo>
                    <a:pt x="1094" y="556"/>
                  </a:lnTo>
                  <a:lnTo>
                    <a:pt x="1087" y="548"/>
                  </a:lnTo>
                  <a:lnTo>
                    <a:pt x="1081" y="540"/>
                  </a:lnTo>
                  <a:lnTo>
                    <a:pt x="1075" y="534"/>
                  </a:lnTo>
                  <a:lnTo>
                    <a:pt x="1070" y="528"/>
                  </a:lnTo>
                  <a:lnTo>
                    <a:pt x="1065" y="523"/>
                  </a:lnTo>
                  <a:lnTo>
                    <a:pt x="1061" y="519"/>
                  </a:lnTo>
                  <a:lnTo>
                    <a:pt x="1056" y="516"/>
                  </a:lnTo>
                  <a:lnTo>
                    <a:pt x="1050" y="513"/>
                  </a:lnTo>
                  <a:lnTo>
                    <a:pt x="1042" y="509"/>
                  </a:lnTo>
                  <a:lnTo>
                    <a:pt x="1033" y="505"/>
                  </a:lnTo>
                  <a:lnTo>
                    <a:pt x="1024" y="502"/>
                  </a:lnTo>
                  <a:lnTo>
                    <a:pt x="1013" y="498"/>
                  </a:lnTo>
                  <a:lnTo>
                    <a:pt x="1002" y="494"/>
                  </a:lnTo>
                  <a:lnTo>
                    <a:pt x="991" y="490"/>
                  </a:lnTo>
                  <a:lnTo>
                    <a:pt x="980" y="486"/>
                  </a:lnTo>
                  <a:lnTo>
                    <a:pt x="969" y="482"/>
                  </a:lnTo>
                  <a:lnTo>
                    <a:pt x="958" y="478"/>
                  </a:lnTo>
                  <a:lnTo>
                    <a:pt x="949" y="475"/>
                  </a:lnTo>
                  <a:lnTo>
                    <a:pt x="940" y="471"/>
                  </a:lnTo>
                  <a:lnTo>
                    <a:pt x="932" y="468"/>
                  </a:lnTo>
                  <a:lnTo>
                    <a:pt x="926" y="466"/>
                  </a:lnTo>
                  <a:lnTo>
                    <a:pt x="921" y="463"/>
                  </a:lnTo>
                  <a:lnTo>
                    <a:pt x="917" y="461"/>
                  </a:lnTo>
                  <a:lnTo>
                    <a:pt x="913" y="459"/>
                  </a:lnTo>
                  <a:lnTo>
                    <a:pt x="908" y="456"/>
                  </a:lnTo>
                  <a:lnTo>
                    <a:pt x="903" y="454"/>
                  </a:lnTo>
                  <a:lnTo>
                    <a:pt x="897" y="451"/>
                  </a:lnTo>
                  <a:lnTo>
                    <a:pt x="892" y="448"/>
                  </a:lnTo>
                  <a:lnTo>
                    <a:pt x="887" y="446"/>
                  </a:lnTo>
                  <a:lnTo>
                    <a:pt x="881" y="443"/>
                  </a:lnTo>
                  <a:lnTo>
                    <a:pt x="876" y="440"/>
                  </a:lnTo>
                  <a:lnTo>
                    <a:pt x="871" y="437"/>
                  </a:lnTo>
                  <a:lnTo>
                    <a:pt x="866" y="434"/>
                  </a:lnTo>
                  <a:lnTo>
                    <a:pt x="861" y="431"/>
                  </a:lnTo>
                  <a:lnTo>
                    <a:pt x="858" y="428"/>
                  </a:lnTo>
                  <a:lnTo>
                    <a:pt x="854" y="425"/>
                  </a:lnTo>
                  <a:lnTo>
                    <a:pt x="851" y="422"/>
                  </a:lnTo>
                  <a:lnTo>
                    <a:pt x="850" y="419"/>
                  </a:lnTo>
                  <a:lnTo>
                    <a:pt x="848" y="416"/>
                  </a:lnTo>
                  <a:lnTo>
                    <a:pt x="846" y="413"/>
                  </a:lnTo>
                  <a:lnTo>
                    <a:pt x="844" y="409"/>
                  </a:lnTo>
                  <a:lnTo>
                    <a:pt x="842" y="405"/>
                  </a:lnTo>
                  <a:lnTo>
                    <a:pt x="840" y="402"/>
                  </a:lnTo>
                  <a:lnTo>
                    <a:pt x="837" y="397"/>
                  </a:lnTo>
                  <a:lnTo>
                    <a:pt x="835" y="393"/>
                  </a:lnTo>
                  <a:lnTo>
                    <a:pt x="833" y="389"/>
                  </a:lnTo>
                  <a:lnTo>
                    <a:pt x="831" y="385"/>
                  </a:lnTo>
                  <a:lnTo>
                    <a:pt x="829" y="380"/>
                  </a:lnTo>
                  <a:lnTo>
                    <a:pt x="827" y="376"/>
                  </a:lnTo>
                  <a:lnTo>
                    <a:pt x="825" y="372"/>
                  </a:lnTo>
                  <a:lnTo>
                    <a:pt x="824" y="367"/>
                  </a:lnTo>
                  <a:lnTo>
                    <a:pt x="823" y="363"/>
                  </a:lnTo>
                  <a:lnTo>
                    <a:pt x="822" y="359"/>
                  </a:lnTo>
                  <a:lnTo>
                    <a:pt x="822" y="355"/>
                  </a:lnTo>
                  <a:lnTo>
                    <a:pt x="822" y="352"/>
                  </a:lnTo>
                  <a:lnTo>
                    <a:pt x="822" y="348"/>
                  </a:lnTo>
                  <a:lnTo>
                    <a:pt x="823" y="344"/>
                  </a:lnTo>
                  <a:lnTo>
                    <a:pt x="825" y="340"/>
                  </a:lnTo>
                  <a:lnTo>
                    <a:pt x="826" y="336"/>
                  </a:lnTo>
                  <a:lnTo>
                    <a:pt x="828" y="332"/>
                  </a:lnTo>
                  <a:lnTo>
                    <a:pt x="830" y="328"/>
                  </a:lnTo>
                  <a:lnTo>
                    <a:pt x="832" y="324"/>
                  </a:lnTo>
                  <a:lnTo>
                    <a:pt x="834" y="321"/>
                  </a:lnTo>
                  <a:lnTo>
                    <a:pt x="837" y="317"/>
                  </a:lnTo>
                  <a:lnTo>
                    <a:pt x="840" y="313"/>
                  </a:lnTo>
                  <a:lnTo>
                    <a:pt x="843" y="310"/>
                  </a:lnTo>
                  <a:lnTo>
                    <a:pt x="846" y="306"/>
                  </a:lnTo>
                  <a:lnTo>
                    <a:pt x="849" y="303"/>
                  </a:lnTo>
                  <a:lnTo>
                    <a:pt x="853" y="300"/>
                  </a:lnTo>
                  <a:lnTo>
                    <a:pt x="857" y="297"/>
                  </a:lnTo>
                  <a:lnTo>
                    <a:pt x="860" y="294"/>
                  </a:lnTo>
                  <a:lnTo>
                    <a:pt x="862" y="291"/>
                  </a:lnTo>
                  <a:lnTo>
                    <a:pt x="865" y="287"/>
                  </a:lnTo>
                  <a:lnTo>
                    <a:pt x="867" y="283"/>
                  </a:lnTo>
                  <a:lnTo>
                    <a:pt x="869" y="279"/>
                  </a:lnTo>
                  <a:lnTo>
                    <a:pt x="871" y="274"/>
                  </a:lnTo>
                  <a:lnTo>
                    <a:pt x="872" y="269"/>
                  </a:lnTo>
                  <a:lnTo>
                    <a:pt x="874" y="264"/>
                  </a:lnTo>
                  <a:lnTo>
                    <a:pt x="875" y="259"/>
                  </a:lnTo>
                  <a:lnTo>
                    <a:pt x="876" y="253"/>
                  </a:lnTo>
                  <a:lnTo>
                    <a:pt x="877" y="247"/>
                  </a:lnTo>
                  <a:lnTo>
                    <a:pt x="878" y="241"/>
                  </a:lnTo>
                  <a:lnTo>
                    <a:pt x="878" y="236"/>
                  </a:lnTo>
                  <a:lnTo>
                    <a:pt x="879" y="229"/>
                  </a:lnTo>
                  <a:lnTo>
                    <a:pt x="879" y="224"/>
                  </a:lnTo>
                  <a:lnTo>
                    <a:pt x="879" y="218"/>
                  </a:lnTo>
                  <a:lnTo>
                    <a:pt x="879" y="216"/>
                  </a:lnTo>
                  <a:lnTo>
                    <a:pt x="880" y="215"/>
                  </a:lnTo>
                  <a:lnTo>
                    <a:pt x="880" y="213"/>
                  </a:lnTo>
                  <a:lnTo>
                    <a:pt x="881" y="211"/>
                  </a:lnTo>
                  <a:lnTo>
                    <a:pt x="881" y="209"/>
                  </a:lnTo>
                  <a:lnTo>
                    <a:pt x="882" y="208"/>
                  </a:lnTo>
                  <a:lnTo>
                    <a:pt x="883" y="206"/>
                  </a:lnTo>
                  <a:lnTo>
                    <a:pt x="884" y="204"/>
                  </a:lnTo>
                  <a:lnTo>
                    <a:pt x="884" y="202"/>
                  </a:lnTo>
                  <a:lnTo>
                    <a:pt x="885" y="200"/>
                  </a:lnTo>
                  <a:lnTo>
                    <a:pt x="886" y="199"/>
                  </a:lnTo>
                  <a:lnTo>
                    <a:pt x="887" y="197"/>
                  </a:lnTo>
                  <a:lnTo>
                    <a:pt x="887" y="195"/>
                  </a:lnTo>
                  <a:lnTo>
                    <a:pt x="888" y="194"/>
                  </a:lnTo>
                  <a:lnTo>
                    <a:pt x="888" y="193"/>
                  </a:lnTo>
                  <a:lnTo>
                    <a:pt x="889" y="192"/>
                  </a:lnTo>
                  <a:lnTo>
                    <a:pt x="889" y="190"/>
                  </a:lnTo>
                  <a:lnTo>
                    <a:pt x="889" y="189"/>
                  </a:lnTo>
                  <a:lnTo>
                    <a:pt x="889" y="187"/>
                  </a:lnTo>
                  <a:lnTo>
                    <a:pt x="889" y="184"/>
                  </a:lnTo>
                  <a:lnTo>
                    <a:pt x="890" y="182"/>
                  </a:lnTo>
                  <a:lnTo>
                    <a:pt x="890" y="179"/>
                  </a:lnTo>
                  <a:lnTo>
                    <a:pt x="890" y="176"/>
                  </a:lnTo>
                  <a:lnTo>
                    <a:pt x="890" y="173"/>
                  </a:lnTo>
                  <a:lnTo>
                    <a:pt x="891" y="169"/>
                  </a:lnTo>
                  <a:lnTo>
                    <a:pt x="891" y="166"/>
                  </a:lnTo>
                  <a:lnTo>
                    <a:pt x="891" y="163"/>
                  </a:lnTo>
                  <a:lnTo>
                    <a:pt x="891" y="160"/>
                  </a:lnTo>
                  <a:lnTo>
                    <a:pt x="891" y="157"/>
                  </a:lnTo>
                  <a:lnTo>
                    <a:pt x="891" y="154"/>
                  </a:lnTo>
                  <a:lnTo>
                    <a:pt x="891" y="151"/>
                  </a:lnTo>
                  <a:lnTo>
                    <a:pt x="891" y="149"/>
                  </a:lnTo>
                  <a:lnTo>
                    <a:pt x="891" y="148"/>
                  </a:lnTo>
                  <a:lnTo>
                    <a:pt x="890" y="148"/>
                  </a:lnTo>
                  <a:lnTo>
                    <a:pt x="889" y="147"/>
                  </a:lnTo>
                  <a:lnTo>
                    <a:pt x="888" y="147"/>
                  </a:lnTo>
                  <a:lnTo>
                    <a:pt x="887" y="147"/>
                  </a:lnTo>
                  <a:lnTo>
                    <a:pt x="886" y="147"/>
                  </a:lnTo>
                  <a:lnTo>
                    <a:pt x="885" y="147"/>
                  </a:lnTo>
                  <a:lnTo>
                    <a:pt x="884" y="147"/>
                  </a:lnTo>
                  <a:lnTo>
                    <a:pt x="884" y="146"/>
                  </a:lnTo>
                  <a:lnTo>
                    <a:pt x="883" y="146"/>
                  </a:lnTo>
                  <a:lnTo>
                    <a:pt x="882" y="146"/>
                  </a:lnTo>
                  <a:lnTo>
                    <a:pt x="881" y="145"/>
                  </a:lnTo>
                  <a:lnTo>
                    <a:pt x="880" y="134"/>
                  </a:lnTo>
                  <a:lnTo>
                    <a:pt x="878" y="123"/>
                  </a:lnTo>
                  <a:lnTo>
                    <a:pt x="875" y="111"/>
                  </a:lnTo>
                  <a:lnTo>
                    <a:pt x="871" y="98"/>
                  </a:lnTo>
                  <a:lnTo>
                    <a:pt x="867" y="86"/>
                  </a:lnTo>
                  <a:lnTo>
                    <a:pt x="861" y="74"/>
                  </a:lnTo>
                  <a:lnTo>
                    <a:pt x="854" y="62"/>
                  </a:lnTo>
                  <a:lnTo>
                    <a:pt x="846" y="51"/>
                  </a:lnTo>
                  <a:lnTo>
                    <a:pt x="836" y="40"/>
                  </a:lnTo>
                  <a:lnTo>
                    <a:pt x="825" y="30"/>
                  </a:lnTo>
                  <a:lnTo>
                    <a:pt x="813" y="21"/>
                  </a:lnTo>
                  <a:lnTo>
                    <a:pt x="798" y="14"/>
                  </a:lnTo>
                  <a:lnTo>
                    <a:pt x="782" y="7"/>
                  </a:lnTo>
                  <a:lnTo>
                    <a:pt x="764" y="3"/>
                  </a:lnTo>
                  <a:lnTo>
                    <a:pt x="744" y="0"/>
                  </a:lnTo>
                  <a:lnTo>
                    <a:pt x="722" y="0"/>
                  </a:lnTo>
                  <a:lnTo>
                    <a:pt x="699" y="2"/>
                  </a:lnTo>
                  <a:lnTo>
                    <a:pt x="679" y="5"/>
                  </a:lnTo>
                  <a:lnTo>
                    <a:pt x="661" y="10"/>
                  </a:lnTo>
                  <a:lnTo>
                    <a:pt x="645" y="17"/>
                  </a:lnTo>
                  <a:lnTo>
                    <a:pt x="632" y="25"/>
                  </a:lnTo>
                  <a:lnTo>
                    <a:pt x="621" y="34"/>
                  </a:lnTo>
                  <a:lnTo>
                    <a:pt x="611" y="44"/>
                  </a:lnTo>
                  <a:lnTo>
                    <a:pt x="603" y="55"/>
                  </a:lnTo>
                  <a:lnTo>
                    <a:pt x="597" y="66"/>
                  </a:lnTo>
                  <a:lnTo>
                    <a:pt x="592" y="78"/>
                  </a:lnTo>
                  <a:lnTo>
                    <a:pt x="588" y="90"/>
                  </a:lnTo>
                  <a:lnTo>
                    <a:pt x="585" y="102"/>
                  </a:lnTo>
                  <a:lnTo>
                    <a:pt x="583" y="114"/>
                  </a:lnTo>
                  <a:lnTo>
                    <a:pt x="582" y="125"/>
                  </a:lnTo>
                  <a:lnTo>
                    <a:pt x="581" y="136"/>
                  </a:lnTo>
                  <a:lnTo>
                    <a:pt x="581" y="147"/>
                  </a:lnTo>
                  <a:lnTo>
                    <a:pt x="580" y="148"/>
                  </a:lnTo>
                  <a:lnTo>
                    <a:pt x="579" y="148"/>
                  </a:lnTo>
                  <a:lnTo>
                    <a:pt x="578" y="148"/>
                  </a:lnTo>
                  <a:lnTo>
                    <a:pt x="577" y="149"/>
                  </a:lnTo>
                  <a:lnTo>
                    <a:pt x="576" y="149"/>
                  </a:lnTo>
                  <a:lnTo>
                    <a:pt x="575" y="149"/>
                  </a:lnTo>
                  <a:lnTo>
                    <a:pt x="574" y="149"/>
                  </a:lnTo>
                  <a:lnTo>
                    <a:pt x="572" y="150"/>
                  </a:lnTo>
                  <a:lnTo>
                    <a:pt x="571" y="150"/>
                  </a:lnTo>
                  <a:lnTo>
                    <a:pt x="570" y="150"/>
                  </a:lnTo>
                  <a:lnTo>
                    <a:pt x="570" y="151"/>
                  </a:lnTo>
                  <a:lnTo>
                    <a:pt x="569" y="151"/>
                  </a:lnTo>
                  <a:lnTo>
                    <a:pt x="569" y="152"/>
                  </a:lnTo>
                  <a:lnTo>
                    <a:pt x="568" y="154"/>
                  </a:lnTo>
                  <a:lnTo>
                    <a:pt x="569" y="157"/>
                  </a:lnTo>
                  <a:lnTo>
                    <a:pt x="569" y="160"/>
                  </a:lnTo>
                  <a:lnTo>
                    <a:pt x="569" y="163"/>
                  </a:lnTo>
                  <a:lnTo>
                    <a:pt x="569" y="166"/>
                  </a:lnTo>
                  <a:lnTo>
                    <a:pt x="569" y="169"/>
                  </a:lnTo>
                  <a:lnTo>
                    <a:pt x="570" y="173"/>
                  </a:lnTo>
                  <a:lnTo>
                    <a:pt x="570" y="176"/>
                  </a:lnTo>
                  <a:lnTo>
                    <a:pt x="570" y="179"/>
                  </a:lnTo>
                  <a:lnTo>
                    <a:pt x="570" y="182"/>
                  </a:lnTo>
                  <a:lnTo>
                    <a:pt x="570" y="185"/>
                  </a:lnTo>
                  <a:lnTo>
                    <a:pt x="571" y="188"/>
                  </a:lnTo>
                  <a:lnTo>
                    <a:pt x="571" y="191"/>
                  </a:lnTo>
                  <a:lnTo>
                    <a:pt x="571" y="193"/>
                  </a:lnTo>
                  <a:lnTo>
                    <a:pt x="571" y="194"/>
                  </a:lnTo>
                  <a:lnTo>
                    <a:pt x="571" y="196"/>
                  </a:lnTo>
                  <a:lnTo>
                    <a:pt x="571" y="197"/>
                  </a:lnTo>
                  <a:lnTo>
                    <a:pt x="571" y="199"/>
                  </a:lnTo>
                  <a:lnTo>
                    <a:pt x="571" y="201"/>
                  </a:lnTo>
                  <a:lnTo>
                    <a:pt x="572" y="203"/>
                  </a:lnTo>
                  <a:lnTo>
                    <a:pt x="572" y="205"/>
                  </a:lnTo>
                  <a:lnTo>
                    <a:pt x="573" y="207"/>
                  </a:lnTo>
                  <a:lnTo>
                    <a:pt x="574" y="209"/>
                  </a:lnTo>
                  <a:lnTo>
                    <a:pt x="574" y="211"/>
                  </a:lnTo>
                  <a:lnTo>
                    <a:pt x="575" y="213"/>
                  </a:lnTo>
                  <a:lnTo>
                    <a:pt x="576" y="215"/>
                  </a:lnTo>
                  <a:lnTo>
                    <a:pt x="577" y="217"/>
                  </a:lnTo>
                  <a:lnTo>
                    <a:pt x="577" y="219"/>
                  </a:lnTo>
                  <a:lnTo>
                    <a:pt x="578" y="221"/>
                  </a:lnTo>
                  <a:lnTo>
                    <a:pt x="578" y="223"/>
                  </a:lnTo>
                  <a:lnTo>
                    <a:pt x="578" y="225"/>
                  </a:lnTo>
                  <a:lnTo>
                    <a:pt x="579" y="227"/>
                  </a:lnTo>
                  <a:lnTo>
                    <a:pt x="579" y="232"/>
                  </a:lnTo>
                  <a:lnTo>
                    <a:pt x="579" y="237"/>
                  </a:lnTo>
                  <a:lnTo>
                    <a:pt x="579" y="242"/>
                  </a:lnTo>
                  <a:lnTo>
                    <a:pt x="580" y="247"/>
                  </a:lnTo>
                  <a:lnTo>
                    <a:pt x="581" y="253"/>
                  </a:lnTo>
                  <a:lnTo>
                    <a:pt x="582" y="258"/>
                  </a:lnTo>
                  <a:lnTo>
                    <a:pt x="583" y="263"/>
                  </a:lnTo>
                  <a:lnTo>
                    <a:pt x="585" y="268"/>
                  </a:lnTo>
                  <a:lnTo>
                    <a:pt x="587" y="273"/>
                  </a:lnTo>
                  <a:lnTo>
                    <a:pt x="589" y="278"/>
                  </a:lnTo>
                  <a:lnTo>
                    <a:pt x="590" y="283"/>
                  </a:lnTo>
                  <a:lnTo>
                    <a:pt x="593" y="288"/>
                  </a:lnTo>
                  <a:lnTo>
                    <a:pt x="595" y="292"/>
                  </a:lnTo>
                  <a:lnTo>
                    <a:pt x="597" y="296"/>
                  </a:lnTo>
                  <a:lnTo>
                    <a:pt x="600" y="300"/>
                  </a:lnTo>
                  <a:lnTo>
                    <a:pt x="603" y="304"/>
                  </a:lnTo>
                  <a:lnTo>
                    <a:pt x="606" y="308"/>
                  </a:lnTo>
                  <a:lnTo>
                    <a:pt x="610" y="311"/>
                  </a:lnTo>
                  <a:lnTo>
                    <a:pt x="613" y="315"/>
                  </a:lnTo>
                  <a:lnTo>
                    <a:pt x="616" y="317"/>
                  </a:lnTo>
                  <a:lnTo>
                    <a:pt x="619" y="320"/>
                  </a:lnTo>
                  <a:lnTo>
                    <a:pt x="621" y="322"/>
                  </a:lnTo>
                  <a:lnTo>
                    <a:pt x="624" y="324"/>
                  </a:lnTo>
                  <a:lnTo>
                    <a:pt x="626" y="326"/>
                  </a:lnTo>
                  <a:lnTo>
                    <a:pt x="628" y="328"/>
                  </a:lnTo>
                  <a:lnTo>
                    <a:pt x="630" y="330"/>
                  </a:lnTo>
                  <a:lnTo>
                    <a:pt x="632" y="332"/>
                  </a:lnTo>
                  <a:lnTo>
                    <a:pt x="634" y="335"/>
                  </a:lnTo>
                  <a:lnTo>
                    <a:pt x="636" y="338"/>
                  </a:lnTo>
                  <a:lnTo>
                    <a:pt x="637" y="341"/>
                  </a:lnTo>
                  <a:lnTo>
                    <a:pt x="639" y="344"/>
                  </a:lnTo>
                  <a:lnTo>
                    <a:pt x="640" y="348"/>
                  </a:lnTo>
                  <a:lnTo>
                    <a:pt x="642" y="353"/>
                  </a:lnTo>
                  <a:lnTo>
                    <a:pt x="642" y="357"/>
                  </a:lnTo>
                  <a:lnTo>
                    <a:pt x="643" y="361"/>
                  </a:lnTo>
                  <a:lnTo>
                    <a:pt x="643" y="365"/>
                  </a:lnTo>
                  <a:lnTo>
                    <a:pt x="643" y="368"/>
                  </a:lnTo>
                  <a:lnTo>
                    <a:pt x="643" y="372"/>
                  </a:lnTo>
                  <a:lnTo>
                    <a:pt x="642" y="375"/>
                  </a:lnTo>
                  <a:lnTo>
                    <a:pt x="641" y="379"/>
                  </a:lnTo>
                  <a:lnTo>
                    <a:pt x="641" y="382"/>
                  </a:lnTo>
                  <a:lnTo>
                    <a:pt x="640" y="385"/>
                  </a:lnTo>
                  <a:lnTo>
                    <a:pt x="639" y="388"/>
                  </a:lnTo>
                  <a:lnTo>
                    <a:pt x="638" y="391"/>
                  </a:lnTo>
                  <a:lnTo>
                    <a:pt x="637" y="395"/>
                  </a:lnTo>
                  <a:lnTo>
                    <a:pt x="636" y="397"/>
                  </a:lnTo>
                  <a:lnTo>
                    <a:pt x="635" y="400"/>
                  </a:lnTo>
                  <a:lnTo>
                    <a:pt x="634" y="404"/>
                  </a:lnTo>
                  <a:lnTo>
                    <a:pt x="634" y="406"/>
                  </a:lnTo>
                  <a:lnTo>
                    <a:pt x="632" y="409"/>
                  </a:lnTo>
                  <a:lnTo>
                    <a:pt x="631" y="411"/>
                  </a:lnTo>
                  <a:lnTo>
                    <a:pt x="629" y="413"/>
                  </a:lnTo>
                  <a:lnTo>
                    <a:pt x="627" y="415"/>
                  </a:lnTo>
                  <a:lnTo>
                    <a:pt x="624" y="417"/>
                  </a:lnTo>
                  <a:lnTo>
                    <a:pt x="622" y="419"/>
                  </a:lnTo>
                  <a:lnTo>
                    <a:pt x="618" y="420"/>
                  </a:lnTo>
                  <a:lnTo>
                    <a:pt x="614" y="422"/>
                  </a:lnTo>
                  <a:lnTo>
                    <a:pt x="610" y="424"/>
                  </a:lnTo>
                  <a:lnTo>
                    <a:pt x="606" y="426"/>
                  </a:lnTo>
                  <a:lnTo>
                    <a:pt x="601" y="429"/>
                  </a:lnTo>
                  <a:lnTo>
                    <a:pt x="596" y="431"/>
                  </a:lnTo>
                  <a:lnTo>
                    <a:pt x="591" y="434"/>
                  </a:lnTo>
                  <a:lnTo>
                    <a:pt x="585" y="436"/>
                  </a:lnTo>
                  <a:lnTo>
                    <a:pt x="579" y="439"/>
                  </a:lnTo>
                </a:path>
              </a:pathLst>
            </a:custGeom>
            <a:gradFill rotWithShape="1">
              <a:gsLst>
                <a:gs pos="0">
                  <a:srgbClr val="996600"/>
                </a:gs>
                <a:gs pos="100000">
                  <a:srgbClr val="6C4800"/>
                </a:gs>
              </a:gsLst>
              <a:path path="rect">
                <a:fillToRect l="50000" t="50000" r="50000" b="50000"/>
              </a:path>
            </a:gradFill>
            <a:ln w="12700" cap="rnd" cmpd="sng">
              <a:solidFill>
                <a:srgbClr val="FF9999"/>
              </a:solidFill>
              <a:prstDash val="solid"/>
              <a:round/>
              <a:headEnd type="none" w="med" len="med"/>
              <a:tailEnd type="none" w="med" len="med"/>
            </a:ln>
            <a:effectLst>
              <a:outerShdw dist="81320" dir="3080412" algn="ctr" rotWithShape="0">
                <a:srgbClr val="000066"/>
              </a:outerShdw>
            </a:effectLst>
          </p:spPr>
          <p:txBody>
            <a:bodyPr/>
            <a:lstStyle/>
            <a:p>
              <a:endParaRPr lang="en-CH"/>
            </a:p>
          </p:txBody>
        </p:sp>
        <p:pic>
          <p:nvPicPr>
            <p:cNvPr id="8" name="Picture 8" descr="lungs">
              <a:extLst>
                <a:ext uri="{FF2B5EF4-FFF2-40B4-BE49-F238E27FC236}">
                  <a16:creationId xmlns:a16="http://schemas.microsoft.com/office/drawing/2014/main" id="{4678C66D-9920-73E4-3823-9FE1EE9BB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 y="1028"/>
              <a:ext cx="677"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9">
            <a:extLst>
              <a:ext uri="{FF2B5EF4-FFF2-40B4-BE49-F238E27FC236}">
                <a16:creationId xmlns:a16="http://schemas.microsoft.com/office/drawing/2014/main" id="{10484859-7AF3-2E9F-31AC-55BB0DF8053B}"/>
              </a:ext>
            </a:extLst>
          </p:cNvPr>
          <p:cNvSpPr txBox="1">
            <a:spLocks noChangeArrowheads="1"/>
          </p:cNvSpPr>
          <p:nvPr/>
        </p:nvSpPr>
        <p:spPr bwMode="auto">
          <a:xfrm>
            <a:off x="6963063" y="1025525"/>
            <a:ext cx="3889375" cy="855663"/>
          </a:xfrm>
          <a:prstGeom prst="rect">
            <a:avLst/>
          </a:prstGeom>
          <a:noFill/>
          <a:ln w="19050">
            <a:noFill/>
            <a:miter lim="800000"/>
            <a:headEnd/>
            <a:tailEnd/>
          </a:ln>
          <a:effectLst/>
        </p:spPr>
        <p:txBody>
          <a:bodyPr>
            <a:spAutoFit/>
          </a:bodyPr>
          <a:lstStyle/>
          <a:p>
            <a:pPr>
              <a:defRPr/>
            </a:pPr>
            <a:r>
              <a:rPr lang="el-GR" b="1">
                <a:effectLst>
                  <a:outerShdw blurRad="38100" dist="38100" dir="2700000" algn="tl">
                    <a:srgbClr val="C0C0C0"/>
                  </a:outerShdw>
                </a:effectLst>
                <a:latin typeface="Arial" charset="0"/>
              </a:rPr>
              <a:t>ΚΝΣ</a:t>
            </a:r>
          </a:p>
          <a:p>
            <a:pPr>
              <a:defRPr/>
            </a:pPr>
            <a:r>
              <a:rPr lang="el-GR" sz="1600" b="1">
                <a:effectLst>
                  <a:outerShdw blurRad="38100" dist="38100" dir="2700000" algn="tl">
                    <a:srgbClr val="C0C0C0"/>
                  </a:outerShdw>
                </a:effectLst>
                <a:latin typeface="Arial" charset="0"/>
              </a:rPr>
              <a:t>ΑΕΕ</a:t>
            </a:r>
          </a:p>
          <a:p>
            <a:pPr>
              <a:defRPr/>
            </a:pPr>
            <a:r>
              <a:rPr lang="el-GR" sz="1600" b="1">
                <a:effectLst>
                  <a:outerShdw blurRad="38100" dist="38100" dir="2700000" algn="tl">
                    <a:srgbClr val="C0C0C0"/>
                  </a:outerShdw>
                </a:effectLst>
                <a:latin typeface="Arial" charset="0"/>
              </a:rPr>
              <a:t>Ιδιοπαθής ενδοκράνια υπέρταση</a:t>
            </a:r>
            <a:endParaRPr lang="en-US" sz="1600" b="1">
              <a:effectLst>
                <a:outerShdw blurRad="38100" dist="38100" dir="2700000" algn="tl">
                  <a:srgbClr val="C0C0C0"/>
                </a:outerShdw>
              </a:effectLst>
              <a:latin typeface="Arial" charset="0"/>
            </a:endParaRPr>
          </a:p>
        </p:txBody>
      </p:sp>
      <p:sp>
        <p:nvSpPr>
          <p:cNvPr id="10" name="Line 10">
            <a:extLst>
              <a:ext uri="{FF2B5EF4-FFF2-40B4-BE49-F238E27FC236}">
                <a16:creationId xmlns:a16="http://schemas.microsoft.com/office/drawing/2014/main" id="{4A30E655-AB5B-E029-0513-45FC6BD7B734}"/>
              </a:ext>
            </a:extLst>
          </p:cNvPr>
          <p:cNvSpPr>
            <a:spLocks noChangeShapeType="1"/>
          </p:cNvSpPr>
          <p:nvPr/>
        </p:nvSpPr>
        <p:spPr bwMode="auto">
          <a:xfrm flipH="1" flipV="1">
            <a:off x="5921663" y="1312863"/>
            <a:ext cx="898525" cy="0"/>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11" name="Line 11">
            <a:extLst>
              <a:ext uri="{FF2B5EF4-FFF2-40B4-BE49-F238E27FC236}">
                <a16:creationId xmlns:a16="http://schemas.microsoft.com/office/drawing/2014/main" id="{0CB56C3A-8226-65C3-0399-15C5EF6A6321}"/>
              </a:ext>
            </a:extLst>
          </p:cNvPr>
          <p:cNvSpPr>
            <a:spLocks noChangeShapeType="1"/>
          </p:cNvSpPr>
          <p:nvPr/>
        </p:nvSpPr>
        <p:spPr bwMode="auto">
          <a:xfrm flipH="1" flipV="1">
            <a:off x="5939126" y="2395538"/>
            <a:ext cx="1306512" cy="204787"/>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12" name="Line 12">
            <a:extLst>
              <a:ext uri="{FF2B5EF4-FFF2-40B4-BE49-F238E27FC236}">
                <a16:creationId xmlns:a16="http://schemas.microsoft.com/office/drawing/2014/main" id="{17FFCD8A-8FB2-28BA-64D6-F51A2DEDACF9}"/>
              </a:ext>
            </a:extLst>
          </p:cNvPr>
          <p:cNvSpPr>
            <a:spLocks noChangeShapeType="1"/>
          </p:cNvSpPr>
          <p:nvPr/>
        </p:nvSpPr>
        <p:spPr bwMode="auto">
          <a:xfrm>
            <a:off x="4515138" y="1528763"/>
            <a:ext cx="1014413" cy="681037"/>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13" name="Line 13">
            <a:extLst>
              <a:ext uri="{FF2B5EF4-FFF2-40B4-BE49-F238E27FC236}">
                <a16:creationId xmlns:a16="http://schemas.microsoft.com/office/drawing/2014/main" id="{49FF4FB2-D422-5B31-5BE5-E6ADB69CE087}"/>
              </a:ext>
            </a:extLst>
          </p:cNvPr>
          <p:cNvSpPr>
            <a:spLocks noChangeShapeType="1"/>
          </p:cNvSpPr>
          <p:nvPr/>
        </p:nvSpPr>
        <p:spPr bwMode="auto">
          <a:xfrm>
            <a:off x="3867438" y="2465388"/>
            <a:ext cx="1646238" cy="15875"/>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14" name="Line 14">
            <a:extLst>
              <a:ext uri="{FF2B5EF4-FFF2-40B4-BE49-F238E27FC236}">
                <a16:creationId xmlns:a16="http://schemas.microsoft.com/office/drawing/2014/main" id="{D8B96692-26A5-024C-6CFB-CA7E379FB240}"/>
              </a:ext>
            </a:extLst>
          </p:cNvPr>
          <p:cNvSpPr>
            <a:spLocks noChangeShapeType="1"/>
          </p:cNvSpPr>
          <p:nvPr/>
        </p:nvSpPr>
        <p:spPr bwMode="auto">
          <a:xfrm flipV="1">
            <a:off x="4083338" y="2862263"/>
            <a:ext cx="1725613" cy="682625"/>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15" name="Text Box 16">
            <a:extLst>
              <a:ext uri="{FF2B5EF4-FFF2-40B4-BE49-F238E27FC236}">
                <a16:creationId xmlns:a16="http://schemas.microsoft.com/office/drawing/2014/main" id="{47CDC6DD-A63D-65E3-BBF5-EB486ED699F2}"/>
              </a:ext>
            </a:extLst>
          </p:cNvPr>
          <p:cNvSpPr txBox="1">
            <a:spLocks noChangeArrowheads="1"/>
          </p:cNvSpPr>
          <p:nvPr/>
        </p:nvSpPr>
        <p:spPr bwMode="auto">
          <a:xfrm>
            <a:off x="7267863" y="2460625"/>
            <a:ext cx="3152775" cy="1328738"/>
          </a:xfrm>
          <a:prstGeom prst="rect">
            <a:avLst/>
          </a:prstGeom>
          <a:noFill/>
          <a:ln w="19050">
            <a:noFill/>
            <a:miter lim="800000"/>
            <a:headEnd/>
            <a:tailEnd/>
          </a:ln>
          <a:effectLst/>
        </p:spPr>
        <p:txBody>
          <a:bodyPr>
            <a:spAutoFit/>
          </a:bodyPr>
          <a:lstStyle/>
          <a:p>
            <a:pPr>
              <a:defRPr/>
            </a:pPr>
            <a:r>
              <a:rPr lang="el-GR" sz="1700" b="1" dirty="0">
                <a:effectLst>
                  <a:outerShdw blurRad="38100" dist="38100" dir="2700000" algn="tl">
                    <a:srgbClr val="C0C0C0"/>
                  </a:outerShdw>
                </a:effectLst>
                <a:latin typeface="Arial" charset="0"/>
              </a:rPr>
              <a:t>Καρδιαγγειακό  </a:t>
            </a:r>
            <a:endParaRPr lang="en-US" sz="1700" b="1" dirty="0">
              <a:effectLst>
                <a:outerShdw blurRad="38100" dist="38100" dir="2700000" algn="tl">
                  <a:srgbClr val="C0C0C0"/>
                </a:outerShdw>
              </a:effectLst>
              <a:latin typeface="Arial" charset="0"/>
            </a:endParaRPr>
          </a:p>
          <a:p>
            <a:pPr>
              <a:defRPr/>
            </a:pPr>
            <a:r>
              <a:rPr lang="el-GR" sz="1600" b="1" dirty="0">
                <a:effectLst>
                  <a:outerShdw blurRad="38100" dist="38100" dir="2700000" algn="tl">
                    <a:srgbClr val="C0C0C0"/>
                  </a:outerShdw>
                </a:effectLst>
                <a:latin typeface="Arial" charset="0"/>
              </a:rPr>
              <a:t>Στεφανιαία νόσος</a:t>
            </a:r>
            <a:endParaRPr lang="en-US" sz="1600" b="1" dirty="0">
              <a:effectLst>
                <a:outerShdw blurRad="38100" dist="38100" dir="2700000" algn="tl">
                  <a:srgbClr val="C0C0C0"/>
                </a:outerShdw>
              </a:effectLst>
              <a:latin typeface="Arial" charset="0"/>
            </a:endParaRPr>
          </a:p>
          <a:p>
            <a:pPr>
              <a:defRPr/>
            </a:pPr>
            <a:r>
              <a:rPr lang="el-GR" sz="1600" b="1" dirty="0">
                <a:effectLst>
                  <a:outerShdw blurRad="38100" dist="38100" dir="2700000" algn="tl">
                    <a:srgbClr val="C0C0C0"/>
                  </a:outerShdw>
                </a:effectLst>
                <a:latin typeface="Arial" charset="0"/>
              </a:rPr>
              <a:t>Καρδιακή αν.</a:t>
            </a:r>
            <a:endParaRPr lang="en-US" sz="1600" b="1" dirty="0">
              <a:effectLst>
                <a:outerShdw blurRad="38100" dist="38100" dir="2700000" algn="tl">
                  <a:srgbClr val="C0C0C0"/>
                </a:outerShdw>
              </a:effectLst>
              <a:latin typeface="Arial" charset="0"/>
            </a:endParaRPr>
          </a:p>
          <a:p>
            <a:pPr>
              <a:defRPr/>
            </a:pPr>
            <a:r>
              <a:rPr lang="el-GR" sz="1600" b="1" dirty="0">
                <a:effectLst>
                  <a:outerShdw blurRad="38100" dist="38100" dir="2700000" algn="tl">
                    <a:srgbClr val="C0C0C0"/>
                  </a:outerShdw>
                </a:effectLst>
                <a:latin typeface="Arial" charset="0"/>
              </a:rPr>
              <a:t>Αρρυθμίες/αιφνίδιος θάνατος</a:t>
            </a:r>
          </a:p>
          <a:p>
            <a:pPr>
              <a:defRPr/>
            </a:pPr>
            <a:r>
              <a:rPr lang="el-GR" sz="1600" b="1" dirty="0">
                <a:effectLst>
                  <a:outerShdw blurRad="38100" dist="38100" dir="2700000" algn="tl">
                    <a:srgbClr val="C0C0C0"/>
                  </a:outerShdw>
                </a:effectLst>
                <a:latin typeface="Arial" charset="0"/>
              </a:rPr>
              <a:t>Υπέρταση  </a:t>
            </a:r>
            <a:endParaRPr lang="en-US" sz="1600" b="1" dirty="0">
              <a:effectLst>
                <a:outerShdw blurRad="38100" dist="38100" dir="2700000" algn="tl">
                  <a:srgbClr val="C0C0C0"/>
                </a:outerShdw>
              </a:effectLst>
              <a:latin typeface="Arial" charset="0"/>
              <a:sym typeface="Symbol" pitchFamily="18" charset="2"/>
            </a:endParaRPr>
          </a:p>
        </p:txBody>
      </p:sp>
      <p:sp>
        <p:nvSpPr>
          <p:cNvPr id="16" name="Text Box 17">
            <a:extLst>
              <a:ext uri="{FF2B5EF4-FFF2-40B4-BE49-F238E27FC236}">
                <a16:creationId xmlns:a16="http://schemas.microsoft.com/office/drawing/2014/main" id="{18E34BB9-FF6F-D62D-B0AB-A9159EDB7F9D}"/>
              </a:ext>
            </a:extLst>
          </p:cNvPr>
          <p:cNvSpPr txBox="1">
            <a:spLocks noChangeArrowheads="1"/>
          </p:cNvSpPr>
          <p:nvPr/>
        </p:nvSpPr>
        <p:spPr bwMode="auto">
          <a:xfrm>
            <a:off x="7194838" y="3987800"/>
            <a:ext cx="3152775" cy="1573213"/>
          </a:xfrm>
          <a:prstGeom prst="rect">
            <a:avLst/>
          </a:prstGeom>
          <a:noFill/>
          <a:ln w="19050">
            <a:noFill/>
            <a:miter lim="800000"/>
            <a:headEnd/>
            <a:tailEnd/>
          </a:ln>
          <a:effectLst/>
        </p:spPr>
        <p:txBody>
          <a:bodyPr>
            <a:spAutoFit/>
          </a:bodyPr>
          <a:lstStyle/>
          <a:p>
            <a:pPr>
              <a:defRPr/>
            </a:pPr>
            <a:r>
              <a:rPr lang="el-GR" sz="1700" b="1" dirty="0">
                <a:effectLst>
                  <a:outerShdw blurRad="38100" dist="38100" dir="2700000" algn="tl">
                    <a:srgbClr val="C0C0C0"/>
                  </a:outerShdw>
                </a:effectLst>
                <a:latin typeface="Arial" charset="0"/>
              </a:rPr>
              <a:t>Ενδοκρινικό-Μεταβολισμός</a:t>
            </a:r>
            <a:endParaRPr lang="en-US" sz="1700" b="1" dirty="0">
              <a:effectLst>
                <a:outerShdw blurRad="38100" dist="38100" dir="2700000" algn="tl">
                  <a:srgbClr val="C0C0C0"/>
                </a:outerShdw>
              </a:effectLst>
              <a:latin typeface="Arial" charset="0"/>
            </a:endParaRPr>
          </a:p>
          <a:p>
            <a:pPr>
              <a:defRPr/>
            </a:pPr>
            <a:r>
              <a:rPr lang="el-GR" sz="1600" b="1" dirty="0">
                <a:effectLst>
                  <a:outerShdw blurRad="38100" dist="38100" dir="2700000" algn="tl">
                    <a:srgbClr val="C0C0C0"/>
                  </a:outerShdw>
                </a:effectLst>
                <a:latin typeface="Arial" charset="0"/>
              </a:rPr>
              <a:t>Μεταβολικό σύνδρομο</a:t>
            </a:r>
          </a:p>
          <a:p>
            <a:pPr>
              <a:defRPr/>
            </a:pPr>
            <a:r>
              <a:rPr lang="el-GR" sz="1600" b="1" dirty="0">
                <a:effectLst>
                  <a:outerShdw blurRad="38100" dist="38100" dir="2700000" algn="tl">
                    <a:srgbClr val="C0C0C0"/>
                  </a:outerShdw>
                </a:effectLst>
                <a:latin typeface="Arial" charset="0"/>
              </a:rPr>
              <a:t>Σακχαρώδης Διαβήτης  2</a:t>
            </a:r>
          </a:p>
          <a:p>
            <a:pPr>
              <a:defRPr/>
            </a:pPr>
            <a:r>
              <a:rPr lang="en-US" sz="1600" b="1" dirty="0">
                <a:effectLst>
                  <a:outerShdw blurRad="38100" dist="38100" dir="2700000" algn="tl">
                    <a:srgbClr val="C0C0C0"/>
                  </a:outerShdw>
                </a:effectLst>
                <a:latin typeface="Arial" charset="0"/>
              </a:rPr>
              <a:t>PCOs</a:t>
            </a:r>
            <a:endParaRPr lang="el-GR" sz="1600" b="1" dirty="0">
              <a:effectLst>
                <a:outerShdw blurRad="38100" dist="38100" dir="2700000" algn="tl">
                  <a:srgbClr val="C0C0C0"/>
                </a:outerShdw>
              </a:effectLst>
              <a:latin typeface="Arial" charset="0"/>
            </a:endParaRPr>
          </a:p>
          <a:p>
            <a:pPr>
              <a:defRPr/>
            </a:pPr>
            <a:r>
              <a:rPr lang="el-GR" sz="1600" b="1" dirty="0">
                <a:effectLst>
                  <a:outerShdw blurRad="38100" dist="38100" dir="2700000" algn="tl">
                    <a:srgbClr val="C0C0C0"/>
                  </a:outerShdw>
                </a:effectLst>
                <a:latin typeface="Arial" charset="0"/>
              </a:rPr>
              <a:t>Υπογοναδισμός άρρεν </a:t>
            </a:r>
            <a:endParaRPr lang="en-US" sz="1600" b="1" dirty="0">
              <a:effectLst>
                <a:outerShdw blurRad="38100" dist="38100" dir="2700000" algn="tl">
                  <a:srgbClr val="C0C0C0"/>
                </a:outerShdw>
              </a:effectLst>
              <a:latin typeface="Arial" charset="0"/>
            </a:endParaRPr>
          </a:p>
          <a:p>
            <a:pPr>
              <a:defRPr/>
            </a:pPr>
            <a:r>
              <a:rPr lang="el-GR" sz="1600" b="1" dirty="0" err="1">
                <a:effectLst>
                  <a:outerShdw blurRad="38100" dist="38100" dir="2700000" algn="tl">
                    <a:srgbClr val="C0C0C0"/>
                  </a:outerShdw>
                </a:effectLst>
                <a:latin typeface="Arial" charset="0"/>
              </a:rPr>
              <a:t>δυσλιπιδαιμία</a:t>
            </a:r>
            <a:endParaRPr lang="en-US" sz="1600" b="1" dirty="0">
              <a:effectLst>
                <a:outerShdw blurRad="38100" dist="38100" dir="2700000" algn="tl">
                  <a:srgbClr val="C0C0C0"/>
                </a:outerShdw>
              </a:effectLst>
              <a:latin typeface="Arial" charset="0"/>
              <a:sym typeface="Symbol" pitchFamily="18" charset="2"/>
            </a:endParaRPr>
          </a:p>
        </p:txBody>
      </p:sp>
      <p:sp>
        <p:nvSpPr>
          <p:cNvPr id="17" name="Text Box 18">
            <a:extLst>
              <a:ext uri="{FF2B5EF4-FFF2-40B4-BE49-F238E27FC236}">
                <a16:creationId xmlns:a16="http://schemas.microsoft.com/office/drawing/2014/main" id="{4048D9DA-4C24-B273-E098-CF863BBC869B}"/>
              </a:ext>
            </a:extLst>
          </p:cNvPr>
          <p:cNvSpPr txBox="1">
            <a:spLocks noChangeArrowheads="1"/>
          </p:cNvSpPr>
          <p:nvPr/>
        </p:nvSpPr>
        <p:spPr bwMode="auto">
          <a:xfrm>
            <a:off x="7251988" y="5586413"/>
            <a:ext cx="3152775" cy="839787"/>
          </a:xfrm>
          <a:prstGeom prst="rect">
            <a:avLst/>
          </a:prstGeom>
          <a:noFill/>
          <a:ln w="19050">
            <a:noFill/>
            <a:miter lim="800000"/>
            <a:headEnd/>
            <a:tailEnd/>
          </a:ln>
          <a:effectLst/>
        </p:spPr>
        <p:txBody>
          <a:bodyPr>
            <a:spAutoFit/>
          </a:bodyPr>
          <a:lstStyle/>
          <a:p>
            <a:pPr>
              <a:defRPr/>
            </a:pPr>
            <a:r>
              <a:rPr lang="el-GR" sz="1700" b="1">
                <a:effectLst>
                  <a:outerShdw blurRad="38100" dist="38100" dir="2700000" algn="tl">
                    <a:srgbClr val="C0C0C0"/>
                  </a:outerShdw>
                </a:effectLst>
                <a:latin typeface="Arial" charset="0"/>
              </a:rPr>
              <a:t>Ψυχολογικά προβλήματα </a:t>
            </a:r>
            <a:endParaRPr lang="en-US" sz="1700" b="1">
              <a:effectLst>
                <a:outerShdw blurRad="38100" dist="38100" dir="2700000" algn="tl">
                  <a:srgbClr val="C0C0C0"/>
                </a:outerShdw>
              </a:effectLst>
              <a:latin typeface="Arial" charset="0"/>
            </a:endParaRPr>
          </a:p>
          <a:p>
            <a:pPr>
              <a:defRPr/>
            </a:pPr>
            <a:r>
              <a:rPr lang="el-GR" sz="1600" b="1">
                <a:effectLst>
                  <a:outerShdw blurRad="38100" dist="38100" dir="2700000" algn="tl">
                    <a:srgbClr val="C0C0C0"/>
                  </a:outerShdw>
                </a:effectLst>
                <a:latin typeface="Arial" charset="0"/>
              </a:rPr>
              <a:t>Κατάθλιψη </a:t>
            </a:r>
          </a:p>
          <a:p>
            <a:pPr>
              <a:defRPr/>
            </a:pPr>
            <a:r>
              <a:rPr lang="el-GR" sz="1600" b="1">
                <a:effectLst>
                  <a:outerShdw blurRad="38100" dist="38100" dir="2700000" algn="tl">
                    <a:srgbClr val="C0C0C0"/>
                  </a:outerShdw>
                </a:effectLst>
                <a:latin typeface="Arial" charset="0"/>
              </a:rPr>
              <a:t>Χαμηλή αυτοεκτίμηση</a:t>
            </a:r>
            <a:endParaRPr lang="en-US" sz="1600" b="1">
              <a:effectLst>
                <a:outerShdw blurRad="38100" dist="38100" dir="2700000" algn="tl">
                  <a:srgbClr val="C0C0C0"/>
                </a:outerShdw>
              </a:effectLst>
              <a:latin typeface="Arial" charset="0"/>
              <a:sym typeface="Symbol" pitchFamily="18" charset="2"/>
            </a:endParaRPr>
          </a:p>
        </p:txBody>
      </p:sp>
      <p:sp>
        <p:nvSpPr>
          <p:cNvPr id="18" name="Text Box 19">
            <a:extLst>
              <a:ext uri="{FF2B5EF4-FFF2-40B4-BE49-F238E27FC236}">
                <a16:creationId xmlns:a16="http://schemas.microsoft.com/office/drawing/2014/main" id="{556BEF06-6C77-B7B4-65F2-11CF6467A56C}"/>
              </a:ext>
            </a:extLst>
          </p:cNvPr>
          <p:cNvSpPr txBox="1">
            <a:spLocks noChangeArrowheads="1"/>
          </p:cNvSpPr>
          <p:nvPr/>
        </p:nvSpPr>
        <p:spPr bwMode="auto">
          <a:xfrm>
            <a:off x="1490951" y="4121150"/>
            <a:ext cx="3152775" cy="1084263"/>
          </a:xfrm>
          <a:prstGeom prst="rect">
            <a:avLst/>
          </a:prstGeom>
          <a:noFill/>
          <a:ln w="19050">
            <a:noFill/>
            <a:miter lim="800000"/>
            <a:headEnd/>
            <a:tailEnd/>
          </a:ln>
          <a:effectLst/>
        </p:spPr>
        <p:txBody>
          <a:bodyPr>
            <a:spAutoFit/>
          </a:bodyPr>
          <a:lstStyle/>
          <a:p>
            <a:pPr>
              <a:defRPr/>
            </a:pPr>
            <a:r>
              <a:rPr lang="el-GR" sz="1700" b="1" dirty="0" err="1">
                <a:effectLst>
                  <a:outerShdw blurRad="38100" dist="38100" dir="2700000" algn="tl">
                    <a:srgbClr val="C0C0C0"/>
                  </a:outerShdw>
                </a:effectLst>
                <a:latin typeface="Arial" charset="0"/>
              </a:rPr>
              <a:t>Μυοσκελετικό</a:t>
            </a:r>
            <a:r>
              <a:rPr lang="el-GR" sz="1700" b="1" dirty="0">
                <a:effectLst>
                  <a:outerShdw blurRad="38100" dist="38100" dir="2700000" algn="tl">
                    <a:srgbClr val="C0C0C0"/>
                  </a:outerShdw>
                </a:effectLst>
                <a:latin typeface="Arial" charset="0"/>
              </a:rPr>
              <a:t>  </a:t>
            </a:r>
            <a:endParaRPr lang="en-US" sz="1700" b="1" dirty="0">
              <a:effectLst>
                <a:outerShdw blurRad="38100" dist="38100" dir="2700000" algn="tl">
                  <a:srgbClr val="C0C0C0"/>
                </a:outerShdw>
              </a:effectLst>
              <a:latin typeface="Arial" charset="0"/>
            </a:endParaRPr>
          </a:p>
          <a:p>
            <a:pPr>
              <a:defRPr/>
            </a:pPr>
            <a:r>
              <a:rPr lang="el-GR" sz="1600" dirty="0" err="1">
                <a:effectLst>
                  <a:outerShdw blurRad="38100" dist="38100" dir="2700000" algn="tl">
                    <a:srgbClr val="C0C0C0"/>
                  </a:outerShdw>
                </a:effectLst>
                <a:latin typeface="Arial" charset="0"/>
              </a:rPr>
              <a:t>Δισκοκήλη</a:t>
            </a:r>
            <a:r>
              <a:rPr lang="el-GR" sz="1600" dirty="0">
                <a:effectLst>
                  <a:outerShdw blurRad="38100" dist="38100" dir="2700000" algn="tl">
                    <a:srgbClr val="C0C0C0"/>
                  </a:outerShdw>
                </a:effectLst>
                <a:latin typeface="Arial" charset="0"/>
              </a:rPr>
              <a:t> </a:t>
            </a:r>
          </a:p>
          <a:p>
            <a:pPr>
              <a:defRPr/>
            </a:pPr>
            <a:r>
              <a:rPr lang="el-GR" sz="1600" dirty="0">
                <a:effectLst>
                  <a:outerShdw blurRad="38100" dist="38100" dir="2700000" algn="tl">
                    <a:srgbClr val="C0C0C0"/>
                  </a:outerShdw>
                </a:effectLst>
                <a:latin typeface="Arial" charset="0"/>
              </a:rPr>
              <a:t>οστεοαρθρίτιδα</a:t>
            </a:r>
          </a:p>
          <a:p>
            <a:pPr>
              <a:defRPr/>
            </a:pPr>
            <a:r>
              <a:rPr lang="el-GR" sz="1600" b="1" dirty="0">
                <a:effectLst>
                  <a:outerShdw blurRad="38100" dist="38100" dir="2700000" algn="tl">
                    <a:srgbClr val="C0C0C0"/>
                  </a:outerShdw>
                </a:effectLst>
                <a:latin typeface="Arial" charset="0"/>
              </a:rPr>
              <a:t> </a:t>
            </a:r>
            <a:endParaRPr lang="en-US" sz="1600" b="1" dirty="0">
              <a:effectLst>
                <a:outerShdw blurRad="38100" dist="38100" dir="2700000" algn="tl">
                  <a:srgbClr val="C0C0C0"/>
                </a:outerShdw>
              </a:effectLst>
              <a:latin typeface="Arial" charset="0"/>
              <a:sym typeface="Symbol" pitchFamily="18" charset="2"/>
            </a:endParaRPr>
          </a:p>
        </p:txBody>
      </p:sp>
      <p:sp>
        <p:nvSpPr>
          <p:cNvPr id="19" name="Line 20">
            <a:extLst>
              <a:ext uri="{FF2B5EF4-FFF2-40B4-BE49-F238E27FC236}">
                <a16:creationId xmlns:a16="http://schemas.microsoft.com/office/drawing/2014/main" id="{A2E14EDF-FD8C-7C16-0A1D-22468011D0B7}"/>
              </a:ext>
            </a:extLst>
          </p:cNvPr>
          <p:cNvSpPr>
            <a:spLocks noChangeShapeType="1"/>
          </p:cNvSpPr>
          <p:nvPr/>
        </p:nvSpPr>
        <p:spPr bwMode="auto">
          <a:xfrm flipV="1">
            <a:off x="3507076" y="4049713"/>
            <a:ext cx="1655762" cy="863600"/>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0" name="Line 21">
            <a:extLst>
              <a:ext uri="{FF2B5EF4-FFF2-40B4-BE49-F238E27FC236}">
                <a16:creationId xmlns:a16="http://schemas.microsoft.com/office/drawing/2014/main" id="{1508B066-C0A1-AFC6-2435-FFEBB5E6629B}"/>
              </a:ext>
            </a:extLst>
          </p:cNvPr>
          <p:cNvSpPr>
            <a:spLocks noChangeShapeType="1"/>
          </p:cNvSpPr>
          <p:nvPr/>
        </p:nvSpPr>
        <p:spPr bwMode="auto">
          <a:xfrm>
            <a:off x="3580101" y="4913313"/>
            <a:ext cx="1511300" cy="0"/>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1" name="Line 22">
            <a:extLst>
              <a:ext uri="{FF2B5EF4-FFF2-40B4-BE49-F238E27FC236}">
                <a16:creationId xmlns:a16="http://schemas.microsoft.com/office/drawing/2014/main" id="{BBF64C41-DEC9-C1C0-BAC3-C1CF024986D0}"/>
              </a:ext>
            </a:extLst>
          </p:cNvPr>
          <p:cNvSpPr>
            <a:spLocks noChangeShapeType="1"/>
          </p:cNvSpPr>
          <p:nvPr/>
        </p:nvSpPr>
        <p:spPr bwMode="auto">
          <a:xfrm>
            <a:off x="3580101" y="4986338"/>
            <a:ext cx="1871662" cy="1008062"/>
          </a:xfrm>
          <a:prstGeom prst="line">
            <a:avLst/>
          </a:prstGeom>
          <a:noFill/>
          <a:ln w="254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 name="Text Box 23">
            <a:extLst>
              <a:ext uri="{FF2B5EF4-FFF2-40B4-BE49-F238E27FC236}">
                <a16:creationId xmlns:a16="http://schemas.microsoft.com/office/drawing/2014/main" id="{042D1A51-0148-D143-C504-ED627F746457}"/>
              </a:ext>
            </a:extLst>
          </p:cNvPr>
          <p:cNvSpPr txBox="1">
            <a:spLocks noChangeArrowheads="1"/>
          </p:cNvSpPr>
          <p:nvPr/>
        </p:nvSpPr>
        <p:spPr bwMode="auto">
          <a:xfrm>
            <a:off x="1562388" y="3544888"/>
            <a:ext cx="17287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eaLnBrk="1" hangingPunct="1">
              <a:lnSpc>
                <a:spcPct val="50000"/>
              </a:lnSpc>
              <a:spcBef>
                <a:spcPct val="50000"/>
              </a:spcBef>
              <a:buClrTx/>
              <a:buSzTx/>
              <a:buFontTx/>
              <a:buNone/>
            </a:pPr>
            <a:r>
              <a:rPr lang="el-GR" altLang="el-GR" sz="2000" b="1">
                <a:solidFill>
                  <a:schemeClr val="tx1"/>
                </a:solidFill>
                <a:latin typeface="Arial" panose="020B0604020202020204" pitchFamily="34" charset="0"/>
              </a:rPr>
              <a:t>Δέρμα</a:t>
            </a:r>
          </a:p>
          <a:p>
            <a:pPr eaLnBrk="1" hangingPunct="1">
              <a:lnSpc>
                <a:spcPct val="50000"/>
              </a:lnSpc>
              <a:spcBef>
                <a:spcPct val="50000"/>
              </a:spcBef>
              <a:buClrTx/>
              <a:buSzTx/>
              <a:buFontTx/>
              <a:buNone/>
            </a:pPr>
            <a:r>
              <a:rPr lang="el-GR" altLang="el-GR" sz="2000">
                <a:solidFill>
                  <a:schemeClr val="tx1"/>
                </a:solidFill>
                <a:latin typeface="Arial" panose="020B0604020202020204" pitchFamily="34" charset="0"/>
              </a:rPr>
              <a:t>Παράτριμμα</a:t>
            </a:r>
            <a:endParaRPr lang="en-US" altLang="el-GR" sz="2000">
              <a:solidFill>
                <a:schemeClr val="tx1"/>
              </a:solidFill>
              <a:latin typeface="Arial" panose="020B0604020202020204" pitchFamily="34" charset="0"/>
            </a:endParaRPr>
          </a:p>
        </p:txBody>
      </p:sp>
      <p:sp>
        <p:nvSpPr>
          <p:cNvPr id="23" name="Text Box 24">
            <a:extLst>
              <a:ext uri="{FF2B5EF4-FFF2-40B4-BE49-F238E27FC236}">
                <a16:creationId xmlns:a16="http://schemas.microsoft.com/office/drawing/2014/main" id="{B400ACD6-4FC9-33F7-3ABB-C782571CD907}"/>
              </a:ext>
            </a:extLst>
          </p:cNvPr>
          <p:cNvSpPr txBox="1">
            <a:spLocks noChangeArrowheads="1"/>
          </p:cNvSpPr>
          <p:nvPr/>
        </p:nvSpPr>
        <p:spPr bwMode="auto">
          <a:xfrm>
            <a:off x="1529051" y="5264150"/>
            <a:ext cx="40671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eaLnBrk="1" hangingPunct="1">
              <a:lnSpc>
                <a:spcPct val="50000"/>
              </a:lnSpc>
              <a:spcBef>
                <a:spcPct val="50000"/>
              </a:spcBef>
              <a:buClrTx/>
              <a:buSzTx/>
              <a:buFontTx/>
              <a:buNone/>
            </a:pPr>
            <a:r>
              <a:rPr lang="el-GR" altLang="el-GR" sz="1600">
                <a:solidFill>
                  <a:schemeClr val="tx1"/>
                </a:solidFill>
                <a:latin typeface="Arial" panose="020B0604020202020204" pitchFamily="34" charset="0"/>
              </a:rPr>
              <a:t>Φλεβική στάση</a:t>
            </a:r>
          </a:p>
          <a:p>
            <a:pPr eaLnBrk="1" hangingPunct="1">
              <a:lnSpc>
                <a:spcPct val="50000"/>
              </a:lnSpc>
              <a:spcBef>
                <a:spcPct val="50000"/>
              </a:spcBef>
              <a:buClrTx/>
              <a:buSzTx/>
              <a:buFontTx/>
              <a:buNone/>
            </a:pPr>
            <a:r>
              <a:rPr lang="el-GR" altLang="el-GR" sz="1600">
                <a:solidFill>
                  <a:schemeClr val="tx1"/>
                </a:solidFill>
                <a:latin typeface="Arial" panose="020B0604020202020204" pitchFamily="34" charset="0"/>
              </a:rPr>
              <a:t>Οίδημα</a:t>
            </a:r>
          </a:p>
          <a:p>
            <a:pPr eaLnBrk="1" hangingPunct="1">
              <a:lnSpc>
                <a:spcPct val="50000"/>
              </a:lnSpc>
              <a:spcBef>
                <a:spcPct val="50000"/>
              </a:spcBef>
              <a:buClrTx/>
              <a:buSzTx/>
              <a:buFontTx/>
              <a:buNone/>
            </a:pPr>
            <a:r>
              <a:rPr lang="el-GR" altLang="el-GR" sz="1600">
                <a:solidFill>
                  <a:schemeClr val="tx1"/>
                </a:solidFill>
                <a:latin typeface="Arial" panose="020B0604020202020204" pitchFamily="34" charset="0"/>
              </a:rPr>
              <a:t>Ελκη</a:t>
            </a:r>
          </a:p>
          <a:p>
            <a:pPr eaLnBrk="1" hangingPunct="1">
              <a:lnSpc>
                <a:spcPct val="50000"/>
              </a:lnSpc>
              <a:spcBef>
                <a:spcPct val="50000"/>
              </a:spcBef>
              <a:buClrTx/>
              <a:buSzTx/>
              <a:buFontTx/>
              <a:buNone/>
            </a:pPr>
            <a:r>
              <a:rPr lang="el-GR" altLang="el-GR" sz="1600">
                <a:solidFill>
                  <a:schemeClr val="tx1"/>
                </a:solidFill>
                <a:latin typeface="Arial" panose="020B0604020202020204" pitchFamily="34" charset="0"/>
              </a:rPr>
              <a:t>Εν τω βάθει φλεβικές θρομβώσεις</a:t>
            </a:r>
          </a:p>
          <a:p>
            <a:pPr eaLnBrk="1" hangingPunct="1">
              <a:lnSpc>
                <a:spcPct val="50000"/>
              </a:lnSpc>
              <a:spcBef>
                <a:spcPct val="50000"/>
              </a:spcBef>
              <a:buClrTx/>
              <a:buSzTx/>
              <a:buFontTx/>
              <a:buNone/>
            </a:pPr>
            <a:r>
              <a:rPr lang="el-GR" altLang="el-GR" sz="1600">
                <a:solidFill>
                  <a:schemeClr val="tx1"/>
                </a:solidFill>
                <a:latin typeface="Arial" panose="020B0604020202020204" pitchFamily="34" charset="0"/>
              </a:rPr>
              <a:t>Πν. εμβολές </a:t>
            </a:r>
          </a:p>
          <a:p>
            <a:pPr eaLnBrk="1" hangingPunct="1">
              <a:lnSpc>
                <a:spcPct val="50000"/>
              </a:lnSpc>
              <a:spcBef>
                <a:spcPct val="50000"/>
              </a:spcBef>
              <a:buClrTx/>
              <a:buSzTx/>
              <a:buFontTx/>
              <a:buNone/>
            </a:pPr>
            <a:endParaRPr lang="en-US" altLang="el-GR" sz="2400">
              <a:solidFill>
                <a:schemeClr val="tx1"/>
              </a:solidFill>
              <a:latin typeface="Arial" panose="020B0604020202020204" pitchFamily="34" charset="0"/>
            </a:endParaRPr>
          </a:p>
        </p:txBody>
      </p:sp>
      <p:sp>
        <p:nvSpPr>
          <p:cNvPr id="24" name="Text Box 25">
            <a:extLst>
              <a:ext uri="{FF2B5EF4-FFF2-40B4-BE49-F238E27FC236}">
                <a16:creationId xmlns:a16="http://schemas.microsoft.com/office/drawing/2014/main" id="{E53BC7DE-C950-CBA9-90E9-2846D10FF8BB}"/>
              </a:ext>
            </a:extLst>
          </p:cNvPr>
          <p:cNvSpPr txBox="1">
            <a:spLocks noChangeArrowheads="1"/>
          </p:cNvSpPr>
          <p:nvPr/>
        </p:nvSpPr>
        <p:spPr bwMode="auto">
          <a:xfrm>
            <a:off x="4878532" y="3666980"/>
            <a:ext cx="2276475" cy="67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eaLnBrk="1" hangingPunct="1">
              <a:lnSpc>
                <a:spcPct val="50000"/>
              </a:lnSpc>
              <a:spcBef>
                <a:spcPct val="50000"/>
              </a:spcBef>
              <a:buClrTx/>
              <a:buSzTx/>
              <a:buFontTx/>
              <a:buNone/>
            </a:pPr>
            <a:r>
              <a:rPr lang="el-GR" altLang="el-GR" sz="2400" dirty="0">
                <a:solidFill>
                  <a:schemeClr val="tx1"/>
                </a:solidFill>
                <a:latin typeface="Arial" panose="020B0604020202020204" pitchFamily="34" charset="0"/>
              </a:rPr>
              <a:t>Ουροποιητικό</a:t>
            </a:r>
          </a:p>
          <a:p>
            <a:pPr eaLnBrk="1" hangingPunct="1">
              <a:lnSpc>
                <a:spcPct val="50000"/>
              </a:lnSpc>
              <a:spcBef>
                <a:spcPct val="50000"/>
              </a:spcBef>
              <a:buClrTx/>
              <a:buSzTx/>
              <a:buFontTx/>
              <a:buNone/>
            </a:pPr>
            <a:r>
              <a:rPr lang="el-GR" altLang="el-GR" sz="2400" dirty="0">
                <a:solidFill>
                  <a:schemeClr val="tx1"/>
                </a:solidFill>
                <a:latin typeface="Arial" panose="020B0604020202020204" pitchFamily="34" charset="0"/>
              </a:rPr>
              <a:t>ακράτεια</a:t>
            </a:r>
            <a:endParaRPr lang="en-US" altLang="el-GR" sz="2400" dirty="0">
              <a:solidFill>
                <a:schemeClr val="tx1"/>
              </a:solidFill>
              <a:latin typeface="Arial" panose="020B0604020202020204" pitchFamily="34" charset="0"/>
            </a:endParaRPr>
          </a:p>
        </p:txBody>
      </p:sp>
      <p:sp>
        <p:nvSpPr>
          <p:cNvPr id="25" name="Rectangle 4">
            <a:extLst>
              <a:ext uri="{FF2B5EF4-FFF2-40B4-BE49-F238E27FC236}">
                <a16:creationId xmlns:a16="http://schemas.microsoft.com/office/drawing/2014/main" id="{B5EF4FD0-C572-20BF-1D93-16EB7C0ED13F}"/>
              </a:ext>
            </a:extLst>
          </p:cNvPr>
          <p:cNvSpPr>
            <a:spLocks noChangeArrowheads="1"/>
          </p:cNvSpPr>
          <p:nvPr/>
        </p:nvSpPr>
        <p:spPr bwMode="auto">
          <a:xfrm>
            <a:off x="1851313" y="160338"/>
            <a:ext cx="8229600" cy="549275"/>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algn="ctr" eaLnBrk="1" hangingPunct="1">
              <a:spcBef>
                <a:spcPct val="0"/>
              </a:spcBef>
              <a:buClrTx/>
              <a:buSzTx/>
              <a:buFontTx/>
              <a:buNone/>
            </a:pPr>
            <a:r>
              <a:rPr lang="el-GR" altLang="el-GR" b="1">
                <a:solidFill>
                  <a:schemeClr val="tx1"/>
                </a:solidFill>
                <a:latin typeface="Calibri" panose="020F0502020204030204" pitchFamily="34" charset="0"/>
              </a:rPr>
              <a:t>Επιπλοκές της παχυσαρκίας</a:t>
            </a:r>
            <a:endParaRPr lang="en-US" altLang="el-GR" b="1">
              <a:solidFill>
                <a:schemeClr val="tx1"/>
              </a:solidFill>
              <a:latin typeface="Calibri" panose="020F0502020204030204" pitchFamily="34" charset="0"/>
            </a:endParaRPr>
          </a:p>
        </p:txBody>
      </p:sp>
    </p:spTree>
    <p:extLst>
      <p:ext uri="{BB962C8B-B14F-4D97-AF65-F5344CB8AC3E}">
        <p14:creationId xmlns:p14="http://schemas.microsoft.com/office/powerpoint/2010/main" val="40892416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F7630-BC2B-5D09-71E9-D33B99678C58}"/>
              </a:ext>
            </a:extLst>
          </p:cNvPr>
          <p:cNvPicPr>
            <a:picLocks noChangeAspect="1"/>
          </p:cNvPicPr>
          <p:nvPr/>
        </p:nvPicPr>
        <p:blipFill>
          <a:blip r:embed="rId2"/>
          <a:stretch>
            <a:fillRect/>
          </a:stretch>
        </p:blipFill>
        <p:spPr>
          <a:xfrm>
            <a:off x="4060" y="1748589"/>
            <a:ext cx="10552475" cy="4752975"/>
          </a:xfrm>
          <a:prstGeom prst="rect">
            <a:avLst/>
          </a:prstGeom>
        </p:spPr>
      </p:pic>
      <p:sp>
        <p:nvSpPr>
          <p:cNvPr id="9" name="TextBox 8">
            <a:extLst>
              <a:ext uri="{FF2B5EF4-FFF2-40B4-BE49-F238E27FC236}">
                <a16:creationId xmlns:a16="http://schemas.microsoft.com/office/drawing/2014/main" id="{90B15A50-82E3-CAA8-CCE4-D4CFEF69D03A}"/>
              </a:ext>
            </a:extLst>
          </p:cNvPr>
          <p:cNvSpPr txBox="1"/>
          <p:nvPr/>
        </p:nvSpPr>
        <p:spPr>
          <a:xfrm>
            <a:off x="11014410" y="6581001"/>
            <a:ext cx="1234633" cy="276999"/>
          </a:xfrm>
          <a:prstGeom prst="rect">
            <a:avLst/>
          </a:prstGeom>
          <a:noFill/>
        </p:spPr>
        <p:txBody>
          <a:bodyPr wrap="none" rtlCol="0">
            <a:spAutoFit/>
          </a:bodyPr>
          <a:lstStyle/>
          <a:p>
            <a:r>
              <a:rPr lang="en-US" sz="1200" dirty="0"/>
              <a:t>PMID: 34815532</a:t>
            </a:r>
          </a:p>
        </p:txBody>
      </p:sp>
      <p:sp>
        <p:nvSpPr>
          <p:cNvPr id="2" name="TextBox 1">
            <a:extLst>
              <a:ext uri="{FF2B5EF4-FFF2-40B4-BE49-F238E27FC236}">
                <a16:creationId xmlns:a16="http://schemas.microsoft.com/office/drawing/2014/main" id="{02B550F6-1BDD-4EEA-2912-86C51C44C778}"/>
              </a:ext>
            </a:extLst>
          </p:cNvPr>
          <p:cNvSpPr txBox="1"/>
          <p:nvPr/>
        </p:nvSpPr>
        <p:spPr>
          <a:xfrm>
            <a:off x="2854119" y="1204537"/>
            <a:ext cx="5446299" cy="461665"/>
          </a:xfrm>
          <a:prstGeom prst="rect">
            <a:avLst/>
          </a:prstGeom>
          <a:noFill/>
        </p:spPr>
        <p:txBody>
          <a:bodyPr wrap="none" rtlCol="0">
            <a:spAutoFit/>
          </a:bodyPr>
          <a:lstStyle/>
          <a:p>
            <a:r>
              <a:rPr lang="el-GR" sz="2400" b="1" dirty="0"/>
              <a:t>Διερεύνηση επιπλοκών της παχυσαρκίας</a:t>
            </a:r>
            <a:endParaRPr lang="en-US" sz="2400" b="1" dirty="0"/>
          </a:p>
        </p:txBody>
      </p:sp>
      <p:sp>
        <p:nvSpPr>
          <p:cNvPr id="3" name="TextBox 2">
            <a:extLst>
              <a:ext uri="{FF2B5EF4-FFF2-40B4-BE49-F238E27FC236}">
                <a16:creationId xmlns:a16="http://schemas.microsoft.com/office/drawing/2014/main" id="{1F656534-C35D-F2CD-0A10-932CB73BF29C}"/>
              </a:ext>
            </a:extLst>
          </p:cNvPr>
          <p:cNvSpPr txBox="1"/>
          <p:nvPr/>
        </p:nvSpPr>
        <p:spPr>
          <a:xfrm>
            <a:off x="1643600" y="0"/>
            <a:ext cx="8302529" cy="523220"/>
          </a:xfrm>
          <a:prstGeom prst="rect">
            <a:avLst/>
          </a:prstGeom>
          <a:noFill/>
        </p:spPr>
        <p:txBody>
          <a:bodyPr wrap="none" rtlCol="0">
            <a:spAutoFit/>
          </a:bodyPr>
          <a:lstStyle/>
          <a:p>
            <a:r>
              <a:rPr lang="el-GR" sz="2800" b="1" dirty="0"/>
              <a:t>Διαχείριση παχυσαρκίας στο ενδοκρινολογικό ιατρείο</a:t>
            </a:r>
            <a:endParaRPr lang="en-US" sz="2800" b="1" dirty="0"/>
          </a:p>
        </p:txBody>
      </p:sp>
    </p:spTree>
    <p:extLst>
      <p:ext uri="{BB962C8B-B14F-4D97-AF65-F5344CB8AC3E}">
        <p14:creationId xmlns:p14="http://schemas.microsoft.com/office/powerpoint/2010/main" val="42232775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70856A-7A03-FDE1-0A42-8FCA299A3716}"/>
              </a:ext>
            </a:extLst>
          </p:cNvPr>
          <p:cNvSpPr txBox="1"/>
          <p:nvPr/>
        </p:nvSpPr>
        <p:spPr>
          <a:xfrm>
            <a:off x="1643600" y="0"/>
            <a:ext cx="8302529" cy="523220"/>
          </a:xfrm>
          <a:prstGeom prst="rect">
            <a:avLst/>
          </a:prstGeom>
          <a:noFill/>
        </p:spPr>
        <p:txBody>
          <a:bodyPr wrap="none" rtlCol="0">
            <a:spAutoFit/>
          </a:bodyPr>
          <a:lstStyle/>
          <a:p>
            <a:r>
              <a:rPr lang="el-GR" sz="2800" b="1" dirty="0"/>
              <a:t>Διαχείριση παχυσαρκίας στο ενδοκρινολογικό ιατρείο</a:t>
            </a:r>
            <a:endParaRPr lang="en-US" sz="2800" b="1" dirty="0"/>
          </a:p>
        </p:txBody>
      </p:sp>
      <p:sp>
        <p:nvSpPr>
          <p:cNvPr id="5" name="TextBox 4">
            <a:extLst>
              <a:ext uri="{FF2B5EF4-FFF2-40B4-BE49-F238E27FC236}">
                <a16:creationId xmlns:a16="http://schemas.microsoft.com/office/drawing/2014/main" id="{D07CF93A-F252-ED9D-A6F3-3508DCF77DA1}"/>
              </a:ext>
            </a:extLst>
          </p:cNvPr>
          <p:cNvSpPr txBox="1"/>
          <p:nvPr/>
        </p:nvSpPr>
        <p:spPr>
          <a:xfrm>
            <a:off x="0" y="2518611"/>
            <a:ext cx="11879791" cy="2308324"/>
          </a:xfrm>
          <a:prstGeom prst="rect">
            <a:avLst/>
          </a:prstGeom>
          <a:noFill/>
        </p:spPr>
        <p:txBody>
          <a:bodyPr wrap="none" rtlCol="0">
            <a:spAutoFit/>
          </a:bodyPr>
          <a:lstStyle/>
          <a:p>
            <a:r>
              <a:rPr lang="el-GR" sz="2400" b="1" dirty="0"/>
              <a:t>Βασικές εξετάσεις μετά το πρώτο ραντεβού</a:t>
            </a:r>
          </a:p>
          <a:p>
            <a:pPr marL="342900" indent="-342900">
              <a:buFont typeface="Wingdings" panose="05000000000000000000" pitchFamily="2" charset="2"/>
              <a:buChar char="q"/>
            </a:pPr>
            <a:r>
              <a:rPr lang="el-GR" sz="2400" dirty="0"/>
              <a:t>εργαστηριακός έλεγχος (γλυκόζη, λιπίδια, </a:t>
            </a:r>
            <a:r>
              <a:rPr lang="en-US" sz="2400" dirty="0"/>
              <a:t>HOMA-IR,</a:t>
            </a:r>
            <a:r>
              <a:rPr lang="el-GR" sz="2400" dirty="0"/>
              <a:t> βιταμίνες </a:t>
            </a:r>
            <a:r>
              <a:rPr lang="en-US" sz="2400" dirty="0"/>
              <a:t>B12, B9, D, </a:t>
            </a:r>
            <a:r>
              <a:rPr lang="el-GR" sz="2400" dirty="0" err="1"/>
              <a:t>τρανσαμινάσες</a:t>
            </a:r>
            <a:r>
              <a:rPr lang="el-GR" sz="2400" dirty="0"/>
              <a:t>, </a:t>
            </a:r>
          </a:p>
          <a:p>
            <a:r>
              <a:rPr lang="el-GR" sz="2400" dirty="0"/>
              <a:t>     </a:t>
            </a:r>
            <a:r>
              <a:rPr lang="en-US" sz="2400" dirty="0"/>
              <a:t>TSH, Dexamethasone suppression test</a:t>
            </a:r>
            <a:r>
              <a:rPr lang="el-GR" sz="2400" dirty="0"/>
              <a:t> αν υπάρχει ένδειξη</a:t>
            </a:r>
            <a:r>
              <a:rPr lang="en-US" sz="2400" dirty="0"/>
              <a:t>). </a:t>
            </a:r>
          </a:p>
          <a:p>
            <a:pPr marL="342900" indent="-342900">
              <a:buFont typeface="Wingdings" panose="05000000000000000000" pitchFamily="2" charset="2"/>
              <a:buChar char="q"/>
            </a:pPr>
            <a:r>
              <a:rPr lang="el-GR" sz="2400" dirty="0"/>
              <a:t>Υπερηχογράφημα ήπατος (λιπώδες ήπαρ, στοιχεία </a:t>
            </a:r>
            <a:r>
              <a:rPr lang="el-GR" sz="2400" dirty="0" err="1"/>
              <a:t>ίνωσης</a:t>
            </a:r>
            <a:r>
              <a:rPr lang="el-GR" sz="2400" dirty="0"/>
              <a:t>, χολολιθίαση)</a:t>
            </a:r>
          </a:p>
          <a:p>
            <a:pPr marL="342900" indent="-342900">
              <a:buFont typeface="Wingdings" panose="05000000000000000000" pitchFamily="2" charset="2"/>
              <a:buChar char="q"/>
            </a:pPr>
            <a:r>
              <a:rPr lang="en-US" sz="2400" dirty="0"/>
              <a:t>DXA (body composition analysis): %fat mass, % muscle mass, VAT</a:t>
            </a:r>
          </a:p>
          <a:p>
            <a:pPr marL="342900" indent="-342900">
              <a:buFont typeface="Wingdings" panose="05000000000000000000" pitchFamily="2" charset="2"/>
              <a:buChar char="q"/>
            </a:pPr>
            <a:r>
              <a:rPr lang="en-US" sz="2400" dirty="0"/>
              <a:t>Indirect calorimetry (kcal/day)</a:t>
            </a:r>
          </a:p>
        </p:txBody>
      </p:sp>
      <p:sp>
        <p:nvSpPr>
          <p:cNvPr id="6" name="TextBox 5">
            <a:extLst>
              <a:ext uri="{FF2B5EF4-FFF2-40B4-BE49-F238E27FC236}">
                <a16:creationId xmlns:a16="http://schemas.microsoft.com/office/drawing/2014/main" id="{7D05BA48-99B7-D74F-5E8A-3B49724E7507}"/>
              </a:ext>
            </a:extLst>
          </p:cNvPr>
          <p:cNvSpPr txBox="1"/>
          <p:nvPr/>
        </p:nvSpPr>
        <p:spPr>
          <a:xfrm>
            <a:off x="72190" y="579619"/>
            <a:ext cx="4973541" cy="1938992"/>
          </a:xfrm>
          <a:prstGeom prst="rect">
            <a:avLst/>
          </a:prstGeom>
          <a:noFill/>
        </p:spPr>
        <p:txBody>
          <a:bodyPr wrap="none" rtlCol="0">
            <a:spAutoFit/>
          </a:bodyPr>
          <a:lstStyle/>
          <a:p>
            <a:r>
              <a:rPr lang="el-GR" sz="2400" b="1" dirty="0"/>
              <a:t>Φυσική εξέταση</a:t>
            </a:r>
          </a:p>
          <a:p>
            <a:pPr marL="342900" indent="-342900">
              <a:buFont typeface="Wingdings" panose="05000000000000000000" pitchFamily="2" charset="2"/>
              <a:buChar char="q"/>
            </a:pPr>
            <a:r>
              <a:rPr lang="el-GR" sz="2400" dirty="0"/>
              <a:t>βασική (καρδιά, πνεύμονες, κοιλιά)</a:t>
            </a:r>
          </a:p>
          <a:p>
            <a:pPr marL="342900" indent="-342900">
              <a:buFont typeface="Wingdings" panose="05000000000000000000" pitchFamily="2" charset="2"/>
              <a:buChar char="q"/>
            </a:pPr>
            <a:r>
              <a:rPr lang="el-GR" sz="2400" dirty="0"/>
              <a:t>ψηλάφηση θυρεοειδούς</a:t>
            </a:r>
          </a:p>
          <a:p>
            <a:pPr marL="342900" indent="-342900">
              <a:buFont typeface="Wingdings" panose="05000000000000000000" pitchFamily="2" charset="2"/>
              <a:buChar char="q"/>
            </a:pPr>
            <a:r>
              <a:rPr lang="el-GR" sz="2400" dirty="0"/>
              <a:t>στοιχεία </a:t>
            </a:r>
            <a:r>
              <a:rPr lang="en-US" sz="2400" dirty="0"/>
              <a:t>Cushing</a:t>
            </a:r>
          </a:p>
          <a:p>
            <a:pPr marL="342900" indent="-342900">
              <a:buFont typeface="Wingdings" panose="05000000000000000000" pitchFamily="2" charset="2"/>
              <a:buChar char="q"/>
            </a:pPr>
            <a:r>
              <a:rPr lang="en-US" sz="2400" dirty="0"/>
              <a:t>Acanthosis nigricans</a:t>
            </a:r>
          </a:p>
        </p:txBody>
      </p:sp>
      <p:sp>
        <p:nvSpPr>
          <p:cNvPr id="7" name="TextBox 6">
            <a:extLst>
              <a:ext uri="{FF2B5EF4-FFF2-40B4-BE49-F238E27FC236}">
                <a16:creationId xmlns:a16="http://schemas.microsoft.com/office/drawing/2014/main" id="{619AC9D1-FB3C-E90C-7D2A-59096A1F1B09}"/>
              </a:ext>
            </a:extLst>
          </p:cNvPr>
          <p:cNvSpPr txBox="1"/>
          <p:nvPr/>
        </p:nvSpPr>
        <p:spPr>
          <a:xfrm>
            <a:off x="0" y="4826935"/>
            <a:ext cx="12233798" cy="1200329"/>
          </a:xfrm>
          <a:prstGeom prst="rect">
            <a:avLst/>
          </a:prstGeom>
          <a:noFill/>
        </p:spPr>
        <p:txBody>
          <a:bodyPr wrap="none" rtlCol="0">
            <a:spAutoFit/>
          </a:bodyPr>
          <a:lstStyle/>
          <a:p>
            <a:r>
              <a:rPr lang="el-GR" sz="2400" b="1" dirty="0"/>
              <a:t>Πλάνο για έναρξη παρακολούθησης από διαιτολόγο, ψυχολόγο/ψυχίατρο (αν χρειάζεται) και</a:t>
            </a:r>
          </a:p>
          <a:p>
            <a:r>
              <a:rPr lang="el-GR" sz="2400" b="1" dirty="0"/>
              <a:t>πλάνο φυσικής δραστηριότητας. </a:t>
            </a:r>
            <a:r>
              <a:rPr lang="el-GR" sz="2400" dirty="0"/>
              <a:t>Προσωποποιημένο πλάνο για κάθε ασθενή αναλόγως </a:t>
            </a:r>
          </a:p>
          <a:p>
            <a:r>
              <a:rPr lang="el-GR" sz="2400" dirty="0"/>
              <a:t>αναγκών, ιδιοσυγκρασίας, προσωπικότητας </a:t>
            </a:r>
            <a:endParaRPr lang="en-US" sz="2400" dirty="0"/>
          </a:p>
        </p:txBody>
      </p:sp>
      <p:sp>
        <p:nvSpPr>
          <p:cNvPr id="8" name="TextBox 7">
            <a:extLst>
              <a:ext uri="{FF2B5EF4-FFF2-40B4-BE49-F238E27FC236}">
                <a16:creationId xmlns:a16="http://schemas.microsoft.com/office/drawing/2014/main" id="{2DEB32FE-5C2D-CA2A-136F-D21E97410F5A}"/>
              </a:ext>
            </a:extLst>
          </p:cNvPr>
          <p:cNvSpPr txBox="1"/>
          <p:nvPr/>
        </p:nvSpPr>
        <p:spPr>
          <a:xfrm>
            <a:off x="0" y="5999539"/>
            <a:ext cx="11065465" cy="830997"/>
          </a:xfrm>
          <a:prstGeom prst="rect">
            <a:avLst/>
          </a:prstGeom>
          <a:noFill/>
        </p:spPr>
        <p:txBody>
          <a:bodyPr wrap="none" rtlCol="0">
            <a:spAutoFit/>
          </a:bodyPr>
          <a:lstStyle/>
          <a:p>
            <a:r>
              <a:rPr lang="el-GR" sz="2400" b="1" dirty="0"/>
              <a:t>Παρουσίαση στον ασθενή των θεραπευτικών επιλογών τονίζοντας ότι δεν υπάρχουν</a:t>
            </a:r>
          </a:p>
          <a:p>
            <a:r>
              <a:rPr lang="el-GR" sz="2400" b="1" dirty="0"/>
              <a:t> μαγικές λύσεις</a:t>
            </a:r>
            <a:endParaRPr lang="en-US" sz="2400" b="1" dirty="0"/>
          </a:p>
        </p:txBody>
      </p:sp>
    </p:spTree>
    <p:extLst>
      <p:ext uri="{BB962C8B-B14F-4D97-AF65-F5344CB8AC3E}">
        <p14:creationId xmlns:p14="http://schemas.microsoft.com/office/powerpoint/2010/main" val="334217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302E73E6-2E3C-ACFF-3F24-91E42653F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263" y="499310"/>
            <a:ext cx="4316009" cy="6326399"/>
          </a:xfrm>
          <a:prstGeom prst="rect">
            <a:avLst/>
          </a:prstGeom>
        </p:spPr>
      </p:pic>
      <p:sp>
        <p:nvSpPr>
          <p:cNvPr id="7" name="TextBox 6">
            <a:extLst>
              <a:ext uri="{FF2B5EF4-FFF2-40B4-BE49-F238E27FC236}">
                <a16:creationId xmlns:a16="http://schemas.microsoft.com/office/drawing/2014/main" id="{BE90FB89-74A3-E70A-98D0-09F65B1FB3AA}"/>
              </a:ext>
            </a:extLst>
          </p:cNvPr>
          <p:cNvSpPr txBox="1"/>
          <p:nvPr/>
        </p:nvSpPr>
        <p:spPr>
          <a:xfrm>
            <a:off x="10884570" y="6581001"/>
            <a:ext cx="1307430" cy="276999"/>
          </a:xfrm>
          <a:prstGeom prst="rect">
            <a:avLst/>
          </a:prstGeom>
          <a:noFill/>
        </p:spPr>
        <p:txBody>
          <a:bodyPr wrap="square" rtlCol="0">
            <a:spAutoFit/>
          </a:bodyPr>
          <a:lstStyle/>
          <a:p>
            <a:r>
              <a:rPr lang="en-US" sz="1200" dirty="0"/>
              <a:t>PMID: 22813089</a:t>
            </a:r>
          </a:p>
        </p:txBody>
      </p:sp>
      <p:sp>
        <p:nvSpPr>
          <p:cNvPr id="9" name="TextBox 8">
            <a:extLst>
              <a:ext uri="{FF2B5EF4-FFF2-40B4-BE49-F238E27FC236}">
                <a16:creationId xmlns:a16="http://schemas.microsoft.com/office/drawing/2014/main" id="{C7DF85C9-32C1-0E56-8350-3EC7E6D59D31}"/>
              </a:ext>
            </a:extLst>
          </p:cNvPr>
          <p:cNvSpPr txBox="1"/>
          <p:nvPr/>
        </p:nvSpPr>
        <p:spPr>
          <a:xfrm>
            <a:off x="7942865" y="4612744"/>
            <a:ext cx="2844112" cy="523220"/>
          </a:xfrm>
          <a:prstGeom prst="rect">
            <a:avLst/>
          </a:prstGeom>
          <a:noFill/>
        </p:spPr>
        <p:txBody>
          <a:bodyPr wrap="none" rtlCol="0">
            <a:spAutoFit/>
          </a:bodyPr>
          <a:lstStyle/>
          <a:p>
            <a:r>
              <a:rPr lang="en-US" sz="2800" b="1" dirty="0"/>
              <a:t>Rainbow diet pills</a:t>
            </a:r>
          </a:p>
        </p:txBody>
      </p:sp>
      <p:sp>
        <p:nvSpPr>
          <p:cNvPr id="10" name="TextBox 9">
            <a:extLst>
              <a:ext uri="{FF2B5EF4-FFF2-40B4-BE49-F238E27FC236}">
                <a16:creationId xmlns:a16="http://schemas.microsoft.com/office/drawing/2014/main" id="{082E9A8E-AA55-93CA-1CB4-E8B9FBB96A69}"/>
              </a:ext>
            </a:extLst>
          </p:cNvPr>
          <p:cNvSpPr txBox="1"/>
          <p:nvPr/>
        </p:nvSpPr>
        <p:spPr>
          <a:xfrm>
            <a:off x="7845272" y="6179378"/>
            <a:ext cx="3795463" cy="646331"/>
          </a:xfrm>
          <a:prstGeom prst="rect">
            <a:avLst/>
          </a:prstGeom>
          <a:noFill/>
        </p:spPr>
        <p:txBody>
          <a:bodyPr wrap="none" rtlCol="0">
            <a:spAutoFit/>
          </a:bodyPr>
          <a:lstStyle/>
          <a:p>
            <a:r>
              <a:rPr lang="en-US" dirty="0"/>
              <a:t>A mailer that Clark &amp; Clark distributed </a:t>
            </a:r>
          </a:p>
          <a:p>
            <a:r>
              <a:rPr lang="en-US" dirty="0"/>
              <a:t>to physicians in March 1945</a:t>
            </a:r>
          </a:p>
        </p:txBody>
      </p:sp>
      <p:sp>
        <p:nvSpPr>
          <p:cNvPr id="2" name="TextBox 1">
            <a:extLst>
              <a:ext uri="{FF2B5EF4-FFF2-40B4-BE49-F238E27FC236}">
                <a16:creationId xmlns:a16="http://schemas.microsoft.com/office/drawing/2014/main" id="{A0131235-3C34-B86C-56F0-6EEA37DB0D21}"/>
              </a:ext>
            </a:extLst>
          </p:cNvPr>
          <p:cNvSpPr txBox="1"/>
          <p:nvPr/>
        </p:nvSpPr>
        <p:spPr>
          <a:xfrm>
            <a:off x="3869910" y="-73891"/>
            <a:ext cx="3733073" cy="461665"/>
          </a:xfrm>
          <a:prstGeom prst="rect">
            <a:avLst/>
          </a:prstGeom>
          <a:noFill/>
        </p:spPr>
        <p:txBody>
          <a:bodyPr wrap="none" rtlCol="0">
            <a:spAutoFit/>
          </a:bodyPr>
          <a:lstStyle/>
          <a:p>
            <a:r>
              <a:rPr lang="el-GR" sz="2400" b="1" dirty="0"/>
              <a:t>Θεραπεία της παχυσαρκίας</a:t>
            </a:r>
            <a:endParaRPr lang="en-CH" sz="2400" b="1" dirty="0"/>
          </a:p>
        </p:txBody>
      </p:sp>
    </p:spTree>
    <p:extLst>
      <p:ext uri="{BB962C8B-B14F-4D97-AF65-F5344CB8AC3E}">
        <p14:creationId xmlns:p14="http://schemas.microsoft.com/office/powerpoint/2010/main" val="12199660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2FC23B-215F-425A-B765-2141E6678935}"/>
              </a:ext>
            </a:extLst>
          </p:cNvPr>
          <p:cNvPicPr>
            <a:picLocks noChangeAspect="1"/>
          </p:cNvPicPr>
          <p:nvPr/>
        </p:nvPicPr>
        <p:blipFill>
          <a:blip r:embed="rId2"/>
          <a:stretch>
            <a:fillRect/>
          </a:stretch>
        </p:blipFill>
        <p:spPr>
          <a:xfrm>
            <a:off x="162127" y="1617863"/>
            <a:ext cx="11867745" cy="3959157"/>
          </a:xfrm>
          <a:prstGeom prst="rect">
            <a:avLst/>
          </a:prstGeom>
        </p:spPr>
      </p:pic>
      <p:sp>
        <p:nvSpPr>
          <p:cNvPr id="6" name="TextBox 5">
            <a:extLst>
              <a:ext uri="{FF2B5EF4-FFF2-40B4-BE49-F238E27FC236}">
                <a16:creationId xmlns:a16="http://schemas.microsoft.com/office/drawing/2014/main" id="{F2F74C3A-D494-33D0-9193-E3EB80F7FE6C}"/>
              </a:ext>
            </a:extLst>
          </p:cNvPr>
          <p:cNvSpPr txBox="1"/>
          <p:nvPr/>
        </p:nvSpPr>
        <p:spPr>
          <a:xfrm>
            <a:off x="10957367" y="6581001"/>
            <a:ext cx="1234633" cy="276999"/>
          </a:xfrm>
          <a:prstGeom prst="rect">
            <a:avLst/>
          </a:prstGeom>
          <a:noFill/>
        </p:spPr>
        <p:txBody>
          <a:bodyPr wrap="none" rtlCol="0">
            <a:spAutoFit/>
          </a:bodyPr>
          <a:lstStyle/>
          <a:p>
            <a:r>
              <a:rPr lang="en-US" sz="1200" dirty="0"/>
              <a:t>PMID: 36600062</a:t>
            </a:r>
          </a:p>
        </p:txBody>
      </p:sp>
      <p:sp>
        <p:nvSpPr>
          <p:cNvPr id="7" name="TextBox 6">
            <a:extLst>
              <a:ext uri="{FF2B5EF4-FFF2-40B4-BE49-F238E27FC236}">
                <a16:creationId xmlns:a16="http://schemas.microsoft.com/office/drawing/2014/main" id="{B06B4DA9-7889-BED8-89E6-0172AD6AB090}"/>
              </a:ext>
            </a:extLst>
          </p:cNvPr>
          <p:cNvSpPr txBox="1"/>
          <p:nvPr/>
        </p:nvSpPr>
        <p:spPr>
          <a:xfrm>
            <a:off x="248404" y="-85454"/>
            <a:ext cx="11695189" cy="954107"/>
          </a:xfrm>
          <a:prstGeom prst="rect">
            <a:avLst/>
          </a:prstGeom>
          <a:noFill/>
        </p:spPr>
        <p:txBody>
          <a:bodyPr wrap="none" rtlCol="0">
            <a:spAutoFit/>
          </a:bodyPr>
          <a:lstStyle/>
          <a:p>
            <a:r>
              <a:rPr lang="el-GR" sz="2800" b="1" dirty="0"/>
              <a:t>Η πρόσφατη ιστορία των πιο σημαντικών ανακαλύψεων-φαρμάκων για την </a:t>
            </a:r>
          </a:p>
          <a:p>
            <a:pPr algn="ctr"/>
            <a:r>
              <a:rPr lang="el-GR" sz="2800" b="1" dirty="0"/>
              <a:t>παχυσαρκία </a:t>
            </a:r>
            <a:endParaRPr lang="en-US" sz="2800" b="1" dirty="0"/>
          </a:p>
        </p:txBody>
      </p:sp>
    </p:spTree>
    <p:extLst>
      <p:ext uri="{BB962C8B-B14F-4D97-AF65-F5344CB8AC3E}">
        <p14:creationId xmlns:p14="http://schemas.microsoft.com/office/powerpoint/2010/main" val="34876245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DD7AE3-A6A8-9D6E-2C69-83F722DD390F}"/>
              </a:ext>
            </a:extLst>
          </p:cNvPr>
          <p:cNvSpPr txBox="1"/>
          <p:nvPr/>
        </p:nvSpPr>
        <p:spPr>
          <a:xfrm>
            <a:off x="4746926" y="0"/>
            <a:ext cx="1291059" cy="523220"/>
          </a:xfrm>
          <a:prstGeom prst="rect">
            <a:avLst/>
          </a:prstGeom>
          <a:noFill/>
        </p:spPr>
        <p:txBody>
          <a:bodyPr wrap="none" rtlCol="0">
            <a:spAutoFit/>
          </a:bodyPr>
          <a:lstStyle/>
          <a:p>
            <a:r>
              <a:rPr lang="en-US" sz="2800" b="1" dirty="0"/>
              <a:t>Orlistat</a:t>
            </a:r>
          </a:p>
        </p:txBody>
      </p:sp>
      <p:sp>
        <p:nvSpPr>
          <p:cNvPr id="5" name="TextBox 4">
            <a:extLst>
              <a:ext uri="{FF2B5EF4-FFF2-40B4-BE49-F238E27FC236}">
                <a16:creationId xmlns:a16="http://schemas.microsoft.com/office/drawing/2014/main" id="{D5FABFF9-96ED-B601-A1C7-4B991F9A6B05}"/>
              </a:ext>
            </a:extLst>
          </p:cNvPr>
          <p:cNvSpPr txBox="1"/>
          <p:nvPr/>
        </p:nvSpPr>
        <p:spPr>
          <a:xfrm>
            <a:off x="655005" y="726915"/>
            <a:ext cx="11644406" cy="2677656"/>
          </a:xfrm>
          <a:prstGeom prst="rect">
            <a:avLst/>
          </a:prstGeom>
          <a:noFill/>
        </p:spPr>
        <p:txBody>
          <a:bodyPr wrap="none" rtlCol="0">
            <a:spAutoFit/>
          </a:bodyPr>
          <a:lstStyle/>
          <a:p>
            <a:pPr marL="342900" indent="-342900">
              <a:buFont typeface="Arial" panose="020B0604020202020204" pitchFamily="34" charset="0"/>
              <a:buChar char="•"/>
            </a:pPr>
            <a:r>
              <a:rPr lang="el-GR" sz="2400" dirty="0"/>
              <a:t>Αναστολέας παγκρεατικών </a:t>
            </a:r>
            <a:r>
              <a:rPr lang="el-GR" sz="2400" dirty="0" err="1"/>
              <a:t>λιπασών</a:t>
            </a:r>
            <a:endParaRPr lang="el-GR" sz="2400" dirty="0"/>
          </a:p>
          <a:p>
            <a:pPr marL="342900" indent="-342900">
              <a:buFont typeface="Arial" panose="020B0604020202020204" pitchFamily="34" charset="0"/>
              <a:buChar char="•"/>
            </a:pPr>
            <a:r>
              <a:rPr lang="el-GR" sz="2400" dirty="0"/>
              <a:t>Μέγιστη δόση 120 </a:t>
            </a:r>
            <a:r>
              <a:rPr lang="en-US" sz="2400" dirty="0"/>
              <a:t>mg x 3 </a:t>
            </a:r>
            <a:endParaRPr lang="el-GR" sz="2400" dirty="0"/>
          </a:p>
          <a:p>
            <a:pPr marL="342900" indent="-342900">
              <a:buFont typeface="Arial" panose="020B0604020202020204" pitchFamily="34" charset="0"/>
              <a:buChar char="•"/>
            </a:pPr>
            <a:r>
              <a:rPr lang="el-GR" sz="2400" dirty="0"/>
              <a:t>Αυξάνει την αποβολή λίπους με τα κόπρανα (αν η δίαιτα περιλαμβάνει 30% </a:t>
            </a:r>
            <a:r>
              <a:rPr lang="en-US" sz="2400" dirty="0"/>
              <a:t>kcal fat </a:t>
            </a:r>
            <a:r>
              <a:rPr lang="el-GR" sz="2400" dirty="0"/>
              <a:t>τότε</a:t>
            </a:r>
          </a:p>
          <a:p>
            <a:r>
              <a:rPr lang="el-GR" sz="2400" dirty="0"/>
              <a:t>    αναστέλλει την απορρόφηση 20-30% των θερμίδων από το λίπος). </a:t>
            </a:r>
          </a:p>
          <a:p>
            <a:pPr marL="342900" indent="-342900">
              <a:buFont typeface="Arial" panose="020B0604020202020204" pitchFamily="34" charset="0"/>
              <a:buChar char="•"/>
            </a:pPr>
            <a:r>
              <a:rPr lang="el-GR" sz="2400" dirty="0"/>
              <a:t>Ασφαλές αλλά με διάρροιες, </a:t>
            </a:r>
            <a:r>
              <a:rPr lang="el-GR" sz="2400" dirty="0" err="1"/>
              <a:t>στεατόρροια</a:t>
            </a:r>
            <a:r>
              <a:rPr lang="el-GR" sz="2400" dirty="0"/>
              <a:t>, κοιλιακά άλγη που οδηγεί αρκετούς ασθενείς</a:t>
            </a:r>
          </a:p>
          <a:p>
            <a:r>
              <a:rPr lang="el-GR" sz="2400" dirty="0"/>
              <a:t>     να διακόψουν την αγωγή. Επίσης </a:t>
            </a:r>
            <a:r>
              <a:rPr lang="el-GR" sz="2400" dirty="0" err="1"/>
              <a:t>δυσαπορρόφηση</a:t>
            </a:r>
            <a:r>
              <a:rPr lang="el-GR" sz="2400" dirty="0"/>
              <a:t> λιποδιαλυτών βιταμινών (</a:t>
            </a:r>
            <a:r>
              <a:rPr lang="en-US" sz="2400" dirty="0"/>
              <a:t>K, E, D, A),</a:t>
            </a:r>
          </a:p>
          <a:p>
            <a:r>
              <a:rPr lang="el-GR" sz="2400" dirty="0"/>
              <a:t>     αυξημένη πιθανότητα δημιουργίας λίθων </a:t>
            </a:r>
            <a:r>
              <a:rPr lang="el-GR" sz="2400" dirty="0" err="1"/>
              <a:t>οξαλοξικού</a:t>
            </a:r>
            <a:r>
              <a:rPr lang="el-GR" sz="2400" dirty="0"/>
              <a:t>. </a:t>
            </a:r>
            <a:endParaRPr lang="en-US" sz="2400" dirty="0"/>
          </a:p>
        </p:txBody>
      </p:sp>
      <p:pic>
        <p:nvPicPr>
          <p:cNvPr id="6" name="Picture 5">
            <a:extLst>
              <a:ext uri="{FF2B5EF4-FFF2-40B4-BE49-F238E27FC236}">
                <a16:creationId xmlns:a16="http://schemas.microsoft.com/office/drawing/2014/main" id="{438DBF28-7808-7E3D-4032-537ABE58F3AB}"/>
              </a:ext>
            </a:extLst>
          </p:cNvPr>
          <p:cNvPicPr>
            <a:picLocks noChangeAspect="1"/>
          </p:cNvPicPr>
          <p:nvPr/>
        </p:nvPicPr>
        <p:blipFill>
          <a:blip r:embed="rId2"/>
          <a:stretch>
            <a:fillRect/>
          </a:stretch>
        </p:blipFill>
        <p:spPr>
          <a:xfrm>
            <a:off x="2894942" y="3822761"/>
            <a:ext cx="5478172" cy="3115449"/>
          </a:xfrm>
          <a:prstGeom prst="rect">
            <a:avLst/>
          </a:prstGeom>
        </p:spPr>
      </p:pic>
      <p:sp>
        <p:nvSpPr>
          <p:cNvPr id="7" name="TextBox 6">
            <a:extLst>
              <a:ext uri="{FF2B5EF4-FFF2-40B4-BE49-F238E27FC236}">
                <a16:creationId xmlns:a16="http://schemas.microsoft.com/office/drawing/2014/main" id="{E402F4EE-8F2B-FD76-A52C-6D9CAEAD6AC3}"/>
              </a:ext>
            </a:extLst>
          </p:cNvPr>
          <p:cNvSpPr txBox="1"/>
          <p:nvPr/>
        </p:nvSpPr>
        <p:spPr>
          <a:xfrm>
            <a:off x="10950240" y="6581001"/>
            <a:ext cx="1241760" cy="276999"/>
          </a:xfrm>
          <a:prstGeom prst="rect">
            <a:avLst/>
          </a:prstGeom>
          <a:noFill/>
        </p:spPr>
        <p:txBody>
          <a:bodyPr wrap="square" rtlCol="0">
            <a:spAutoFit/>
          </a:bodyPr>
          <a:lstStyle/>
          <a:p>
            <a:r>
              <a:rPr lang="en-US" sz="1200" dirty="0"/>
              <a:t>PMID 14693982</a:t>
            </a:r>
          </a:p>
        </p:txBody>
      </p:sp>
    </p:spTree>
    <p:extLst>
      <p:ext uri="{BB962C8B-B14F-4D97-AF65-F5344CB8AC3E}">
        <p14:creationId xmlns:p14="http://schemas.microsoft.com/office/powerpoint/2010/main" val="662188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5CD8EB-CC7F-4668-874C-8C445E72D283}"/>
              </a:ext>
            </a:extLst>
          </p:cNvPr>
          <p:cNvPicPr>
            <a:picLocks noChangeAspect="1"/>
          </p:cNvPicPr>
          <p:nvPr/>
        </p:nvPicPr>
        <p:blipFill>
          <a:blip r:embed="rId2"/>
          <a:stretch>
            <a:fillRect/>
          </a:stretch>
        </p:blipFill>
        <p:spPr>
          <a:xfrm>
            <a:off x="3372788" y="809356"/>
            <a:ext cx="6853984" cy="6048644"/>
          </a:xfrm>
          <a:prstGeom prst="rect">
            <a:avLst/>
          </a:prstGeom>
        </p:spPr>
      </p:pic>
      <p:sp>
        <p:nvSpPr>
          <p:cNvPr id="18" name="TextBox 17">
            <a:extLst>
              <a:ext uri="{FF2B5EF4-FFF2-40B4-BE49-F238E27FC236}">
                <a16:creationId xmlns:a16="http://schemas.microsoft.com/office/drawing/2014/main" id="{5BE6FB85-6EAC-4326-AEF3-1FDE1A588730}"/>
              </a:ext>
            </a:extLst>
          </p:cNvPr>
          <p:cNvSpPr txBox="1"/>
          <p:nvPr/>
        </p:nvSpPr>
        <p:spPr>
          <a:xfrm>
            <a:off x="2429841" y="0"/>
            <a:ext cx="7651710" cy="584775"/>
          </a:xfrm>
          <a:prstGeom prst="rect">
            <a:avLst/>
          </a:prstGeom>
          <a:noFill/>
        </p:spPr>
        <p:txBody>
          <a:bodyPr wrap="none" rtlCol="0">
            <a:spAutoFit/>
          </a:bodyPr>
          <a:lstStyle/>
          <a:p>
            <a:r>
              <a:rPr lang="en-US" sz="3200" dirty="0"/>
              <a:t> </a:t>
            </a:r>
            <a:r>
              <a:rPr lang="el-GR" sz="3200" dirty="0"/>
              <a:t>Η δράση της ινσουλίνης και της </a:t>
            </a:r>
            <a:r>
              <a:rPr lang="el-GR" sz="3200" dirty="0" err="1"/>
              <a:t>γλυκαγόνης</a:t>
            </a:r>
            <a:r>
              <a:rPr lang="el-GR" sz="3200" dirty="0"/>
              <a:t> </a:t>
            </a:r>
            <a:endParaRPr lang="en-US" sz="3200" dirty="0"/>
          </a:p>
        </p:txBody>
      </p:sp>
    </p:spTree>
    <p:extLst>
      <p:ext uri="{BB962C8B-B14F-4D97-AF65-F5344CB8AC3E}">
        <p14:creationId xmlns:p14="http://schemas.microsoft.com/office/powerpoint/2010/main" val="42438522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1F80C7-12AA-04E3-8FA4-9E5EB41FF9B7}"/>
              </a:ext>
            </a:extLst>
          </p:cNvPr>
          <p:cNvSpPr txBox="1"/>
          <p:nvPr/>
        </p:nvSpPr>
        <p:spPr>
          <a:xfrm>
            <a:off x="3471579" y="0"/>
            <a:ext cx="3892861" cy="523220"/>
          </a:xfrm>
          <a:prstGeom prst="rect">
            <a:avLst/>
          </a:prstGeom>
          <a:noFill/>
        </p:spPr>
        <p:txBody>
          <a:bodyPr wrap="none" rtlCol="0">
            <a:spAutoFit/>
          </a:bodyPr>
          <a:lstStyle/>
          <a:p>
            <a:r>
              <a:rPr lang="en-US" sz="2800" b="1" dirty="0"/>
              <a:t>Phentermine-topiramate</a:t>
            </a:r>
          </a:p>
        </p:txBody>
      </p:sp>
      <p:sp>
        <p:nvSpPr>
          <p:cNvPr id="5" name="TextBox 4">
            <a:extLst>
              <a:ext uri="{FF2B5EF4-FFF2-40B4-BE49-F238E27FC236}">
                <a16:creationId xmlns:a16="http://schemas.microsoft.com/office/drawing/2014/main" id="{84F16162-1286-D0FC-1460-C4A1D1D45F08}"/>
              </a:ext>
            </a:extLst>
          </p:cNvPr>
          <p:cNvSpPr txBox="1"/>
          <p:nvPr/>
        </p:nvSpPr>
        <p:spPr>
          <a:xfrm>
            <a:off x="368968" y="954505"/>
            <a:ext cx="11389593" cy="3785652"/>
          </a:xfrm>
          <a:prstGeom prst="rect">
            <a:avLst/>
          </a:prstGeom>
          <a:noFill/>
        </p:spPr>
        <p:txBody>
          <a:bodyPr wrap="none" rtlCol="0">
            <a:spAutoFit/>
          </a:bodyPr>
          <a:lstStyle/>
          <a:p>
            <a:r>
              <a:rPr lang="el-GR" sz="2400" dirty="0"/>
              <a:t>Για ασθενείς χωρίς υπέρταση και καρδιαγγειακές επιπλοκές και που δεν είναι υποψήφιοι</a:t>
            </a:r>
          </a:p>
          <a:p>
            <a:r>
              <a:rPr lang="el-GR" sz="2400" dirty="0"/>
              <a:t>για θεραπεία με </a:t>
            </a:r>
            <a:r>
              <a:rPr lang="en-US" sz="2400" dirty="0"/>
              <a:t>GLP-1R </a:t>
            </a:r>
            <a:r>
              <a:rPr lang="el-GR" sz="2400" dirty="0"/>
              <a:t>αγωνιστές.</a:t>
            </a:r>
          </a:p>
          <a:p>
            <a:r>
              <a:rPr lang="el-GR" sz="2400" dirty="0"/>
              <a:t> </a:t>
            </a:r>
            <a:endParaRPr lang="en-US" sz="2400" dirty="0"/>
          </a:p>
          <a:p>
            <a:r>
              <a:rPr lang="en-US" sz="2400" dirty="0"/>
              <a:t>Phentermine: </a:t>
            </a:r>
            <a:r>
              <a:rPr lang="en-US" sz="2400" dirty="0" err="1"/>
              <a:t>dimethylphenethylamine</a:t>
            </a:r>
            <a:r>
              <a:rPr lang="en-US" sz="2400" dirty="0"/>
              <a:t> </a:t>
            </a:r>
            <a:r>
              <a:rPr lang="el-GR" sz="2400" dirty="0"/>
              <a:t>, μειώνει την όρεξη</a:t>
            </a:r>
          </a:p>
          <a:p>
            <a:endParaRPr lang="el-GR" sz="2400" dirty="0"/>
          </a:p>
          <a:p>
            <a:r>
              <a:rPr lang="en-US" sz="2400" dirty="0"/>
              <a:t>Topiramate: </a:t>
            </a:r>
            <a:r>
              <a:rPr lang="el-GR" sz="2400" dirty="0"/>
              <a:t>αντιεπιληπτικό, χρησιμοποιείται στη θεραπεία ημικρανιών, μειώνει τα </a:t>
            </a:r>
          </a:p>
          <a:p>
            <a:r>
              <a:rPr lang="el-GR" sz="2400" dirty="0"/>
              <a:t>επεισόδια </a:t>
            </a:r>
            <a:r>
              <a:rPr lang="el-GR" sz="2400" dirty="0" err="1"/>
              <a:t>υπερφαγίας</a:t>
            </a:r>
            <a:r>
              <a:rPr lang="el-GR" sz="2400" dirty="0"/>
              <a:t> ( </a:t>
            </a:r>
            <a:r>
              <a:rPr lang="en-US" sz="2400" dirty="0"/>
              <a:t>binge eating disorder) </a:t>
            </a:r>
            <a:r>
              <a:rPr lang="el-GR" sz="2400" dirty="0"/>
              <a:t>και έχει χρησιμοποιηθεί για να </a:t>
            </a:r>
          </a:p>
          <a:p>
            <a:r>
              <a:rPr lang="el-GR" sz="2400" dirty="0" err="1"/>
              <a:t>αντιρροπεί</a:t>
            </a:r>
            <a:r>
              <a:rPr lang="el-GR" sz="2400" dirty="0"/>
              <a:t> την πρόσληψη βάρους σε ασθενής που λαμβάνουν </a:t>
            </a:r>
            <a:r>
              <a:rPr lang="el-GR" sz="2400" dirty="0" err="1"/>
              <a:t>αντιψυχωσικά</a:t>
            </a:r>
            <a:r>
              <a:rPr lang="el-GR" sz="2400" dirty="0"/>
              <a:t>. </a:t>
            </a:r>
          </a:p>
          <a:p>
            <a:endParaRPr lang="el-GR" sz="2400" dirty="0"/>
          </a:p>
          <a:p>
            <a:r>
              <a:rPr lang="el-GR" sz="2400" dirty="0"/>
              <a:t>Δόση: 3.75/23 </a:t>
            </a:r>
            <a:r>
              <a:rPr lang="en-US" sz="2400" dirty="0"/>
              <a:t>mg </a:t>
            </a:r>
            <a:r>
              <a:rPr lang="en-US" sz="2400" dirty="0">
                <a:sym typeface="Wingdings" panose="05000000000000000000" pitchFamily="2" charset="2"/>
              </a:rPr>
              <a:t>7.5/46 mg  15/92 mg </a:t>
            </a:r>
            <a:endParaRPr lang="en-US" sz="2400" dirty="0"/>
          </a:p>
        </p:txBody>
      </p:sp>
    </p:spTree>
    <p:extLst>
      <p:ext uri="{BB962C8B-B14F-4D97-AF65-F5344CB8AC3E}">
        <p14:creationId xmlns:p14="http://schemas.microsoft.com/office/powerpoint/2010/main" val="23841403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A09C6F-3B47-34B4-B118-20026EEA4444}"/>
              </a:ext>
            </a:extLst>
          </p:cNvPr>
          <p:cNvSpPr txBox="1"/>
          <p:nvPr/>
        </p:nvSpPr>
        <p:spPr>
          <a:xfrm>
            <a:off x="3471579" y="0"/>
            <a:ext cx="3469348" cy="523220"/>
          </a:xfrm>
          <a:prstGeom prst="rect">
            <a:avLst/>
          </a:prstGeom>
          <a:noFill/>
        </p:spPr>
        <p:txBody>
          <a:bodyPr wrap="none" rtlCol="0">
            <a:spAutoFit/>
          </a:bodyPr>
          <a:lstStyle/>
          <a:p>
            <a:r>
              <a:rPr lang="en-US" sz="2800" b="1" dirty="0"/>
              <a:t>Bupropion-naltrexone</a:t>
            </a:r>
          </a:p>
        </p:txBody>
      </p:sp>
      <p:sp>
        <p:nvSpPr>
          <p:cNvPr id="5" name="TextBox 4">
            <a:extLst>
              <a:ext uri="{FF2B5EF4-FFF2-40B4-BE49-F238E27FC236}">
                <a16:creationId xmlns:a16="http://schemas.microsoft.com/office/drawing/2014/main" id="{50EC0CB7-3E70-C920-8322-87C9B4E3DEFA}"/>
              </a:ext>
            </a:extLst>
          </p:cNvPr>
          <p:cNvSpPr txBox="1"/>
          <p:nvPr/>
        </p:nvSpPr>
        <p:spPr>
          <a:xfrm>
            <a:off x="343959" y="523220"/>
            <a:ext cx="11210377" cy="1200329"/>
          </a:xfrm>
          <a:prstGeom prst="rect">
            <a:avLst/>
          </a:prstGeom>
          <a:noFill/>
        </p:spPr>
        <p:txBody>
          <a:bodyPr wrap="none" rtlCol="0">
            <a:spAutoFit/>
          </a:bodyPr>
          <a:lstStyle/>
          <a:p>
            <a:r>
              <a:rPr lang="en-US" sz="2400" dirty="0" err="1"/>
              <a:t>Buproprion</a:t>
            </a:r>
            <a:r>
              <a:rPr lang="en-US" sz="2400" dirty="0"/>
              <a:t>: dopamine reuptake inhibitor (</a:t>
            </a:r>
            <a:r>
              <a:rPr lang="el-GR" sz="2400" dirty="0"/>
              <a:t>χρήση σε κατάθλιψη- διακοπή καπνίσματος). </a:t>
            </a:r>
          </a:p>
          <a:p>
            <a:endParaRPr lang="el-GR" sz="2400" dirty="0"/>
          </a:p>
          <a:p>
            <a:r>
              <a:rPr lang="en-US" sz="2400" dirty="0"/>
              <a:t>Naltrexone: opioid-receptor </a:t>
            </a:r>
            <a:r>
              <a:rPr lang="fr-CH" sz="2400" dirty="0" err="1"/>
              <a:t>ant</a:t>
            </a:r>
            <a:r>
              <a:rPr lang="en-US" sz="2400" dirty="0"/>
              <a:t>agonist  </a:t>
            </a:r>
            <a:r>
              <a:rPr lang="el-GR" sz="2400" dirty="0"/>
              <a:t>(χρήση σε εξάρτηση από αλκοόλ, </a:t>
            </a:r>
            <a:r>
              <a:rPr lang="el-GR" sz="2400" dirty="0" err="1"/>
              <a:t>οπιοειδή</a:t>
            </a:r>
            <a:r>
              <a:rPr lang="el-GR" sz="2400" dirty="0"/>
              <a:t>)</a:t>
            </a:r>
            <a:endParaRPr lang="en-US" sz="2400" dirty="0"/>
          </a:p>
        </p:txBody>
      </p:sp>
      <p:pic>
        <p:nvPicPr>
          <p:cNvPr id="6" name="Picture 5">
            <a:extLst>
              <a:ext uri="{FF2B5EF4-FFF2-40B4-BE49-F238E27FC236}">
                <a16:creationId xmlns:a16="http://schemas.microsoft.com/office/drawing/2014/main" id="{1EF24161-6905-5358-4D8C-13696A67A208}"/>
              </a:ext>
            </a:extLst>
          </p:cNvPr>
          <p:cNvPicPr>
            <a:picLocks noChangeAspect="1"/>
          </p:cNvPicPr>
          <p:nvPr/>
        </p:nvPicPr>
        <p:blipFill>
          <a:blip r:embed="rId2"/>
          <a:stretch>
            <a:fillRect/>
          </a:stretch>
        </p:blipFill>
        <p:spPr>
          <a:xfrm>
            <a:off x="3320716" y="2844383"/>
            <a:ext cx="5702387" cy="3947121"/>
          </a:xfrm>
          <a:prstGeom prst="rect">
            <a:avLst/>
          </a:prstGeom>
        </p:spPr>
      </p:pic>
      <p:sp>
        <p:nvSpPr>
          <p:cNvPr id="7" name="TextBox 6">
            <a:extLst>
              <a:ext uri="{FF2B5EF4-FFF2-40B4-BE49-F238E27FC236}">
                <a16:creationId xmlns:a16="http://schemas.microsoft.com/office/drawing/2014/main" id="{E4FCBCA1-49AF-3789-7FD7-28BD0CE294EC}"/>
              </a:ext>
            </a:extLst>
          </p:cNvPr>
          <p:cNvSpPr txBox="1"/>
          <p:nvPr/>
        </p:nvSpPr>
        <p:spPr>
          <a:xfrm>
            <a:off x="10957367" y="6581001"/>
            <a:ext cx="1234633" cy="276999"/>
          </a:xfrm>
          <a:prstGeom prst="rect">
            <a:avLst/>
          </a:prstGeom>
          <a:noFill/>
        </p:spPr>
        <p:txBody>
          <a:bodyPr wrap="none" rtlCol="0">
            <a:spAutoFit/>
          </a:bodyPr>
          <a:lstStyle/>
          <a:p>
            <a:r>
              <a:rPr lang="en-US" sz="1200" dirty="0"/>
              <a:t>PMID: 24754973</a:t>
            </a:r>
          </a:p>
        </p:txBody>
      </p:sp>
      <p:sp>
        <p:nvSpPr>
          <p:cNvPr id="8" name="TextBox 7">
            <a:extLst>
              <a:ext uri="{FF2B5EF4-FFF2-40B4-BE49-F238E27FC236}">
                <a16:creationId xmlns:a16="http://schemas.microsoft.com/office/drawing/2014/main" id="{2CE0E2DE-070D-ACA0-4AAE-E892BD32B8FC}"/>
              </a:ext>
            </a:extLst>
          </p:cNvPr>
          <p:cNvSpPr txBox="1"/>
          <p:nvPr/>
        </p:nvSpPr>
        <p:spPr>
          <a:xfrm>
            <a:off x="343959" y="2120948"/>
            <a:ext cx="13037480" cy="830997"/>
          </a:xfrm>
          <a:prstGeom prst="rect">
            <a:avLst/>
          </a:prstGeom>
          <a:noFill/>
        </p:spPr>
        <p:txBody>
          <a:bodyPr wrap="none" rtlCol="0">
            <a:spAutoFit/>
          </a:bodyPr>
          <a:lstStyle/>
          <a:p>
            <a:r>
              <a:rPr lang="el-GR" sz="2400" dirty="0"/>
              <a:t>όχι ως πρώτη γραμμή λόγω κυρίως των καρδιαγγειακών επιπλοκών , χρήση σε ασθενείς με αντένδειξη</a:t>
            </a:r>
          </a:p>
          <a:p>
            <a:r>
              <a:rPr lang="el-GR" sz="2400" dirty="0"/>
              <a:t>χρήσης </a:t>
            </a:r>
            <a:r>
              <a:rPr lang="en-US" sz="2400" dirty="0"/>
              <a:t>aGLP-1R</a:t>
            </a:r>
          </a:p>
        </p:txBody>
      </p:sp>
    </p:spTree>
    <p:extLst>
      <p:ext uri="{BB962C8B-B14F-4D97-AF65-F5344CB8AC3E}">
        <p14:creationId xmlns:p14="http://schemas.microsoft.com/office/powerpoint/2010/main" val="36504792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BA109B-4495-403F-4046-BFA9DA404FAA}"/>
              </a:ext>
            </a:extLst>
          </p:cNvPr>
          <p:cNvSpPr txBox="1"/>
          <p:nvPr/>
        </p:nvSpPr>
        <p:spPr>
          <a:xfrm>
            <a:off x="858253" y="0"/>
            <a:ext cx="10953448" cy="523220"/>
          </a:xfrm>
          <a:prstGeom prst="rect">
            <a:avLst/>
          </a:prstGeom>
          <a:noFill/>
        </p:spPr>
        <p:txBody>
          <a:bodyPr wrap="none" rtlCol="0">
            <a:spAutoFit/>
          </a:bodyPr>
          <a:lstStyle/>
          <a:p>
            <a:r>
              <a:rPr lang="en-US" sz="2800" b="1"/>
              <a:t>Glucagon-like peptide 1 (GLP-1) and  Gastric inhibitory polypeptide (GIP)</a:t>
            </a:r>
          </a:p>
        </p:txBody>
      </p:sp>
      <p:sp>
        <p:nvSpPr>
          <p:cNvPr id="5" name="TextBox 4">
            <a:extLst>
              <a:ext uri="{FF2B5EF4-FFF2-40B4-BE49-F238E27FC236}">
                <a16:creationId xmlns:a16="http://schemas.microsoft.com/office/drawing/2014/main" id="{F91EB067-7BDD-B39E-EB66-29F803B0609E}"/>
              </a:ext>
            </a:extLst>
          </p:cNvPr>
          <p:cNvSpPr txBox="1"/>
          <p:nvPr/>
        </p:nvSpPr>
        <p:spPr>
          <a:xfrm>
            <a:off x="664034" y="995407"/>
            <a:ext cx="11147667" cy="830997"/>
          </a:xfrm>
          <a:prstGeom prst="rect">
            <a:avLst/>
          </a:prstGeom>
          <a:noFill/>
        </p:spPr>
        <p:txBody>
          <a:bodyPr wrap="none" rtlCol="0">
            <a:spAutoFit/>
          </a:bodyPr>
          <a:lstStyle/>
          <a:p>
            <a:r>
              <a:rPr lang="el-GR" sz="2400" dirty="0" err="1"/>
              <a:t>Ινκρετίνες</a:t>
            </a:r>
            <a:r>
              <a:rPr lang="el-GR" sz="2400" dirty="0"/>
              <a:t> που παράγονται από το έντερο </a:t>
            </a:r>
            <a:r>
              <a:rPr lang="el-GR" sz="2400" dirty="0" err="1"/>
              <a:t>μεταγευματικά</a:t>
            </a:r>
            <a:r>
              <a:rPr lang="el-GR" sz="2400" dirty="0"/>
              <a:t> και διεγείρουν την παραγωγή</a:t>
            </a:r>
          </a:p>
          <a:p>
            <a:r>
              <a:rPr lang="el-GR" sz="2400" dirty="0"/>
              <a:t>ινσουλίνης από το πάγκρεας</a:t>
            </a:r>
            <a:endParaRPr lang="en-US" sz="2400" dirty="0"/>
          </a:p>
        </p:txBody>
      </p:sp>
      <p:sp>
        <p:nvSpPr>
          <p:cNvPr id="6" name="TextBox 5">
            <a:extLst>
              <a:ext uri="{FF2B5EF4-FFF2-40B4-BE49-F238E27FC236}">
                <a16:creationId xmlns:a16="http://schemas.microsoft.com/office/drawing/2014/main" id="{11DA15C8-2CEA-2659-6A34-0F950112BB29}"/>
              </a:ext>
            </a:extLst>
          </p:cNvPr>
          <p:cNvSpPr txBox="1"/>
          <p:nvPr/>
        </p:nvSpPr>
        <p:spPr>
          <a:xfrm>
            <a:off x="449977" y="2298592"/>
            <a:ext cx="10420225" cy="830997"/>
          </a:xfrm>
          <a:prstGeom prst="rect">
            <a:avLst/>
          </a:prstGeom>
          <a:noFill/>
        </p:spPr>
        <p:txBody>
          <a:bodyPr wrap="none" rtlCol="0">
            <a:spAutoFit/>
          </a:bodyPr>
          <a:lstStyle/>
          <a:p>
            <a:r>
              <a:rPr lang="el-GR" sz="2400"/>
              <a:t>Ασκούν τη δράση τους μέσω των υποδοχέων </a:t>
            </a:r>
            <a:r>
              <a:rPr lang="en-US" sz="2400"/>
              <a:t>GLP-1R </a:t>
            </a:r>
            <a:r>
              <a:rPr lang="el-GR" sz="2400"/>
              <a:t>και </a:t>
            </a:r>
            <a:r>
              <a:rPr lang="en-US" sz="2400"/>
              <a:t>GIP-R </a:t>
            </a:r>
            <a:r>
              <a:rPr lang="el-GR" sz="2400"/>
              <a:t>που ανήκουν στην </a:t>
            </a:r>
          </a:p>
          <a:p>
            <a:r>
              <a:rPr lang="el-GR" sz="2400"/>
              <a:t>οικογένεια των </a:t>
            </a:r>
            <a:r>
              <a:rPr lang="en-US" sz="2400"/>
              <a:t>GPCR (G-protein coupled receptors)</a:t>
            </a:r>
          </a:p>
        </p:txBody>
      </p:sp>
      <p:sp>
        <p:nvSpPr>
          <p:cNvPr id="7" name="TextBox 6">
            <a:extLst>
              <a:ext uri="{FF2B5EF4-FFF2-40B4-BE49-F238E27FC236}">
                <a16:creationId xmlns:a16="http://schemas.microsoft.com/office/drawing/2014/main" id="{CD5114AD-7490-79F9-4DF0-17A58FEB7071}"/>
              </a:ext>
            </a:extLst>
          </p:cNvPr>
          <p:cNvSpPr txBox="1"/>
          <p:nvPr/>
        </p:nvSpPr>
        <p:spPr>
          <a:xfrm>
            <a:off x="449977" y="3557898"/>
            <a:ext cx="11653960" cy="461665"/>
          </a:xfrm>
          <a:prstGeom prst="rect">
            <a:avLst/>
          </a:prstGeom>
          <a:noFill/>
        </p:spPr>
        <p:txBody>
          <a:bodyPr wrap="none" rtlCol="0">
            <a:spAutoFit/>
          </a:bodyPr>
          <a:lstStyle/>
          <a:p>
            <a:r>
              <a:rPr lang="el-GR" sz="2400"/>
              <a:t>Έχουν πολλαπλές δράσεις πέρα από την διέγερση της έκκρισης ινσουλίνης </a:t>
            </a:r>
            <a:r>
              <a:rPr lang="el-GR" sz="2400" err="1"/>
              <a:t>μεταγευματικά</a:t>
            </a:r>
            <a:endParaRPr lang="en-US" sz="2400"/>
          </a:p>
        </p:txBody>
      </p:sp>
    </p:spTree>
    <p:extLst>
      <p:ext uri="{BB962C8B-B14F-4D97-AF65-F5344CB8AC3E}">
        <p14:creationId xmlns:p14="http://schemas.microsoft.com/office/powerpoint/2010/main" val="35317941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AF3189-5D9A-87EF-3C11-7B94B2A4E8EC}"/>
              </a:ext>
            </a:extLst>
          </p:cNvPr>
          <p:cNvPicPr>
            <a:picLocks noChangeAspect="1"/>
          </p:cNvPicPr>
          <p:nvPr/>
        </p:nvPicPr>
        <p:blipFill>
          <a:blip r:embed="rId3"/>
          <a:stretch>
            <a:fillRect/>
          </a:stretch>
        </p:blipFill>
        <p:spPr>
          <a:xfrm>
            <a:off x="1960449" y="943159"/>
            <a:ext cx="6744159" cy="2268269"/>
          </a:xfrm>
          <a:prstGeom prst="rect">
            <a:avLst/>
          </a:prstGeom>
        </p:spPr>
      </p:pic>
      <p:pic>
        <p:nvPicPr>
          <p:cNvPr id="5" name="Picture 4">
            <a:extLst>
              <a:ext uri="{FF2B5EF4-FFF2-40B4-BE49-F238E27FC236}">
                <a16:creationId xmlns:a16="http://schemas.microsoft.com/office/drawing/2014/main" id="{23FD6CDC-B2FB-E6EB-46F2-B89044469D8F}"/>
              </a:ext>
            </a:extLst>
          </p:cNvPr>
          <p:cNvPicPr>
            <a:picLocks noChangeAspect="1"/>
          </p:cNvPicPr>
          <p:nvPr/>
        </p:nvPicPr>
        <p:blipFill>
          <a:blip r:embed="rId4"/>
          <a:stretch>
            <a:fillRect/>
          </a:stretch>
        </p:blipFill>
        <p:spPr>
          <a:xfrm>
            <a:off x="2181439" y="3502479"/>
            <a:ext cx="6881468" cy="3169422"/>
          </a:xfrm>
          <a:prstGeom prst="rect">
            <a:avLst/>
          </a:prstGeom>
        </p:spPr>
      </p:pic>
      <p:sp>
        <p:nvSpPr>
          <p:cNvPr id="6" name="TextBox 5">
            <a:extLst>
              <a:ext uri="{FF2B5EF4-FFF2-40B4-BE49-F238E27FC236}">
                <a16:creationId xmlns:a16="http://schemas.microsoft.com/office/drawing/2014/main" id="{1319AAB6-7C05-9A53-4D19-1C4070DA721A}"/>
              </a:ext>
            </a:extLst>
          </p:cNvPr>
          <p:cNvSpPr txBox="1"/>
          <p:nvPr/>
        </p:nvSpPr>
        <p:spPr>
          <a:xfrm>
            <a:off x="11007292" y="6598422"/>
            <a:ext cx="1513571" cy="276999"/>
          </a:xfrm>
          <a:prstGeom prst="rect">
            <a:avLst/>
          </a:prstGeom>
          <a:noFill/>
        </p:spPr>
        <p:txBody>
          <a:bodyPr wrap="square" rtlCol="0">
            <a:spAutoFit/>
          </a:bodyPr>
          <a:lstStyle/>
          <a:p>
            <a:r>
              <a:rPr lang="en-US" sz="1200" b="0" i="0">
                <a:solidFill>
                  <a:srgbClr val="333333"/>
                </a:solidFill>
                <a:effectLst/>
                <a:latin typeface="Calibri" panose="020F0502020204030204" pitchFamily="34" charset="0"/>
                <a:cs typeface="Calibri" panose="020F0502020204030204" pitchFamily="34" charset="0"/>
              </a:rPr>
              <a:t>PMID: 24843404</a:t>
            </a:r>
            <a:endParaRPr lang="en-US" sz="120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C3A4950-0773-A900-2C1B-525FF731AA63}"/>
              </a:ext>
            </a:extLst>
          </p:cNvPr>
          <p:cNvSpPr txBox="1"/>
          <p:nvPr/>
        </p:nvSpPr>
        <p:spPr>
          <a:xfrm>
            <a:off x="3273879" y="12804"/>
            <a:ext cx="5506636" cy="523220"/>
          </a:xfrm>
          <a:prstGeom prst="rect">
            <a:avLst/>
          </a:prstGeom>
          <a:noFill/>
        </p:spPr>
        <p:txBody>
          <a:bodyPr wrap="none" rtlCol="0">
            <a:spAutoFit/>
          </a:bodyPr>
          <a:lstStyle/>
          <a:p>
            <a:r>
              <a:rPr lang="el-GR" sz="2800" b="1" dirty="0"/>
              <a:t>Σύγκριση παραγωγής </a:t>
            </a:r>
            <a:r>
              <a:rPr lang="en-US" sz="2800" b="1" dirty="0"/>
              <a:t>GLP-1 </a:t>
            </a:r>
            <a:r>
              <a:rPr lang="el-GR" sz="2800" b="1" dirty="0"/>
              <a:t>και </a:t>
            </a:r>
            <a:r>
              <a:rPr lang="en-US" sz="2800" b="1" dirty="0"/>
              <a:t>GIP</a:t>
            </a:r>
          </a:p>
        </p:txBody>
      </p:sp>
    </p:spTree>
    <p:extLst>
      <p:ext uri="{BB962C8B-B14F-4D97-AF65-F5344CB8AC3E}">
        <p14:creationId xmlns:p14="http://schemas.microsoft.com/office/powerpoint/2010/main" val="24979791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533B6-BE21-6E23-81A4-BAC93BC4F98D}"/>
              </a:ext>
            </a:extLst>
          </p:cNvPr>
          <p:cNvPicPr>
            <a:picLocks noChangeAspect="1"/>
          </p:cNvPicPr>
          <p:nvPr/>
        </p:nvPicPr>
        <p:blipFill>
          <a:blip r:embed="rId3"/>
          <a:stretch>
            <a:fillRect/>
          </a:stretch>
        </p:blipFill>
        <p:spPr>
          <a:xfrm>
            <a:off x="1195710" y="775385"/>
            <a:ext cx="8998476" cy="5944115"/>
          </a:xfrm>
          <a:prstGeom prst="rect">
            <a:avLst/>
          </a:prstGeom>
        </p:spPr>
      </p:pic>
      <p:sp>
        <p:nvSpPr>
          <p:cNvPr id="5" name="ZoneTexte 2">
            <a:extLst>
              <a:ext uri="{FF2B5EF4-FFF2-40B4-BE49-F238E27FC236}">
                <a16:creationId xmlns:a16="http://schemas.microsoft.com/office/drawing/2014/main" id="{5A92EA0D-5B59-68AC-F8F9-441C963EB93A}"/>
              </a:ext>
            </a:extLst>
          </p:cNvPr>
          <p:cNvSpPr txBox="1"/>
          <p:nvPr/>
        </p:nvSpPr>
        <p:spPr>
          <a:xfrm>
            <a:off x="10924710" y="6581001"/>
            <a:ext cx="123463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200" dirty="0"/>
              <a:t>PMID: 31767182</a:t>
            </a:r>
          </a:p>
        </p:txBody>
      </p:sp>
      <p:sp>
        <p:nvSpPr>
          <p:cNvPr id="6" name="TextBox 5">
            <a:extLst>
              <a:ext uri="{FF2B5EF4-FFF2-40B4-BE49-F238E27FC236}">
                <a16:creationId xmlns:a16="http://schemas.microsoft.com/office/drawing/2014/main" id="{567DE3F6-F94E-39E1-DF96-BCA8724A98C9}"/>
              </a:ext>
            </a:extLst>
          </p:cNvPr>
          <p:cNvSpPr txBox="1"/>
          <p:nvPr/>
        </p:nvSpPr>
        <p:spPr>
          <a:xfrm>
            <a:off x="2866834" y="0"/>
            <a:ext cx="5656228" cy="523220"/>
          </a:xfrm>
          <a:prstGeom prst="rect">
            <a:avLst/>
          </a:prstGeom>
          <a:noFill/>
        </p:spPr>
        <p:txBody>
          <a:bodyPr wrap="none" rtlCol="0">
            <a:spAutoFit/>
          </a:bodyPr>
          <a:lstStyle/>
          <a:p>
            <a:r>
              <a:rPr lang="el-GR" sz="2800" b="1"/>
              <a:t>Φυσική παραγωγή των </a:t>
            </a:r>
            <a:r>
              <a:rPr lang="en-US" sz="2800" b="1"/>
              <a:t>GLP-1, GLP-2</a:t>
            </a:r>
          </a:p>
        </p:txBody>
      </p:sp>
      <p:sp>
        <p:nvSpPr>
          <p:cNvPr id="7" name="TextBox 6">
            <a:extLst>
              <a:ext uri="{FF2B5EF4-FFF2-40B4-BE49-F238E27FC236}">
                <a16:creationId xmlns:a16="http://schemas.microsoft.com/office/drawing/2014/main" id="{AD4BC273-DD5F-20C9-478B-61BB6EA7C40C}"/>
              </a:ext>
            </a:extLst>
          </p:cNvPr>
          <p:cNvSpPr txBox="1"/>
          <p:nvPr/>
        </p:nvSpPr>
        <p:spPr>
          <a:xfrm>
            <a:off x="5521213" y="5066818"/>
            <a:ext cx="5745099" cy="923330"/>
          </a:xfrm>
          <a:prstGeom prst="rect">
            <a:avLst/>
          </a:prstGeom>
          <a:noFill/>
        </p:spPr>
        <p:txBody>
          <a:bodyPr wrap="none" rtlCol="0">
            <a:spAutoFit/>
          </a:bodyPr>
          <a:lstStyle/>
          <a:p>
            <a:r>
              <a:rPr lang="en-US" b="1"/>
              <a:t>GLP-1</a:t>
            </a:r>
            <a:r>
              <a:rPr lang="en-US"/>
              <a:t>: incretin-like activity with glucose-dependent insulin</a:t>
            </a:r>
          </a:p>
          <a:p>
            <a:r>
              <a:rPr lang="en-US"/>
              <a:t>secretion, inhibition of glucagon secretion, food intake and </a:t>
            </a:r>
          </a:p>
          <a:p>
            <a:r>
              <a:rPr lang="en-US"/>
              <a:t>gastric emptying (</a:t>
            </a:r>
            <a:r>
              <a:rPr lang="en-US">
                <a:solidFill>
                  <a:srgbClr val="FF0000"/>
                </a:solidFill>
              </a:rPr>
              <a:t>treatment of obesity-diabetes</a:t>
            </a:r>
            <a:r>
              <a:rPr lang="en-US"/>
              <a:t>)</a:t>
            </a:r>
          </a:p>
        </p:txBody>
      </p:sp>
      <p:sp>
        <p:nvSpPr>
          <p:cNvPr id="8" name="TextBox 7">
            <a:extLst>
              <a:ext uri="{FF2B5EF4-FFF2-40B4-BE49-F238E27FC236}">
                <a16:creationId xmlns:a16="http://schemas.microsoft.com/office/drawing/2014/main" id="{DFA493C2-A4A2-0675-7E06-8E290D7AF7A0}"/>
              </a:ext>
            </a:extLst>
          </p:cNvPr>
          <p:cNvSpPr txBox="1"/>
          <p:nvPr/>
        </p:nvSpPr>
        <p:spPr>
          <a:xfrm>
            <a:off x="5521213" y="6187099"/>
            <a:ext cx="4849597" cy="646331"/>
          </a:xfrm>
          <a:prstGeom prst="rect">
            <a:avLst/>
          </a:prstGeom>
          <a:noFill/>
        </p:spPr>
        <p:txBody>
          <a:bodyPr wrap="none" rtlCol="0">
            <a:spAutoFit/>
          </a:bodyPr>
          <a:lstStyle/>
          <a:p>
            <a:r>
              <a:rPr lang="en-US" b="1"/>
              <a:t>GLP-2</a:t>
            </a:r>
            <a:r>
              <a:rPr lang="en-US"/>
              <a:t>: intestinotrophic and </a:t>
            </a:r>
            <a:r>
              <a:rPr lang="en-US" err="1"/>
              <a:t>proabsorptive</a:t>
            </a:r>
            <a:r>
              <a:rPr lang="en-US"/>
              <a:t> activity</a:t>
            </a:r>
          </a:p>
          <a:p>
            <a:r>
              <a:rPr lang="en-US"/>
              <a:t> (</a:t>
            </a:r>
            <a:r>
              <a:rPr lang="en-US">
                <a:solidFill>
                  <a:srgbClr val="FF0000"/>
                </a:solidFill>
              </a:rPr>
              <a:t>treatment of short bowel syndrome</a:t>
            </a:r>
            <a:r>
              <a:rPr lang="en-US"/>
              <a:t>) </a:t>
            </a:r>
          </a:p>
        </p:txBody>
      </p:sp>
    </p:spTree>
    <p:extLst>
      <p:ext uri="{BB962C8B-B14F-4D97-AF65-F5344CB8AC3E}">
        <p14:creationId xmlns:p14="http://schemas.microsoft.com/office/powerpoint/2010/main" val="32773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DB832C-5C01-2B7A-F3A9-C964C7D70251}"/>
              </a:ext>
            </a:extLst>
          </p:cNvPr>
          <p:cNvSpPr txBox="1"/>
          <p:nvPr/>
        </p:nvSpPr>
        <p:spPr>
          <a:xfrm>
            <a:off x="10996863" y="6340460"/>
            <a:ext cx="1251284" cy="646331"/>
          </a:xfrm>
          <a:prstGeom prst="rect">
            <a:avLst/>
          </a:prstGeom>
          <a:noFill/>
        </p:spPr>
        <p:txBody>
          <a:bodyPr wrap="square">
            <a:spAutoFit/>
          </a:bodyPr>
          <a:lstStyle/>
          <a:p>
            <a:r>
              <a:rPr lang="en-US" sz="1200"/>
              <a:t>PMID: 26953712</a:t>
            </a:r>
          </a:p>
          <a:p>
            <a:r>
              <a:rPr lang="fr-CH" sz="1200"/>
              <a:t>PMID: 31767182</a:t>
            </a:r>
          </a:p>
          <a:p>
            <a:endParaRPr lang="en-US" sz="1200"/>
          </a:p>
        </p:txBody>
      </p:sp>
      <p:pic>
        <p:nvPicPr>
          <p:cNvPr id="6" name="Picture 5">
            <a:extLst>
              <a:ext uri="{FF2B5EF4-FFF2-40B4-BE49-F238E27FC236}">
                <a16:creationId xmlns:a16="http://schemas.microsoft.com/office/drawing/2014/main" id="{82EE3E49-6A78-0273-7E92-95293F617398}"/>
              </a:ext>
            </a:extLst>
          </p:cNvPr>
          <p:cNvPicPr>
            <a:picLocks noChangeAspect="1"/>
          </p:cNvPicPr>
          <p:nvPr/>
        </p:nvPicPr>
        <p:blipFill>
          <a:blip r:embed="rId3"/>
          <a:stretch>
            <a:fillRect/>
          </a:stretch>
        </p:blipFill>
        <p:spPr>
          <a:xfrm>
            <a:off x="0" y="624826"/>
            <a:ext cx="7236579" cy="5102794"/>
          </a:xfrm>
          <a:prstGeom prst="rect">
            <a:avLst/>
          </a:prstGeom>
        </p:spPr>
      </p:pic>
      <p:pic>
        <p:nvPicPr>
          <p:cNvPr id="8" name="Picture 7">
            <a:extLst>
              <a:ext uri="{FF2B5EF4-FFF2-40B4-BE49-F238E27FC236}">
                <a16:creationId xmlns:a16="http://schemas.microsoft.com/office/drawing/2014/main" id="{AB428631-6EC2-FF81-F591-35D7AEBCE517}"/>
              </a:ext>
            </a:extLst>
          </p:cNvPr>
          <p:cNvPicPr>
            <a:picLocks noChangeAspect="1"/>
          </p:cNvPicPr>
          <p:nvPr/>
        </p:nvPicPr>
        <p:blipFill>
          <a:blip r:embed="rId4"/>
          <a:stretch>
            <a:fillRect/>
          </a:stretch>
        </p:blipFill>
        <p:spPr>
          <a:xfrm>
            <a:off x="6985565" y="1739481"/>
            <a:ext cx="5206435" cy="3798137"/>
          </a:xfrm>
          <a:prstGeom prst="rect">
            <a:avLst/>
          </a:prstGeom>
        </p:spPr>
      </p:pic>
      <p:sp>
        <p:nvSpPr>
          <p:cNvPr id="9" name="TextBox 8">
            <a:extLst>
              <a:ext uri="{FF2B5EF4-FFF2-40B4-BE49-F238E27FC236}">
                <a16:creationId xmlns:a16="http://schemas.microsoft.com/office/drawing/2014/main" id="{49889298-964D-41C7-7AB6-FD66518B3529}"/>
              </a:ext>
            </a:extLst>
          </p:cNvPr>
          <p:cNvSpPr txBox="1"/>
          <p:nvPr/>
        </p:nvSpPr>
        <p:spPr>
          <a:xfrm>
            <a:off x="3023937" y="-102641"/>
            <a:ext cx="4893904" cy="523220"/>
          </a:xfrm>
          <a:prstGeom prst="rect">
            <a:avLst/>
          </a:prstGeom>
          <a:noFill/>
        </p:spPr>
        <p:txBody>
          <a:bodyPr wrap="none" rtlCol="0">
            <a:spAutoFit/>
          </a:bodyPr>
          <a:lstStyle/>
          <a:p>
            <a:r>
              <a:rPr lang="el-GR" sz="2800" b="1"/>
              <a:t>Δράση του </a:t>
            </a:r>
            <a:r>
              <a:rPr lang="en-US" sz="2800" b="1"/>
              <a:t>GLP-1 </a:t>
            </a:r>
            <a:r>
              <a:rPr lang="el-GR" sz="2800" b="1"/>
              <a:t>στο πάγκρεας</a:t>
            </a:r>
            <a:endParaRPr lang="en-US" sz="2800" b="1"/>
          </a:p>
        </p:txBody>
      </p:sp>
      <p:sp>
        <p:nvSpPr>
          <p:cNvPr id="10" name="TextBox 9">
            <a:extLst>
              <a:ext uri="{FF2B5EF4-FFF2-40B4-BE49-F238E27FC236}">
                <a16:creationId xmlns:a16="http://schemas.microsoft.com/office/drawing/2014/main" id="{B0F2FAE2-DEE9-7BE9-438F-A5C7CA6FB856}"/>
              </a:ext>
            </a:extLst>
          </p:cNvPr>
          <p:cNvSpPr txBox="1"/>
          <p:nvPr/>
        </p:nvSpPr>
        <p:spPr>
          <a:xfrm>
            <a:off x="2030144" y="5542954"/>
            <a:ext cx="3494355" cy="369332"/>
          </a:xfrm>
          <a:prstGeom prst="rect">
            <a:avLst/>
          </a:prstGeom>
          <a:noFill/>
        </p:spPr>
        <p:txBody>
          <a:bodyPr wrap="none" rtlCol="0">
            <a:spAutoFit/>
          </a:bodyPr>
          <a:lstStyle/>
          <a:p>
            <a:r>
              <a:rPr lang="el-GR" b="1"/>
              <a:t>Παραγωγή και έκκριση ινσουλίνης</a:t>
            </a:r>
            <a:endParaRPr lang="en-US" b="1"/>
          </a:p>
        </p:txBody>
      </p:sp>
      <p:sp>
        <p:nvSpPr>
          <p:cNvPr id="11" name="TextBox 10">
            <a:extLst>
              <a:ext uri="{FF2B5EF4-FFF2-40B4-BE49-F238E27FC236}">
                <a16:creationId xmlns:a16="http://schemas.microsoft.com/office/drawing/2014/main" id="{6B32145F-5DC8-D5EE-0AD7-578DD0F1E9BE}"/>
              </a:ext>
            </a:extLst>
          </p:cNvPr>
          <p:cNvSpPr txBox="1"/>
          <p:nvPr/>
        </p:nvSpPr>
        <p:spPr>
          <a:xfrm>
            <a:off x="7502508" y="5447953"/>
            <a:ext cx="4671663" cy="646331"/>
          </a:xfrm>
          <a:prstGeom prst="rect">
            <a:avLst/>
          </a:prstGeom>
          <a:noFill/>
        </p:spPr>
        <p:txBody>
          <a:bodyPr wrap="none" rtlCol="0">
            <a:spAutoFit/>
          </a:bodyPr>
          <a:lstStyle/>
          <a:p>
            <a:r>
              <a:rPr lang="el-GR" b="1"/>
              <a:t>Επαγωγή πολλαπλασιασμού και αναστολή της</a:t>
            </a:r>
          </a:p>
          <a:p>
            <a:pPr algn="ctr"/>
            <a:r>
              <a:rPr lang="el-GR" b="1"/>
              <a:t>απόπτωσης των β κυττάρων</a:t>
            </a:r>
            <a:endParaRPr lang="en-US" b="1"/>
          </a:p>
        </p:txBody>
      </p:sp>
    </p:spTree>
    <p:extLst>
      <p:ext uri="{BB962C8B-B14F-4D97-AF65-F5344CB8AC3E}">
        <p14:creationId xmlns:p14="http://schemas.microsoft.com/office/powerpoint/2010/main" val="17219739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0EF588-D746-05D8-9916-F941CDF11819}"/>
              </a:ext>
            </a:extLst>
          </p:cNvPr>
          <p:cNvSpPr txBox="1"/>
          <p:nvPr/>
        </p:nvSpPr>
        <p:spPr>
          <a:xfrm>
            <a:off x="10879294" y="6588885"/>
            <a:ext cx="1335622" cy="276999"/>
          </a:xfrm>
          <a:prstGeom prst="rect">
            <a:avLst/>
          </a:prstGeom>
          <a:noFill/>
        </p:spPr>
        <p:txBody>
          <a:bodyPr wrap="none" rtlCol="0">
            <a:spAutoFit/>
          </a:bodyPr>
          <a:lstStyle/>
          <a:p>
            <a:r>
              <a:rPr lang="en-US" altLang="en-US" sz="1200">
                <a:ln w="9525" cap="flat" cmpd="sng" algn="ctr">
                  <a:noFill/>
                  <a:prstDash val="solid"/>
                  <a:round/>
                  <a:headEnd type="none" w="med" len="med"/>
                  <a:tailEnd type="none" w="med" len="med"/>
                </a:ln>
                <a:solidFill>
                  <a:srgbClr val="000000"/>
                </a:solidFill>
                <a:latin typeface="Helvetica" pitchFamily="2" charset="0"/>
                <a:sym typeface="Wingdings"/>
              </a:rPr>
              <a:t>PMID: 30573675</a:t>
            </a:r>
            <a:endParaRPr lang="en-US" sz="1200"/>
          </a:p>
        </p:txBody>
      </p:sp>
      <p:grpSp>
        <p:nvGrpSpPr>
          <p:cNvPr id="13" name="Group 12">
            <a:extLst>
              <a:ext uri="{FF2B5EF4-FFF2-40B4-BE49-F238E27FC236}">
                <a16:creationId xmlns:a16="http://schemas.microsoft.com/office/drawing/2014/main" id="{C26A54AD-63FE-9BC5-71B3-BA81D5700A94}"/>
              </a:ext>
            </a:extLst>
          </p:cNvPr>
          <p:cNvGrpSpPr/>
          <p:nvPr/>
        </p:nvGrpSpPr>
        <p:grpSpPr>
          <a:xfrm>
            <a:off x="134753" y="5520307"/>
            <a:ext cx="4483581" cy="1207078"/>
            <a:chOff x="1328285" y="5373923"/>
            <a:chExt cx="4483581" cy="1207078"/>
          </a:xfrm>
        </p:grpSpPr>
        <p:sp>
          <p:nvSpPr>
            <p:cNvPr id="6" name="Oval 5">
              <a:extLst>
                <a:ext uri="{FF2B5EF4-FFF2-40B4-BE49-F238E27FC236}">
                  <a16:creationId xmlns:a16="http://schemas.microsoft.com/office/drawing/2014/main" id="{D4446394-5B6E-8A6F-8CB8-747D43D1B9FB}"/>
                </a:ext>
              </a:extLst>
            </p:cNvPr>
            <p:cNvSpPr/>
            <p:nvPr/>
          </p:nvSpPr>
          <p:spPr>
            <a:xfrm>
              <a:off x="1328286" y="5476775"/>
              <a:ext cx="144379" cy="163629"/>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A65E85-0DB8-7C4F-80F6-7A133E3E0919}"/>
                </a:ext>
              </a:extLst>
            </p:cNvPr>
            <p:cNvSpPr txBox="1"/>
            <p:nvPr/>
          </p:nvSpPr>
          <p:spPr>
            <a:xfrm>
              <a:off x="1472665" y="5373923"/>
              <a:ext cx="1780103" cy="369332"/>
            </a:xfrm>
            <a:prstGeom prst="rect">
              <a:avLst/>
            </a:prstGeom>
            <a:noFill/>
          </p:spPr>
          <p:txBody>
            <a:bodyPr wrap="none" rtlCol="0">
              <a:spAutoFit/>
            </a:bodyPr>
            <a:lstStyle/>
            <a:p>
              <a:r>
                <a:rPr lang="el-GR"/>
                <a:t>παραγωγή </a:t>
              </a:r>
              <a:r>
                <a:rPr lang="en-US"/>
                <a:t>GLP-1</a:t>
              </a:r>
            </a:p>
          </p:txBody>
        </p:sp>
        <p:sp>
          <p:nvSpPr>
            <p:cNvPr id="8" name="Oval 7">
              <a:extLst>
                <a:ext uri="{FF2B5EF4-FFF2-40B4-BE49-F238E27FC236}">
                  <a16:creationId xmlns:a16="http://schemas.microsoft.com/office/drawing/2014/main" id="{3CC852A4-E59C-6331-AF45-84D92A1BEBB2}"/>
                </a:ext>
              </a:extLst>
            </p:cNvPr>
            <p:cNvSpPr/>
            <p:nvPr/>
          </p:nvSpPr>
          <p:spPr>
            <a:xfrm>
              <a:off x="1328286" y="5835987"/>
              <a:ext cx="144379" cy="163629"/>
            </a:xfrm>
            <a:prstGeom prst="ellipse">
              <a:avLst/>
            </a:prstGeom>
            <a:solidFill>
              <a:schemeClr val="accent1">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6BA22F7-BDBE-989B-45FB-2CDEF501FA78}"/>
                </a:ext>
              </a:extLst>
            </p:cNvPr>
            <p:cNvSpPr txBox="1"/>
            <p:nvPr/>
          </p:nvSpPr>
          <p:spPr>
            <a:xfrm>
              <a:off x="1472665" y="5743255"/>
              <a:ext cx="4283096" cy="369332"/>
            </a:xfrm>
            <a:prstGeom prst="rect">
              <a:avLst/>
            </a:prstGeom>
            <a:noFill/>
          </p:spPr>
          <p:txBody>
            <a:bodyPr wrap="none" rtlCol="0">
              <a:spAutoFit/>
            </a:bodyPr>
            <a:lstStyle/>
            <a:p>
              <a:r>
                <a:rPr lang="el-GR"/>
                <a:t>Εκτός </a:t>
              </a:r>
              <a:r>
                <a:rPr lang="el-GR" err="1"/>
                <a:t>αιματοεγκεφαλικού</a:t>
              </a:r>
              <a:r>
                <a:rPr lang="el-GR"/>
                <a:t> φραγμού </a:t>
              </a:r>
              <a:r>
                <a:rPr lang="en-US"/>
                <a:t>GLP-1R</a:t>
              </a:r>
            </a:p>
          </p:txBody>
        </p:sp>
        <p:sp>
          <p:nvSpPr>
            <p:cNvPr id="10" name="TextBox 9">
              <a:extLst>
                <a:ext uri="{FF2B5EF4-FFF2-40B4-BE49-F238E27FC236}">
                  <a16:creationId xmlns:a16="http://schemas.microsoft.com/office/drawing/2014/main" id="{63A4EFCC-4895-106F-5723-5C80EFCC44CE}"/>
                </a:ext>
              </a:extLst>
            </p:cNvPr>
            <p:cNvSpPr txBox="1"/>
            <p:nvPr/>
          </p:nvSpPr>
          <p:spPr>
            <a:xfrm>
              <a:off x="1472665" y="6211669"/>
              <a:ext cx="4339201" cy="369332"/>
            </a:xfrm>
            <a:prstGeom prst="rect">
              <a:avLst/>
            </a:prstGeom>
            <a:noFill/>
          </p:spPr>
          <p:txBody>
            <a:bodyPr wrap="none" rtlCol="0">
              <a:spAutoFit/>
            </a:bodyPr>
            <a:lstStyle/>
            <a:p>
              <a:r>
                <a:rPr lang="el-GR"/>
                <a:t>Εντός </a:t>
              </a:r>
              <a:r>
                <a:rPr lang="el-GR" err="1"/>
                <a:t>αιματοεγκεφαλικού</a:t>
              </a:r>
              <a:r>
                <a:rPr lang="el-GR"/>
                <a:t> φραγμού </a:t>
              </a:r>
              <a:r>
                <a:rPr lang="en-US"/>
                <a:t>GLP-1R</a:t>
              </a:r>
            </a:p>
          </p:txBody>
        </p:sp>
        <p:sp>
          <p:nvSpPr>
            <p:cNvPr id="11" name="Oval 10">
              <a:extLst>
                <a:ext uri="{FF2B5EF4-FFF2-40B4-BE49-F238E27FC236}">
                  <a16:creationId xmlns:a16="http://schemas.microsoft.com/office/drawing/2014/main" id="{CE9391A0-6315-08E5-0BB6-8087647A39B5}"/>
                </a:ext>
              </a:extLst>
            </p:cNvPr>
            <p:cNvSpPr/>
            <p:nvPr/>
          </p:nvSpPr>
          <p:spPr>
            <a:xfrm>
              <a:off x="1328285" y="6322608"/>
              <a:ext cx="144379" cy="163629"/>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B4A6634-6F6D-8E84-37CE-5A38FE796E1C}"/>
              </a:ext>
            </a:extLst>
          </p:cNvPr>
          <p:cNvGrpSpPr/>
          <p:nvPr/>
        </p:nvGrpSpPr>
        <p:grpSpPr>
          <a:xfrm>
            <a:off x="279132" y="1288397"/>
            <a:ext cx="11267973" cy="3421380"/>
            <a:chOff x="379286" y="1122536"/>
            <a:chExt cx="11267973" cy="3421380"/>
          </a:xfrm>
        </p:grpSpPr>
        <p:pic>
          <p:nvPicPr>
            <p:cNvPr id="4" name="Picture 3">
              <a:extLst>
                <a:ext uri="{FF2B5EF4-FFF2-40B4-BE49-F238E27FC236}">
                  <a16:creationId xmlns:a16="http://schemas.microsoft.com/office/drawing/2014/main" id="{2DF25DE7-6827-78B3-631B-D095EF6A58F2}"/>
                </a:ext>
              </a:extLst>
            </p:cNvPr>
            <p:cNvPicPr>
              <a:picLocks noChangeAspect="1"/>
            </p:cNvPicPr>
            <p:nvPr/>
          </p:nvPicPr>
          <p:blipFill>
            <a:blip r:embed="rId3"/>
            <a:stretch>
              <a:fillRect/>
            </a:stretch>
          </p:blipFill>
          <p:spPr>
            <a:xfrm>
              <a:off x="379286" y="1305416"/>
              <a:ext cx="11267973" cy="3238500"/>
            </a:xfrm>
            <a:prstGeom prst="rect">
              <a:avLst/>
            </a:prstGeom>
          </p:spPr>
        </p:pic>
        <p:sp>
          <p:nvSpPr>
            <p:cNvPr id="14" name="TextBox 13">
              <a:extLst>
                <a:ext uri="{FF2B5EF4-FFF2-40B4-BE49-F238E27FC236}">
                  <a16:creationId xmlns:a16="http://schemas.microsoft.com/office/drawing/2014/main" id="{F35AAB52-F289-E344-A660-550A9C887314}"/>
                </a:ext>
              </a:extLst>
            </p:cNvPr>
            <p:cNvSpPr txBox="1"/>
            <p:nvPr/>
          </p:nvSpPr>
          <p:spPr>
            <a:xfrm>
              <a:off x="6658192" y="1122536"/>
              <a:ext cx="770339" cy="646331"/>
            </a:xfrm>
            <a:prstGeom prst="rect">
              <a:avLst/>
            </a:prstGeom>
            <a:noFill/>
          </p:spPr>
          <p:txBody>
            <a:bodyPr wrap="none" rtlCol="0">
              <a:spAutoFit/>
            </a:bodyPr>
            <a:lstStyle/>
            <a:p>
              <a:r>
                <a:rPr lang="en-US"/>
                <a:t>Leptin</a:t>
              </a:r>
            </a:p>
            <a:p>
              <a:r>
                <a:rPr lang="en-US"/>
                <a:t>CCK</a:t>
              </a:r>
            </a:p>
          </p:txBody>
        </p:sp>
        <p:cxnSp>
          <p:nvCxnSpPr>
            <p:cNvPr id="16" name="Straight Arrow Connector 15">
              <a:extLst>
                <a:ext uri="{FF2B5EF4-FFF2-40B4-BE49-F238E27FC236}">
                  <a16:creationId xmlns:a16="http://schemas.microsoft.com/office/drawing/2014/main" id="{FDEE1CBE-D55F-370E-F862-4933101008A8}"/>
                </a:ext>
              </a:extLst>
            </p:cNvPr>
            <p:cNvCxnSpPr>
              <a:cxnSpLocks/>
            </p:cNvCxnSpPr>
            <p:nvPr/>
          </p:nvCxnSpPr>
          <p:spPr>
            <a:xfrm flipH="1">
              <a:off x="6371924" y="1630330"/>
              <a:ext cx="529390" cy="13920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1" name="TextBox 20">
            <a:extLst>
              <a:ext uri="{FF2B5EF4-FFF2-40B4-BE49-F238E27FC236}">
                <a16:creationId xmlns:a16="http://schemas.microsoft.com/office/drawing/2014/main" id="{A94BEE41-4540-454B-B5B8-736D1D832283}"/>
              </a:ext>
            </a:extLst>
          </p:cNvPr>
          <p:cNvSpPr txBox="1"/>
          <p:nvPr/>
        </p:nvSpPr>
        <p:spPr>
          <a:xfrm>
            <a:off x="2946626" y="-45353"/>
            <a:ext cx="5601149" cy="523220"/>
          </a:xfrm>
          <a:prstGeom prst="rect">
            <a:avLst/>
          </a:prstGeom>
          <a:noFill/>
        </p:spPr>
        <p:txBody>
          <a:bodyPr wrap="none" rtlCol="0">
            <a:spAutoFit/>
          </a:bodyPr>
          <a:lstStyle/>
          <a:p>
            <a:r>
              <a:rPr lang="el-GR" sz="2800" b="1"/>
              <a:t>Δράσεις του </a:t>
            </a:r>
            <a:r>
              <a:rPr lang="en-US" sz="2800" b="1"/>
              <a:t>GLP-1 </a:t>
            </a:r>
            <a:r>
              <a:rPr lang="el-GR" sz="2800" b="1"/>
              <a:t>στον υποθάλαμο</a:t>
            </a:r>
            <a:endParaRPr lang="en-US" sz="2800" b="1"/>
          </a:p>
        </p:txBody>
      </p:sp>
      <p:sp>
        <p:nvSpPr>
          <p:cNvPr id="22" name="TextBox 21">
            <a:extLst>
              <a:ext uri="{FF2B5EF4-FFF2-40B4-BE49-F238E27FC236}">
                <a16:creationId xmlns:a16="http://schemas.microsoft.com/office/drawing/2014/main" id="{213671B5-F00F-B457-6E41-871AE8470EFA}"/>
              </a:ext>
            </a:extLst>
          </p:cNvPr>
          <p:cNvSpPr txBox="1"/>
          <p:nvPr/>
        </p:nvSpPr>
        <p:spPr>
          <a:xfrm>
            <a:off x="2644562" y="4880835"/>
            <a:ext cx="6537111" cy="369332"/>
          </a:xfrm>
          <a:prstGeom prst="rect">
            <a:avLst/>
          </a:prstGeom>
          <a:noFill/>
        </p:spPr>
        <p:txBody>
          <a:bodyPr wrap="none" rtlCol="0">
            <a:spAutoFit/>
          </a:bodyPr>
          <a:lstStyle/>
          <a:p>
            <a:r>
              <a:rPr lang="el-GR" b="1"/>
              <a:t>Οι αγωνιστές του </a:t>
            </a:r>
            <a:r>
              <a:rPr lang="fr-CH" b="1"/>
              <a:t>GLP-1R </a:t>
            </a:r>
            <a:r>
              <a:rPr lang="el-GR" b="1"/>
              <a:t>περνούν τον </a:t>
            </a:r>
            <a:r>
              <a:rPr lang="el-GR" b="1" err="1"/>
              <a:t>αιματοεγκεφαλικό</a:t>
            </a:r>
            <a:r>
              <a:rPr lang="el-GR" b="1"/>
              <a:t> φραγμό</a:t>
            </a:r>
            <a:endParaRPr lang="en-US" b="1"/>
          </a:p>
        </p:txBody>
      </p:sp>
    </p:spTree>
    <p:extLst>
      <p:ext uri="{BB962C8B-B14F-4D97-AF65-F5344CB8AC3E}">
        <p14:creationId xmlns:p14="http://schemas.microsoft.com/office/powerpoint/2010/main" val="30081743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F3AF82-02DB-15AC-A86A-D6FC0EFE9F89}"/>
              </a:ext>
            </a:extLst>
          </p:cNvPr>
          <p:cNvPicPr>
            <a:picLocks noChangeAspect="1"/>
          </p:cNvPicPr>
          <p:nvPr/>
        </p:nvPicPr>
        <p:blipFill>
          <a:blip r:embed="rId3"/>
          <a:stretch>
            <a:fillRect/>
          </a:stretch>
        </p:blipFill>
        <p:spPr>
          <a:xfrm>
            <a:off x="3102428" y="569114"/>
            <a:ext cx="5686709" cy="6121362"/>
          </a:xfrm>
          <a:prstGeom prst="rect">
            <a:avLst/>
          </a:prstGeom>
        </p:spPr>
      </p:pic>
      <p:sp>
        <p:nvSpPr>
          <p:cNvPr id="9" name="TextBox 8">
            <a:extLst>
              <a:ext uri="{FF2B5EF4-FFF2-40B4-BE49-F238E27FC236}">
                <a16:creationId xmlns:a16="http://schemas.microsoft.com/office/drawing/2014/main" id="{66578055-1249-B9D4-2CDC-2379D4612967}"/>
              </a:ext>
            </a:extLst>
          </p:cNvPr>
          <p:cNvSpPr txBox="1"/>
          <p:nvPr/>
        </p:nvSpPr>
        <p:spPr>
          <a:xfrm>
            <a:off x="10971527" y="6627167"/>
            <a:ext cx="1413693" cy="276999"/>
          </a:xfrm>
          <a:prstGeom prst="rect">
            <a:avLst/>
          </a:prstGeom>
          <a:noFill/>
        </p:spPr>
        <p:txBody>
          <a:bodyPr wrap="square">
            <a:spAutoFit/>
          </a:bodyPr>
          <a:lstStyle/>
          <a:p>
            <a:r>
              <a:rPr lang="en-US" sz="1200"/>
              <a:t>PMID: 26048300</a:t>
            </a:r>
          </a:p>
        </p:txBody>
      </p:sp>
      <p:sp>
        <p:nvSpPr>
          <p:cNvPr id="10" name="TextBox 9">
            <a:extLst>
              <a:ext uri="{FF2B5EF4-FFF2-40B4-BE49-F238E27FC236}">
                <a16:creationId xmlns:a16="http://schemas.microsoft.com/office/drawing/2014/main" id="{64CE87EF-A5B4-142E-4C83-AA040B9D7A8B}"/>
              </a:ext>
            </a:extLst>
          </p:cNvPr>
          <p:cNvSpPr txBox="1"/>
          <p:nvPr/>
        </p:nvSpPr>
        <p:spPr>
          <a:xfrm>
            <a:off x="0" y="-61554"/>
            <a:ext cx="12614031" cy="523220"/>
          </a:xfrm>
          <a:prstGeom prst="rect">
            <a:avLst/>
          </a:prstGeom>
          <a:noFill/>
        </p:spPr>
        <p:txBody>
          <a:bodyPr wrap="none" rtlCol="0">
            <a:spAutoFit/>
          </a:bodyPr>
          <a:lstStyle/>
          <a:p>
            <a:r>
              <a:rPr lang="el-GR" sz="2800"/>
              <a:t>Οι αγωνιστές </a:t>
            </a:r>
            <a:r>
              <a:rPr lang="en-US" sz="2800"/>
              <a:t>GLP-1R </a:t>
            </a:r>
            <a:r>
              <a:rPr lang="el-GR" sz="2800"/>
              <a:t>δρουν απευθείας κεντρικά και μέσω του </a:t>
            </a:r>
            <a:r>
              <a:rPr lang="el-GR" sz="2800" err="1"/>
              <a:t>πνευμονογαστρικού</a:t>
            </a:r>
            <a:endParaRPr lang="en-US" sz="2800"/>
          </a:p>
        </p:txBody>
      </p:sp>
    </p:spTree>
    <p:extLst>
      <p:ext uri="{BB962C8B-B14F-4D97-AF65-F5344CB8AC3E}">
        <p14:creationId xmlns:p14="http://schemas.microsoft.com/office/powerpoint/2010/main" val="36643213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FFC8E-3356-0142-55D4-7940F5C27F2C}"/>
              </a:ext>
            </a:extLst>
          </p:cNvPr>
          <p:cNvPicPr>
            <a:picLocks noChangeAspect="1"/>
          </p:cNvPicPr>
          <p:nvPr/>
        </p:nvPicPr>
        <p:blipFill>
          <a:blip r:embed="rId3"/>
          <a:stretch>
            <a:fillRect/>
          </a:stretch>
        </p:blipFill>
        <p:spPr>
          <a:xfrm>
            <a:off x="3424186" y="776085"/>
            <a:ext cx="5343627" cy="5754153"/>
          </a:xfrm>
          <a:prstGeom prst="rect">
            <a:avLst/>
          </a:prstGeom>
        </p:spPr>
      </p:pic>
      <p:sp>
        <p:nvSpPr>
          <p:cNvPr id="5" name="TextBox 4">
            <a:extLst>
              <a:ext uri="{FF2B5EF4-FFF2-40B4-BE49-F238E27FC236}">
                <a16:creationId xmlns:a16="http://schemas.microsoft.com/office/drawing/2014/main" id="{B2B22B52-80E8-F3C8-9D2F-D0889FC4C832}"/>
              </a:ext>
            </a:extLst>
          </p:cNvPr>
          <p:cNvSpPr txBox="1"/>
          <p:nvPr/>
        </p:nvSpPr>
        <p:spPr>
          <a:xfrm>
            <a:off x="11034864" y="6638151"/>
            <a:ext cx="1234633" cy="276999"/>
          </a:xfrm>
          <a:prstGeom prst="rect">
            <a:avLst/>
          </a:prstGeom>
          <a:noFill/>
        </p:spPr>
        <p:txBody>
          <a:bodyPr wrap="none" rtlCol="0">
            <a:spAutoFit/>
          </a:bodyPr>
          <a:lstStyle/>
          <a:p>
            <a:r>
              <a:rPr lang="en-US" sz="1200" b="0" i="0">
                <a:solidFill>
                  <a:srgbClr val="020202"/>
                </a:solidFill>
                <a:effectLst/>
                <a:latin typeface="MuseoSans"/>
              </a:rPr>
              <a:t>PMID: 34975402</a:t>
            </a:r>
            <a:endParaRPr lang="en-US" sz="1200"/>
          </a:p>
        </p:txBody>
      </p:sp>
      <p:sp>
        <p:nvSpPr>
          <p:cNvPr id="6" name="TextBox 5">
            <a:extLst>
              <a:ext uri="{FF2B5EF4-FFF2-40B4-BE49-F238E27FC236}">
                <a16:creationId xmlns:a16="http://schemas.microsoft.com/office/drawing/2014/main" id="{72BD495A-41E1-2938-DA29-3B0ACD00C822}"/>
              </a:ext>
            </a:extLst>
          </p:cNvPr>
          <p:cNvSpPr txBox="1"/>
          <p:nvPr/>
        </p:nvSpPr>
        <p:spPr>
          <a:xfrm>
            <a:off x="2426496" y="0"/>
            <a:ext cx="7184980" cy="523220"/>
          </a:xfrm>
          <a:prstGeom prst="rect">
            <a:avLst/>
          </a:prstGeom>
          <a:noFill/>
        </p:spPr>
        <p:txBody>
          <a:bodyPr wrap="none" rtlCol="0">
            <a:spAutoFit/>
          </a:bodyPr>
          <a:lstStyle/>
          <a:p>
            <a:r>
              <a:rPr lang="el-GR" sz="2800" b="1"/>
              <a:t>Μηχανισμός δράσης του </a:t>
            </a:r>
            <a:r>
              <a:rPr lang="en-US" sz="2800" b="1"/>
              <a:t>GLP-1 </a:t>
            </a:r>
            <a:r>
              <a:rPr lang="el-GR" sz="2800" b="1"/>
              <a:t>στον εγκέφαλο</a:t>
            </a:r>
            <a:endParaRPr lang="en-US" sz="2800" b="1"/>
          </a:p>
        </p:txBody>
      </p:sp>
      <p:sp>
        <p:nvSpPr>
          <p:cNvPr id="7" name="TextBox 6">
            <a:extLst>
              <a:ext uri="{FF2B5EF4-FFF2-40B4-BE49-F238E27FC236}">
                <a16:creationId xmlns:a16="http://schemas.microsoft.com/office/drawing/2014/main" id="{BCAE5791-AB64-1C2D-624F-E05223372C0C}"/>
              </a:ext>
            </a:extLst>
          </p:cNvPr>
          <p:cNvSpPr txBox="1"/>
          <p:nvPr/>
        </p:nvSpPr>
        <p:spPr>
          <a:xfrm>
            <a:off x="8456310" y="2348184"/>
            <a:ext cx="1545616" cy="369332"/>
          </a:xfrm>
          <a:prstGeom prst="rect">
            <a:avLst/>
          </a:prstGeom>
          <a:noFill/>
        </p:spPr>
        <p:txBody>
          <a:bodyPr wrap="none" rtlCol="0">
            <a:spAutoFit/>
          </a:bodyPr>
          <a:lstStyle/>
          <a:p>
            <a:r>
              <a:rPr lang="el-GR" err="1"/>
              <a:t>προσυναπτική</a:t>
            </a:r>
            <a:endParaRPr lang="en-US"/>
          </a:p>
        </p:txBody>
      </p:sp>
      <p:sp>
        <p:nvSpPr>
          <p:cNvPr id="8" name="TextBox 7">
            <a:extLst>
              <a:ext uri="{FF2B5EF4-FFF2-40B4-BE49-F238E27FC236}">
                <a16:creationId xmlns:a16="http://schemas.microsoft.com/office/drawing/2014/main" id="{8A93A5B3-3511-8638-6EF8-5F3A6C97D0BE}"/>
              </a:ext>
            </a:extLst>
          </p:cNvPr>
          <p:cNvSpPr txBox="1"/>
          <p:nvPr/>
        </p:nvSpPr>
        <p:spPr>
          <a:xfrm>
            <a:off x="8767813" y="5403610"/>
            <a:ext cx="1628972" cy="369332"/>
          </a:xfrm>
          <a:prstGeom prst="rect">
            <a:avLst/>
          </a:prstGeom>
          <a:noFill/>
        </p:spPr>
        <p:txBody>
          <a:bodyPr wrap="none" rtlCol="0">
            <a:spAutoFit/>
          </a:bodyPr>
          <a:lstStyle/>
          <a:p>
            <a:r>
              <a:rPr lang="el-GR" err="1"/>
              <a:t>μετασυναπτική</a:t>
            </a:r>
            <a:endParaRPr lang="en-US"/>
          </a:p>
        </p:txBody>
      </p:sp>
    </p:spTree>
    <p:extLst>
      <p:ext uri="{BB962C8B-B14F-4D97-AF65-F5344CB8AC3E}">
        <p14:creationId xmlns:p14="http://schemas.microsoft.com/office/powerpoint/2010/main" val="9552717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7FF725-FA24-2C42-8463-D897DB6A1043}"/>
              </a:ext>
            </a:extLst>
          </p:cNvPr>
          <p:cNvPicPr>
            <a:picLocks noChangeAspect="1"/>
          </p:cNvPicPr>
          <p:nvPr/>
        </p:nvPicPr>
        <p:blipFill>
          <a:blip r:embed="rId2"/>
          <a:stretch>
            <a:fillRect/>
          </a:stretch>
        </p:blipFill>
        <p:spPr>
          <a:xfrm>
            <a:off x="7862207" y="1276415"/>
            <a:ext cx="4329793" cy="5142898"/>
          </a:xfrm>
          <a:prstGeom prst="rect">
            <a:avLst/>
          </a:prstGeom>
        </p:spPr>
      </p:pic>
      <p:sp>
        <p:nvSpPr>
          <p:cNvPr id="4" name="TextBox 3">
            <a:extLst>
              <a:ext uri="{FF2B5EF4-FFF2-40B4-BE49-F238E27FC236}">
                <a16:creationId xmlns:a16="http://schemas.microsoft.com/office/drawing/2014/main" id="{55D948C7-6B69-012C-F814-4EECACC78C65}"/>
              </a:ext>
            </a:extLst>
          </p:cNvPr>
          <p:cNvSpPr txBox="1"/>
          <p:nvPr/>
        </p:nvSpPr>
        <p:spPr>
          <a:xfrm>
            <a:off x="2586202" y="-104202"/>
            <a:ext cx="5658024" cy="523220"/>
          </a:xfrm>
          <a:prstGeom prst="rect">
            <a:avLst/>
          </a:prstGeom>
          <a:noFill/>
        </p:spPr>
        <p:txBody>
          <a:bodyPr wrap="none" rtlCol="0">
            <a:spAutoFit/>
          </a:bodyPr>
          <a:lstStyle/>
          <a:p>
            <a:r>
              <a:rPr lang="el-GR" sz="2800" b="1"/>
              <a:t>Δράσεις του </a:t>
            </a:r>
            <a:r>
              <a:rPr lang="en-US" sz="2800" b="1"/>
              <a:t>GLP-1 </a:t>
            </a:r>
            <a:r>
              <a:rPr lang="el-GR" sz="2800" b="1"/>
              <a:t>στον λιπώδη ιστό</a:t>
            </a:r>
            <a:endParaRPr lang="en-US" sz="2800" b="1"/>
          </a:p>
        </p:txBody>
      </p:sp>
      <p:sp>
        <p:nvSpPr>
          <p:cNvPr id="5" name="TextBox 4">
            <a:extLst>
              <a:ext uri="{FF2B5EF4-FFF2-40B4-BE49-F238E27FC236}">
                <a16:creationId xmlns:a16="http://schemas.microsoft.com/office/drawing/2014/main" id="{ED586B7F-7897-A7E0-106C-02FEE0CDB02D}"/>
              </a:ext>
            </a:extLst>
          </p:cNvPr>
          <p:cNvSpPr txBox="1"/>
          <p:nvPr/>
        </p:nvSpPr>
        <p:spPr>
          <a:xfrm>
            <a:off x="250257" y="683393"/>
            <a:ext cx="9134375" cy="1569660"/>
          </a:xfrm>
          <a:prstGeom prst="rect">
            <a:avLst/>
          </a:prstGeom>
          <a:noFill/>
        </p:spPr>
        <p:txBody>
          <a:bodyPr wrap="square" rtlCol="0">
            <a:spAutoFit/>
          </a:bodyPr>
          <a:lstStyle/>
          <a:p>
            <a:r>
              <a:rPr lang="fr-CH" sz="2400"/>
              <a:t>GLP-1R </a:t>
            </a:r>
            <a:r>
              <a:rPr lang="el-GR" sz="2400"/>
              <a:t>: έκφραση σε </a:t>
            </a:r>
            <a:r>
              <a:rPr lang="el-GR" sz="2400" err="1"/>
              <a:t>προλιποκύτταρα</a:t>
            </a:r>
            <a:r>
              <a:rPr lang="el-GR" sz="2400"/>
              <a:t> και ώριμα </a:t>
            </a:r>
            <a:r>
              <a:rPr lang="el-GR" sz="2400" err="1"/>
              <a:t>λιποκύτταρα</a:t>
            </a:r>
            <a:endParaRPr lang="fr-CH" sz="2400"/>
          </a:p>
          <a:p>
            <a:endParaRPr lang="fr-CH" sz="2400"/>
          </a:p>
          <a:p>
            <a:r>
              <a:rPr lang="fr-FR" sz="2400"/>
              <a:t>GLP-1</a:t>
            </a:r>
            <a:r>
              <a:rPr lang="el-GR" sz="2400"/>
              <a:t>: </a:t>
            </a:r>
            <a:r>
              <a:rPr lang="el-GR" sz="2400" err="1"/>
              <a:t>ευοδώνει</a:t>
            </a:r>
            <a:r>
              <a:rPr lang="el-GR" sz="2400"/>
              <a:t> τη διαφοροποίηση των </a:t>
            </a:r>
            <a:r>
              <a:rPr lang="el-GR" sz="2400" err="1"/>
              <a:t>λιποκυττάρων</a:t>
            </a:r>
            <a:r>
              <a:rPr lang="el-GR" sz="2400"/>
              <a:t> αλλά οι μηχανισμοί δεν είναι σαφείς </a:t>
            </a:r>
            <a:r>
              <a:rPr lang="fr-FR" sz="2400"/>
              <a:t>(</a:t>
            </a:r>
            <a:r>
              <a:rPr lang="en-US" sz="2400"/>
              <a:t>PPAR</a:t>
            </a:r>
            <a:r>
              <a:rPr lang="el-GR" sz="2400"/>
              <a:t>γ, </a:t>
            </a:r>
            <a:r>
              <a:rPr lang="en-US" sz="2400"/>
              <a:t>C/EBPs)</a:t>
            </a:r>
            <a:r>
              <a:rPr lang="fr-FR" sz="2400"/>
              <a:t>. </a:t>
            </a:r>
            <a:endParaRPr lang="en-US" sz="2400"/>
          </a:p>
        </p:txBody>
      </p:sp>
      <p:sp>
        <p:nvSpPr>
          <p:cNvPr id="8" name="TextBox 7">
            <a:extLst>
              <a:ext uri="{FF2B5EF4-FFF2-40B4-BE49-F238E27FC236}">
                <a16:creationId xmlns:a16="http://schemas.microsoft.com/office/drawing/2014/main" id="{2ACD55E6-A9AF-3E58-B868-1CCCAC9FBF55}"/>
              </a:ext>
            </a:extLst>
          </p:cNvPr>
          <p:cNvSpPr txBox="1"/>
          <p:nvPr/>
        </p:nvSpPr>
        <p:spPr>
          <a:xfrm>
            <a:off x="11020173" y="6211669"/>
            <a:ext cx="1268080" cy="646331"/>
          </a:xfrm>
          <a:prstGeom prst="rect">
            <a:avLst/>
          </a:prstGeom>
          <a:noFill/>
        </p:spPr>
        <p:txBody>
          <a:bodyPr wrap="square">
            <a:spAutoFit/>
          </a:bodyPr>
          <a:lstStyle/>
          <a:p>
            <a:r>
              <a:rPr lang="en-US" sz="1200"/>
              <a:t>PMID: 24917578</a:t>
            </a:r>
          </a:p>
          <a:p>
            <a:r>
              <a:rPr lang="en-US" sz="1200"/>
              <a:t>PMID: 29847161</a:t>
            </a:r>
          </a:p>
          <a:p>
            <a:r>
              <a:rPr lang="en-US" sz="1200"/>
              <a:t>PMID: 21862620</a:t>
            </a:r>
          </a:p>
        </p:txBody>
      </p:sp>
      <p:sp>
        <p:nvSpPr>
          <p:cNvPr id="9" name="TextBox 8">
            <a:extLst>
              <a:ext uri="{FF2B5EF4-FFF2-40B4-BE49-F238E27FC236}">
                <a16:creationId xmlns:a16="http://schemas.microsoft.com/office/drawing/2014/main" id="{F551B65A-DCFB-BEB5-5472-4CE19DC66FE1}"/>
              </a:ext>
            </a:extLst>
          </p:cNvPr>
          <p:cNvSpPr txBox="1"/>
          <p:nvPr/>
        </p:nvSpPr>
        <p:spPr>
          <a:xfrm>
            <a:off x="603297" y="3254083"/>
            <a:ext cx="7201074" cy="1569660"/>
          </a:xfrm>
          <a:prstGeom prst="rect">
            <a:avLst/>
          </a:prstGeom>
          <a:noFill/>
        </p:spPr>
        <p:txBody>
          <a:bodyPr wrap="none" rtlCol="0">
            <a:spAutoFit/>
          </a:bodyPr>
          <a:lstStyle/>
          <a:p>
            <a:r>
              <a:rPr lang="el-GR" sz="2400"/>
              <a:t>Οι αγωνιστές του </a:t>
            </a:r>
            <a:r>
              <a:rPr lang="en-US" sz="2400"/>
              <a:t>GLP-1 </a:t>
            </a:r>
            <a:r>
              <a:rPr lang="el-GR" sz="2400"/>
              <a:t>αυξάνουν την κατανάλωση </a:t>
            </a:r>
          </a:p>
          <a:p>
            <a:r>
              <a:rPr lang="el-GR" sz="2400"/>
              <a:t>ενέργειας κυρίως στα ποντίκια μέσω του συμπαθητικού</a:t>
            </a:r>
          </a:p>
          <a:p>
            <a:r>
              <a:rPr lang="el-GR" sz="2400"/>
              <a:t>νευρικού συστήματος (φαιός και μπεζ λιπώδης ιστός)</a:t>
            </a:r>
          </a:p>
          <a:p>
            <a:r>
              <a:rPr lang="el-GR" sz="2400"/>
              <a:t>Στους ανθρώπους δεν έχει βρεθεί σημαντική διαφορά</a:t>
            </a:r>
          </a:p>
        </p:txBody>
      </p:sp>
    </p:spTree>
    <p:extLst>
      <p:ext uri="{BB962C8B-B14F-4D97-AF65-F5344CB8AC3E}">
        <p14:creationId xmlns:p14="http://schemas.microsoft.com/office/powerpoint/2010/main" val="84322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DE7FF6-682D-4A38-9092-08F3DA5ED785}"/>
              </a:ext>
            </a:extLst>
          </p:cNvPr>
          <p:cNvSpPr txBox="1"/>
          <p:nvPr/>
        </p:nvSpPr>
        <p:spPr>
          <a:xfrm>
            <a:off x="182381" y="0"/>
            <a:ext cx="11827238" cy="1077218"/>
          </a:xfrm>
          <a:prstGeom prst="rect">
            <a:avLst/>
          </a:prstGeom>
          <a:noFill/>
        </p:spPr>
        <p:txBody>
          <a:bodyPr wrap="square" rtlCol="0">
            <a:spAutoFit/>
          </a:bodyPr>
          <a:lstStyle/>
          <a:p>
            <a:r>
              <a:rPr lang="en-US" sz="3200" dirty="0"/>
              <a:t> </a:t>
            </a:r>
            <a:r>
              <a:rPr lang="el-GR" sz="3200" dirty="0"/>
              <a:t>Γιατί όταν χορηγούμε γλυκόζη από το στόμα έχουμε μεγαλύτερη έκκριση ινσουλίνης;</a:t>
            </a:r>
            <a:endParaRPr lang="en-US" sz="3200" dirty="0"/>
          </a:p>
        </p:txBody>
      </p:sp>
      <p:sp>
        <p:nvSpPr>
          <p:cNvPr id="5" name="TextBox 4">
            <a:extLst>
              <a:ext uri="{FF2B5EF4-FFF2-40B4-BE49-F238E27FC236}">
                <a16:creationId xmlns:a16="http://schemas.microsoft.com/office/drawing/2014/main" id="{AFB402F4-C3B3-41A5-A3BB-73EB8D63DDEE}"/>
              </a:ext>
            </a:extLst>
          </p:cNvPr>
          <p:cNvSpPr txBox="1"/>
          <p:nvPr/>
        </p:nvSpPr>
        <p:spPr>
          <a:xfrm>
            <a:off x="182381" y="1035170"/>
            <a:ext cx="11729301" cy="1569660"/>
          </a:xfrm>
          <a:prstGeom prst="rect">
            <a:avLst/>
          </a:prstGeom>
          <a:noFill/>
        </p:spPr>
        <p:txBody>
          <a:bodyPr wrap="none" rtlCol="0">
            <a:spAutoFit/>
          </a:bodyPr>
          <a:lstStyle/>
          <a:p>
            <a:r>
              <a:rPr lang="el-GR" sz="2400" dirty="0"/>
              <a:t>Λόγω του </a:t>
            </a:r>
            <a:r>
              <a:rPr lang="el-GR" sz="2400" b="1" dirty="0"/>
              <a:t>φαινομένου της </a:t>
            </a:r>
            <a:r>
              <a:rPr lang="el-GR" sz="2400" b="1" dirty="0" err="1"/>
              <a:t>ινκρετίνης</a:t>
            </a:r>
            <a:r>
              <a:rPr lang="el-GR" sz="2400" b="1" dirty="0"/>
              <a:t> </a:t>
            </a:r>
            <a:r>
              <a:rPr lang="el-GR" sz="2400" dirty="0"/>
              <a:t>κατά το οποίο η χορήγηση γλυκόζης από το στόμα</a:t>
            </a:r>
          </a:p>
          <a:p>
            <a:r>
              <a:rPr lang="el-GR" sz="2400" dirty="0"/>
              <a:t>οδηγεί σε περισσότερη έκκριση ινσουλίνης από την ενδοφλέβια χορήγηση ποσότητας </a:t>
            </a:r>
            <a:r>
              <a:rPr lang="el-GR" sz="2400" dirty="0" err="1"/>
              <a:t>γλυ</a:t>
            </a:r>
            <a:r>
              <a:rPr lang="el-GR" sz="2400" dirty="0"/>
              <a:t>-</a:t>
            </a:r>
          </a:p>
          <a:p>
            <a:r>
              <a:rPr lang="el-GR" sz="2400" dirty="0" err="1"/>
              <a:t>κόζης</a:t>
            </a:r>
            <a:r>
              <a:rPr lang="el-GR" sz="2400" dirty="0"/>
              <a:t> που οδηγεί σε παρόμοια αύξηση των επιπέδων γλυκόζης στο αίμα. Στους διαβητικούς</a:t>
            </a:r>
          </a:p>
          <a:p>
            <a:r>
              <a:rPr lang="el-GR" sz="2400" dirty="0"/>
              <a:t>είναι διαταραγμένη αυτή η απόκριση</a:t>
            </a:r>
            <a:endParaRPr lang="en-US" sz="2400" dirty="0"/>
          </a:p>
        </p:txBody>
      </p:sp>
      <p:pic>
        <p:nvPicPr>
          <p:cNvPr id="7" name="Picture 6">
            <a:extLst>
              <a:ext uri="{FF2B5EF4-FFF2-40B4-BE49-F238E27FC236}">
                <a16:creationId xmlns:a16="http://schemas.microsoft.com/office/drawing/2014/main" id="{C37DD103-1E16-4443-91A5-46802EE40A28}"/>
              </a:ext>
            </a:extLst>
          </p:cNvPr>
          <p:cNvPicPr>
            <a:picLocks noChangeAspect="1"/>
          </p:cNvPicPr>
          <p:nvPr/>
        </p:nvPicPr>
        <p:blipFill>
          <a:blip r:embed="rId2"/>
          <a:stretch>
            <a:fillRect/>
          </a:stretch>
        </p:blipFill>
        <p:spPr>
          <a:xfrm>
            <a:off x="182381" y="2607720"/>
            <a:ext cx="3931433" cy="1999804"/>
          </a:xfrm>
          <a:prstGeom prst="rect">
            <a:avLst/>
          </a:prstGeom>
        </p:spPr>
      </p:pic>
      <p:pic>
        <p:nvPicPr>
          <p:cNvPr id="9" name="Picture 8">
            <a:extLst>
              <a:ext uri="{FF2B5EF4-FFF2-40B4-BE49-F238E27FC236}">
                <a16:creationId xmlns:a16="http://schemas.microsoft.com/office/drawing/2014/main" id="{569BAE12-DA3D-4D58-8A72-C5ADF589C821}"/>
              </a:ext>
            </a:extLst>
          </p:cNvPr>
          <p:cNvPicPr>
            <a:picLocks noChangeAspect="1"/>
          </p:cNvPicPr>
          <p:nvPr/>
        </p:nvPicPr>
        <p:blipFill>
          <a:blip r:embed="rId3"/>
          <a:stretch>
            <a:fillRect/>
          </a:stretch>
        </p:blipFill>
        <p:spPr>
          <a:xfrm>
            <a:off x="182381" y="4709052"/>
            <a:ext cx="4113814" cy="2147387"/>
          </a:xfrm>
          <a:prstGeom prst="rect">
            <a:avLst/>
          </a:prstGeom>
        </p:spPr>
      </p:pic>
      <p:pic>
        <p:nvPicPr>
          <p:cNvPr id="11" name="Picture 10">
            <a:extLst>
              <a:ext uri="{FF2B5EF4-FFF2-40B4-BE49-F238E27FC236}">
                <a16:creationId xmlns:a16="http://schemas.microsoft.com/office/drawing/2014/main" id="{B40D0C42-6C9C-4913-84C4-8BE035A7AB09}"/>
              </a:ext>
            </a:extLst>
          </p:cNvPr>
          <p:cNvPicPr>
            <a:picLocks noChangeAspect="1"/>
          </p:cNvPicPr>
          <p:nvPr/>
        </p:nvPicPr>
        <p:blipFill>
          <a:blip r:embed="rId4"/>
          <a:stretch>
            <a:fillRect/>
          </a:stretch>
        </p:blipFill>
        <p:spPr>
          <a:xfrm>
            <a:off x="4884501" y="3522611"/>
            <a:ext cx="3815481" cy="2169826"/>
          </a:xfrm>
          <a:prstGeom prst="rect">
            <a:avLst/>
          </a:prstGeom>
        </p:spPr>
      </p:pic>
      <p:sp>
        <p:nvSpPr>
          <p:cNvPr id="13" name="TextBox 12">
            <a:extLst>
              <a:ext uri="{FF2B5EF4-FFF2-40B4-BE49-F238E27FC236}">
                <a16:creationId xmlns:a16="http://schemas.microsoft.com/office/drawing/2014/main" id="{113E66C6-8508-4FBF-B665-7693FF2F5E83}"/>
              </a:ext>
            </a:extLst>
          </p:cNvPr>
          <p:cNvSpPr txBox="1"/>
          <p:nvPr/>
        </p:nvSpPr>
        <p:spPr>
          <a:xfrm>
            <a:off x="8962869" y="6610218"/>
            <a:ext cx="6093500" cy="246221"/>
          </a:xfrm>
          <a:prstGeom prst="rect">
            <a:avLst/>
          </a:prstGeom>
          <a:noFill/>
        </p:spPr>
        <p:txBody>
          <a:bodyPr wrap="square">
            <a:spAutoFit/>
          </a:bodyPr>
          <a:lstStyle/>
          <a:p>
            <a:r>
              <a:rPr lang="pt-BR" sz="1000" dirty="0"/>
              <a:t>DOI: https://doi.org/10.1016/S2213-8587(15)00482-9</a:t>
            </a:r>
            <a:endParaRPr lang="en-US" sz="1000" dirty="0"/>
          </a:p>
        </p:txBody>
      </p:sp>
    </p:spTree>
    <p:extLst>
      <p:ext uri="{BB962C8B-B14F-4D97-AF65-F5344CB8AC3E}">
        <p14:creationId xmlns:p14="http://schemas.microsoft.com/office/powerpoint/2010/main" val="33900560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416552-43D9-EBF2-A2E8-02E422E952D8}"/>
              </a:ext>
            </a:extLst>
          </p:cNvPr>
          <p:cNvSpPr txBox="1"/>
          <p:nvPr/>
        </p:nvSpPr>
        <p:spPr>
          <a:xfrm>
            <a:off x="3112384" y="0"/>
            <a:ext cx="5396093" cy="523220"/>
          </a:xfrm>
          <a:prstGeom prst="rect">
            <a:avLst/>
          </a:prstGeom>
          <a:noFill/>
        </p:spPr>
        <p:txBody>
          <a:bodyPr wrap="none" rtlCol="0">
            <a:spAutoFit/>
          </a:bodyPr>
          <a:lstStyle/>
          <a:p>
            <a:r>
              <a:rPr lang="el-GR" sz="2800" b="1"/>
              <a:t>Ρόλος του </a:t>
            </a:r>
            <a:r>
              <a:rPr lang="en-US" sz="2800" b="1"/>
              <a:t>GLP-1 </a:t>
            </a:r>
            <a:r>
              <a:rPr lang="el-GR" sz="2800" b="1"/>
              <a:t>στον καρδιακό μυ</a:t>
            </a:r>
            <a:endParaRPr lang="en-US" sz="2800" b="1"/>
          </a:p>
        </p:txBody>
      </p:sp>
      <p:sp>
        <p:nvSpPr>
          <p:cNvPr id="5" name="TextBox 4">
            <a:extLst>
              <a:ext uri="{FF2B5EF4-FFF2-40B4-BE49-F238E27FC236}">
                <a16:creationId xmlns:a16="http://schemas.microsoft.com/office/drawing/2014/main" id="{16642C10-0023-0B0E-1EC6-ADD7F8E63486}"/>
              </a:ext>
            </a:extLst>
          </p:cNvPr>
          <p:cNvSpPr txBox="1"/>
          <p:nvPr/>
        </p:nvSpPr>
        <p:spPr>
          <a:xfrm>
            <a:off x="660960" y="902858"/>
            <a:ext cx="9251251" cy="830997"/>
          </a:xfrm>
          <a:prstGeom prst="rect">
            <a:avLst/>
          </a:prstGeom>
          <a:noFill/>
        </p:spPr>
        <p:txBody>
          <a:bodyPr wrap="none" rtlCol="0">
            <a:spAutoFit/>
          </a:bodyPr>
          <a:lstStyle/>
          <a:p>
            <a:r>
              <a:rPr lang="fr-CH" sz="2400"/>
              <a:t>GLP-1R</a:t>
            </a:r>
            <a:r>
              <a:rPr lang="el-GR" sz="2400"/>
              <a:t>:</a:t>
            </a:r>
            <a:r>
              <a:rPr lang="fr-CH" sz="2400"/>
              <a:t> </a:t>
            </a:r>
            <a:r>
              <a:rPr lang="el-GR" sz="2400"/>
              <a:t>στο ενδοθήλιο</a:t>
            </a:r>
            <a:r>
              <a:rPr lang="fr-FR" sz="2400"/>
              <a:t>, </a:t>
            </a:r>
            <a:r>
              <a:rPr lang="el-GR" sz="2400"/>
              <a:t>στα στεφανιαία, στις λείες μυϊκές ίνες</a:t>
            </a:r>
            <a:r>
              <a:rPr lang="fr-FR" sz="2400"/>
              <a:t>.</a:t>
            </a:r>
          </a:p>
          <a:p>
            <a:r>
              <a:rPr lang="el-GR" sz="2400"/>
              <a:t>Μείωση απόπτωσης</a:t>
            </a:r>
            <a:r>
              <a:rPr lang="fr-FR" sz="2400"/>
              <a:t>, </a:t>
            </a:r>
            <a:r>
              <a:rPr lang="el-GR" sz="2400"/>
              <a:t>φλεγμονής</a:t>
            </a:r>
            <a:r>
              <a:rPr lang="fr-FR" sz="2400"/>
              <a:t>, </a:t>
            </a:r>
            <a:r>
              <a:rPr lang="el-GR" sz="2400"/>
              <a:t>αρτηριακής πίεσης</a:t>
            </a:r>
            <a:r>
              <a:rPr lang="fr-FR" sz="2400"/>
              <a:t>, </a:t>
            </a:r>
            <a:r>
              <a:rPr lang="el-GR" sz="2400"/>
              <a:t>οξειδωτικού στρες</a:t>
            </a:r>
            <a:endParaRPr lang="en-US" sz="2400"/>
          </a:p>
        </p:txBody>
      </p:sp>
      <p:sp>
        <p:nvSpPr>
          <p:cNvPr id="6" name="TextBox 5">
            <a:extLst>
              <a:ext uri="{FF2B5EF4-FFF2-40B4-BE49-F238E27FC236}">
                <a16:creationId xmlns:a16="http://schemas.microsoft.com/office/drawing/2014/main" id="{AC603980-7AAB-8E4A-E2A2-A4C71DFAD7F5}"/>
              </a:ext>
            </a:extLst>
          </p:cNvPr>
          <p:cNvSpPr txBox="1"/>
          <p:nvPr/>
        </p:nvSpPr>
        <p:spPr>
          <a:xfrm>
            <a:off x="644891" y="518641"/>
            <a:ext cx="10222031" cy="461665"/>
          </a:xfrm>
          <a:prstGeom prst="rect">
            <a:avLst/>
          </a:prstGeom>
          <a:noFill/>
        </p:spPr>
        <p:txBody>
          <a:bodyPr wrap="square" rtlCol="0">
            <a:spAutoFit/>
          </a:bodyPr>
          <a:lstStyle/>
          <a:p>
            <a:r>
              <a:rPr lang="el-GR" sz="2400"/>
              <a:t>Έμμεσος ευεργετικός ρόλος μέσω της μείωσης του βάρους και άμεσος.  </a:t>
            </a:r>
            <a:endParaRPr lang="en-US" sz="2400"/>
          </a:p>
        </p:txBody>
      </p:sp>
      <p:pic>
        <p:nvPicPr>
          <p:cNvPr id="7" name="Picture 6">
            <a:extLst>
              <a:ext uri="{FF2B5EF4-FFF2-40B4-BE49-F238E27FC236}">
                <a16:creationId xmlns:a16="http://schemas.microsoft.com/office/drawing/2014/main" id="{5E3C52E8-184C-6F31-7812-CD37512DBBA8}"/>
              </a:ext>
            </a:extLst>
          </p:cNvPr>
          <p:cNvPicPr>
            <a:picLocks noChangeAspect="1"/>
          </p:cNvPicPr>
          <p:nvPr/>
        </p:nvPicPr>
        <p:blipFill>
          <a:blip r:embed="rId2"/>
          <a:stretch>
            <a:fillRect/>
          </a:stretch>
        </p:blipFill>
        <p:spPr>
          <a:xfrm>
            <a:off x="272932" y="2023560"/>
            <a:ext cx="6096000" cy="4543425"/>
          </a:xfrm>
          <a:prstGeom prst="rect">
            <a:avLst/>
          </a:prstGeom>
        </p:spPr>
      </p:pic>
      <p:sp>
        <p:nvSpPr>
          <p:cNvPr id="8" name="TextBox 7">
            <a:extLst>
              <a:ext uri="{FF2B5EF4-FFF2-40B4-BE49-F238E27FC236}">
                <a16:creationId xmlns:a16="http://schemas.microsoft.com/office/drawing/2014/main" id="{F4CB46D8-2CD1-75CB-AA3F-F5717D20EF88}"/>
              </a:ext>
            </a:extLst>
          </p:cNvPr>
          <p:cNvSpPr txBox="1"/>
          <p:nvPr/>
        </p:nvSpPr>
        <p:spPr>
          <a:xfrm>
            <a:off x="10957367" y="6430219"/>
            <a:ext cx="1234633" cy="461665"/>
          </a:xfrm>
          <a:prstGeom prst="rect">
            <a:avLst/>
          </a:prstGeom>
          <a:noFill/>
        </p:spPr>
        <p:txBody>
          <a:bodyPr wrap="none" rtlCol="0">
            <a:spAutoFit/>
          </a:bodyPr>
          <a:lstStyle/>
          <a:p>
            <a:r>
              <a:rPr lang="en-US" sz="1200"/>
              <a:t>PMID: 22323472</a:t>
            </a:r>
            <a:endParaRPr lang="el-GR" sz="1200"/>
          </a:p>
          <a:p>
            <a:r>
              <a:rPr lang="en-US" sz="1200"/>
              <a:t>PMID: 31747801</a:t>
            </a:r>
            <a:endParaRPr lang="el-GR" sz="1200"/>
          </a:p>
        </p:txBody>
      </p:sp>
      <p:pic>
        <p:nvPicPr>
          <p:cNvPr id="9" name="Picture 8">
            <a:extLst>
              <a:ext uri="{FF2B5EF4-FFF2-40B4-BE49-F238E27FC236}">
                <a16:creationId xmlns:a16="http://schemas.microsoft.com/office/drawing/2014/main" id="{A4BE2780-804F-F95F-8F8C-DEA9A6429B49}"/>
              </a:ext>
            </a:extLst>
          </p:cNvPr>
          <p:cNvPicPr>
            <a:picLocks noChangeAspect="1"/>
          </p:cNvPicPr>
          <p:nvPr/>
        </p:nvPicPr>
        <p:blipFill>
          <a:blip r:embed="rId3"/>
          <a:stretch>
            <a:fillRect/>
          </a:stretch>
        </p:blipFill>
        <p:spPr>
          <a:xfrm>
            <a:off x="6553200" y="1785338"/>
            <a:ext cx="5182631" cy="4681430"/>
          </a:xfrm>
          <a:prstGeom prst="rect">
            <a:avLst/>
          </a:prstGeom>
        </p:spPr>
      </p:pic>
    </p:spTree>
    <p:extLst>
      <p:ext uri="{BB962C8B-B14F-4D97-AF65-F5344CB8AC3E}">
        <p14:creationId xmlns:p14="http://schemas.microsoft.com/office/powerpoint/2010/main" val="24611050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681E6-53E7-D33B-C624-9769A4CE56A9}"/>
              </a:ext>
            </a:extLst>
          </p:cNvPr>
          <p:cNvSpPr txBox="1"/>
          <p:nvPr/>
        </p:nvSpPr>
        <p:spPr>
          <a:xfrm>
            <a:off x="3564772" y="0"/>
            <a:ext cx="4926541" cy="523220"/>
          </a:xfrm>
          <a:prstGeom prst="rect">
            <a:avLst/>
          </a:prstGeom>
          <a:noFill/>
        </p:spPr>
        <p:txBody>
          <a:bodyPr wrap="none" rtlCol="0">
            <a:spAutoFit/>
          </a:bodyPr>
          <a:lstStyle/>
          <a:p>
            <a:r>
              <a:rPr lang="el-GR" sz="2800" b="1"/>
              <a:t>Ρόλοι του </a:t>
            </a:r>
            <a:r>
              <a:rPr lang="en-US" sz="2800" b="1"/>
              <a:t>GLP-1 </a:t>
            </a:r>
            <a:r>
              <a:rPr lang="el-GR" sz="2800" b="1"/>
              <a:t>στους </a:t>
            </a:r>
            <a:r>
              <a:rPr lang="el-GR" sz="2800" b="1" err="1"/>
              <a:t>νεφρούς</a:t>
            </a:r>
            <a:endParaRPr lang="en-US" sz="2800" b="1"/>
          </a:p>
        </p:txBody>
      </p:sp>
      <p:pic>
        <p:nvPicPr>
          <p:cNvPr id="5" name="Picture 4">
            <a:extLst>
              <a:ext uri="{FF2B5EF4-FFF2-40B4-BE49-F238E27FC236}">
                <a16:creationId xmlns:a16="http://schemas.microsoft.com/office/drawing/2014/main" id="{1E56A7BE-2914-3092-2C62-BA5453735EA8}"/>
              </a:ext>
            </a:extLst>
          </p:cNvPr>
          <p:cNvPicPr>
            <a:picLocks noChangeAspect="1"/>
          </p:cNvPicPr>
          <p:nvPr/>
        </p:nvPicPr>
        <p:blipFill>
          <a:blip r:embed="rId2"/>
          <a:stretch>
            <a:fillRect/>
          </a:stretch>
        </p:blipFill>
        <p:spPr>
          <a:xfrm>
            <a:off x="3503771" y="750772"/>
            <a:ext cx="4525749" cy="5776514"/>
          </a:xfrm>
          <a:prstGeom prst="rect">
            <a:avLst/>
          </a:prstGeom>
        </p:spPr>
      </p:pic>
      <p:sp>
        <p:nvSpPr>
          <p:cNvPr id="7" name="TextBox 6">
            <a:extLst>
              <a:ext uri="{FF2B5EF4-FFF2-40B4-BE49-F238E27FC236}">
                <a16:creationId xmlns:a16="http://schemas.microsoft.com/office/drawing/2014/main" id="{ABBDF88E-7791-8C0B-1008-203CDD1AC11A}"/>
              </a:ext>
            </a:extLst>
          </p:cNvPr>
          <p:cNvSpPr txBox="1"/>
          <p:nvPr/>
        </p:nvSpPr>
        <p:spPr>
          <a:xfrm>
            <a:off x="10957367" y="6581001"/>
            <a:ext cx="1234633" cy="276999"/>
          </a:xfrm>
          <a:prstGeom prst="rect">
            <a:avLst/>
          </a:prstGeom>
          <a:noFill/>
        </p:spPr>
        <p:txBody>
          <a:bodyPr wrap="none" rtlCol="0">
            <a:spAutoFit/>
          </a:bodyPr>
          <a:lstStyle/>
          <a:p>
            <a:r>
              <a:rPr lang="en-US" sz="1200"/>
              <a:t>PMID: 32694999</a:t>
            </a:r>
          </a:p>
        </p:txBody>
      </p:sp>
      <p:sp>
        <p:nvSpPr>
          <p:cNvPr id="2" name="TextBox 1">
            <a:extLst>
              <a:ext uri="{FF2B5EF4-FFF2-40B4-BE49-F238E27FC236}">
                <a16:creationId xmlns:a16="http://schemas.microsoft.com/office/drawing/2014/main" id="{B7868A2A-7112-E7CD-E374-7C340DAA085D}"/>
              </a:ext>
            </a:extLst>
          </p:cNvPr>
          <p:cNvSpPr txBox="1"/>
          <p:nvPr/>
        </p:nvSpPr>
        <p:spPr>
          <a:xfrm>
            <a:off x="8211604" y="2494547"/>
            <a:ext cx="4128631" cy="1569660"/>
          </a:xfrm>
          <a:prstGeom prst="rect">
            <a:avLst/>
          </a:prstGeom>
          <a:noFill/>
        </p:spPr>
        <p:txBody>
          <a:bodyPr wrap="none" rtlCol="0">
            <a:spAutoFit/>
          </a:bodyPr>
          <a:lstStyle/>
          <a:p>
            <a:r>
              <a:rPr lang="el-GR" sz="2400"/>
              <a:t>Ύπαρξη υποδοχέων </a:t>
            </a:r>
            <a:r>
              <a:rPr lang="en-US" sz="2400"/>
              <a:t>GLP-1R</a:t>
            </a:r>
          </a:p>
          <a:p>
            <a:r>
              <a:rPr lang="el-GR" sz="2400"/>
              <a:t>φαίνεται να επιβεβαιώνεται</a:t>
            </a:r>
          </a:p>
          <a:p>
            <a:r>
              <a:rPr lang="el-GR" sz="2400"/>
              <a:t>κυρίως στα νεφρικά αγγεία και </a:t>
            </a:r>
          </a:p>
          <a:p>
            <a:r>
              <a:rPr lang="el-GR" sz="2400"/>
              <a:t>όχι στα νεφρικά σωληνάρια</a:t>
            </a:r>
            <a:endParaRPr lang="en-US" sz="2400"/>
          </a:p>
        </p:txBody>
      </p:sp>
    </p:spTree>
    <p:extLst>
      <p:ext uri="{BB962C8B-B14F-4D97-AF65-F5344CB8AC3E}">
        <p14:creationId xmlns:p14="http://schemas.microsoft.com/office/powerpoint/2010/main" val="12693935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3516CE-27A4-3BE1-E7AD-E57F5B34247E}"/>
              </a:ext>
            </a:extLst>
          </p:cNvPr>
          <p:cNvSpPr txBox="1"/>
          <p:nvPr/>
        </p:nvSpPr>
        <p:spPr>
          <a:xfrm>
            <a:off x="3725356" y="0"/>
            <a:ext cx="4235775" cy="523220"/>
          </a:xfrm>
          <a:prstGeom prst="rect">
            <a:avLst/>
          </a:prstGeom>
          <a:noFill/>
        </p:spPr>
        <p:txBody>
          <a:bodyPr wrap="none" rtlCol="0">
            <a:spAutoFit/>
          </a:bodyPr>
          <a:lstStyle/>
          <a:p>
            <a:r>
              <a:rPr lang="el-GR" sz="2800" b="1"/>
              <a:t>Δράση του </a:t>
            </a:r>
            <a:r>
              <a:rPr lang="en-US" sz="2800" b="1"/>
              <a:t>GLP-1 </a:t>
            </a:r>
            <a:r>
              <a:rPr lang="el-GR" sz="2800" b="1"/>
              <a:t>στο ήπαρ</a:t>
            </a:r>
            <a:endParaRPr lang="en-US" sz="2800" b="1"/>
          </a:p>
        </p:txBody>
      </p:sp>
      <p:pic>
        <p:nvPicPr>
          <p:cNvPr id="2" name="Picture 1">
            <a:extLst>
              <a:ext uri="{FF2B5EF4-FFF2-40B4-BE49-F238E27FC236}">
                <a16:creationId xmlns:a16="http://schemas.microsoft.com/office/drawing/2014/main" id="{6CDAFB63-8EDD-13FD-F17B-FDE325B89D31}"/>
              </a:ext>
            </a:extLst>
          </p:cNvPr>
          <p:cNvPicPr>
            <a:picLocks noChangeAspect="1"/>
          </p:cNvPicPr>
          <p:nvPr/>
        </p:nvPicPr>
        <p:blipFill>
          <a:blip r:embed="rId2"/>
          <a:stretch>
            <a:fillRect/>
          </a:stretch>
        </p:blipFill>
        <p:spPr>
          <a:xfrm>
            <a:off x="1506469" y="1204747"/>
            <a:ext cx="8674001" cy="5287426"/>
          </a:xfrm>
          <a:prstGeom prst="rect">
            <a:avLst/>
          </a:prstGeom>
        </p:spPr>
      </p:pic>
      <p:sp>
        <p:nvSpPr>
          <p:cNvPr id="3" name="TextBox 2">
            <a:extLst>
              <a:ext uri="{FF2B5EF4-FFF2-40B4-BE49-F238E27FC236}">
                <a16:creationId xmlns:a16="http://schemas.microsoft.com/office/drawing/2014/main" id="{ECFE89DC-D25C-D5F5-C21A-319D840E1FBF}"/>
              </a:ext>
            </a:extLst>
          </p:cNvPr>
          <p:cNvSpPr txBox="1"/>
          <p:nvPr/>
        </p:nvSpPr>
        <p:spPr>
          <a:xfrm>
            <a:off x="11020927" y="6581001"/>
            <a:ext cx="1234633" cy="276999"/>
          </a:xfrm>
          <a:prstGeom prst="rect">
            <a:avLst/>
          </a:prstGeom>
          <a:noFill/>
        </p:spPr>
        <p:txBody>
          <a:bodyPr wrap="none" rtlCol="0">
            <a:spAutoFit/>
          </a:bodyPr>
          <a:lstStyle/>
          <a:p>
            <a:r>
              <a:rPr lang="en-US" sz="1200"/>
              <a:t>PMID: 30459715</a:t>
            </a:r>
          </a:p>
        </p:txBody>
      </p:sp>
      <p:sp>
        <p:nvSpPr>
          <p:cNvPr id="7" name="TextBox 6">
            <a:extLst>
              <a:ext uri="{FF2B5EF4-FFF2-40B4-BE49-F238E27FC236}">
                <a16:creationId xmlns:a16="http://schemas.microsoft.com/office/drawing/2014/main" id="{0E02D80F-4313-1037-7735-1F6A0463E536}"/>
              </a:ext>
            </a:extLst>
          </p:cNvPr>
          <p:cNvSpPr txBox="1"/>
          <p:nvPr/>
        </p:nvSpPr>
        <p:spPr>
          <a:xfrm>
            <a:off x="175633" y="743081"/>
            <a:ext cx="11335219" cy="461665"/>
          </a:xfrm>
          <a:prstGeom prst="rect">
            <a:avLst/>
          </a:prstGeom>
          <a:noFill/>
        </p:spPr>
        <p:txBody>
          <a:bodyPr wrap="none" rtlCol="0">
            <a:spAutoFit/>
          </a:bodyPr>
          <a:lstStyle/>
          <a:p>
            <a:r>
              <a:rPr lang="el-GR" sz="2400"/>
              <a:t>Δεν αναγνωρίζεται ύπαρξη υποδοχέων </a:t>
            </a:r>
            <a:r>
              <a:rPr lang="en-US" sz="2400"/>
              <a:t>GLP-1R </a:t>
            </a:r>
            <a:r>
              <a:rPr lang="el-GR" sz="2400"/>
              <a:t>στο ήπαρ</a:t>
            </a:r>
            <a:r>
              <a:rPr lang="el-GR" sz="2400">
                <a:sym typeface="Wingdings" panose="05000000000000000000" pitchFamily="2" charset="2"/>
              </a:rPr>
              <a:t> έμμεσες οι δράσεις στο ήπαρ</a:t>
            </a:r>
            <a:endParaRPr lang="en-US" sz="2400"/>
          </a:p>
        </p:txBody>
      </p:sp>
    </p:spTree>
    <p:extLst>
      <p:ext uri="{BB962C8B-B14F-4D97-AF65-F5344CB8AC3E}">
        <p14:creationId xmlns:p14="http://schemas.microsoft.com/office/powerpoint/2010/main" val="31729549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4DF599-A250-86A8-6738-D2BEA7A033F8}"/>
              </a:ext>
            </a:extLst>
          </p:cNvPr>
          <p:cNvPicPr>
            <a:picLocks noChangeAspect="1"/>
          </p:cNvPicPr>
          <p:nvPr/>
        </p:nvPicPr>
        <p:blipFill>
          <a:blip r:embed="rId2"/>
          <a:stretch>
            <a:fillRect/>
          </a:stretch>
        </p:blipFill>
        <p:spPr>
          <a:xfrm>
            <a:off x="1571625" y="685982"/>
            <a:ext cx="7829550" cy="5931839"/>
          </a:xfrm>
          <a:prstGeom prst="rect">
            <a:avLst/>
          </a:prstGeom>
        </p:spPr>
      </p:pic>
      <p:sp>
        <p:nvSpPr>
          <p:cNvPr id="5" name="TextBox 4">
            <a:extLst>
              <a:ext uri="{FF2B5EF4-FFF2-40B4-BE49-F238E27FC236}">
                <a16:creationId xmlns:a16="http://schemas.microsoft.com/office/drawing/2014/main" id="{B1CF019C-3D2E-205E-4B3C-1C34F2011C58}"/>
              </a:ext>
            </a:extLst>
          </p:cNvPr>
          <p:cNvSpPr txBox="1"/>
          <p:nvPr/>
        </p:nvSpPr>
        <p:spPr>
          <a:xfrm>
            <a:off x="10439597" y="6488668"/>
            <a:ext cx="1234633" cy="276999"/>
          </a:xfrm>
          <a:prstGeom prst="rect">
            <a:avLst/>
          </a:prstGeom>
          <a:noFill/>
        </p:spPr>
        <p:txBody>
          <a:bodyPr wrap="none" rtlCol="0">
            <a:spAutoFit/>
          </a:bodyPr>
          <a:lstStyle/>
          <a:p>
            <a:r>
              <a:rPr lang="en-US" sz="1200"/>
              <a:t>PMID: 23684623</a:t>
            </a:r>
          </a:p>
        </p:txBody>
      </p:sp>
      <p:sp>
        <p:nvSpPr>
          <p:cNvPr id="6" name="TextBox 5">
            <a:extLst>
              <a:ext uri="{FF2B5EF4-FFF2-40B4-BE49-F238E27FC236}">
                <a16:creationId xmlns:a16="http://schemas.microsoft.com/office/drawing/2014/main" id="{98F6C4CB-1397-0E02-5219-FE99D83730B1}"/>
              </a:ext>
            </a:extLst>
          </p:cNvPr>
          <p:cNvSpPr txBox="1"/>
          <p:nvPr/>
        </p:nvSpPr>
        <p:spPr>
          <a:xfrm>
            <a:off x="4286250" y="-73478"/>
            <a:ext cx="2233047" cy="523220"/>
          </a:xfrm>
          <a:prstGeom prst="rect">
            <a:avLst/>
          </a:prstGeom>
          <a:noFill/>
        </p:spPr>
        <p:txBody>
          <a:bodyPr wrap="none" rtlCol="0">
            <a:spAutoFit/>
          </a:bodyPr>
          <a:lstStyle/>
          <a:p>
            <a:r>
              <a:rPr lang="el-GR" sz="2800" b="1"/>
              <a:t>Ρόλοι του </a:t>
            </a:r>
            <a:r>
              <a:rPr lang="en-US" sz="2800" b="1"/>
              <a:t>GIP</a:t>
            </a:r>
          </a:p>
        </p:txBody>
      </p:sp>
    </p:spTree>
    <p:extLst>
      <p:ext uri="{BB962C8B-B14F-4D97-AF65-F5344CB8AC3E}">
        <p14:creationId xmlns:p14="http://schemas.microsoft.com/office/powerpoint/2010/main" val="17498982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CE41BB-0E04-FEE3-2337-8534ED847DC2}"/>
              </a:ext>
            </a:extLst>
          </p:cNvPr>
          <p:cNvPicPr>
            <a:picLocks noChangeAspect="1"/>
          </p:cNvPicPr>
          <p:nvPr/>
        </p:nvPicPr>
        <p:blipFill>
          <a:blip r:embed="rId2"/>
          <a:stretch>
            <a:fillRect/>
          </a:stretch>
        </p:blipFill>
        <p:spPr>
          <a:xfrm>
            <a:off x="766475" y="765943"/>
            <a:ext cx="10005799" cy="5815058"/>
          </a:xfrm>
          <a:prstGeom prst="rect">
            <a:avLst/>
          </a:prstGeom>
        </p:spPr>
      </p:pic>
      <p:sp>
        <p:nvSpPr>
          <p:cNvPr id="5" name="TextBox 4">
            <a:extLst>
              <a:ext uri="{FF2B5EF4-FFF2-40B4-BE49-F238E27FC236}">
                <a16:creationId xmlns:a16="http://schemas.microsoft.com/office/drawing/2014/main" id="{54B44152-50B8-928F-9FCF-7C2295D80B94}"/>
              </a:ext>
            </a:extLst>
          </p:cNvPr>
          <p:cNvSpPr txBox="1"/>
          <p:nvPr/>
        </p:nvSpPr>
        <p:spPr>
          <a:xfrm>
            <a:off x="10957367" y="6581001"/>
            <a:ext cx="1234633" cy="276999"/>
          </a:xfrm>
          <a:prstGeom prst="rect">
            <a:avLst/>
          </a:prstGeom>
          <a:noFill/>
        </p:spPr>
        <p:txBody>
          <a:bodyPr wrap="none" rtlCol="0">
            <a:spAutoFit/>
          </a:bodyPr>
          <a:lstStyle/>
          <a:p>
            <a:r>
              <a:rPr lang="en-US" sz="1200"/>
              <a:t>PMID: 32396843</a:t>
            </a:r>
          </a:p>
        </p:txBody>
      </p:sp>
      <p:sp>
        <p:nvSpPr>
          <p:cNvPr id="6" name="TextBox 5">
            <a:extLst>
              <a:ext uri="{FF2B5EF4-FFF2-40B4-BE49-F238E27FC236}">
                <a16:creationId xmlns:a16="http://schemas.microsoft.com/office/drawing/2014/main" id="{FEF2B925-E5E7-B32F-F0C2-1484EAE9F3D2}"/>
              </a:ext>
            </a:extLst>
          </p:cNvPr>
          <p:cNvSpPr txBox="1"/>
          <p:nvPr/>
        </p:nvSpPr>
        <p:spPr>
          <a:xfrm>
            <a:off x="766475" y="-11759"/>
            <a:ext cx="10765576" cy="523220"/>
          </a:xfrm>
          <a:prstGeom prst="rect">
            <a:avLst/>
          </a:prstGeom>
          <a:noFill/>
        </p:spPr>
        <p:txBody>
          <a:bodyPr wrap="none" rtlCol="0">
            <a:spAutoFit/>
          </a:bodyPr>
          <a:lstStyle/>
          <a:p>
            <a:r>
              <a:rPr lang="el-GR" sz="2800" b="1"/>
              <a:t>Ομοιότητες και διαφορές στη δράση των αγωνιστών </a:t>
            </a:r>
            <a:r>
              <a:rPr lang="en-US" sz="2800" b="1"/>
              <a:t>GLP-1R </a:t>
            </a:r>
            <a:r>
              <a:rPr lang="el-GR" sz="2800" b="1"/>
              <a:t>και </a:t>
            </a:r>
            <a:r>
              <a:rPr lang="en-US" sz="2800" b="1"/>
              <a:t>GIP-R </a:t>
            </a:r>
          </a:p>
        </p:txBody>
      </p:sp>
    </p:spTree>
    <p:extLst>
      <p:ext uri="{BB962C8B-B14F-4D97-AF65-F5344CB8AC3E}">
        <p14:creationId xmlns:p14="http://schemas.microsoft.com/office/powerpoint/2010/main" val="16756661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71A255-F73E-B597-8140-E0218FB9A613}"/>
              </a:ext>
            </a:extLst>
          </p:cNvPr>
          <p:cNvSpPr txBox="1"/>
          <p:nvPr/>
        </p:nvSpPr>
        <p:spPr>
          <a:xfrm>
            <a:off x="895834" y="-1035"/>
            <a:ext cx="10205358" cy="523220"/>
          </a:xfrm>
          <a:prstGeom prst="rect">
            <a:avLst/>
          </a:prstGeom>
          <a:noFill/>
        </p:spPr>
        <p:txBody>
          <a:bodyPr wrap="none" rtlCol="0">
            <a:spAutoFit/>
          </a:bodyPr>
          <a:lstStyle/>
          <a:p>
            <a:r>
              <a:rPr lang="el-GR" sz="2800" b="1"/>
              <a:t>Εμπειρία- Πρωτόκολλο </a:t>
            </a:r>
            <a:r>
              <a:rPr lang="el-GR" sz="2800" b="1" err="1"/>
              <a:t>λιραγλουτίδης</a:t>
            </a:r>
            <a:r>
              <a:rPr lang="el-GR" sz="2800" b="1"/>
              <a:t> στο ενδοκρινολογικό ιατρείο</a:t>
            </a:r>
            <a:endParaRPr lang="en-US" sz="2800" b="1"/>
          </a:p>
        </p:txBody>
      </p:sp>
      <p:sp>
        <p:nvSpPr>
          <p:cNvPr id="5" name="TextBox 4">
            <a:extLst>
              <a:ext uri="{FF2B5EF4-FFF2-40B4-BE49-F238E27FC236}">
                <a16:creationId xmlns:a16="http://schemas.microsoft.com/office/drawing/2014/main" id="{20826B46-BAEA-3608-2C4D-BB87BD7DED1D}"/>
              </a:ext>
            </a:extLst>
          </p:cNvPr>
          <p:cNvSpPr txBox="1"/>
          <p:nvPr/>
        </p:nvSpPr>
        <p:spPr>
          <a:xfrm>
            <a:off x="176464" y="721895"/>
            <a:ext cx="11265841" cy="1200329"/>
          </a:xfrm>
          <a:prstGeom prst="rect">
            <a:avLst/>
          </a:prstGeom>
          <a:noFill/>
        </p:spPr>
        <p:txBody>
          <a:bodyPr wrap="none" rtlCol="0">
            <a:spAutoFit/>
          </a:bodyPr>
          <a:lstStyle/>
          <a:p>
            <a:pPr marL="342900" indent="-342900">
              <a:buFont typeface="Wingdings" panose="05000000000000000000" pitchFamily="2" charset="2"/>
              <a:buChar char="ü"/>
            </a:pPr>
            <a:r>
              <a:rPr lang="el-GR" sz="2400"/>
              <a:t>Για τα μέγιστα αποτελέσματα δεν ξεκινάμε την αγωγή αν ο ασθενής δεν έχει σταθερό</a:t>
            </a:r>
          </a:p>
          <a:p>
            <a:r>
              <a:rPr lang="el-GR" sz="2400"/>
              <a:t>βάρος ή τάση προς μείωση για περίπου 3-6 μήνες. Αν είναι σε φάση </a:t>
            </a:r>
            <a:r>
              <a:rPr lang="en-US" sz="2400"/>
              <a:t>yo-yo </a:t>
            </a:r>
            <a:r>
              <a:rPr lang="el-GR" sz="2400"/>
              <a:t>το πιο </a:t>
            </a:r>
          </a:p>
          <a:p>
            <a:r>
              <a:rPr lang="el-GR" sz="2400"/>
              <a:t>πιθανό είναι απλά να σταθεροποιήσουμε το βάρος με την αγωγή.</a:t>
            </a:r>
          </a:p>
        </p:txBody>
      </p:sp>
      <p:sp>
        <p:nvSpPr>
          <p:cNvPr id="6" name="TextBox 5">
            <a:extLst>
              <a:ext uri="{FF2B5EF4-FFF2-40B4-BE49-F238E27FC236}">
                <a16:creationId xmlns:a16="http://schemas.microsoft.com/office/drawing/2014/main" id="{4A549A3F-1BDD-3EC4-A689-13D527B20B72}"/>
              </a:ext>
            </a:extLst>
          </p:cNvPr>
          <p:cNvSpPr txBox="1"/>
          <p:nvPr/>
        </p:nvSpPr>
        <p:spPr>
          <a:xfrm>
            <a:off x="106188" y="2120899"/>
            <a:ext cx="11860170" cy="1569660"/>
          </a:xfrm>
          <a:prstGeom prst="rect">
            <a:avLst/>
          </a:prstGeom>
          <a:noFill/>
        </p:spPr>
        <p:txBody>
          <a:bodyPr wrap="none" rtlCol="0">
            <a:spAutoFit/>
          </a:bodyPr>
          <a:lstStyle/>
          <a:p>
            <a:pPr marL="342900" indent="-342900">
              <a:buFont typeface="Wingdings" panose="05000000000000000000" pitchFamily="2" charset="2"/>
              <a:buChar char="ü"/>
            </a:pPr>
            <a:r>
              <a:rPr lang="el-GR" sz="2400"/>
              <a:t>Πολύ σημαντική η παρακολούθηση από διαιτολόγο προ της έναρξης της αγωγής ώστε:</a:t>
            </a:r>
          </a:p>
          <a:p>
            <a:pPr marL="342900" indent="-342900">
              <a:buFont typeface="Arial" panose="020B0604020202020204" pitchFamily="34" charset="0"/>
              <a:buChar char="•"/>
            </a:pPr>
            <a:r>
              <a:rPr lang="el-GR" sz="2400"/>
              <a:t>ο ασθενής να μάθει να μην ολοκληρώνει ένα γεύμα σε λιγότερο από 15-20 λεπτά</a:t>
            </a:r>
          </a:p>
          <a:p>
            <a:pPr marL="342900" indent="-342900">
              <a:buFont typeface="Arial" panose="020B0604020202020204" pitchFamily="34" charset="0"/>
              <a:buChar char="•"/>
            </a:pPr>
            <a:r>
              <a:rPr lang="el-GR" sz="2400"/>
              <a:t>να έχει σταθερές ώρες γευμάτων </a:t>
            </a:r>
          </a:p>
          <a:p>
            <a:r>
              <a:rPr lang="el-GR" sz="2400"/>
              <a:t>ώστε να έχουμε το μέγιστο αποτέλεσμα και να αποφύγουμε ναυτίες/εμετούς από την αγωγή</a:t>
            </a:r>
          </a:p>
        </p:txBody>
      </p:sp>
      <p:sp>
        <p:nvSpPr>
          <p:cNvPr id="8" name="TextBox 7">
            <a:extLst>
              <a:ext uri="{FF2B5EF4-FFF2-40B4-BE49-F238E27FC236}">
                <a16:creationId xmlns:a16="http://schemas.microsoft.com/office/drawing/2014/main" id="{AF96B73B-E3A1-7EB4-0B43-FA3FC4285C49}"/>
              </a:ext>
            </a:extLst>
          </p:cNvPr>
          <p:cNvSpPr txBox="1"/>
          <p:nvPr/>
        </p:nvSpPr>
        <p:spPr>
          <a:xfrm>
            <a:off x="0" y="3889234"/>
            <a:ext cx="10766730" cy="830997"/>
          </a:xfrm>
          <a:prstGeom prst="rect">
            <a:avLst/>
          </a:prstGeom>
          <a:noFill/>
        </p:spPr>
        <p:txBody>
          <a:bodyPr wrap="none" rtlCol="0">
            <a:spAutoFit/>
          </a:bodyPr>
          <a:lstStyle/>
          <a:p>
            <a:pPr marL="342900" indent="-342900">
              <a:buFont typeface="Wingdings" panose="05000000000000000000" pitchFamily="2" charset="2"/>
              <a:buChar char="ü"/>
            </a:pPr>
            <a:r>
              <a:rPr lang="el-GR" sz="2400"/>
              <a:t>Αν παρατηρείται </a:t>
            </a:r>
            <a:r>
              <a:rPr lang="fr-CH" sz="2400"/>
              <a:t> </a:t>
            </a:r>
            <a:r>
              <a:rPr lang="fr-CH" sz="2400" err="1"/>
              <a:t>emotional</a:t>
            </a:r>
            <a:r>
              <a:rPr lang="fr-CH" sz="2400"/>
              <a:t> </a:t>
            </a:r>
            <a:r>
              <a:rPr lang="en-US" sz="2400"/>
              <a:t>(over) </a:t>
            </a:r>
            <a:r>
              <a:rPr lang="fr-CH" sz="2400" err="1"/>
              <a:t>eating</a:t>
            </a:r>
            <a:r>
              <a:rPr lang="fr-CH" sz="2400"/>
              <a:t> </a:t>
            </a:r>
            <a:r>
              <a:rPr lang="el-GR" sz="2400"/>
              <a:t>τότε συνεδρίες με ψυχολόγο/ψυχίατρο </a:t>
            </a:r>
          </a:p>
          <a:p>
            <a:r>
              <a:rPr lang="el-GR" sz="2400"/>
              <a:t>     εξειδικευμένο ή με εμπειρία σε θέματα διατροφής</a:t>
            </a:r>
          </a:p>
        </p:txBody>
      </p:sp>
      <p:sp>
        <p:nvSpPr>
          <p:cNvPr id="10" name="TextBox 9">
            <a:extLst>
              <a:ext uri="{FF2B5EF4-FFF2-40B4-BE49-F238E27FC236}">
                <a16:creationId xmlns:a16="http://schemas.microsoft.com/office/drawing/2014/main" id="{BBE5538B-169F-FAEB-2F79-893E635A9765}"/>
              </a:ext>
            </a:extLst>
          </p:cNvPr>
          <p:cNvSpPr txBox="1"/>
          <p:nvPr/>
        </p:nvSpPr>
        <p:spPr>
          <a:xfrm>
            <a:off x="-45837" y="5013588"/>
            <a:ext cx="12237837" cy="1569660"/>
          </a:xfrm>
          <a:prstGeom prst="rect">
            <a:avLst/>
          </a:prstGeom>
          <a:noFill/>
        </p:spPr>
        <p:txBody>
          <a:bodyPr wrap="none" rtlCol="0">
            <a:spAutoFit/>
          </a:bodyPr>
          <a:lstStyle/>
          <a:p>
            <a:pPr marL="342900" indent="-342900">
              <a:buFont typeface="Wingdings" panose="05000000000000000000" pitchFamily="2" charset="2"/>
              <a:buChar char="ü"/>
            </a:pPr>
            <a:r>
              <a:rPr lang="el-GR" sz="2400"/>
              <a:t>Βλέπουμε τη μέγιστη απώλεια βάρους στον πρώτο χρόνο της αγωγής. Αν ξεκινήσουμε αγωγή</a:t>
            </a:r>
          </a:p>
          <a:p>
            <a:r>
              <a:rPr lang="el-GR" sz="2400"/>
              <a:t>     χωρίς την απαραίτητη προετοιμασία και τις κατάλληλες συνθήκες τότε δε θα δούμε τη </a:t>
            </a:r>
          </a:p>
          <a:p>
            <a:r>
              <a:rPr lang="el-GR" sz="2400"/>
              <a:t>     μέγιστη απώλεια βάρους και η </a:t>
            </a:r>
            <a:r>
              <a:rPr lang="el-GR" sz="2400" err="1"/>
              <a:t>επαναχορήγηση</a:t>
            </a:r>
            <a:r>
              <a:rPr lang="el-GR" sz="2400"/>
              <a:t> </a:t>
            </a:r>
            <a:r>
              <a:rPr lang="en-US" sz="2400"/>
              <a:t>GLP-1 agonists </a:t>
            </a:r>
            <a:r>
              <a:rPr lang="el-GR" sz="2400"/>
              <a:t>εκ νέου σε β χρόνο σπάνια</a:t>
            </a:r>
          </a:p>
          <a:p>
            <a:r>
              <a:rPr lang="el-GR" sz="2400"/>
              <a:t>     έχει το ίδιο αποτέλεσμα στην απώλεια βάρους όπως η χορήγηση για πρώτη φορά. </a:t>
            </a:r>
          </a:p>
        </p:txBody>
      </p:sp>
    </p:spTree>
    <p:extLst>
      <p:ext uri="{BB962C8B-B14F-4D97-AF65-F5344CB8AC3E}">
        <p14:creationId xmlns:p14="http://schemas.microsoft.com/office/powerpoint/2010/main" val="256091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DA6CE0-27DF-F342-CCF1-3D5CF1CCFB4B}"/>
              </a:ext>
            </a:extLst>
          </p:cNvPr>
          <p:cNvSpPr txBox="1"/>
          <p:nvPr/>
        </p:nvSpPr>
        <p:spPr>
          <a:xfrm>
            <a:off x="1886559" y="-32192"/>
            <a:ext cx="7892738" cy="523220"/>
          </a:xfrm>
          <a:prstGeom prst="rect">
            <a:avLst/>
          </a:prstGeom>
          <a:noFill/>
        </p:spPr>
        <p:txBody>
          <a:bodyPr wrap="none" rtlCol="0">
            <a:spAutoFit/>
          </a:bodyPr>
          <a:lstStyle/>
          <a:p>
            <a:r>
              <a:rPr lang="el-GR" sz="2800" b="1" dirty="0"/>
              <a:t>Οφέλη – παρενέργειες -αντενδείξεις </a:t>
            </a:r>
            <a:r>
              <a:rPr lang="el-GR" sz="2800" b="1" dirty="0" err="1"/>
              <a:t>λιραγλουτίδης</a:t>
            </a:r>
            <a:endParaRPr lang="en-US" sz="2800" b="1" dirty="0"/>
          </a:p>
        </p:txBody>
      </p:sp>
      <p:sp>
        <p:nvSpPr>
          <p:cNvPr id="5" name="TextBox 4">
            <a:extLst>
              <a:ext uri="{FF2B5EF4-FFF2-40B4-BE49-F238E27FC236}">
                <a16:creationId xmlns:a16="http://schemas.microsoft.com/office/drawing/2014/main" id="{9BFD6882-60A4-6970-592E-34D1CDEFEAC8}"/>
              </a:ext>
            </a:extLst>
          </p:cNvPr>
          <p:cNvSpPr txBox="1"/>
          <p:nvPr/>
        </p:nvSpPr>
        <p:spPr>
          <a:xfrm>
            <a:off x="0" y="328664"/>
            <a:ext cx="10884839" cy="830997"/>
          </a:xfrm>
          <a:prstGeom prst="rect">
            <a:avLst/>
          </a:prstGeom>
          <a:noFill/>
        </p:spPr>
        <p:txBody>
          <a:bodyPr wrap="none" rtlCol="0">
            <a:spAutoFit/>
          </a:bodyPr>
          <a:lstStyle/>
          <a:p>
            <a:r>
              <a:rPr lang="el-GR" sz="2400" dirty="0"/>
              <a:t>Πέρα από τη μείωση του βάρους, </a:t>
            </a:r>
            <a:r>
              <a:rPr lang="el-GR" sz="2400" u="sng" dirty="0"/>
              <a:t>μείωση καρδιαγγειακών </a:t>
            </a:r>
            <a:r>
              <a:rPr lang="el-GR" sz="2400" u="sng" dirty="0" err="1"/>
              <a:t>συμβαμάτων</a:t>
            </a:r>
            <a:r>
              <a:rPr lang="el-GR" sz="2400" u="sng" dirty="0"/>
              <a:t> </a:t>
            </a:r>
            <a:r>
              <a:rPr lang="el-GR" sz="2400" dirty="0"/>
              <a:t>(μελέτη σε </a:t>
            </a:r>
          </a:p>
          <a:p>
            <a:r>
              <a:rPr lang="el-GR" sz="2400" dirty="0"/>
              <a:t>ασθενείς διαβητικούς με </a:t>
            </a:r>
            <a:r>
              <a:rPr lang="el-GR" sz="2400" dirty="0" err="1"/>
              <a:t>προϋπάρχουσα</a:t>
            </a:r>
            <a:r>
              <a:rPr lang="el-GR" sz="2400" dirty="0"/>
              <a:t> καρδιαγγειακή νόσο  υπό 1.8 </a:t>
            </a:r>
            <a:r>
              <a:rPr lang="en-US" sz="2400" dirty="0"/>
              <a:t>mg liraglutide. </a:t>
            </a:r>
          </a:p>
        </p:txBody>
      </p:sp>
      <p:sp>
        <p:nvSpPr>
          <p:cNvPr id="6" name="TextBox 5">
            <a:extLst>
              <a:ext uri="{FF2B5EF4-FFF2-40B4-BE49-F238E27FC236}">
                <a16:creationId xmlns:a16="http://schemas.microsoft.com/office/drawing/2014/main" id="{23A4A281-823A-6A3F-C39D-84186D5F7C26}"/>
              </a:ext>
            </a:extLst>
          </p:cNvPr>
          <p:cNvSpPr txBox="1"/>
          <p:nvPr/>
        </p:nvSpPr>
        <p:spPr>
          <a:xfrm>
            <a:off x="11069054" y="6581001"/>
            <a:ext cx="1251283" cy="276999"/>
          </a:xfrm>
          <a:prstGeom prst="rect">
            <a:avLst/>
          </a:prstGeom>
          <a:noFill/>
        </p:spPr>
        <p:txBody>
          <a:bodyPr wrap="square" rtlCol="0">
            <a:spAutoFit/>
          </a:bodyPr>
          <a:lstStyle/>
          <a:p>
            <a:r>
              <a:rPr lang="en-US" sz="1200" dirty="0"/>
              <a:t>PMID 27295427</a:t>
            </a:r>
          </a:p>
        </p:txBody>
      </p:sp>
      <p:sp>
        <p:nvSpPr>
          <p:cNvPr id="7" name="TextBox 6">
            <a:extLst>
              <a:ext uri="{FF2B5EF4-FFF2-40B4-BE49-F238E27FC236}">
                <a16:creationId xmlns:a16="http://schemas.microsoft.com/office/drawing/2014/main" id="{B598B1C7-79BE-9B9D-6F65-2F3FFBCBB9EF}"/>
              </a:ext>
            </a:extLst>
          </p:cNvPr>
          <p:cNvSpPr txBox="1"/>
          <p:nvPr/>
        </p:nvSpPr>
        <p:spPr>
          <a:xfrm>
            <a:off x="0" y="1001738"/>
            <a:ext cx="10471969" cy="3416320"/>
          </a:xfrm>
          <a:prstGeom prst="rect">
            <a:avLst/>
          </a:prstGeom>
          <a:noFill/>
        </p:spPr>
        <p:txBody>
          <a:bodyPr wrap="none" rtlCol="0">
            <a:spAutoFit/>
          </a:bodyPr>
          <a:lstStyle/>
          <a:p>
            <a:r>
              <a:rPr lang="el-GR" sz="2400" b="1" dirty="0"/>
              <a:t>Παρενέργειες</a:t>
            </a:r>
            <a:r>
              <a:rPr lang="el-GR" sz="2400" dirty="0"/>
              <a:t>: </a:t>
            </a:r>
          </a:p>
          <a:p>
            <a:pPr marL="342900" indent="-342900">
              <a:buFont typeface="Courier New" panose="02070309020205020404" pitchFamily="49" charset="0"/>
              <a:buChar char="o"/>
            </a:pPr>
            <a:r>
              <a:rPr lang="el-GR" sz="2400" u="sng" dirty="0"/>
              <a:t>Γαστρεντερικές </a:t>
            </a:r>
            <a:r>
              <a:rPr lang="el-GR" sz="2400" dirty="0"/>
              <a:t>:</a:t>
            </a:r>
          </a:p>
          <a:p>
            <a:pPr marL="342900" indent="-342900">
              <a:buFont typeface="Wingdings" panose="05000000000000000000" pitchFamily="2" charset="2"/>
              <a:buChar char="Ø"/>
            </a:pPr>
            <a:r>
              <a:rPr lang="el-GR" sz="2400" dirty="0"/>
              <a:t>  ναυτία, έμετοι κυρίως στις πρώτες εβδομάδες της αγωγής και </a:t>
            </a:r>
          </a:p>
          <a:p>
            <a:r>
              <a:rPr lang="el-GR" sz="2400" dirty="0"/>
              <a:t> σε περιπτώσεις που ο ασθενής τρώει γρήγορα ή έχει πάντα </a:t>
            </a:r>
            <a:r>
              <a:rPr lang="el-GR" sz="2400" dirty="0" err="1"/>
              <a:t>υπερπλήρες</a:t>
            </a:r>
            <a:r>
              <a:rPr lang="el-GR" sz="2400" dirty="0"/>
              <a:t> στομάχι</a:t>
            </a:r>
          </a:p>
          <a:p>
            <a:r>
              <a:rPr lang="el-GR" sz="2400" dirty="0"/>
              <a:t>μετά τα γεύματα.  </a:t>
            </a:r>
          </a:p>
          <a:p>
            <a:pPr marL="342900" indent="-342900">
              <a:buFont typeface="Wingdings" panose="05000000000000000000" pitchFamily="2" charset="2"/>
              <a:buChar char="Ø"/>
            </a:pPr>
            <a:r>
              <a:rPr lang="el-GR" sz="2400" dirty="0"/>
              <a:t>Διάρροιες ή δυσκοιλιότητα. </a:t>
            </a:r>
          </a:p>
          <a:p>
            <a:pPr marL="342900" indent="-342900">
              <a:buFont typeface="Wingdings" panose="05000000000000000000" pitchFamily="2" charset="2"/>
              <a:buChar char="Ø"/>
            </a:pPr>
            <a:r>
              <a:rPr lang="el-GR" sz="2400" dirty="0"/>
              <a:t>Πιο σπάνια παγκρεατίτιδα- χολοκυστίτιδα (αίτιο διακοπής αγωγής)</a:t>
            </a:r>
          </a:p>
          <a:p>
            <a:pPr marL="342900" indent="-342900">
              <a:buFont typeface="Wingdings" panose="05000000000000000000" pitchFamily="2" charset="2"/>
              <a:buChar char="Ø"/>
            </a:pPr>
            <a:r>
              <a:rPr lang="el-GR" sz="2400" dirty="0"/>
              <a:t>σε τρωκτικά συσχέτιση με καλοήθεις και κακοήθεις όγκους των </a:t>
            </a:r>
            <a:r>
              <a:rPr lang="en-US" sz="2400" dirty="0"/>
              <a:t>C </a:t>
            </a:r>
            <a:r>
              <a:rPr lang="el-GR" sz="2400" dirty="0"/>
              <a:t>κυττάρων του</a:t>
            </a:r>
          </a:p>
          <a:p>
            <a:r>
              <a:rPr lang="el-GR" sz="2400" dirty="0"/>
              <a:t>     θυρεοειδούς. Ως τώρα καμία συσχέτιση σε ανθρώπινες σειρές. </a:t>
            </a:r>
            <a:endParaRPr lang="en-US" sz="2400" dirty="0"/>
          </a:p>
        </p:txBody>
      </p:sp>
      <p:sp>
        <p:nvSpPr>
          <p:cNvPr id="8" name="TextBox 7">
            <a:extLst>
              <a:ext uri="{FF2B5EF4-FFF2-40B4-BE49-F238E27FC236}">
                <a16:creationId xmlns:a16="http://schemas.microsoft.com/office/drawing/2014/main" id="{255EA19D-B100-38FA-1E2B-69B601E747B4}"/>
              </a:ext>
            </a:extLst>
          </p:cNvPr>
          <p:cNvSpPr txBox="1"/>
          <p:nvPr/>
        </p:nvSpPr>
        <p:spPr>
          <a:xfrm>
            <a:off x="0" y="4295244"/>
            <a:ext cx="11978536" cy="2308324"/>
          </a:xfrm>
          <a:prstGeom prst="rect">
            <a:avLst/>
          </a:prstGeom>
          <a:noFill/>
        </p:spPr>
        <p:txBody>
          <a:bodyPr wrap="none" rtlCol="0">
            <a:spAutoFit/>
          </a:bodyPr>
          <a:lstStyle/>
          <a:p>
            <a:r>
              <a:rPr lang="el-GR" sz="2400" b="1" dirty="0"/>
              <a:t>Αντενδείξεις: </a:t>
            </a:r>
            <a:r>
              <a:rPr lang="el-GR" sz="2400" dirty="0"/>
              <a:t> </a:t>
            </a:r>
          </a:p>
          <a:p>
            <a:pPr marL="342900" indent="-342900">
              <a:buFont typeface="Wingdings" panose="05000000000000000000" pitchFamily="2" charset="2"/>
              <a:buChar char="Ø"/>
            </a:pPr>
            <a:r>
              <a:rPr lang="el-GR" sz="2400" dirty="0"/>
              <a:t>εγκυμοσύνη-θηλασμός (έλλειψη δεδομένων από ανθρώπους, σε ποντίκια</a:t>
            </a:r>
          </a:p>
          <a:p>
            <a:r>
              <a:rPr lang="el-GR" sz="2400" dirty="0"/>
              <a:t>καμία </a:t>
            </a:r>
            <a:r>
              <a:rPr lang="el-GR" sz="2400" dirty="0" err="1"/>
              <a:t>εμβρυοτοξικότητα</a:t>
            </a:r>
            <a:endParaRPr lang="el-GR" sz="2400" dirty="0"/>
          </a:p>
          <a:p>
            <a:pPr marL="342900" indent="-342900">
              <a:buFont typeface="Wingdings" panose="05000000000000000000" pitchFamily="2" charset="2"/>
              <a:buChar char="Ø"/>
            </a:pPr>
            <a:r>
              <a:rPr lang="el-GR" sz="2400" dirty="0"/>
              <a:t>Ιστορικό παγκρεατίτιδας (αγνώστου αρχής). Αν το αίτιο ήταν πχ η χολολιθίαση, τότε μπορεί</a:t>
            </a:r>
          </a:p>
          <a:p>
            <a:r>
              <a:rPr lang="el-GR" sz="2400" dirty="0"/>
              <a:t>     να δοκιμασθεί η αγωγή.</a:t>
            </a:r>
          </a:p>
          <a:p>
            <a:pPr marL="342900" indent="-342900">
              <a:buFont typeface="Wingdings" panose="05000000000000000000" pitchFamily="2" charset="2"/>
              <a:buChar char="Ø"/>
            </a:pPr>
            <a:r>
              <a:rPr lang="el-GR" sz="2400" dirty="0" err="1"/>
              <a:t>Μυελοειδές</a:t>
            </a:r>
            <a:r>
              <a:rPr lang="el-GR" sz="2400" dirty="0"/>
              <a:t> καρκίνωμα θυρεοειδούς ή ΜΕΝ2.    </a:t>
            </a:r>
            <a:endParaRPr lang="en-US" sz="2400" dirty="0"/>
          </a:p>
        </p:txBody>
      </p:sp>
    </p:spTree>
    <p:extLst>
      <p:ext uri="{BB962C8B-B14F-4D97-AF65-F5344CB8AC3E}">
        <p14:creationId xmlns:p14="http://schemas.microsoft.com/office/powerpoint/2010/main" val="10618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E8A2EC-8C6C-965C-B13E-C6FDC9A28511}"/>
              </a:ext>
            </a:extLst>
          </p:cNvPr>
          <p:cNvPicPr>
            <a:picLocks noChangeAspect="1"/>
          </p:cNvPicPr>
          <p:nvPr/>
        </p:nvPicPr>
        <p:blipFill>
          <a:blip r:embed="rId2"/>
          <a:stretch>
            <a:fillRect/>
          </a:stretch>
        </p:blipFill>
        <p:spPr>
          <a:xfrm>
            <a:off x="514350" y="1538668"/>
            <a:ext cx="10887074" cy="5182942"/>
          </a:xfrm>
          <a:prstGeom prst="rect">
            <a:avLst/>
          </a:prstGeom>
        </p:spPr>
      </p:pic>
      <p:sp>
        <p:nvSpPr>
          <p:cNvPr id="8" name="TextBox 7">
            <a:extLst>
              <a:ext uri="{FF2B5EF4-FFF2-40B4-BE49-F238E27FC236}">
                <a16:creationId xmlns:a16="http://schemas.microsoft.com/office/drawing/2014/main" id="{1850ADD4-15E0-E198-FB66-12B8CAE4D3A6}"/>
              </a:ext>
            </a:extLst>
          </p:cNvPr>
          <p:cNvSpPr txBox="1"/>
          <p:nvPr/>
        </p:nvSpPr>
        <p:spPr>
          <a:xfrm>
            <a:off x="4702124" y="0"/>
            <a:ext cx="2787751" cy="954107"/>
          </a:xfrm>
          <a:prstGeom prst="rect">
            <a:avLst/>
          </a:prstGeom>
          <a:noFill/>
        </p:spPr>
        <p:txBody>
          <a:bodyPr wrap="none" rtlCol="0">
            <a:spAutoFit/>
          </a:bodyPr>
          <a:lstStyle/>
          <a:p>
            <a:pPr algn="ctr"/>
            <a:r>
              <a:rPr lang="el-GR" sz="2800" b="1"/>
              <a:t>Κλινική πράξη</a:t>
            </a:r>
            <a:endParaRPr lang="en-US" sz="2800" b="1"/>
          </a:p>
          <a:p>
            <a:pPr algn="ctr"/>
            <a:r>
              <a:rPr lang="en-US" sz="2800" err="1"/>
              <a:t>Tirzepatide</a:t>
            </a:r>
            <a:r>
              <a:rPr lang="en-US" sz="2800"/>
              <a:t> 15 mg</a:t>
            </a:r>
          </a:p>
        </p:txBody>
      </p:sp>
      <p:sp>
        <p:nvSpPr>
          <p:cNvPr id="9" name="TextBox 8">
            <a:extLst>
              <a:ext uri="{FF2B5EF4-FFF2-40B4-BE49-F238E27FC236}">
                <a16:creationId xmlns:a16="http://schemas.microsoft.com/office/drawing/2014/main" id="{D6FC99B4-95AD-92BE-B8AA-AE895225FC22}"/>
              </a:ext>
            </a:extLst>
          </p:cNvPr>
          <p:cNvSpPr txBox="1"/>
          <p:nvPr/>
        </p:nvSpPr>
        <p:spPr>
          <a:xfrm>
            <a:off x="3575918" y="834691"/>
            <a:ext cx="5040162" cy="523220"/>
          </a:xfrm>
          <a:prstGeom prst="rect">
            <a:avLst/>
          </a:prstGeom>
          <a:noFill/>
        </p:spPr>
        <p:txBody>
          <a:bodyPr wrap="none" rtlCol="0">
            <a:spAutoFit/>
          </a:bodyPr>
          <a:lstStyle/>
          <a:p>
            <a:r>
              <a:rPr lang="pt-BR" sz="2400" b="1" i="0">
                <a:solidFill>
                  <a:srgbClr val="202124"/>
                </a:solidFill>
                <a:effectLst/>
                <a:latin typeface="arial" panose="020B0604020202020204" pitchFamily="34" charset="0"/>
              </a:rPr>
              <a:t> </a:t>
            </a:r>
            <a:r>
              <a:rPr lang="pt-BR" sz="2800"/>
              <a:t>Dual GIP/GLP-1 receptor agonist </a:t>
            </a:r>
            <a:endParaRPr lang="en-US" sz="2800"/>
          </a:p>
        </p:txBody>
      </p:sp>
      <p:sp>
        <p:nvSpPr>
          <p:cNvPr id="11" name="TextBox 10">
            <a:extLst>
              <a:ext uri="{FF2B5EF4-FFF2-40B4-BE49-F238E27FC236}">
                <a16:creationId xmlns:a16="http://schemas.microsoft.com/office/drawing/2014/main" id="{F692AF08-FC08-72A2-8EBF-7A0A1F013F13}"/>
              </a:ext>
            </a:extLst>
          </p:cNvPr>
          <p:cNvSpPr txBox="1"/>
          <p:nvPr/>
        </p:nvSpPr>
        <p:spPr>
          <a:xfrm>
            <a:off x="4844716" y="1169336"/>
            <a:ext cx="2029326" cy="369332"/>
          </a:xfrm>
          <a:prstGeom prst="rect">
            <a:avLst/>
          </a:prstGeom>
          <a:noFill/>
        </p:spPr>
        <p:txBody>
          <a:bodyPr wrap="square">
            <a:spAutoFit/>
          </a:bodyPr>
          <a:lstStyle/>
          <a:p>
            <a:r>
              <a:rPr lang="en-US"/>
              <a:t>GIP:GLP1 5:1 ratio</a:t>
            </a:r>
          </a:p>
        </p:txBody>
      </p:sp>
      <p:sp>
        <p:nvSpPr>
          <p:cNvPr id="2" name="TextBox 1">
            <a:extLst>
              <a:ext uri="{FF2B5EF4-FFF2-40B4-BE49-F238E27FC236}">
                <a16:creationId xmlns:a16="http://schemas.microsoft.com/office/drawing/2014/main" id="{5827CD5C-F501-4618-76F2-B7C682033B52}"/>
              </a:ext>
            </a:extLst>
          </p:cNvPr>
          <p:cNvSpPr txBox="1"/>
          <p:nvPr/>
        </p:nvSpPr>
        <p:spPr>
          <a:xfrm>
            <a:off x="10911070" y="6583110"/>
            <a:ext cx="1234633" cy="276999"/>
          </a:xfrm>
          <a:prstGeom prst="rect">
            <a:avLst/>
          </a:prstGeom>
          <a:noFill/>
        </p:spPr>
        <p:txBody>
          <a:bodyPr wrap="none" rtlCol="0">
            <a:spAutoFit/>
          </a:bodyPr>
          <a:lstStyle/>
          <a:p>
            <a:r>
              <a:rPr lang="en-US" sz="1200" dirty="0"/>
              <a:t>PMID: 35658024</a:t>
            </a:r>
          </a:p>
        </p:txBody>
      </p:sp>
    </p:spTree>
    <p:extLst>
      <p:ext uri="{BB962C8B-B14F-4D97-AF65-F5344CB8AC3E}">
        <p14:creationId xmlns:p14="http://schemas.microsoft.com/office/powerpoint/2010/main" val="9353131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83F14F-6E92-9A20-8F05-BBE8094D1AE3}"/>
              </a:ext>
            </a:extLst>
          </p:cNvPr>
          <p:cNvPicPr>
            <a:picLocks noChangeAspect="1"/>
          </p:cNvPicPr>
          <p:nvPr/>
        </p:nvPicPr>
        <p:blipFill>
          <a:blip r:embed="rId2"/>
          <a:stretch>
            <a:fillRect/>
          </a:stretch>
        </p:blipFill>
        <p:spPr>
          <a:xfrm>
            <a:off x="1198072" y="2851085"/>
            <a:ext cx="9638872" cy="3700463"/>
          </a:xfrm>
          <a:prstGeom prst="rect">
            <a:avLst/>
          </a:prstGeom>
        </p:spPr>
      </p:pic>
      <p:sp>
        <p:nvSpPr>
          <p:cNvPr id="6" name="TextBox 5">
            <a:extLst>
              <a:ext uri="{FF2B5EF4-FFF2-40B4-BE49-F238E27FC236}">
                <a16:creationId xmlns:a16="http://schemas.microsoft.com/office/drawing/2014/main" id="{DE2A1733-96A2-453B-4D1B-18F239DE295E}"/>
              </a:ext>
            </a:extLst>
          </p:cNvPr>
          <p:cNvSpPr txBox="1"/>
          <p:nvPr/>
        </p:nvSpPr>
        <p:spPr>
          <a:xfrm>
            <a:off x="11028948" y="6581001"/>
            <a:ext cx="1234633" cy="276999"/>
          </a:xfrm>
          <a:prstGeom prst="rect">
            <a:avLst/>
          </a:prstGeom>
          <a:noFill/>
        </p:spPr>
        <p:txBody>
          <a:bodyPr wrap="none" rtlCol="0">
            <a:spAutoFit/>
          </a:bodyPr>
          <a:lstStyle/>
          <a:p>
            <a:r>
              <a:rPr lang="en-US" sz="1200"/>
              <a:t>PMID: 35809773</a:t>
            </a:r>
          </a:p>
        </p:txBody>
      </p:sp>
      <p:sp>
        <p:nvSpPr>
          <p:cNvPr id="7" name="TextBox 6">
            <a:extLst>
              <a:ext uri="{FF2B5EF4-FFF2-40B4-BE49-F238E27FC236}">
                <a16:creationId xmlns:a16="http://schemas.microsoft.com/office/drawing/2014/main" id="{3E76A4B6-4CE7-E6D2-160E-EF5D2324DF08}"/>
              </a:ext>
            </a:extLst>
          </p:cNvPr>
          <p:cNvSpPr txBox="1"/>
          <p:nvPr/>
        </p:nvSpPr>
        <p:spPr>
          <a:xfrm>
            <a:off x="2173706" y="56147"/>
            <a:ext cx="6284541" cy="523220"/>
          </a:xfrm>
          <a:prstGeom prst="rect">
            <a:avLst/>
          </a:prstGeom>
          <a:noFill/>
        </p:spPr>
        <p:txBody>
          <a:bodyPr wrap="none" rtlCol="0">
            <a:spAutoFit/>
          </a:bodyPr>
          <a:lstStyle/>
          <a:p>
            <a:r>
              <a:rPr lang="en-US" sz="2800" b="1" dirty="0"/>
              <a:t>Triple agonists GLP-1R/ GIPR/Glucagon-R</a:t>
            </a:r>
          </a:p>
        </p:txBody>
      </p:sp>
      <p:sp>
        <p:nvSpPr>
          <p:cNvPr id="8" name="TextBox 7">
            <a:extLst>
              <a:ext uri="{FF2B5EF4-FFF2-40B4-BE49-F238E27FC236}">
                <a16:creationId xmlns:a16="http://schemas.microsoft.com/office/drawing/2014/main" id="{ACA863FC-97B1-D87B-05B5-0A1D660388B1}"/>
              </a:ext>
            </a:extLst>
          </p:cNvPr>
          <p:cNvSpPr txBox="1"/>
          <p:nvPr/>
        </p:nvSpPr>
        <p:spPr>
          <a:xfrm>
            <a:off x="3277571" y="2078867"/>
            <a:ext cx="4405052" cy="461665"/>
          </a:xfrm>
          <a:prstGeom prst="rect">
            <a:avLst/>
          </a:prstGeom>
          <a:noFill/>
        </p:spPr>
        <p:txBody>
          <a:bodyPr wrap="none" rtlCol="0">
            <a:spAutoFit/>
          </a:bodyPr>
          <a:lstStyle/>
          <a:p>
            <a:r>
              <a:rPr lang="en-US" sz="2400" u="sng"/>
              <a:t>High-fat diet-induced obese mice</a:t>
            </a:r>
          </a:p>
        </p:txBody>
      </p:sp>
      <p:sp>
        <p:nvSpPr>
          <p:cNvPr id="9" name="TextBox 8">
            <a:extLst>
              <a:ext uri="{FF2B5EF4-FFF2-40B4-BE49-F238E27FC236}">
                <a16:creationId xmlns:a16="http://schemas.microsoft.com/office/drawing/2014/main" id="{09210A28-70D8-7AE7-5AD2-1CF70FEA31E3}"/>
              </a:ext>
            </a:extLst>
          </p:cNvPr>
          <p:cNvSpPr txBox="1"/>
          <p:nvPr/>
        </p:nvSpPr>
        <p:spPr>
          <a:xfrm>
            <a:off x="940491" y="677095"/>
            <a:ext cx="9408695" cy="830997"/>
          </a:xfrm>
          <a:prstGeom prst="rect">
            <a:avLst/>
          </a:prstGeom>
          <a:noFill/>
        </p:spPr>
        <p:txBody>
          <a:bodyPr wrap="square" rtlCol="0">
            <a:spAutoFit/>
          </a:bodyPr>
          <a:lstStyle/>
          <a:p>
            <a:pPr algn="ctr"/>
            <a:r>
              <a:rPr lang="en-US" sz="2400" dirty="0">
                <a:solidFill>
                  <a:srgbClr val="2E2E2E"/>
                </a:solidFill>
                <a:latin typeface="NexusSerif"/>
              </a:rPr>
              <a:t>Combine a</a:t>
            </a:r>
            <a:r>
              <a:rPr lang="en-US" sz="2400" b="0" i="0" dirty="0">
                <a:solidFill>
                  <a:srgbClr val="2E2E2E"/>
                </a:solidFill>
                <a:effectLst/>
                <a:latin typeface="NexusSerif"/>
              </a:rPr>
              <a:t>norectic and anti-diabetic effects of GLP-1/GIP with the ability of </a:t>
            </a:r>
            <a:r>
              <a:rPr lang="en-US" sz="2400" b="0" i="0" dirty="0" err="1">
                <a:solidFill>
                  <a:srgbClr val="2E2E2E"/>
                </a:solidFill>
                <a:effectLst/>
                <a:latin typeface="NexusSerif"/>
              </a:rPr>
              <a:t>Gcg</a:t>
            </a:r>
            <a:r>
              <a:rPr lang="en-US" sz="2400" b="0" i="0" dirty="0">
                <a:solidFill>
                  <a:srgbClr val="2E2E2E"/>
                </a:solidFill>
                <a:effectLst/>
                <a:latin typeface="NexusSerif"/>
              </a:rPr>
              <a:t> to increase energy expenditure</a:t>
            </a:r>
            <a:endParaRPr lang="en-US" sz="2400" dirty="0"/>
          </a:p>
        </p:txBody>
      </p:sp>
    </p:spTree>
    <p:extLst>
      <p:ext uri="{BB962C8B-B14F-4D97-AF65-F5344CB8AC3E}">
        <p14:creationId xmlns:p14="http://schemas.microsoft.com/office/powerpoint/2010/main" val="25265141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4C2367-50BA-DD4A-213F-F37DA206FB06}"/>
              </a:ext>
            </a:extLst>
          </p:cNvPr>
          <p:cNvPicPr>
            <a:picLocks noChangeAspect="1"/>
          </p:cNvPicPr>
          <p:nvPr/>
        </p:nvPicPr>
        <p:blipFill>
          <a:blip r:embed="rId2"/>
          <a:stretch>
            <a:fillRect/>
          </a:stretch>
        </p:blipFill>
        <p:spPr>
          <a:xfrm>
            <a:off x="651178" y="684313"/>
            <a:ext cx="10855021" cy="5506937"/>
          </a:xfrm>
          <a:prstGeom prst="rect">
            <a:avLst/>
          </a:prstGeom>
        </p:spPr>
      </p:pic>
      <p:sp>
        <p:nvSpPr>
          <p:cNvPr id="7" name="TextBox 6">
            <a:extLst>
              <a:ext uri="{FF2B5EF4-FFF2-40B4-BE49-F238E27FC236}">
                <a16:creationId xmlns:a16="http://schemas.microsoft.com/office/drawing/2014/main" id="{4D5F9AC3-B8E2-B905-A3B0-01F18D2E006A}"/>
              </a:ext>
            </a:extLst>
          </p:cNvPr>
          <p:cNvSpPr txBox="1"/>
          <p:nvPr/>
        </p:nvSpPr>
        <p:spPr>
          <a:xfrm>
            <a:off x="2173706" y="56147"/>
            <a:ext cx="9951635" cy="954107"/>
          </a:xfrm>
          <a:prstGeom prst="rect">
            <a:avLst/>
          </a:prstGeom>
          <a:noFill/>
        </p:spPr>
        <p:txBody>
          <a:bodyPr wrap="none" rtlCol="0">
            <a:spAutoFit/>
          </a:bodyPr>
          <a:lstStyle/>
          <a:p>
            <a:pPr algn="ctr"/>
            <a:r>
              <a:rPr lang="el-GR" sz="2800" b="1" dirty="0"/>
              <a:t>Αναμενόμενες απώλειες βάρους από κάθε αγωγή σε ανθρώπους</a:t>
            </a:r>
          </a:p>
          <a:p>
            <a:pPr algn="ctr"/>
            <a:r>
              <a:rPr lang="el-GR" sz="2800" b="1" dirty="0"/>
              <a:t>και τρωκτικά</a:t>
            </a:r>
            <a:endParaRPr lang="en-US" sz="2800" b="1" dirty="0"/>
          </a:p>
        </p:txBody>
      </p:sp>
    </p:spTree>
    <p:extLst>
      <p:ext uri="{BB962C8B-B14F-4D97-AF65-F5344CB8AC3E}">
        <p14:creationId xmlns:p14="http://schemas.microsoft.com/office/powerpoint/2010/main" val="1824580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22B836-138C-4B79-BD94-F2BA28E436C2}"/>
              </a:ext>
            </a:extLst>
          </p:cNvPr>
          <p:cNvSpPr txBox="1"/>
          <p:nvPr/>
        </p:nvSpPr>
        <p:spPr>
          <a:xfrm>
            <a:off x="182381" y="0"/>
            <a:ext cx="11827238" cy="584775"/>
          </a:xfrm>
          <a:prstGeom prst="rect">
            <a:avLst/>
          </a:prstGeom>
          <a:noFill/>
        </p:spPr>
        <p:txBody>
          <a:bodyPr wrap="square" rtlCol="0">
            <a:spAutoFit/>
          </a:bodyPr>
          <a:lstStyle/>
          <a:p>
            <a:pPr algn="ctr"/>
            <a:r>
              <a:rPr lang="en-US" sz="3200" dirty="0"/>
              <a:t> </a:t>
            </a:r>
            <a:r>
              <a:rPr lang="el-GR" sz="3200" dirty="0"/>
              <a:t>Ο ρόλος των </a:t>
            </a:r>
            <a:r>
              <a:rPr lang="el-GR" sz="3200" dirty="0" err="1"/>
              <a:t>ινκρετινών</a:t>
            </a:r>
            <a:endParaRPr lang="en-US" sz="3200" dirty="0"/>
          </a:p>
        </p:txBody>
      </p:sp>
      <p:pic>
        <p:nvPicPr>
          <p:cNvPr id="5" name="Picture 4">
            <a:extLst>
              <a:ext uri="{FF2B5EF4-FFF2-40B4-BE49-F238E27FC236}">
                <a16:creationId xmlns:a16="http://schemas.microsoft.com/office/drawing/2014/main" id="{BA21A92C-A9F3-45F1-98E8-D1831CC79591}"/>
              </a:ext>
            </a:extLst>
          </p:cNvPr>
          <p:cNvPicPr>
            <a:picLocks noChangeAspect="1"/>
          </p:cNvPicPr>
          <p:nvPr/>
        </p:nvPicPr>
        <p:blipFill>
          <a:blip r:embed="rId2"/>
          <a:stretch>
            <a:fillRect/>
          </a:stretch>
        </p:blipFill>
        <p:spPr>
          <a:xfrm>
            <a:off x="1633341" y="966002"/>
            <a:ext cx="8925318" cy="4925995"/>
          </a:xfrm>
          <a:prstGeom prst="rect">
            <a:avLst/>
          </a:prstGeom>
        </p:spPr>
      </p:pic>
    </p:spTree>
    <p:extLst>
      <p:ext uri="{BB962C8B-B14F-4D97-AF65-F5344CB8AC3E}">
        <p14:creationId xmlns:p14="http://schemas.microsoft.com/office/powerpoint/2010/main" val="29556805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7C3685-5989-CEF5-AF9B-07467DC24F26}"/>
              </a:ext>
            </a:extLst>
          </p:cNvPr>
          <p:cNvPicPr>
            <a:picLocks noChangeAspect="1"/>
          </p:cNvPicPr>
          <p:nvPr/>
        </p:nvPicPr>
        <p:blipFill>
          <a:blip r:embed="rId2"/>
          <a:stretch>
            <a:fillRect/>
          </a:stretch>
        </p:blipFill>
        <p:spPr>
          <a:xfrm>
            <a:off x="526473" y="928093"/>
            <a:ext cx="3199655" cy="5001814"/>
          </a:xfrm>
          <a:prstGeom prst="rect">
            <a:avLst/>
          </a:prstGeom>
        </p:spPr>
      </p:pic>
      <p:pic>
        <p:nvPicPr>
          <p:cNvPr id="5" name="Picture 4">
            <a:extLst>
              <a:ext uri="{FF2B5EF4-FFF2-40B4-BE49-F238E27FC236}">
                <a16:creationId xmlns:a16="http://schemas.microsoft.com/office/drawing/2014/main" id="{DE700E39-1E35-FAE5-AB94-6D19750DA680}"/>
              </a:ext>
            </a:extLst>
          </p:cNvPr>
          <p:cNvPicPr>
            <a:picLocks noChangeAspect="1"/>
          </p:cNvPicPr>
          <p:nvPr/>
        </p:nvPicPr>
        <p:blipFill>
          <a:blip r:embed="rId3"/>
          <a:stretch>
            <a:fillRect/>
          </a:stretch>
        </p:blipFill>
        <p:spPr>
          <a:xfrm>
            <a:off x="3900465" y="1325879"/>
            <a:ext cx="3880722" cy="4604027"/>
          </a:xfrm>
          <a:prstGeom prst="rect">
            <a:avLst/>
          </a:prstGeom>
        </p:spPr>
      </p:pic>
      <p:sp>
        <p:nvSpPr>
          <p:cNvPr id="6" name="TextBox 5">
            <a:extLst>
              <a:ext uri="{FF2B5EF4-FFF2-40B4-BE49-F238E27FC236}">
                <a16:creationId xmlns:a16="http://schemas.microsoft.com/office/drawing/2014/main" id="{5F88F01F-68FB-DFB1-FFFE-73BE362EC8DF}"/>
              </a:ext>
            </a:extLst>
          </p:cNvPr>
          <p:cNvSpPr txBox="1"/>
          <p:nvPr/>
        </p:nvSpPr>
        <p:spPr>
          <a:xfrm>
            <a:off x="2368433" y="-20566"/>
            <a:ext cx="6979475" cy="584775"/>
          </a:xfrm>
          <a:prstGeom prst="rect">
            <a:avLst/>
          </a:prstGeom>
          <a:noFill/>
        </p:spPr>
        <p:txBody>
          <a:bodyPr wrap="none" rtlCol="0">
            <a:spAutoFit/>
          </a:bodyPr>
          <a:lstStyle/>
          <a:p>
            <a:r>
              <a:rPr lang="el-GR" sz="3200" dirty="0"/>
              <a:t>Κύριοι τύποι βαριατρικών χειρουργείων </a:t>
            </a:r>
            <a:endParaRPr lang="en-CH" sz="3200" dirty="0"/>
          </a:p>
        </p:txBody>
      </p:sp>
      <p:sp>
        <p:nvSpPr>
          <p:cNvPr id="7" name="TextBox 6">
            <a:extLst>
              <a:ext uri="{FF2B5EF4-FFF2-40B4-BE49-F238E27FC236}">
                <a16:creationId xmlns:a16="http://schemas.microsoft.com/office/drawing/2014/main" id="{E7A2D7F0-2DA7-2EEF-ABEC-A49023A2B0F9}"/>
              </a:ext>
            </a:extLst>
          </p:cNvPr>
          <p:cNvSpPr txBox="1"/>
          <p:nvPr/>
        </p:nvSpPr>
        <p:spPr>
          <a:xfrm>
            <a:off x="7974705" y="716280"/>
            <a:ext cx="4042512" cy="5632311"/>
          </a:xfrm>
          <a:prstGeom prst="rect">
            <a:avLst/>
          </a:prstGeom>
          <a:noFill/>
        </p:spPr>
        <p:txBody>
          <a:bodyPr wrap="square" rtlCol="0">
            <a:spAutoFit/>
          </a:bodyPr>
          <a:lstStyle/>
          <a:p>
            <a:r>
              <a:rPr lang="el-GR" sz="2400" dirty="0"/>
              <a:t>Λέγονται και μεταβολικά</a:t>
            </a:r>
          </a:p>
          <a:p>
            <a:r>
              <a:rPr lang="el-GR" sz="2400" dirty="0"/>
              <a:t>χειρουργεία καθώς πέρα</a:t>
            </a:r>
          </a:p>
          <a:p>
            <a:r>
              <a:rPr lang="el-GR" sz="2400" dirty="0"/>
              <a:t>από δυσαπορρόφηση </a:t>
            </a:r>
          </a:p>
          <a:p>
            <a:r>
              <a:rPr lang="el-GR" sz="2400" dirty="0"/>
              <a:t>προκαλούν και μεταβολικές</a:t>
            </a:r>
          </a:p>
          <a:p>
            <a:r>
              <a:rPr lang="el-GR" sz="2400" dirty="0"/>
              <a:t>αλλαγές (πχ αλλαγές στο</a:t>
            </a:r>
          </a:p>
          <a:p>
            <a:r>
              <a:rPr lang="el-GR" sz="2400" dirty="0"/>
              <a:t>βασικό μεταβολικό ρυθμό, </a:t>
            </a:r>
          </a:p>
          <a:p>
            <a:r>
              <a:rPr lang="el-GR" sz="2400" dirty="0"/>
              <a:t>στην έκκριση ινκρετινών κλπ).</a:t>
            </a:r>
          </a:p>
          <a:p>
            <a:r>
              <a:rPr lang="el-GR" sz="2400" dirty="0"/>
              <a:t>Συζητούνται σε ασθενείς με</a:t>
            </a:r>
          </a:p>
          <a:p>
            <a:r>
              <a:rPr lang="el-GR" sz="2400" dirty="0"/>
              <a:t>ΒΜΙ&gt;35 </a:t>
            </a:r>
            <a:r>
              <a:rPr lang="en-US" sz="2400" dirty="0"/>
              <a:t>kg/m</a:t>
            </a:r>
            <a:r>
              <a:rPr lang="en-US" sz="2400" baseline="30000" dirty="0"/>
              <a:t>2 </a:t>
            </a:r>
            <a:r>
              <a:rPr lang="el-GR" sz="2400" dirty="0"/>
              <a:t>λαμβάνοντας</a:t>
            </a:r>
          </a:p>
          <a:p>
            <a:r>
              <a:rPr lang="el-GR" sz="2400" dirty="0"/>
              <a:t>υπόψη συννοσηρότητες </a:t>
            </a:r>
          </a:p>
          <a:p>
            <a:r>
              <a:rPr lang="el-GR" sz="2400" dirty="0"/>
              <a:t>και μετά από κατάλληλη</a:t>
            </a:r>
          </a:p>
          <a:p>
            <a:r>
              <a:rPr lang="el-GR" sz="2400" dirty="0"/>
              <a:t>προετοιμασία (διαιτολόγος,</a:t>
            </a:r>
          </a:p>
          <a:p>
            <a:r>
              <a:rPr lang="el-GR" sz="2400" dirty="0"/>
              <a:t>ψυχολόγος, ενδοκρινολόγος, </a:t>
            </a:r>
          </a:p>
          <a:p>
            <a:r>
              <a:rPr lang="el-GR" sz="2400" dirty="0"/>
              <a:t>χειρουργός, γαστρεντερολόγος)</a:t>
            </a:r>
            <a:endParaRPr lang="en-CH" sz="2400" dirty="0"/>
          </a:p>
        </p:txBody>
      </p:sp>
    </p:spTree>
    <p:extLst>
      <p:ext uri="{BB962C8B-B14F-4D97-AF65-F5344CB8AC3E}">
        <p14:creationId xmlns:p14="http://schemas.microsoft.com/office/powerpoint/2010/main" val="38885929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AC23EB-DCFE-C9B3-5792-9498299E47B8}"/>
              </a:ext>
            </a:extLst>
          </p:cNvPr>
          <p:cNvSpPr txBox="1"/>
          <p:nvPr/>
        </p:nvSpPr>
        <p:spPr>
          <a:xfrm>
            <a:off x="4429103" y="0"/>
            <a:ext cx="3333798" cy="523220"/>
          </a:xfrm>
          <a:prstGeom prst="rect">
            <a:avLst/>
          </a:prstGeom>
          <a:noFill/>
        </p:spPr>
        <p:txBody>
          <a:bodyPr wrap="none" rtlCol="0">
            <a:spAutoFit/>
          </a:bodyPr>
          <a:lstStyle/>
          <a:p>
            <a:pPr algn="ctr"/>
            <a:r>
              <a:rPr lang="en-US" sz="2800" b="1"/>
              <a:t>Take-home messages</a:t>
            </a:r>
          </a:p>
        </p:txBody>
      </p:sp>
      <p:sp>
        <p:nvSpPr>
          <p:cNvPr id="2" name="TextBox 1">
            <a:extLst>
              <a:ext uri="{FF2B5EF4-FFF2-40B4-BE49-F238E27FC236}">
                <a16:creationId xmlns:a16="http://schemas.microsoft.com/office/drawing/2014/main" id="{93A16C3B-969E-2FEB-A53B-D94B27741A70}"/>
              </a:ext>
            </a:extLst>
          </p:cNvPr>
          <p:cNvSpPr txBox="1"/>
          <p:nvPr/>
        </p:nvSpPr>
        <p:spPr>
          <a:xfrm>
            <a:off x="5186135" y="2487386"/>
            <a:ext cx="1828800" cy="1828800"/>
          </a:xfrm>
          <a:prstGeom prst="rect">
            <a:avLst/>
          </a:prstGeom>
          <a:noFill/>
        </p:spPr>
        <p:txBody>
          <a:bodyPr wrap="square" rtlCol="0">
            <a:spAutoFit/>
          </a:bodyPr>
          <a:lstStyle/>
          <a:p>
            <a:pPr algn="l"/>
            <a:endParaRPr lang="en-US" dirty="0"/>
          </a:p>
        </p:txBody>
      </p:sp>
      <p:sp>
        <p:nvSpPr>
          <p:cNvPr id="3" name="TextBox 2">
            <a:extLst>
              <a:ext uri="{FF2B5EF4-FFF2-40B4-BE49-F238E27FC236}">
                <a16:creationId xmlns:a16="http://schemas.microsoft.com/office/drawing/2014/main" id="{037A42BF-1151-4806-AA9B-1C0228D61701}"/>
              </a:ext>
            </a:extLst>
          </p:cNvPr>
          <p:cNvSpPr txBox="1"/>
          <p:nvPr/>
        </p:nvSpPr>
        <p:spPr>
          <a:xfrm>
            <a:off x="5186135" y="2487386"/>
            <a:ext cx="1828800" cy="1828800"/>
          </a:xfrm>
          <a:prstGeom prst="rect">
            <a:avLst/>
          </a:prstGeom>
          <a:noFill/>
        </p:spPr>
        <p:txBody>
          <a:bodyPr wrap="square" rtlCol="0">
            <a:spAutoFit/>
          </a:bodyPr>
          <a:lstStyle/>
          <a:p>
            <a:pPr algn="l"/>
            <a:endParaRPr lang="en-US" dirty="0"/>
          </a:p>
        </p:txBody>
      </p:sp>
      <p:sp>
        <p:nvSpPr>
          <p:cNvPr id="6" name="TextBox 5">
            <a:extLst>
              <a:ext uri="{FF2B5EF4-FFF2-40B4-BE49-F238E27FC236}">
                <a16:creationId xmlns:a16="http://schemas.microsoft.com/office/drawing/2014/main" id="{9FCE3A47-4C16-52CC-ADD7-6B34E313C152}"/>
              </a:ext>
            </a:extLst>
          </p:cNvPr>
          <p:cNvSpPr txBox="1"/>
          <p:nvPr/>
        </p:nvSpPr>
        <p:spPr>
          <a:xfrm>
            <a:off x="60778" y="523220"/>
            <a:ext cx="11989103" cy="1938992"/>
          </a:xfrm>
          <a:prstGeom prst="rect">
            <a:avLst/>
          </a:prstGeom>
          <a:noFill/>
        </p:spPr>
        <p:txBody>
          <a:bodyPr wrap="square" rtlCol="0">
            <a:spAutoFit/>
          </a:bodyPr>
          <a:lstStyle/>
          <a:p>
            <a:pPr marL="285750" indent="-285750" algn="l">
              <a:buFont typeface="Wingdings" pitchFamily="2" charset="2"/>
              <a:buChar char="q"/>
            </a:pPr>
            <a:r>
              <a:rPr lang="en-US" sz="2400" dirty="0"/>
              <a:t>H </a:t>
            </a:r>
            <a:r>
              <a:rPr lang="el-GR" sz="2400" dirty="0"/>
              <a:t>κατηγορία των αγωνιστών </a:t>
            </a:r>
            <a:r>
              <a:rPr lang="en-US" sz="2400" dirty="0"/>
              <a:t>GLP-1R</a:t>
            </a:r>
            <a:r>
              <a:rPr lang="el-GR" sz="2400" dirty="0"/>
              <a:t> αποτελεί αποδεδειγμένη αποτελεσματική λύση για την παχυσαρκία για απώλεια βάρους μέχρι περίπου 15% στον πρώτο χρόνο.  Το ποσοστό της απώλειας βάρους ποικίλει αναλόγως με την κατάσταση του ασθενούς σε επίπεδο διατροφής (</a:t>
            </a:r>
            <a:r>
              <a:rPr lang="en-US" sz="2400" dirty="0"/>
              <a:t>emotional eating) </a:t>
            </a:r>
            <a:r>
              <a:rPr lang="el-GR" sz="2400" dirty="0"/>
              <a:t>και φυσικής δραστηριότητας. Πιθανώς υπάρχουν και άλλοι παράγοντες που δε γνωρίζουμε.</a:t>
            </a:r>
          </a:p>
        </p:txBody>
      </p:sp>
      <p:sp>
        <p:nvSpPr>
          <p:cNvPr id="7" name="TextBox 6">
            <a:extLst>
              <a:ext uri="{FF2B5EF4-FFF2-40B4-BE49-F238E27FC236}">
                <a16:creationId xmlns:a16="http://schemas.microsoft.com/office/drawing/2014/main" id="{32C35908-F87B-49A2-7BA0-146315B91EFA}"/>
              </a:ext>
            </a:extLst>
          </p:cNvPr>
          <p:cNvSpPr txBox="1"/>
          <p:nvPr/>
        </p:nvSpPr>
        <p:spPr>
          <a:xfrm>
            <a:off x="15421" y="2523767"/>
            <a:ext cx="11762318" cy="1200329"/>
          </a:xfrm>
          <a:prstGeom prst="rect">
            <a:avLst/>
          </a:prstGeom>
          <a:noFill/>
        </p:spPr>
        <p:txBody>
          <a:bodyPr wrap="square" rtlCol="0">
            <a:spAutoFit/>
          </a:bodyPr>
          <a:lstStyle/>
          <a:p>
            <a:pPr marL="342900" indent="-342900" algn="l">
              <a:buFont typeface="Wingdings" pitchFamily="2" charset="2"/>
              <a:buChar char="q"/>
            </a:pPr>
            <a:r>
              <a:rPr lang="el-GR" sz="2400" dirty="0"/>
              <a:t>Ο συνδυασμός δραστικότητας αγωνιστή </a:t>
            </a:r>
            <a:r>
              <a:rPr lang="en-US" sz="2400" dirty="0"/>
              <a:t>GLP-1R </a:t>
            </a:r>
            <a:r>
              <a:rPr lang="el-GR" sz="2400" dirty="0"/>
              <a:t>και </a:t>
            </a:r>
            <a:r>
              <a:rPr lang="en-US" sz="2400" dirty="0"/>
              <a:t>GIP-R </a:t>
            </a:r>
            <a:r>
              <a:rPr lang="el-GR" sz="2400" dirty="0"/>
              <a:t>στο ίδιο μόριο όπως στην </a:t>
            </a:r>
            <a:r>
              <a:rPr lang="el-GR" sz="2400" dirty="0" err="1"/>
              <a:t>τιρζεπατίδη</a:t>
            </a:r>
            <a:r>
              <a:rPr lang="el-GR" sz="2400" dirty="0"/>
              <a:t> προσφέρει μεγαλύτερη ποσοστιαία απώλεια βάρους από ό,τι ο κάθε παράγοντας χωριστά. </a:t>
            </a:r>
            <a:endParaRPr lang="en-US" sz="2400" dirty="0"/>
          </a:p>
        </p:txBody>
      </p:sp>
      <p:sp>
        <p:nvSpPr>
          <p:cNvPr id="10" name="TextBox 9">
            <a:extLst>
              <a:ext uri="{FF2B5EF4-FFF2-40B4-BE49-F238E27FC236}">
                <a16:creationId xmlns:a16="http://schemas.microsoft.com/office/drawing/2014/main" id="{A10F8EAB-3628-9D5A-9D4A-87C076CBDDC3}"/>
              </a:ext>
            </a:extLst>
          </p:cNvPr>
          <p:cNvSpPr txBox="1"/>
          <p:nvPr/>
        </p:nvSpPr>
        <p:spPr>
          <a:xfrm>
            <a:off x="0" y="3785651"/>
            <a:ext cx="11762318"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Wingdings" pitchFamily="2" charset="2"/>
              <a:buChar char="q"/>
            </a:pPr>
            <a:r>
              <a:rPr lang="el-GR" sz="2400" dirty="0"/>
              <a:t>Οι μηχανισμοί δράσης των αγωνιστών </a:t>
            </a:r>
            <a:r>
              <a:rPr lang="en-US" sz="2400" dirty="0"/>
              <a:t>GLP-1R </a:t>
            </a:r>
            <a:r>
              <a:rPr lang="el-GR" sz="2400" dirty="0"/>
              <a:t>και </a:t>
            </a:r>
            <a:r>
              <a:rPr lang="en-US" sz="2400" dirty="0"/>
              <a:t>GIP-R</a:t>
            </a:r>
            <a:r>
              <a:rPr lang="el-GR" sz="2400" dirty="0"/>
              <a:t> είναι </a:t>
            </a:r>
            <a:r>
              <a:rPr lang="el-GR" sz="2400" dirty="0" err="1"/>
              <a:t>πλειοτροπικοί</a:t>
            </a:r>
            <a:r>
              <a:rPr lang="el-GR" sz="2400" dirty="0"/>
              <a:t> και αφορούν τον υποθάλαμο (αύξηση κορεσμού, μείωση πείνας), το πάγκρεας (παραγωγή ινσουλίνης),το λιπώδη ιστό (αύξηση χωρητικότητας του από τους </a:t>
            </a:r>
            <a:r>
              <a:rPr lang="en-US" sz="2400" dirty="0"/>
              <a:t>GIP-R agonists).</a:t>
            </a:r>
            <a:r>
              <a:rPr lang="el-GR" sz="2400" dirty="0"/>
              <a:t> Μπορεί να έχουν ευεργετικά αποτελέσματα σε πολλά όργανα στόχους (ήπαρ, νεφρός, καρδιά κλπ) είτε άμεσα με απευθείας δράση είτε έμμεσα.</a:t>
            </a:r>
          </a:p>
        </p:txBody>
      </p:sp>
      <p:sp>
        <p:nvSpPr>
          <p:cNvPr id="12" name="TextBox 11">
            <a:extLst>
              <a:ext uri="{FF2B5EF4-FFF2-40B4-BE49-F238E27FC236}">
                <a16:creationId xmlns:a16="http://schemas.microsoft.com/office/drawing/2014/main" id="{B79575DA-E692-4560-93F4-EF46BCAC43FE}"/>
              </a:ext>
            </a:extLst>
          </p:cNvPr>
          <p:cNvSpPr txBox="1"/>
          <p:nvPr/>
        </p:nvSpPr>
        <p:spPr>
          <a:xfrm>
            <a:off x="60778" y="5724643"/>
            <a:ext cx="11762318" cy="461665"/>
          </a:xfrm>
          <a:prstGeom prst="rect">
            <a:avLst/>
          </a:prstGeom>
          <a:noFill/>
        </p:spPr>
        <p:txBody>
          <a:bodyPr wrap="square" rtlCol="0">
            <a:spAutoFit/>
          </a:bodyPr>
          <a:lstStyle/>
          <a:p>
            <a:pPr marL="342900" indent="-342900" algn="l">
              <a:buFont typeface="Wingdings" pitchFamily="2" charset="2"/>
              <a:buChar char="q"/>
            </a:pPr>
            <a:r>
              <a:rPr lang="el-GR" sz="2400" dirty="0"/>
              <a:t>Απαιτείται περαιτέρω έρευνα για τους ακριβείς μηχανισμούς δράσεις.</a:t>
            </a:r>
            <a:endParaRPr lang="en-US" sz="2400" dirty="0"/>
          </a:p>
        </p:txBody>
      </p:sp>
      <p:sp>
        <p:nvSpPr>
          <p:cNvPr id="8" name="TextBox 7">
            <a:extLst>
              <a:ext uri="{FF2B5EF4-FFF2-40B4-BE49-F238E27FC236}">
                <a16:creationId xmlns:a16="http://schemas.microsoft.com/office/drawing/2014/main" id="{38771C89-47F1-70A3-8E68-03C876058BE0}"/>
              </a:ext>
            </a:extLst>
          </p:cNvPr>
          <p:cNvSpPr txBox="1"/>
          <p:nvPr/>
        </p:nvSpPr>
        <p:spPr>
          <a:xfrm>
            <a:off x="45578" y="6285586"/>
            <a:ext cx="11762318" cy="461665"/>
          </a:xfrm>
          <a:prstGeom prst="rect">
            <a:avLst/>
          </a:prstGeom>
          <a:noFill/>
        </p:spPr>
        <p:txBody>
          <a:bodyPr wrap="square" rtlCol="0">
            <a:spAutoFit/>
          </a:bodyPr>
          <a:lstStyle/>
          <a:p>
            <a:pPr marL="342900" indent="-342900" algn="l">
              <a:buFont typeface="Wingdings" pitchFamily="2" charset="2"/>
              <a:buChar char="q"/>
            </a:pPr>
            <a:r>
              <a:rPr lang="el-GR" sz="2400" dirty="0"/>
              <a:t>Αναμένουμε με ενδιαφέρον τις κλινικές μελέτες με </a:t>
            </a:r>
            <a:r>
              <a:rPr lang="en-US" sz="2400" dirty="0"/>
              <a:t>GLP1-R, GIPR, Glucagon-R agonists. </a:t>
            </a:r>
          </a:p>
        </p:txBody>
      </p:sp>
    </p:spTree>
    <p:extLst>
      <p:ext uri="{BB962C8B-B14F-4D97-AF65-F5344CB8AC3E}">
        <p14:creationId xmlns:p14="http://schemas.microsoft.com/office/powerpoint/2010/main" val="248697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P spid="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0B2F3D-5A82-FBFE-578B-4F0C2FBACADD}"/>
              </a:ext>
            </a:extLst>
          </p:cNvPr>
          <p:cNvSpPr txBox="1"/>
          <p:nvPr/>
        </p:nvSpPr>
        <p:spPr>
          <a:xfrm>
            <a:off x="4306824" y="109728"/>
            <a:ext cx="1970604" cy="584775"/>
          </a:xfrm>
          <a:prstGeom prst="rect">
            <a:avLst/>
          </a:prstGeom>
          <a:noFill/>
        </p:spPr>
        <p:txBody>
          <a:bodyPr wrap="none" rtlCol="0">
            <a:spAutoFit/>
          </a:bodyPr>
          <a:lstStyle/>
          <a:p>
            <a:r>
              <a:rPr lang="en-US" sz="3200" dirty="0"/>
              <a:t>Case study</a:t>
            </a:r>
            <a:endParaRPr lang="en-CH" sz="3200" dirty="0"/>
          </a:p>
        </p:txBody>
      </p:sp>
      <p:sp>
        <p:nvSpPr>
          <p:cNvPr id="5" name="TextBox 4">
            <a:extLst>
              <a:ext uri="{FF2B5EF4-FFF2-40B4-BE49-F238E27FC236}">
                <a16:creationId xmlns:a16="http://schemas.microsoft.com/office/drawing/2014/main" id="{179B0672-F638-57A5-8592-0319F625FD3D}"/>
              </a:ext>
            </a:extLst>
          </p:cNvPr>
          <p:cNvSpPr txBox="1"/>
          <p:nvPr/>
        </p:nvSpPr>
        <p:spPr>
          <a:xfrm flipH="1">
            <a:off x="210312" y="841249"/>
            <a:ext cx="11615928" cy="4524315"/>
          </a:xfrm>
          <a:prstGeom prst="rect">
            <a:avLst/>
          </a:prstGeom>
          <a:noFill/>
        </p:spPr>
        <p:txBody>
          <a:bodyPr wrap="square" rtlCol="0">
            <a:spAutoFit/>
          </a:bodyPr>
          <a:lstStyle/>
          <a:p>
            <a:r>
              <a:rPr lang="el-GR" sz="2400" dirty="0"/>
              <a:t>Άνδρας 35 ετών με βάρος 155 κιλά και υψος 1,85 μέτρα προσέρχεται στο ιατρείο ζητώντας βοήθεια για να χάσει βάρος. Δε λαμβάνει καμία φαρμακευτική αγωγή. Καπνίζει. Κοινωνική χρήση αλκοόλ. </a:t>
            </a:r>
          </a:p>
          <a:p>
            <a:r>
              <a:rPr lang="el-GR" sz="2400" dirty="0"/>
              <a:t>Ποιό είναι το επόμενο ενδεικνυόμενο βήμα στην αντιμετώπισή του;</a:t>
            </a:r>
          </a:p>
          <a:p>
            <a:endParaRPr lang="el-GR" sz="2400" dirty="0"/>
          </a:p>
          <a:p>
            <a:r>
              <a:rPr lang="el-GR" sz="2400" dirty="0"/>
              <a:t>Α. Συνταγογράφηση αναλόγου </a:t>
            </a:r>
            <a:r>
              <a:rPr lang="en-US" sz="2400" dirty="0"/>
              <a:t>GLP-1 </a:t>
            </a:r>
            <a:r>
              <a:rPr lang="el-GR" sz="2400" dirty="0"/>
              <a:t>και επανεκτίμηση σε 3 μήνες</a:t>
            </a:r>
          </a:p>
          <a:p>
            <a:r>
              <a:rPr lang="el-GR" sz="2400" dirty="0"/>
              <a:t>Β. Αιμοληψία για έλεγχο μεταβολικού προφίλ (γλυκόζη, χοληστερόλη κλπ). </a:t>
            </a:r>
          </a:p>
          <a:p>
            <a:r>
              <a:rPr lang="el-GR" sz="2400" dirty="0"/>
              <a:t>Γ. Λεπτομερειακή λήψη ιστορικού και διερεύνηση της εξέλιξης του βάρους και των διατροφικών συνηθειών</a:t>
            </a:r>
          </a:p>
          <a:p>
            <a:r>
              <a:rPr lang="el-GR" sz="2400" dirty="0"/>
              <a:t>Δ. Οδηγία να τρώει τη μισή ποσότητα φαγητού και να αρχίσει άσκηση</a:t>
            </a:r>
          </a:p>
          <a:p>
            <a:r>
              <a:rPr lang="el-GR" sz="2400" dirty="0"/>
              <a:t>Ε. Το Β και το Γ </a:t>
            </a:r>
          </a:p>
          <a:p>
            <a:r>
              <a:rPr lang="el-GR" sz="2400" dirty="0"/>
              <a:t> </a:t>
            </a:r>
          </a:p>
        </p:txBody>
      </p:sp>
    </p:spTree>
    <p:extLst>
      <p:ext uri="{BB962C8B-B14F-4D97-AF65-F5344CB8AC3E}">
        <p14:creationId xmlns:p14="http://schemas.microsoft.com/office/powerpoint/2010/main" val="15839563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0CFC4C-991C-82BC-0024-AB9DA91F602C}"/>
              </a:ext>
            </a:extLst>
          </p:cNvPr>
          <p:cNvSpPr txBox="1"/>
          <p:nvPr/>
        </p:nvSpPr>
        <p:spPr>
          <a:xfrm>
            <a:off x="4306824" y="109728"/>
            <a:ext cx="1970604" cy="584775"/>
          </a:xfrm>
          <a:prstGeom prst="rect">
            <a:avLst/>
          </a:prstGeom>
          <a:noFill/>
        </p:spPr>
        <p:txBody>
          <a:bodyPr wrap="none" rtlCol="0">
            <a:spAutoFit/>
          </a:bodyPr>
          <a:lstStyle/>
          <a:p>
            <a:r>
              <a:rPr lang="en-US" sz="3200" dirty="0"/>
              <a:t>Case study</a:t>
            </a:r>
            <a:endParaRPr lang="en-CH" sz="3200" dirty="0"/>
          </a:p>
        </p:txBody>
      </p:sp>
      <p:sp>
        <p:nvSpPr>
          <p:cNvPr id="5" name="TextBox 4">
            <a:extLst>
              <a:ext uri="{FF2B5EF4-FFF2-40B4-BE49-F238E27FC236}">
                <a16:creationId xmlns:a16="http://schemas.microsoft.com/office/drawing/2014/main" id="{B01B0968-D463-9C42-3850-7378C8AEEC76}"/>
              </a:ext>
            </a:extLst>
          </p:cNvPr>
          <p:cNvSpPr txBox="1"/>
          <p:nvPr/>
        </p:nvSpPr>
        <p:spPr>
          <a:xfrm>
            <a:off x="60922" y="886968"/>
            <a:ext cx="12131078" cy="3785652"/>
          </a:xfrm>
          <a:prstGeom prst="rect">
            <a:avLst/>
          </a:prstGeom>
          <a:noFill/>
        </p:spPr>
        <p:txBody>
          <a:bodyPr wrap="none" rtlCol="0">
            <a:spAutoFit/>
          </a:bodyPr>
          <a:lstStyle/>
          <a:p>
            <a:r>
              <a:rPr lang="el-GR" sz="2400" dirty="0"/>
              <a:t>Από τη λήψη ιστορικού προκύπτει ότι μετά από μια κρανιοεγκεφαλική κάκωση </a:t>
            </a:r>
          </a:p>
          <a:p>
            <a:r>
              <a:rPr lang="el-GR" sz="2400" dirty="0"/>
              <a:t>που είχε από τροχαίο πριν 5 έτη και μια ευρεία νευροχειρουργική επέμβαση άρχισε να</a:t>
            </a:r>
          </a:p>
          <a:p>
            <a:r>
              <a:rPr lang="el-GR" sz="2400" dirty="0"/>
              <a:t>τρώει περισσότερο και να παίρνει βάρος. Έχει έναν πατέρα με παχυσαρκία που έχει υποβληθεί</a:t>
            </a:r>
          </a:p>
          <a:p>
            <a:r>
              <a:rPr lang="el-GR" sz="2400" dirty="0"/>
              <a:t>σε βαριατρικό χειρουργείο.</a:t>
            </a:r>
          </a:p>
          <a:p>
            <a:r>
              <a:rPr lang="el-GR" sz="2400" dirty="0"/>
              <a:t> Ποιός είναι ο κύριος μηχανισμός που οδήγησε  στην παχυσαρκία αυτον τον ασθενή</a:t>
            </a:r>
          </a:p>
          <a:p>
            <a:endParaRPr lang="el-GR" sz="2400" dirty="0"/>
          </a:p>
          <a:p>
            <a:r>
              <a:rPr lang="el-GR" sz="2400" dirty="0"/>
              <a:t>Α. Η υπερβολική λήψη τροφής και η έλλειψη άσκησης</a:t>
            </a:r>
          </a:p>
          <a:p>
            <a:r>
              <a:rPr lang="el-GR" sz="2400" dirty="0"/>
              <a:t>Β. Πιθανή βλάβη στον υποθάλαμο μετατραυματικά-μετεγχειρητικά</a:t>
            </a:r>
          </a:p>
          <a:p>
            <a:r>
              <a:rPr lang="el-GR" sz="2400" dirty="0"/>
              <a:t>Γ. Η λήψη κορτιζόνης που έλαβε για 1 μήνα μετά το χειρουργείο στο κεφάλι</a:t>
            </a:r>
          </a:p>
          <a:p>
            <a:r>
              <a:rPr lang="el-GR" sz="2400" dirty="0"/>
              <a:t>Δ. Κληρονομικότητα</a:t>
            </a:r>
            <a:endParaRPr lang="en-CH" sz="2400" dirty="0"/>
          </a:p>
        </p:txBody>
      </p:sp>
    </p:spTree>
    <p:extLst>
      <p:ext uri="{BB962C8B-B14F-4D97-AF65-F5344CB8AC3E}">
        <p14:creationId xmlns:p14="http://schemas.microsoft.com/office/powerpoint/2010/main" val="40896623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5346D4-937C-482F-03D9-654C8ECD988E}"/>
              </a:ext>
            </a:extLst>
          </p:cNvPr>
          <p:cNvSpPr txBox="1"/>
          <p:nvPr/>
        </p:nvSpPr>
        <p:spPr>
          <a:xfrm>
            <a:off x="4306824" y="109728"/>
            <a:ext cx="1970604" cy="584775"/>
          </a:xfrm>
          <a:prstGeom prst="rect">
            <a:avLst/>
          </a:prstGeom>
          <a:noFill/>
        </p:spPr>
        <p:txBody>
          <a:bodyPr wrap="none" rtlCol="0">
            <a:spAutoFit/>
          </a:bodyPr>
          <a:lstStyle/>
          <a:p>
            <a:r>
              <a:rPr lang="en-US" sz="3200" dirty="0"/>
              <a:t>Case study</a:t>
            </a:r>
            <a:endParaRPr lang="en-CH" sz="3200" dirty="0"/>
          </a:p>
        </p:txBody>
      </p:sp>
      <p:sp>
        <p:nvSpPr>
          <p:cNvPr id="5" name="TextBox 4">
            <a:extLst>
              <a:ext uri="{FF2B5EF4-FFF2-40B4-BE49-F238E27FC236}">
                <a16:creationId xmlns:a16="http://schemas.microsoft.com/office/drawing/2014/main" id="{DC42A44A-5DB1-EA78-57F8-3D220C16DEA9}"/>
              </a:ext>
            </a:extLst>
          </p:cNvPr>
          <p:cNvSpPr txBox="1"/>
          <p:nvPr/>
        </p:nvSpPr>
        <p:spPr>
          <a:xfrm>
            <a:off x="822960" y="1188720"/>
            <a:ext cx="11248720" cy="4154984"/>
          </a:xfrm>
          <a:prstGeom prst="rect">
            <a:avLst/>
          </a:prstGeom>
          <a:noFill/>
        </p:spPr>
        <p:txBody>
          <a:bodyPr wrap="none" rtlCol="0">
            <a:spAutoFit/>
          </a:bodyPr>
          <a:lstStyle/>
          <a:p>
            <a:r>
              <a:rPr lang="el-GR" sz="2400" dirty="0"/>
              <a:t>Μετά από προετοιμασία με διαιτολόγο ο ασθενής μπόρεσε να σταθεροποιήσει</a:t>
            </a:r>
          </a:p>
          <a:p>
            <a:r>
              <a:rPr lang="el-GR" sz="2400" dirty="0"/>
              <a:t>το βάρος του. Παράλληλα κάνει προσπάθεια να αυξήσει τη φυσική του δραστηριότητα. </a:t>
            </a:r>
          </a:p>
          <a:p>
            <a:r>
              <a:rPr lang="el-GR" sz="2400" dirty="0"/>
              <a:t>Ο εργαστηριακός έλεγχος ανέδειξε γλυκόζη νηστείας 145 </a:t>
            </a:r>
            <a:r>
              <a:rPr lang="en-US" sz="2400" dirty="0"/>
              <a:t>mg/dl (</a:t>
            </a:r>
            <a:r>
              <a:rPr lang="el-GR" sz="2400" dirty="0"/>
              <a:t>διαβήτης). </a:t>
            </a:r>
          </a:p>
          <a:p>
            <a:r>
              <a:rPr lang="el-GR" sz="2400" dirty="0"/>
              <a:t>Ποιά θεραπεία θα προτείνατε στον ασθενή με βάση το κλινικό ώφελος αν δεν υπήρχαν </a:t>
            </a:r>
          </a:p>
          <a:p>
            <a:r>
              <a:rPr lang="el-GR" sz="2400" dirty="0"/>
              <a:t>περιορισμοί από τα ασφαλιστικά ταμεία</a:t>
            </a:r>
          </a:p>
          <a:p>
            <a:endParaRPr lang="el-GR" sz="2400" dirty="0"/>
          </a:p>
          <a:p>
            <a:r>
              <a:rPr lang="el-GR" sz="2400" dirty="0"/>
              <a:t>Α. Μετφορμίνη και σε τρεις μήνες επανέλεγχος</a:t>
            </a:r>
          </a:p>
          <a:p>
            <a:r>
              <a:rPr lang="el-GR" sz="2400" dirty="0"/>
              <a:t>Β. Συνέχιση δίαιτας και άσκησης και σε 3 μήνες επανεξέταση χωρίς έναρξη αγωγής</a:t>
            </a:r>
          </a:p>
          <a:p>
            <a:r>
              <a:rPr lang="el-GR" sz="2400" dirty="0"/>
              <a:t>Γ. Μετφορμίνη και </a:t>
            </a:r>
            <a:r>
              <a:rPr lang="en-US" sz="2400" dirty="0"/>
              <a:t>DPP4i</a:t>
            </a:r>
          </a:p>
          <a:p>
            <a:r>
              <a:rPr lang="el-GR" sz="2400" dirty="0"/>
              <a:t>Δ. Μετφορμίνη και </a:t>
            </a:r>
            <a:r>
              <a:rPr lang="en-US" sz="2400" dirty="0"/>
              <a:t>SGLT2i</a:t>
            </a:r>
          </a:p>
          <a:p>
            <a:r>
              <a:rPr lang="el-GR" sz="2400" dirty="0"/>
              <a:t>Ε. Μετφορμίνη και </a:t>
            </a:r>
            <a:r>
              <a:rPr lang="en-US" sz="2400" dirty="0"/>
              <a:t>GLP-1 </a:t>
            </a:r>
            <a:r>
              <a:rPr lang="el-GR" sz="2400" dirty="0"/>
              <a:t>ανάλογο</a:t>
            </a:r>
            <a:endParaRPr lang="en-CH" sz="2400" dirty="0"/>
          </a:p>
        </p:txBody>
      </p:sp>
    </p:spTree>
    <p:extLst>
      <p:ext uri="{BB962C8B-B14F-4D97-AF65-F5344CB8AC3E}">
        <p14:creationId xmlns:p14="http://schemas.microsoft.com/office/powerpoint/2010/main" val="921636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EA0408-3625-4BB5-8049-CDCAD30EBD75}"/>
              </a:ext>
            </a:extLst>
          </p:cNvPr>
          <p:cNvSpPr txBox="1"/>
          <p:nvPr/>
        </p:nvSpPr>
        <p:spPr>
          <a:xfrm>
            <a:off x="182381" y="0"/>
            <a:ext cx="11827238" cy="1077218"/>
          </a:xfrm>
          <a:prstGeom prst="rect">
            <a:avLst/>
          </a:prstGeom>
          <a:noFill/>
        </p:spPr>
        <p:txBody>
          <a:bodyPr wrap="square" rtlCol="0">
            <a:spAutoFit/>
          </a:bodyPr>
          <a:lstStyle/>
          <a:p>
            <a:r>
              <a:rPr lang="el-GR" sz="3200" dirty="0"/>
              <a:t>Πώς όμως το β κύτταρο του παγκρέατος «αντιλαμβάνεται» την αύξηση των επιπέδων γλυκόζης και εκκρίνει ινσουλίνη;</a:t>
            </a:r>
            <a:endParaRPr lang="en-US" sz="3200" dirty="0"/>
          </a:p>
        </p:txBody>
      </p:sp>
      <p:pic>
        <p:nvPicPr>
          <p:cNvPr id="3" name="Picture 2">
            <a:extLst>
              <a:ext uri="{FF2B5EF4-FFF2-40B4-BE49-F238E27FC236}">
                <a16:creationId xmlns:a16="http://schemas.microsoft.com/office/drawing/2014/main" id="{C6B732EF-5551-AB4F-D3CB-464173595AC2}"/>
              </a:ext>
            </a:extLst>
          </p:cNvPr>
          <p:cNvPicPr>
            <a:picLocks noChangeAspect="1"/>
          </p:cNvPicPr>
          <p:nvPr/>
        </p:nvPicPr>
        <p:blipFill>
          <a:blip r:embed="rId3"/>
          <a:stretch>
            <a:fillRect/>
          </a:stretch>
        </p:blipFill>
        <p:spPr>
          <a:xfrm>
            <a:off x="1580149" y="1077218"/>
            <a:ext cx="7772399" cy="5480622"/>
          </a:xfrm>
          <a:prstGeom prst="rect">
            <a:avLst/>
          </a:prstGeom>
        </p:spPr>
      </p:pic>
    </p:spTree>
    <p:extLst>
      <p:ext uri="{BB962C8B-B14F-4D97-AF65-F5344CB8AC3E}">
        <p14:creationId xmlns:p14="http://schemas.microsoft.com/office/powerpoint/2010/main" val="2744668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A04FA-997A-B379-6658-D6403E4EBA11}"/>
              </a:ext>
            </a:extLst>
          </p:cNvPr>
          <p:cNvPicPr>
            <a:picLocks noChangeAspect="1"/>
          </p:cNvPicPr>
          <p:nvPr/>
        </p:nvPicPr>
        <p:blipFill>
          <a:blip r:embed="rId2"/>
          <a:stretch>
            <a:fillRect/>
          </a:stretch>
        </p:blipFill>
        <p:spPr>
          <a:xfrm>
            <a:off x="159501" y="1124712"/>
            <a:ext cx="4181031" cy="5605272"/>
          </a:xfrm>
          <a:prstGeom prst="rect">
            <a:avLst/>
          </a:prstGeom>
        </p:spPr>
      </p:pic>
      <p:sp>
        <p:nvSpPr>
          <p:cNvPr id="6" name="TextBox 5">
            <a:extLst>
              <a:ext uri="{FF2B5EF4-FFF2-40B4-BE49-F238E27FC236}">
                <a16:creationId xmlns:a16="http://schemas.microsoft.com/office/drawing/2014/main" id="{6549FB11-AF12-A7BE-7A8F-730175F4B0ED}"/>
              </a:ext>
            </a:extLst>
          </p:cNvPr>
          <p:cNvSpPr txBox="1"/>
          <p:nvPr/>
        </p:nvSpPr>
        <p:spPr>
          <a:xfrm>
            <a:off x="95250" y="-107954"/>
            <a:ext cx="12192000" cy="1077218"/>
          </a:xfrm>
          <a:prstGeom prst="rect">
            <a:avLst/>
          </a:prstGeom>
          <a:noFill/>
        </p:spPr>
        <p:txBody>
          <a:bodyPr wrap="square" rtlCol="0">
            <a:spAutoFit/>
          </a:bodyPr>
          <a:lstStyle/>
          <a:p>
            <a:pPr algn="ctr"/>
            <a:r>
              <a:rPr lang="el-GR" sz="3200" dirty="0"/>
              <a:t>Η ινσουλίνη εκκρίνεται κατά ώσεις – Οι συγκεντρώσεις της ινσουλίνης είναι 3 φορές πιο υψηλές στην πυλαία φλέβα</a:t>
            </a:r>
            <a:endParaRPr lang="en-CH" sz="3200" dirty="0"/>
          </a:p>
        </p:txBody>
      </p:sp>
      <p:sp>
        <p:nvSpPr>
          <p:cNvPr id="7" name="TextBox 6">
            <a:extLst>
              <a:ext uri="{FF2B5EF4-FFF2-40B4-BE49-F238E27FC236}">
                <a16:creationId xmlns:a16="http://schemas.microsoft.com/office/drawing/2014/main" id="{C9231AB7-B14C-BAD1-43BF-FF37088457B2}"/>
              </a:ext>
            </a:extLst>
          </p:cNvPr>
          <p:cNvSpPr txBox="1"/>
          <p:nvPr/>
        </p:nvSpPr>
        <p:spPr>
          <a:xfrm>
            <a:off x="4622811" y="886968"/>
            <a:ext cx="7409688" cy="7848302"/>
          </a:xfrm>
          <a:prstGeom prst="rect">
            <a:avLst/>
          </a:prstGeom>
          <a:noFill/>
        </p:spPr>
        <p:txBody>
          <a:bodyPr wrap="square" rtlCol="0">
            <a:spAutoFit/>
          </a:bodyPr>
          <a:lstStyle/>
          <a:p>
            <a:r>
              <a:rPr lang="el-GR" dirty="0"/>
              <a:t>Η ινσουλίνη εκκρίνεται σε ώσεις με περιοδικότητα περίπου 5–15 λεπτών. Αυτές οι ώσεις οφείλονται σε συντονισμένες εκκρίσεις από εκατομμύρια νησίδια του παγκρέατος.</a:t>
            </a:r>
          </a:p>
          <a:p>
            <a:r>
              <a:rPr lang="el-GR" dirty="0"/>
              <a:t>Η  έκκριση κατά ώσεις είναι πιο αποτελεσματική από τη συνεχή έκκριση. Αποτρέπει τη μείωση της έκφρασης των υποδοχέων ινσουλίνης, η οποία μπορεί να συμβεί με συνεχή έκθεση στην ινσουλίνη, διατηρώντας έτσι την ευαισθησία και την αποτελεσματικότητα των υποδοχέων.</a:t>
            </a:r>
          </a:p>
          <a:p>
            <a:endParaRPr lang="el-GR" dirty="0"/>
          </a:p>
          <a:p>
            <a:r>
              <a:rPr lang="el-GR" dirty="0"/>
              <a:t>Συντονισμός: Η δημιουργία παλμών ινσουλίνης απαιτεί ισχυρό συντονισμό εντός των νησιδίων και σε όλο το πάγκρεας για να συγχρονιστεί η εκκριτική δραστηριότητα των β-κυττάρων.</a:t>
            </a:r>
          </a:p>
          <a:p>
            <a:r>
              <a:rPr lang="el-GR" dirty="0"/>
              <a:t>Παράγοντες Επιρροής: Διάφοροι παράγοντες, όπως νευρικές εισροές, ορμόνες και μεταβολίτες, μπορούν να επηρεάσουν τη φύση της παλμικής έκκρισης της ινσουλίνης.</a:t>
            </a:r>
          </a:p>
          <a:p>
            <a:r>
              <a:rPr lang="el-GR" dirty="0"/>
              <a:t>Κλινικές Επιπτώσεις</a:t>
            </a:r>
          </a:p>
          <a:p>
            <a:r>
              <a:rPr lang="el-GR" dirty="0"/>
              <a:t>Διαβήτης και Αντίσταση στην Ινσουλίνη: Σε άτομα με διαβήτη τύπου 2 ή άλλες μεταβολικές διαταραχές, το μοτίβο της παλμικής απελευθέρωσης ινσουλίνης συχνά διαταράσσεται. Αυτή η διαταραχή μπορεί να οδηγήσει σε μειωμένη ανοχή στη γλυκόζη και αυξημένη αντίσταση στην ινσουλίνη.</a:t>
            </a:r>
          </a:p>
          <a:p>
            <a:r>
              <a:rPr lang="el-GR" dirty="0"/>
              <a:t>Θεραπευτικές Προσεγγίσεις: Η κατανόηση της παλμικής έκκρισης της ινσουλίνης έχει επιπτώσεις στη θεραπεία του διαβήτη. Η μίμηση αυτού του φυσικού μοτίβου μέσω θεραπευτικών παρεμβάσεων θα μπορούσε ενδεχομένως να βελτιώσει τα μεταβολικά αποτελέσματα σε ασθενείς με διαβήτη.</a:t>
            </a:r>
          </a:p>
          <a:p>
            <a:r>
              <a:rPr lang="el-GR" dirty="0"/>
              <a:t>Συνολικά, η παλμική έκκριση ινσουλίνης είναι μια λεπτομερώς συντονισμένη φυσιολογική διαδικασία που παίζει κρίσιμο ρόλο στην ομοιόσταση της γλυκόζης και τη μεταβολική υγεία. Οι διαταραχές σε αυτό το μοτίβο συνδέονται με μεταβολικές ασθένειες όπως ο διαβήτης τύπου 2.</a:t>
            </a:r>
            <a:endParaRPr lang="en-CH" dirty="0"/>
          </a:p>
        </p:txBody>
      </p:sp>
    </p:spTree>
    <p:extLst>
      <p:ext uri="{BB962C8B-B14F-4D97-AF65-F5344CB8AC3E}">
        <p14:creationId xmlns:p14="http://schemas.microsoft.com/office/powerpoint/2010/main" val="3083785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A956D1-F2E6-42B8-B020-BAB02CE08A61}"/>
              </a:ext>
            </a:extLst>
          </p:cNvPr>
          <p:cNvSpPr txBox="1"/>
          <p:nvPr/>
        </p:nvSpPr>
        <p:spPr>
          <a:xfrm>
            <a:off x="1246682" y="0"/>
            <a:ext cx="9950970" cy="584775"/>
          </a:xfrm>
          <a:prstGeom prst="rect">
            <a:avLst/>
          </a:prstGeom>
          <a:noFill/>
        </p:spPr>
        <p:txBody>
          <a:bodyPr wrap="square" rtlCol="0">
            <a:spAutoFit/>
          </a:bodyPr>
          <a:lstStyle/>
          <a:p>
            <a:r>
              <a:rPr lang="el-GR" sz="3200" dirty="0"/>
              <a:t>Πώς γίνεται η είσοδος της γλυκόζης στους ιστούς;</a:t>
            </a:r>
          </a:p>
        </p:txBody>
      </p:sp>
      <p:sp>
        <p:nvSpPr>
          <p:cNvPr id="7" name="TextBox 6">
            <a:extLst>
              <a:ext uri="{FF2B5EF4-FFF2-40B4-BE49-F238E27FC236}">
                <a16:creationId xmlns:a16="http://schemas.microsoft.com/office/drawing/2014/main" id="{C43D196B-5CAE-48B1-8D83-4DE07541DEE5}"/>
              </a:ext>
            </a:extLst>
          </p:cNvPr>
          <p:cNvSpPr txBox="1"/>
          <p:nvPr/>
        </p:nvSpPr>
        <p:spPr>
          <a:xfrm>
            <a:off x="123411" y="465865"/>
            <a:ext cx="6416539" cy="6370975"/>
          </a:xfrm>
          <a:prstGeom prst="rect">
            <a:avLst/>
          </a:prstGeom>
          <a:noFill/>
        </p:spPr>
        <p:txBody>
          <a:bodyPr wrap="square" rtlCol="0">
            <a:spAutoFit/>
          </a:bodyPr>
          <a:lstStyle/>
          <a:p>
            <a:r>
              <a:rPr lang="en-US" sz="2400" b="1" dirty="0"/>
              <a:t>GLUT transporters</a:t>
            </a:r>
            <a:r>
              <a:rPr lang="el-GR" sz="2400" dirty="0"/>
              <a:t> (</a:t>
            </a:r>
            <a:r>
              <a:rPr lang="el-GR" sz="2400" dirty="0" err="1"/>
              <a:t>διαμεμβρανικές</a:t>
            </a:r>
            <a:r>
              <a:rPr lang="el-GR" sz="2400" dirty="0"/>
              <a:t> πρωτεΐνες)</a:t>
            </a:r>
          </a:p>
          <a:p>
            <a:r>
              <a:rPr lang="en-US" sz="2400" dirty="0"/>
              <a:t>GLUT1: </a:t>
            </a:r>
            <a:r>
              <a:rPr lang="el-GR" sz="2400" dirty="0"/>
              <a:t>εμβρυικοί ιστοί, </a:t>
            </a:r>
            <a:r>
              <a:rPr lang="el-GR" sz="2400" dirty="0" err="1"/>
              <a:t>ερυθροκύτταρα</a:t>
            </a:r>
            <a:r>
              <a:rPr lang="el-GR" sz="2400" dirty="0"/>
              <a:t>, </a:t>
            </a:r>
            <a:r>
              <a:rPr lang="el-GR" sz="2400" dirty="0" err="1"/>
              <a:t>αιματοεγκεφαλικός</a:t>
            </a:r>
            <a:r>
              <a:rPr lang="el-GR" sz="2400" dirty="0"/>
              <a:t> φραγμός. Υπερέκφραση σε καρκίνους. Είναι μόνιμα στην πλασματική μεμβράνη και επιτρέπει την πρόσληψη γλυκόζης  με βασικές συγκεντρώσεις ινσουλίνης.</a:t>
            </a:r>
          </a:p>
          <a:p>
            <a:endParaRPr lang="el-GR" sz="2400" dirty="0"/>
          </a:p>
          <a:p>
            <a:r>
              <a:rPr lang="en-US" sz="2400" dirty="0"/>
              <a:t>GLUT2: </a:t>
            </a:r>
            <a:r>
              <a:rPr lang="el-GR" sz="2400" dirty="0"/>
              <a:t>νεφρός, ήπαρ, β κύτταρα παγκρέατος. Σ</a:t>
            </a:r>
            <a:r>
              <a:rPr lang="el-GR" altLang="el-GR" sz="2400" dirty="0"/>
              <a:t>ημαντικός για την έκκριση της ινσουλίνης διότι επιτρέπει την ανίχνευση από το β-κύτταρο των συγκεντρώσεων της γλυκόζης</a:t>
            </a:r>
            <a:endParaRPr lang="el-GR" sz="2400" dirty="0"/>
          </a:p>
          <a:p>
            <a:endParaRPr lang="el-GR" sz="2400" dirty="0"/>
          </a:p>
          <a:p>
            <a:r>
              <a:rPr lang="en-US" sz="2400" dirty="0"/>
              <a:t>GLUT3: </a:t>
            </a:r>
            <a:r>
              <a:rPr lang="el-GR" sz="2400" dirty="0"/>
              <a:t>νευρώνες και πλακούντας (μη ινσουλινοεξαρτώμενος)</a:t>
            </a:r>
          </a:p>
          <a:p>
            <a:endParaRPr lang="el-GR" sz="2400" dirty="0"/>
          </a:p>
          <a:p>
            <a:r>
              <a:rPr lang="en-US" sz="2400" dirty="0"/>
              <a:t>GLUT4: </a:t>
            </a:r>
            <a:r>
              <a:rPr lang="el-GR" sz="2400" dirty="0"/>
              <a:t>λιπώδης ιστός, γραμμωτός μυς, μυοκάρδιο (ινσουλινοεξαρτώμενος). </a:t>
            </a:r>
            <a:endParaRPr lang="en-US" sz="2400" dirty="0"/>
          </a:p>
        </p:txBody>
      </p:sp>
      <p:pic>
        <p:nvPicPr>
          <p:cNvPr id="9" name="Picture 8">
            <a:extLst>
              <a:ext uri="{FF2B5EF4-FFF2-40B4-BE49-F238E27FC236}">
                <a16:creationId xmlns:a16="http://schemas.microsoft.com/office/drawing/2014/main" id="{704AA0FB-14D7-459C-99A0-B5D6EEB32921}"/>
              </a:ext>
            </a:extLst>
          </p:cNvPr>
          <p:cNvPicPr>
            <a:picLocks noChangeAspect="1"/>
          </p:cNvPicPr>
          <p:nvPr/>
        </p:nvPicPr>
        <p:blipFill>
          <a:blip r:embed="rId2"/>
          <a:stretch>
            <a:fillRect/>
          </a:stretch>
        </p:blipFill>
        <p:spPr>
          <a:xfrm>
            <a:off x="2763733" y="584775"/>
            <a:ext cx="8512384" cy="5141626"/>
          </a:xfrm>
          <a:prstGeom prst="rect">
            <a:avLst/>
          </a:prstGeom>
        </p:spPr>
      </p:pic>
      <p:sp>
        <p:nvSpPr>
          <p:cNvPr id="11" name="TextBox 10">
            <a:extLst>
              <a:ext uri="{FF2B5EF4-FFF2-40B4-BE49-F238E27FC236}">
                <a16:creationId xmlns:a16="http://schemas.microsoft.com/office/drawing/2014/main" id="{D18C22F8-4F44-4DEB-BFAE-825D9FBA31B5}"/>
              </a:ext>
            </a:extLst>
          </p:cNvPr>
          <p:cNvSpPr txBox="1"/>
          <p:nvPr/>
        </p:nvSpPr>
        <p:spPr>
          <a:xfrm>
            <a:off x="10032168" y="6488668"/>
            <a:ext cx="6213422" cy="369332"/>
          </a:xfrm>
          <a:prstGeom prst="rect">
            <a:avLst/>
          </a:prstGeom>
          <a:noFill/>
        </p:spPr>
        <p:txBody>
          <a:bodyPr wrap="square">
            <a:spAutoFit/>
          </a:bodyPr>
          <a:lstStyle/>
          <a:p>
            <a:r>
              <a:rPr lang="en-US" b="0" i="1" dirty="0">
                <a:solidFill>
                  <a:srgbClr val="222222"/>
                </a:solidFill>
                <a:effectLst/>
                <a:latin typeface="-apple-system"/>
              </a:rPr>
              <a:t>Sci Rep</a:t>
            </a:r>
            <a:r>
              <a:rPr lang="en-US" b="0" i="0" dirty="0">
                <a:solidFill>
                  <a:srgbClr val="222222"/>
                </a:solidFill>
                <a:effectLst/>
                <a:latin typeface="-apple-system"/>
              </a:rPr>
              <a:t> </a:t>
            </a:r>
            <a:r>
              <a:rPr lang="en-US" b="1" i="0" dirty="0">
                <a:solidFill>
                  <a:srgbClr val="222222"/>
                </a:solidFill>
                <a:effectLst/>
                <a:latin typeface="-apple-system"/>
              </a:rPr>
              <a:t>9, </a:t>
            </a:r>
            <a:r>
              <a:rPr lang="en-US" b="0" i="0" dirty="0">
                <a:solidFill>
                  <a:srgbClr val="222222"/>
                </a:solidFill>
                <a:effectLst/>
                <a:latin typeface="-apple-system"/>
              </a:rPr>
              <a:t>6477 (2019)</a:t>
            </a:r>
            <a:endParaRPr lang="en-US" dirty="0"/>
          </a:p>
        </p:txBody>
      </p:sp>
      <p:sp>
        <p:nvSpPr>
          <p:cNvPr id="2" name="TextBox 1">
            <a:extLst>
              <a:ext uri="{FF2B5EF4-FFF2-40B4-BE49-F238E27FC236}">
                <a16:creationId xmlns:a16="http://schemas.microsoft.com/office/drawing/2014/main" id="{F7E881DE-8D28-8FE0-BB68-7FCB91E6EA3B}"/>
              </a:ext>
            </a:extLst>
          </p:cNvPr>
          <p:cNvSpPr txBox="1"/>
          <p:nvPr/>
        </p:nvSpPr>
        <p:spPr>
          <a:xfrm>
            <a:off x="5279192" y="5681456"/>
            <a:ext cx="4988758" cy="1200329"/>
          </a:xfrm>
          <a:prstGeom prst="rect">
            <a:avLst/>
          </a:prstGeom>
          <a:noFill/>
        </p:spPr>
        <p:txBody>
          <a:bodyPr wrap="square" rtlCol="0">
            <a:spAutoFit/>
          </a:bodyPr>
          <a:lstStyle/>
          <a:p>
            <a:r>
              <a:rPr lang="el-GR" b="1" dirty="0"/>
              <a:t>Οι σκελετικοί μυς είναι από πλευράς μεγέθους ο κύριος ινσουλινο-ευαίσθητος ιστός και προσλαμβάνει το  70-80% της γλυκόζης που περιέχει το γεύμα.</a:t>
            </a:r>
            <a:endParaRPr lang="en-CH" b="1" dirty="0"/>
          </a:p>
        </p:txBody>
      </p:sp>
    </p:spTree>
    <p:extLst>
      <p:ext uri="{BB962C8B-B14F-4D97-AF65-F5344CB8AC3E}">
        <p14:creationId xmlns:p14="http://schemas.microsoft.com/office/powerpoint/2010/main" val="12514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4F4DFC-5BD8-7D36-27A0-F6B9A6982989}"/>
              </a:ext>
            </a:extLst>
          </p:cNvPr>
          <p:cNvSpPr txBox="1"/>
          <p:nvPr/>
        </p:nvSpPr>
        <p:spPr>
          <a:xfrm>
            <a:off x="3643136" y="0"/>
            <a:ext cx="3621761" cy="646331"/>
          </a:xfrm>
          <a:prstGeom prst="rect">
            <a:avLst/>
          </a:prstGeom>
          <a:noFill/>
        </p:spPr>
        <p:txBody>
          <a:bodyPr wrap="none" rtlCol="0">
            <a:spAutoFit/>
          </a:bodyPr>
          <a:lstStyle/>
          <a:p>
            <a:r>
              <a:rPr lang="el-GR" sz="3600" dirty="0"/>
              <a:t>Πλάνο μαθήματος</a:t>
            </a:r>
            <a:endParaRPr lang="en-US" sz="3600" dirty="0"/>
          </a:p>
        </p:txBody>
      </p:sp>
      <p:sp>
        <p:nvSpPr>
          <p:cNvPr id="5" name="TextBox 4">
            <a:extLst>
              <a:ext uri="{FF2B5EF4-FFF2-40B4-BE49-F238E27FC236}">
                <a16:creationId xmlns:a16="http://schemas.microsoft.com/office/drawing/2014/main" id="{AFFA4136-EE4B-408C-7E36-D554FE03C0C2}"/>
              </a:ext>
            </a:extLst>
          </p:cNvPr>
          <p:cNvSpPr txBox="1"/>
          <p:nvPr/>
        </p:nvSpPr>
        <p:spPr>
          <a:xfrm>
            <a:off x="1152005" y="1171074"/>
            <a:ext cx="8604022" cy="3785652"/>
          </a:xfrm>
          <a:prstGeom prst="rect">
            <a:avLst/>
          </a:prstGeom>
          <a:noFill/>
        </p:spPr>
        <p:txBody>
          <a:bodyPr wrap="none" rtlCol="0">
            <a:spAutoFit/>
          </a:bodyPr>
          <a:lstStyle/>
          <a:p>
            <a:pPr marL="342900" indent="-342900">
              <a:buFont typeface="Wingdings" panose="05000000000000000000" pitchFamily="2" charset="2"/>
              <a:buChar char="q"/>
            </a:pPr>
            <a:r>
              <a:rPr lang="el-GR" sz="2400" dirty="0"/>
              <a:t>Ορισμός και διάγνωση σακχαρώδους διαβήτη</a:t>
            </a:r>
          </a:p>
          <a:p>
            <a:pPr marL="342900" indent="-342900">
              <a:buFont typeface="Wingdings" panose="05000000000000000000" pitchFamily="2" charset="2"/>
              <a:buChar char="q"/>
            </a:pPr>
            <a:r>
              <a:rPr lang="el-GR" sz="2400" dirty="0"/>
              <a:t>Τύποι σακχαρώδους διαβήτη (κυρίως 1 και 2)</a:t>
            </a:r>
          </a:p>
          <a:p>
            <a:pPr marL="342900" indent="-342900">
              <a:buFont typeface="Wingdings" panose="05000000000000000000" pitchFamily="2" charset="2"/>
              <a:buChar char="q"/>
            </a:pPr>
            <a:r>
              <a:rPr lang="el-GR" sz="2400" dirty="0" err="1"/>
              <a:t>Παθοφυσιολογία</a:t>
            </a:r>
            <a:endParaRPr lang="el-GR" sz="2400" dirty="0"/>
          </a:p>
          <a:p>
            <a:pPr marL="342900" indent="-342900">
              <a:buFont typeface="Wingdings" panose="05000000000000000000" pitchFamily="2" charset="2"/>
              <a:buChar char="q"/>
            </a:pPr>
            <a:r>
              <a:rPr lang="el-GR" sz="2400" dirty="0"/>
              <a:t>Φαρμακευτική αντιμετώπιση και μηχανισμοί δράσης φαρμάκων</a:t>
            </a:r>
          </a:p>
          <a:p>
            <a:pPr marL="342900" indent="-342900">
              <a:buFont typeface="Wingdings" panose="05000000000000000000" pitchFamily="2" charset="2"/>
              <a:buChar char="q"/>
            </a:pPr>
            <a:r>
              <a:rPr lang="el-GR" sz="2400" dirty="0"/>
              <a:t>Παρακολούθηση ασθενών με ΣΔ και στόχοι</a:t>
            </a:r>
            <a:endParaRPr lang="en-US" sz="2400" dirty="0"/>
          </a:p>
          <a:p>
            <a:pPr marL="342900" indent="-342900">
              <a:buFont typeface="Wingdings" panose="05000000000000000000" pitchFamily="2" charset="2"/>
              <a:buChar char="q"/>
            </a:pPr>
            <a:r>
              <a:rPr lang="el-GR" sz="2400" dirty="0"/>
              <a:t>Επιπλοκές σακχαρώδους διαβήτη:πρόληψη-θεραπεία</a:t>
            </a:r>
          </a:p>
          <a:p>
            <a:pPr marL="342900" indent="-342900">
              <a:buFont typeface="Wingdings" panose="05000000000000000000" pitchFamily="2" charset="2"/>
              <a:buChar char="q"/>
            </a:pPr>
            <a:r>
              <a:rPr lang="el-GR" sz="2400" dirty="0"/>
              <a:t>Παχυσαρκία</a:t>
            </a:r>
          </a:p>
          <a:p>
            <a:endParaRPr lang="el-GR" sz="2400" dirty="0"/>
          </a:p>
          <a:p>
            <a:endParaRPr lang="el-GR" sz="2400" dirty="0"/>
          </a:p>
          <a:p>
            <a:endParaRPr lang="en-US" sz="2400" dirty="0"/>
          </a:p>
        </p:txBody>
      </p:sp>
    </p:spTree>
    <p:extLst>
      <p:ext uri="{BB962C8B-B14F-4D97-AF65-F5344CB8AC3E}">
        <p14:creationId xmlns:p14="http://schemas.microsoft.com/office/powerpoint/2010/main" val="2008141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446197-43E4-3744-162C-85B6C2C739A1}"/>
              </a:ext>
            </a:extLst>
          </p:cNvPr>
          <p:cNvSpPr txBox="1"/>
          <p:nvPr/>
        </p:nvSpPr>
        <p:spPr>
          <a:xfrm>
            <a:off x="3438144" y="0"/>
            <a:ext cx="5148072" cy="584775"/>
          </a:xfrm>
          <a:prstGeom prst="rect">
            <a:avLst/>
          </a:prstGeom>
          <a:noFill/>
        </p:spPr>
        <p:txBody>
          <a:bodyPr wrap="square" rtlCol="0">
            <a:spAutoFit/>
          </a:bodyPr>
          <a:lstStyle/>
          <a:p>
            <a:pPr algn="ctr"/>
            <a:r>
              <a:rPr lang="el-GR" sz="3200" dirty="0"/>
              <a:t>Κλινικό Περιστατικό </a:t>
            </a:r>
            <a:endParaRPr lang="en-CH" sz="3200" dirty="0"/>
          </a:p>
        </p:txBody>
      </p:sp>
      <p:sp>
        <p:nvSpPr>
          <p:cNvPr id="5" name="TextBox 4">
            <a:extLst>
              <a:ext uri="{FF2B5EF4-FFF2-40B4-BE49-F238E27FC236}">
                <a16:creationId xmlns:a16="http://schemas.microsoft.com/office/drawing/2014/main" id="{62267F31-5030-809B-D748-EC7BEA5119C2}"/>
              </a:ext>
            </a:extLst>
          </p:cNvPr>
          <p:cNvSpPr txBox="1"/>
          <p:nvPr/>
        </p:nvSpPr>
        <p:spPr>
          <a:xfrm>
            <a:off x="914400" y="740664"/>
            <a:ext cx="9893808" cy="5509200"/>
          </a:xfrm>
          <a:prstGeom prst="rect">
            <a:avLst/>
          </a:prstGeom>
          <a:noFill/>
        </p:spPr>
        <p:txBody>
          <a:bodyPr wrap="square" rtlCol="0">
            <a:spAutoFit/>
          </a:bodyPr>
          <a:lstStyle/>
          <a:p>
            <a:r>
              <a:rPr lang="el-GR" sz="2400" dirty="0"/>
              <a:t>Γυναίκα 45 ετών παραπέμπεται στον οικογενειακό γιατρό της γιατί βρέθηκε τυχαία υψηλή τιμή γλυκόζης σε εξετάσεις που έκανε για τον ασφαλιστικό της οργανισμό.</a:t>
            </a:r>
          </a:p>
          <a:p>
            <a:endParaRPr lang="el-GR" sz="2400" dirty="0"/>
          </a:p>
          <a:p>
            <a:r>
              <a:rPr lang="el-GR" sz="2400" dirty="0"/>
              <a:t>Σε ερωτήσεις που της έγιναν παραδέχθηκε ότι είχε καταβολή προοδευτικά επιδεινούμενη και το βάρος της είχε αυξηθεί κατά την διάρκεια του προηγούμενου έτους. Κάπνιζε 15 τσιγάρα την ημέρα.</a:t>
            </a:r>
          </a:p>
          <a:p>
            <a:endParaRPr lang="el-GR" sz="2400" dirty="0"/>
          </a:p>
          <a:p>
            <a:r>
              <a:rPr lang="el-GR" sz="2400" dirty="0"/>
              <a:t>Η μητέρα της και ο παππούς από την μητέρα της είχαν διαβήτη τύπου 2.</a:t>
            </a:r>
          </a:p>
          <a:p>
            <a:endParaRPr lang="el-GR" sz="2400" dirty="0"/>
          </a:p>
          <a:p>
            <a:r>
              <a:rPr lang="el-GR" sz="2400" dirty="0"/>
              <a:t>Στην φυσική εξέταση ήταν παχύσαρκη (δείκτης μάζας σώματος: 31kg/m</a:t>
            </a:r>
            <a:r>
              <a:rPr lang="el-GR" sz="2400" baseline="30000" dirty="0"/>
              <a:t>2</a:t>
            </a:r>
            <a:r>
              <a:rPr lang="el-GR" sz="2400" dirty="0"/>
              <a:t>). Η αρτηριακή πίεση ήταν 160/90 mmHg και δεν είχε ψηλαφητή δεξιά οπίσθια κνημιαία αρτηρία. Η λοιπή εξέταση ήταν φυσιολογική.</a:t>
            </a:r>
          </a:p>
          <a:p>
            <a:pPr marL="342900" indent="-342900">
              <a:buFont typeface="Arial" panose="020B0604020202020204" pitchFamily="34" charset="0"/>
              <a:buChar char="•"/>
            </a:pPr>
            <a:r>
              <a:rPr lang="el-GR" sz="2400" dirty="0"/>
              <a:t>Δείκτης Μάζας Σώματος = Βάρος Σώματος (kg) / Ύψος (m)</a:t>
            </a:r>
            <a:r>
              <a:rPr lang="el-GR" sz="2400" baseline="30000" dirty="0"/>
              <a:t>2</a:t>
            </a:r>
          </a:p>
          <a:p>
            <a:endParaRPr lang="el-GR" sz="2400" baseline="30000" dirty="0"/>
          </a:p>
        </p:txBody>
      </p:sp>
    </p:spTree>
    <p:extLst>
      <p:ext uri="{BB962C8B-B14F-4D97-AF65-F5344CB8AC3E}">
        <p14:creationId xmlns:p14="http://schemas.microsoft.com/office/powerpoint/2010/main" val="1704481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8B1A33-4A93-AEAC-C94F-9B7DD6522DD3}"/>
              </a:ext>
            </a:extLst>
          </p:cNvPr>
          <p:cNvSpPr txBox="1"/>
          <p:nvPr/>
        </p:nvSpPr>
        <p:spPr>
          <a:xfrm>
            <a:off x="3017520" y="0"/>
            <a:ext cx="5385816" cy="584775"/>
          </a:xfrm>
          <a:prstGeom prst="rect">
            <a:avLst/>
          </a:prstGeom>
          <a:noFill/>
        </p:spPr>
        <p:txBody>
          <a:bodyPr wrap="square" rtlCol="0">
            <a:spAutoFit/>
          </a:bodyPr>
          <a:lstStyle/>
          <a:p>
            <a:pPr algn="ctr"/>
            <a:r>
              <a:rPr lang="el-GR" sz="3200" dirty="0"/>
              <a:t>Κλινικό Περιστατικό (συνέχεια) </a:t>
            </a:r>
            <a:endParaRPr lang="en-CH" sz="3200" dirty="0"/>
          </a:p>
        </p:txBody>
      </p:sp>
      <p:sp>
        <p:nvSpPr>
          <p:cNvPr id="7" name="TextBox 6">
            <a:extLst>
              <a:ext uri="{FF2B5EF4-FFF2-40B4-BE49-F238E27FC236}">
                <a16:creationId xmlns:a16="http://schemas.microsoft.com/office/drawing/2014/main" id="{2034EF51-4D49-A106-7CF3-B0FDD51BC13D}"/>
              </a:ext>
            </a:extLst>
          </p:cNvPr>
          <p:cNvSpPr txBox="1"/>
          <p:nvPr/>
        </p:nvSpPr>
        <p:spPr>
          <a:xfrm>
            <a:off x="438912" y="822960"/>
            <a:ext cx="11558016" cy="1200329"/>
          </a:xfrm>
          <a:prstGeom prst="rect">
            <a:avLst/>
          </a:prstGeom>
          <a:noFill/>
        </p:spPr>
        <p:txBody>
          <a:bodyPr wrap="square" rtlCol="0">
            <a:spAutoFit/>
          </a:bodyPr>
          <a:lstStyle/>
          <a:p>
            <a:r>
              <a:rPr lang="el-GR" sz="2400" dirty="0"/>
              <a:t>Ο εργαστηριακός έλεγχος έδειξε γλυκόζη νηστείας στο αίμα 220mg/dl, γλυκοζυλιωμένη Hb (HbA1c) 9,2%, χοληστερόλη 286mg/dl, φυσιολογική νεφρική λειτουργία, γλυκοζουρία (3+) σε εξέταση ούρων με ταινία.</a:t>
            </a:r>
          </a:p>
        </p:txBody>
      </p:sp>
      <p:sp>
        <p:nvSpPr>
          <p:cNvPr id="8" name="TextBox 7">
            <a:extLst>
              <a:ext uri="{FF2B5EF4-FFF2-40B4-BE49-F238E27FC236}">
                <a16:creationId xmlns:a16="http://schemas.microsoft.com/office/drawing/2014/main" id="{BEB785FF-DD13-702A-C066-45F1AD0B66F8}"/>
              </a:ext>
            </a:extLst>
          </p:cNvPr>
          <p:cNvSpPr txBox="1"/>
          <p:nvPr/>
        </p:nvSpPr>
        <p:spPr>
          <a:xfrm>
            <a:off x="695355" y="3198167"/>
            <a:ext cx="10801290" cy="461665"/>
          </a:xfrm>
          <a:prstGeom prst="rect">
            <a:avLst/>
          </a:prstGeom>
          <a:noFill/>
        </p:spPr>
        <p:txBody>
          <a:bodyPr wrap="none" rtlCol="0">
            <a:spAutoFit/>
          </a:bodyPr>
          <a:lstStyle/>
          <a:p>
            <a:r>
              <a:rPr lang="el-GR" sz="2400" dirty="0"/>
              <a:t>Είναι αρκετές αυτές οι πληροφορίες να τεθεί η διάγνωση του σακχαρώδους διαβήτη;</a:t>
            </a:r>
            <a:endParaRPr lang="en-CH" sz="2400" dirty="0"/>
          </a:p>
        </p:txBody>
      </p:sp>
    </p:spTree>
    <p:extLst>
      <p:ext uri="{BB962C8B-B14F-4D97-AF65-F5344CB8AC3E}">
        <p14:creationId xmlns:p14="http://schemas.microsoft.com/office/powerpoint/2010/main" val="2405569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D5AA56-5BAB-4F05-95E2-2AF4216E7CA3}"/>
              </a:ext>
            </a:extLst>
          </p:cNvPr>
          <p:cNvSpPr txBox="1"/>
          <p:nvPr/>
        </p:nvSpPr>
        <p:spPr>
          <a:xfrm>
            <a:off x="1246682" y="0"/>
            <a:ext cx="9950970" cy="584775"/>
          </a:xfrm>
          <a:prstGeom prst="rect">
            <a:avLst/>
          </a:prstGeom>
          <a:noFill/>
        </p:spPr>
        <p:txBody>
          <a:bodyPr wrap="square" rtlCol="0">
            <a:spAutoFit/>
          </a:bodyPr>
          <a:lstStyle/>
          <a:p>
            <a:pPr algn="ctr"/>
            <a:r>
              <a:rPr lang="el-GR" sz="3200" dirty="0"/>
              <a:t>Τι συμβαίνει στο διαβήτη;</a:t>
            </a:r>
          </a:p>
        </p:txBody>
      </p:sp>
      <p:sp>
        <p:nvSpPr>
          <p:cNvPr id="5" name="TextBox 4">
            <a:extLst>
              <a:ext uri="{FF2B5EF4-FFF2-40B4-BE49-F238E27FC236}">
                <a16:creationId xmlns:a16="http://schemas.microsoft.com/office/drawing/2014/main" id="{EE2BD78E-1BD8-4B62-8C67-297B93FF10CC}"/>
              </a:ext>
            </a:extLst>
          </p:cNvPr>
          <p:cNvSpPr txBox="1"/>
          <p:nvPr/>
        </p:nvSpPr>
        <p:spPr>
          <a:xfrm>
            <a:off x="314793" y="884420"/>
            <a:ext cx="10882859" cy="1569660"/>
          </a:xfrm>
          <a:prstGeom prst="rect">
            <a:avLst/>
          </a:prstGeom>
          <a:noFill/>
        </p:spPr>
        <p:txBody>
          <a:bodyPr wrap="square" rtlCol="0">
            <a:spAutoFit/>
          </a:bodyPr>
          <a:lstStyle/>
          <a:p>
            <a:r>
              <a:rPr lang="el-GR" sz="2400" b="1" dirty="0"/>
              <a:t>Τύπου 1</a:t>
            </a:r>
            <a:r>
              <a:rPr lang="el-GR" sz="2400" dirty="0"/>
              <a:t>: </a:t>
            </a:r>
            <a:r>
              <a:rPr lang="el-GR" sz="2400" dirty="0" err="1"/>
              <a:t>αυτοάνοση</a:t>
            </a:r>
            <a:r>
              <a:rPr lang="el-GR" sz="2400" dirty="0"/>
              <a:t> καταστροφή των β κυττάρων του παγκρέατος</a:t>
            </a:r>
          </a:p>
          <a:p>
            <a:r>
              <a:rPr lang="el-GR" sz="2400" dirty="0">
                <a:sym typeface="Wingdings" panose="05000000000000000000" pitchFamily="2" charset="2"/>
              </a:rPr>
              <a:t>ανεπαρκής-καθόλου παραγωγή ινσουλίνης σε μικρή ηλικία συνήθως</a:t>
            </a:r>
            <a:r>
              <a:rPr lang="en-US" sz="2400" dirty="0">
                <a:sym typeface="Wingdings" panose="05000000000000000000" pitchFamily="2" charset="2"/>
              </a:rPr>
              <a:t>.</a:t>
            </a:r>
          </a:p>
          <a:p>
            <a:r>
              <a:rPr lang="el-GR" sz="2400" dirty="0">
                <a:sym typeface="Wingdings" panose="05000000000000000000" pitchFamily="2" charset="2"/>
              </a:rPr>
              <a:t>Μέχρι την ανακάλυψη της ινσουλίνης το 1921 οι ασθενείς δε ζούσαν</a:t>
            </a:r>
          </a:p>
          <a:p>
            <a:r>
              <a:rPr lang="el-GR" sz="2400" dirty="0">
                <a:sym typeface="Wingdings" panose="05000000000000000000" pitchFamily="2" charset="2"/>
              </a:rPr>
              <a:t>πάνω από δύο έτη από τη διάγνωση</a:t>
            </a:r>
            <a:endParaRPr lang="en-US" sz="2400" dirty="0"/>
          </a:p>
        </p:txBody>
      </p:sp>
      <p:sp>
        <p:nvSpPr>
          <p:cNvPr id="6" name="TextBox 5">
            <a:extLst>
              <a:ext uri="{FF2B5EF4-FFF2-40B4-BE49-F238E27FC236}">
                <a16:creationId xmlns:a16="http://schemas.microsoft.com/office/drawing/2014/main" id="{5ECF1030-9376-4562-95F2-8ED75A607553}"/>
              </a:ext>
            </a:extLst>
          </p:cNvPr>
          <p:cNvSpPr txBox="1"/>
          <p:nvPr/>
        </p:nvSpPr>
        <p:spPr>
          <a:xfrm>
            <a:off x="314792" y="3030512"/>
            <a:ext cx="10882859" cy="1569660"/>
          </a:xfrm>
          <a:prstGeom prst="rect">
            <a:avLst/>
          </a:prstGeom>
          <a:noFill/>
        </p:spPr>
        <p:txBody>
          <a:bodyPr wrap="square" rtlCol="0">
            <a:spAutoFit/>
          </a:bodyPr>
          <a:lstStyle/>
          <a:p>
            <a:r>
              <a:rPr lang="el-GR" sz="2400" b="1" dirty="0"/>
              <a:t>Τύπου 2</a:t>
            </a:r>
            <a:r>
              <a:rPr lang="el-GR" sz="2400" dirty="0"/>
              <a:t>:διαταραχή έκκρισης ινσουλίνης και αντίσταση στην ινσουλίνη, αυξημένη ηπατική παραγωγή γλυκόζης και διαταραχή μεταβολισμού των λιπιδίων. &gt;80% των </a:t>
            </a:r>
          </a:p>
          <a:p>
            <a:r>
              <a:rPr lang="el-GR" sz="2400" dirty="0"/>
              <a:t>ΣΔ2 ασθενών είναι παχύσαρκοι</a:t>
            </a:r>
            <a:r>
              <a:rPr lang="en-US" sz="2400" dirty="0"/>
              <a:t> (BMI&gt;30). </a:t>
            </a:r>
            <a:r>
              <a:rPr lang="el-GR" sz="2400" dirty="0"/>
              <a:t> </a:t>
            </a:r>
            <a:endParaRPr lang="en-US" sz="2400" dirty="0"/>
          </a:p>
          <a:p>
            <a:endParaRPr lang="en-US" sz="2400" dirty="0"/>
          </a:p>
        </p:txBody>
      </p:sp>
    </p:spTree>
    <p:extLst>
      <p:ext uri="{BB962C8B-B14F-4D97-AF65-F5344CB8AC3E}">
        <p14:creationId xmlns:p14="http://schemas.microsoft.com/office/powerpoint/2010/main" val="4202284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500E5D-7684-538A-4260-534688C6F200}"/>
              </a:ext>
            </a:extLst>
          </p:cNvPr>
          <p:cNvSpPr txBox="1"/>
          <p:nvPr/>
        </p:nvSpPr>
        <p:spPr>
          <a:xfrm>
            <a:off x="804672" y="188648"/>
            <a:ext cx="10881360" cy="6678751"/>
          </a:xfrm>
          <a:prstGeom prst="rect">
            <a:avLst/>
          </a:prstGeom>
          <a:noFill/>
        </p:spPr>
        <p:txBody>
          <a:bodyPr wrap="square" rtlCol="0">
            <a:spAutoFit/>
          </a:bodyPr>
          <a:lstStyle/>
          <a:p>
            <a:pPr marL="342900" indent="-342900">
              <a:buFont typeface="Arial" panose="020B0604020202020204" pitchFamily="34" charset="0"/>
              <a:buChar char="•"/>
            </a:pPr>
            <a:r>
              <a:rPr lang="el-GR" sz="2400" b="1" i="1" dirty="0"/>
              <a:t>Αντίσταση στην ινσουλίνη</a:t>
            </a:r>
            <a:r>
              <a:rPr lang="el-GR" sz="2400" dirty="0"/>
              <a:t>(Διατροφή, καθιστική ζωή,μεγάλη ηλικία, γενετικοί παράγοντες )</a:t>
            </a:r>
          </a:p>
          <a:p>
            <a:pPr marL="342900" indent="-342900">
              <a:buFont typeface="Arial" panose="020B0604020202020204" pitchFamily="34" charset="0"/>
              <a:buChar char="•"/>
            </a:pPr>
            <a:r>
              <a:rPr lang="el-GR" sz="2400" b="1" i="1" dirty="0"/>
              <a:t>Διαταραχή έκκρισης ινσουλίνης</a:t>
            </a:r>
            <a:r>
              <a:rPr lang="el-GR" sz="2400" dirty="0"/>
              <a:t>(γενετικοί παράγοντες, προγραμματισμός βήτα κυττάρου στο ενδομήτριο περιβάλλον, τοξικότητα της υπεργλυκαιμίας)</a:t>
            </a:r>
          </a:p>
          <a:p>
            <a:pPr marL="342900" indent="-342900">
              <a:buFont typeface="Arial" panose="020B0604020202020204" pitchFamily="34" charset="0"/>
              <a:buChar char="•"/>
            </a:pPr>
            <a:r>
              <a:rPr lang="el-GR" sz="2400" b="1" i="1" dirty="0"/>
              <a:t>Μεταβολικό σύνδρομο</a:t>
            </a:r>
            <a:r>
              <a:rPr lang="el-GR" sz="2400" dirty="0"/>
              <a:t>(ΣΔ, αρτηριακή υπέρταση, δυσλιπιδαιμία, κεντρική παχυσαρκία). Η αντίσταση στην ινσουλίνη παιζει ρόλο σε αυτές τις διαταραχές</a:t>
            </a:r>
          </a:p>
          <a:p>
            <a:pPr marL="342900" indent="-342900">
              <a:buFont typeface="Arial" panose="020B0604020202020204" pitchFamily="34" charset="0"/>
              <a:buChar char="•"/>
            </a:pPr>
            <a:r>
              <a:rPr lang="el-GR" sz="2400" b="1" i="1" dirty="0"/>
              <a:t>Διαταραχή στήν ωρίμανση της ινσουλίνης από προινσουλίνη</a:t>
            </a:r>
          </a:p>
          <a:p>
            <a:pPr marL="342900" indent="-342900">
              <a:buFont typeface="Arial" panose="020B0604020202020204" pitchFamily="34" charset="0"/>
              <a:buChar char="•"/>
            </a:pPr>
            <a:r>
              <a:rPr lang="el-GR" sz="2400" b="1" i="1" dirty="0"/>
              <a:t>Αμυλοειδές</a:t>
            </a:r>
          </a:p>
          <a:p>
            <a:pPr marL="342900" indent="-342900">
              <a:buFont typeface="Arial" panose="020B0604020202020204" pitchFamily="34" charset="0"/>
              <a:buChar char="•"/>
            </a:pPr>
            <a:r>
              <a:rPr lang="el-GR" sz="2400" b="1" i="1" dirty="0"/>
              <a:t>Γενετική προδιάθεση</a:t>
            </a:r>
            <a:r>
              <a:rPr lang="el-GR" sz="2400" i="1" dirty="0"/>
              <a:t>: </a:t>
            </a:r>
            <a:r>
              <a:rPr lang="el-GR" sz="2400" dirty="0"/>
              <a:t>39% ασθενών με ΣΔ2 έχουν τουλάχιστον ένα γονέα με ΣΔ2</a:t>
            </a:r>
          </a:p>
          <a:p>
            <a:r>
              <a:rPr lang="el-GR" sz="2400" dirty="0"/>
              <a:t>Σε μονοζυγωτικούς διδύμους , αν ο ένας έχει ΣΔ2 ο άλλος θα αναπτύξει ΣΔ2 στη διάρκεια της ζωής του με πιθανότητα 90%. Ο κίνδυνος να αναπτύξουν ΣΔ2 συγγενείς πρώτου βαθμού ατόμων με ΣΔ2 είναι 5-10 φορές μεγαλύτερος σε σχέση με άτομα χωρίς συγγενείς με ΣΔ2 </a:t>
            </a:r>
          </a:p>
          <a:p>
            <a:pPr marL="342900" indent="-342900">
              <a:buFont typeface="Arial" panose="020B0604020202020204" pitchFamily="34" charset="0"/>
              <a:buChar char="•"/>
            </a:pPr>
            <a:r>
              <a:rPr lang="el-GR" sz="2400" b="1" dirty="0"/>
              <a:t>Ο ρόλος της δίαιτας, παχυσαρκίας </a:t>
            </a:r>
            <a:r>
              <a:rPr lang="el-GR" sz="2400" b="1" i="1" dirty="0"/>
              <a:t>και φλεγμονής</a:t>
            </a:r>
          </a:p>
          <a:p>
            <a:pPr marL="342900" indent="-342900">
              <a:buFont typeface="Arial" panose="020B0604020202020204" pitchFamily="34" charset="0"/>
              <a:buChar char="•"/>
            </a:pPr>
            <a:r>
              <a:rPr lang="el-GR" sz="2400" b="1" i="1" dirty="0"/>
              <a:t>Ο ρόλος του ενδομητρίου περιβάλλοντος</a:t>
            </a:r>
            <a:r>
              <a:rPr lang="el-GR" sz="2400" dirty="0"/>
              <a:t>(μικρό βάρος γέννησης, μεγάλο βάρος γέννησης, προωρότητα)</a:t>
            </a:r>
          </a:p>
          <a:p>
            <a:pPr marL="342900" indent="-342900">
              <a:buFont typeface="Arial" panose="020B0604020202020204" pitchFamily="34" charset="0"/>
              <a:buChar char="•"/>
            </a:pPr>
            <a:r>
              <a:rPr lang="el-GR" sz="2400" b="1" i="1" dirty="0"/>
              <a:t>Φάρμακα</a:t>
            </a:r>
            <a:r>
              <a:rPr lang="el-GR" sz="2400" i="1" dirty="0"/>
              <a:t> που προκαλούν υπεργλυκαιμία</a:t>
            </a:r>
            <a:r>
              <a:rPr lang="el-GR" sz="2400" dirty="0"/>
              <a:t>(</a:t>
            </a:r>
            <a:r>
              <a:rPr lang="el-GR" sz="2000" dirty="0"/>
              <a:t>αντιανδρογόνα, αντιψυψωσικά, στατίνες, γλυκοκορτικοειδή, αντιρετροικά, Immune checkpoint inhibitors, ανοσοκατασταλτικα , θειαζίδες) </a:t>
            </a:r>
          </a:p>
        </p:txBody>
      </p:sp>
      <p:sp>
        <p:nvSpPr>
          <p:cNvPr id="5" name="TextBox 4">
            <a:extLst>
              <a:ext uri="{FF2B5EF4-FFF2-40B4-BE49-F238E27FC236}">
                <a16:creationId xmlns:a16="http://schemas.microsoft.com/office/drawing/2014/main" id="{C6706EA4-DE84-8DF5-965C-E865614FC1BC}"/>
              </a:ext>
            </a:extLst>
          </p:cNvPr>
          <p:cNvSpPr txBox="1"/>
          <p:nvPr/>
        </p:nvSpPr>
        <p:spPr>
          <a:xfrm>
            <a:off x="4087368" y="-137160"/>
            <a:ext cx="2980881" cy="584775"/>
          </a:xfrm>
          <a:prstGeom prst="rect">
            <a:avLst/>
          </a:prstGeom>
          <a:noFill/>
        </p:spPr>
        <p:txBody>
          <a:bodyPr wrap="none" rtlCol="0">
            <a:spAutoFit/>
          </a:bodyPr>
          <a:lstStyle/>
          <a:p>
            <a:r>
              <a:rPr lang="el-GR" sz="3200" b="1" dirty="0"/>
              <a:t>Παθογένεια ΣΔ2</a:t>
            </a:r>
            <a:endParaRPr lang="en-CH" sz="3200" b="1" dirty="0"/>
          </a:p>
        </p:txBody>
      </p:sp>
    </p:spTree>
    <p:extLst>
      <p:ext uri="{BB962C8B-B14F-4D97-AF65-F5344CB8AC3E}">
        <p14:creationId xmlns:p14="http://schemas.microsoft.com/office/powerpoint/2010/main" val="3300386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87E8A0-D787-4EF4-9853-24C51E925DCD}"/>
              </a:ext>
            </a:extLst>
          </p:cNvPr>
          <p:cNvSpPr txBox="1"/>
          <p:nvPr/>
        </p:nvSpPr>
        <p:spPr>
          <a:xfrm>
            <a:off x="1246682" y="0"/>
            <a:ext cx="9950970" cy="584775"/>
          </a:xfrm>
          <a:prstGeom prst="rect">
            <a:avLst/>
          </a:prstGeom>
          <a:noFill/>
        </p:spPr>
        <p:txBody>
          <a:bodyPr wrap="square" rtlCol="0">
            <a:spAutoFit/>
          </a:bodyPr>
          <a:lstStyle/>
          <a:p>
            <a:pPr algn="ctr"/>
            <a:r>
              <a:rPr lang="el-GR" sz="3200" dirty="0"/>
              <a:t>Αντίσταση στην ινσουλίνη</a:t>
            </a:r>
          </a:p>
        </p:txBody>
      </p:sp>
      <p:sp>
        <p:nvSpPr>
          <p:cNvPr id="5" name="TextBox 4">
            <a:extLst>
              <a:ext uri="{FF2B5EF4-FFF2-40B4-BE49-F238E27FC236}">
                <a16:creationId xmlns:a16="http://schemas.microsoft.com/office/drawing/2014/main" id="{3286EB16-940A-4A7F-8426-32A9F7D570BE}"/>
              </a:ext>
            </a:extLst>
          </p:cNvPr>
          <p:cNvSpPr txBox="1"/>
          <p:nvPr/>
        </p:nvSpPr>
        <p:spPr>
          <a:xfrm>
            <a:off x="629587" y="1214203"/>
            <a:ext cx="11469615" cy="3785652"/>
          </a:xfrm>
          <a:prstGeom prst="rect">
            <a:avLst/>
          </a:prstGeom>
          <a:noFill/>
        </p:spPr>
        <p:txBody>
          <a:bodyPr wrap="none" rtlCol="0">
            <a:spAutoFit/>
          </a:bodyPr>
          <a:lstStyle/>
          <a:p>
            <a:r>
              <a:rPr lang="el-GR" sz="2400" u="sng" dirty="0"/>
              <a:t>Ορισμός</a:t>
            </a:r>
            <a:r>
              <a:rPr lang="el-GR" sz="2400" dirty="0"/>
              <a:t>: η παρουσία ανεπαρκούς βιολογικής απάντησης σε εξωγενώς χορηγούμενη ή </a:t>
            </a:r>
          </a:p>
          <a:p>
            <a:r>
              <a:rPr lang="el-GR" sz="2400" dirty="0"/>
              <a:t>ενδογενώς εκκρινόμενη ινσουλίνη.</a:t>
            </a:r>
          </a:p>
          <a:p>
            <a:endParaRPr lang="el-GR" sz="2400" dirty="0"/>
          </a:p>
          <a:p>
            <a:r>
              <a:rPr lang="el-GR" sz="2400" dirty="0"/>
              <a:t>Η αντίσταση στην ινσουλίνη εκδηλώνεται με μειωμένη μεταφορά και χρήση γλυκόζης</a:t>
            </a:r>
          </a:p>
          <a:p>
            <a:r>
              <a:rPr lang="el-GR" sz="2400" dirty="0"/>
              <a:t>στους σκελετικούς μυς ( </a:t>
            </a:r>
            <a:r>
              <a:rPr lang="en-US" sz="2400" dirty="0"/>
              <a:t>GLUT4), </a:t>
            </a:r>
            <a:r>
              <a:rPr lang="el-GR" sz="2400" dirty="0"/>
              <a:t>μη επαρκής καταστολή της </a:t>
            </a:r>
            <a:r>
              <a:rPr lang="el-GR" sz="2400" dirty="0" err="1"/>
              <a:t>λιπόλυσης</a:t>
            </a:r>
            <a:r>
              <a:rPr lang="el-GR" sz="2400" dirty="0"/>
              <a:t> στο λιπώδη ιστό</a:t>
            </a:r>
          </a:p>
          <a:p>
            <a:r>
              <a:rPr lang="el-GR" sz="2400" dirty="0"/>
              <a:t>από την ινσουλίνη και διαταραχή της ικανότητας της ινσουλίνης να μειώνει την παραγωγή</a:t>
            </a:r>
          </a:p>
          <a:p>
            <a:r>
              <a:rPr lang="el-GR" sz="2400" dirty="0"/>
              <a:t>γλυκόζης από το ήπαρ. Λόγω των </a:t>
            </a:r>
            <a:r>
              <a:rPr lang="el-GR" sz="2400" dirty="0" err="1"/>
              <a:t>πλειοτροπικών</a:t>
            </a:r>
            <a:r>
              <a:rPr lang="el-GR" sz="2400" dirty="0"/>
              <a:t> δράσεων της ινσουλίνης, η αντίσταση</a:t>
            </a:r>
          </a:p>
          <a:p>
            <a:r>
              <a:rPr lang="el-GR" sz="2400" dirty="0"/>
              <a:t>στην ινσουλίνη άμεσα ή έμμεσα επηρεάζει τη μεταβολικά μονοπάτια μεταβολισμού </a:t>
            </a:r>
          </a:p>
          <a:p>
            <a:r>
              <a:rPr lang="el-GR" sz="2400" dirty="0"/>
              <a:t>αμινοξέων, γλυκόζης και λιπιδίων.</a:t>
            </a:r>
          </a:p>
          <a:p>
            <a:endParaRPr lang="el-GR" sz="2400" dirty="0"/>
          </a:p>
        </p:txBody>
      </p:sp>
    </p:spTree>
    <p:extLst>
      <p:ext uri="{BB962C8B-B14F-4D97-AF65-F5344CB8AC3E}">
        <p14:creationId xmlns:p14="http://schemas.microsoft.com/office/powerpoint/2010/main" val="1151258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FB5518-BA64-4999-9B81-FC9279551239}"/>
              </a:ext>
            </a:extLst>
          </p:cNvPr>
          <p:cNvSpPr txBox="1"/>
          <p:nvPr/>
        </p:nvSpPr>
        <p:spPr>
          <a:xfrm>
            <a:off x="1246682" y="0"/>
            <a:ext cx="9950970" cy="584775"/>
          </a:xfrm>
          <a:prstGeom prst="rect">
            <a:avLst/>
          </a:prstGeom>
          <a:noFill/>
        </p:spPr>
        <p:txBody>
          <a:bodyPr wrap="square" rtlCol="0">
            <a:spAutoFit/>
          </a:bodyPr>
          <a:lstStyle/>
          <a:p>
            <a:pPr algn="ctr"/>
            <a:r>
              <a:rPr lang="el-GR" sz="3200" dirty="0"/>
              <a:t>Πώς δημιουργείται η αντίσταση στην ινσουλίνη;</a:t>
            </a:r>
          </a:p>
        </p:txBody>
      </p:sp>
      <p:sp>
        <p:nvSpPr>
          <p:cNvPr id="10" name="TextBox 9">
            <a:extLst>
              <a:ext uri="{FF2B5EF4-FFF2-40B4-BE49-F238E27FC236}">
                <a16:creationId xmlns:a16="http://schemas.microsoft.com/office/drawing/2014/main" id="{92AD70FB-ED48-46ED-A4BA-426EF2323638}"/>
              </a:ext>
            </a:extLst>
          </p:cNvPr>
          <p:cNvSpPr txBox="1"/>
          <p:nvPr/>
        </p:nvSpPr>
        <p:spPr>
          <a:xfrm>
            <a:off x="7377797" y="1525411"/>
            <a:ext cx="4814203" cy="4524315"/>
          </a:xfrm>
          <a:prstGeom prst="rect">
            <a:avLst/>
          </a:prstGeom>
          <a:noFill/>
        </p:spPr>
        <p:txBody>
          <a:bodyPr wrap="none" rtlCol="0">
            <a:spAutoFit/>
          </a:bodyPr>
          <a:lstStyle/>
          <a:p>
            <a:r>
              <a:rPr lang="el-GR" sz="2400" dirty="0"/>
              <a:t>Φλεγμονώδεις </a:t>
            </a:r>
            <a:r>
              <a:rPr lang="el-GR" sz="2400" dirty="0" err="1"/>
              <a:t>κυτοκίνες</a:t>
            </a:r>
            <a:r>
              <a:rPr lang="el-GR" sz="2400" dirty="0"/>
              <a:t> από τον </a:t>
            </a:r>
          </a:p>
          <a:p>
            <a:r>
              <a:rPr lang="el-GR" sz="2400" dirty="0"/>
              <a:t>λιπώδη ιστό (</a:t>
            </a:r>
            <a:r>
              <a:rPr lang="en-US" sz="2400" dirty="0"/>
              <a:t>IL6, TNF</a:t>
            </a:r>
            <a:r>
              <a:rPr lang="el-GR" sz="2400" dirty="0"/>
              <a:t>α</a:t>
            </a:r>
            <a:r>
              <a:rPr lang="en-US" sz="2400" dirty="0"/>
              <a:t>), </a:t>
            </a:r>
            <a:r>
              <a:rPr lang="el-GR" sz="2400" dirty="0"/>
              <a:t>τοξικά </a:t>
            </a:r>
          </a:p>
          <a:p>
            <a:r>
              <a:rPr lang="el-GR" sz="2400" dirty="0"/>
              <a:t>λιπίδια που συσσωρεύονται στο </a:t>
            </a:r>
          </a:p>
          <a:p>
            <a:r>
              <a:rPr lang="el-GR" sz="2400" dirty="0"/>
              <a:t>μυ ( </a:t>
            </a:r>
            <a:r>
              <a:rPr lang="en-US" sz="2400" dirty="0"/>
              <a:t>DAG, </a:t>
            </a:r>
            <a:r>
              <a:rPr lang="el-GR" sz="2400" dirty="0"/>
              <a:t>κεραμίδια),</a:t>
            </a:r>
          </a:p>
          <a:p>
            <a:r>
              <a:rPr lang="el-GR" sz="2400" dirty="0"/>
              <a:t>αυξημένη παραγωγή αντιδραστικών </a:t>
            </a:r>
          </a:p>
          <a:p>
            <a:r>
              <a:rPr lang="el-GR" sz="2400" dirty="0"/>
              <a:t>ειδών οξυγόνου (</a:t>
            </a:r>
            <a:r>
              <a:rPr lang="en-US" sz="2400" dirty="0"/>
              <a:t>ROS)</a:t>
            </a:r>
            <a:r>
              <a:rPr lang="el-GR" sz="2400" dirty="0"/>
              <a:t> επηρεάζουν</a:t>
            </a:r>
          </a:p>
          <a:p>
            <a:r>
              <a:rPr lang="el-GR" sz="2400" dirty="0"/>
              <a:t>άμεσα ή έμμεσα την ενδοκυττάρια</a:t>
            </a:r>
          </a:p>
          <a:p>
            <a:r>
              <a:rPr lang="el-GR" sz="2400" dirty="0"/>
              <a:t>σηματοδότηση της ινσουλίνης</a:t>
            </a:r>
            <a:r>
              <a:rPr lang="el-GR" sz="2400" dirty="0">
                <a:sym typeface="Wingdings" panose="05000000000000000000" pitchFamily="2" charset="2"/>
              </a:rPr>
              <a:t></a:t>
            </a:r>
          </a:p>
          <a:p>
            <a:r>
              <a:rPr lang="el-GR" sz="2400" dirty="0">
                <a:sym typeface="Wingdings" panose="05000000000000000000" pitchFamily="2" charset="2"/>
              </a:rPr>
              <a:t>μειωμένη μετακίνηση υποδοχέων </a:t>
            </a:r>
            <a:endParaRPr lang="en-US" sz="2400" dirty="0">
              <a:sym typeface="Wingdings" panose="05000000000000000000" pitchFamily="2" charset="2"/>
            </a:endParaRPr>
          </a:p>
          <a:p>
            <a:r>
              <a:rPr lang="en-US" sz="2400" dirty="0">
                <a:sym typeface="Wingdings" panose="05000000000000000000" pitchFamily="2" charset="2"/>
              </a:rPr>
              <a:t>GLUT4 </a:t>
            </a:r>
            <a:r>
              <a:rPr lang="el-GR" sz="2400" dirty="0">
                <a:sym typeface="Wingdings" panose="05000000000000000000" pitchFamily="2" charset="2"/>
              </a:rPr>
              <a:t> μειωμένη πρόσληψη </a:t>
            </a:r>
          </a:p>
          <a:p>
            <a:r>
              <a:rPr lang="el-GR" sz="2400" dirty="0" err="1">
                <a:sym typeface="Wingdings" panose="05000000000000000000" pitchFamily="2" charset="2"/>
              </a:rPr>
              <a:t>γλυκόζηςπεραιτέρω</a:t>
            </a:r>
            <a:r>
              <a:rPr lang="el-GR" sz="2400" dirty="0">
                <a:sym typeface="Wingdings" panose="05000000000000000000" pitchFamily="2" charset="2"/>
              </a:rPr>
              <a:t> αύξηση της </a:t>
            </a:r>
          </a:p>
          <a:p>
            <a:r>
              <a:rPr lang="el-GR" sz="2400" dirty="0">
                <a:sym typeface="Wingdings" panose="05000000000000000000" pitchFamily="2" charset="2"/>
              </a:rPr>
              <a:t>έκκρισης ινσουλίνης</a:t>
            </a:r>
            <a:endParaRPr lang="el-GR" sz="2400" dirty="0"/>
          </a:p>
        </p:txBody>
      </p:sp>
      <p:pic>
        <p:nvPicPr>
          <p:cNvPr id="11" name="Picture 10">
            <a:extLst>
              <a:ext uri="{FF2B5EF4-FFF2-40B4-BE49-F238E27FC236}">
                <a16:creationId xmlns:a16="http://schemas.microsoft.com/office/drawing/2014/main" id="{58BA1DC8-0952-411E-B1EC-567A9670940E}"/>
              </a:ext>
            </a:extLst>
          </p:cNvPr>
          <p:cNvPicPr>
            <a:picLocks noChangeAspect="1"/>
          </p:cNvPicPr>
          <p:nvPr/>
        </p:nvPicPr>
        <p:blipFill>
          <a:blip r:embed="rId2"/>
          <a:stretch>
            <a:fillRect/>
          </a:stretch>
        </p:blipFill>
        <p:spPr>
          <a:xfrm>
            <a:off x="373643" y="763124"/>
            <a:ext cx="5941353" cy="6048888"/>
          </a:xfrm>
          <a:prstGeom prst="rect">
            <a:avLst/>
          </a:prstGeom>
        </p:spPr>
      </p:pic>
      <p:sp>
        <p:nvSpPr>
          <p:cNvPr id="12" name="TextBox 11">
            <a:extLst>
              <a:ext uri="{FF2B5EF4-FFF2-40B4-BE49-F238E27FC236}">
                <a16:creationId xmlns:a16="http://schemas.microsoft.com/office/drawing/2014/main" id="{374BCEFB-483C-4AF0-B048-456B4CEFB36A}"/>
              </a:ext>
            </a:extLst>
          </p:cNvPr>
          <p:cNvSpPr txBox="1"/>
          <p:nvPr/>
        </p:nvSpPr>
        <p:spPr>
          <a:xfrm>
            <a:off x="9789098" y="6396335"/>
            <a:ext cx="2402902" cy="461665"/>
          </a:xfrm>
          <a:prstGeom prst="rect">
            <a:avLst/>
          </a:prstGeom>
          <a:noFill/>
        </p:spPr>
        <p:txBody>
          <a:bodyPr wrap="none" rtlCol="0">
            <a:spAutoFit/>
          </a:bodyPr>
          <a:lstStyle/>
          <a:p>
            <a:r>
              <a:rPr lang="fr-CH" sz="1200" dirty="0"/>
              <a:t>Williams </a:t>
            </a:r>
            <a:r>
              <a:rPr lang="fr-CH" sz="1200" dirty="0" err="1"/>
              <a:t>textbook</a:t>
            </a:r>
            <a:r>
              <a:rPr lang="fr-CH" sz="1200" dirty="0"/>
              <a:t> of </a:t>
            </a:r>
            <a:r>
              <a:rPr lang="fr-CH" sz="1200" dirty="0" err="1"/>
              <a:t>Endocrinology</a:t>
            </a:r>
            <a:endParaRPr lang="fr-CH" sz="1200" dirty="0"/>
          </a:p>
          <a:p>
            <a:pPr algn="ctr"/>
            <a:r>
              <a:rPr lang="fr-CH" sz="1200" dirty="0"/>
              <a:t>14th </a:t>
            </a:r>
            <a:r>
              <a:rPr lang="fr-CH" sz="1200" dirty="0" err="1"/>
              <a:t>edition</a:t>
            </a:r>
            <a:r>
              <a:rPr lang="fr-CH" sz="1200" dirty="0"/>
              <a:t>, 2019</a:t>
            </a:r>
            <a:endParaRPr lang="en-US" sz="1200" dirty="0"/>
          </a:p>
        </p:txBody>
      </p:sp>
    </p:spTree>
    <p:extLst>
      <p:ext uri="{BB962C8B-B14F-4D97-AF65-F5344CB8AC3E}">
        <p14:creationId xmlns:p14="http://schemas.microsoft.com/office/powerpoint/2010/main" val="368029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B3FABC-8FDA-4BAF-B9CB-6D0D9C9766B7}"/>
              </a:ext>
            </a:extLst>
          </p:cNvPr>
          <p:cNvSpPr txBox="1"/>
          <p:nvPr/>
        </p:nvSpPr>
        <p:spPr>
          <a:xfrm>
            <a:off x="1181577" y="0"/>
            <a:ext cx="9828845" cy="584775"/>
          </a:xfrm>
          <a:prstGeom prst="rect">
            <a:avLst/>
          </a:prstGeom>
          <a:noFill/>
        </p:spPr>
        <p:txBody>
          <a:bodyPr wrap="none" rtlCol="0">
            <a:spAutoFit/>
          </a:bodyPr>
          <a:lstStyle/>
          <a:p>
            <a:r>
              <a:rPr lang="el-GR" sz="3200" b="1" dirty="0"/>
              <a:t>Πώς διαπιστώνεται κλινικά η αντίσταση στην ινσουλίνη;</a:t>
            </a:r>
            <a:endParaRPr lang="en-US" sz="3200" b="1" dirty="0"/>
          </a:p>
        </p:txBody>
      </p:sp>
      <p:sp>
        <p:nvSpPr>
          <p:cNvPr id="5" name="TextBox 4">
            <a:extLst>
              <a:ext uri="{FF2B5EF4-FFF2-40B4-BE49-F238E27FC236}">
                <a16:creationId xmlns:a16="http://schemas.microsoft.com/office/drawing/2014/main" id="{91564897-64B8-4A14-BFEA-17103F8BB49B}"/>
              </a:ext>
            </a:extLst>
          </p:cNvPr>
          <p:cNvSpPr txBox="1"/>
          <p:nvPr/>
        </p:nvSpPr>
        <p:spPr>
          <a:xfrm>
            <a:off x="458333" y="786384"/>
            <a:ext cx="11163056" cy="830997"/>
          </a:xfrm>
          <a:prstGeom prst="rect">
            <a:avLst/>
          </a:prstGeom>
          <a:noFill/>
        </p:spPr>
        <p:txBody>
          <a:bodyPr wrap="none" rtlCol="0">
            <a:spAutoFit/>
          </a:bodyPr>
          <a:lstStyle/>
          <a:p>
            <a:r>
              <a:rPr lang="el-GR" sz="2400" dirty="0"/>
              <a:t>Η αντίσταση στην ινσουλίνη παίζει σημαντικό ρόλο στην ανάπτυξη σακχαρώδη διαβήτη</a:t>
            </a:r>
          </a:p>
          <a:p>
            <a:r>
              <a:rPr lang="el-GR" sz="2400" dirty="0"/>
              <a:t>τύπου 2 και μπορεί να υπάρχει ακόμη και χρόνια πριν την εκδήλωση του διαβήτη. </a:t>
            </a:r>
            <a:endParaRPr lang="en-US" sz="2400" dirty="0"/>
          </a:p>
        </p:txBody>
      </p:sp>
      <p:sp>
        <p:nvSpPr>
          <p:cNvPr id="6" name="TextBox 5">
            <a:extLst>
              <a:ext uri="{FF2B5EF4-FFF2-40B4-BE49-F238E27FC236}">
                <a16:creationId xmlns:a16="http://schemas.microsoft.com/office/drawing/2014/main" id="{9C60BF53-DC6E-44D6-810D-E2612C54A4E8}"/>
              </a:ext>
            </a:extLst>
          </p:cNvPr>
          <p:cNvSpPr txBox="1"/>
          <p:nvPr/>
        </p:nvSpPr>
        <p:spPr>
          <a:xfrm>
            <a:off x="1955666" y="1577711"/>
            <a:ext cx="8280665" cy="1477328"/>
          </a:xfrm>
          <a:prstGeom prst="rect">
            <a:avLst/>
          </a:prstGeom>
          <a:noFill/>
        </p:spPr>
        <p:txBody>
          <a:bodyPr wrap="none" rtlCol="0">
            <a:spAutoFit/>
          </a:bodyPr>
          <a:lstStyle/>
          <a:p>
            <a:r>
              <a:rPr lang="el-GR" dirty="0"/>
              <a:t>Φυσιολογική γλυκόζη νηστείας (τουλάχιστον 8ωρη ολονύχτια νηστεία): </a:t>
            </a:r>
            <a:r>
              <a:rPr lang="el-GR" b="1" dirty="0"/>
              <a:t>&lt;100 </a:t>
            </a:r>
            <a:r>
              <a:rPr lang="en-US" b="1" dirty="0"/>
              <a:t>mg/dl</a:t>
            </a:r>
          </a:p>
          <a:p>
            <a:r>
              <a:rPr lang="el-GR" dirty="0"/>
              <a:t>Διαταραγμένη γλυκόζη νηστείας-αυξημένος κίνδυνος για διαβήτη:     </a:t>
            </a:r>
            <a:r>
              <a:rPr lang="en-US" dirty="0"/>
              <a:t>   </a:t>
            </a:r>
            <a:r>
              <a:rPr lang="el-GR" b="1" dirty="0"/>
              <a:t>101-125</a:t>
            </a:r>
            <a:r>
              <a:rPr lang="en-US" b="1" dirty="0"/>
              <a:t> mg/dl</a:t>
            </a:r>
          </a:p>
          <a:p>
            <a:r>
              <a:rPr lang="el-GR" dirty="0"/>
              <a:t>Σακχαρώδης διαβήτης</a:t>
            </a:r>
            <a:r>
              <a:rPr lang="en-US" dirty="0"/>
              <a:t> (</a:t>
            </a:r>
            <a:r>
              <a:rPr lang="el-GR" dirty="0"/>
              <a:t>γλυκόζη νηστείας):                                                     </a:t>
            </a:r>
            <a:r>
              <a:rPr lang="el-GR" b="1" dirty="0"/>
              <a:t>&gt;125 </a:t>
            </a:r>
            <a:r>
              <a:rPr lang="en-US" b="1" dirty="0"/>
              <a:t>mg/dl</a:t>
            </a:r>
            <a:endParaRPr lang="el-GR" b="1" dirty="0"/>
          </a:p>
          <a:p>
            <a:r>
              <a:rPr lang="el-GR" dirty="0"/>
              <a:t>Τυχαία μέτρηση γλυκόζης </a:t>
            </a:r>
            <a:r>
              <a:rPr lang="el-GR" b="1" dirty="0"/>
              <a:t>&gt;200 </a:t>
            </a:r>
            <a:r>
              <a:rPr lang="en-US" b="1" dirty="0"/>
              <a:t>mg/dl </a:t>
            </a:r>
            <a:r>
              <a:rPr lang="el-GR" dirty="0"/>
              <a:t>επίσης σημαίνει σακχαρώδη διαβήτη</a:t>
            </a:r>
            <a:endParaRPr lang="en-US" dirty="0"/>
          </a:p>
          <a:p>
            <a:endParaRPr lang="en-US" b="1" dirty="0"/>
          </a:p>
        </p:txBody>
      </p:sp>
      <p:sp>
        <p:nvSpPr>
          <p:cNvPr id="7" name="TextBox 6">
            <a:extLst>
              <a:ext uri="{FF2B5EF4-FFF2-40B4-BE49-F238E27FC236}">
                <a16:creationId xmlns:a16="http://schemas.microsoft.com/office/drawing/2014/main" id="{5B388E18-2DE6-41E3-99FD-8DFD0278053D}"/>
              </a:ext>
            </a:extLst>
          </p:cNvPr>
          <p:cNvSpPr txBox="1"/>
          <p:nvPr/>
        </p:nvSpPr>
        <p:spPr>
          <a:xfrm>
            <a:off x="293741" y="2963304"/>
            <a:ext cx="11443967" cy="830997"/>
          </a:xfrm>
          <a:prstGeom prst="rect">
            <a:avLst/>
          </a:prstGeom>
          <a:noFill/>
        </p:spPr>
        <p:txBody>
          <a:bodyPr wrap="none" rtlCol="0">
            <a:spAutoFit/>
          </a:bodyPr>
          <a:lstStyle/>
          <a:p>
            <a:r>
              <a:rPr lang="el-GR" sz="2400" dirty="0"/>
              <a:t>Όμως μπορεί να υπάρχει αντίσταση στην ινσουλίνη με φυσιολογικά επίπεδα γλυκόζης και</a:t>
            </a:r>
          </a:p>
          <a:p>
            <a:r>
              <a:rPr lang="el-GR" sz="2400" dirty="0"/>
              <a:t>αυξημένα επίπεδα ινσουλίνης το οποίο μάλιστα είναι συχνό σε παχύσαρκα άτομα.</a:t>
            </a:r>
            <a:endParaRPr lang="en-US" sz="2400" dirty="0"/>
          </a:p>
        </p:txBody>
      </p:sp>
      <p:grpSp>
        <p:nvGrpSpPr>
          <p:cNvPr id="21" name="Group 20">
            <a:extLst>
              <a:ext uri="{FF2B5EF4-FFF2-40B4-BE49-F238E27FC236}">
                <a16:creationId xmlns:a16="http://schemas.microsoft.com/office/drawing/2014/main" id="{C6E71631-A042-44F1-A506-07CF9813774E}"/>
              </a:ext>
            </a:extLst>
          </p:cNvPr>
          <p:cNvGrpSpPr/>
          <p:nvPr/>
        </p:nvGrpSpPr>
        <p:grpSpPr>
          <a:xfrm>
            <a:off x="1337690" y="4427516"/>
            <a:ext cx="9215738" cy="2314172"/>
            <a:chOff x="130682" y="3933740"/>
            <a:chExt cx="9215738" cy="2314172"/>
          </a:xfrm>
        </p:grpSpPr>
        <p:pic>
          <p:nvPicPr>
            <p:cNvPr id="9" name="Picture 8">
              <a:extLst>
                <a:ext uri="{FF2B5EF4-FFF2-40B4-BE49-F238E27FC236}">
                  <a16:creationId xmlns:a16="http://schemas.microsoft.com/office/drawing/2014/main" id="{6BA8CF84-AC33-42D5-9B46-82ABBDA8E39C}"/>
                </a:ext>
              </a:extLst>
            </p:cNvPr>
            <p:cNvPicPr>
              <a:picLocks noChangeAspect="1"/>
            </p:cNvPicPr>
            <p:nvPr/>
          </p:nvPicPr>
          <p:blipFill>
            <a:blip r:embed="rId2"/>
            <a:stretch>
              <a:fillRect/>
            </a:stretch>
          </p:blipFill>
          <p:spPr>
            <a:xfrm>
              <a:off x="2135510" y="4004610"/>
              <a:ext cx="2303150" cy="1698573"/>
            </a:xfrm>
            <a:prstGeom prst="rect">
              <a:avLst/>
            </a:prstGeom>
          </p:spPr>
        </p:pic>
        <p:pic>
          <p:nvPicPr>
            <p:cNvPr id="12" name="Picture 11">
              <a:extLst>
                <a:ext uri="{FF2B5EF4-FFF2-40B4-BE49-F238E27FC236}">
                  <a16:creationId xmlns:a16="http://schemas.microsoft.com/office/drawing/2014/main" id="{3C67955A-F6FC-40AF-987A-3954AAEBDCDE}"/>
                </a:ext>
              </a:extLst>
            </p:cNvPr>
            <p:cNvPicPr>
              <a:picLocks noChangeAspect="1"/>
            </p:cNvPicPr>
            <p:nvPr/>
          </p:nvPicPr>
          <p:blipFill>
            <a:blip r:embed="rId3"/>
            <a:stretch>
              <a:fillRect/>
            </a:stretch>
          </p:blipFill>
          <p:spPr>
            <a:xfrm>
              <a:off x="201168" y="3933740"/>
              <a:ext cx="1831466" cy="1840314"/>
            </a:xfrm>
            <a:prstGeom prst="rect">
              <a:avLst/>
            </a:prstGeom>
          </p:spPr>
        </p:pic>
        <p:pic>
          <p:nvPicPr>
            <p:cNvPr id="14" name="Picture 13">
              <a:extLst>
                <a:ext uri="{FF2B5EF4-FFF2-40B4-BE49-F238E27FC236}">
                  <a16:creationId xmlns:a16="http://schemas.microsoft.com/office/drawing/2014/main" id="{1629E757-3FF6-4C04-949D-9F1E35DE5460}"/>
                </a:ext>
              </a:extLst>
            </p:cNvPr>
            <p:cNvPicPr>
              <a:picLocks noChangeAspect="1"/>
            </p:cNvPicPr>
            <p:nvPr/>
          </p:nvPicPr>
          <p:blipFill>
            <a:blip r:embed="rId4"/>
            <a:stretch>
              <a:fillRect/>
            </a:stretch>
          </p:blipFill>
          <p:spPr>
            <a:xfrm>
              <a:off x="4700016" y="3987256"/>
              <a:ext cx="2385579" cy="1837541"/>
            </a:xfrm>
            <a:prstGeom prst="rect">
              <a:avLst/>
            </a:prstGeom>
          </p:spPr>
        </p:pic>
        <p:pic>
          <p:nvPicPr>
            <p:cNvPr id="16" name="Picture 15">
              <a:extLst>
                <a:ext uri="{FF2B5EF4-FFF2-40B4-BE49-F238E27FC236}">
                  <a16:creationId xmlns:a16="http://schemas.microsoft.com/office/drawing/2014/main" id="{89782417-8457-413E-AD2C-DA85906EBEA1}"/>
                </a:ext>
              </a:extLst>
            </p:cNvPr>
            <p:cNvPicPr>
              <a:picLocks noChangeAspect="1"/>
            </p:cNvPicPr>
            <p:nvPr/>
          </p:nvPicPr>
          <p:blipFill>
            <a:blip r:embed="rId5"/>
            <a:stretch>
              <a:fillRect/>
            </a:stretch>
          </p:blipFill>
          <p:spPr>
            <a:xfrm>
              <a:off x="7106042" y="3987256"/>
              <a:ext cx="2240378" cy="1737436"/>
            </a:xfrm>
            <a:prstGeom prst="rect">
              <a:avLst/>
            </a:prstGeom>
          </p:spPr>
        </p:pic>
        <p:sp>
          <p:nvSpPr>
            <p:cNvPr id="17" name="TextBox 16">
              <a:extLst>
                <a:ext uri="{FF2B5EF4-FFF2-40B4-BE49-F238E27FC236}">
                  <a16:creationId xmlns:a16="http://schemas.microsoft.com/office/drawing/2014/main" id="{EBE58A90-96F1-437E-A03E-44052B43EA9D}"/>
                </a:ext>
              </a:extLst>
            </p:cNvPr>
            <p:cNvSpPr txBox="1"/>
            <p:nvPr/>
          </p:nvSpPr>
          <p:spPr>
            <a:xfrm>
              <a:off x="130682" y="5724692"/>
              <a:ext cx="1765291" cy="523220"/>
            </a:xfrm>
            <a:prstGeom prst="rect">
              <a:avLst/>
            </a:prstGeom>
            <a:noFill/>
          </p:spPr>
          <p:txBody>
            <a:bodyPr wrap="none" rtlCol="0">
              <a:spAutoFit/>
            </a:bodyPr>
            <a:lstStyle/>
            <a:p>
              <a:r>
                <a:rPr lang="el-GR" sz="1400" dirty="0"/>
                <a:t>Κεντρική παχυσαρκία</a:t>
              </a:r>
              <a:endParaRPr lang="en-US" sz="1400" dirty="0"/>
            </a:p>
            <a:p>
              <a:r>
                <a:rPr lang="el-GR" sz="1400" dirty="0"/>
                <a:t>Λιπώδες ήπαρ</a:t>
              </a:r>
              <a:endParaRPr lang="en-US" sz="1400" dirty="0"/>
            </a:p>
          </p:txBody>
        </p:sp>
        <p:sp>
          <p:nvSpPr>
            <p:cNvPr id="18" name="TextBox 17">
              <a:extLst>
                <a:ext uri="{FF2B5EF4-FFF2-40B4-BE49-F238E27FC236}">
                  <a16:creationId xmlns:a16="http://schemas.microsoft.com/office/drawing/2014/main" id="{5C45272B-E618-429C-AA98-412FB6D3AE62}"/>
                </a:ext>
              </a:extLst>
            </p:cNvPr>
            <p:cNvSpPr txBox="1"/>
            <p:nvPr/>
          </p:nvSpPr>
          <p:spPr>
            <a:xfrm>
              <a:off x="2293990" y="5703183"/>
              <a:ext cx="2002343" cy="307777"/>
            </a:xfrm>
            <a:prstGeom prst="rect">
              <a:avLst/>
            </a:prstGeom>
            <a:noFill/>
          </p:spPr>
          <p:txBody>
            <a:bodyPr wrap="none" rtlCol="0">
              <a:spAutoFit/>
            </a:bodyPr>
            <a:lstStyle/>
            <a:p>
              <a:r>
                <a:rPr lang="el-GR" sz="1400" dirty="0" err="1"/>
                <a:t>Μελανίζουσα</a:t>
              </a:r>
              <a:r>
                <a:rPr lang="el-GR" sz="1400" dirty="0"/>
                <a:t> </a:t>
              </a:r>
              <a:r>
                <a:rPr lang="el-GR" sz="1400" dirty="0" err="1"/>
                <a:t>ακάνθωση</a:t>
              </a:r>
              <a:endParaRPr lang="en-US" sz="1400" dirty="0"/>
            </a:p>
          </p:txBody>
        </p:sp>
        <p:sp>
          <p:nvSpPr>
            <p:cNvPr id="19" name="TextBox 18">
              <a:extLst>
                <a:ext uri="{FF2B5EF4-FFF2-40B4-BE49-F238E27FC236}">
                  <a16:creationId xmlns:a16="http://schemas.microsoft.com/office/drawing/2014/main" id="{CE71453A-A62A-44C6-B88E-91ED0715C07A}"/>
                </a:ext>
              </a:extLst>
            </p:cNvPr>
            <p:cNvSpPr txBox="1"/>
            <p:nvPr/>
          </p:nvSpPr>
          <p:spPr>
            <a:xfrm>
              <a:off x="5050075" y="5783127"/>
              <a:ext cx="1268552" cy="307777"/>
            </a:xfrm>
            <a:prstGeom prst="rect">
              <a:avLst/>
            </a:prstGeom>
            <a:noFill/>
          </p:spPr>
          <p:txBody>
            <a:bodyPr wrap="none" rtlCol="0">
              <a:spAutoFit/>
            </a:bodyPr>
            <a:lstStyle/>
            <a:p>
              <a:r>
                <a:rPr lang="el-GR" sz="1400" dirty="0" err="1"/>
                <a:t>ακροχορδώνες</a:t>
              </a:r>
              <a:endParaRPr lang="en-US" sz="1400" dirty="0"/>
            </a:p>
          </p:txBody>
        </p:sp>
        <p:sp>
          <p:nvSpPr>
            <p:cNvPr id="20" name="TextBox 19">
              <a:extLst>
                <a:ext uri="{FF2B5EF4-FFF2-40B4-BE49-F238E27FC236}">
                  <a16:creationId xmlns:a16="http://schemas.microsoft.com/office/drawing/2014/main" id="{2C6A97D3-3F4D-416F-B21B-13AB8900B2EB}"/>
                </a:ext>
              </a:extLst>
            </p:cNvPr>
            <p:cNvSpPr txBox="1"/>
            <p:nvPr/>
          </p:nvSpPr>
          <p:spPr>
            <a:xfrm>
              <a:off x="7353921" y="5703183"/>
              <a:ext cx="1910331" cy="523220"/>
            </a:xfrm>
            <a:prstGeom prst="rect">
              <a:avLst/>
            </a:prstGeom>
            <a:noFill/>
          </p:spPr>
          <p:txBody>
            <a:bodyPr wrap="none" rtlCol="0">
              <a:spAutoFit/>
            </a:bodyPr>
            <a:lstStyle/>
            <a:p>
              <a:r>
                <a:rPr lang="el-GR" sz="1400" dirty="0"/>
                <a:t>Ακμή, υπερτρίχωση,</a:t>
              </a:r>
            </a:p>
            <a:p>
              <a:r>
                <a:rPr lang="el-GR" sz="1400" dirty="0"/>
                <a:t> </a:t>
              </a:r>
              <a:r>
                <a:rPr lang="el-GR" sz="1400" dirty="0" err="1"/>
                <a:t>πολυκυστικές</a:t>
              </a:r>
              <a:r>
                <a:rPr lang="el-GR" sz="1400" dirty="0"/>
                <a:t> ωοθήκες</a:t>
              </a:r>
              <a:endParaRPr lang="en-US" sz="1400" dirty="0"/>
            </a:p>
          </p:txBody>
        </p:sp>
      </p:grpSp>
    </p:spTree>
    <p:extLst>
      <p:ext uri="{BB962C8B-B14F-4D97-AF65-F5344CB8AC3E}">
        <p14:creationId xmlns:p14="http://schemas.microsoft.com/office/powerpoint/2010/main" val="47892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E2539-9BF2-F3DA-AEE2-B852863B4E56}"/>
              </a:ext>
            </a:extLst>
          </p:cNvPr>
          <p:cNvPicPr>
            <a:picLocks noChangeAspect="1"/>
          </p:cNvPicPr>
          <p:nvPr/>
        </p:nvPicPr>
        <p:blipFill>
          <a:blip r:embed="rId2"/>
          <a:stretch>
            <a:fillRect/>
          </a:stretch>
        </p:blipFill>
        <p:spPr>
          <a:xfrm>
            <a:off x="228600" y="1793840"/>
            <a:ext cx="5623675" cy="3689417"/>
          </a:xfrm>
          <a:prstGeom prst="rect">
            <a:avLst/>
          </a:prstGeom>
        </p:spPr>
      </p:pic>
      <p:pic>
        <p:nvPicPr>
          <p:cNvPr id="5" name="Picture 4">
            <a:extLst>
              <a:ext uri="{FF2B5EF4-FFF2-40B4-BE49-F238E27FC236}">
                <a16:creationId xmlns:a16="http://schemas.microsoft.com/office/drawing/2014/main" id="{B4187AC8-AB78-1ABC-25B7-179B6EAF0526}"/>
              </a:ext>
            </a:extLst>
          </p:cNvPr>
          <p:cNvPicPr>
            <a:picLocks noChangeAspect="1"/>
          </p:cNvPicPr>
          <p:nvPr/>
        </p:nvPicPr>
        <p:blipFill>
          <a:blip r:embed="rId3"/>
          <a:stretch>
            <a:fillRect/>
          </a:stretch>
        </p:blipFill>
        <p:spPr>
          <a:xfrm>
            <a:off x="6339727" y="1793840"/>
            <a:ext cx="5613640" cy="3689417"/>
          </a:xfrm>
          <a:prstGeom prst="rect">
            <a:avLst/>
          </a:prstGeom>
        </p:spPr>
      </p:pic>
      <p:sp>
        <p:nvSpPr>
          <p:cNvPr id="6" name="TextBox 5">
            <a:extLst>
              <a:ext uri="{FF2B5EF4-FFF2-40B4-BE49-F238E27FC236}">
                <a16:creationId xmlns:a16="http://schemas.microsoft.com/office/drawing/2014/main" id="{F3BA4ECC-D0F3-E601-6A53-14AE1FEEB111}"/>
              </a:ext>
            </a:extLst>
          </p:cNvPr>
          <p:cNvSpPr txBox="1"/>
          <p:nvPr/>
        </p:nvSpPr>
        <p:spPr>
          <a:xfrm>
            <a:off x="228600" y="182880"/>
            <a:ext cx="11963400" cy="1077218"/>
          </a:xfrm>
          <a:prstGeom prst="rect">
            <a:avLst/>
          </a:prstGeom>
          <a:noFill/>
        </p:spPr>
        <p:txBody>
          <a:bodyPr wrap="square" rtlCol="0">
            <a:spAutoFit/>
          </a:bodyPr>
          <a:lstStyle/>
          <a:p>
            <a:pPr algn="ctr"/>
            <a:r>
              <a:rPr lang="el-GR" sz="3200" dirty="0"/>
              <a:t>ΜΕΛΑΝΙΖΟΥΣΑ ΑΚΑΝΘΩΣΗ: ενισχυμένη αυξητική δράση της ινσουλίνης στο δέρμα</a:t>
            </a:r>
            <a:endParaRPr lang="en-CH" sz="3200" dirty="0"/>
          </a:p>
        </p:txBody>
      </p:sp>
    </p:spTree>
    <p:extLst>
      <p:ext uri="{BB962C8B-B14F-4D97-AF65-F5344CB8AC3E}">
        <p14:creationId xmlns:p14="http://schemas.microsoft.com/office/powerpoint/2010/main" val="4089742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A250B2-89BF-4F78-A1AF-09224FC1591D}"/>
              </a:ext>
            </a:extLst>
          </p:cNvPr>
          <p:cNvSpPr txBox="1"/>
          <p:nvPr/>
        </p:nvSpPr>
        <p:spPr>
          <a:xfrm>
            <a:off x="1753112" y="0"/>
            <a:ext cx="8685776" cy="584775"/>
          </a:xfrm>
          <a:prstGeom prst="rect">
            <a:avLst/>
          </a:prstGeom>
          <a:noFill/>
        </p:spPr>
        <p:txBody>
          <a:bodyPr wrap="none" rtlCol="0">
            <a:spAutoFit/>
          </a:bodyPr>
          <a:lstStyle/>
          <a:p>
            <a:r>
              <a:rPr lang="el-GR" sz="3200" b="1" dirty="0"/>
              <a:t>Πώς δημιουργείται η αντίσταση στην ινσουλίνη;</a:t>
            </a:r>
            <a:endParaRPr lang="en-US" sz="3200" b="1" dirty="0"/>
          </a:p>
        </p:txBody>
      </p:sp>
      <p:sp>
        <p:nvSpPr>
          <p:cNvPr id="5" name="TextBox 4">
            <a:extLst>
              <a:ext uri="{FF2B5EF4-FFF2-40B4-BE49-F238E27FC236}">
                <a16:creationId xmlns:a16="http://schemas.microsoft.com/office/drawing/2014/main" id="{37ED5BB8-9769-4603-A0E4-CED1F46E95D8}"/>
              </a:ext>
            </a:extLst>
          </p:cNvPr>
          <p:cNvSpPr txBox="1"/>
          <p:nvPr/>
        </p:nvSpPr>
        <p:spPr>
          <a:xfrm>
            <a:off x="329184" y="758953"/>
            <a:ext cx="11292840" cy="830997"/>
          </a:xfrm>
          <a:prstGeom prst="rect">
            <a:avLst/>
          </a:prstGeom>
          <a:noFill/>
        </p:spPr>
        <p:txBody>
          <a:bodyPr wrap="square" rtlCol="0">
            <a:spAutoFit/>
          </a:bodyPr>
          <a:lstStyle/>
          <a:p>
            <a:r>
              <a:rPr lang="el-GR" sz="2400" b="1" dirty="0"/>
              <a:t>Η παχυσαρκία και ειδικότερα η κεντρική παχυσαρκία </a:t>
            </a:r>
            <a:r>
              <a:rPr lang="el-GR" sz="2400" dirty="0"/>
              <a:t>συσχετίζεται με την αντίσταση στην ινσουλίνη. </a:t>
            </a:r>
            <a:endParaRPr lang="en-US" sz="2400" dirty="0"/>
          </a:p>
        </p:txBody>
      </p:sp>
      <p:pic>
        <p:nvPicPr>
          <p:cNvPr id="7" name="Picture 6">
            <a:extLst>
              <a:ext uri="{FF2B5EF4-FFF2-40B4-BE49-F238E27FC236}">
                <a16:creationId xmlns:a16="http://schemas.microsoft.com/office/drawing/2014/main" id="{99B0A57F-08F2-4991-803C-6E8AC79DC2B9}"/>
              </a:ext>
            </a:extLst>
          </p:cNvPr>
          <p:cNvPicPr>
            <a:picLocks noChangeAspect="1"/>
          </p:cNvPicPr>
          <p:nvPr/>
        </p:nvPicPr>
        <p:blipFill>
          <a:blip r:embed="rId2"/>
          <a:stretch>
            <a:fillRect/>
          </a:stretch>
        </p:blipFill>
        <p:spPr>
          <a:xfrm>
            <a:off x="1768102" y="1509711"/>
            <a:ext cx="5053232" cy="4726044"/>
          </a:xfrm>
          <a:prstGeom prst="rect">
            <a:avLst/>
          </a:prstGeom>
        </p:spPr>
      </p:pic>
      <p:sp>
        <p:nvSpPr>
          <p:cNvPr id="8" name="TextBox 7">
            <a:extLst>
              <a:ext uri="{FF2B5EF4-FFF2-40B4-BE49-F238E27FC236}">
                <a16:creationId xmlns:a16="http://schemas.microsoft.com/office/drawing/2014/main" id="{EB00F97F-64C2-4E28-846E-7BB611B34C15}"/>
              </a:ext>
            </a:extLst>
          </p:cNvPr>
          <p:cNvSpPr txBox="1"/>
          <p:nvPr/>
        </p:nvSpPr>
        <p:spPr>
          <a:xfrm>
            <a:off x="9816530" y="6396335"/>
            <a:ext cx="2402902" cy="461665"/>
          </a:xfrm>
          <a:prstGeom prst="rect">
            <a:avLst/>
          </a:prstGeom>
          <a:noFill/>
        </p:spPr>
        <p:txBody>
          <a:bodyPr wrap="none" rtlCol="0">
            <a:spAutoFit/>
          </a:bodyPr>
          <a:lstStyle/>
          <a:p>
            <a:r>
              <a:rPr lang="fr-CH" sz="1200" dirty="0"/>
              <a:t>Williams </a:t>
            </a:r>
            <a:r>
              <a:rPr lang="fr-CH" sz="1200" dirty="0" err="1"/>
              <a:t>textbook</a:t>
            </a:r>
            <a:r>
              <a:rPr lang="fr-CH" sz="1200" dirty="0"/>
              <a:t> of </a:t>
            </a:r>
            <a:r>
              <a:rPr lang="fr-CH" sz="1200" dirty="0" err="1"/>
              <a:t>Endocrinology</a:t>
            </a:r>
            <a:endParaRPr lang="fr-CH" sz="1200" dirty="0"/>
          </a:p>
          <a:p>
            <a:pPr algn="ctr"/>
            <a:r>
              <a:rPr lang="fr-CH" sz="1200" dirty="0"/>
              <a:t>14th </a:t>
            </a:r>
            <a:r>
              <a:rPr lang="fr-CH" sz="1200" dirty="0" err="1"/>
              <a:t>edition</a:t>
            </a:r>
            <a:r>
              <a:rPr lang="fr-CH" sz="1200" dirty="0"/>
              <a:t>, 2019</a:t>
            </a:r>
            <a:endParaRPr lang="en-US" sz="1200" dirty="0"/>
          </a:p>
        </p:txBody>
      </p:sp>
      <p:sp>
        <p:nvSpPr>
          <p:cNvPr id="10" name="TextBox 9">
            <a:extLst>
              <a:ext uri="{FF2B5EF4-FFF2-40B4-BE49-F238E27FC236}">
                <a16:creationId xmlns:a16="http://schemas.microsoft.com/office/drawing/2014/main" id="{BE21A81B-1BEC-4E7B-9171-9307894855D3}"/>
              </a:ext>
            </a:extLst>
          </p:cNvPr>
          <p:cNvSpPr txBox="1"/>
          <p:nvPr/>
        </p:nvSpPr>
        <p:spPr>
          <a:xfrm>
            <a:off x="6806344" y="2274838"/>
            <a:ext cx="5616116" cy="2308324"/>
          </a:xfrm>
          <a:prstGeom prst="rect">
            <a:avLst/>
          </a:prstGeom>
          <a:noFill/>
        </p:spPr>
        <p:txBody>
          <a:bodyPr wrap="square">
            <a:spAutoFit/>
          </a:bodyPr>
          <a:lstStyle/>
          <a:p>
            <a:r>
              <a:rPr lang="el-GR" dirty="0"/>
              <a:t>Το </a:t>
            </a:r>
            <a:r>
              <a:rPr lang="el-GR" dirty="0" err="1"/>
              <a:t>ενδοκοιλιακό</a:t>
            </a:r>
            <a:r>
              <a:rPr lang="el-GR" dirty="0"/>
              <a:t> λίπος υφίσταται περισσότερο </a:t>
            </a:r>
            <a:r>
              <a:rPr lang="el-GR" dirty="0" err="1"/>
              <a:t>λιπόλυση</a:t>
            </a:r>
            <a:r>
              <a:rPr lang="el-GR" dirty="0"/>
              <a:t>  </a:t>
            </a:r>
          </a:p>
          <a:p>
            <a:r>
              <a:rPr lang="el-GR" dirty="0"/>
              <a:t> με αποτέλεσμα να αυξάνονται τα </a:t>
            </a:r>
            <a:r>
              <a:rPr lang="el-GR" dirty="0" err="1"/>
              <a:t>κυκλοφορούντα</a:t>
            </a:r>
            <a:r>
              <a:rPr lang="el-GR" dirty="0"/>
              <a:t> ελεύθερα   λιπαρά οξέα και ως αποτέλεσμα τα τοξικά λιπίδια.</a:t>
            </a:r>
          </a:p>
          <a:p>
            <a:r>
              <a:rPr lang="el-GR" dirty="0"/>
              <a:t>Γενικά στην παχυσαρκία αυξάνεται η παραγωγή</a:t>
            </a:r>
            <a:r>
              <a:rPr lang="en-US" dirty="0"/>
              <a:t> ROS</a:t>
            </a:r>
          </a:p>
          <a:p>
            <a:r>
              <a:rPr lang="el-GR" dirty="0"/>
              <a:t>και φλεγμονωδών </a:t>
            </a:r>
            <a:r>
              <a:rPr lang="el-GR" dirty="0" err="1"/>
              <a:t>κυτοκινών</a:t>
            </a:r>
            <a:r>
              <a:rPr lang="el-GR" dirty="0"/>
              <a:t> από τα </a:t>
            </a:r>
            <a:r>
              <a:rPr lang="el-GR" dirty="0" err="1"/>
              <a:t>λιποκύτταρα</a:t>
            </a:r>
            <a:r>
              <a:rPr lang="el-GR" dirty="0"/>
              <a:t> που</a:t>
            </a:r>
          </a:p>
          <a:p>
            <a:r>
              <a:rPr lang="el-GR" dirty="0"/>
              <a:t>όπως είδαμε συμβάλλουν στην ανάπτυξη  αντίστασης στην ινσουλίνη.</a:t>
            </a:r>
          </a:p>
        </p:txBody>
      </p:sp>
    </p:spTree>
    <p:extLst>
      <p:ext uri="{BB962C8B-B14F-4D97-AF65-F5344CB8AC3E}">
        <p14:creationId xmlns:p14="http://schemas.microsoft.com/office/powerpoint/2010/main" val="3218526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BC4DB-344C-4310-8E20-9007F06A2E7A}"/>
              </a:ext>
            </a:extLst>
          </p:cNvPr>
          <p:cNvSpPr txBox="1"/>
          <p:nvPr/>
        </p:nvSpPr>
        <p:spPr>
          <a:xfrm>
            <a:off x="1753112" y="0"/>
            <a:ext cx="8685776" cy="584775"/>
          </a:xfrm>
          <a:prstGeom prst="rect">
            <a:avLst/>
          </a:prstGeom>
          <a:noFill/>
        </p:spPr>
        <p:txBody>
          <a:bodyPr wrap="none" rtlCol="0">
            <a:spAutoFit/>
          </a:bodyPr>
          <a:lstStyle/>
          <a:p>
            <a:r>
              <a:rPr lang="el-GR" sz="3200" b="1" dirty="0"/>
              <a:t>Πώς δημιουργείται η αντίσταση στην ινσουλίνη;</a:t>
            </a:r>
            <a:endParaRPr lang="en-US" sz="3200" b="1" dirty="0"/>
          </a:p>
        </p:txBody>
      </p:sp>
      <p:sp>
        <p:nvSpPr>
          <p:cNvPr id="5" name="TextBox 4">
            <a:extLst>
              <a:ext uri="{FF2B5EF4-FFF2-40B4-BE49-F238E27FC236}">
                <a16:creationId xmlns:a16="http://schemas.microsoft.com/office/drawing/2014/main" id="{CFB72149-3E75-425B-8B40-52715810148D}"/>
              </a:ext>
            </a:extLst>
          </p:cNvPr>
          <p:cNvSpPr txBox="1"/>
          <p:nvPr/>
        </p:nvSpPr>
        <p:spPr>
          <a:xfrm>
            <a:off x="0" y="676656"/>
            <a:ext cx="12711337" cy="1569660"/>
          </a:xfrm>
          <a:prstGeom prst="rect">
            <a:avLst/>
          </a:prstGeom>
          <a:noFill/>
        </p:spPr>
        <p:txBody>
          <a:bodyPr wrap="square" rtlCol="0">
            <a:spAutoFit/>
          </a:bodyPr>
          <a:lstStyle/>
          <a:p>
            <a:r>
              <a:rPr lang="el-GR" sz="2400" b="1" dirty="0"/>
              <a:t>Διαταραχή στη χωρητικότητα του λιπώδους ιστού ή αδυναμία περαιτέρω επέκτασής του</a:t>
            </a:r>
          </a:p>
          <a:p>
            <a:r>
              <a:rPr lang="el-GR" sz="2400" dirty="0"/>
              <a:t>μπορεί να συμβάλλει στην αντίσταση στην ινσουλίνη οδηγώντας σε </a:t>
            </a:r>
            <a:r>
              <a:rPr lang="el-GR" sz="2400" b="1" dirty="0"/>
              <a:t>έκτοπη εναπόθεση </a:t>
            </a:r>
          </a:p>
          <a:p>
            <a:r>
              <a:rPr lang="el-GR" sz="2400" b="1" dirty="0" err="1"/>
              <a:t>τριγλυκεριδίων</a:t>
            </a:r>
            <a:r>
              <a:rPr lang="el-GR" sz="2400" b="1" dirty="0"/>
              <a:t> (μυ, ήπαρ) </a:t>
            </a:r>
            <a:r>
              <a:rPr lang="el-GR" sz="2400" dirty="0"/>
              <a:t>και σε </a:t>
            </a:r>
            <a:r>
              <a:rPr lang="el-GR" sz="2400" b="1" dirty="0"/>
              <a:t>φλεγμονή στο λιπώδη ιστό και σε ήπαρ, μυ</a:t>
            </a:r>
            <a:r>
              <a:rPr lang="el-GR" sz="2400" dirty="0"/>
              <a:t>.  Η έκτοπη </a:t>
            </a:r>
          </a:p>
          <a:p>
            <a:r>
              <a:rPr lang="el-GR" sz="2400" dirty="0"/>
              <a:t>εναπόθεση λιπιδίων στο μυ μπορεί να συσχετίζεται και με έκπτωση </a:t>
            </a:r>
            <a:r>
              <a:rPr lang="el-GR" sz="2400" dirty="0" err="1"/>
              <a:t>μιτοχονδριακής</a:t>
            </a:r>
            <a:r>
              <a:rPr lang="el-GR" sz="2400" dirty="0"/>
              <a:t> λειτουργίας.</a:t>
            </a:r>
            <a:endParaRPr lang="en-US" sz="2400" dirty="0"/>
          </a:p>
        </p:txBody>
      </p:sp>
      <p:pic>
        <p:nvPicPr>
          <p:cNvPr id="6" name="Picture 5">
            <a:extLst>
              <a:ext uri="{FF2B5EF4-FFF2-40B4-BE49-F238E27FC236}">
                <a16:creationId xmlns:a16="http://schemas.microsoft.com/office/drawing/2014/main" id="{DBF3E8CB-6DF2-433A-9E2B-43842A4DD7B7}"/>
              </a:ext>
            </a:extLst>
          </p:cNvPr>
          <p:cNvPicPr>
            <a:picLocks noChangeAspect="1"/>
          </p:cNvPicPr>
          <p:nvPr/>
        </p:nvPicPr>
        <p:blipFill>
          <a:blip r:embed="rId2"/>
          <a:stretch>
            <a:fillRect/>
          </a:stretch>
        </p:blipFill>
        <p:spPr>
          <a:xfrm>
            <a:off x="1426464" y="2164608"/>
            <a:ext cx="8791293" cy="4671681"/>
          </a:xfrm>
          <a:prstGeom prst="rect">
            <a:avLst/>
          </a:prstGeom>
        </p:spPr>
      </p:pic>
      <p:sp>
        <p:nvSpPr>
          <p:cNvPr id="7" name="Rectangle 6">
            <a:extLst>
              <a:ext uri="{FF2B5EF4-FFF2-40B4-BE49-F238E27FC236}">
                <a16:creationId xmlns:a16="http://schemas.microsoft.com/office/drawing/2014/main" id="{B7D6671B-BA4D-4C7B-A000-FC869D3D6A5B}"/>
              </a:ext>
            </a:extLst>
          </p:cNvPr>
          <p:cNvSpPr/>
          <p:nvPr/>
        </p:nvSpPr>
        <p:spPr>
          <a:xfrm>
            <a:off x="9099550" y="6581001"/>
            <a:ext cx="3092450" cy="276999"/>
          </a:xfrm>
          <a:prstGeom prst="rect">
            <a:avLst/>
          </a:prstGeom>
        </p:spPr>
        <p:txBody>
          <a:bodyPr wrap="none">
            <a:spAutoFit/>
          </a:bodyPr>
          <a:lstStyle/>
          <a:p>
            <a:r>
              <a:rPr lang="en-US" sz="1200" dirty="0"/>
              <a:t>Nat Rev Mol Cell Biol. 2019 Apr; 20(4) 242-258</a:t>
            </a:r>
          </a:p>
        </p:txBody>
      </p:sp>
    </p:spTree>
    <p:extLst>
      <p:ext uri="{BB962C8B-B14F-4D97-AF65-F5344CB8AC3E}">
        <p14:creationId xmlns:p14="http://schemas.microsoft.com/office/powerpoint/2010/main" val="4244546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89017E-D146-4789-BFEA-3511CFB0103E}"/>
              </a:ext>
            </a:extLst>
          </p:cNvPr>
          <p:cNvSpPr txBox="1"/>
          <p:nvPr/>
        </p:nvSpPr>
        <p:spPr>
          <a:xfrm>
            <a:off x="2824989" y="0"/>
            <a:ext cx="5264646" cy="646331"/>
          </a:xfrm>
          <a:prstGeom prst="rect">
            <a:avLst/>
          </a:prstGeom>
          <a:noFill/>
        </p:spPr>
        <p:txBody>
          <a:bodyPr wrap="none" rtlCol="0">
            <a:spAutoFit/>
          </a:bodyPr>
          <a:lstStyle/>
          <a:p>
            <a:r>
              <a:rPr lang="el-GR" sz="3600" dirty="0"/>
              <a:t>Σακχαρώδης Διαβήτης (ΣΔ)</a:t>
            </a:r>
            <a:endParaRPr lang="en-US" sz="3600" dirty="0"/>
          </a:p>
        </p:txBody>
      </p:sp>
      <p:sp>
        <p:nvSpPr>
          <p:cNvPr id="5" name="TextBox 4">
            <a:extLst>
              <a:ext uri="{FF2B5EF4-FFF2-40B4-BE49-F238E27FC236}">
                <a16:creationId xmlns:a16="http://schemas.microsoft.com/office/drawing/2014/main" id="{4483BE26-EE90-4528-A72A-DB557CAE20E7}"/>
              </a:ext>
            </a:extLst>
          </p:cNvPr>
          <p:cNvSpPr txBox="1"/>
          <p:nvPr/>
        </p:nvSpPr>
        <p:spPr>
          <a:xfrm>
            <a:off x="0" y="916898"/>
            <a:ext cx="10523586" cy="1938992"/>
          </a:xfrm>
          <a:prstGeom prst="rect">
            <a:avLst/>
          </a:prstGeom>
          <a:noFill/>
        </p:spPr>
        <p:txBody>
          <a:bodyPr wrap="none" rtlCol="0">
            <a:spAutoFit/>
          </a:bodyPr>
          <a:lstStyle/>
          <a:p>
            <a:r>
              <a:rPr lang="el-GR" sz="2400" b="1" dirty="0"/>
              <a:t>Ορισμός</a:t>
            </a:r>
          </a:p>
          <a:p>
            <a:endParaRPr lang="el-GR" sz="2400" dirty="0"/>
          </a:p>
          <a:p>
            <a:r>
              <a:rPr lang="el-GR" sz="2400" dirty="0"/>
              <a:t>Ομάδα μεταβολικών δυσλειτουργιών που έχουν ως φαινότυπο την υπεργλυκαιμία.</a:t>
            </a:r>
          </a:p>
          <a:p>
            <a:endParaRPr lang="el-GR" sz="2400" dirty="0"/>
          </a:p>
          <a:p>
            <a:endParaRPr lang="el-GR" sz="2400" dirty="0"/>
          </a:p>
        </p:txBody>
      </p:sp>
      <p:sp>
        <p:nvSpPr>
          <p:cNvPr id="6" name="TextBox 5">
            <a:extLst>
              <a:ext uri="{FF2B5EF4-FFF2-40B4-BE49-F238E27FC236}">
                <a16:creationId xmlns:a16="http://schemas.microsoft.com/office/drawing/2014/main" id="{DDA4A604-49B7-4D66-844A-96E3C7E13EE7}"/>
              </a:ext>
            </a:extLst>
          </p:cNvPr>
          <p:cNvSpPr txBox="1"/>
          <p:nvPr/>
        </p:nvSpPr>
        <p:spPr>
          <a:xfrm>
            <a:off x="359764" y="229349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5C5F6B35-A790-4A41-81F4-965E8221326D}"/>
              </a:ext>
            </a:extLst>
          </p:cNvPr>
          <p:cNvSpPr txBox="1"/>
          <p:nvPr/>
        </p:nvSpPr>
        <p:spPr>
          <a:xfrm>
            <a:off x="0" y="2954334"/>
            <a:ext cx="11511228" cy="2308324"/>
          </a:xfrm>
          <a:prstGeom prst="rect">
            <a:avLst/>
          </a:prstGeom>
          <a:noFill/>
        </p:spPr>
        <p:txBody>
          <a:bodyPr wrap="none" rtlCol="0">
            <a:spAutoFit/>
          </a:bodyPr>
          <a:lstStyle/>
          <a:p>
            <a:r>
              <a:rPr lang="el-GR" sz="2400" b="1" dirty="0"/>
              <a:t>Ετυμολογία</a:t>
            </a:r>
          </a:p>
          <a:p>
            <a:endParaRPr lang="el-GR" sz="2400" dirty="0"/>
          </a:p>
          <a:p>
            <a:r>
              <a:rPr lang="el-GR" sz="2400" dirty="0"/>
              <a:t>«</a:t>
            </a:r>
            <a:r>
              <a:rPr lang="el-GR" sz="2400" dirty="0" err="1"/>
              <a:t>Διαβαίνειν</a:t>
            </a:r>
            <a:r>
              <a:rPr lang="el-GR" sz="2400" dirty="0"/>
              <a:t>»: περνάει μεγάλη ποσότητα από ούρα-πολυουρία ως σύμπτωμα του διαβήτη</a:t>
            </a:r>
          </a:p>
          <a:p>
            <a:r>
              <a:rPr lang="el-GR" sz="2400" dirty="0"/>
              <a:t>(ωσμωτική διούρηση λόγω </a:t>
            </a:r>
            <a:r>
              <a:rPr lang="el-GR" sz="2400" dirty="0" err="1"/>
              <a:t>γλυκοζουρίας</a:t>
            </a:r>
            <a:r>
              <a:rPr lang="el-GR" sz="2400" dirty="0"/>
              <a:t>) </a:t>
            </a:r>
          </a:p>
          <a:p>
            <a:endParaRPr lang="el-GR" sz="2400" dirty="0"/>
          </a:p>
          <a:p>
            <a:endParaRPr lang="el-GR" sz="2400" dirty="0"/>
          </a:p>
        </p:txBody>
      </p:sp>
    </p:spTree>
    <p:extLst>
      <p:ext uri="{BB962C8B-B14F-4D97-AF65-F5344CB8AC3E}">
        <p14:creationId xmlns:p14="http://schemas.microsoft.com/office/powerpoint/2010/main" val="738640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CD03FF-3C17-4C78-9922-FED8E5CF8326}"/>
              </a:ext>
            </a:extLst>
          </p:cNvPr>
          <p:cNvSpPr txBox="1"/>
          <p:nvPr/>
        </p:nvSpPr>
        <p:spPr>
          <a:xfrm>
            <a:off x="182380" y="397544"/>
            <a:ext cx="11827238" cy="461665"/>
          </a:xfrm>
          <a:prstGeom prst="rect">
            <a:avLst/>
          </a:prstGeom>
          <a:noFill/>
        </p:spPr>
        <p:txBody>
          <a:bodyPr wrap="square" rtlCol="0">
            <a:spAutoFit/>
          </a:bodyPr>
          <a:lstStyle/>
          <a:p>
            <a:r>
              <a:rPr lang="el-GR" sz="2400" dirty="0"/>
              <a:t>Απλό τεστ ομοιοστασίας  της γλυκόζης</a:t>
            </a:r>
            <a:r>
              <a:rPr lang="en-US" sz="2400" dirty="0"/>
              <a:t> </a:t>
            </a:r>
            <a:r>
              <a:rPr lang="el-GR" sz="2400" dirty="0"/>
              <a:t>με κλινική χρησιμότητα (</a:t>
            </a:r>
            <a:r>
              <a:rPr lang="en-US" sz="2400" b="1" dirty="0"/>
              <a:t>OGTT</a:t>
            </a:r>
            <a:r>
              <a:rPr lang="en-US" sz="2400" dirty="0"/>
              <a:t>)</a:t>
            </a:r>
          </a:p>
        </p:txBody>
      </p:sp>
      <p:sp>
        <p:nvSpPr>
          <p:cNvPr id="6" name="TextBox 5">
            <a:extLst>
              <a:ext uri="{FF2B5EF4-FFF2-40B4-BE49-F238E27FC236}">
                <a16:creationId xmlns:a16="http://schemas.microsoft.com/office/drawing/2014/main" id="{B9B6AC23-241D-4556-90E0-21BC4900B55A}"/>
              </a:ext>
            </a:extLst>
          </p:cNvPr>
          <p:cNvSpPr txBox="1"/>
          <p:nvPr/>
        </p:nvSpPr>
        <p:spPr>
          <a:xfrm>
            <a:off x="182381" y="704537"/>
            <a:ext cx="11345926" cy="830997"/>
          </a:xfrm>
          <a:prstGeom prst="rect">
            <a:avLst/>
          </a:prstGeom>
          <a:noFill/>
        </p:spPr>
        <p:txBody>
          <a:bodyPr wrap="none" rtlCol="0">
            <a:spAutoFit/>
          </a:bodyPr>
          <a:lstStyle/>
          <a:p>
            <a:r>
              <a:rPr lang="el-GR" sz="2400" dirty="0"/>
              <a:t>Σε καθιστή θέση μετά από ολονύχτια τουλάχιστον 8ωρη νηστεία χορήγηση από το στόμα</a:t>
            </a:r>
          </a:p>
          <a:p>
            <a:r>
              <a:rPr lang="el-GR" sz="2400" dirty="0"/>
              <a:t>75 γραμμαρίων γλυκόζης διαλυμένης σε νερό</a:t>
            </a:r>
            <a:endParaRPr lang="en-US" sz="2400" dirty="0"/>
          </a:p>
        </p:txBody>
      </p:sp>
      <p:pic>
        <p:nvPicPr>
          <p:cNvPr id="12" name="Picture 11" descr="Diagram, engineering drawing&#10;&#10;Description automatically generated">
            <a:extLst>
              <a:ext uri="{FF2B5EF4-FFF2-40B4-BE49-F238E27FC236}">
                <a16:creationId xmlns:a16="http://schemas.microsoft.com/office/drawing/2014/main" id="{5BCF98D8-A8DB-4C9F-ABAC-26D201B22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360" y="1535534"/>
            <a:ext cx="7056953" cy="5325794"/>
          </a:xfrm>
          <a:prstGeom prst="rect">
            <a:avLst/>
          </a:prstGeom>
        </p:spPr>
      </p:pic>
      <p:sp>
        <p:nvSpPr>
          <p:cNvPr id="37" name="TextBox 36">
            <a:extLst>
              <a:ext uri="{FF2B5EF4-FFF2-40B4-BE49-F238E27FC236}">
                <a16:creationId xmlns:a16="http://schemas.microsoft.com/office/drawing/2014/main" id="{9672B05A-2498-4708-BE49-6D12EAC912CE}"/>
              </a:ext>
            </a:extLst>
          </p:cNvPr>
          <p:cNvSpPr txBox="1"/>
          <p:nvPr/>
        </p:nvSpPr>
        <p:spPr>
          <a:xfrm>
            <a:off x="9799527" y="6611779"/>
            <a:ext cx="2664501" cy="246221"/>
          </a:xfrm>
          <a:prstGeom prst="rect">
            <a:avLst/>
          </a:prstGeom>
          <a:noFill/>
        </p:spPr>
        <p:txBody>
          <a:bodyPr wrap="square">
            <a:spAutoFit/>
          </a:bodyPr>
          <a:lstStyle/>
          <a:p>
            <a:r>
              <a:rPr lang="en-US" sz="1000" dirty="0"/>
              <a:t>Diabetes Care 2006 May; 29(5): 1130-1139</a:t>
            </a:r>
          </a:p>
        </p:txBody>
      </p:sp>
      <p:sp>
        <p:nvSpPr>
          <p:cNvPr id="21" name="TextBox 20">
            <a:extLst>
              <a:ext uri="{FF2B5EF4-FFF2-40B4-BE49-F238E27FC236}">
                <a16:creationId xmlns:a16="http://schemas.microsoft.com/office/drawing/2014/main" id="{18EA565D-D29B-4462-8127-AFC84B473E38}"/>
              </a:ext>
            </a:extLst>
          </p:cNvPr>
          <p:cNvSpPr txBox="1"/>
          <p:nvPr/>
        </p:nvSpPr>
        <p:spPr>
          <a:xfrm>
            <a:off x="8635779" y="2038662"/>
            <a:ext cx="3457421" cy="2031325"/>
          </a:xfrm>
          <a:prstGeom prst="rect">
            <a:avLst/>
          </a:prstGeom>
          <a:noFill/>
        </p:spPr>
        <p:txBody>
          <a:bodyPr wrap="none" rtlCol="0">
            <a:spAutoFit/>
          </a:bodyPr>
          <a:lstStyle/>
          <a:p>
            <a:r>
              <a:rPr lang="en-US" dirty="0"/>
              <a:t>Normal glucose tolerance (NGT)</a:t>
            </a:r>
          </a:p>
          <a:p>
            <a:r>
              <a:rPr lang="en-US" dirty="0"/>
              <a:t>Impaired fasting glucose (IFG)</a:t>
            </a:r>
          </a:p>
          <a:p>
            <a:r>
              <a:rPr lang="en-US" dirty="0"/>
              <a:t>Impaired glucose tolerance (IGT)</a:t>
            </a:r>
          </a:p>
          <a:p>
            <a:r>
              <a:rPr lang="en-US" dirty="0"/>
              <a:t>CGI(combined glucose intolerance)</a:t>
            </a:r>
          </a:p>
          <a:p>
            <a:r>
              <a:rPr lang="en-US" dirty="0"/>
              <a:t>OGTT( oral glucose tolerance test)</a:t>
            </a:r>
          </a:p>
          <a:p>
            <a:endParaRPr lang="en-US" dirty="0"/>
          </a:p>
          <a:p>
            <a:r>
              <a:rPr lang="en-US" dirty="0"/>
              <a:t>&gt;200mg/dl at 2h </a:t>
            </a:r>
            <a:r>
              <a:rPr lang="en-US" dirty="0">
                <a:sym typeface="Wingdings" panose="05000000000000000000" pitchFamily="2" charset="2"/>
              </a:rPr>
              <a:t>Diabetes</a:t>
            </a:r>
            <a:endParaRPr lang="en-US" dirty="0"/>
          </a:p>
        </p:txBody>
      </p:sp>
      <p:sp>
        <p:nvSpPr>
          <p:cNvPr id="7" name="TextBox 6">
            <a:extLst>
              <a:ext uri="{FF2B5EF4-FFF2-40B4-BE49-F238E27FC236}">
                <a16:creationId xmlns:a16="http://schemas.microsoft.com/office/drawing/2014/main" id="{566792F6-C266-4947-B461-EA41CA67C44C}"/>
              </a:ext>
            </a:extLst>
          </p:cNvPr>
          <p:cNvSpPr txBox="1"/>
          <p:nvPr/>
        </p:nvSpPr>
        <p:spPr>
          <a:xfrm>
            <a:off x="1181577" y="-131802"/>
            <a:ext cx="9828845" cy="584775"/>
          </a:xfrm>
          <a:prstGeom prst="rect">
            <a:avLst/>
          </a:prstGeom>
          <a:noFill/>
        </p:spPr>
        <p:txBody>
          <a:bodyPr wrap="none" rtlCol="0">
            <a:spAutoFit/>
          </a:bodyPr>
          <a:lstStyle/>
          <a:p>
            <a:r>
              <a:rPr lang="el-GR" sz="3200" b="1" dirty="0"/>
              <a:t>Πώς διαπιστώνεται κλινικά η αντίσταση στην ινσουλίνη;</a:t>
            </a:r>
            <a:endParaRPr lang="en-US" sz="3200" b="1" dirty="0"/>
          </a:p>
        </p:txBody>
      </p:sp>
    </p:spTree>
    <p:extLst>
      <p:ext uri="{BB962C8B-B14F-4D97-AF65-F5344CB8AC3E}">
        <p14:creationId xmlns:p14="http://schemas.microsoft.com/office/powerpoint/2010/main" val="1391990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107929-1553-45D0-94C8-F3CCB2083DC2}"/>
              </a:ext>
            </a:extLst>
          </p:cNvPr>
          <p:cNvSpPr txBox="1"/>
          <p:nvPr/>
        </p:nvSpPr>
        <p:spPr>
          <a:xfrm>
            <a:off x="1181577" y="-118872"/>
            <a:ext cx="9828845" cy="584775"/>
          </a:xfrm>
          <a:prstGeom prst="rect">
            <a:avLst/>
          </a:prstGeom>
          <a:noFill/>
        </p:spPr>
        <p:txBody>
          <a:bodyPr wrap="none" rtlCol="0">
            <a:spAutoFit/>
          </a:bodyPr>
          <a:lstStyle/>
          <a:p>
            <a:r>
              <a:rPr lang="el-GR" sz="3200" b="1" dirty="0"/>
              <a:t>Πώς διαπιστώνεται κλινικά η αντίσταση στην ινσουλίνη;</a:t>
            </a:r>
            <a:endParaRPr lang="en-US" sz="3200" b="1" dirty="0"/>
          </a:p>
        </p:txBody>
      </p:sp>
      <p:sp>
        <p:nvSpPr>
          <p:cNvPr id="7" name="TextBox 6">
            <a:extLst>
              <a:ext uri="{FF2B5EF4-FFF2-40B4-BE49-F238E27FC236}">
                <a16:creationId xmlns:a16="http://schemas.microsoft.com/office/drawing/2014/main" id="{6167184C-083E-4523-B7AC-1D3F7D405114}"/>
              </a:ext>
            </a:extLst>
          </p:cNvPr>
          <p:cNvSpPr txBox="1"/>
          <p:nvPr/>
        </p:nvSpPr>
        <p:spPr>
          <a:xfrm>
            <a:off x="455881" y="322657"/>
            <a:ext cx="11340359" cy="461665"/>
          </a:xfrm>
          <a:prstGeom prst="rect">
            <a:avLst/>
          </a:prstGeom>
          <a:noFill/>
        </p:spPr>
        <p:txBody>
          <a:bodyPr wrap="square">
            <a:spAutoFit/>
          </a:bodyPr>
          <a:lstStyle/>
          <a:p>
            <a:r>
              <a:rPr lang="el-GR" sz="2400" b="1" dirty="0"/>
              <a:t>Υπερινσουλιναιμικός </a:t>
            </a:r>
            <a:r>
              <a:rPr lang="el-GR" sz="2400" b="1" dirty="0" err="1"/>
              <a:t>ευγλυκαιμικός</a:t>
            </a:r>
            <a:r>
              <a:rPr lang="el-GR" sz="2400" b="1" dirty="0"/>
              <a:t> αποκλεισμός (</a:t>
            </a:r>
            <a:r>
              <a:rPr lang="en-US" sz="2400" b="1" dirty="0" err="1"/>
              <a:t>hyperinsulinemic</a:t>
            </a:r>
            <a:r>
              <a:rPr lang="en-US" sz="2400" b="1" dirty="0"/>
              <a:t> euglycemic clamp</a:t>
            </a:r>
            <a:r>
              <a:rPr lang="en-US" sz="2400" dirty="0"/>
              <a:t>)</a:t>
            </a:r>
          </a:p>
        </p:txBody>
      </p:sp>
      <p:grpSp>
        <p:nvGrpSpPr>
          <p:cNvPr id="21" name="Group 20">
            <a:extLst>
              <a:ext uri="{FF2B5EF4-FFF2-40B4-BE49-F238E27FC236}">
                <a16:creationId xmlns:a16="http://schemas.microsoft.com/office/drawing/2014/main" id="{0EC7E9B2-1D68-429E-9F6B-C5C77E1E3DC9}"/>
              </a:ext>
            </a:extLst>
          </p:cNvPr>
          <p:cNvGrpSpPr/>
          <p:nvPr/>
        </p:nvGrpSpPr>
        <p:grpSpPr>
          <a:xfrm>
            <a:off x="796754" y="2514996"/>
            <a:ext cx="11469797" cy="4241370"/>
            <a:chOff x="650450" y="1300814"/>
            <a:chExt cx="11469797" cy="4241370"/>
          </a:xfrm>
        </p:grpSpPr>
        <p:pic>
          <p:nvPicPr>
            <p:cNvPr id="5" name="Picture 4">
              <a:extLst>
                <a:ext uri="{FF2B5EF4-FFF2-40B4-BE49-F238E27FC236}">
                  <a16:creationId xmlns:a16="http://schemas.microsoft.com/office/drawing/2014/main" id="{102C8AD0-624F-4024-BB5D-359C4AFE12FD}"/>
                </a:ext>
              </a:extLst>
            </p:cNvPr>
            <p:cNvPicPr>
              <a:picLocks noChangeAspect="1"/>
            </p:cNvPicPr>
            <p:nvPr/>
          </p:nvPicPr>
          <p:blipFill>
            <a:blip r:embed="rId3"/>
            <a:stretch>
              <a:fillRect/>
            </a:stretch>
          </p:blipFill>
          <p:spPr>
            <a:xfrm>
              <a:off x="650450" y="1300814"/>
              <a:ext cx="4044098" cy="4241370"/>
            </a:xfrm>
            <a:prstGeom prst="rect">
              <a:avLst/>
            </a:prstGeom>
          </p:spPr>
        </p:pic>
        <p:sp>
          <p:nvSpPr>
            <p:cNvPr id="8" name="TextBox 7">
              <a:extLst>
                <a:ext uri="{FF2B5EF4-FFF2-40B4-BE49-F238E27FC236}">
                  <a16:creationId xmlns:a16="http://schemas.microsoft.com/office/drawing/2014/main" id="{77628359-5A14-47F6-98A0-BEA2D5EA8492}"/>
                </a:ext>
              </a:extLst>
            </p:cNvPr>
            <p:cNvSpPr txBox="1"/>
            <p:nvPr/>
          </p:nvSpPr>
          <p:spPr>
            <a:xfrm>
              <a:off x="5591024" y="1756532"/>
              <a:ext cx="6529223" cy="3785652"/>
            </a:xfrm>
            <a:prstGeom prst="rect">
              <a:avLst/>
            </a:prstGeom>
            <a:noFill/>
          </p:spPr>
          <p:txBody>
            <a:bodyPr wrap="none" rtlCol="0">
              <a:spAutoFit/>
            </a:bodyPr>
            <a:lstStyle/>
            <a:p>
              <a:r>
                <a:rPr lang="el-GR" sz="2400" dirty="0"/>
                <a:t>Έχοντας πετύχει </a:t>
              </a:r>
              <a:r>
                <a:rPr lang="el-GR" sz="2400" dirty="0" err="1"/>
                <a:t>υπερινσουλιναιμία</a:t>
              </a:r>
              <a:r>
                <a:rPr lang="el-GR" sz="2400" dirty="0"/>
                <a:t> πχ 100</a:t>
              </a:r>
              <a:r>
                <a:rPr lang="en-US" sz="2400" dirty="0"/>
                <a:t> </a:t>
              </a:r>
              <a:r>
                <a:rPr lang="el-GR" sz="2400" dirty="0"/>
                <a:t>μ</a:t>
              </a:r>
              <a:r>
                <a:rPr lang="en-US" sz="2400" dirty="0"/>
                <a:t>IU/ml</a:t>
              </a:r>
            </a:p>
            <a:p>
              <a:r>
                <a:rPr lang="el-GR" sz="2400" dirty="0"/>
                <a:t>με συνεχή έγχυση ινσουλίνης, χορηγούμε </a:t>
              </a:r>
            </a:p>
            <a:p>
              <a:r>
                <a:rPr lang="el-GR" sz="2400" dirty="0"/>
                <a:t>αυξανόμενες δόσεις γλυκόζης μέχρι να επιτευχθεί</a:t>
              </a:r>
            </a:p>
            <a:p>
              <a:r>
                <a:rPr lang="el-GR" sz="2400" dirty="0" err="1"/>
                <a:t>ευγλυκαιμία</a:t>
              </a:r>
              <a:r>
                <a:rPr lang="el-GR" sz="2400" dirty="0"/>
                <a:t>. Σε αυτό το σημείο η ροή έγχυσης της</a:t>
              </a:r>
            </a:p>
            <a:p>
              <a:r>
                <a:rPr lang="el-GR" sz="2400" dirty="0"/>
                <a:t>γλυκόζης  ισοδυναμεί με την πρόσληψη/χρήση</a:t>
              </a:r>
            </a:p>
            <a:p>
              <a:r>
                <a:rPr lang="el-GR" sz="2400" dirty="0"/>
                <a:t>γλυκόζης από όλους τους ιστούς</a:t>
              </a:r>
              <a:r>
                <a:rPr lang="el-GR" sz="2400" dirty="0">
                  <a:sym typeface="Wingdings" panose="05000000000000000000" pitchFamily="2" charset="2"/>
                </a:rPr>
                <a:t></a:t>
              </a:r>
            </a:p>
            <a:p>
              <a:r>
                <a:rPr lang="el-GR" sz="2400" dirty="0">
                  <a:sym typeface="Wingdings" panose="05000000000000000000" pitchFamily="2" charset="2"/>
                </a:rPr>
                <a:t>δείκτης ευαισθησίας στην ινσουλίνη.</a:t>
              </a:r>
            </a:p>
            <a:p>
              <a:endParaRPr lang="el-GR" sz="2400" dirty="0">
                <a:sym typeface="Wingdings" panose="05000000000000000000" pitchFamily="2" charset="2"/>
              </a:endParaRPr>
            </a:p>
            <a:p>
              <a:r>
                <a:rPr lang="el-GR" sz="2400" dirty="0">
                  <a:sym typeface="Wingdings" panose="05000000000000000000" pitchFamily="2" charset="2"/>
                </a:rPr>
                <a:t>Μεγαλύτερη ροή έγχυσης σημαίνει μικρότερη </a:t>
              </a:r>
            </a:p>
            <a:p>
              <a:r>
                <a:rPr lang="el-GR" sz="2400" dirty="0">
                  <a:sym typeface="Wingdings" panose="05000000000000000000" pitchFamily="2" charset="2"/>
                </a:rPr>
                <a:t>αντίσταση στην ινσουλίνη (αυξημένη </a:t>
              </a:r>
              <a:r>
                <a:rPr lang="el-GR" sz="2400" dirty="0" err="1">
                  <a:sym typeface="Wingdings" panose="05000000000000000000" pitchFamily="2" charset="2"/>
                </a:rPr>
                <a:t>ευασθησία</a:t>
              </a:r>
              <a:r>
                <a:rPr lang="el-GR" sz="2400" dirty="0">
                  <a:sym typeface="Wingdings" panose="05000000000000000000" pitchFamily="2" charset="2"/>
                </a:rPr>
                <a:t>)</a:t>
              </a:r>
              <a:endParaRPr lang="en-US" sz="2400" dirty="0"/>
            </a:p>
          </p:txBody>
        </p:sp>
        <p:grpSp>
          <p:nvGrpSpPr>
            <p:cNvPr id="17" name="Group 16">
              <a:extLst>
                <a:ext uri="{FF2B5EF4-FFF2-40B4-BE49-F238E27FC236}">
                  <a16:creationId xmlns:a16="http://schemas.microsoft.com/office/drawing/2014/main" id="{F5E59527-8B24-4B15-AB53-CCF3179C4671}"/>
                </a:ext>
              </a:extLst>
            </p:cNvPr>
            <p:cNvGrpSpPr/>
            <p:nvPr/>
          </p:nvGrpSpPr>
          <p:grpSpPr>
            <a:xfrm>
              <a:off x="3994608" y="1363077"/>
              <a:ext cx="4260915" cy="1001830"/>
              <a:chOff x="3994608" y="1363077"/>
              <a:chExt cx="4260915" cy="1001830"/>
            </a:xfrm>
          </p:grpSpPr>
          <p:cxnSp>
            <p:nvCxnSpPr>
              <p:cNvPr id="11" name="Straight Arrow Connector 10">
                <a:extLst>
                  <a:ext uri="{FF2B5EF4-FFF2-40B4-BE49-F238E27FC236}">
                    <a16:creationId xmlns:a16="http://schemas.microsoft.com/office/drawing/2014/main" id="{7A9FDD65-66F2-4557-ADBF-63BB421A4136}"/>
                  </a:ext>
                </a:extLst>
              </p:cNvPr>
              <p:cNvCxnSpPr>
                <a:cxnSpLocks/>
              </p:cNvCxnSpPr>
              <p:nvPr/>
            </p:nvCxnSpPr>
            <p:spPr>
              <a:xfrm flipH="1">
                <a:off x="3994608" y="1621410"/>
                <a:ext cx="916757" cy="7434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1C2A3B8-8C00-4C39-BAD9-7F0292568A65}"/>
                  </a:ext>
                </a:extLst>
              </p:cNvPr>
              <p:cNvSpPr txBox="1"/>
              <p:nvPr/>
            </p:nvSpPr>
            <p:spPr>
              <a:xfrm>
                <a:off x="4838305" y="1363077"/>
                <a:ext cx="3417218" cy="369332"/>
              </a:xfrm>
              <a:prstGeom prst="rect">
                <a:avLst/>
              </a:prstGeom>
              <a:noFill/>
            </p:spPr>
            <p:txBody>
              <a:bodyPr wrap="none" rtlCol="0">
                <a:spAutoFit/>
              </a:bodyPr>
              <a:lstStyle/>
              <a:p>
                <a:r>
                  <a:rPr lang="el-GR" dirty="0">
                    <a:solidFill>
                      <a:srgbClr val="FF0000"/>
                    </a:solidFill>
                  </a:rPr>
                  <a:t>Χαμηλή αντίσταση στην ινσουλίνη</a:t>
                </a:r>
                <a:endParaRPr lang="en-US" dirty="0">
                  <a:solidFill>
                    <a:srgbClr val="FF0000"/>
                  </a:solidFill>
                </a:endParaRPr>
              </a:p>
            </p:txBody>
          </p:sp>
        </p:grpSp>
        <p:grpSp>
          <p:nvGrpSpPr>
            <p:cNvPr id="19" name="Group 18">
              <a:extLst>
                <a:ext uri="{FF2B5EF4-FFF2-40B4-BE49-F238E27FC236}">
                  <a16:creationId xmlns:a16="http://schemas.microsoft.com/office/drawing/2014/main" id="{573DC8FE-3EBC-4F10-A0ED-718A5C83B685}"/>
                </a:ext>
              </a:extLst>
            </p:cNvPr>
            <p:cNvGrpSpPr/>
            <p:nvPr/>
          </p:nvGrpSpPr>
          <p:grpSpPr>
            <a:xfrm>
              <a:off x="3606697" y="3584722"/>
              <a:ext cx="3401187" cy="1064093"/>
              <a:chOff x="3606697" y="3584722"/>
              <a:chExt cx="3401187" cy="1064093"/>
            </a:xfrm>
          </p:grpSpPr>
          <p:cxnSp>
            <p:nvCxnSpPr>
              <p:cNvPr id="10" name="Straight Arrow Connector 9">
                <a:extLst>
                  <a:ext uri="{FF2B5EF4-FFF2-40B4-BE49-F238E27FC236}">
                    <a16:creationId xmlns:a16="http://schemas.microsoft.com/office/drawing/2014/main" id="{B7E3116F-CFCA-406F-8262-E1557095D120}"/>
                  </a:ext>
                </a:extLst>
              </p:cNvPr>
              <p:cNvCxnSpPr>
                <a:cxnSpLocks/>
              </p:cNvCxnSpPr>
              <p:nvPr/>
            </p:nvCxnSpPr>
            <p:spPr>
              <a:xfrm flipV="1">
                <a:off x="3994607" y="3584722"/>
                <a:ext cx="1" cy="7376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99BEFD9-DB04-4DEA-B378-3B711B1120E8}"/>
                  </a:ext>
                </a:extLst>
              </p:cNvPr>
              <p:cNvSpPr txBox="1"/>
              <p:nvPr/>
            </p:nvSpPr>
            <p:spPr>
              <a:xfrm>
                <a:off x="3606697" y="4279483"/>
                <a:ext cx="3401187" cy="369332"/>
              </a:xfrm>
              <a:prstGeom prst="rect">
                <a:avLst/>
              </a:prstGeom>
              <a:noFill/>
            </p:spPr>
            <p:txBody>
              <a:bodyPr wrap="none" rtlCol="0">
                <a:spAutoFit/>
              </a:bodyPr>
              <a:lstStyle/>
              <a:p>
                <a:r>
                  <a:rPr lang="el-GR" dirty="0">
                    <a:solidFill>
                      <a:srgbClr val="FF0000"/>
                    </a:solidFill>
                  </a:rPr>
                  <a:t>Υψηλή αντίσταση στην ινσουλίνη</a:t>
                </a:r>
                <a:endParaRPr lang="en-US" dirty="0">
                  <a:solidFill>
                    <a:srgbClr val="FF0000"/>
                  </a:solidFill>
                </a:endParaRPr>
              </a:p>
            </p:txBody>
          </p:sp>
        </p:grpSp>
      </p:grpSp>
      <p:sp>
        <p:nvSpPr>
          <p:cNvPr id="20" name="TextBox 19">
            <a:extLst>
              <a:ext uri="{FF2B5EF4-FFF2-40B4-BE49-F238E27FC236}">
                <a16:creationId xmlns:a16="http://schemas.microsoft.com/office/drawing/2014/main" id="{3FF19117-362B-4F8E-BC81-AAF58ABA2474}"/>
              </a:ext>
            </a:extLst>
          </p:cNvPr>
          <p:cNvSpPr txBox="1"/>
          <p:nvPr/>
        </p:nvSpPr>
        <p:spPr>
          <a:xfrm>
            <a:off x="8037577" y="6553859"/>
            <a:ext cx="4169150" cy="276999"/>
          </a:xfrm>
          <a:prstGeom prst="rect">
            <a:avLst/>
          </a:prstGeom>
          <a:noFill/>
        </p:spPr>
        <p:txBody>
          <a:bodyPr wrap="square" rtlCol="0">
            <a:spAutoFit/>
          </a:bodyPr>
          <a:lstStyle/>
          <a:p>
            <a:pPr algn="r"/>
            <a:r>
              <a:rPr lang="fr-CH" sz="1200" dirty="0"/>
              <a:t>Williams </a:t>
            </a:r>
            <a:r>
              <a:rPr lang="fr-CH" sz="1200" dirty="0" err="1"/>
              <a:t>textbook</a:t>
            </a:r>
            <a:r>
              <a:rPr lang="fr-CH" sz="1200" dirty="0"/>
              <a:t> of </a:t>
            </a:r>
            <a:r>
              <a:rPr lang="fr-CH" sz="1200" dirty="0" err="1"/>
              <a:t>Endocrinology</a:t>
            </a:r>
            <a:r>
              <a:rPr lang="fr-CH" sz="1200" dirty="0"/>
              <a:t> 14th </a:t>
            </a:r>
            <a:r>
              <a:rPr lang="fr-CH" sz="1200" dirty="0" err="1"/>
              <a:t>edition</a:t>
            </a:r>
            <a:r>
              <a:rPr lang="fr-CH" sz="1200" dirty="0"/>
              <a:t>, 2019</a:t>
            </a:r>
            <a:endParaRPr lang="en-US" sz="1200" dirty="0"/>
          </a:p>
        </p:txBody>
      </p:sp>
      <p:sp>
        <p:nvSpPr>
          <p:cNvPr id="22" name="TextBox 21">
            <a:extLst>
              <a:ext uri="{FF2B5EF4-FFF2-40B4-BE49-F238E27FC236}">
                <a16:creationId xmlns:a16="http://schemas.microsoft.com/office/drawing/2014/main" id="{E9AFED7C-09C3-4D51-B407-6C2345DF5D61}"/>
              </a:ext>
            </a:extLst>
          </p:cNvPr>
          <p:cNvSpPr txBox="1"/>
          <p:nvPr/>
        </p:nvSpPr>
        <p:spPr>
          <a:xfrm>
            <a:off x="576672" y="603935"/>
            <a:ext cx="10104946" cy="2554545"/>
          </a:xfrm>
          <a:prstGeom prst="rect">
            <a:avLst/>
          </a:prstGeom>
          <a:noFill/>
        </p:spPr>
        <p:txBody>
          <a:bodyPr wrap="none" rtlCol="0">
            <a:spAutoFit/>
          </a:bodyPr>
          <a:lstStyle/>
          <a:p>
            <a:r>
              <a:rPr lang="el-GR" sz="2000" dirty="0"/>
              <a:t>Η </a:t>
            </a:r>
            <a:r>
              <a:rPr lang="en-US" sz="2000" dirty="0"/>
              <a:t>gold standard </a:t>
            </a:r>
            <a:r>
              <a:rPr lang="el-GR" sz="2000" dirty="0"/>
              <a:t>μέθοδος που εφαρμόζεται στις κλινικές μελέτες αλλά όχι στην καθημερινή</a:t>
            </a:r>
          </a:p>
          <a:p>
            <a:r>
              <a:rPr lang="el-GR" sz="2000" dirty="0"/>
              <a:t>κλινική πράξη είναι ο </a:t>
            </a:r>
            <a:r>
              <a:rPr lang="el-GR" sz="2000" b="1" dirty="0"/>
              <a:t>υπερινσουλιναιμικός </a:t>
            </a:r>
            <a:r>
              <a:rPr lang="el-GR" sz="2000" b="1" dirty="0" err="1"/>
              <a:t>ευγλυκαιμικός</a:t>
            </a:r>
            <a:r>
              <a:rPr lang="el-GR" sz="2000" b="1" dirty="0"/>
              <a:t> αποκλεισμός </a:t>
            </a:r>
            <a:r>
              <a:rPr lang="el-GR" sz="2000" dirty="0"/>
              <a:t>( </a:t>
            </a:r>
            <a:r>
              <a:rPr lang="en-US" sz="2000" b="1" dirty="0" err="1"/>
              <a:t>hyperinsulinemic</a:t>
            </a:r>
            <a:r>
              <a:rPr lang="en-US" sz="2000" b="1" dirty="0"/>
              <a:t> </a:t>
            </a:r>
          </a:p>
          <a:p>
            <a:r>
              <a:rPr lang="en-US" sz="2000" b="1" dirty="0"/>
              <a:t>euglycemic clamp</a:t>
            </a:r>
            <a:r>
              <a:rPr lang="en-US" sz="2000" dirty="0"/>
              <a:t>)</a:t>
            </a:r>
            <a:r>
              <a:rPr lang="el-GR" sz="2000" dirty="0"/>
              <a:t> </a:t>
            </a:r>
            <a:r>
              <a:rPr lang="en-US" sz="2000" dirty="0"/>
              <a:t>.</a:t>
            </a:r>
            <a:r>
              <a:rPr lang="el-GR" sz="2000" dirty="0"/>
              <a:t> Δίνεται ενδοφλεβίως συνεχής έγχυση ινσουλίνης ώστε να επαχθεί </a:t>
            </a:r>
          </a:p>
          <a:p>
            <a:r>
              <a:rPr lang="el-GR" sz="2000" dirty="0" err="1"/>
              <a:t>υπερινσουλιναιμία</a:t>
            </a:r>
            <a:r>
              <a:rPr lang="el-GR" sz="2000" dirty="0"/>
              <a:t>. Παράλληλα γίνεται έγχυση γλυκόζης σε αυξανόμενη ροή μέχρι να </a:t>
            </a:r>
          </a:p>
          <a:p>
            <a:r>
              <a:rPr lang="el-GR" sz="2000" dirty="0"/>
              <a:t>επιτευχθεί </a:t>
            </a:r>
            <a:r>
              <a:rPr lang="el-GR" sz="2000" dirty="0" err="1"/>
              <a:t>ευγλυκαιμία</a:t>
            </a:r>
            <a:r>
              <a:rPr lang="el-GR" sz="2000" dirty="0"/>
              <a:t>. Ο ρυθμός έγχυσης της γλυκόζης αντιστοιχεί στην πρόσληψη γλυκόζης </a:t>
            </a:r>
          </a:p>
          <a:p>
            <a:r>
              <a:rPr lang="el-GR" sz="2000" dirty="0"/>
              <a:t>από τους ιστούς (πχ μυ, λιπώδη).</a:t>
            </a:r>
          </a:p>
          <a:p>
            <a:endParaRPr lang="en-US" sz="2000" dirty="0"/>
          </a:p>
          <a:p>
            <a:endParaRPr lang="en-US" sz="2000" dirty="0"/>
          </a:p>
        </p:txBody>
      </p:sp>
    </p:spTree>
    <p:extLst>
      <p:ext uri="{BB962C8B-B14F-4D97-AF65-F5344CB8AC3E}">
        <p14:creationId xmlns:p14="http://schemas.microsoft.com/office/powerpoint/2010/main" val="370365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B32C4E-F614-489B-A454-FFDF18D327FD}"/>
              </a:ext>
            </a:extLst>
          </p:cNvPr>
          <p:cNvPicPr>
            <a:picLocks noChangeAspect="1"/>
          </p:cNvPicPr>
          <p:nvPr/>
        </p:nvPicPr>
        <p:blipFill>
          <a:blip r:embed="rId2"/>
          <a:stretch>
            <a:fillRect/>
          </a:stretch>
        </p:blipFill>
        <p:spPr>
          <a:xfrm>
            <a:off x="1832229" y="1589081"/>
            <a:ext cx="8527542" cy="5268919"/>
          </a:xfrm>
          <a:prstGeom prst="rect">
            <a:avLst/>
          </a:prstGeom>
        </p:spPr>
      </p:pic>
      <p:sp>
        <p:nvSpPr>
          <p:cNvPr id="6" name="TextBox 5">
            <a:extLst>
              <a:ext uri="{FF2B5EF4-FFF2-40B4-BE49-F238E27FC236}">
                <a16:creationId xmlns:a16="http://schemas.microsoft.com/office/drawing/2014/main" id="{2F066F21-A367-4184-A12F-1774DAAE58CC}"/>
              </a:ext>
            </a:extLst>
          </p:cNvPr>
          <p:cNvSpPr txBox="1"/>
          <p:nvPr/>
        </p:nvSpPr>
        <p:spPr>
          <a:xfrm>
            <a:off x="1245585" y="-73152"/>
            <a:ext cx="9828845" cy="584775"/>
          </a:xfrm>
          <a:prstGeom prst="rect">
            <a:avLst/>
          </a:prstGeom>
          <a:noFill/>
        </p:spPr>
        <p:txBody>
          <a:bodyPr wrap="none" rtlCol="0">
            <a:spAutoFit/>
          </a:bodyPr>
          <a:lstStyle/>
          <a:p>
            <a:r>
              <a:rPr lang="el-GR" sz="3200" b="1" dirty="0"/>
              <a:t>Πώς διαπιστώνεται κλινικά η αντίσταση στην ινσουλίνη;</a:t>
            </a:r>
            <a:endParaRPr lang="en-US" sz="3200" b="1" dirty="0"/>
          </a:p>
        </p:txBody>
      </p:sp>
      <p:sp>
        <p:nvSpPr>
          <p:cNvPr id="7" name="TextBox 6">
            <a:extLst>
              <a:ext uri="{FF2B5EF4-FFF2-40B4-BE49-F238E27FC236}">
                <a16:creationId xmlns:a16="http://schemas.microsoft.com/office/drawing/2014/main" id="{E83DF4A0-E297-4FCA-BFA9-EEAAC3E8F346}"/>
              </a:ext>
            </a:extLst>
          </p:cNvPr>
          <p:cNvSpPr txBox="1"/>
          <p:nvPr/>
        </p:nvSpPr>
        <p:spPr>
          <a:xfrm>
            <a:off x="254802" y="511623"/>
            <a:ext cx="11951926" cy="1200329"/>
          </a:xfrm>
          <a:prstGeom prst="rect">
            <a:avLst/>
          </a:prstGeom>
          <a:noFill/>
        </p:spPr>
        <p:txBody>
          <a:bodyPr wrap="none" rtlCol="0">
            <a:spAutoFit/>
          </a:bodyPr>
          <a:lstStyle/>
          <a:p>
            <a:pPr algn="ctr"/>
            <a:r>
              <a:rPr lang="el-GR" sz="2400" dirty="0"/>
              <a:t>Κατά τον υπερινσουλιναιμικό ευγλυκαιμικό αποκλεισμό η μείωση της πρόσληψης γλυκόζης</a:t>
            </a:r>
          </a:p>
          <a:p>
            <a:pPr algn="ctr"/>
            <a:r>
              <a:rPr lang="el-GR" sz="2400" dirty="0"/>
              <a:t> από τον μυ είναι η κύρια διαφορά μεταξύ φυσιολογικών και διαβητικών </a:t>
            </a:r>
          </a:p>
          <a:p>
            <a:pPr algn="ctr"/>
            <a:r>
              <a:rPr lang="el-GR" sz="2400" dirty="0"/>
              <a:t>με αντίσταση στην ινσουλίνη</a:t>
            </a:r>
            <a:endParaRPr lang="en-US" sz="2400" dirty="0"/>
          </a:p>
        </p:txBody>
      </p:sp>
      <p:sp>
        <p:nvSpPr>
          <p:cNvPr id="8" name="TextBox 7">
            <a:extLst>
              <a:ext uri="{FF2B5EF4-FFF2-40B4-BE49-F238E27FC236}">
                <a16:creationId xmlns:a16="http://schemas.microsoft.com/office/drawing/2014/main" id="{A6E63D73-3565-4CDD-84A1-C68A06C2CE56}"/>
              </a:ext>
            </a:extLst>
          </p:cNvPr>
          <p:cNvSpPr txBox="1"/>
          <p:nvPr/>
        </p:nvSpPr>
        <p:spPr>
          <a:xfrm>
            <a:off x="9803826" y="6401698"/>
            <a:ext cx="2402902" cy="461665"/>
          </a:xfrm>
          <a:prstGeom prst="rect">
            <a:avLst/>
          </a:prstGeom>
          <a:noFill/>
        </p:spPr>
        <p:txBody>
          <a:bodyPr wrap="none" rtlCol="0">
            <a:spAutoFit/>
          </a:bodyPr>
          <a:lstStyle/>
          <a:p>
            <a:r>
              <a:rPr lang="fr-CH" sz="1200" dirty="0"/>
              <a:t>Williams </a:t>
            </a:r>
            <a:r>
              <a:rPr lang="fr-CH" sz="1200" dirty="0" err="1"/>
              <a:t>textbook</a:t>
            </a:r>
            <a:r>
              <a:rPr lang="fr-CH" sz="1200" dirty="0"/>
              <a:t> of </a:t>
            </a:r>
            <a:r>
              <a:rPr lang="fr-CH" sz="1200" dirty="0" err="1"/>
              <a:t>Endocrinology</a:t>
            </a:r>
            <a:endParaRPr lang="fr-CH" sz="1200" dirty="0"/>
          </a:p>
          <a:p>
            <a:pPr algn="ctr"/>
            <a:r>
              <a:rPr lang="fr-CH" sz="1200" dirty="0"/>
              <a:t>14th </a:t>
            </a:r>
            <a:r>
              <a:rPr lang="fr-CH" sz="1200" dirty="0" err="1"/>
              <a:t>edition</a:t>
            </a:r>
            <a:r>
              <a:rPr lang="fr-CH" sz="1200" dirty="0"/>
              <a:t>, 2019</a:t>
            </a:r>
            <a:endParaRPr lang="en-US" sz="1200" dirty="0"/>
          </a:p>
        </p:txBody>
      </p:sp>
    </p:spTree>
    <p:extLst>
      <p:ext uri="{BB962C8B-B14F-4D97-AF65-F5344CB8AC3E}">
        <p14:creationId xmlns:p14="http://schemas.microsoft.com/office/powerpoint/2010/main" val="3229544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BF9D67-9796-41C1-9D5A-B529ACA732AE}"/>
              </a:ext>
            </a:extLst>
          </p:cNvPr>
          <p:cNvSpPr txBox="1"/>
          <p:nvPr/>
        </p:nvSpPr>
        <p:spPr>
          <a:xfrm>
            <a:off x="10594179" y="5929470"/>
            <a:ext cx="1597821" cy="923330"/>
          </a:xfrm>
          <a:prstGeom prst="rect">
            <a:avLst/>
          </a:prstGeom>
          <a:noFill/>
        </p:spPr>
        <p:txBody>
          <a:bodyPr wrap="square" rtlCol="0">
            <a:spAutoFit/>
          </a:bodyPr>
          <a:lstStyle/>
          <a:p>
            <a:pPr algn="r"/>
            <a:r>
              <a:rPr lang="en-US" dirty="0"/>
              <a:t>Harrison’s Endocrinology </a:t>
            </a:r>
            <a:endParaRPr lang="el-GR" dirty="0"/>
          </a:p>
          <a:p>
            <a:pPr algn="r"/>
            <a:r>
              <a:rPr lang="en-US" dirty="0"/>
              <a:t>4</a:t>
            </a:r>
            <a:r>
              <a:rPr lang="en-US" baseline="30000" dirty="0"/>
              <a:t>th</a:t>
            </a:r>
            <a:r>
              <a:rPr lang="en-US" dirty="0"/>
              <a:t> edition</a:t>
            </a:r>
          </a:p>
        </p:txBody>
      </p:sp>
      <p:grpSp>
        <p:nvGrpSpPr>
          <p:cNvPr id="13" name="Group 12">
            <a:extLst>
              <a:ext uri="{FF2B5EF4-FFF2-40B4-BE49-F238E27FC236}">
                <a16:creationId xmlns:a16="http://schemas.microsoft.com/office/drawing/2014/main" id="{7DF03AF2-5F53-45DE-870C-870702697295}"/>
              </a:ext>
            </a:extLst>
          </p:cNvPr>
          <p:cNvGrpSpPr/>
          <p:nvPr/>
        </p:nvGrpSpPr>
        <p:grpSpPr>
          <a:xfrm>
            <a:off x="2460249" y="1067029"/>
            <a:ext cx="7345879" cy="5875506"/>
            <a:chOff x="2460249" y="1067029"/>
            <a:chExt cx="7345879" cy="5875506"/>
          </a:xfrm>
        </p:grpSpPr>
        <p:pic>
          <p:nvPicPr>
            <p:cNvPr id="8" name="Picture 7">
              <a:extLst>
                <a:ext uri="{FF2B5EF4-FFF2-40B4-BE49-F238E27FC236}">
                  <a16:creationId xmlns:a16="http://schemas.microsoft.com/office/drawing/2014/main" id="{9B3CAC59-18AF-4DE4-A7FE-02780F279EC1}"/>
                </a:ext>
              </a:extLst>
            </p:cNvPr>
            <p:cNvPicPr>
              <a:picLocks noChangeAspect="1"/>
            </p:cNvPicPr>
            <p:nvPr/>
          </p:nvPicPr>
          <p:blipFill>
            <a:blip r:embed="rId2"/>
            <a:stretch>
              <a:fillRect/>
            </a:stretch>
          </p:blipFill>
          <p:spPr>
            <a:xfrm>
              <a:off x="2568749" y="1067029"/>
              <a:ext cx="7237379" cy="5875506"/>
            </a:xfrm>
            <a:prstGeom prst="rect">
              <a:avLst/>
            </a:prstGeom>
          </p:spPr>
        </p:pic>
        <p:sp>
          <p:nvSpPr>
            <p:cNvPr id="10" name="TextBox 9">
              <a:extLst>
                <a:ext uri="{FF2B5EF4-FFF2-40B4-BE49-F238E27FC236}">
                  <a16:creationId xmlns:a16="http://schemas.microsoft.com/office/drawing/2014/main" id="{64D7C1B0-F85E-4D86-953F-46DD86E39D63}"/>
                </a:ext>
              </a:extLst>
            </p:cNvPr>
            <p:cNvSpPr txBox="1"/>
            <p:nvPr/>
          </p:nvSpPr>
          <p:spPr>
            <a:xfrm rot="16200000">
              <a:off x="1921352" y="3463692"/>
              <a:ext cx="1724126" cy="646331"/>
            </a:xfrm>
            <a:prstGeom prst="rect">
              <a:avLst/>
            </a:prstGeom>
            <a:noFill/>
          </p:spPr>
          <p:txBody>
            <a:bodyPr wrap="none" rtlCol="0">
              <a:spAutoFit/>
            </a:bodyPr>
            <a:lstStyle/>
            <a:p>
              <a:r>
                <a:rPr lang="en-US" dirty="0"/>
                <a:t>Insulin secretion</a:t>
              </a:r>
            </a:p>
            <a:p>
              <a:pPr algn="ctr"/>
              <a:r>
                <a:rPr lang="en-US" dirty="0"/>
                <a:t>(</a:t>
              </a:r>
              <a:r>
                <a:rPr lang="en-US" dirty="0" err="1"/>
                <a:t>pmol</a:t>
              </a:r>
              <a:r>
                <a:rPr lang="en-US" dirty="0"/>
                <a:t>/min)</a:t>
              </a:r>
            </a:p>
          </p:txBody>
        </p:sp>
      </p:grpSp>
      <p:sp>
        <p:nvSpPr>
          <p:cNvPr id="11" name="TextBox 10">
            <a:extLst>
              <a:ext uri="{FF2B5EF4-FFF2-40B4-BE49-F238E27FC236}">
                <a16:creationId xmlns:a16="http://schemas.microsoft.com/office/drawing/2014/main" id="{EE339131-C59C-4343-B2DE-42E6BE0F7F1D}"/>
              </a:ext>
            </a:extLst>
          </p:cNvPr>
          <p:cNvSpPr txBox="1"/>
          <p:nvPr/>
        </p:nvSpPr>
        <p:spPr>
          <a:xfrm>
            <a:off x="1273017" y="-117910"/>
            <a:ext cx="9828845" cy="584775"/>
          </a:xfrm>
          <a:prstGeom prst="rect">
            <a:avLst/>
          </a:prstGeom>
          <a:noFill/>
        </p:spPr>
        <p:txBody>
          <a:bodyPr wrap="none" rtlCol="0">
            <a:spAutoFit/>
          </a:bodyPr>
          <a:lstStyle/>
          <a:p>
            <a:r>
              <a:rPr lang="el-GR" sz="3200" b="1" dirty="0"/>
              <a:t>Πώς διαπιστώνεται κλινικά η αντίσταση στην ινσουλίνη;</a:t>
            </a:r>
            <a:endParaRPr lang="en-US" sz="3200" b="1" dirty="0"/>
          </a:p>
        </p:txBody>
      </p:sp>
      <p:sp>
        <p:nvSpPr>
          <p:cNvPr id="12" name="TextBox 11">
            <a:extLst>
              <a:ext uri="{FF2B5EF4-FFF2-40B4-BE49-F238E27FC236}">
                <a16:creationId xmlns:a16="http://schemas.microsoft.com/office/drawing/2014/main" id="{B219F36F-A48A-4E75-8905-FCC2702A3EEC}"/>
              </a:ext>
            </a:extLst>
          </p:cNvPr>
          <p:cNvSpPr txBox="1"/>
          <p:nvPr/>
        </p:nvSpPr>
        <p:spPr>
          <a:xfrm>
            <a:off x="845484" y="466865"/>
            <a:ext cx="10994805" cy="1200329"/>
          </a:xfrm>
          <a:prstGeom prst="rect">
            <a:avLst/>
          </a:prstGeom>
          <a:noFill/>
        </p:spPr>
        <p:txBody>
          <a:bodyPr wrap="none" rtlCol="0">
            <a:spAutoFit/>
          </a:bodyPr>
          <a:lstStyle/>
          <a:p>
            <a:r>
              <a:rPr lang="el-GR" sz="2400" dirty="0"/>
              <a:t>Η αύξηση της έκκρισης ινσουλίνης μπορεί να διατηρεί τα επίπεδα γλυκόζης σε </a:t>
            </a:r>
          </a:p>
          <a:p>
            <a:r>
              <a:rPr lang="el-GR" sz="2400" dirty="0"/>
              <a:t>φυσιολογικά επίπεδα μέχρι κάποιο σημείο όπου εκπίπτει η έκκριση ινσουλίνης οπότε </a:t>
            </a:r>
          </a:p>
          <a:p>
            <a:r>
              <a:rPr lang="el-GR" sz="2400" dirty="0"/>
              <a:t>έχουμε διαταραχή της ανοχής στη γλυκόζη και τελικά διαβήτη τύπου 2</a:t>
            </a:r>
            <a:endParaRPr lang="en-US" sz="2400" dirty="0"/>
          </a:p>
        </p:txBody>
      </p:sp>
    </p:spTree>
    <p:extLst>
      <p:ext uri="{BB962C8B-B14F-4D97-AF65-F5344CB8AC3E}">
        <p14:creationId xmlns:p14="http://schemas.microsoft.com/office/powerpoint/2010/main" val="1166363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997E3A-0670-4125-AEE5-166F266EC81A}"/>
              </a:ext>
            </a:extLst>
          </p:cNvPr>
          <p:cNvSpPr txBox="1"/>
          <p:nvPr/>
        </p:nvSpPr>
        <p:spPr>
          <a:xfrm>
            <a:off x="1181577" y="0"/>
            <a:ext cx="9828845" cy="584775"/>
          </a:xfrm>
          <a:prstGeom prst="rect">
            <a:avLst/>
          </a:prstGeom>
          <a:noFill/>
        </p:spPr>
        <p:txBody>
          <a:bodyPr wrap="none" rtlCol="0">
            <a:spAutoFit/>
          </a:bodyPr>
          <a:lstStyle/>
          <a:p>
            <a:r>
              <a:rPr lang="el-GR" sz="3200" b="1" dirty="0"/>
              <a:t>Πώς διαπιστώνεται κλινικά η αντίσταση στην ινσουλίνη;</a:t>
            </a:r>
            <a:endParaRPr lang="en-US" sz="3200" b="1" dirty="0"/>
          </a:p>
        </p:txBody>
      </p:sp>
      <p:sp>
        <p:nvSpPr>
          <p:cNvPr id="5" name="TextBox 4">
            <a:extLst>
              <a:ext uri="{FF2B5EF4-FFF2-40B4-BE49-F238E27FC236}">
                <a16:creationId xmlns:a16="http://schemas.microsoft.com/office/drawing/2014/main" id="{FFD29904-7299-40BA-B68E-1A559841680A}"/>
              </a:ext>
            </a:extLst>
          </p:cNvPr>
          <p:cNvSpPr txBox="1"/>
          <p:nvPr/>
        </p:nvSpPr>
        <p:spPr>
          <a:xfrm>
            <a:off x="347694" y="741263"/>
            <a:ext cx="11846128" cy="4893647"/>
          </a:xfrm>
          <a:prstGeom prst="rect">
            <a:avLst/>
          </a:prstGeom>
          <a:noFill/>
        </p:spPr>
        <p:txBody>
          <a:bodyPr wrap="none" rtlCol="0">
            <a:spAutoFit/>
          </a:bodyPr>
          <a:lstStyle/>
          <a:p>
            <a:r>
              <a:rPr lang="el-GR" sz="2400" dirty="0"/>
              <a:t>Πιο απλός και εύχρηστος τρόπος σε κλινικές μελέτες είναι ο υπολογισμός του</a:t>
            </a:r>
          </a:p>
          <a:p>
            <a:r>
              <a:rPr lang="en-US" sz="2400" dirty="0"/>
              <a:t>HOMA-IR</a:t>
            </a:r>
            <a:r>
              <a:rPr lang="el-GR" sz="2400" dirty="0"/>
              <a:t> (</a:t>
            </a:r>
            <a:r>
              <a:rPr lang="en-US" sz="2400" dirty="0"/>
              <a:t>homeostatic model assessment of insulin resistance</a:t>
            </a:r>
            <a:r>
              <a:rPr lang="el-GR" sz="2400" dirty="0"/>
              <a:t>).</a:t>
            </a:r>
            <a:endParaRPr lang="en-US" sz="2400" dirty="0"/>
          </a:p>
          <a:p>
            <a:r>
              <a:rPr lang="pt-BR" sz="2400" b="1" dirty="0"/>
              <a:t>HOMA-IR = (FPI x FPG)/405 (glucose in mg/dl, insulin in mIU/l) </a:t>
            </a:r>
          </a:p>
          <a:p>
            <a:r>
              <a:rPr lang="pt-BR" sz="2400" dirty="0"/>
              <a:t>*FPI; fasting plasma insulin (</a:t>
            </a:r>
            <a:r>
              <a:rPr lang="el-GR" sz="2400" dirty="0"/>
              <a:t>ινσουλίνη νηστείας)</a:t>
            </a:r>
            <a:endParaRPr lang="pt-BR" sz="2400" dirty="0"/>
          </a:p>
          <a:p>
            <a:r>
              <a:rPr lang="pt-BR" sz="2400" dirty="0"/>
              <a:t>*FPG; fasting plasma glucose</a:t>
            </a:r>
            <a:r>
              <a:rPr lang="el-GR" sz="2400" dirty="0"/>
              <a:t> (γλυκόζη νηστείας)</a:t>
            </a:r>
            <a:endParaRPr lang="pt-BR" sz="2400" dirty="0"/>
          </a:p>
          <a:p>
            <a:endParaRPr lang="pt-BR" sz="2400" dirty="0"/>
          </a:p>
          <a:p>
            <a:r>
              <a:rPr lang="el-GR" sz="2400" dirty="0"/>
              <a:t>Απλοϊκά, αντίσταση στην ινσουλίνη σημαίνει αυξημένα ή φυσιολογικά επίπεδα γλυκόζης και </a:t>
            </a:r>
          </a:p>
          <a:p>
            <a:r>
              <a:rPr lang="el-GR" sz="2400" dirty="0"/>
              <a:t>απρόσφορα αυξημένα επίπεδα ινσουλίνης παράλληλα, οπότε όσο πιο μεγάλο το </a:t>
            </a:r>
            <a:r>
              <a:rPr lang="en-US" sz="2400" dirty="0"/>
              <a:t>HOMA-IR </a:t>
            </a:r>
            <a:endParaRPr lang="el-GR" sz="2400" dirty="0"/>
          </a:p>
          <a:p>
            <a:r>
              <a:rPr lang="el-GR" sz="2400" dirty="0"/>
              <a:t>τόσο πιο μεγάλη η αντίσταση στην ινσουλίνη.</a:t>
            </a:r>
          </a:p>
          <a:p>
            <a:endParaRPr lang="el-GR" sz="2400" dirty="0"/>
          </a:p>
          <a:p>
            <a:r>
              <a:rPr lang="el-GR" sz="2400" dirty="0"/>
              <a:t>Δεν υπάρχουν φυσιολογικές τιμές για τον γενικό πληθυσμό αλλά τιμές πάνω από 2 είναι</a:t>
            </a:r>
          </a:p>
          <a:p>
            <a:r>
              <a:rPr lang="el-GR" sz="2400" dirty="0"/>
              <a:t>συνήθως ενδεικτικές αντίστασης στην ινσουλίνη.</a:t>
            </a:r>
          </a:p>
          <a:p>
            <a:endParaRPr lang="el-GR" sz="2400" dirty="0"/>
          </a:p>
        </p:txBody>
      </p:sp>
    </p:spTree>
    <p:extLst>
      <p:ext uri="{BB962C8B-B14F-4D97-AF65-F5344CB8AC3E}">
        <p14:creationId xmlns:p14="http://schemas.microsoft.com/office/powerpoint/2010/main" val="3893790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785676-8E8B-D540-945C-F6C73AAD311D}"/>
              </a:ext>
            </a:extLst>
          </p:cNvPr>
          <p:cNvSpPr>
            <a:spLocks noGrp="1"/>
          </p:cNvSpPr>
          <p:nvPr>
            <p:ph type="subTitle" idx="1"/>
          </p:nvPr>
        </p:nvSpPr>
        <p:spPr/>
        <p:txBody>
          <a:bodyPr/>
          <a:lstStyle/>
          <a:p>
            <a:endParaRPr lang="en-US"/>
          </a:p>
        </p:txBody>
      </p:sp>
      <p:sp>
        <p:nvSpPr>
          <p:cNvPr id="11" name="Title 1">
            <a:extLst>
              <a:ext uri="{FF2B5EF4-FFF2-40B4-BE49-F238E27FC236}">
                <a16:creationId xmlns:a16="http://schemas.microsoft.com/office/drawing/2014/main" id="{6B7D993D-0CF6-7840-9A59-EADF9CC5E53C}"/>
              </a:ext>
            </a:extLst>
          </p:cNvPr>
          <p:cNvSpPr txBox="1">
            <a:spLocks/>
          </p:cNvSpPr>
          <p:nvPr/>
        </p:nvSpPr>
        <p:spPr>
          <a:xfrm>
            <a:off x="352164" y="-720871"/>
            <a:ext cx="10515600" cy="132556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l-GR" dirty="0"/>
            </a:br>
            <a:r>
              <a:rPr lang="el-GR" sz="3500" dirty="0">
                <a:latin typeface="+mn-lt"/>
                <a:ea typeface="+mn-ea"/>
                <a:cs typeface="+mn-cs"/>
              </a:rPr>
              <a:t>«Η δυσοίωνη οχτάδα στο ΣΔ2»</a:t>
            </a:r>
            <a:endParaRPr lang="en-US" sz="3500" dirty="0">
              <a:latin typeface="+mn-lt"/>
              <a:ea typeface="+mn-ea"/>
              <a:cs typeface="+mn-cs"/>
            </a:endParaRPr>
          </a:p>
        </p:txBody>
      </p:sp>
      <p:pic>
        <p:nvPicPr>
          <p:cNvPr id="2" name="Picture 1">
            <a:extLst>
              <a:ext uri="{FF2B5EF4-FFF2-40B4-BE49-F238E27FC236}">
                <a16:creationId xmlns:a16="http://schemas.microsoft.com/office/drawing/2014/main" id="{BEB78BA7-E067-385F-60C1-67D8B2758F5D}"/>
              </a:ext>
            </a:extLst>
          </p:cNvPr>
          <p:cNvPicPr>
            <a:picLocks noChangeAspect="1"/>
          </p:cNvPicPr>
          <p:nvPr/>
        </p:nvPicPr>
        <p:blipFill>
          <a:blip r:embed="rId2"/>
          <a:stretch>
            <a:fillRect/>
          </a:stretch>
        </p:blipFill>
        <p:spPr>
          <a:xfrm>
            <a:off x="-42073" y="868680"/>
            <a:ext cx="8374453" cy="5858232"/>
          </a:xfrm>
          <a:prstGeom prst="rect">
            <a:avLst/>
          </a:prstGeom>
        </p:spPr>
      </p:pic>
      <p:sp>
        <p:nvSpPr>
          <p:cNvPr id="4" name="TextBox 3">
            <a:extLst>
              <a:ext uri="{FF2B5EF4-FFF2-40B4-BE49-F238E27FC236}">
                <a16:creationId xmlns:a16="http://schemas.microsoft.com/office/drawing/2014/main" id="{BFB464EB-9604-13F3-9D22-6A2542A3C014}"/>
              </a:ext>
            </a:extLst>
          </p:cNvPr>
          <p:cNvSpPr txBox="1"/>
          <p:nvPr/>
        </p:nvSpPr>
        <p:spPr>
          <a:xfrm>
            <a:off x="9317737" y="1508760"/>
            <a:ext cx="2084831" cy="369332"/>
          </a:xfrm>
          <a:prstGeom prst="rect">
            <a:avLst/>
          </a:prstGeom>
          <a:noFill/>
        </p:spPr>
        <p:txBody>
          <a:bodyPr wrap="square" rtlCol="0">
            <a:spAutoFit/>
          </a:bodyPr>
          <a:lstStyle/>
          <a:p>
            <a:endParaRPr lang="en-CH" dirty="0"/>
          </a:p>
        </p:txBody>
      </p:sp>
      <p:sp>
        <p:nvSpPr>
          <p:cNvPr id="5" name="TextBox 4">
            <a:extLst>
              <a:ext uri="{FF2B5EF4-FFF2-40B4-BE49-F238E27FC236}">
                <a16:creationId xmlns:a16="http://schemas.microsoft.com/office/drawing/2014/main" id="{5FAA16A0-D093-3AF0-1361-E98F49816653}"/>
              </a:ext>
            </a:extLst>
          </p:cNvPr>
          <p:cNvSpPr txBox="1">
            <a:spLocks noChangeArrowheads="1"/>
          </p:cNvSpPr>
          <p:nvPr/>
        </p:nvSpPr>
        <p:spPr bwMode="auto">
          <a:xfrm>
            <a:off x="8387424" y="1280160"/>
            <a:ext cx="358512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a:spcBef>
                <a:spcPct val="0"/>
              </a:spcBef>
              <a:buClrTx/>
              <a:buSzTx/>
              <a:buFontTx/>
              <a:buNone/>
            </a:pPr>
            <a:r>
              <a:rPr lang="el-GR" altLang="en-US" sz="1800" b="1" dirty="0">
                <a:solidFill>
                  <a:schemeClr val="tx1"/>
                </a:solidFill>
              </a:rPr>
              <a:t>Μειωμένη έκκριση ινσουλίνης</a:t>
            </a:r>
          </a:p>
          <a:p>
            <a:pPr>
              <a:spcBef>
                <a:spcPct val="0"/>
              </a:spcBef>
              <a:buClrTx/>
              <a:buSzTx/>
              <a:buFontTx/>
              <a:buNone/>
            </a:pPr>
            <a:endParaRPr lang="el-GR" altLang="en-US" sz="1800" b="1" dirty="0">
              <a:solidFill>
                <a:schemeClr val="tx1"/>
              </a:solidFill>
            </a:endParaRPr>
          </a:p>
          <a:p>
            <a:pPr>
              <a:spcBef>
                <a:spcPct val="0"/>
              </a:spcBef>
              <a:buClrTx/>
              <a:buSzTx/>
              <a:buFontTx/>
              <a:buNone/>
            </a:pPr>
            <a:r>
              <a:rPr lang="el-GR" altLang="en-US" sz="1800" b="1" dirty="0">
                <a:solidFill>
                  <a:schemeClr val="tx1"/>
                </a:solidFill>
              </a:rPr>
              <a:t>Αυξημένη έκκριση γλυκαγόνης</a:t>
            </a:r>
          </a:p>
          <a:p>
            <a:pPr>
              <a:spcBef>
                <a:spcPct val="0"/>
              </a:spcBef>
              <a:buClrTx/>
              <a:buSzTx/>
              <a:buFontTx/>
              <a:buNone/>
            </a:pPr>
            <a:endParaRPr lang="el-GR" altLang="en-US" sz="1800" b="1" dirty="0">
              <a:solidFill>
                <a:schemeClr val="tx1"/>
              </a:solidFill>
            </a:endParaRPr>
          </a:p>
          <a:p>
            <a:pPr>
              <a:spcBef>
                <a:spcPct val="0"/>
              </a:spcBef>
              <a:buClrTx/>
              <a:buSzTx/>
              <a:buFontTx/>
              <a:buNone/>
            </a:pPr>
            <a:r>
              <a:rPr lang="el-GR" altLang="en-US" sz="1800" b="1" dirty="0">
                <a:solidFill>
                  <a:schemeClr val="tx1"/>
                </a:solidFill>
              </a:rPr>
              <a:t>Αυξημένη ηπατική παραγωγή γλυκόζης</a:t>
            </a:r>
          </a:p>
          <a:p>
            <a:pPr>
              <a:spcBef>
                <a:spcPct val="0"/>
              </a:spcBef>
              <a:buClrTx/>
              <a:buSzTx/>
              <a:buFontTx/>
              <a:buNone/>
            </a:pPr>
            <a:endParaRPr lang="el-GR" altLang="en-US" sz="1800" b="1" dirty="0">
              <a:solidFill>
                <a:schemeClr val="tx1"/>
              </a:solidFill>
            </a:endParaRPr>
          </a:p>
          <a:p>
            <a:pPr>
              <a:spcBef>
                <a:spcPct val="0"/>
              </a:spcBef>
              <a:buClrTx/>
              <a:buSzTx/>
              <a:buFontTx/>
              <a:buNone/>
            </a:pPr>
            <a:r>
              <a:rPr lang="el-GR" altLang="en-US" sz="1800" b="1" dirty="0">
                <a:solidFill>
                  <a:schemeClr val="tx1"/>
                </a:solidFill>
              </a:rPr>
              <a:t>Μειωμένο ινκρετιινικό φαινόμενο</a:t>
            </a:r>
          </a:p>
          <a:p>
            <a:pPr>
              <a:spcBef>
                <a:spcPct val="0"/>
              </a:spcBef>
              <a:buClrTx/>
              <a:buSzTx/>
              <a:buFontTx/>
              <a:buNone/>
            </a:pPr>
            <a:endParaRPr lang="el-GR" altLang="en-US" sz="1800" b="1" dirty="0">
              <a:solidFill>
                <a:schemeClr val="tx1"/>
              </a:solidFill>
            </a:endParaRPr>
          </a:p>
          <a:p>
            <a:pPr>
              <a:spcBef>
                <a:spcPct val="0"/>
              </a:spcBef>
              <a:buClrTx/>
              <a:buSzTx/>
              <a:buFontTx/>
              <a:buNone/>
            </a:pPr>
            <a:r>
              <a:rPr lang="el-GR" altLang="en-US" sz="1800" b="1" dirty="0">
                <a:solidFill>
                  <a:schemeClr val="tx1"/>
                </a:solidFill>
              </a:rPr>
              <a:t>Αυξημένη λιπόλυση</a:t>
            </a:r>
          </a:p>
          <a:p>
            <a:pPr>
              <a:spcBef>
                <a:spcPct val="0"/>
              </a:spcBef>
              <a:buClrTx/>
              <a:buSzTx/>
              <a:buFontTx/>
              <a:buNone/>
            </a:pPr>
            <a:endParaRPr lang="el-GR" altLang="en-US" sz="1800" b="1" dirty="0">
              <a:solidFill>
                <a:schemeClr val="tx1"/>
              </a:solidFill>
            </a:endParaRPr>
          </a:p>
          <a:p>
            <a:pPr>
              <a:spcBef>
                <a:spcPct val="0"/>
              </a:spcBef>
              <a:buClrTx/>
              <a:buSzTx/>
              <a:buFontTx/>
              <a:buNone/>
            </a:pPr>
            <a:r>
              <a:rPr lang="el-GR" altLang="en-US" sz="1800" b="1" dirty="0">
                <a:solidFill>
                  <a:schemeClr val="tx1"/>
                </a:solidFill>
              </a:rPr>
              <a:t>Αυξημένη επαναρρόφηση γλυκόζης στο νεφρό</a:t>
            </a:r>
          </a:p>
          <a:p>
            <a:pPr>
              <a:spcBef>
                <a:spcPct val="0"/>
              </a:spcBef>
              <a:buClrTx/>
              <a:buSzTx/>
              <a:buFontTx/>
              <a:buNone/>
            </a:pPr>
            <a:endParaRPr lang="el-GR" altLang="en-US" sz="1800" b="1" dirty="0">
              <a:solidFill>
                <a:schemeClr val="tx1"/>
              </a:solidFill>
            </a:endParaRPr>
          </a:p>
          <a:p>
            <a:pPr>
              <a:spcBef>
                <a:spcPct val="0"/>
              </a:spcBef>
              <a:buClrTx/>
              <a:buSzTx/>
              <a:buFontTx/>
              <a:buNone/>
            </a:pPr>
            <a:r>
              <a:rPr lang="el-GR" altLang="en-US" sz="1800" b="1" dirty="0">
                <a:solidFill>
                  <a:schemeClr val="tx1"/>
                </a:solidFill>
              </a:rPr>
              <a:t>Μειωμένη πρόσληψη γλυκόζης στο μυικό κύτταρο</a:t>
            </a:r>
          </a:p>
          <a:p>
            <a:pPr>
              <a:spcBef>
                <a:spcPct val="0"/>
              </a:spcBef>
              <a:buClrTx/>
              <a:buSzTx/>
              <a:buFontTx/>
              <a:buNone/>
            </a:pPr>
            <a:endParaRPr lang="el-GR" altLang="en-US" sz="1800" b="1" dirty="0">
              <a:solidFill>
                <a:schemeClr val="tx1"/>
              </a:solidFill>
            </a:endParaRPr>
          </a:p>
          <a:p>
            <a:pPr>
              <a:spcBef>
                <a:spcPct val="0"/>
              </a:spcBef>
              <a:buClrTx/>
              <a:buSzTx/>
              <a:buFontTx/>
              <a:buNone/>
            </a:pPr>
            <a:r>
              <a:rPr lang="el-GR" altLang="en-US" sz="1800" b="1" dirty="0">
                <a:solidFill>
                  <a:schemeClr val="tx1"/>
                </a:solidFill>
              </a:rPr>
              <a:t>Διαταραχή νευρομεταβιβαστών</a:t>
            </a:r>
            <a:endParaRPr lang="en-US" altLang="en-US" sz="1800" b="1" dirty="0">
              <a:solidFill>
                <a:schemeClr val="tx1"/>
              </a:solidFill>
            </a:endParaRPr>
          </a:p>
        </p:txBody>
      </p:sp>
    </p:spTree>
    <p:extLst>
      <p:ext uri="{BB962C8B-B14F-4D97-AF65-F5344CB8AC3E}">
        <p14:creationId xmlns:p14="http://schemas.microsoft.com/office/powerpoint/2010/main" val="1783198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F67CD4-282B-4753-9ABB-B20DF2F804A9}"/>
              </a:ext>
            </a:extLst>
          </p:cNvPr>
          <p:cNvSpPr txBox="1"/>
          <p:nvPr/>
        </p:nvSpPr>
        <p:spPr>
          <a:xfrm>
            <a:off x="1360358" y="0"/>
            <a:ext cx="9950970" cy="1077218"/>
          </a:xfrm>
          <a:prstGeom prst="rect">
            <a:avLst/>
          </a:prstGeom>
          <a:noFill/>
        </p:spPr>
        <p:txBody>
          <a:bodyPr wrap="square" rtlCol="0">
            <a:spAutoFit/>
          </a:bodyPr>
          <a:lstStyle/>
          <a:p>
            <a:pPr algn="ctr"/>
            <a:r>
              <a:rPr lang="el-GR" sz="3200" dirty="0"/>
              <a:t>Πώς μπορούμε να επέμβουμε και να προλάβουμε/</a:t>
            </a:r>
          </a:p>
          <a:p>
            <a:pPr algn="ctr"/>
            <a:r>
              <a:rPr lang="el-GR" sz="3200" dirty="0"/>
              <a:t>θεραπεύσουμε τον ΣΔ2 χωρίς χρήση ινσουλίνης;</a:t>
            </a:r>
          </a:p>
        </p:txBody>
      </p:sp>
      <p:sp>
        <p:nvSpPr>
          <p:cNvPr id="5" name="TextBox 4">
            <a:extLst>
              <a:ext uri="{FF2B5EF4-FFF2-40B4-BE49-F238E27FC236}">
                <a16:creationId xmlns:a16="http://schemas.microsoft.com/office/drawing/2014/main" id="{F82538B8-37B4-4288-ABD1-7CFB5D501C4F}"/>
              </a:ext>
            </a:extLst>
          </p:cNvPr>
          <p:cNvSpPr txBox="1"/>
          <p:nvPr/>
        </p:nvSpPr>
        <p:spPr>
          <a:xfrm>
            <a:off x="3490113" y="1337403"/>
            <a:ext cx="6377259" cy="830997"/>
          </a:xfrm>
          <a:prstGeom prst="rect">
            <a:avLst/>
          </a:prstGeom>
          <a:noFill/>
        </p:spPr>
        <p:txBody>
          <a:bodyPr wrap="none" rtlCol="0">
            <a:spAutoFit/>
          </a:bodyPr>
          <a:lstStyle/>
          <a:p>
            <a:r>
              <a:rPr lang="el-GR" sz="2400" dirty="0"/>
              <a:t>-Αλλαγή τρόπου ζωής (απώλεια βάρους, άσκηση)</a:t>
            </a:r>
          </a:p>
          <a:p>
            <a:r>
              <a:rPr lang="el-GR" sz="2400" dirty="0"/>
              <a:t>-Επέμβαση στους μηχανισμούς ανάπτυξης ΣΔ2</a:t>
            </a:r>
            <a:endParaRPr lang="en-US" sz="2400" dirty="0"/>
          </a:p>
        </p:txBody>
      </p:sp>
      <p:sp>
        <p:nvSpPr>
          <p:cNvPr id="2" name="Text Box 3">
            <a:extLst>
              <a:ext uri="{FF2B5EF4-FFF2-40B4-BE49-F238E27FC236}">
                <a16:creationId xmlns:a16="http://schemas.microsoft.com/office/drawing/2014/main" id="{FD29DF7F-B009-D075-1AD8-47721E73039A}"/>
              </a:ext>
            </a:extLst>
          </p:cNvPr>
          <p:cNvSpPr txBox="1">
            <a:spLocks noChangeArrowheads="1"/>
          </p:cNvSpPr>
          <p:nvPr/>
        </p:nvSpPr>
        <p:spPr bwMode="auto">
          <a:xfrm>
            <a:off x="3717925" y="2428585"/>
            <a:ext cx="6873875" cy="408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282575" indent="-282575">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eaLnBrk="1" hangingPunct="1">
              <a:spcBef>
                <a:spcPct val="0"/>
              </a:spcBef>
              <a:buClrTx/>
              <a:buSzTx/>
              <a:buFontTx/>
              <a:buChar char="•"/>
            </a:pPr>
            <a:r>
              <a:rPr lang="el-GR" altLang="el-GR" dirty="0">
                <a:solidFill>
                  <a:srgbClr val="FF9900"/>
                </a:solidFill>
                <a:latin typeface="+mn-lt"/>
              </a:rPr>
              <a:t>Αντιμετώπιση της Υπεργλυκαιμίας</a:t>
            </a:r>
          </a:p>
          <a:p>
            <a:pPr eaLnBrk="1" hangingPunct="1">
              <a:spcBef>
                <a:spcPct val="0"/>
              </a:spcBef>
              <a:buClrTx/>
              <a:buSzTx/>
              <a:buFontTx/>
              <a:buNone/>
            </a:pPr>
            <a:r>
              <a:rPr lang="el-GR" altLang="el-GR" dirty="0">
                <a:solidFill>
                  <a:srgbClr val="FF9900"/>
                </a:solidFill>
                <a:latin typeface="+mn-lt"/>
              </a:rPr>
              <a:t>		Νηστείας</a:t>
            </a:r>
          </a:p>
          <a:p>
            <a:pPr eaLnBrk="1" hangingPunct="1">
              <a:spcBef>
                <a:spcPct val="0"/>
              </a:spcBef>
              <a:buClrTx/>
              <a:buSzTx/>
              <a:buFontTx/>
              <a:buNone/>
            </a:pPr>
            <a:r>
              <a:rPr lang="el-GR" altLang="el-GR" dirty="0">
                <a:solidFill>
                  <a:srgbClr val="FF9900"/>
                </a:solidFill>
                <a:latin typeface="+mn-lt"/>
              </a:rPr>
              <a:t>		Μεταγευματικής</a:t>
            </a:r>
          </a:p>
          <a:p>
            <a:pPr eaLnBrk="1" hangingPunct="1">
              <a:spcBef>
                <a:spcPct val="60000"/>
              </a:spcBef>
              <a:buClrTx/>
              <a:buSzTx/>
              <a:buFontTx/>
              <a:buChar char="•"/>
            </a:pPr>
            <a:r>
              <a:rPr lang="el-GR" altLang="el-GR" dirty="0">
                <a:solidFill>
                  <a:schemeClr val="tx1"/>
                </a:solidFill>
                <a:latin typeface="+mn-lt"/>
              </a:rPr>
              <a:t>Προστασία του β-κυττάρου</a:t>
            </a:r>
          </a:p>
          <a:p>
            <a:pPr eaLnBrk="1" hangingPunct="1">
              <a:spcBef>
                <a:spcPct val="50000"/>
              </a:spcBef>
              <a:buClrTx/>
              <a:buSzTx/>
              <a:buFontTx/>
              <a:buChar char="•"/>
            </a:pPr>
            <a:r>
              <a:rPr lang="el-GR" altLang="el-GR" dirty="0">
                <a:solidFill>
                  <a:schemeClr val="tx1"/>
                </a:solidFill>
                <a:latin typeface="+mn-lt"/>
              </a:rPr>
              <a:t>Πρόληψη των Επιπλοκών</a:t>
            </a:r>
          </a:p>
          <a:p>
            <a:pPr eaLnBrk="1" hangingPunct="1">
              <a:spcBef>
                <a:spcPct val="0"/>
              </a:spcBef>
              <a:buClrTx/>
              <a:buSzTx/>
              <a:buFontTx/>
              <a:buNone/>
            </a:pPr>
            <a:r>
              <a:rPr lang="el-GR" altLang="el-GR" dirty="0">
                <a:solidFill>
                  <a:schemeClr val="tx1"/>
                </a:solidFill>
                <a:latin typeface="+mn-lt"/>
              </a:rPr>
              <a:t>		Μικροαγγειοπάθειας</a:t>
            </a:r>
          </a:p>
          <a:p>
            <a:pPr eaLnBrk="1" hangingPunct="1">
              <a:spcBef>
                <a:spcPct val="0"/>
              </a:spcBef>
              <a:buClrTx/>
              <a:buSzTx/>
              <a:buFontTx/>
              <a:buNone/>
            </a:pPr>
            <a:r>
              <a:rPr lang="el-GR" altLang="el-GR" dirty="0">
                <a:solidFill>
                  <a:schemeClr val="tx1"/>
                </a:solidFill>
                <a:latin typeface="+mn-lt"/>
              </a:rPr>
              <a:t>		</a:t>
            </a:r>
            <a:r>
              <a:rPr lang="el-GR" altLang="el-GR" dirty="0">
                <a:solidFill>
                  <a:schemeClr val="accent1"/>
                </a:solidFill>
                <a:latin typeface="+mn-lt"/>
              </a:rPr>
              <a:t>Μακροαγγειοπάθειας</a:t>
            </a:r>
          </a:p>
        </p:txBody>
      </p:sp>
    </p:spTree>
    <p:extLst>
      <p:ext uri="{BB962C8B-B14F-4D97-AF65-F5344CB8AC3E}">
        <p14:creationId xmlns:p14="http://schemas.microsoft.com/office/powerpoint/2010/main" val="1756704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9C3B9B-8646-FAFB-FF0C-2281076AAEB1}"/>
              </a:ext>
            </a:extLst>
          </p:cNvPr>
          <p:cNvSpPr txBox="1"/>
          <p:nvPr/>
        </p:nvSpPr>
        <p:spPr>
          <a:xfrm>
            <a:off x="4892040" y="144601"/>
            <a:ext cx="1773936" cy="584775"/>
          </a:xfrm>
          <a:prstGeom prst="rect">
            <a:avLst/>
          </a:prstGeom>
          <a:noFill/>
        </p:spPr>
        <p:txBody>
          <a:bodyPr wrap="square" rtlCol="0">
            <a:spAutoFit/>
          </a:bodyPr>
          <a:lstStyle/>
          <a:p>
            <a:r>
              <a:rPr lang="el-GR" sz="3200" dirty="0"/>
              <a:t>Δίαιτα</a:t>
            </a:r>
            <a:endParaRPr lang="en-CH" sz="3200" dirty="0"/>
          </a:p>
        </p:txBody>
      </p:sp>
      <p:sp>
        <p:nvSpPr>
          <p:cNvPr id="6" name="Text Box 3">
            <a:extLst>
              <a:ext uri="{FF2B5EF4-FFF2-40B4-BE49-F238E27FC236}">
                <a16:creationId xmlns:a16="http://schemas.microsoft.com/office/drawing/2014/main" id="{994DB89D-08E1-8F16-0FF7-D6F89B65D9E4}"/>
              </a:ext>
            </a:extLst>
          </p:cNvPr>
          <p:cNvSpPr txBox="1">
            <a:spLocks noChangeArrowheads="1"/>
          </p:cNvSpPr>
          <p:nvPr/>
        </p:nvSpPr>
        <p:spPr bwMode="auto">
          <a:xfrm>
            <a:off x="1970087" y="1075944"/>
            <a:ext cx="8251825"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3688" indent="-293688">
              <a:spcBef>
                <a:spcPct val="20000"/>
              </a:spcBef>
              <a:buClr>
                <a:schemeClr val="tx2"/>
              </a:buClr>
              <a:buSzPct val="75000"/>
              <a:buFont typeface="Wingdings" panose="05000000000000000000" pitchFamily="2" charset="2"/>
              <a:buChar char="n"/>
              <a:tabLst>
                <a:tab pos="341313" algn="l"/>
                <a:tab pos="1608138" algn="l"/>
              </a:tabLst>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tabLst>
                <a:tab pos="341313" algn="l"/>
                <a:tab pos="1608138" algn="l"/>
              </a:tabLst>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tabLst>
                <a:tab pos="341313" algn="l"/>
                <a:tab pos="1608138" algn="l"/>
              </a:tabLs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tabLst>
                <a:tab pos="341313" algn="l"/>
                <a:tab pos="1608138" algn="l"/>
              </a:tabLst>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tabLst>
                <a:tab pos="341313" algn="l"/>
                <a:tab pos="1608138" algn="l"/>
              </a:tabLst>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tabLst>
                <a:tab pos="341313" algn="l"/>
                <a:tab pos="1608138" algn="l"/>
              </a:tabLst>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tabLst>
                <a:tab pos="341313" algn="l"/>
                <a:tab pos="1608138" algn="l"/>
              </a:tabLst>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tabLst>
                <a:tab pos="341313" algn="l"/>
                <a:tab pos="1608138" algn="l"/>
              </a:tabLst>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tabLst>
                <a:tab pos="341313" algn="l"/>
                <a:tab pos="1608138" algn="l"/>
              </a:tabLst>
              <a:defRPr sz="3200">
                <a:solidFill>
                  <a:srgbClr val="FFFF00"/>
                </a:solidFill>
                <a:latin typeface="Times New Roman" panose="02020603050405020304" pitchFamily="18" charset="0"/>
              </a:defRPr>
            </a:lvl9pPr>
          </a:lstStyle>
          <a:p>
            <a:pPr eaLnBrk="1" hangingPunct="1">
              <a:spcBef>
                <a:spcPct val="0"/>
              </a:spcBef>
              <a:spcAft>
                <a:spcPct val="30000"/>
              </a:spcAft>
              <a:buClrTx/>
              <a:buSzTx/>
              <a:buFont typeface="Wingdings" panose="05000000000000000000" pitchFamily="2" charset="2"/>
              <a:buChar char="§"/>
            </a:pPr>
            <a:r>
              <a:rPr lang="el-GR" altLang="el-GR" sz="2400" dirty="0">
                <a:solidFill>
                  <a:srgbClr val="FF0000"/>
                </a:solidFill>
                <a:latin typeface="+mn-lt"/>
              </a:rPr>
              <a:t>Εκτίμηση </a:t>
            </a:r>
            <a:r>
              <a:rPr lang="el-GR" altLang="el-GR" sz="2400" dirty="0">
                <a:solidFill>
                  <a:schemeClr val="tx1"/>
                </a:solidFill>
                <a:latin typeface="+mn-lt"/>
              </a:rPr>
              <a:t>των ημερήσιας πρόσληψης θερμίδων</a:t>
            </a:r>
          </a:p>
          <a:p>
            <a:pPr eaLnBrk="1" hangingPunct="1">
              <a:spcBef>
                <a:spcPct val="0"/>
              </a:spcBef>
              <a:spcAft>
                <a:spcPct val="30000"/>
              </a:spcAft>
              <a:buClrTx/>
              <a:buSzTx/>
              <a:buFont typeface="Wingdings" panose="05000000000000000000" pitchFamily="2" charset="2"/>
              <a:buChar char="§"/>
            </a:pPr>
            <a:r>
              <a:rPr lang="el-GR" altLang="el-GR" sz="2400" dirty="0">
                <a:solidFill>
                  <a:srgbClr val="FF0000"/>
                </a:solidFill>
                <a:latin typeface="+mn-lt"/>
              </a:rPr>
              <a:t>Προσαρμογή</a:t>
            </a:r>
            <a:r>
              <a:rPr lang="el-GR" altLang="el-GR" sz="2400" dirty="0">
                <a:solidFill>
                  <a:srgbClr val="99FF33"/>
                </a:solidFill>
                <a:latin typeface="+mn-lt"/>
              </a:rPr>
              <a:t> </a:t>
            </a:r>
            <a:r>
              <a:rPr lang="el-GR" altLang="el-GR" sz="2400" dirty="0">
                <a:solidFill>
                  <a:schemeClr val="tx1"/>
                </a:solidFill>
                <a:latin typeface="+mn-lt"/>
              </a:rPr>
              <a:t>της πρόσληψης ώστε να επιτευχθεί το επιθυμητό ΒΣ: μείωση ~25% της πρόσληψης σε υπέρβαρους</a:t>
            </a:r>
          </a:p>
          <a:p>
            <a:pPr eaLnBrk="1" hangingPunct="1">
              <a:spcBef>
                <a:spcPct val="0"/>
              </a:spcBef>
              <a:spcAft>
                <a:spcPct val="30000"/>
              </a:spcAft>
              <a:buClrTx/>
              <a:buSzTx/>
              <a:buFont typeface="Wingdings" panose="05000000000000000000" pitchFamily="2" charset="2"/>
              <a:buChar char="§"/>
            </a:pPr>
            <a:r>
              <a:rPr lang="el-GR" altLang="el-GR" sz="2400" dirty="0">
                <a:solidFill>
                  <a:srgbClr val="FF0000"/>
                </a:solidFill>
                <a:latin typeface="+mn-lt"/>
              </a:rPr>
              <a:t>Σύσταση:</a:t>
            </a:r>
          </a:p>
          <a:p>
            <a:pPr eaLnBrk="1" hangingPunct="1">
              <a:spcBef>
                <a:spcPct val="0"/>
              </a:spcBef>
              <a:spcAft>
                <a:spcPct val="30000"/>
              </a:spcAft>
              <a:buClrTx/>
              <a:buSzTx/>
              <a:buFont typeface="Wingdings" panose="05000000000000000000" pitchFamily="2" charset="2"/>
              <a:buNone/>
            </a:pPr>
            <a:r>
              <a:rPr lang="el-GR" altLang="el-GR" sz="2400" dirty="0">
                <a:solidFill>
                  <a:schemeClr val="tx1"/>
                </a:solidFill>
                <a:latin typeface="+mn-lt"/>
              </a:rPr>
              <a:t>	~55% σύνθετοι υδατάνθρακες</a:t>
            </a:r>
          </a:p>
          <a:p>
            <a:pPr eaLnBrk="1" hangingPunct="1">
              <a:spcBef>
                <a:spcPct val="0"/>
              </a:spcBef>
              <a:spcAft>
                <a:spcPct val="30000"/>
              </a:spcAft>
              <a:buClrTx/>
              <a:buSzTx/>
              <a:buFontTx/>
              <a:buNone/>
            </a:pPr>
            <a:r>
              <a:rPr lang="el-GR" altLang="el-GR" sz="2400" dirty="0">
                <a:solidFill>
                  <a:schemeClr val="tx1"/>
                </a:solidFill>
                <a:latin typeface="+mn-lt"/>
              </a:rPr>
              <a:t>	~25-30% λίπη, κατά προτίμηση μονοακόρεστα λιπαρά (&lt;10% κεκορεσμένα, &lt;8% πολυακόρεστα), χοληστερόλη &lt;300</a:t>
            </a:r>
            <a:r>
              <a:rPr lang="en-US" altLang="el-GR" sz="2400" dirty="0">
                <a:solidFill>
                  <a:schemeClr val="tx1"/>
                </a:solidFill>
                <a:latin typeface="+mn-lt"/>
              </a:rPr>
              <a:t>mg/</a:t>
            </a:r>
            <a:r>
              <a:rPr lang="el-GR" altLang="el-GR" sz="2400" dirty="0">
                <a:solidFill>
                  <a:schemeClr val="tx1"/>
                </a:solidFill>
                <a:latin typeface="+mn-lt"/>
              </a:rPr>
              <a:t>ημ</a:t>
            </a:r>
          </a:p>
          <a:p>
            <a:pPr eaLnBrk="1" hangingPunct="1">
              <a:spcBef>
                <a:spcPct val="0"/>
              </a:spcBef>
              <a:spcAft>
                <a:spcPct val="30000"/>
              </a:spcAft>
              <a:buClrTx/>
              <a:buSzTx/>
              <a:buFontTx/>
              <a:buNone/>
            </a:pPr>
            <a:r>
              <a:rPr lang="el-GR" altLang="el-GR" sz="2400" dirty="0">
                <a:solidFill>
                  <a:schemeClr val="tx1"/>
                </a:solidFill>
                <a:latin typeface="+mn-lt"/>
              </a:rPr>
              <a:t>		</a:t>
            </a:r>
            <a:r>
              <a:rPr lang="en-US" altLang="el-GR" sz="2400" dirty="0">
                <a:solidFill>
                  <a:schemeClr val="tx1"/>
                </a:solidFill>
                <a:latin typeface="+mn-lt"/>
              </a:rPr>
              <a:t>~</a:t>
            </a:r>
            <a:r>
              <a:rPr lang="el-GR" altLang="el-GR" sz="2400" dirty="0">
                <a:solidFill>
                  <a:schemeClr val="tx1"/>
                </a:solidFill>
                <a:latin typeface="+mn-lt"/>
              </a:rPr>
              <a:t>15-20% πρωτεϊνες</a:t>
            </a:r>
          </a:p>
          <a:p>
            <a:pPr eaLnBrk="1" hangingPunct="1">
              <a:spcBef>
                <a:spcPct val="0"/>
              </a:spcBef>
              <a:spcAft>
                <a:spcPct val="30000"/>
              </a:spcAft>
              <a:buClrTx/>
              <a:buSzTx/>
              <a:buFontTx/>
              <a:buNone/>
            </a:pPr>
            <a:r>
              <a:rPr lang="el-GR" altLang="el-GR" sz="2400" dirty="0">
                <a:solidFill>
                  <a:schemeClr val="tx1"/>
                </a:solidFill>
                <a:latin typeface="+mn-lt"/>
              </a:rPr>
              <a:t>	Πλούσια σε φυτικές ίνες (&gt;20γ/ημ)</a:t>
            </a:r>
          </a:p>
          <a:p>
            <a:pPr eaLnBrk="1" hangingPunct="1">
              <a:spcBef>
                <a:spcPct val="0"/>
              </a:spcBef>
              <a:spcAft>
                <a:spcPct val="30000"/>
              </a:spcAft>
              <a:buClrTx/>
              <a:buSzTx/>
              <a:buFontTx/>
              <a:buNone/>
            </a:pPr>
            <a:r>
              <a:rPr lang="el-GR" altLang="el-GR" sz="2400" dirty="0">
                <a:solidFill>
                  <a:schemeClr val="tx1"/>
                </a:solidFill>
                <a:latin typeface="+mn-lt"/>
              </a:rPr>
              <a:t>	Αλάτι &lt;6</a:t>
            </a:r>
            <a:r>
              <a:rPr lang="en-US" altLang="el-GR" sz="2400" dirty="0">
                <a:solidFill>
                  <a:schemeClr val="tx1"/>
                </a:solidFill>
                <a:latin typeface="+mn-lt"/>
              </a:rPr>
              <a:t>g</a:t>
            </a:r>
            <a:r>
              <a:rPr lang="el-GR" altLang="el-GR" sz="2400" dirty="0">
                <a:solidFill>
                  <a:schemeClr val="tx1"/>
                </a:solidFill>
                <a:latin typeface="+mn-lt"/>
              </a:rPr>
              <a:t>/ημ</a:t>
            </a:r>
          </a:p>
          <a:p>
            <a:pPr eaLnBrk="1" hangingPunct="1">
              <a:spcBef>
                <a:spcPct val="0"/>
              </a:spcBef>
              <a:spcAft>
                <a:spcPct val="30000"/>
              </a:spcAft>
              <a:buClrTx/>
              <a:buSzTx/>
              <a:buFontTx/>
              <a:buNone/>
            </a:pPr>
            <a:r>
              <a:rPr lang="el-GR" altLang="el-GR" sz="2400" dirty="0">
                <a:solidFill>
                  <a:schemeClr val="tx1"/>
                </a:solidFill>
                <a:latin typeface="+mn-lt"/>
              </a:rPr>
              <a:t>	Αλκοόλ: μικρή έως μέτρια πρόσληψη (άνδρες: 2 ποτά/ημ, γυναίκες: 1 ποτό/ημ)</a:t>
            </a:r>
          </a:p>
        </p:txBody>
      </p:sp>
    </p:spTree>
    <p:extLst>
      <p:ext uri="{BB962C8B-B14F-4D97-AF65-F5344CB8AC3E}">
        <p14:creationId xmlns:p14="http://schemas.microsoft.com/office/powerpoint/2010/main" val="2924067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a:extLst>
              <a:ext uri="{FF2B5EF4-FFF2-40B4-BE49-F238E27FC236}">
                <a16:creationId xmlns:a16="http://schemas.microsoft.com/office/drawing/2014/main" id="{A023AE4F-99BC-D4C3-E9B1-1C103BFA6FEB}"/>
              </a:ext>
            </a:extLst>
          </p:cNvPr>
          <p:cNvGraphicFramePr>
            <a:graphicFrameLocks noGrp="1"/>
          </p:cNvGraphicFramePr>
          <p:nvPr>
            <p:ph idx="1"/>
            <p:extLst>
              <p:ext uri="{D42A27DB-BD31-4B8C-83A1-F6EECF244321}">
                <p14:modId xmlns:p14="http://schemas.microsoft.com/office/powerpoint/2010/main" val="1803317107"/>
              </p:ext>
            </p:extLst>
          </p:nvPr>
        </p:nvGraphicFramePr>
        <p:xfrm>
          <a:off x="1777206" y="1147572"/>
          <a:ext cx="8637588" cy="5257800"/>
        </p:xfrm>
        <a:graphic>
          <a:graphicData uri="http://schemas.openxmlformats.org/drawingml/2006/table">
            <a:tbl>
              <a:tblPr/>
              <a:tblGrid>
                <a:gridCol w="3200400">
                  <a:extLst>
                    <a:ext uri="{9D8B030D-6E8A-4147-A177-3AD203B41FA5}">
                      <a16:colId xmlns:a16="http://schemas.microsoft.com/office/drawing/2014/main" val="20000"/>
                    </a:ext>
                  </a:extLst>
                </a:gridCol>
                <a:gridCol w="5437188">
                  <a:extLst>
                    <a:ext uri="{9D8B030D-6E8A-4147-A177-3AD203B41FA5}">
                      <a16:colId xmlns:a16="http://schemas.microsoft.com/office/drawing/2014/main" val="20001"/>
                    </a:ext>
                  </a:extLst>
                </a:gridCol>
              </a:tblGrid>
              <a:tr h="12604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800" b="0" i="0" u="none" strike="noStrike" cap="none" normalizeH="0" baseline="0" dirty="0">
                          <a:ln>
                            <a:noFill/>
                          </a:ln>
                          <a:solidFill>
                            <a:schemeClr val="tx1"/>
                          </a:solidFill>
                          <a:effectLst/>
                          <a:latin typeface="+mn-lt"/>
                        </a:rPr>
                        <a:t>Θνητότητα</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400" b="0" i="0" u="none" strike="noStrike" cap="none" normalizeH="0" baseline="0" dirty="0">
                          <a:ln>
                            <a:noFill/>
                          </a:ln>
                          <a:solidFill>
                            <a:schemeClr val="tx1"/>
                          </a:solidFill>
                          <a:effectLst/>
                          <a:latin typeface="+mn-lt"/>
                        </a:rPr>
                        <a:t>&gt;20% </a:t>
                      </a:r>
                      <a:r>
                        <a:rPr kumimoji="0" lang="el-GR" sz="2400" b="0" i="0" u="none" strike="noStrike" cap="none" normalizeH="0" baseline="0" dirty="0">
                          <a:ln>
                            <a:noFill/>
                          </a:ln>
                          <a:solidFill>
                            <a:schemeClr val="tx1"/>
                          </a:solidFill>
                          <a:effectLst/>
                          <a:latin typeface="+mn-lt"/>
                          <a:sym typeface="Symbol" pitchFamily="18" charset="2"/>
                        </a:rPr>
                        <a:t> της ολικής θνησιμότητας</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400" b="0" i="0" u="none" strike="noStrike" cap="none" normalizeH="0" baseline="0" dirty="0">
                          <a:ln>
                            <a:noFill/>
                          </a:ln>
                          <a:solidFill>
                            <a:schemeClr val="tx1"/>
                          </a:solidFill>
                          <a:effectLst/>
                          <a:latin typeface="+mn-lt"/>
                          <a:sym typeface="Symbol" pitchFamily="18" charset="2"/>
                        </a:rPr>
                        <a:t>&gt;30%  των θανάτων από ΣΔ</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800" b="0" i="0" u="none" strike="noStrike" cap="none" normalizeH="0" baseline="0">
                          <a:ln>
                            <a:noFill/>
                          </a:ln>
                          <a:solidFill>
                            <a:schemeClr val="tx1"/>
                          </a:solidFill>
                          <a:effectLst/>
                          <a:latin typeface="+mn-lt"/>
                        </a:rPr>
                        <a:t>Σ. Διαβήτης</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400" b="0" i="0" u="none" strike="noStrike" cap="none" normalizeH="0" baseline="0" dirty="0">
                          <a:ln>
                            <a:noFill/>
                          </a:ln>
                          <a:solidFill>
                            <a:schemeClr val="tx1"/>
                          </a:solidFill>
                          <a:effectLst/>
                          <a:latin typeface="+mn-lt"/>
                          <a:sym typeface="Symbol" pitchFamily="18" charset="2"/>
                        </a:rPr>
                        <a:t> 50% της γλυκόζης νηστείας</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22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800" b="0" i="0" u="none" strike="noStrike" cap="none" normalizeH="0" baseline="0">
                          <a:ln>
                            <a:noFill/>
                          </a:ln>
                          <a:solidFill>
                            <a:schemeClr val="tx1"/>
                          </a:solidFill>
                          <a:effectLst/>
                          <a:latin typeface="+mn-lt"/>
                        </a:rPr>
                        <a:t>ΑΠ</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Symbol" pitchFamily="18" charset="2"/>
                        <a:buChar char="¯"/>
                        <a:tabLst/>
                      </a:pPr>
                      <a:r>
                        <a:rPr kumimoji="0" lang="el-GR" sz="2400" b="0" i="0" u="none" strike="noStrike" cap="none" normalizeH="0" baseline="0">
                          <a:ln>
                            <a:noFill/>
                          </a:ln>
                          <a:solidFill>
                            <a:schemeClr val="tx1"/>
                          </a:solidFill>
                          <a:effectLst/>
                          <a:latin typeface="+mn-lt"/>
                          <a:sym typeface="Symbol" pitchFamily="18" charset="2"/>
                        </a:rPr>
                        <a:t> 10</a:t>
                      </a:r>
                      <a:r>
                        <a:rPr kumimoji="0" lang="en-US" sz="2400" b="0" i="0" u="none" strike="noStrike" cap="none" normalizeH="0" baseline="0">
                          <a:ln>
                            <a:noFill/>
                          </a:ln>
                          <a:solidFill>
                            <a:schemeClr val="tx1"/>
                          </a:solidFill>
                          <a:effectLst/>
                          <a:latin typeface="+mn-lt"/>
                          <a:sym typeface="Symbol" pitchFamily="18" charset="2"/>
                        </a:rPr>
                        <a:t>mmHg </a:t>
                      </a:r>
                      <a:r>
                        <a:rPr kumimoji="0" lang="el-GR" sz="2400" b="0" i="0" u="none" strike="noStrike" cap="none" normalizeH="0" baseline="0">
                          <a:ln>
                            <a:noFill/>
                          </a:ln>
                          <a:solidFill>
                            <a:schemeClr val="tx1"/>
                          </a:solidFill>
                          <a:effectLst/>
                          <a:latin typeface="+mn-lt"/>
                          <a:sym typeface="Symbol" pitchFamily="18" charset="2"/>
                        </a:rPr>
                        <a:t>της συστολικής</a:t>
                      </a:r>
                    </a:p>
                    <a:p>
                      <a:pPr marL="0" marR="0" lvl="0" indent="0" algn="l" defTabSz="914400" rtl="0" eaLnBrk="1" fontAlgn="base" latinLnBrk="0" hangingPunct="1">
                        <a:lnSpc>
                          <a:spcPct val="100000"/>
                        </a:lnSpc>
                        <a:spcBef>
                          <a:spcPct val="20000"/>
                        </a:spcBef>
                        <a:spcAft>
                          <a:spcPct val="0"/>
                        </a:spcAft>
                        <a:buClr>
                          <a:schemeClr val="tx2"/>
                        </a:buClr>
                        <a:buSzPct val="75000"/>
                        <a:buFont typeface="Symbol" pitchFamily="18" charset="2"/>
                        <a:buChar char="¯"/>
                        <a:tabLst/>
                      </a:pPr>
                      <a:r>
                        <a:rPr kumimoji="0" lang="el-GR" sz="2400" b="0" i="0" u="none" strike="noStrike" cap="none" normalizeH="0" baseline="0">
                          <a:ln>
                            <a:noFill/>
                          </a:ln>
                          <a:solidFill>
                            <a:schemeClr val="tx1"/>
                          </a:solidFill>
                          <a:effectLst/>
                          <a:latin typeface="+mn-lt"/>
                          <a:sym typeface="Symbol" pitchFamily="18" charset="2"/>
                        </a:rPr>
                        <a:t> 20 </a:t>
                      </a:r>
                      <a:r>
                        <a:rPr kumimoji="0" lang="en-US" sz="2400" b="0" i="0" u="none" strike="noStrike" cap="none" normalizeH="0" baseline="0">
                          <a:ln>
                            <a:noFill/>
                          </a:ln>
                          <a:solidFill>
                            <a:schemeClr val="tx1"/>
                          </a:solidFill>
                          <a:effectLst/>
                          <a:latin typeface="+mn-lt"/>
                          <a:sym typeface="Symbol" pitchFamily="18" charset="2"/>
                        </a:rPr>
                        <a:t>mmHg</a:t>
                      </a:r>
                      <a:r>
                        <a:rPr kumimoji="0" lang="el-GR" sz="2400" b="0" i="0" u="none" strike="noStrike" cap="none" normalizeH="0" baseline="0">
                          <a:ln>
                            <a:noFill/>
                          </a:ln>
                          <a:solidFill>
                            <a:schemeClr val="tx1"/>
                          </a:solidFill>
                          <a:effectLst/>
                          <a:latin typeface="+mn-lt"/>
                          <a:sym typeface="Symbol" pitchFamily="18" charset="2"/>
                        </a:rPr>
                        <a:t> της διαστολικής</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9232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l-GR" sz="2800" b="0" i="0" u="none" strike="noStrike" cap="none" normalizeH="0" baseline="0" dirty="0">
                          <a:ln>
                            <a:noFill/>
                          </a:ln>
                          <a:solidFill>
                            <a:schemeClr val="tx1"/>
                          </a:solidFill>
                          <a:effectLst/>
                          <a:latin typeface="+mn-lt"/>
                        </a:rPr>
                        <a:t>Λιπίδια</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Symbol" pitchFamily="18" charset="2"/>
                        <a:buChar char="¯"/>
                        <a:tabLst/>
                      </a:pPr>
                      <a:r>
                        <a:rPr kumimoji="0" lang="en-US" sz="2400" b="0" i="0" u="none" strike="noStrike" cap="none" normalizeH="0" baseline="0" dirty="0">
                          <a:ln>
                            <a:noFill/>
                          </a:ln>
                          <a:solidFill>
                            <a:schemeClr val="tx1"/>
                          </a:solidFill>
                          <a:effectLst/>
                          <a:latin typeface="+mn-lt"/>
                          <a:sym typeface="Symbol" pitchFamily="18" charset="2"/>
                        </a:rPr>
                        <a:t> </a:t>
                      </a:r>
                      <a:r>
                        <a:rPr kumimoji="0" lang="el-GR" sz="2400" b="0" i="0" u="none" strike="noStrike" cap="none" normalizeH="0" baseline="0" dirty="0">
                          <a:ln>
                            <a:noFill/>
                          </a:ln>
                          <a:solidFill>
                            <a:schemeClr val="tx1"/>
                          </a:solidFill>
                          <a:effectLst/>
                          <a:latin typeface="+mn-lt"/>
                          <a:sym typeface="Symbol" pitchFamily="18" charset="2"/>
                        </a:rPr>
                        <a:t>10% ολικής χοληστερόλης</a:t>
                      </a:r>
                    </a:p>
                    <a:p>
                      <a:pPr marL="0" marR="0" lvl="0" indent="0" algn="l" defTabSz="914400" rtl="0" eaLnBrk="1" fontAlgn="base" latinLnBrk="0" hangingPunct="1">
                        <a:lnSpc>
                          <a:spcPct val="100000"/>
                        </a:lnSpc>
                        <a:spcBef>
                          <a:spcPct val="20000"/>
                        </a:spcBef>
                        <a:spcAft>
                          <a:spcPct val="0"/>
                        </a:spcAft>
                        <a:buClr>
                          <a:schemeClr val="tx2"/>
                        </a:buClr>
                        <a:buSzPct val="75000"/>
                        <a:buFont typeface="Symbol" pitchFamily="18" charset="2"/>
                        <a:buChar char="¯"/>
                        <a:tabLst/>
                      </a:pPr>
                      <a:r>
                        <a:rPr kumimoji="0" lang="en-US" sz="2400" b="0" i="0" u="none" strike="noStrike" cap="none" normalizeH="0" baseline="0" dirty="0">
                          <a:ln>
                            <a:noFill/>
                          </a:ln>
                          <a:solidFill>
                            <a:schemeClr val="tx1"/>
                          </a:solidFill>
                          <a:effectLst/>
                          <a:latin typeface="+mn-lt"/>
                          <a:sym typeface="Symbol" pitchFamily="18" charset="2"/>
                        </a:rPr>
                        <a:t> </a:t>
                      </a:r>
                      <a:r>
                        <a:rPr kumimoji="0" lang="el-GR" sz="2400" b="0" i="0" u="none" strike="noStrike" cap="none" normalizeH="0" baseline="0" dirty="0">
                          <a:ln>
                            <a:noFill/>
                          </a:ln>
                          <a:solidFill>
                            <a:schemeClr val="tx1"/>
                          </a:solidFill>
                          <a:effectLst/>
                          <a:latin typeface="+mn-lt"/>
                          <a:sym typeface="Symbol" pitchFamily="18" charset="2"/>
                        </a:rPr>
                        <a:t>15% </a:t>
                      </a:r>
                      <a:r>
                        <a:rPr kumimoji="0" lang="en-US" sz="2400" b="0" i="0" u="none" strike="noStrike" cap="none" normalizeH="0" baseline="0" dirty="0">
                          <a:ln>
                            <a:noFill/>
                          </a:ln>
                          <a:solidFill>
                            <a:schemeClr val="tx1"/>
                          </a:solidFill>
                          <a:effectLst/>
                          <a:latin typeface="+mn-lt"/>
                          <a:sym typeface="Symbol" pitchFamily="18" charset="2"/>
                        </a:rPr>
                        <a:t>LDL-</a:t>
                      </a:r>
                      <a:r>
                        <a:rPr kumimoji="0" lang="el-GR" sz="2400" b="0" i="0" u="none" strike="noStrike" cap="none" normalizeH="0" baseline="0" dirty="0">
                          <a:ln>
                            <a:noFill/>
                          </a:ln>
                          <a:solidFill>
                            <a:schemeClr val="tx1"/>
                          </a:solidFill>
                          <a:effectLst/>
                          <a:latin typeface="+mn-lt"/>
                          <a:sym typeface="Symbol" pitchFamily="18" charset="2"/>
                        </a:rPr>
                        <a:t>χοληστερόλης</a:t>
                      </a:r>
                    </a:p>
                    <a:p>
                      <a:pPr marL="0" marR="0" lvl="0" indent="0" algn="l" defTabSz="914400" rtl="0" eaLnBrk="1" fontAlgn="base" latinLnBrk="0" hangingPunct="1">
                        <a:lnSpc>
                          <a:spcPct val="100000"/>
                        </a:lnSpc>
                        <a:spcBef>
                          <a:spcPct val="20000"/>
                        </a:spcBef>
                        <a:spcAft>
                          <a:spcPct val="0"/>
                        </a:spcAft>
                        <a:buClr>
                          <a:schemeClr val="tx2"/>
                        </a:buClr>
                        <a:buSzPct val="75000"/>
                        <a:buFont typeface="Symbol" pitchFamily="18" charset="2"/>
                        <a:buChar char="¯"/>
                        <a:tabLst/>
                      </a:pPr>
                      <a:r>
                        <a:rPr kumimoji="0" lang="en-US" sz="2400" b="0" i="0" u="none" strike="noStrike" cap="none" normalizeH="0" baseline="0" dirty="0">
                          <a:ln>
                            <a:noFill/>
                          </a:ln>
                          <a:solidFill>
                            <a:schemeClr val="tx1"/>
                          </a:solidFill>
                          <a:effectLst/>
                          <a:latin typeface="+mn-lt"/>
                          <a:sym typeface="Symbol" pitchFamily="18" charset="2"/>
                        </a:rPr>
                        <a:t> 30% </a:t>
                      </a:r>
                      <a:r>
                        <a:rPr kumimoji="0" lang="el-GR" sz="2400" b="0" i="0" u="none" strike="noStrike" cap="none" normalizeH="0" baseline="0" dirty="0">
                          <a:ln>
                            <a:noFill/>
                          </a:ln>
                          <a:solidFill>
                            <a:schemeClr val="tx1"/>
                          </a:solidFill>
                          <a:effectLst/>
                          <a:latin typeface="+mn-lt"/>
                          <a:sym typeface="Symbol" pitchFamily="18" charset="2"/>
                        </a:rPr>
                        <a:t>τριγλυκεριδίων</a:t>
                      </a:r>
                    </a:p>
                    <a:p>
                      <a:pPr marL="0" marR="0" lvl="0" indent="0" algn="l" defTabSz="914400" rtl="0" eaLnBrk="1" fontAlgn="base" latinLnBrk="0" hangingPunct="1">
                        <a:lnSpc>
                          <a:spcPct val="100000"/>
                        </a:lnSpc>
                        <a:spcBef>
                          <a:spcPct val="20000"/>
                        </a:spcBef>
                        <a:spcAft>
                          <a:spcPct val="0"/>
                        </a:spcAft>
                        <a:buClr>
                          <a:schemeClr val="tx2"/>
                        </a:buClr>
                        <a:buSzPct val="75000"/>
                        <a:buFont typeface="Symbol" pitchFamily="18" charset="2"/>
                        <a:buNone/>
                        <a:tabLst/>
                      </a:pPr>
                      <a:r>
                        <a:rPr kumimoji="0" lang="el-GR" sz="2400" b="0" i="0" u="none" strike="noStrike" cap="none" normalizeH="0" baseline="0" dirty="0">
                          <a:ln>
                            <a:noFill/>
                          </a:ln>
                          <a:solidFill>
                            <a:schemeClr val="tx1"/>
                          </a:solidFill>
                          <a:effectLst/>
                          <a:latin typeface="+mn-lt"/>
                          <a:sym typeface="Symbol" pitchFamily="18" charset="2"/>
                        </a:rPr>
                        <a:t> 8% </a:t>
                      </a:r>
                      <a:r>
                        <a:rPr kumimoji="0" lang="en-US" sz="2400" b="0" i="0" u="none" strike="noStrike" cap="none" normalizeH="0" baseline="0" dirty="0">
                          <a:ln>
                            <a:noFill/>
                          </a:ln>
                          <a:solidFill>
                            <a:schemeClr val="tx1"/>
                          </a:solidFill>
                          <a:effectLst/>
                          <a:latin typeface="+mn-lt"/>
                          <a:sym typeface="Symbol" pitchFamily="18" charset="2"/>
                        </a:rPr>
                        <a:t>HDL-</a:t>
                      </a:r>
                      <a:r>
                        <a:rPr kumimoji="0" lang="el-GR" sz="2400" b="0" i="0" u="none" strike="noStrike" cap="none" normalizeH="0" baseline="0" dirty="0">
                          <a:ln>
                            <a:noFill/>
                          </a:ln>
                          <a:solidFill>
                            <a:schemeClr val="tx1"/>
                          </a:solidFill>
                          <a:effectLst/>
                          <a:latin typeface="+mn-lt"/>
                          <a:sym typeface="Symbol" pitchFamily="18" charset="2"/>
                        </a:rPr>
                        <a:t>χοληστερόλης</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081F1F00-13DE-C0D7-3E88-271FDFF0C26C}"/>
              </a:ext>
            </a:extLst>
          </p:cNvPr>
          <p:cNvSpPr txBox="1"/>
          <p:nvPr/>
        </p:nvSpPr>
        <p:spPr>
          <a:xfrm>
            <a:off x="689487" y="160240"/>
            <a:ext cx="10813025" cy="584775"/>
          </a:xfrm>
          <a:prstGeom prst="rect">
            <a:avLst/>
          </a:prstGeom>
          <a:noFill/>
        </p:spPr>
        <p:txBody>
          <a:bodyPr wrap="none" rtlCol="0">
            <a:spAutoFit/>
          </a:bodyPr>
          <a:lstStyle/>
          <a:p>
            <a:r>
              <a:rPr lang="el-GR" sz="3200" dirty="0"/>
              <a:t>Με μείωση του σωματικού βάρους κατά 10 κιλά επιτυγχάνεται:</a:t>
            </a:r>
            <a:endParaRPr lang="en-CH" sz="3200" dirty="0"/>
          </a:p>
        </p:txBody>
      </p:sp>
    </p:spTree>
    <p:extLst>
      <p:ext uri="{BB962C8B-B14F-4D97-AF65-F5344CB8AC3E}">
        <p14:creationId xmlns:p14="http://schemas.microsoft.com/office/powerpoint/2010/main" val="3383143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93F37C-312A-1CF2-8F68-5E9186066C57}"/>
              </a:ext>
            </a:extLst>
          </p:cNvPr>
          <p:cNvSpPr txBox="1"/>
          <p:nvPr/>
        </p:nvSpPr>
        <p:spPr>
          <a:xfrm>
            <a:off x="3374136" y="100584"/>
            <a:ext cx="4102854" cy="584775"/>
          </a:xfrm>
          <a:prstGeom prst="rect">
            <a:avLst/>
          </a:prstGeom>
          <a:noFill/>
        </p:spPr>
        <p:txBody>
          <a:bodyPr wrap="none" rtlCol="0">
            <a:spAutoFit/>
          </a:bodyPr>
          <a:lstStyle/>
          <a:p>
            <a:r>
              <a:rPr lang="el-GR" sz="3200" dirty="0"/>
              <a:t>Φυσική δραστηριότητα</a:t>
            </a:r>
            <a:endParaRPr lang="en-CH" sz="3200" dirty="0"/>
          </a:p>
        </p:txBody>
      </p:sp>
      <p:sp>
        <p:nvSpPr>
          <p:cNvPr id="5" name="Text Box 3">
            <a:extLst>
              <a:ext uri="{FF2B5EF4-FFF2-40B4-BE49-F238E27FC236}">
                <a16:creationId xmlns:a16="http://schemas.microsoft.com/office/drawing/2014/main" id="{C3BDE752-3740-E4FE-570F-DB48C6349278}"/>
              </a:ext>
            </a:extLst>
          </p:cNvPr>
          <p:cNvSpPr txBox="1">
            <a:spLocks noChangeArrowheads="1"/>
          </p:cNvSpPr>
          <p:nvPr/>
        </p:nvSpPr>
        <p:spPr bwMode="auto">
          <a:xfrm>
            <a:off x="2295144" y="1121664"/>
            <a:ext cx="8305800" cy="5041900"/>
          </a:xfrm>
          <a:prstGeom prst="rect">
            <a:avLst/>
          </a:prstGeom>
          <a:noFill/>
          <a:ln w="9525">
            <a:noFill/>
            <a:miter lim="800000"/>
            <a:headEnd/>
            <a:tailEnd/>
          </a:ln>
        </p:spPr>
        <p:txBody>
          <a:bodyPr>
            <a:spAutoFit/>
          </a:bodyPr>
          <a:lstStyle/>
          <a:p>
            <a:pPr marL="442913" indent="-442913" eaLnBrk="1" hangingPunct="1">
              <a:spcAft>
                <a:spcPct val="60000"/>
              </a:spcAft>
              <a:buFont typeface="Wingdings" pitchFamily="2" charset="2"/>
              <a:buChar char="v"/>
              <a:tabLst>
                <a:tab pos="406400" algn="l"/>
              </a:tabLst>
              <a:defRPr/>
            </a:pPr>
            <a:r>
              <a:rPr lang="el-GR" sz="2400" dirty="0"/>
              <a:t>5 ημέρες/ εβδομάδα, ιδανικά κάθε μέρα (&gt;150 </a:t>
            </a:r>
            <a:r>
              <a:rPr lang="en-US" sz="2400" dirty="0"/>
              <a:t>min / </a:t>
            </a:r>
            <a:r>
              <a:rPr lang="el-GR" sz="2400" dirty="0"/>
              <a:t>εβδομάδα)</a:t>
            </a:r>
          </a:p>
          <a:p>
            <a:pPr indent="406400" eaLnBrk="1" hangingPunct="1">
              <a:spcAft>
                <a:spcPct val="60000"/>
              </a:spcAft>
              <a:buFont typeface="Wingdings" pitchFamily="2" charset="2"/>
              <a:buChar char="v"/>
              <a:tabLst>
                <a:tab pos="406400" algn="l"/>
              </a:tabLst>
              <a:defRPr/>
            </a:pPr>
            <a:r>
              <a:rPr lang="el-GR" sz="2400" dirty="0"/>
              <a:t>Μέτριας έντασης σωματική δραστηριότητα για 30-45 </a:t>
            </a:r>
            <a:r>
              <a:rPr lang="en-US" sz="2400" dirty="0"/>
              <a:t>min</a:t>
            </a:r>
          </a:p>
          <a:p>
            <a:pPr indent="406400" eaLnBrk="1" hangingPunct="1">
              <a:spcAft>
                <a:spcPct val="60000"/>
              </a:spcAft>
              <a:buFont typeface="Wingdings" pitchFamily="2" charset="2"/>
              <a:buChar char="v"/>
              <a:tabLst>
                <a:tab pos="406400" algn="l"/>
              </a:tabLst>
              <a:defRPr/>
            </a:pPr>
            <a:r>
              <a:rPr lang="el-GR" sz="2400" dirty="0"/>
              <a:t>Παραδείγματα: γρήγορο περπάτημα, δουλειές στον κήπο,    	ποδήλατο, κολύμπι</a:t>
            </a:r>
          </a:p>
          <a:p>
            <a:pPr indent="406400" eaLnBrk="1" hangingPunct="1">
              <a:spcAft>
                <a:spcPct val="60000"/>
              </a:spcAft>
              <a:buFont typeface="Wingdings" pitchFamily="2" charset="2"/>
              <a:buChar char="v"/>
              <a:tabLst>
                <a:tab pos="406400" algn="l"/>
              </a:tabLst>
              <a:defRPr/>
            </a:pPr>
            <a:r>
              <a:rPr lang="el-GR" sz="2400" dirty="0"/>
              <a:t>Για άτομα χωρίς καθόλου σωματική δραστηριότητα πρέπει 	να ξεκινούν με πολύ ελαφρά άσκηση και να αυξάνουν 	προοδευτικά</a:t>
            </a:r>
          </a:p>
          <a:p>
            <a:pPr indent="406400" eaLnBrk="1" hangingPunct="1">
              <a:spcAft>
                <a:spcPct val="60000"/>
              </a:spcAft>
              <a:buFont typeface="Wingdings" pitchFamily="2" charset="2"/>
              <a:buChar char="v"/>
              <a:tabLst>
                <a:tab pos="406400" algn="l"/>
              </a:tabLst>
              <a:defRPr/>
            </a:pPr>
            <a:r>
              <a:rPr lang="el-GR" sz="2400" dirty="0"/>
              <a:t>Συνέχιση της δραστηριότητας βοηθά στην διατήρηση της 	απώλειας του βάρους, στην πρόληψη της ΚΑΝ και την 	ρύθμιση του ΣΔ 2</a:t>
            </a:r>
          </a:p>
        </p:txBody>
      </p:sp>
    </p:spTree>
    <p:extLst>
      <p:ext uri="{BB962C8B-B14F-4D97-AF65-F5344CB8AC3E}">
        <p14:creationId xmlns:p14="http://schemas.microsoft.com/office/powerpoint/2010/main" val="2033508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35F22C-0087-44E6-949D-3E3A43A4B78F}"/>
              </a:ext>
            </a:extLst>
          </p:cNvPr>
          <p:cNvSpPr txBox="1"/>
          <p:nvPr/>
        </p:nvSpPr>
        <p:spPr>
          <a:xfrm>
            <a:off x="4244715" y="152400"/>
            <a:ext cx="2986330" cy="646331"/>
          </a:xfrm>
          <a:prstGeom prst="rect">
            <a:avLst/>
          </a:prstGeom>
          <a:noFill/>
        </p:spPr>
        <p:txBody>
          <a:bodyPr wrap="none" rtlCol="0">
            <a:spAutoFit/>
          </a:bodyPr>
          <a:lstStyle/>
          <a:p>
            <a:r>
              <a:rPr lang="el-GR" sz="3600" dirty="0"/>
              <a:t>Υπεργλυκαιμία</a:t>
            </a:r>
            <a:endParaRPr lang="en-US" sz="3600" dirty="0"/>
          </a:p>
        </p:txBody>
      </p:sp>
      <p:sp>
        <p:nvSpPr>
          <p:cNvPr id="5" name="TextBox 4">
            <a:extLst>
              <a:ext uri="{FF2B5EF4-FFF2-40B4-BE49-F238E27FC236}">
                <a16:creationId xmlns:a16="http://schemas.microsoft.com/office/drawing/2014/main" id="{002A1097-DAE9-4B64-9BE2-00F6BF885FD2}"/>
              </a:ext>
            </a:extLst>
          </p:cNvPr>
          <p:cNvSpPr txBox="1"/>
          <p:nvPr/>
        </p:nvSpPr>
        <p:spPr>
          <a:xfrm>
            <a:off x="472084" y="798731"/>
            <a:ext cx="10871822" cy="2308324"/>
          </a:xfrm>
          <a:prstGeom prst="rect">
            <a:avLst/>
          </a:prstGeom>
          <a:noFill/>
        </p:spPr>
        <p:txBody>
          <a:bodyPr wrap="none" rtlCol="0">
            <a:spAutoFit/>
          </a:bodyPr>
          <a:lstStyle/>
          <a:p>
            <a:r>
              <a:rPr lang="el-GR" sz="2400" dirty="0"/>
              <a:t>Ο </a:t>
            </a:r>
            <a:r>
              <a:rPr lang="el-GR" sz="2400" u="sng" dirty="0"/>
              <a:t>ορισμός</a:t>
            </a:r>
            <a:r>
              <a:rPr lang="el-GR" sz="2400" dirty="0"/>
              <a:t> έχει αλλάξει τα τελευταία χρόνια και τίθενται αυστηρότερα όρια με κύριο </a:t>
            </a:r>
          </a:p>
          <a:p>
            <a:r>
              <a:rPr lang="el-GR" sz="2400" dirty="0"/>
              <a:t>στόχο την έγκαιρη διάγνωση και αντιμετώπιση.</a:t>
            </a:r>
          </a:p>
          <a:p>
            <a:endParaRPr lang="el-GR" sz="2400" dirty="0"/>
          </a:p>
          <a:p>
            <a:r>
              <a:rPr lang="el-GR" sz="2400" dirty="0"/>
              <a:t>Ενδεικτικά τιμές γλυκόζης αίματος μετά από </a:t>
            </a:r>
            <a:r>
              <a:rPr lang="el-GR" sz="2400" u="sng" dirty="0"/>
              <a:t>8ωρη τουλάχιστον νηστεία</a:t>
            </a:r>
          </a:p>
          <a:p>
            <a:r>
              <a:rPr lang="el-GR" sz="2400" dirty="0"/>
              <a:t> πάνω από </a:t>
            </a:r>
            <a:r>
              <a:rPr lang="el-GR" sz="2400" b="1" dirty="0"/>
              <a:t>100 </a:t>
            </a:r>
            <a:r>
              <a:rPr lang="en-US" sz="2400" b="1" dirty="0"/>
              <a:t>mg/dl </a:t>
            </a:r>
            <a:r>
              <a:rPr lang="el-GR" sz="2400" dirty="0"/>
              <a:t>θεωρούνται πλέον μη φυσιολογικές.</a:t>
            </a:r>
          </a:p>
          <a:p>
            <a:endParaRPr lang="en-US" sz="2400" dirty="0"/>
          </a:p>
        </p:txBody>
      </p:sp>
      <p:sp>
        <p:nvSpPr>
          <p:cNvPr id="6" name="TextBox 5">
            <a:extLst>
              <a:ext uri="{FF2B5EF4-FFF2-40B4-BE49-F238E27FC236}">
                <a16:creationId xmlns:a16="http://schemas.microsoft.com/office/drawing/2014/main" id="{7A82CFA6-A4DC-45A5-AB3B-7D94E608E2C2}"/>
              </a:ext>
            </a:extLst>
          </p:cNvPr>
          <p:cNvSpPr txBox="1"/>
          <p:nvPr/>
        </p:nvSpPr>
        <p:spPr>
          <a:xfrm>
            <a:off x="3053467" y="3429000"/>
            <a:ext cx="6246967" cy="1938992"/>
          </a:xfrm>
          <a:prstGeom prst="rect">
            <a:avLst/>
          </a:prstGeom>
          <a:noFill/>
        </p:spPr>
        <p:txBody>
          <a:bodyPr wrap="none" rtlCol="0">
            <a:spAutoFit/>
          </a:bodyPr>
          <a:lstStyle/>
          <a:p>
            <a:r>
              <a:rPr lang="el-GR" sz="2400" dirty="0"/>
              <a:t>Η υπεργλυκαιμία εγκαθίσταται ως αποτέλεσμα :</a:t>
            </a:r>
          </a:p>
          <a:p>
            <a:r>
              <a:rPr lang="el-GR" sz="2400" dirty="0"/>
              <a:t>-μειωμένης έκκρισης ινσουλίνης</a:t>
            </a:r>
          </a:p>
          <a:p>
            <a:r>
              <a:rPr lang="el-GR" sz="2400" dirty="0"/>
              <a:t>-μειωμένης χρήσης γλυκόζης</a:t>
            </a:r>
          </a:p>
          <a:p>
            <a:r>
              <a:rPr lang="el-GR" sz="2400" dirty="0"/>
              <a:t>-αυξημένης παραγωγής γλυκόζης</a:t>
            </a:r>
          </a:p>
          <a:p>
            <a:r>
              <a:rPr lang="el-GR" sz="2400" dirty="0"/>
              <a:t>ανάλογα με το αίτιο/αίτια του ΣΔ</a:t>
            </a:r>
            <a:endParaRPr lang="en-US" sz="2400" dirty="0"/>
          </a:p>
        </p:txBody>
      </p:sp>
    </p:spTree>
    <p:extLst>
      <p:ext uri="{BB962C8B-B14F-4D97-AF65-F5344CB8AC3E}">
        <p14:creationId xmlns:p14="http://schemas.microsoft.com/office/powerpoint/2010/main" val="137067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390054CB-5926-CE7E-FF90-FC1820852B49}"/>
              </a:ext>
            </a:extLst>
          </p:cNvPr>
          <p:cNvSpPr txBox="1">
            <a:spLocks noChangeArrowheads="1"/>
          </p:cNvSpPr>
          <p:nvPr/>
        </p:nvSpPr>
        <p:spPr bwMode="auto">
          <a:xfrm>
            <a:off x="87757" y="2499360"/>
            <a:ext cx="419163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2575" indent="-282575">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eaLnBrk="1" hangingPunct="1">
              <a:spcBef>
                <a:spcPct val="30000"/>
              </a:spcBef>
              <a:buClrTx/>
              <a:buSzTx/>
              <a:buFontTx/>
              <a:buChar char="•"/>
            </a:pPr>
            <a:r>
              <a:rPr lang="el-GR" altLang="el-GR" sz="2400" dirty="0">
                <a:solidFill>
                  <a:schemeClr val="tx1"/>
                </a:solidFill>
                <a:latin typeface="+mn-lt"/>
              </a:rPr>
              <a:t>Μείωση</a:t>
            </a:r>
            <a:r>
              <a:rPr lang="en-US" altLang="el-GR" sz="2400" dirty="0">
                <a:solidFill>
                  <a:schemeClr val="tx1"/>
                </a:solidFill>
                <a:latin typeface="+mn-lt"/>
              </a:rPr>
              <a:t> </a:t>
            </a:r>
            <a:r>
              <a:rPr lang="el-GR" altLang="el-GR" sz="2400" dirty="0">
                <a:solidFill>
                  <a:schemeClr val="tx1"/>
                </a:solidFill>
                <a:latin typeface="+mn-lt"/>
              </a:rPr>
              <a:t>ΣΒ</a:t>
            </a:r>
            <a:endParaRPr lang="en-US" altLang="el-GR" sz="2400" dirty="0">
              <a:solidFill>
                <a:schemeClr val="tx1"/>
              </a:solidFill>
              <a:latin typeface="+mn-lt"/>
            </a:endParaRPr>
          </a:p>
          <a:p>
            <a:pPr eaLnBrk="1" hangingPunct="1">
              <a:spcBef>
                <a:spcPct val="30000"/>
              </a:spcBef>
              <a:buClrTx/>
              <a:buSzTx/>
              <a:buFontTx/>
              <a:buChar char="•"/>
            </a:pPr>
            <a:r>
              <a:rPr lang="el-GR" altLang="el-GR" sz="2400" dirty="0">
                <a:solidFill>
                  <a:schemeClr val="tx1"/>
                </a:solidFill>
                <a:latin typeface="+mn-lt"/>
              </a:rPr>
              <a:t>Μείωση</a:t>
            </a:r>
            <a:r>
              <a:rPr lang="en-US" altLang="el-GR" sz="2400" dirty="0">
                <a:solidFill>
                  <a:schemeClr val="tx1"/>
                </a:solidFill>
                <a:latin typeface="+mn-lt"/>
              </a:rPr>
              <a:t> </a:t>
            </a:r>
            <a:r>
              <a:rPr lang="el-GR" altLang="el-GR" sz="2400" dirty="0">
                <a:solidFill>
                  <a:schemeClr val="tx1"/>
                </a:solidFill>
                <a:latin typeface="+mn-lt"/>
              </a:rPr>
              <a:t>σπλαχνικού λίπους</a:t>
            </a:r>
            <a:endParaRPr lang="en-US" altLang="el-GR" sz="2400" dirty="0">
              <a:solidFill>
                <a:schemeClr val="tx1"/>
              </a:solidFill>
              <a:latin typeface="+mn-lt"/>
            </a:endParaRPr>
          </a:p>
          <a:p>
            <a:pPr eaLnBrk="1" hangingPunct="1">
              <a:spcBef>
                <a:spcPct val="30000"/>
              </a:spcBef>
              <a:buClrTx/>
              <a:buSzTx/>
              <a:buFontTx/>
              <a:buChar char="•"/>
            </a:pPr>
            <a:r>
              <a:rPr lang="el-GR" altLang="el-GR" sz="2400" dirty="0">
                <a:solidFill>
                  <a:schemeClr val="tx1"/>
                </a:solidFill>
                <a:latin typeface="+mn-lt"/>
              </a:rPr>
              <a:t>Μείωση</a:t>
            </a:r>
            <a:r>
              <a:rPr lang="en-US" altLang="el-GR" sz="2400" dirty="0">
                <a:solidFill>
                  <a:schemeClr val="tx1"/>
                </a:solidFill>
                <a:latin typeface="+mn-lt"/>
              </a:rPr>
              <a:t> </a:t>
            </a:r>
            <a:r>
              <a:rPr lang="el-GR" altLang="el-GR" sz="2400" dirty="0">
                <a:solidFill>
                  <a:schemeClr val="tx1"/>
                </a:solidFill>
                <a:latin typeface="+mn-lt"/>
              </a:rPr>
              <a:t>ΑΠ</a:t>
            </a:r>
            <a:endParaRPr lang="en-US" altLang="el-GR" sz="2400" dirty="0">
              <a:solidFill>
                <a:schemeClr val="tx1"/>
              </a:solidFill>
              <a:latin typeface="+mn-lt"/>
            </a:endParaRPr>
          </a:p>
          <a:p>
            <a:pPr eaLnBrk="1" hangingPunct="1">
              <a:spcBef>
                <a:spcPct val="30000"/>
              </a:spcBef>
              <a:buClrTx/>
              <a:buSzTx/>
              <a:buFontTx/>
              <a:buChar char="•"/>
            </a:pPr>
            <a:r>
              <a:rPr lang="el-GR" altLang="el-GR" sz="2400" dirty="0">
                <a:solidFill>
                  <a:schemeClr val="tx1"/>
                </a:solidFill>
                <a:latin typeface="+mn-lt"/>
              </a:rPr>
              <a:t>Αύξηση</a:t>
            </a:r>
            <a:r>
              <a:rPr lang="en-US" altLang="el-GR" sz="2400" dirty="0">
                <a:solidFill>
                  <a:schemeClr val="tx1"/>
                </a:solidFill>
                <a:latin typeface="+mn-lt"/>
              </a:rPr>
              <a:t> HDL</a:t>
            </a:r>
            <a:r>
              <a:rPr lang="el-GR" altLang="el-GR" sz="2400" dirty="0">
                <a:solidFill>
                  <a:schemeClr val="tx1"/>
                </a:solidFill>
                <a:latin typeface="+mn-lt"/>
              </a:rPr>
              <a:t>-χοληστερόλης</a:t>
            </a:r>
          </a:p>
          <a:p>
            <a:pPr eaLnBrk="1" hangingPunct="1">
              <a:spcBef>
                <a:spcPct val="30000"/>
              </a:spcBef>
              <a:buClrTx/>
              <a:buSzTx/>
              <a:buFontTx/>
              <a:buChar char="•"/>
            </a:pPr>
            <a:r>
              <a:rPr lang="en-US" altLang="el-GR" sz="2400" dirty="0">
                <a:solidFill>
                  <a:schemeClr val="tx1"/>
                </a:solidFill>
                <a:latin typeface="+mn-lt"/>
              </a:rPr>
              <a:t> </a:t>
            </a:r>
            <a:r>
              <a:rPr lang="el-GR" altLang="el-GR" sz="2400" dirty="0">
                <a:solidFill>
                  <a:schemeClr val="tx1"/>
                </a:solidFill>
                <a:latin typeface="+mn-lt"/>
              </a:rPr>
              <a:t>Μείωση</a:t>
            </a:r>
            <a:r>
              <a:rPr lang="en-US" altLang="el-GR" sz="2400" dirty="0">
                <a:solidFill>
                  <a:schemeClr val="tx1"/>
                </a:solidFill>
                <a:latin typeface="+mn-lt"/>
              </a:rPr>
              <a:t> </a:t>
            </a:r>
            <a:r>
              <a:rPr lang="el-GR" altLang="el-GR" sz="2400" dirty="0">
                <a:solidFill>
                  <a:schemeClr val="tx1"/>
                </a:solidFill>
                <a:latin typeface="+mn-lt"/>
              </a:rPr>
              <a:t>τριγλυκεριδίων</a:t>
            </a:r>
            <a:endParaRPr lang="en-US" altLang="el-GR" sz="2400" dirty="0">
              <a:solidFill>
                <a:schemeClr val="tx1"/>
              </a:solidFill>
              <a:latin typeface="+mn-lt"/>
            </a:endParaRPr>
          </a:p>
          <a:p>
            <a:pPr eaLnBrk="1" hangingPunct="1">
              <a:spcBef>
                <a:spcPct val="30000"/>
              </a:spcBef>
              <a:buClrTx/>
              <a:buSzTx/>
              <a:buFontTx/>
              <a:buNone/>
            </a:pPr>
            <a:endParaRPr lang="el-GR" altLang="el-GR" sz="2400" dirty="0">
              <a:solidFill>
                <a:schemeClr val="tx1"/>
              </a:solidFill>
              <a:latin typeface="+mn-lt"/>
            </a:endParaRPr>
          </a:p>
        </p:txBody>
      </p:sp>
      <p:sp>
        <p:nvSpPr>
          <p:cNvPr id="5" name="TextBox 4">
            <a:extLst>
              <a:ext uri="{FF2B5EF4-FFF2-40B4-BE49-F238E27FC236}">
                <a16:creationId xmlns:a16="http://schemas.microsoft.com/office/drawing/2014/main" id="{A21FDFA5-30DF-D4C8-D1B5-C24E0A879DB2}"/>
              </a:ext>
            </a:extLst>
          </p:cNvPr>
          <p:cNvSpPr txBox="1"/>
          <p:nvPr/>
        </p:nvSpPr>
        <p:spPr>
          <a:xfrm>
            <a:off x="3794946" y="0"/>
            <a:ext cx="4191636" cy="584775"/>
          </a:xfrm>
          <a:prstGeom prst="rect">
            <a:avLst/>
          </a:prstGeom>
          <a:noFill/>
        </p:spPr>
        <p:txBody>
          <a:bodyPr wrap="square" rtlCol="0">
            <a:spAutoFit/>
          </a:bodyPr>
          <a:lstStyle/>
          <a:p>
            <a:r>
              <a:rPr lang="el-GR" sz="3200" dirty="0"/>
              <a:t>Η άσκηση συνεισφέρει</a:t>
            </a:r>
            <a:endParaRPr lang="en-CH" sz="3200" dirty="0"/>
          </a:p>
        </p:txBody>
      </p:sp>
      <p:sp>
        <p:nvSpPr>
          <p:cNvPr id="6" name="Text Box 3">
            <a:extLst>
              <a:ext uri="{FF2B5EF4-FFF2-40B4-BE49-F238E27FC236}">
                <a16:creationId xmlns:a16="http://schemas.microsoft.com/office/drawing/2014/main" id="{366E7A50-AAEA-8696-E231-5FFD372BBE96}"/>
              </a:ext>
            </a:extLst>
          </p:cNvPr>
          <p:cNvSpPr txBox="1">
            <a:spLocks noChangeArrowheads="1"/>
          </p:cNvSpPr>
          <p:nvPr/>
        </p:nvSpPr>
        <p:spPr bwMode="auto">
          <a:xfrm>
            <a:off x="4401312" y="2499360"/>
            <a:ext cx="815340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7350" indent="-387350">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eaLnBrk="1" hangingPunct="1">
              <a:spcBef>
                <a:spcPct val="30000"/>
              </a:spcBef>
              <a:buClrTx/>
              <a:buSzTx/>
              <a:buFontTx/>
              <a:buChar char="•"/>
            </a:pPr>
            <a:r>
              <a:rPr lang="el-GR" altLang="el-GR" sz="2400" dirty="0">
                <a:solidFill>
                  <a:schemeClr val="tx1"/>
                </a:solidFill>
                <a:latin typeface="+mn-lt"/>
              </a:rPr>
              <a:t>Αυξάνει την χρησιμοποίηση της γλυκόζης με μη ινσουλινοεξαρτώμενο τρόπο</a:t>
            </a:r>
            <a:endParaRPr lang="en-US" altLang="el-GR" sz="2400" dirty="0">
              <a:solidFill>
                <a:schemeClr val="tx1"/>
              </a:solidFill>
              <a:latin typeface="+mn-lt"/>
            </a:endParaRPr>
          </a:p>
          <a:p>
            <a:pPr eaLnBrk="1" hangingPunct="1">
              <a:spcBef>
                <a:spcPct val="30000"/>
              </a:spcBef>
              <a:buClrTx/>
              <a:buSzTx/>
              <a:buFontTx/>
              <a:buChar char="•"/>
            </a:pPr>
            <a:r>
              <a:rPr lang="el-GR" altLang="el-GR" sz="2400" dirty="0">
                <a:solidFill>
                  <a:schemeClr val="tx1"/>
                </a:solidFill>
                <a:latin typeface="+mn-lt"/>
              </a:rPr>
              <a:t>Αυξάνει την μετακίνηση των</a:t>
            </a:r>
            <a:r>
              <a:rPr lang="en-US" altLang="el-GR" sz="2400" dirty="0">
                <a:solidFill>
                  <a:schemeClr val="tx1"/>
                </a:solidFill>
                <a:latin typeface="+mn-lt"/>
              </a:rPr>
              <a:t> GLUT4 </a:t>
            </a:r>
            <a:r>
              <a:rPr lang="el-GR" altLang="el-GR" sz="2400" dirty="0">
                <a:solidFill>
                  <a:schemeClr val="tx1"/>
                </a:solidFill>
                <a:latin typeface="+mn-lt"/>
              </a:rPr>
              <a:t>από την ενδοκυττάρια δεξαμενή στην πλασματική μεμβράνη </a:t>
            </a:r>
          </a:p>
          <a:p>
            <a:pPr eaLnBrk="1" hangingPunct="1">
              <a:spcBef>
                <a:spcPct val="30000"/>
              </a:spcBef>
              <a:buClrTx/>
              <a:buSzTx/>
              <a:buFontTx/>
              <a:buChar char="•"/>
            </a:pPr>
            <a:r>
              <a:rPr lang="el-GR" altLang="el-GR" sz="2400" dirty="0">
                <a:solidFill>
                  <a:schemeClr val="tx1"/>
                </a:solidFill>
                <a:latin typeface="+mn-lt"/>
              </a:rPr>
              <a:t>Αυξάνει την παραγωγή βραδυκινίνης και ΝΟ </a:t>
            </a:r>
            <a:r>
              <a:rPr lang="el-GR" altLang="el-GR" sz="2400" dirty="0">
                <a:solidFill>
                  <a:schemeClr val="tx1"/>
                </a:solidFill>
                <a:latin typeface="+mn-lt"/>
                <a:sym typeface="Symbol" panose="05050102010706020507" pitchFamily="18" charset="2"/>
              </a:rPr>
              <a:t> αύξηση πρόσληψης γλυκόζης και αγγειοδιαστολή</a:t>
            </a:r>
          </a:p>
        </p:txBody>
      </p:sp>
    </p:spTree>
    <p:extLst>
      <p:ext uri="{BB962C8B-B14F-4D97-AF65-F5344CB8AC3E}">
        <p14:creationId xmlns:p14="http://schemas.microsoft.com/office/powerpoint/2010/main" val="1998071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44CCF-8C2A-4AB6-9DAF-3962DF4F9D71}"/>
              </a:ext>
            </a:extLst>
          </p:cNvPr>
          <p:cNvSpPr txBox="1"/>
          <p:nvPr/>
        </p:nvSpPr>
        <p:spPr>
          <a:xfrm>
            <a:off x="-251007" y="-114300"/>
            <a:ext cx="9950970" cy="584775"/>
          </a:xfrm>
          <a:prstGeom prst="rect">
            <a:avLst/>
          </a:prstGeom>
          <a:noFill/>
        </p:spPr>
        <p:txBody>
          <a:bodyPr wrap="square" rtlCol="0">
            <a:spAutoFit/>
          </a:bodyPr>
          <a:lstStyle/>
          <a:p>
            <a:pPr algn="ctr"/>
            <a:r>
              <a:rPr lang="en-US" sz="3200" dirty="0"/>
              <a:t>Metformin (</a:t>
            </a:r>
            <a:r>
              <a:rPr lang="el-GR" sz="3200" dirty="0"/>
              <a:t>μείωση ηπατικής παραγωγής γλυκόζης </a:t>
            </a:r>
            <a:r>
              <a:rPr lang="el-GR" sz="3200" dirty="0" err="1"/>
              <a:t>κλπ</a:t>
            </a:r>
            <a:r>
              <a:rPr lang="el-GR" sz="3200" dirty="0"/>
              <a:t>)</a:t>
            </a:r>
          </a:p>
        </p:txBody>
      </p:sp>
      <p:pic>
        <p:nvPicPr>
          <p:cNvPr id="7" name="Picture 6">
            <a:extLst>
              <a:ext uri="{FF2B5EF4-FFF2-40B4-BE49-F238E27FC236}">
                <a16:creationId xmlns:a16="http://schemas.microsoft.com/office/drawing/2014/main" id="{9AD2A4C8-F160-420E-ACE2-1C6EDBB23B55}"/>
              </a:ext>
            </a:extLst>
          </p:cNvPr>
          <p:cNvPicPr>
            <a:picLocks noChangeAspect="1"/>
          </p:cNvPicPr>
          <p:nvPr/>
        </p:nvPicPr>
        <p:blipFill>
          <a:blip r:embed="rId2"/>
          <a:stretch>
            <a:fillRect/>
          </a:stretch>
        </p:blipFill>
        <p:spPr>
          <a:xfrm>
            <a:off x="179219" y="1099010"/>
            <a:ext cx="7028707" cy="4998534"/>
          </a:xfrm>
          <a:prstGeom prst="rect">
            <a:avLst/>
          </a:prstGeom>
        </p:spPr>
      </p:pic>
      <p:sp>
        <p:nvSpPr>
          <p:cNvPr id="9" name="TextBox 8">
            <a:extLst>
              <a:ext uri="{FF2B5EF4-FFF2-40B4-BE49-F238E27FC236}">
                <a16:creationId xmlns:a16="http://schemas.microsoft.com/office/drawing/2014/main" id="{875286BB-6589-4F17-A748-644BDED187C0}"/>
              </a:ext>
            </a:extLst>
          </p:cNvPr>
          <p:cNvSpPr txBox="1"/>
          <p:nvPr/>
        </p:nvSpPr>
        <p:spPr>
          <a:xfrm>
            <a:off x="8683679" y="6611779"/>
            <a:ext cx="6093500" cy="246221"/>
          </a:xfrm>
          <a:prstGeom prst="rect">
            <a:avLst/>
          </a:prstGeom>
          <a:noFill/>
        </p:spPr>
        <p:txBody>
          <a:bodyPr wrap="square">
            <a:spAutoFit/>
          </a:bodyPr>
          <a:lstStyle/>
          <a:p>
            <a:r>
              <a:rPr lang="en-US" sz="1000" dirty="0"/>
              <a:t> Nat. Rev. Endocrinol. advance online publication 7 January 2014</a:t>
            </a:r>
          </a:p>
        </p:txBody>
      </p:sp>
      <p:sp>
        <p:nvSpPr>
          <p:cNvPr id="2" name="TextBox 1">
            <a:extLst>
              <a:ext uri="{FF2B5EF4-FFF2-40B4-BE49-F238E27FC236}">
                <a16:creationId xmlns:a16="http://schemas.microsoft.com/office/drawing/2014/main" id="{4ACF423C-CA48-54FB-9795-A8748E3F30B8}"/>
              </a:ext>
            </a:extLst>
          </p:cNvPr>
          <p:cNvSpPr txBox="1"/>
          <p:nvPr/>
        </p:nvSpPr>
        <p:spPr>
          <a:xfrm>
            <a:off x="7207926" y="470475"/>
            <a:ext cx="4984074" cy="6863417"/>
          </a:xfrm>
          <a:prstGeom prst="rect">
            <a:avLst/>
          </a:prstGeom>
          <a:noFill/>
        </p:spPr>
        <p:txBody>
          <a:bodyPr wrap="square" rtlCol="0">
            <a:spAutoFit/>
          </a:bodyPr>
          <a:lstStyle/>
          <a:p>
            <a:r>
              <a:rPr lang="el-GR" sz="2000" dirty="0"/>
              <a:t>Κύρια δράση η αναστολή της ηπατικής γλυκονεογένεσης</a:t>
            </a:r>
          </a:p>
          <a:p>
            <a:r>
              <a:rPr lang="el-GR" sz="2000" dirty="0"/>
              <a:t>Σε μικρό βαθμό βελτιώνει τον περιφερικό μεταβολισμό της γλυκόζης</a:t>
            </a:r>
          </a:p>
          <a:p>
            <a:r>
              <a:rPr lang="el-GR" sz="2000" dirty="0"/>
              <a:t>Αυξάνει την έκκριση του GLP-1</a:t>
            </a:r>
          </a:p>
          <a:p>
            <a:r>
              <a:rPr lang="el-GR" sz="2000" dirty="0"/>
              <a:t>Δεν προκαλεί υπογλυκαιμία</a:t>
            </a:r>
          </a:p>
          <a:p>
            <a:r>
              <a:rPr lang="el-GR" sz="2000" dirty="0"/>
              <a:t>Ενεργοποιεί την ΑΜΡ-κινάση</a:t>
            </a:r>
          </a:p>
          <a:p>
            <a:r>
              <a:rPr lang="el-GR" sz="2000" dirty="0"/>
              <a:t>Προκαλεί μικρή ή καμία απώλεια βάρους </a:t>
            </a:r>
          </a:p>
          <a:p>
            <a:r>
              <a:rPr lang="el-GR" sz="2000" dirty="0"/>
              <a:t>Χαμηλό κόστος</a:t>
            </a:r>
          </a:p>
          <a:p>
            <a:r>
              <a:rPr lang="el-GR" sz="2000" dirty="0"/>
              <a:t>Ενδεχομένως μειώνει τον κίνδυνο νεοπλασιών</a:t>
            </a:r>
          </a:p>
          <a:p>
            <a:r>
              <a:rPr lang="el-GR" sz="2000" dirty="0"/>
              <a:t>Σπανιότατα μπορεί να προκαλέσει γαλακτική οξέωση (όταν υπάρχει ιστική υποξία)</a:t>
            </a:r>
          </a:p>
          <a:p>
            <a:r>
              <a:rPr lang="el-GR" sz="2000" dirty="0"/>
              <a:t>Προκαλεί ανεπάρκεια βιταμίνης Β12</a:t>
            </a:r>
          </a:p>
          <a:p>
            <a:r>
              <a:rPr lang="el-GR" sz="2000" dirty="0"/>
              <a:t>Δεν πρέπει να χορηγείται:</a:t>
            </a:r>
          </a:p>
          <a:p>
            <a:r>
              <a:rPr lang="el-GR" sz="2000" dirty="0"/>
              <a:t>	Σε υπερήλικες</a:t>
            </a:r>
          </a:p>
          <a:p>
            <a:r>
              <a:rPr lang="el-GR" sz="2000" dirty="0"/>
              <a:t>	Σε άτομα με eGFR&lt;30ml/min (μισή δόση αν &lt;60ml/min)</a:t>
            </a:r>
          </a:p>
          <a:p>
            <a:r>
              <a:rPr lang="el-GR" sz="2000" dirty="0"/>
              <a:t>	Με ασταθή καρδιακή ανεπάρκεια</a:t>
            </a:r>
          </a:p>
          <a:p>
            <a:r>
              <a:rPr lang="el-GR" sz="2000" dirty="0"/>
              <a:t> 	Αναπνευστική ανεπάρκεια</a:t>
            </a:r>
          </a:p>
          <a:p>
            <a:r>
              <a:rPr lang="el-GR" sz="2000" dirty="0"/>
              <a:t>	Ηπατική ανεπάρκεια</a:t>
            </a:r>
          </a:p>
          <a:p>
            <a:endParaRPr lang="el-GR" sz="2000" dirty="0"/>
          </a:p>
        </p:txBody>
      </p:sp>
    </p:spTree>
    <p:extLst>
      <p:ext uri="{BB962C8B-B14F-4D97-AF65-F5344CB8AC3E}">
        <p14:creationId xmlns:p14="http://schemas.microsoft.com/office/powerpoint/2010/main" val="1132229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656F6-6B64-4164-95BF-6CFCCC2A522C}"/>
              </a:ext>
            </a:extLst>
          </p:cNvPr>
          <p:cNvPicPr>
            <a:picLocks noChangeAspect="1"/>
          </p:cNvPicPr>
          <p:nvPr/>
        </p:nvPicPr>
        <p:blipFill>
          <a:blip r:embed="rId2"/>
          <a:stretch>
            <a:fillRect/>
          </a:stretch>
        </p:blipFill>
        <p:spPr>
          <a:xfrm>
            <a:off x="137010" y="752474"/>
            <a:ext cx="7806730" cy="5505451"/>
          </a:xfrm>
          <a:prstGeom prst="rect">
            <a:avLst/>
          </a:prstGeom>
        </p:spPr>
      </p:pic>
      <p:sp>
        <p:nvSpPr>
          <p:cNvPr id="6" name="TextBox 5">
            <a:extLst>
              <a:ext uri="{FF2B5EF4-FFF2-40B4-BE49-F238E27FC236}">
                <a16:creationId xmlns:a16="http://schemas.microsoft.com/office/drawing/2014/main" id="{423D8A48-B0B0-40BB-AA34-EA630C69639D}"/>
              </a:ext>
            </a:extLst>
          </p:cNvPr>
          <p:cNvSpPr txBox="1"/>
          <p:nvPr/>
        </p:nvSpPr>
        <p:spPr>
          <a:xfrm>
            <a:off x="1360358" y="0"/>
            <a:ext cx="9950970" cy="584775"/>
          </a:xfrm>
          <a:prstGeom prst="rect">
            <a:avLst/>
          </a:prstGeom>
          <a:noFill/>
        </p:spPr>
        <p:txBody>
          <a:bodyPr wrap="square" rtlCol="0">
            <a:spAutoFit/>
          </a:bodyPr>
          <a:lstStyle/>
          <a:p>
            <a:pPr algn="ctr"/>
            <a:r>
              <a:rPr lang="en-US" sz="3200" dirty="0"/>
              <a:t>Sulfonylureas (</a:t>
            </a:r>
            <a:r>
              <a:rPr lang="el-GR" sz="3200" dirty="0"/>
              <a:t>αύξηση έκκρισης ινσουλίνης)</a:t>
            </a:r>
          </a:p>
        </p:txBody>
      </p:sp>
      <p:sp>
        <p:nvSpPr>
          <p:cNvPr id="2" name="TextBox 1">
            <a:extLst>
              <a:ext uri="{FF2B5EF4-FFF2-40B4-BE49-F238E27FC236}">
                <a16:creationId xmlns:a16="http://schemas.microsoft.com/office/drawing/2014/main" id="{3E863612-3E33-8FCB-F1B5-BAD2225B78AF}"/>
              </a:ext>
            </a:extLst>
          </p:cNvPr>
          <p:cNvSpPr txBox="1"/>
          <p:nvPr/>
        </p:nvSpPr>
        <p:spPr>
          <a:xfrm>
            <a:off x="8191269" y="1065784"/>
            <a:ext cx="3688230" cy="4708981"/>
          </a:xfrm>
          <a:prstGeom prst="rect">
            <a:avLst/>
          </a:prstGeom>
          <a:noFill/>
        </p:spPr>
        <p:txBody>
          <a:bodyPr wrap="square" rtlCol="0">
            <a:spAutoFit/>
          </a:bodyPr>
          <a:lstStyle/>
          <a:p>
            <a:r>
              <a:rPr lang="el-GR" sz="2000" dirty="0"/>
              <a:t>Προκαλούν έκκριση ινσουλίνης με μη γλυκοζο-εξαρτώμενο μηχανισμό</a:t>
            </a:r>
          </a:p>
          <a:p>
            <a:r>
              <a:rPr lang="el-GR" sz="2000" dirty="0"/>
              <a:t>Προκαλούν υπογλυκαιμίες</a:t>
            </a:r>
          </a:p>
          <a:p>
            <a:r>
              <a:rPr lang="el-GR" sz="2000" dirty="0"/>
              <a:t>Πιθανά μειώνουν την αντίληψη των υπογλυκαιμιών</a:t>
            </a:r>
          </a:p>
          <a:p>
            <a:r>
              <a:rPr lang="el-GR" sz="2000" dirty="0"/>
              <a:t>Αυξάνουν το βάρος</a:t>
            </a:r>
          </a:p>
          <a:p>
            <a:r>
              <a:rPr lang="el-GR" sz="2000" dirty="0"/>
              <a:t>Δεν διατηρούν το θεραπευτικό αποτέλεσμα μακροχρόνια</a:t>
            </a:r>
          </a:p>
          <a:p>
            <a:r>
              <a:rPr lang="el-GR" sz="2000" dirty="0"/>
              <a:t>Εμποδίζουν την ισχαιμική προπόνηση</a:t>
            </a:r>
          </a:p>
          <a:p>
            <a:r>
              <a:rPr lang="el-GR" sz="2000" dirty="0"/>
              <a:t>Χρειάζεται μεγάλη προσοχή σε άτομα με στεφανιαία νόσο, νεφρική και ηπατική ανεπάρκεια και ηλικιωμένα άτομα</a:t>
            </a:r>
          </a:p>
        </p:txBody>
      </p:sp>
    </p:spTree>
    <p:extLst>
      <p:ext uri="{BB962C8B-B14F-4D97-AF65-F5344CB8AC3E}">
        <p14:creationId xmlns:p14="http://schemas.microsoft.com/office/powerpoint/2010/main" val="918893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C9DE-067D-8B46-A656-09DA13C3BD69}"/>
              </a:ext>
            </a:extLst>
          </p:cNvPr>
          <p:cNvSpPr>
            <a:spLocks noGrp="1"/>
          </p:cNvSpPr>
          <p:nvPr>
            <p:ph type="title"/>
          </p:nvPr>
        </p:nvSpPr>
        <p:spPr>
          <a:xfrm>
            <a:off x="376436" y="-489327"/>
            <a:ext cx="10515600" cy="1325563"/>
          </a:xfrm>
        </p:spPr>
        <p:txBody>
          <a:bodyPr/>
          <a:lstStyle/>
          <a:p>
            <a:pPr algn="ctr"/>
            <a:r>
              <a:rPr lang="el-GR" sz="3200" dirty="0">
                <a:latin typeface="+mn-lt"/>
                <a:ea typeface="+mn-ea"/>
                <a:cs typeface="+mn-cs"/>
              </a:rPr>
              <a:t>Ευαισθητοποιητές σήματος ινσουλίνης</a:t>
            </a:r>
            <a:endParaRPr lang="en-US" sz="3200" dirty="0">
              <a:latin typeface="+mn-lt"/>
              <a:ea typeface="+mn-ea"/>
              <a:cs typeface="+mn-cs"/>
            </a:endParaRPr>
          </a:p>
        </p:txBody>
      </p:sp>
      <p:sp>
        <p:nvSpPr>
          <p:cNvPr id="8" name="TextBox 7">
            <a:extLst>
              <a:ext uri="{FF2B5EF4-FFF2-40B4-BE49-F238E27FC236}">
                <a16:creationId xmlns:a16="http://schemas.microsoft.com/office/drawing/2014/main" id="{418606F7-5037-1047-A45D-3FA5C4CD7D07}"/>
              </a:ext>
            </a:extLst>
          </p:cNvPr>
          <p:cNvSpPr txBox="1"/>
          <p:nvPr/>
        </p:nvSpPr>
        <p:spPr>
          <a:xfrm>
            <a:off x="10262807" y="6488668"/>
            <a:ext cx="1929193" cy="369332"/>
          </a:xfrm>
          <a:prstGeom prst="rect">
            <a:avLst/>
          </a:prstGeom>
          <a:noFill/>
        </p:spPr>
        <p:txBody>
          <a:bodyPr wrap="square" rtlCol="0">
            <a:spAutoFit/>
          </a:bodyPr>
          <a:lstStyle/>
          <a:p>
            <a:pPr algn="l"/>
            <a:r>
              <a:rPr lang="el-GR" dirty="0"/>
              <a:t>ΒΜΒ </a:t>
            </a:r>
            <a:r>
              <a:rPr lang="en-US" dirty="0"/>
              <a:t>reports 2014</a:t>
            </a:r>
          </a:p>
        </p:txBody>
      </p:sp>
      <p:grpSp>
        <p:nvGrpSpPr>
          <p:cNvPr id="4" name="Group 3">
            <a:extLst>
              <a:ext uri="{FF2B5EF4-FFF2-40B4-BE49-F238E27FC236}">
                <a16:creationId xmlns:a16="http://schemas.microsoft.com/office/drawing/2014/main" id="{1B8DC566-7A5B-C541-4520-26BCC0748A8F}"/>
              </a:ext>
            </a:extLst>
          </p:cNvPr>
          <p:cNvGrpSpPr/>
          <p:nvPr/>
        </p:nvGrpSpPr>
        <p:grpSpPr>
          <a:xfrm>
            <a:off x="210029" y="988272"/>
            <a:ext cx="5968395" cy="5500396"/>
            <a:chOff x="3544356" y="1172938"/>
            <a:chExt cx="5968395" cy="5500396"/>
          </a:xfrm>
        </p:grpSpPr>
        <p:pic>
          <p:nvPicPr>
            <p:cNvPr id="6" name="Picture 5">
              <a:extLst>
                <a:ext uri="{FF2B5EF4-FFF2-40B4-BE49-F238E27FC236}">
                  <a16:creationId xmlns:a16="http://schemas.microsoft.com/office/drawing/2014/main" id="{875A1551-AACB-554A-B9B8-49DEDD8E8392}"/>
                </a:ext>
              </a:extLst>
            </p:cNvPr>
            <p:cNvPicPr>
              <a:picLocks noChangeAspect="1"/>
            </p:cNvPicPr>
            <p:nvPr/>
          </p:nvPicPr>
          <p:blipFill>
            <a:blip r:embed="rId2"/>
            <a:stretch>
              <a:fillRect/>
            </a:stretch>
          </p:blipFill>
          <p:spPr>
            <a:xfrm>
              <a:off x="3544356" y="2155971"/>
              <a:ext cx="5968395" cy="4517363"/>
            </a:xfrm>
            <a:prstGeom prst="rect">
              <a:avLst/>
            </a:prstGeom>
          </p:spPr>
        </p:pic>
        <p:sp>
          <p:nvSpPr>
            <p:cNvPr id="9" name="TextBox 8">
              <a:extLst>
                <a:ext uri="{FF2B5EF4-FFF2-40B4-BE49-F238E27FC236}">
                  <a16:creationId xmlns:a16="http://schemas.microsoft.com/office/drawing/2014/main" id="{06B678B3-9EE5-C740-ACAE-A6FE214927C9}"/>
                </a:ext>
              </a:extLst>
            </p:cNvPr>
            <p:cNvSpPr txBox="1"/>
            <p:nvPr/>
          </p:nvSpPr>
          <p:spPr>
            <a:xfrm>
              <a:off x="4645873" y="1172938"/>
              <a:ext cx="2738665" cy="830997"/>
            </a:xfrm>
            <a:prstGeom prst="rect">
              <a:avLst/>
            </a:prstGeom>
            <a:noFill/>
          </p:spPr>
          <p:txBody>
            <a:bodyPr wrap="square" rtlCol="0">
              <a:spAutoFit/>
            </a:bodyPr>
            <a:lstStyle/>
            <a:p>
              <a:pPr algn="ctr"/>
              <a:r>
                <a:rPr lang="el-GR" sz="2400" b="1" dirty="0" err="1"/>
                <a:t>Θειαζολιδινεδιόνες</a:t>
              </a:r>
              <a:r>
                <a:rPr lang="el-GR" sz="2400" b="1" dirty="0"/>
                <a:t> (</a:t>
              </a:r>
              <a:r>
                <a:rPr lang="el-GR" sz="2400" b="1" dirty="0" err="1"/>
                <a:t>πιογλιταζόνη</a:t>
              </a:r>
              <a:r>
                <a:rPr lang="el-GR" sz="2400" b="1" dirty="0"/>
                <a:t>)</a:t>
              </a:r>
              <a:endParaRPr lang="en-US" sz="2400" b="1" dirty="0"/>
            </a:p>
          </p:txBody>
        </p:sp>
      </p:grpSp>
      <p:sp>
        <p:nvSpPr>
          <p:cNvPr id="5" name="TextBox 4">
            <a:extLst>
              <a:ext uri="{FF2B5EF4-FFF2-40B4-BE49-F238E27FC236}">
                <a16:creationId xmlns:a16="http://schemas.microsoft.com/office/drawing/2014/main" id="{FD034FCA-F872-BBC2-9248-108BAEE0CFC7}"/>
              </a:ext>
            </a:extLst>
          </p:cNvPr>
          <p:cNvSpPr txBox="1"/>
          <p:nvPr/>
        </p:nvSpPr>
        <p:spPr>
          <a:xfrm>
            <a:off x="6178424" y="1403770"/>
            <a:ext cx="6091219" cy="3785652"/>
          </a:xfrm>
          <a:prstGeom prst="rect">
            <a:avLst/>
          </a:prstGeom>
          <a:noFill/>
        </p:spPr>
        <p:txBody>
          <a:bodyPr wrap="none" rtlCol="0">
            <a:spAutoFit/>
          </a:bodyPr>
          <a:lstStyle/>
          <a:p>
            <a:r>
              <a:rPr lang="el-GR" sz="2000" dirty="0"/>
              <a:t>Αυξάνει την ευαισθησία στην ινσουλίνη</a:t>
            </a:r>
          </a:p>
          <a:p>
            <a:r>
              <a:rPr lang="el-GR" sz="2000" dirty="0"/>
              <a:t>Δεν προκαλεί υπογλυκαιμία</a:t>
            </a:r>
          </a:p>
          <a:p>
            <a:r>
              <a:rPr lang="el-GR" sz="2000" dirty="0"/>
              <a:t>Διατηρεί το θεραπευτικό αποτέλεσμα μακροχρόνια</a:t>
            </a:r>
          </a:p>
          <a:p>
            <a:r>
              <a:rPr lang="el-GR" sz="2000" dirty="0"/>
              <a:t>Προστατεύει τα β-κύτταρα?</a:t>
            </a:r>
          </a:p>
          <a:p>
            <a:r>
              <a:rPr lang="el-GR" sz="2000" dirty="0"/>
              <a:t>Μειώνει τα TG και αυξάνει την HDL-χοληστερόλη</a:t>
            </a:r>
          </a:p>
          <a:p>
            <a:r>
              <a:rPr lang="el-GR" sz="2000" dirty="0"/>
              <a:t>Μειώνει τα καρδιαγγειακά επεισόδια</a:t>
            </a:r>
          </a:p>
          <a:p>
            <a:r>
              <a:rPr lang="el-GR" sz="2000" dirty="0"/>
              <a:t>Αυξάνει το βάρος</a:t>
            </a:r>
          </a:p>
          <a:p>
            <a:r>
              <a:rPr lang="el-GR" sz="2000" dirty="0"/>
              <a:t>Προκαλεί οίδημα και επιτείνει την καρδιακή ανεπάρκεια</a:t>
            </a:r>
          </a:p>
          <a:p>
            <a:r>
              <a:rPr lang="el-GR" sz="2000" dirty="0"/>
              <a:t>Αυξάνει τον κίνδυνο καταγμάτων</a:t>
            </a:r>
          </a:p>
          <a:p>
            <a:r>
              <a:rPr lang="el-GR" sz="2000" dirty="0"/>
              <a:t>Πιθανή συσχέτιση με Ca ουροδόχου</a:t>
            </a:r>
          </a:p>
          <a:p>
            <a:r>
              <a:rPr lang="el-GR" sz="2000" dirty="0"/>
              <a:t>Όχι ακριβή</a:t>
            </a:r>
          </a:p>
          <a:p>
            <a:endParaRPr lang="en-CH" sz="2000" dirty="0"/>
          </a:p>
        </p:txBody>
      </p:sp>
    </p:spTree>
    <p:extLst>
      <p:ext uri="{BB962C8B-B14F-4D97-AF65-F5344CB8AC3E}">
        <p14:creationId xmlns:p14="http://schemas.microsoft.com/office/powerpoint/2010/main" val="481842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pp4.png">
            <a:extLst>
              <a:ext uri="{FF2B5EF4-FFF2-40B4-BE49-F238E27FC236}">
                <a16:creationId xmlns:a16="http://schemas.microsoft.com/office/drawing/2014/main" id="{07B9E2F0-D836-6944-BAC1-F51FC9330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 y="978730"/>
            <a:ext cx="7226002" cy="54195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27F355-C0ED-A54B-93D1-A2087E25DE47}"/>
              </a:ext>
            </a:extLst>
          </p:cNvPr>
          <p:cNvSpPr txBox="1"/>
          <p:nvPr/>
        </p:nvSpPr>
        <p:spPr>
          <a:xfrm flipH="1">
            <a:off x="1920117" y="0"/>
            <a:ext cx="9721549" cy="978729"/>
          </a:xfrm>
          <a:prstGeom prst="rect">
            <a:avLst/>
          </a:prstGeom>
          <a:noFill/>
        </p:spPr>
        <p:txBody>
          <a:bodyPr wrap="square" rtlCol="0">
            <a:spAutoFit/>
          </a:bodyPr>
          <a:lstStyle/>
          <a:p>
            <a:pPr algn="ctr">
              <a:lnSpc>
                <a:spcPct val="90000"/>
              </a:lnSpc>
              <a:spcBef>
                <a:spcPct val="0"/>
              </a:spcBef>
            </a:pPr>
            <a:r>
              <a:rPr lang="el-GR" sz="3200" dirty="0"/>
              <a:t>Ανάλογα </a:t>
            </a:r>
            <a:r>
              <a:rPr lang="en-US" sz="3200" dirty="0"/>
              <a:t>GLP-1 </a:t>
            </a:r>
            <a:r>
              <a:rPr lang="el-GR" sz="3200" dirty="0"/>
              <a:t>και </a:t>
            </a:r>
            <a:r>
              <a:rPr lang="en-US" sz="3200" dirty="0"/>
              <a:t>DPP-4 </a:t>
            </a:r>
            <a:r>
              <a:rPr lang="el-GR" sz="3200" dirty="0"/>
              <a:t>αναστολείς</a:t>
            </a:r>
          </a:p>
          <a:p>
            <a:pPr algn="ctr">
              <a:lnSpc>
                <a:spcPct val="90000"/>
              </a:lnSpc>
              <a:spcBef>
                <a:spcPct val="0"/>
              </a:spcBef>
            </a:pPr>
            <a:r>
              <a:rPr lang="el-GR" sz="3200" dirty="0"/>
              <a:t>(φαινόμενο </a:t>
            </a:r>
            <a:r>
              <a:rPr lang="el-GR" sz="3200" dirty="0" err="1"/>
              <a:t>ινκρετίνης</a:t>
            </a:r>
            <a:r>
              <a:rPr lang="el-GR" sz="3200" dirty="0"/>
              <a:t>)</a:t>
            </a:r>
            <a:endParaRPr lang="en-US" sz="3200" dirty="0"/>
          </a:p>
        </p:txBody>
      </p:sp>
      <p:sp>
        <p:nvSpPr>
          <p:cNvPr id="2" name="TextBox 1">
            <a:extLst>
              <a:ext uri="{FF2B5EF4-FFF2-40B4-BE49-F238E27FC236}">
                <a16:creationId xmlns:a16="http://schemas.microsoft.com/office/drawing/2014/main" id="{F2179EC3-7C44-0C75-A652-27009B32D8A6}"/>
              </a:ext>
            </a:extLst>
          </p:cNvPr>
          <p:cNvSpPr txBox="1"/>
          <p:nvPr/>
        </p:nvSpPr>
        <p:spPr>
          <a:xfrm>
            <a:off x="7133897" y="1180102"/>
            <a:ext cx="5142320" cy="5016758"/>
          </a:xfrm>
          <a:prstGeom prst="rect">
            <a:avLst/>
          </a:prstGeom>
          <a:noFill/>
        </p:spPr>
        <p:txBody>
          <a:bodyPr wrap="square" rtlCol="0">
            <a:spAutoFit/>
          </a:bodyPr>
          <a:lstStyle/>
          <a:p>
            <a:r>
              <a:rPr lang="el-GR" sz="2000" dirty="0"/>
              <a:t>Ανάλογα </a:t>
            </a:r>
            <a:r>
              <a:rPr lang="en-US" sz="2000" dirty="0"/>
              <a:t>GLP-1</a:t>
            </a:r>
            <a:r>
              <a:rPr lang="el-GR" sz="2000" dirty="0"/>
              <a:t>: Ενεργοποιούν  τον υποδοχέα του GLP-1</a:t>
            </a:r>
          </a:p>
          <a:p>
            <a:r>
              <a:rPr lang="el-GR" sz="2000" dirty="0"/>
              <a:t>Αυξάνουν την έκκριση της ινσουλίνης</a:t>
            </a:r>
          </a:p>
          <a:p>
            <a:r>
              <a:rPr lang="el-GR" sz="2000" dirty="0"/>
              <a:t>Μειώνουν την έκκριση της γλυκαγόνης</a:t>
            </a:r>
          </a:p>
          <a:p>
            <a:r>
              <a:rPr lang="el-GR" sz="2000" dirty="0"/>
              <a:t>Καθυστερούν την γαστρική κένωση</a:t>
            </a:r>
          </a:p>
          <a:p>
            <a:r>
              <a:rPr lang="el-GR" sz="2000" dirty="0"/>
              <a:t>Επάγουν τον κορεσμό</a:t>
            </a:r>
          </a:p>
          <a:p>
            <a:r>
              <a:rPr lang="el-GR" sz="2000" dirty="0"/>
              <a:t>Μειώνουν το βάρος </a:t>
            </a:r>
          </a:p>
          <a:p>
            <a:r>
              <a:rPr lang="el-GR" sz="2000" dirty="0"/>
              <a:t>Δεν προκαλούν υπογλυκαιμία</a:t>
            </a:r>
          </a:p>
          <a:p>
            <a:r>
              <a:rPr lang="el-GR" sz="2000" dirty="0"/>
              <a:t>Προστατεύουν τα β-κύτταρα?</a:t>
            </a:r>
          </a:p>
          <a:p>
            <a:r>
              <a:rPr lang="el-GR" sz="2000" dirty="0"/>
              <a:t>Καρδιαγγειακό όφελος</a:t>
            </a:r>
          </a:p>
          <a:p>
            <a:r>
              <a:rPr lang="el-GR" sz="2000" dirty="0"/>
              <a:t>Προκαλούν ναυτία και εμέτους στην έναρξη της θεραπεία κυρίως</a:t>
            </a:r>
          </a:p>
          <a:p>
            <a:r>
              <a:rPr lang="el-GR" sz="2000" dirty="0"/>
              <a:t>Παγκρεατίτιδα?</a:t>
            </a:r>
          </a:p>
          <a:p>
            <a:r>
              <a:rPr lang="el-GR" sz="2000" dirty="0"/>
              <a:t>Μυελοειδές καρκίνωμα θυρεοειδούς?</a:t>
            </a:r>
          </a:p>
          <a:p>
            <a:r>
              <a:rPr lang="el-GR" sz="2000" dirty="0"/>
              <a:t>Ακριβοί / πολύ ακριβοί</a:t>
            </a:r>
          </a:p>
          <a:p>
            <a:endParaRPr lang="en-CH" sz="2000" dirty="0"/>
          </a:p>
        </p:txBody>
      </p:sp>
    </p:spTree>
    <p:extLst>
      <p:ext uri="{BB962C8B-B14F-4D97-AF65-F5344CB8AC3E}">
        <p14:creationId xmlns:p14="http://schemas.microsoft.com/office/powerpoint/2010/main" val="3207906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E874-7FDD-9045-A6DB-D3C28216472E}"/>
              </a:ext>
            </a:extLst>
          </p:cNvPr>
          <p:cNvSpPr>
            <a:spLocks noGrp="1"/>
          </p:cNvSpPr>
          <p:nvPr>
            <p:ph type="title"/>
          </p:nvPr>
        </p:nvSpPr>
        <p:spPr>
          <a:xfrm>
            <a:off x="878383" y="-16270"/>
            <a:ext cx="10645096" cy="1341887"/>
          </a:xfrm>
        </p:spPr>
        <p:txBody>
          <a:bodyPr/>
          <a:lstStyle/>
          <a:p>
            <a:pPr algn="ctr"/>
            <a:r>
              <a:rPr lang="el-GR" sz="3200" dirty="0">
                <a:latin typeface="+mn-lt"/>
                <a:ea typeface="+mn-ea"/>
                <a:cs typeface="+mn-cs"/>
              </a:rPr>
              <a:t>Συνδυασμός </a:t>
            </a:r>
            <a:r>
              <a:rPr lang="en-US" sz="3200" dirty="0">
                <a:latin typeface="+mn-lt"/>
                <a:ea typeface="+mn-ea"/>
                <a:cs typeface="+mn-cs"/>
              </a:rPr>
              <a:t>SGLT2 </a:t>
            </a:r>
            <a:r>
              <a:rPr lang="el-GR" sz="3200" dirty="0">
                <a:latin typeface="+mn-lt"/>
                <a:ea typeface="+mn-ea"/>
                <a:cs typeface="+mn-cs"/>
              </a:rPr>
              <a:t>και </a:t>
            </a:r>
            <a:r>
              <a:rPr lang="en-US" sz="3200" dirty="0">
                <a:latin typeface="+mn-lt"/>
                <a:ea typeface="+mn-ea"/>
                <a:cs typeface="+mn-cs"/>
              </a:rPr>
              <a:t>SGLT1 </a:t>
            </a:r>
            <a:r>
              <a:rPr lang="el-GR" sz="3200" dirty="0">
                <a:latin typeface="+mn-lt"/>
                <a:ea typeface="+mn-ea"/>
                <a:cs typeface="+mn-cs"/>
              </a:rPr>
              <a:t>αναστολέων</a:t>
            </a:r>
            <a:br>
              <a:rPr lang="el-GR" sz="3200" dirty="0">
                <a:latin typeface="+mn-lt"/>
                <a:ea typeface="+mn-ea"/>
                <a:cs typeface="+mn-cs"/>
              </a:rPr>
            </a:br>
            <a:r>
              <a:rPr lang="el-GR" sz="3200" dirty="0">
                <a:latin typeface="+mn-lt"/>
                <a:ea typeface="+mn-ea"/>
                <a:cs typeface="+mn-cs"/>
              </a:rPr>
              <a:t>(</a:t>
            </a:r>
            <a:r>
              <a:rPr lang="el-GR" sz="3200" dirty="0" err="1">
                <a:latin typeface="+mn-lt"/>
                <a:ea typeface="+mn-ea"/>
                <a:cs typeface="+mn-cs"/>
              </a:rPr>
              <a:t>επαναπρόσληψη</a:t>
            </a:r>
            <a:r>
              <a:rPr lang="el-GR" sz="3200" dirty="0">
                <a:latin typeface="+mn-lt"/>
                <a:ea typeface="+mn-ea"/>
                <a:cs typeface="+mn-cs"/>
              </a:rPr>
              <a:t> γλυκόζης από νεφρό)</a:t>
            </a:r>
            <a:endParaRPr lang="en-US" sz="3200" dirty="0">
              <a:latin typeface="+mn-lt"/>
              <a:ea typeface="+mn-ea"/>
              <a:cs typeface="+mn-cs"/>
            </a:endParaRPr>
          </a:p>
        </p:txBody>
      </p:sp>
      <p:pic>
        <p:nvPicPr>
          <p:cNvPr id="13" name="Picture 12">
            <a:extLst>
              <a:ext uri="{FF2B5EF4-FFF2-40B4-BE49-F238E27FC236}">
                <a16:creationId xmlns:a16="http://schemas.microsoft.com/office/drawing/2014/main" id="{CA27E5C9-8E13-8444-B7ED-72053F75A04E}"/>
              </a:ext>
            </a:extLst>
          </p:cNvPr>
          <p:cNvPicPr>
            <a:picLocks noChangeAspect="1"/>
          </p:cNvPicPr>
          <p:nvPr/>
        </p:nvPicPr>
        <p:blipFill>
          <a:blip r:embed="rId2"/>
          <a:stretch>
            <a:fillRect/>
          </a:stretch>
        </p:blipFill>
        <p:spPr>
          <a:xfrm>
            <a:off x="-141190" y="1151337"/>
            <a:ext cx="4646990" cy="3496977"/>
          </a:xfrm>
          <a:prstGeom prst="rect">
            <a:avLst/>
          </a:prstGeom>
        </p:spPr>
      </p:pic>
      <p:pic>
        <p:nvPicPr>
          <p:cNvPr id="16" name="Picture 15">
            <a:extLst>
              <a:ext uri="{FF2B5EF4-FFF2-40B4-BE49-F238E27FC236}">
                <a16:creationId xmlns:a16="http://schemas.microsoft.com/office/drawing/2014/main" id="{84F92CA1-ABB6-7B41-B2DA-3BD096FD1579}"/>
              </a:ext>
            </a:extLst>
          </p:cNvPr>
          <p:cNvPicPr>
            <a:picLocks noChangeAspect="1"/>
          </p:cNvPicPr>
          <p:nvPr/>
        </p:nvPicPr>
        <p:blipFill>
          <a:blip r:embed="rId3"/>
          <a:stretch>
            <a:fillRect/>
          </a:stretch>
        </p:blipFill>
        <p:spPr>
          <a:xfrm>
            <a:off x="4704617" y="1548170"/>
            <a:ext cx="2981585" cy="2520149"/>
          </a:xfrm>
          <a:prstGeom prst="rect">
            <a:avLst/>
          </a:prstGeom>
        </p:spPr>
      </p:pic>
      <p:sp>
        <p:nvSpPr>
          <p:cNvPr id="18" name="TextBox 17">
            <a:extLst>
              <a:ext uri="{FF2B5EF4-FFF2-40B4-BE49-F238E27FC236}">
                <a16:creationId xmlns:a16="http://schemas.microsoft.com/office/drawing/2014/main" id="{F852E8C8-6386-E44D-8783-30ECE3268A60}"/>
              </a:ext>
            </a:extLst>
          </p:cNvPr>
          <p:cNvSpPr txBox="1"/>
          <p:nvPr/>
        </p:nvSpPr>
        <p:spPr>
          <a:xfrm>
            <a:off x="-29066" y="6557652"/>
            <a:ext cx="2836940" cy="369332"/>
          </a:xfrm>
          <a:prstGeom prst="rect">
            <a:avLst/>
          </a:prstGeom>
          <a:noFill/>
        </p:spPr>
        <p:txBody>
          <a:bodyPr wrap="square" rtlCol="0">
            <a:spAutoFit/>
          </a:bodyPr>
          <a:lstStyle/>
          <a:p>
            <a:pPr algn="l"/>
            <a:r>
              <a:rPr lang="en-US" dirty="0"/>
              <a:t>Lexicon pharmaceuticals</a:t>
            </a:r>
          </a:p>
        </p:txBody>
      </p:sp>
      <p:sp>
        <p:nvSpPr>
          <p:cNvPr id="3" name="TextBox 2">
            <a:extLst>
              <a:ext uri="{FF2B5EF4-FFF2-40B4-BE49-F238E27FC236}">
                <a16:creationId xmlns:a16="http://schemas.microsoft.com/office/drawing/2014/main" id="{D6ED7D15-2F57-4BAF-F6CB-B10ED9910DA9}"/>
              </a:ext>
            </a:extLst>
          </p:cNvPr>
          <p:cNvSpPr txBox="1"/>
          <p:nvPr/>
        </p:nvSpPr>
        <p:spPr>
          <a:xfrm>
            <a:off x="8896316" y="1151337"/>
            <a:ext cx="2981585" cy="1938992"/>
          </a:xfrm>
          <a:prstGeom prst="rect">
            <a:avLst/>
          </a:prstGeom>
          <a:noFill/>
        </p:spPr>
        <p:txBody>
          <a:bodyPr wrap="none" rtlCol="0">
            <a:spAutoFit/>
          </a:bodyPr>
          <a:lstStyle/>
          <a:p>
            <a:r>
              <a:rPr lang="el-GR" sz="2000" dirty="0"/>
              <a:t>Μείωση ΑΠ</a:t>
            </a:r>
          </a:p>
          <a:p>
            <a:r>
              <a:rPr lang="el-GR" sz="2000" dirty="0"/>
              <a:t>Απώλεια βάρους 1-2 κιλά</a:t>
            </a:r>
          </a:p>
          <a:p>
            <a:r>
              <a:rPr lang="el-GR" sz="2000" dirty="0"/>
              <a:t>Μείωση τριγλυκεριδίων</a:t>
            </a:r>
          </a:p>
          <a:p>
            <a:r>
              <a:rPr lang="el-GR" sz="2000" dirty="0"/>
              <a:t>Καρδιονεφρική προστασία</a:t>
            </a:r>
          </a:p>
          <a:p>
            <a:endParaRPr lang="el-GR" sz="2000" dirty="0"/>
          </a:p>
          <a:p>
            <a:endParaRPr lang="en-CH" sz="2000" dirty="0"/>
          </a:p>
        </p:txBody>
      </p:sp>
      <p:sp>
        <p:nvSpPr>
          <p:cNvPr id="4" name="TextBox 3">
            <a:extLst>
              <a:ext uri="{FF2B5EF4-FFF2-40B4-BE49-F238E27FC236}">
                <a16:creationId xmlns:a16="http://schemas.microsoft.com/office/drawing/2014/main" id="{73DE0EDC-57BC-8AC9-E987-C6EC37407DA2}"/>
              </a:ext>
            </a:extLst>
          </p:cNvPr>
          <p:cNvSpPr txBox="1"/>
          <p:nvPr/>
        </p:nvSpPr>
        <p:spPr>
          <a:xfrm>
            <a:off x="8797081" y="2574304"/>
            <a:ext cx="2981585" cy="1938992"/>
          </a:xfrm>
          <a:prstGeom prst="rect">
            <a:avLst/>
          </a:prstGeom>
          <a:noFill/>
        </p:spPr>
        <p:txBody>
          <a:bodyPr wrap="square" rtlCol="0">
            <a:spAutoFit/>
          </a:bodyPr>
          <a:lstStyle/>
          <a:p>
            <a:pPr algn="ctr"/>
            <a:r>
              <a:rPr lang="el-GR" sz="2000" b="1" dirty="0"/>
              <a:t>Μηχανισμοί καρδιοπροστασίας: </a:t>
            </a:r>
            <a:r>
              <a:rPr lang="el-GR" sz="2000" dirty="0"/>
              <a:t>μείωση προφορτίου, </a:t>
            </a:r>
          </a:p>
          <a:p>
            <a:pPr algn="ctr"/>
            <a:r>
              <a:rPr lang="el-GR" sz="2000" dirty="0"/>
              <a:t>Μείωση φλεγμονής, αύξηση αιματοκρίτη</a:t>
            </a:r>
          </a:p>
          <a:p>
            <a:pPr algn="ctr"/>
            <a:r>
              <a:rPr lang="el-GR" sz="2000" dirty="0"/>
              <a:t>και ερυθυροποιητίνης</a:t>
            </a:r>
            <a:endParaRPr lang="en-CH" sz="2000" dirty="0"/>
          </a:p>
        </p:txBody>
      </p:sp>
      <p:sp>
        <p:nvSpPr>
          <p:cNvPr id="5" name="TextBox 4">
            <a:extLst>
              <a:ext uri="{FF2B5EF4-FFF2-40B4-BE49-F238E27FC236}">
                <a16:creationId xmlns:a16="http://schemas.microsoft.com/office/drawing/2014/main" id="{F6A51372-79E7-29EE-D72D-997B2BC78745}"/>
              </a:ext>
            </a:extLst>
          </p:cNvPr>
          <p:cNvSpPr txBox="1"/>
          <p:nvPr/>
        </p:nvSpPr>
        <p:spPr>
          <a:xfrm>
            <a:off x="9074343" y="4513296"/>
            <a:ext cx="2981585" cy="1938992"/>
          </a:xfrm>
          <a:prstGeom prst="rect">
            <a:avLst/>
          </a:prstGeom>
          <a:noFill/>
        </p:spPr>
        <p:txBody>
          <a:bodyPr wrap="square" rtlCol="0">
            <a:spAutoFit/>
          </a:bodyPr>
          <a:lstStyle/>
          <a:p>
            <a:pPr algn="ctr"/>
            <a:r>
              <a:rPr lang="el-GR" sz="2000" b="1" dirty="0"/>
              <a:t>Μηχανισμοί νεφροπροστασίας: </a:t>
            </a:r>
            <a:r>
              <a:rPr lang="el-GR" sz="2000" dirty="0"/>
              <a:t>γλυκοζουρία,</a:t>
            </a:r>
          </a:p>
          <a:p>
            <a:pPr algn="ctr"/>
            <a:r>
              <a:rPr lang="el-GR" sz="2000" dirty="0"/>
              <a:t>νατριούρηση, μειωμένη</a:t>
            </a:r>
          </a:p>
          <a:p>
            <a:pPr algn="ctr"/>
            <a:r>
              <a:rPr lang="el-GR" sz="2000" dirty="0"/>
              <a:t>σπειραματική πίεση, μείωση αλβουμινουρίας</a:t>
            </a:r>
            <a:endParaRPr lang="en-CH" sz="2000" dirty="0"/>
          </a:p>
        </p:txBody>
      </p:sp>
      <p:pic>
        <p:nvPicPr>
          <p:cNvPr id="6" name="Picture 5">
            <a:extLst>
              <a:ext uri="{FF2B5EF4-FFF2-40B4-BE49-F238E27FC236}">
                <a16:creationId xmlns:a16="http://schemas.microsoft.com/office/drawing/2014/main" id="{EEA1E675-5A22-834C-8D16-BB04CCD5988C}"/>
              </a:ext>
            </a:extLst>
          </p:cNvPr>
          <p:cNvPicPr>
            <a:picLocks noChangeAspect="1"/>
          </p:cNvPicPr>
          <p:nvPr/>
        </p:nvPicPr>
        <p:blipFill>
          <a:blip r:embed="rId4"/>
          <a:stretch>
            <a:fillRect/>
          </a:stretch>
        </p:blipFill>
        <p:spPr>
          <a:xfrm>
            <a:off x="1836558" y="4578840"/>
            <a:ext cx="6735041" cy="2048286"/>
          </a:xfrm>
          <a:prstGeom prst="rect">
            <a:avLst/>
          </a:prstGeom>
        </p:spPr>
      </p:pic>
    </p:spTree>
    <p:extLst>
      <p:ext uri="{BB962C8B-B14F-4D97-AF65-F5344CB8AC3E}">
        <p14:creationId xmlns:p14="http://schemas.microsoft.com/office/powerpoint/2010/main" val="3051214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B6E7D-5133-E997-D7D0-E75A113460D4}"/>
              </a:ext>
            </a:extLst>
          </p:cNvPr>
          <p:cNvPicPr>
            <a:picLocks noChangeAspect="1"/>
          </p:cNvPicPr>
          <p:nvPr/>
        </p:nvPicPr>
        <p:blipFill>
          <a:blip r:embed="rId2"/>
          <a:stretch>
            <a:fillRect/>
          </a:stretch>
        </p:blipFill>
        <p:spPr>
          <a:xfrm>
            <a:off x="0" y="1528294"/>
            <a:ext cx="12192000" cy="3801412"/>
          </a:xfrm>
          <a:prstGeom prst="rect">
            <a:avLst/>
          </a:prstGeom>
        </p:spPr>
      </p:pic>
      <p:sp>
        <p:nvSpPr>
          <p:cNvPr id="6" name="TextBox 5">
            <a:extLst>
              <a:ext uri="{FF2B5EF4-FFF2-40B4-BE49-F238E27FC236}">
                <a16:creationId xmlns:a16="http://schemas.microsoft.com/office/drawing/2014/main" id="{ECBE9D40-ACB0-740D-EF25-1C517F463DF3}"/>
              </a:ext>
            </a:extLst>
          </p:cNvPr>
          <p:cNvSpPr txBox="1"/>
          <p:nvPr/>
        </p:nvSpPr>
        <p:spPr>
          <a:xfrm flipH="1">
            <a:off x="552670" y="0"/>
            <a:ext cx="9721549" cy="535531"/>
          </a:xfrm>
          <a:prstGeom prst="rect">
            <a:avLst/>
          </a:prstGeom>
          <a:noFill/>
        </p:spPr>
        <p:txBody>
          <a:bodyPr wrap="square" rtlCol="0">
            <a:spAutoFit/>
          </a:bodyPr>
          <a:lstStyle/>
          <a:p>
            <a:pPr algn="ctr">
              <a:lnSpc>
                <a:spcPct val="90000"/>
              </a:lnSpc>
              <a:spcBef>
                <a:spcPct val="0"/>
              </a:spcBef>
            </a:pPr>
            <a:r>
              <a:rPr lang="el-GR" sz="3200" dirty="0"/>
              <a:t>Τύποι ινσουλίνης</a:t>
            </a:r>
            <a:endParaRPr lang="en-US" sz="3200" dirty="0"/>
          </a:p>
        </p:txBody>
      </p:sp>
    </p:spTree>
    <p:extLst>
      <p:ext uri="{BB962C8B-B14F-4D97-AF65-F5344CB8AC3E}">
        <p14:creationId xmlns:p14="http://schemas.microsoft.com/office/powerpoint/2010/main" val="3387263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49BCD-C7F8-1264-BCE1-D05C7025F9D4}"/>
              </a:ext>
            </a:extLst>
          </p:cNvPr>
          <p:cNvPicPr>
            <a:picLocks noChangeAspect="1"/>
          </p:cNvPicPr>
          <p:nvPr/>
        </p:nvPicPr>
        <p:blipFill>
          <a:blip r:embed="rId2"/>
          <a:stretch>
            <a:fillRect/>
          </a:stretch>
        </p:blipFill>
        <p:spPr>
          <a:xfrm>
            <a:off x="1682496" y="1147550"/>
            <a:ext cx="8617076" cy="5587027"/>
          </a:xfrm>
          <a:prstGeom prst="rect">
            <a:avLst/>
          </a:prstGeom>
        </p:spPr>
      </p:pic>
      <p:sp>
        <p:nvSpPr>
          <p:cNvPr id="5" name="TextBox 4">
            <a:extLst>
              <a:ext uri="{FF2B5EF4-FFF2-40B4-BE49-F238E27FC236}">
                <a16:creationId xmlns:a16="http://schemas.microsoft.com/office/drawing/2014/main" id="{6705995C-B468-A178-0304-EA5FDD6D8CAA}"/>
              </a:ext>
            </a:extLst>
          </p:cNvPr>
          <p:cNvSpPr txBox="1"/>
          <p:nvPr/>
        </p:nvSpPr>
        <p:spPr>
          <a:xfrm>
            <a:off x="2110324" y="123423"/>
            <a:ext cx="8136523" cy="584775"/>
          </a:xfrm>
          <a:prstGeom prst="rect">
            <a:avLst/>
          </a:prstGeom>
          <a:noFill/>
        </p:spPr>
        <p:txBody>
          <a:bodyPr wrap="none" rtlCol="0">
            <a:spAutoFit/>
          </a:bodyPr>
          <a:lstStyle/>
          <a:p>
            <a:r>
              <a:rPr lang="el-GR" sz="3200" dirty="0"/>
              <a:t>Δράση αντιδιαβητικών στη «δυσοίωνη οχτάδα»</a:t>
            </a:r>
            <a:endParaRPr lang="en-CH" sz="3200" dirty="0"/>
          </a:p>
        </p:txBody>
      </p:sp>
    </p:spTree>
    <p:extLst>
      <p:ext uri="{BB962C8B-B14F-4D97-AF65-F5344CB8AC3E}">
        <p14:creationId xmlns:p14="http://schemas.microsoft.com/office/powerpoint/2010/main" val="3157692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3633FE-D2F8-3642-0B76-1F2F3BC4D95C}"/>
              </a:ext>
            </a:extLst>
          </p:cNvPr>
          <p:cNvSpPr txBox="1"/>
          <p:nvPr/>
        </p:nvSpPr>
        <p:spPr>
          <a:xfrm>
            <a:off x="64168" y="0"/>
            <a:ext cx="12063663" cy="584775"/>
          </a:xfrm>
          <a:prstGeom prst="rect">
            <a:avLst/>
          </a:prstGeom>
          <a:noFill/>
        </p:spPr>
        <p:txBody>
          <a:bodyPr wrap="square" rtlCol="0">
            <a:spAutoFit/>
          </a:bodyPr>
          <a:lstStyle/>
          <a:p>
            <a:r>
              <a:rPr lang="el-GR" sz="3200" dirty="0"/>
              <a:t>Στόχοι </a:t>
            </a:r>
            <a:r>
              <a:rPr lang="el-GR" sz="3200" dirty="0" err="1"/>
              <a:t>γλυκαιμικής</a:t>
            </a:r>
            <a:r>
              <a:rPr lang="el-GR" sz="3200" dirty="0"/>
              <a:t> ρύθμισης</a:t>
            </a:r>
            <a:r>
              <a:rPr lang="fr-CH" sz="3200" dirty="0"/>
              <a:t> </a:t>
            </a:r>
            <a:r>
              <a:rPr lang="el-GR" sz="3200" dirty="0"/>
              <a:t>σε ΣΔ</a:t>
            </a:r>
            <a:r>
              <a:rPr lang="en-US" sz="3200" dirty="0"/>
              <a:t> </a:t>
            </a:r>
            <a:r>
              <a:rPr lang="el-GR" sz="3200" dirty="0"/>
              <a:t>και μακροχρόνια παρακολούθηση </a:t>
            </a:r>
            <a:endParaRPr lang="en-US" sz="3200" dirty="0"/>
          </a:p>
        </p:txBody>
      </p:sp>
      <p:sp>
        <p:nvSpPr>
          <p:cNvPr id="5" name="TextBox 4">
            <a:extLst>
              <a:ext uri="{FF2B5EF4-FFF2-40B4-BE49-F238E27FC236}">
                <a16:creationId xmlns:a16="http://schemas.microsoft.com/office/drawing/2014/main" id="{EAA8F7B2-ED7A-9E01-085F-7F1047369610}"/>
              </a:ext>
            </a:extLst>
          </p:cNvPr>
          <p:cNvSpPr txBox="1"/>
          <p:nvPr/>
        </p:nvSpPr>
        <p:spPr>
          <a:xfrm>
            <a:off x="3539575" y="1052478"/>
            <a:ext cx="5625193" cy="6001643"/>
          </a:xfrm>
          <a:prstGeom prst="rect">
            <a:avLst/>
          </a:prstGeom>
          <a:noFill/>
        </p:spPr>
        <p:txBody>
          <a:bodyPr wrap="square" rtlCol="0">
            <a:spAutoFit/>
          </a:bodyPr>
          <a:lstStyle/>
          <a:p>
            <a:r>
              <a:rPr lang="el-GR" sz="2400" dirty="0"/>
              <a:t>Γλυκόζη νηστείας&lt;140 </a:t>
            </a:r>
            <a:r>
              <a:rPr lang="fr-CH" sz="2400" dirty="0"/>
              <a:t>mg/dl</a:t>
            </a:r>
            <a:endParaRPr lang="el-GR" sz="2400" dirty="0"/>
          </a:p>
          <a:p>
            <a:endParaRPr lang="el-GR" sz="2400" dirty="0"/>
          </a:p>
          <a:p>
            <a:r>
              <a:rPr lang="el-GR" sz="2400" dirty="0"/>
              <a:t>Τυχαία μέτρηση γλυκόζης&lt; 180 </a:t>
            </a:r>
            <a:r>
              <a:rPr lang="en-US" sz="2400" dirty="0"/>
              <a:t>mg/dl</a:t>
            </a:r>
          </a:p>
          <a:p>
            <a:endParaRPr lang="en-US" sz="2400" dirty="0"/>
          </a:p>
          <a:p>
            <a:r>
              <a:rPr lang="en-US" sz="2400" dirty="0"/>
              <a:t>HbA1C&lt; 7% </a:t>
            </a:r>
            <a:r>
              <a:rPr lang="el-GR" sz="2400" dirty="0"/>
              <a:t>και σε νέα άτομα &lt; 6.5%</a:t>
            </a:r>
            <a:endParaRPr lang="en-US" sz="2400" dirty="0"/>
          </a:p>
          <a:p>
            <a:endParaRPr lang="en-US" sz="2400" dirty="0"/>
          </a:p>
          <a:p>
            <a:r>
              <a:rPr lang="el-GR" sz="2400" dirty="0"/>
              <a:t>έλεγχος χοληστερόλης: τουλάχιστον </a:t>
            </a:r>
            <a:r>
              <a:rPr lang="en-US" sz="2400" dirty="0"/>
              <a:t>LDL&lt;100 mg/dl</a:t>
            </a:r>
            <a:endParaRPr lang="el-GR" sz="2400" dirty="0"/>
          </a:p>
          <a:p>
            <a:endParaRPr lang="el-GR" sz="2400" dirty="0"/>
          </a:p>
          <a:p>
            <a:r>
              <a:rPr lang="el-GR" sz="2400" dirty="0"/>
              <a:t>Έλεγχος μία φορά το χρόνο για διαβητική νεφροπάθεια (</a:t>
            </a:r>
            <a:r>
              <a:rPr lang="el-GR" sz="2400" dirty="0" err="1"/>
              <a:t>μικροαλβουμίνη</a:t>
            </a:r>
            <a:r>
              <a:rPr lang="el-GR" sz="2400" dirty="0"/>
              <a:t> ούρων) και για διαβητική </a:t>
            </a:r>
            <a:r>
              <a:rPr lang="el-GR" sz="2400" dirty="0" err="1"/>
              <a:t>αμφιβληστροειδοπάθεια</a:t>
            </a:r>
            <a:endParaRPr lang="el-GR" sz="2400" dirty="0"/>
          </a:p>
          <a:p>
            <a:endParaRPr lang="el-GR" sz="2400" dirty="0"/>
          </a:p>
          <a:p>
            <a:r>
              <a:rPr lang="el-GR" sz="2400" dirty="0"/>
              <a:t>Πλήρης φυσική εξέταση στο τακτικό εξάμηνο </a:t>
            </a:r>
            <a:r>
              <a:rPr lang="en-US" sz="2400" dirty="0"/>
              <a:t>follow-up</a:t>
            </a:r>
            <a:r>
              <a:rPr lang="el-GR" sz="2400" dirty="0"/>
              <a:t> </a:t>
            </a:r>
          </a:p>
          <a:p>
            <a:r>
              <a:rPr lang="el-GR" sz="2400" dirty="0"/>
              <a:t> </a:t>
            </a:r>
            <a:endParaRPr lang="en-US" sz="2400" dirty="0"/>
          </a:p>
        </p:txBody>
      </p:sp>
    </p:spTree>
    <p:extLst>
      <p:ext uri="{BB962C8B-B14F-4D97-AF65-F5344CB8AC3E}">
        <p14:creationId xmlns:p14="http://schemas.microsoft.com/office/powerpoint/2010/main" val="495033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8AE637-77C1-441F-F13D-CC8083539D65}"/>
              </a:ext>
            </a:extLst>
          </p:cNvPr>
          <p:cNvSpPr txBox="1"/>
          <p:nvPr/>
        </p:nvSpPr>
        <p:spPr>
          <a:xfrm>
            <a:off x="694510" y="1918701"/>
            <a:ext cx="2743200" cy="2743200"/>
          </a:xfrm>
          <a:prstGeom prst="ellipse">
            <a:avLst/>
          </a:prstGeom>
          <a:solidFill>
            <a:srgbClr val="7B7B7B"/>
          </a:solidFill>
          <a:ln w="174625" cmpd="thinThick">
            <a:solidFill>
              <a:srgbClr val="7B7B7B"/>
            </a:solidFill>
          </a:ln>
        </p:spPr>
        <p:txBody>
          <a:bodyPr vert="horz" lIns="91440" tIns="45720" rIns="91440" bIns="45720" rtlCol="0" anchor="ctr">
            <a:normAutofit/>
          </a:bodyPr>
          <a:lstStyle/>
          <a:p>
            <a:pPr algn="ctr">
              <a:lnSpc>
                <a:spcPct val="90000"/>
              </a:lnSpc>
              <a:spcBef>
                <a:spcPct val="0"/>
              </a:spcBef>
              <a:spcAft>
                <a:spcPts val="600"/>
              </a:spcAft>
            </a:pPr>
            <a:r>
              <a:rPr lang="en-US" sz="2600" kern="1200" dirty="0" err="1">
                <a:solidFill>
                  <a:srgbClr val="FFFFFF"/>
                </a:solidFill>
                <a:latin typeface="+mj-lt"/>
                <a:ea typeface="+mj-ea"/>
                <a:cs typeface="+mj-cs"/>
              </a:rPr>
              <a:t>Πώς</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ξεκινάω</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την</a:t>
            </a:r>
            <a:r>
              <a:rPr lang="en-US" sz="2600" kern="1200" dirty="0">
                <a:solidFill>
                  <a:srgbClr val="FFFFFF"/>
                </a:solidFill>
                <a:latin typeface="+mj-lt"/>
                <a:ea typeface="+mj-ea"/>
                <a:cs typeface="+mj-cs"/>
              </a:rPr>
              <a:t> α</a:t>
            </a:r>
            <a:r>
              <a:rPr lang="en-US" sz="2600" kern="1200" dirty="0" err="1">
                <a:solidFill>
                  <a:srgbClr val="FFFFFF"/>
                </a:solidFill>
                <a:latin typeface="+mj-lt"/>
                <a:ea typeface="+mj-ea"/>
                <a:cs typeface="+mj-cs"/>
              </a:rPr>
              <a:t>γωγή</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γι</a:t>
            </a:r>
            <a:r>
              <a:rPr lang="en-US" sz="2600" kern="1200" dirty="0">
                <a:solidFill>
                  <a:srgbClr val="FFFFFF"/>
                </a:solidFill>
                <a:latin typeface="+mj-lt"/>
                <a:ea typeface="+mj-ea"/>
                <a:cs typeface="+mj-cs"/>
              </a:rPr>
              <a:t>α ΣΔ;</a:t>
            </a:r>
          </a:p>
        </p:txBody>
      </p:sp>
      <p:sp>
        <p:nvSpPr>
          <p:cNvPr id="5" name="TextBox 4">
            <a:extLst>
              <a:ext uri="{FF2B5EF4-FFF2-40B4-BE49-F238E27FC236}">
                <a16:creationId xmlns:a16="http://schemas.microsoft.com/office/drawing/2014/main" id="{9FACECDD-6C23-7200-2D63-4DC0DC975FC6}"/>
              </a:ext>
            </a:extLst>
          </p:cNvPr>
          <p:cNvSpPr txBox="1"/>
          <p:nvPr/>
        </p:nvSpPr>
        <p:spPr>
          <a:xfrm>
            <a:off x="4038600" y="981075"/>
            <a:ext cx="2568575" cy="4618038"/>
          </a:xfrm>
          <a:prstGeom prst="rect">
            <a:avLst/>
          </a:prstGeom>
          <a:noFill/>
        </p:spPr>
        <p:txBody>
          <a:bodyPr wrap="square" rtlCol="0" anchor="t">
            <a:normAutofit/>
          </a:bodyPr>
          <a:lstStyle/>
          <a:p>
            <a:pPr>
              <a:lnSpc>
                <a:spcPct val="90000"/>
              </a:lnSpc>
              <a:spcAft>
                <a:spcPts val="600"/>
              </a:spcAft>
            </a:pPr>
            <a:r>
              <a:rPr lang="el-GR" sz="2000" dirty="0"/>
              <a:t>Αν υποψιάζομαι ΣΔ2: </a:t>
            </a:r>
            <a:r>
              <a:rPr lang="el-GR" sz="2000" dirty="0" err="1"/>
              <a:t>μετφορμίνη</a:t>
            </a:r>
            <a:r>
              <a:rPr lang="el-GR" sz="2000" dirty="0"/>
              <a:t> με σταδιακή αύξηση δόσης ως 1000 </a:t>
            </a:r>
            <a:r>
              <a:rPr lang="en-US" sz="2000" dirty="0"/>
              <a:t>mg 1x2 (</a:t>
            </a:r>
            <a:r>
              <a:rPr lang="el-GR" sz="2000" dirty="0"/>
              <a:t>προσοχή σε ΧΝΑ)</a:t>
            </a:r>
          </a:p>
          <a:p>
            <a:pPr>
              <a:lnSpc>
                <a:spcPct val="90000"/>
              </a:lnSpc>
              <a:spcAft>
                <a:spcPts val="600"/>
              </a:spcAft>
            </a:pPr>
            <a:endParaRPr lang="el-GR" sz="2000" dirty="0"/>
          </a:p>
          <a:p>
            <a:pPr>
              <a:lnSpc>
                <a:spcPct val="90000"/>
              </a:lnSpc>
              <a:spcAft>
                <a:spcPts val="600"/>
              </a:spcAft>
            </a:pPr>
            <a:r>
              <a:rPr lang="el-GR" sz="2000" dirty="0"/>
              <a:t>Αν δεν είμαι σίγουρος αν πρόκειται για ΣΔ2 πχ ΣΔ1 ή </a:t>
            </a:r>
            <a:r>
              <a:rPr lang="en-US" sz="2000" dirty="0"/>
              <a:t>LADA </a:t>
            </a:r>
            <a:r>
              <a:rPr lang="el-GR" sz="2000" dirty="0"/>
              <a:t>τότε φροντίζω να προσθέσω και μια</a:t>
            </a:r>
          </a:p>
          <a:p>
            <a:pPr>
              <a:lnSpc>
                <a:spcPct val="90000"/>
              </a:lnSpc>
              <a:spcAft>
                <a:spcPts val="600"/>
              </a:spcAft>
            </a:pPr>
            <a:r>
              <a:rPr lang="el-GR" sz="2000" dirty="0"/>
              <a:t>δόση βασικής ινσουλίνης μέχρι να κατασταλάξει η διάγνωση</a:t>
            </a:r>
            <a:r>
              <a:rPr lang="en-US" sz="2000" dirty="0"/>
              <a:t>. </a:t>
            </a:r>
          </a:p>
        </p:txBody>
      </p:sp>
      <p:sp>
        <p:nvSpPr>
          <p:cNvPr id="6" name="TextBox 5">
            <a:extLst>
              <a:ext uri="{FF2B5EF4-FFF2-40B4-BE49-F238E27FC236}">
                <a16:creationId xmlns:a16="http://schemas.microsoft.com/office/drawing/2014/main" id="{7296D946-C736-63F3-E4E4-39CF85EECE57}"/>
              </a:ext>
            </a:extLst>
          </p:cNvPr>
          <p:cNvSpPr txBox="1"/>
          <p:nvPr/>
        </p:nvSpPr>
        <p:spPr>
          <a:xfrm>
            <a:off x="6656388" y="981075"/>
            <a:ext cx="4570413" cy="4618038"/>
          </a:xfrm>
          <a:prstGeom prst="rect">
            <a:avLst/>
          </a:prstGeom>
          <a:noFill/>
        </p:spPr>
        <p:txBody>
          <a:bodyPr wrap="square" rtlCol="0" anchor="t">
            <a:normAutofit/>
          </a:bodyPr>
          <a:lstStyle/>
          <a:p>
            <a:pPr>
              <a:lnSpc>
                <a:spcPct val="90000"/>
              </a:lnSpc>
              <a:spcAft>
                <a:spcPts val="600"/>
              </a:spcAft>
            </a:pPr>
            <a:r>
              <a:rPr lang="el-GR" dirty="0"/>
              <a:t>Αν πρόκειται για ΣΔ2 τότε σκεφτόμαστε το επόμενο εξατομικευμένο βήμα μετά την </a:t>
            </a:r>
            <a:r>
              <a:rPr lang="el-GR" dirty="0" err="1"/>
              <a:t>μετφορμίνη</a:t>
            </a:r>
            <a:r>
              <a:rPr lang="el-GR" dirty="0"/>
              <a:t>:</a:t>
            </a:r>
          </a:p>
          <a:p>
            <a:pPr marL="342900" indent="-342900">
              <a:lnSpc>
                <a:spcPct val="90000"/>
              </a:lnSpc>
              <a:spcAft>
                <a:spcPts val="600"/>
              </a:spcAft>
              <a:buFont typeface="Arial" panose="020B0604020202020204" pitchFamily="34" charset="0"/>
              <a:buChar char="•"/>
            </a:pPr>
            <a:r>
              <a:rPr lang="en-US" dirty="0"/>
              <a:t>DPP4i</a:t>
            </a:r>
          </a:p>
          <a:p>
            <a:pPr marL="342900" indent="-342900">
              <a:lnSpc>
                <a:spcPct val="90000"/>
              </a:lnSpc>
              <a:spcAft>
                <a:spcPts val="600"/>
              </a:spcAft>
              <a:buFont typeface="Arial" panose="020B0604020202020204" pitchFamily="34" charset="0"/>
              <a:buChar char="•"/>
            </a:pPr>
            <a:r>
              <a:rPr lang="en-US" dirty="0"/>
              <a:t>GLP-1 agonist: </a:t>
            </a:r>
            <a:r>
              <a:rPr lang="el-GR" dirty="0"/>
              <a:t>καρδιαγγειακό-</a:t>
            </a:r>
            <a:r>
              <a:rPr lang="el-GR" dirty="0" err="1"/>
              <a:t>νεφροπροστατευτικό</a:t>
            </a:r>
            <a:r>
              <a:rPr lang="el-GR" dirty="0"/>
              <a:t> όφελος, απώλεια βάρους</a:t>
            </a:r>
          </a:p>
          <a:p>
            <a:pPr marL="342900" indent="-342900">
              <a:lnSpc>
                <a:spcPct val="90000"/>
              </a:lnSpc>
              <a:spcAft>
                <a:spcPts val="600"/>
              </a:spcAft>
              <a:buFont typeface="Arial" panose="020B0604020202020204" pitchFamily="34" charset="0"/>
              <a:buChar char="•"/>
            </a:pPr>
            <a:r>
              <a:rPr lang="fr-CH" dirty="0"/>
              <a:t>SGLT2i</a:t>
            </a:r>
            <a:r>
              <a:rPr lang="el-GR" dirty="0"/>
              <a:t>: προστασία από καρδιακή και νεφρική ανεπάρκεια. </a:t>
            </a:r>
          </a:p>
          <a:p>
            <a:pPr marL="342900" indent="-342900">
              <a:lnSpc>
                <a:spcPct val="90000"/>
              </a:lnSpc>
              <a:spcAft>
                <a:spcPts val="600"/>
              </a:spcAft>
              <a:buFont typeface="Arial" panose="020B0604020202020204" pitchFamily="34" charset="0"/>
              <a:buChar char="•"/>
            </a:pPr>
            <a:r>
              <a:rPr lang="el-GR" dirty="0" err="1"/>
              <a:t>πιογλιταζόνη</a:t>
            </a:r>
            <a:r>
              <a:rPr lang="el-GR" dirty="0"/>
              <a:t>: μειώνει αντίσταση στην ινσουλίνη, προσοχή σε ΚΑ και επίσης πρόσληψη βάρους</a:t>
            </a:r>
          </a:p>
          <a:p>
            <a:pPr marL="342900" indent="-342900">
              <a:lnSpc>
                <a:spcPct val="90000"/>
              </a:lnSpc>
              <a:spcAft>
                <a:spcPts val="600"/>
              </a:spcAft>
              <a:buFont typeface="Arial" panose="020B0604020202020204" pitchFamily="34" charset="0"/>
              <a:buChar char="•"/>
            </a:pPr>
            <a:r>
              <a:rPr lang="el-GR" dirty="0" err="1"/>
              <a:t>σουλφονυλουρίες</a:t>
            </a:r>
            <a:r>
              <a:rPr lang="el-GR" dirty="0"/>
              <a:t>: οικονομικά φάρμακα, αυξημένος κίνδυνος υπογλυκαιμιών, πρώτη επιλογή</a:t>
            </a:r>
            <a:r>
              <a:rPr lang="en-US" dirty="0"/>
              <a:t> </a:t>
            </a:r>
            <a:r>
              <a:rPr lang="el-GR" dirty="0"/>
              <a:t>σε μερικούς τύπους </a:t>
            </a:r>
            <a:r>
              <a:rPr lang="en-US" dirty="0"/>
              <a:t>MODY</a:t>
            </a:r>
          </a:p>
          <a:p>
            <a:pPr marL="342900" indent="-342900">
              <a:lnSpc>
                <a:spcPct val="90000"/>
              </a:lnSpc>
              <a:spcAft>
                <a:spcPts val="600"/>
              </a:spcAft>
              <a:buFont typeface="Arial" panose="020B0604020202020204" pitchFamily="34" charset="0"/>
              <a:buChar char="•"/>
            </a:pPr>
            <a:r>
              <a:rPr lang="el-GR" dirty="0"/>
              <a:t>ινσουλίνη</a:t>
            </a:r>
            <a:endParaRPr lang="en-US" dirty="0"/>
          </a:p>
        </p:txBody>
      </p:sp>
      <p:sp>
        <p:nvSpPr>
          <p:cNvPr id="2" name="TextBox 1">
            <a:extLst>
              <a:ext uri="{FF2B5EF4-FFF2-40B4-BE49-F238E27FC236}">
                <a16:creationId xmlns:a16="http://schemas.microsoft.com/office/drawing/2014/main" id="{57CA060D-1008-59CA-0E25-9398E8A6C357}"/>
              </a:ext>
            </a:extLst>
          </p:cNvPr>
          <p:cNvSpPr txBox="1"/>
          <p:nvPr/>
        </p:nvSpPr>
        <p:spPr>
          <a:xfrm>
            <a:off x="493092" y="5988952"/>
            <a:ext cx="11698908" cy="646331"/>
          </a:xfrm>
          <a:prstGeom prst="rect">
            <a:avLst/>
          </a:prstGeom>
          <a:noFill/>
        </p:spPr>
        <p:txBody>
          <a:bodyPr wrap="none" rtlCol="0">
            <a:spAutoFit/>
          </a:bodyPr>
          <a:lstStyle/>
          <a:p>
            <a:r>
              <a:rPr lang="el-GR" b="1" i="1" u="sng" dirty="0"/>
              <a:t>ΟΛΙΣΤΙΚΗ ΑΝΤΙΜΕΤΩΠΙΣΗ ΛΑΜΒΑΝΟΝΤΑΣ ΥΠΟΨΗ ΣΥΝΝΟΣΗΡΟΤΗΤΕΣ (ΠΑΧΥΣΑΡΚΙΑ, ΚΑΡΔΙΟΠΑΘΕΙΑ, ΝΕΦΡΙΚΗ ΝΟΣΟΣ)</a:t>
            </a:r>
          </a:p>
          <a:p>
            <a:r>
              <a:rPr lang="el-GR" b="1" i="1" u="sng" dirty="0"/>
              <a:t>ΟΧΙ ΑΠΛΑ ΡΥΘΜΙΣΗ ΤΗΣ ΓΛΥΚΟΖΗΣ ΚΑΙ ΤΗΣ </a:t>
            </a:r>
            <a:r>
              <a:rPr lang="en-US" b="1" i="1" u="sng" dirty="0"/>
              <a:t>HbA1C</a:t>
            </a:r>
            <a:endParaRPr lang="en-CH" b="1" i="1" u="sng" dirty="0"/>
          </a:p>
        </p:txBody>
      </p:sp>
    </p:spTree>
    <p:extLst>
      <p:ext uri="{BB962C8B-B14F-4D97-AF65-F5344CB8AC3E}">
        <p14:creationId xmlns:p14="http://schemas.microsoft.com/office/powerpoint/2010/main" val="31439477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585C7C-5252-659D-AB51-F66219526DDC}"/>
              </a:ext>
            </a:extLst>
          </p:cNvPr>
          <p:cNvSpPr txBox="1"/>
          <p:nvPr/>
        </p:nvSpPr>
        <p:spPr>
          <a:xfrm>
            <a:off x="916240" y="-80210"/>
            <a:ext cx="10167014" cy="646331"/>
          </a:xfrm>
          <a:prstGeom prst="rect">
            <a:avLst/>
          </a:prstGeom>
          <a:noFill/>
        </p:spPr>
        <p:txBody>
          <a:bodyPr wrap="none" rtlCol="0">
            <a:spAutoFit/>
          </a:bodyPr>
          <a:lstStyle/>
          <a:p>
            <a:r>
              <a:rPr lang="el-GR" sz="3600" dirty="0"/>
              <a:t>Πώς τίθεται η διάγνωση του σακχαρώδους διαβήτη;</a:t>
            </a:r>
            <a:endParaRPr lang="en-US" sz="3600" dirty="0"/>
          </a:p>
        </p:txBody>
      </p:sp>
      <p:sp>
        <p:nvSpPr>
          <p:cNvPr id="6" name="TextBox 5">
            <a:extLst>
              <a:ext uri="{FF2B5EF4-FFF2-40B4-BE49-F238E27FC236}">
                <a16:creationId xmlns:a16="http://schemas.microsoft.com/office/drawing/2014/main" id="{7DA8AB66-EDF9-3D5D-F98F-D1ADAA911E93}"/>
              </a:ext>
            </a:extLst>
          </p:cNvPr>
          <p:cNvSpPr txBox="1"/>
          <p:nvPr/>
        </p:nvSpPr>
        <p:spPr>
          <a:xfrm>
            <a:off x="738801" y="1278029"/>
            <a:ext cx="10750828" cy="4893647"/>
          </a:xfrm>
          <a:prstGeom prst="rect">
            <a:avLst/>
          </a:prstGeom>
          <a:noFill/>
        </p:spPr>
        <p:txBody>
          <a:bodyPr wrap="none" rtlCol="0">
            <a:spAutoFit/>
          </a:bodyPr>
          <a:lstStyle/>
          <a:p>
            <a:pPr algn="ctr"/>
            <a:r>
              <a:rPr lang="el-GR" sz="2400" u="sng" dirty="0"/>
              <a:t>Τιμή γλυκόζης νηστείας </a:t>
            </a:r>
            <a:r>
              <a:rPr lang="el-GR" sz="2400" dirty="0"/>
              <a:t>(μετά από 8ώρη τουλάχιστον νηστεία </a:t>
            </a:r>
            <a:r>
              <a:rPr lang="el-GR" sz="2400" b="1" dirty="0"/>
              <a:t>≥ 126 </a:t>
            </a:r>
            <a:r>
              <a:rPr lang="en-US" sz="2400" b="1" dirty="0"/>
              <a:t>mg/dl</a:t>
            </a:r>
            <a:endParaRPr lang="el-GR" sz="2400" b="1" dirty="0"/>
          </a:p>
          <a:p>
            <a:pPr algn="ctr"/>
            <a:r>
              <a:rPr lang="el-GR" sz="2400" dirty="0"/>
              <a:t>(100-125 </a:t>
            </a:r>
            <a:r>
              <a:rPr lang="en-US" sz="2400" dirty="0"/>
              <a:t>mg/dl </a:t>
            </a:r>
            <a:r>
              <a:rPr lang="el-GR" sz="2400" dirty="0" err="1"/>
              <a:t>προδιαβήτης</a:t>
            </a:r>
            <a:r>
              <a:rPr lang="el-GR" sz="2400" dirty="0"/>
              <a:t>, &lt;100 </a:t>
            </a:r>
            <a:r>
              <a:rPr lang="en-US" sz="2400" dirty="0"/>
              <a:t>mg/dl </a:t>
            </a:r>
            <a:r>
              <a:rPr lang="el-GR" sz="2400" dirty="0"/>
              <a:t>φυσιολογικό)</a:t>
            </a:r>
            <a:endParaRPr lang="en-US" sz="2400" dirty="0"/>
          </a:p>
          <a:p>
            <a:pPr algn="ctr"/>
            <a:r>
              <a:rPr lang="el-GR" sz="2400" dirty="0"/>
              <a:t>ή</a:t>
            </a:r>
          </a:p>
          <a:p>
            <a:pPr algn="ctr"/>
            <a:r>
              <a:rPr lang="el-GR" sz="2400" u="sng" dirty="0" err="1"/>
              <a:t>Γλυκοζυλιωμένη</a:t>
            </a:r>
            <a:r>
              <a:rPr lang="el-GR" sz="2400" u="sng" dirty="0"/>
              <a:t> αιμοσφαιρίνη </a:t>
            </a:r>
            <a:r>
              <a:rPr lang="en-US" sz="2400" b="1" dirty="0"/>
              <a:t>HbA1C</a:t>
            </a:r>
            <a:r>
              <a:rPr lang="el-GR" sz="2400" b="1" dirty="0"/>
              <a:t> ≥ </a:t>
            </a:r>
            <a:r>
              <a:rPr lang="en-US" sz="2400" b="1" dirty="0"/>
              <a:t>6.5%</a:t>
            </a:r>
            <a:endParaRPr lang="el-GR" sz="2400" b="1" dirty="0"/>
          </a:p>
          <a:p>
            <a:pPr algn="ctr"/>
            <a:r>
              <a:rPr lang="en-US" sz="2400" dirty="0"/>
              <a:t>HbA1C</a:t>
            </a:r>
            <a:r>
              <a:rPr lang="el-GR" sz="2400" dirty="0"/>
              <a:t>=</a:t>
            </a:r>
            <a:r>
              <a:rPr lang="en-US" sz="2400" dirty="0"/>
              <a:t> 5.7-6.4% </a:t>
            </a:r>
            <a:r>
              <a:rPr lang="el-GR" sz="2400" dirty="0" err="1"/>
              <a:t>προδιαβήτης</a:t>
            </a:r>
            <a:r>
              <a:rPr lang="el-GR" sz="2400" dirty="0"/>
              <a:t>, </a:t>
            </a:r>
            <a:r>
              <a:rPr lang="fr-CH" sz="2400" dirty="0"/>
              <a:t>HbA1C</a:t>
            </a:r>
            <a:r>
              <a:rPr lang="el-GR" sz="2400" dirty="0"/>
              <a:t>&lt;5.7% φυσιολογικό</a:t>
            </a:r>
            <a:endParaRPr lang="en-US" sz="2400" dirty="0"/>
          </a:p>
          <a:p>
            <a:pPr algn="ctr"/>
            <a:r>
              <a:rPr lang="el-GR" sz="2400" dirty="0"/>
              <a:t>ή</a:t>
            </a:r>
          </a:p>
          <a:p>
            <a:pPr algn="ctr"/>
            <a:r>
              <a:rPr lang="el-GR" sz="2400" dirty="0"/>
              <a:t>σε </a:t>
            </a:r>
            <a:r>
              <a:rPr lang="el-GR" sz="2400" u="sng" dirty="0"/>
              <a:t>τεστ ανοχής στη γλυκόζη </a:t>
            </a:r>
            <a:r>
              <a:rPr lang="el-GR" sz="2400" dirty="0"/>
              <a:t>με χορήγηση 75 γραμμαρίων άνυδρης γλυκόζης σε νερό</a:t>
            </a:r>
          </a:p>
          <a:p>
            <a:pPr algn="ctr"/>
            <a:r>
              <a:rPr lang="el-GR" sz="2400" dirty="0"/>
              <a:t>μετά από ολονύχτια, τουλάχιστον 8ώρη νηστεία να </a:t>
            </a:r>
            <a:r>
              <a:rPr lang="el-GR" sz="2400" b="1" dirty="0"/>
              <a:t>έχουμε μετά από δύο ώρες</a:t>
            </a:r>
          </a:p>
          <a:p>
            <a:pPr algn="ctr"/>
            <a:r>
              <a:rPr lang="el-GR" sz="2400" b="1" dirty="0"/>
              <a:t>γλυκόζη ≥ 200 </a:t>
            </a:r>
            <a:r>
              <a:rPr lang="en-US" sz="2400" b="1" dirty="0"/>
              <a:t>mg/dl</a:t>
            </a:r>
            <a:r>
              <a:rPr lang="el-GR" sz="2400" b="1" dirty="0"/>
              <a:t> </a:t>
            </a:r>
            <a:r>
              <a:rPr lang="el-GR" sz="2400" dirty="0"/>
              <a:t>(140-199 </a:t>
            </a:r>
            <a:r>
              <a:rPr lang="en-US" sz="2400" dirty="0"/>
              <a:t>mg/dl </a:t>
            </a:r>
            <a:r>
              <a:rPr lang="el-GR" sz="2400" dirty="0" err="1"/>
              <a:t>προδιαβήτης</a:t>
            </a:r>
            <a:r>
              <a:rPr lang="el-GR" sz="2400" dirty="0"/>
              <a:t>, &lt;140 </a:t>
            </a:r>
            <a:r>
              <a:rPr lang="en-US" sz="2400" dirty="0"/>
              <a:t>mg/dl </a:t>
            </a:r>
            <a:r>
              <a:rPr lang="el-GR" sz="2400" dirty="0"/>
              <a:t>φυσιολογικό)</a:t>
            </a:r>
            <a:endParaRPr lang="en-US" sz="2400" dirty="0"/>
          </a:p>
          <a:p>
            <a:pPr algn="ctr"/>
            <a:r>
              <a:rPr lang="el-GR" sz="2400" dirty="0"/>
              <a:t>ή </a:t>
            </a:r>
          </a:p>
          <a:p>
            <a:pPr algn="ctr"/>
            <a:r>
              <a:rPr lang="el-GR" sz="2400" dirty="0"/>
              <a:t>σε ασθενή με συμπτώματα υπεργλυκαιμίας  (πολυουρία, πολυδιψία)</a:t>
            </a:r>
          </a:p>
          <a:p>
            <a:pPr algn="ctr"/>
            <a:r>
              <a:rPr lang="el-GR" sz="2400" b="1" dirty="0"/>
              <a:t>τυχαία μέτρηση γλυκόζης </a:t>
            </a:r>
            <a:r>
              <a:rPr lang="en-US" sz="2400" b="1" dirty="0"/>
              <a:t>≥ 200 mg/dl</a:t>
            </a:r>
            <a:endParaRPr lang="el-GR" sz="2400" b="1" dirty="0"/>
          </a:p>
          <a:p>
            <a:pPr algn="ctr"/>
            <a:endParaRPr lang="en-US" sz="2400" dirty="0"/>
          </a:p>
        </p:txBody>
      </p:sp>
    </p:spTree>
    <p:extLst>
      <p:ext uri="{BB962C8B-B14F-4D97-AF65-F5344CB8AC3E}">
        <p14:creationId xmlns:p14="http://schemas.microsoft.com/office/powerpoint/2010/main" val="2253307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195348-CB90-403A-8EBF-982E08BF6C79}"/>
              </a:ext>
            </a:extLst>
          </p:cNvPr>
          <p:cNvSpPr txBox="1"/>
          <p:nvPr/>
        </p:nvSpPr>
        <p:spPr>
          <a:xfrm>
            <a:off x="4482058" y="0"/>
            <a:ext cx="2533338" cy="535531"/>
          </a:xfrm>
          <a:prstGeom prst="rect">
            <a:avLst/>
          </a:prstGeom>
          <a:noFill/>
        </p:spPr>
        <p:txBody>
          <a:bodyPr wrap="square" rtlCol="0">
            <a:spAutoFit/>
          </a:bodyPr>
          <a:lstStyle/>
          <a:p>
            <a:pPr algn="ctr">
              <a:lnSpc>
                <a:spcPct val="90000"/>
              </a:lnSpc>
              <a:spcBef>
                <a:spcPct val="0"/>
              </a:spcBef>
            </a:pPr>
            <a:r>
              <a:rPr lang="el-GR" sz="3200" dirty="0"/>
              <a:t>Σύνοψη</a:t>
            </a:r>
            <a:endParaRPr lang="en-US" sz="3200" dirty="0"/>
          </a:p>
        </p:txBody>
      </p:sp>
      <p:sp>
        <p:nvSpPr>
          <p:cNvPr id="5" name="TextBox 4">
            <a:extLst>
              <a:ext uri="{FF2B5EF4-FFF2-40B4-BE49-F238E27FC236}">
                <a16:creationId xmlns:a16="http://schemas.microsoft.com/office/drawing/2014/main" id="{1EA96D99-B29D-42E2-89BB-A2D23982D2F3}"/>
              </a:ext>
            </a:extLst>
          </p:cNvPr>
          <p:cNvSpPr txBox="1"/>
          <p:nvPr/>
        </p:nvSpPr>
        <p:spPr>
          <a:xfrm>
            <a:off x="209862" y="535531"/>
            <a:ext cx="11408123" cy="1200329"/>
          </a:xfrm>
          <a:prstGeom prst="rect">
            <a:avLst/>
          </a:prstGeom>
          <a:noFill/>
        </p:spPr>
        <p:txBody>
          <a:bodyPr wrap="none" rtlCol="0">
            <a:spAutoFit/>
          </a:bodyPr>
          <a:lstStyle/>
          <a:p>
            <a:pPr marL="342900" indent="-342900">
              <a:buFont typeface="Wingdings" panose="05000000000000000000" pitchFamily="2" charset="2"/>
              <a:buChar char="ü"/>
            </a:pPr>
            <a:r>
              <a:rPr lang="el-GR" sz="2400" dirty="0"/>
              <a:t>Ο σακχαρώδης διαβήτης χαρακτηρίζεται από υπεργλυκαιμία που οφείλεται είτε</a:t>
            </a:r>
          </a:p>
          <a:p>
            <a:r>
              <a:rPr lang="el-GR" sz="2400" dirty="0"/>
              <a:t>στην απόλυτη έλλειψη ινσουλίνης λόγω </a:t>
            </a:r>
            <a:r>
              <a:rPr lang="el-GR" sz="2400" dirty="0" err="1"/>
              <a:t>αυτοάνοσης</a:t>
            </a:r>
            <a:r>
              <a:rPr lang="el-GR" sz="2400" dirty="0"/>
              <a:t> καταστροφής των β κυττάρων (ΣΔ1) </a:t>
            </a:r>
          </a:p>
          <a:p>
            <a:r>
              <a:rPr lang="el-GR" sz="2400" dirty="0"/>
              <a:t>είτε στη σχετική έλλειψη ινσουλίνης-αντίσταση στην ινσουλίνη (ΣΔ2). </a:t>
            </a:r>
            <a:endParaRPr lang="en-US" sz="2400" dirty="0"/>
          </a:p>
        </p:txBody>
      </p:sp>
      <p:sp>
        <p:nvSpPr>
          <p:cNvPr id="7" name="TextBox 6">
            <a:extLst>
              <a:ext uri="{FF2B5EF4-FFF2-40B4-BE49-F238E27FC236}">
                <a16:creationId xmlns:a16="http://schemas.microsoft.com/office/drawing/2014/main" id="{757FC708-57CC-4DF7-A179-97257E2B5A6B}"/>
              </a:ext>
            </a:extLst>
          </p:cNvPr>
          <p:cNvSpPr txBox="1"/>
          <p:nvPr/>
        </p:nvSpPr>
        <p:spPr>
          <a:xfrm>
            <a:off x="97568" y="1843224"/>
            <a:ext cx="11817915" cy="1200329"/>
          </a:xfrm>
          <a:prstGeom prst="rect">
            <a:avLst/>
          </a:prstGeom>
          <a:noFill/>
        </p:spPr>
        <p:txBody>
          <a:bodyPr wrap="none" rtlCol="0">
            <a:spAutoFit/>
          </a:bodyPr>
          <a:lstStyle/>
          <a:p>
            <a:pPr marL="342900" indent="-342900">
              <a:buFont typeface="Wingdings" panose="05000000000000000000" pitchFamily="2" charset="2"/>
              <a:buChar char="ü"/>
            </a:pPr>
            <a:r>
              <a:rPr lang="el-GR" sz="2400" dirty="0"/>
              <a:t>Η αντίσταση στην ινσουλίνη οφείλεται στην επίδραση φλεγμονωδών </a:t>
            </a:r>
            <a:r>
              <a:rPr lang="el-GR" sz="2400" dirty="0" err="1"/>
              <a:t>κυττοκινών</a:t>
            </a:r>
            <a:r>
              <a:rPr lang="el-GR" sz="2400" dirty="0"/>
              <a:t>, έκτοπη </a:t>
            </a:r>
          </a:p>
          <a:p>
            <a:r>
              <a:rPr lang="el-GR" sz="2400" dirty="0"/>
              <a:t>εναπόθεση λιπιδίων σε μυ και ήπαρ που οδηγεί σε μειωμένη πρόσληψη γλυκόζης μέσω των </a:t>
            </a:r>
            <a:endParaRPr lang="en-US" sz="2400" dirty="0"/>
          </a:p>
          <a:p>
            <a:r>
              <a:rPr lang="en-US" sz="2400" dirty="0"/>
              <a:t>GLUT4 </a:t>
            </a:r>
            <a:r>
              <a:rPr lang="el-GR" sz="2400" dirty="0"/>
              <a:t>και μειωμένη καταστολή της </a:t>
            </a:r>
            <a:r>
              <a:rPr lang="el-GR" sz="2400" dirty="0" err="1"/>
              <a:t>γλυκονεογένεσης</a:t>
            </a:r>
            <a:r>
              <a:rPr lang="el-GR" sz="2400" dirty="0"/>
              <a:t> αντίστοιχα. </a:t>
            </a:r>
            <a:endParaRPr lang="en-US" sz="2400" dirty="0"/>
          </a:p>
        </p:txBody>
      </p:sp>
      <p:sp>
        <p:nvSpPr>
          <p:cNvPr id="8" name="TextBox 7">
            <a:extLst>
              <a:ext uri="{FF2B5EF4-FFF2-40B4-BE49-F238E27FC236}">
                <a16:creationId xmlns:a16="http://schemas.microsoft.com/office/drawing/2014/main" id="{FB8915AD-CA7D-430B-97CB-E9B0D5671DA5}"/>
              </a:ext>
            </a:extLst>
          </p:cNvPr>
          <p:cNvSpPr txBox="1"/>
          <p:nvPr/>
        </p:nvSpPr>
        <p:spPr>
          <a:xfrm>
            <a:off x="97568" y="3198167"/>
            <a:ext cx="6463693" cy="461665"/>
          </a:xfrm>
          <a:prstGeom prst="rect">
            <a:avLst/>
          </a:prstGeom>
          <a:noFill/>
        </p:spPr>
        <p:txBody>
          <a:bodyPr wrap="none" rtlCol="0">
            <a:spAutoFit/>
          </a:bodyPr>
          <a:lstStyle/>
          <a:p>
            <a:pPr marL="342900" indent="-342900">
              <a:buFont typeface="Wingdings" panose="05000000000000000000" pitchFamily="2" charset="2"/>
              <a:buChar char="ü"/>
            </a:pPr>
            <a:r>
              <a:rPr lang="el-GR" sz="2400" dirty="0"/>
              <a:t>Οι ασθενείς με ΣΔ2 είναι κατά 80% παχύσαρκοι</a:t>
            </a:r>
            <a:endParaRPr lang="en-US" sz="2400" dirty="0"/>
          </a:p>
        </p:txBody>
      </p:sp>
      <p:sp>
        <p:nvSpPr>
          <p:cNvPr id="9" name="TextBox 8">
            <a:extLst>
              <a:ext uri="{FF2B5EF4-FFF2-40B4-BE49-F238E27FC236}">
                <a16:creationId xmlns:a16="http://schemas.microsoft.com/office/drawing/2014/main" id="{248FB6F0-3F7B-4532-9FED-3A8B5C5EC8C8}"/>
              </a:ext>
            </a:extLst>
          </p:cNvPr>
          <p:cNvSpPr txBox="1"/>
          <p:nvPr/>
        </p:nvSpPr>
        <p:spPr>
          <a:xfrm>
            <a:off x="0" y="3822966"/>
            <a:ext cx="11172033" cy="830997"/>
          </a:xfrm>
          <a:prstGeom prst="rect">
            <a:avLst/>
          </a:prstGeom>
          <a:noFill/>
        </p:spPr>
        <p:txBody>
          <a:bodyPr wrap="none" rtlCol="0">
            <a:spAutoFit/>
          </a:bodyPr>
          <a:lstStyle/>
          <a:p>
            <a:pPr marL="342900" indent="-342900">
              <a:buFont typeface="Wingdings" panose="05000000000000000000" pitchFamily="2" charset="2"/>
              <a:buChar char="ü"/>
            </a:pPr>
            <a:r>
              <a:rPr lang="el-GR" sz="2400" dirty="0"/>
              <a:t>Το </a:t>
            </a:r>
            <a:r>
              <a:rPr lang="en-US" sz="2400" dirty="0"/>
              <a:t>OGTT </a:t>
            </a:r>
            <a:r>
              <a:rPr lang="el-GR" sz="2400" dirty="0"/>
              <a:t>είναι τεστ διάγνωσης ΣΔ2 και γίνεται </a:t>
            </a:r>
            <a:r>
              <a:rPr lang="en-US" sz="2400" dirty="0"/>
              <a:t>per </a:t>
            </a:r>
            <a:r>
              <a:rPr lang="en-US" sz="2400" dirty="0" err="1"/>
              <a:t>os</a:t>
            </a:r>
            <a:r>
              <a:rPr lang="en-US" sz="2400" dirty="0"/>
              <a:t> </a:t>
            </a:r>
            <a:r>
              <a:rPr lang="el-GR" sz="2400" dirty="0"/>
              <a:t>όχι μόνο για λόγους πρακτικούς</a:t>
            </a:r>
          </a:p>
          <a:p>
            <a:r>
              <a:rPr lang="el-GR" sz="2400" dirty="0"/>
              <a:t>      αλλά και γιατί με την </a:t>
            </a:r>
            <a:r>
              <a:rPr lang="en-US" sz="2400" dirty="0" err="1"/>
              <a:t>p.os</a:t>
            </a:r>
            <a:r>
              <a:rPr lang="en-US" sz="2400" dirty="0"/>
              <a:t>. </a:t>
            </a:r>
            <a:r>
              <a:rPr lang="el-GR" sz="2400" dirty="0"/>
              <a:t>λήψη γλυκόζης ενεργοποιούνται οι </a:t>
            </a:r>
            <a:r>
              <a:rPr lang="el-GR" sz="2400" dirty="0" err="1"/>
              <a:t>ινκρετίνες</a:t>
            </a:r>
            <a:r>
              <a:rPr lang="en-US" sz="2400" dirty="0"/>
              <a:t>  </a:t>
            </a:r>
          </a:p>
        </p:txBody>
      </p:sp>
      <p:sp>
        <p:nvSpPr>
          <p:cNvPr id="10" name="TextBox 9">
            <a:extLst>
              <a:ext uri="{FF2B5EF4-FFF2-40B4-BE49-F238E27FC236}">
                <a16:creationId xmlns:a16="http://schemas.microsoft.com/office/drawing/2014/main" id="{DB79AB71-C440-42AA-B102-E35FE71897A3}"/>
              </a:ext>
            </a:extLst>
          </p:cNvPr>
          <p:cNvSpPr txBox="1"/>
          <p:nvPr/>
        </p:nvSpPr>
        <p:spPr>
          <a:xfrm>
            <a:off x="0" y="4739413"/>
            <a:ext cx="12237389" cy="1938992"/>
          </a:xfrm>
          <a:prstGeom prst="rect">
            <a:avLst/>
          </a:prstGeom>
          <a:noFill/>
        </p:spPr>
        <p:txBody>
          <a:bodyPr wrap="none" rtlCol="0">
            <a:spAutoFit/>
          </a:bodyPr>
          <a:lstStyle/>
          <a:p>
            <a:pPr marL="342900" indent="-342900">
              <a:buFont typeface="Wingdings" panose="05000000000000000000" pitchFamily="2" charset="2"/>
              <a:buChar char="ü"/>
            </a:pPr>
            <a:r>
              <a:rPr lang="el-GR" sz="2400" dirty="0"/>
              <a:t>Μπορούμε να επέμβουμε στην </a:t>
            </a:r>
            <a:r>
              <a:rPr lang="el-GR" sz="2400" dirty="0" err="1"/>
              <a:t>παθοφυσιολογία</a:t>
            </a:r>
            <a:r>
              <a:rPr lang="el-GR" sz="2400" dirty="0"/>
              <a:t> του ΣΔ2 σε επίπεδο </a:t>
            </a:r>
            <a:r>
              <a:rPr lang="el-GR" sz="2400" dirty="0" err="1"/>
              <a:t>γλυκονεογένεσης</a:t>
            </a:r>
            <a:endParaRPr lang="el-GR" sz="2400" dirty="0"/>
          </a:p>
          <a:p>
            <a:r>
              <a:rPr lang="el-GR" sz="2400" dirty="0"/>
              <a:t>(</a:t>
            </a:r>
            <a:r>
              <a:rPr lang="el-GR" sz="2400" dirty="0" err="1"/>
              <a:t>μετφορμίνη</a:t>
            </a:r>
            <a:r>
              <a:rPr lang="el-GR" sz="2400" dirty="0"/>
              <a:t>), αντίστασης στην ινσουλίνη (</a:t>
            </a:r>
            <a:r>
              <a:rPr lang="el-GR" sz="2400" dirty="0" err="1"/>
              <a:t>πιογλιταζόνη</a:t>
            </a:r>
            <a:r>
              <a:rPr lang="el-GR" sz="2400" dirty="0"/>
              <a:t>), φαινόμενο </a:t>
            </a:r>
            <a:r>
              <a:rPr lang="el-GR" sz="2400" dirty="0" err="1"/>
              <a:t>ινκρετίνης</a:t>
            </a:r>
            <a:r>
              <a:rPr lang="el-GR" sz="2400" dirty="0"/>
              <a:t> ( </a:t>
            </a:r>
            <a:r>
              <a:rPr lang="en-US" sz="2400" dirty="0"/>
              <a:t>GLP1 or DPP4i)</a:t>
            </a:r>
            <a:endParaRPr lang="el-GR" sz="2400" dirty="0"/>
          </a:p>
          <a:p>
            <a:r>
              <a:rPr lang="el-GR" sz="2400" dirty="0"/>
              <a:t>προτού προβούμε σε θεραπευτική χορήγηση ινσουλίνης. Η </a:t>
            </a:r>
            <a:r>
              <a:rPr lang="el-GR" sz="2400" dirty="0" err="1"/>
              <a:t>μετφορμίνη</a:t>
            </a:r>
            <a:r>
              <a:rPr lang="el-GR" sz="2400" dirty="0"/>
              <a:t> είναι το πρώτο βήμα </a:t>
            </a:r>
          </a:p>
          <a:p>
            <a:r>
              <a:rPr lang="el-GR" sz="2400" dirty="0"/>
              <a:t>και στη συνέχεια η θεραπεία εξατομικεύεται</a:t>
            </a:r>
            <a:r>
              <a:rPr lang="en-US" sz="2400" dirty="0"/>
              <a:t> </a:t>
            </a:r>
            <a:r>
              <a:rPr lang="el-GR" sz="2400" dirty="0"/>
              <a:t>λαμβάνοντας υπόψη όχι μονο τη γλυκαιμική </a:t>
            </a:r>
          </a:p>
          <a:p>
            <a:r>
              <a:rPr lang="el-GR" sz="2400" dirty="0"/>
              <a:t>ρύθμιση αλλά και τις συννοσηρότητες (παχυσαρκία, νεφρική-καρδιαγγειακή νόσος). </a:t>
            </a:r>
            <a:endParaRPr lang="en-US" sz="2400" dirty="0"/>
          </a:p>
        </p:txBody>
      </p:sp>
    </p:spTree>
    <p:extLst>
      <p:ext uri="{BB962C8B-B14F-4D97-AF65-F5344CB8AC3E}">
        <p14:creationId xmlns:p14="http://schemas.microsoft.com/office/powerpoint/2010/main" val="3987104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qr code with black squares&#10;&#10;Description automatically generated">
            <a:extLst>
              <a:ext uri="{FF2B5EF4-FFF2-40B4-BE49-F238E27FC236}">
                <a16:creationId xmlns:a16="http://schemas.microsoft.com/office/drawing/2014/main" id="{339F1DDD-CDF2-1222-C224-C7F28BDE7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2686" y="884289"/>
            <a:ext cx="5330952" cy="5330952"/>
          </a:xfrm>
          <a:prstGeom prst="rect">
            <a:avLst/>
          </a:prstGeom>
        </p:spPr>
      </p:pic>
      <p:sp>
        <p:nvSpPr>
          <p:cNvPr id="13" name="TextBox 12">
            <a:extLst>
              <a:ext uri="{FF2B5EF4-FFF2-40B4-BE49-F238E27FC236}">
                <a16:creationId xmlns:a16="http://schemas.microsoft.com/office/drawing/2014/main" id="{83AA676C-19E5-F2EB-ACFA-CDF7F175C7EB}"/>
              </a:ext>
            </a:extLst>
          </p:cNvPr>
          <p:cNvSpPr txBox="1"/>
          <p:nvPr/>
        </p:nvSpPr>
        <p:spPr>
          <a:xfrm>
            <a:off x="3048762" y="6307574"/>
            <a:ext cx="6094476" cy="461665"/>
          </a:xfrm>
          <a:prstGeom prst="rect">
            <a:avLst/>
          </a:prstGeom>
          <a:noFill/>
        </p:spPr>
        <p:txBody>
          <a:bodyPr wrap="square">
            <a:spAutoFit/>
          </a:bodyPr>
          <a:lstStyle/>
          <a:p>
            <a:r>
              <a:rPr lang="en-US" sz="2400" dirty="0"/>
              <a:t>https://take.quiz-maker.com/Q1M4ZP7E5</a:t>
            </a:r>
            <a:endParaRPr lang="en-CH" sz="2400" dirty="0"/>
          </a:p>
        </p:txBody>
      </p:sp>
      <p:sp>
        <p:nvSpPr>
          <p:cNvPr id="14" name="TextBox 13">
            <a:extLst>
              <a:ext uri="{FF2B5EF4-FFF2-40B4-BE49-F238E27FC236}">
                <a16:creationId xmlns:a16="http://schemas.microsoft.com/office/drawing/2014/main" id="{4011BA7C-5A24-0BE2-2AD3-AEB4B2F17AA5}"/>
              </a:ext>
            </a:extLst>
          </p:cNvPr>
          <p:cNvSpPr txBox="1"/>
          <p:nvPr/>
        </p:nvSpPr>
        <p:spPr>
          <a:xfrm>
            <a:off x="3904488" y="88761"/>
            <a:ext cx="3668184" cy="584775"/>
          </a:xfrm>
          <a:prstGeom prst="rect">
            <a:avLst/>
          </a:prstGeom>
          <a:noFill/>
        </p:spPr>
        <p:txBody>
          <a:bodyPr wrap="none" rtlCol="0">
            <a:spAutoFit/>
          </a:bodyPr>
          <a:lstStyle/>
          <a:p>
            <a:r>
              <a:rPr lang="en-US" sz="3200" dirty="0"/>
              <a:t>Quiz </a:t>
            </a:r>
            <a:r>
              <a:rPr lang="el-GR" sz="3200" dirty="0"/>
              <a:t>για τον διαβήτη</a:t>
            </a:r>
            <a:endParaRPr lang="en-CH" sz="3200" dirty="0"/>
          </a:p>
        </p:txBody>
      </p:sp>
    </p:spTree>
    <p:extLst>
      <p:ext uri="{BB962C8B-B14F-4D97-AF65-F5344CB8AC3E}">
        <p14:creationId xmlns:p14="http://schemas.microsoft.com/office/powerpoint/2010/main" val="1647227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3B9AF4-D2F3-BB86-7331-B5DD3FE0395A}"/>
              </a:ext>
            </a:extLst>
          </p:cNvPr>
          <p:cNvPicPr>
            <a:picLocks noChangeAspect="1"/>
          </p:cNvPicPr>
          <p:nvPr/>
        </p:nvPicPr>
        <p:blipFill>
          <a:blip r:embed="rId2"/>
          <a:stretch>
            <a:fillRect/>
          </a:stretch>
        </p:blipFill>
        <p:spPr>
          <a:xfrm>
            <a:off x="0" y="1063280"/>
            <a:ext cx="12192000" cy="3963344"/>
          </a:xfrm>
          <a:prstGeom prst="rect">
            <a:avLst/>
          </a:prstGeom>
        </p:spPr>
      </p:pic>
    </p:spTree>
    <p:extLst>
      <p:ext uri="{BB962C8B-B14F-4D97-AF65-F5344CB8AC3E}">
        <p14:creationId xmlns:p14="http://schemas.microsoft.com/office/powerpoint/2010/main" val="3046662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1FFFB2-2144-0BE0-3EB8-725F1D373A16}"/>
              </a:ext>
            </a:extLst>
          </p:cNvPr>
          <p:cNvPicPr>
            <a:picLocks noChangeAspect="1"/>
          </p:cNvPicPr>
          <p:nvPr/>
        </p:nvPicPr>
        <p:blipFill>
          <a:blip r:embed="rId2"/>
          <a:stretch>
            <a:fillRect/>
          </a:stretch>
        </p:blipFill>
        <p:spPr>
          <a:xfrm>
            <a:off x="0" y="0"/>
            <a:ext cx="12192000" cy="2952222"/>
          </a:xfrm>
          <a:prstGeom prst="rect">
            <a:avLst/>
          </a:prstGeom>
        </p:spPr>
      </p:pic>
      <p:pic>
        <p:nvPicPr>
          <p:cNvPr id="11" name="Picture 10">
            <a:extLst>
              <a:ext uri="{FF2B5EF4-FFF2-40B4-BE49-F238E27FC236}">
                <a16:creationId xmlns:a16="http://schemas.microsoft.com/office/drawing/2014/main" id="{2B84CD85-3A39-4424-5772-9F6990015C36}"/>
              </a:ext>
            </a:extLst>
          </p:cNvPr>
          <p:cNvPicPr>
            <a:picLocks noChangeAspect="1"/>
          </p:cNvPicPr>
          <p:nvPr/>
        </p:nvPicPr>
        <p:blipFill>
          <a:blip r:embed="rId3"/>
          <a:stretch>
            <a:fillRect/>
          </a:stretch>
        </p:blipFill>
        <p:spPr>
          <a:xfrm>
            <a:off x="73152" y="3102150"/>
            <a:ext cx="12192000" cy="3579779"/>
          </a:xfrm>
          <a:prstGeom prst="rect">
            <a:avLst/>
          </a:prstGeom>
        </p:spPr>
      </p:pic>
    </p:spTree>
    <p:extLst>
      <p:ext uri="{BB962C8B-B14F-4D97-AF65-F5344CB8AC3E}">
        <p14:creationId xmlns:p14="http://schemas.microsoft.com/office/powerpoint/2010/main" val="3172807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28890E-A9F7-AAA2-A854-F489D5FDF483}"/>
              </a:ext>
            </a:extLst>
          </p:cNvPr>
          <p:cNvPicPr>
            <a:picLocks noChangeAspect="1"/>
          </p:cNvPicPr>
          <p:nvPr/>
        </p:nvPicPr>
        <p:blipFill>
          <a:blip r:embed="rId2"/>
          <a:stretch>
            <a:fillRect/>
          </a:stretch>
        </p:blipFill>
        <p:spPr>
          <a:xfrm>
            <a:off x="0" y="-128016"/>
            <a:ext cx="12192000" cy="3671665"/>
          </a:xfrm>
          <a:prstGeom prst="rect">
            <a:avLst/>
          </a:prstGeom>
        </p:spPr>
      </p:pic>
      <p:pic>
        <p:nvPicPr>
          <p:cNvPr id="7" name="Picture 6">
            <a:extLst>
              <a:ext uri="{FF2B5EF4-FFF2-40B4-BE49-F238E27FC236}">
                <a16:creationId xmlns:a16="http://schemas.microsoft.com/office/drawing/2014/main" id="{2A149894-E115-6A20-1CC5-83DC552BA98E}"/>
              </a:ext>
            </a:extLst>
          </p:cNvPr>
          <p:cNvPicPr>
            <a:picLocks noChangeAspect="1"/>
          </p:cNvPicPr>
          <p:nvPr/>
        </p:nvPicPr>
        <p:blipFill>
          <a:blip r:embed="rId3"/>
          <a:stretch>
            <a:fillRect/>
          </a:stretch>
        </p:blipFill>
        <p:spPr>
          <a:xfrm>
            <a:off x="0" y="4075043"/>
            <a:ext cx="12192000" cy="2782957"/>
          </a:xfrm>
          <a:prstGeom prst="rect">
            <a:avLst/>
          </a:prstGeom>
        </p:spPr>
      </p:pic>
    </p:spTree>
    <p:extLst>
      <p:ext uri="{BB962C8B-B14F-4D97-AF65-F5344CB8AC3E}">
        <p14:creationId xmlns:p14="http://schemas.microsoft.com/office/powerpoint/2010/main" val="338911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C65E88-9AD8-1250-CBCE-EBF03FA44271}"/>
              </a:ext>
            </a:extLst>
          </p:cNvPr>
          <p:cNvPicPr>
            <a:picLocks noChangeAspect="1"/>
          </p:cNvPicPr>
          <p:nvPr/>
        </p:nvPicPr>
        <p:blipFill>
          <a:blip r:embed="rId2"/>
          <a:stretch>
            <a:fillRect/>
          </a:stretch>
        </p:blipFill>
        <p:spPr>
          <a:xfrm>
            <a:off x="0" y="0"/>
            <a:ext cx="12192000" cy="2916605"/>
          </a:xfrm>
          <a:prstGeom prst="rect">
            <a:avLst/>
          </a:prstGeom>
        </p:spPr>
      </p:pic>
      <p:pic>
        <p:nvPicPr>
          <p:cNvPr id="7" name="Picture 6">
            <a:extLst>
              <a:ext uri="{FF2B5EF4-FFF2-40B4-BE49-F238E27FC236}">
                <a16:creationId xmlns:a16="http://schemas.microsoft.com/office/drawing/2014/main" id="{8178309A-8A45-3C60-1DB2-A8868F7F8EC1}"/>
              </a:ext>
            </a:extLst>
          </p:cNvPr>
          <p:cNvPicPr>
            <a:picLocks noChangeAspect="1"/>
          </p:cNvPicPr>
          <p:nvPr/>
        </p:nvPicPr>
        <p:blipFill>
          <a:blip r:embed="rId3"/>
          <a:stretch>
            <a:fillRect/>
          </a:stretch>
        </p:blipFill>
        <p:spPr>
          <a:xfrm>
            <a:off x="0" y="2802430"/>
            <a:ext cx="12192000" cy="4073858"/>
          </a:xfrm>
          <a:prstGeom prst="rect">
            <a:avLst/>
          </a:prstGeom>
        </p:spPr>
      </p:pic>
    </p:spTree>
    <p:extLst>
      <p:ext uri="{BB962C8B-B14F-4D97-AF65-F5344CB8AC3E}">
        <p14:creationId xmlns:p14="http://schemas.microsoft.com/office/powerpoint/2010/main" val="1967743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8494C6-0DE6-D3C4-6190-84141DAAE131}"/>
              </a:ext>
            </a:extLst>
          </p:cNvPr>
          <p:cNvPicPr>
            <a:picLocks noChangeAspect="1"/>
          </p:cNvPicPr>
          <p:nvPr/>
        </p:nvPicPr>
        <p:blipFill>
          <a:blip r:embed="rId2"/>
          <a:stretch>
            <a:fillRect/>
          </a:stretch>
        </p:blipFill>
        <p:spPr>
          <a:xfrm>
            <a:off x="0" y="0"/>
            <a:ext cx="12192000" cy="2873989"/>
          </a:xfrm>
          <a:prstGeom prst="rect">
            <a:avLst/>
          </a:prstGeom>
        </p:spPr>
      </p:pic>
    </p:spTree>
    <p:extLst>
      <p:ext uri="{BB962C8B-B14F-4D97-AF65-F5344CB8AC3E}">
        <p14:creationId xmlns:p14="http://schemas.microsoft.com/office/powerpoint/2010/main" val="3463704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EDE9DA-0CF4-ECCE-0FD0-4B4C6A202278}"/>
              </a:ext>
            </a:extLst>
          </p:cNvPr>
          <p:cNvSpPr txBox="1"/>
          <p:nvPr/>
        </p:nvSpPr>
        <p:spPr>
          <a:xfrm>
            <a:off x="4671942" y="2642616"/>
            <a:ext cx="2487348" cy="584775"/>
          </a:xfrm>
          <a:prstGeom prst="rect">
            <a:avLst/>
          </a:prstGeom>
          <a:noFill/>
        </p:spPr>
        <p:txBody>
          <a:bodyPr wrap="none" rtlCol="0">
            <a:spAutoFit/>
          </a:bodyPr>
          <a:lstStyle/>
          <a:p>
            <a:r>
              <a:rPr lang="en-US" sz="3200" dirty="0"/>
              <a:t>Case studies</a:t>
            </a:r>
          </a:p>
        </p:txBody>
      </p:sp>
    </p:spTree>
    <p:extLst>
      <p:ext uri="{BB962C8B-B14F-4D97-AF65-F5344CB8AC3E}">
        <p14:creationId xmlns:p14="http://schemas.microsoft.com/office/powerpoint/2010/main" val="2118186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44C3E-851D-4D98-4524-306BB4543749}"/>
              </a:ext>
            </a:extLst>
          </p:cNvPr>
          <p:cNvSpPr txBox="1"/>
          <p:nvPr/>
        </p:nvSpPr>
        <p:spPr>
          <a:xfrm>
            <a:off x="4315326" y="0"/>
            <a:ext cx="2487348" cy="584775"/>
          </a:xfrm>
          <a:prstGeom prst="rect">
            <a:avLst/>
          </a:prstGeom>
          <a:noFill/>
        </p:spPr>
        <p:txBody>
          <a:bodyPr wrap="none" rtlCol="0">
            <a:spAutoFit/>
          </a:bodyPr>
          <a:lstStyle/>
          <a:p>
            <a:r>
              <a:rPr lang="en-US" sz="3200" dirty="0"/>
              <a:t>Case studies</a:t>
            </a:r>
          </a:p>
        </p:txBody>
      </p:sp>
      <p:sp>
        <p:nvSpPr>
          <p:cNvPr id="5" name="TextBox 4">
            <a:extLst>
              <a:ext uri="{FF2B5EF4-FFF2-40B4-BE49-F238E27FC236}">
                <a16:creationId xmlns:a16="http://schemas.microsoft.com/office/drawing/2014/main" id="{EBB3BCBD-FC9A-7C8D-5C91-5B5791DC230D}"/>
              </a:ext>
            </a:extLst>
          </p:cNvPr>
          <p:cNvSpPr txBox="1"/>
          <p:nvPr/>
        </p:nvSpPr>
        <p:spPr>
          <a:xfrm>
            <a:off x="216568" y="737937"/>
            <a:ext cx="7782772" cy="830997"/>
          </a:xfrm>
          <a:prstGeom prst="rect">
            <a:avLst/>
          </a:prstGeom>
          <a:noFill/>
        </p:spPr>
        <p:txBody>
          <a:bodyPr wrap="none" rtlCol="0">
            <a:spAutoFit/>
          </a:bodyPr>
          <a:lstStyle/>
          <a:p>
            <a:r>
              <a:rPr lang="el-GR" sz="2400" dirty="0"/>
              <a:t>Ένας 40χρονος υπέρβαρος άνδρας κάνει το ετήσιο </a:t>
            </a:r>
            <a:r>
              <a:rPr lang="en-US" sz="2400" dirty="0"/>
              <a:t>check-up.</a:t>
            </a:r>
          </a:p>
          <a:p>
            <a:r>
              <a:rPr lang="el-GR" sz="2400" dirty="0"/>
              <a:t>Γλυκόζη νηστείας</a:t>
            </a:r>
            <a:r>
              <a:rPr lang="en-US" sz="2400" dirty="0"/>
              <a:t>: 118 mg/dl </a:t>
            </a:r>
          </a:p>
        </p:txBody>
      </p:sp>
      <p:sp>
        <p:nvSpPr>
          <p:cNvPr id="6" name="TextBox 5">
            <a:extLst>
              <a:ext uri="{FF2B5EF4-FFF2-40B4-BE49-F238E27FC236}">
                <a16:creationId xmlns:a16="http://schemas.microsoft.com/office/drawing/2014/main" id="{046D3083-4E01-0D81-BFF4-54B8D64A340E}"/>
              </a:ext>
            </a:extLst>
          </p:cNvPr>
          <p:cNvSpPr txBox="1"/>
          <p:nvPr/>
        </p:nvSpPr>
        <p:spPr>
          <a:xfrm>
            <a:off x="11582538" y="0"/>
            <a:ext cx="609462" cy="369332"/>
          </a:xfrm>
          <a:prstGeom prst="rect">
            <a:avLst/>
          </a:prstGeom>
          <a:noFill/>
        </p:spPr>
        <p:txBody>
          <a:bodyPr wrap="none" rtlCol="0">
            <a:spAutoFit/>
          </a:bodyPr>
          <a:lstStyle/>
          <a:p>
            <a:r>
              <a:rPr lang="en-US" b="1" dirty="0"/>
              <a:t>CS1</a:t>
            </a:r>
          </a:p>
        </p:txBody>
      </p:sp>
      <p:sp>
        <p:nvSpPr>
          <p:cNvPr id="7" name="TextBox 6">
            <a:extLst>
              <a:ext uri="{FF2B5EF4-FFF2-40B4-BE49-F238E27FC236}">
                <a16:creationId xmlns:a16="http://schemas.microsoft.com/office/drawing/2014/main" id="{81025FCC-34C6-E526-0A31-AAC7DDD13E27}"/>
              </a:ext>
            </a:extLst>
          </p:cNvPr>
          <p:cNvSpPr txBox="1"/>
          <p:nvPr/>
        </p:nvSpPr>
        <p:spPr>
          <a:xfrm>
            <a:off x="288758" y="1973179"/>
            <a:ext cx="2400272" cy="461665"/>
          </a:xfrm>
          <a:prstGeom prst="rect">
            <a:avLst/>
          </a:prstGeom>
          <a:noFill/>
        </p:spPr>
        <p:txBody>
          <a:bodyPr wrap="none" rtlCol="0">
            <a:spAutoFit/>
          </a:bodyPr>
          <a:lstStyle/>
          <a:p>
            <a:r>
              <a:rPr lang="el-GR" sz="2400" dirty="0"/>
              <a:t>Είναι διαβητικός ;</a:t>
            </a:r>
            <a:endParaRPr lang="en-US" sz="2400" dirty="0"/>
          </a:p>
        </p:txBody>
      </p:sp>
      <p:sp>
        <p:nvSpPr>
          <p:cNvPr id="8" name="TextBox 7">
            <a:extLst>
              <a:ext uri="{FF2B5EF4-FFF2-40B4-BE49-F238E27FC236}">
                <a16:creationId xmlns:a16="http://schemas.microsoft.com/office/drawing/2014/main" id="{2EAC110F-AC04-A106-D127-A05A038FF0BE}"/>
              </a:ext>
            </a:extLst>
          </p:cNvPr>
          <p:cNvSpPr txBox="1"/>
          <p:nvPr/>
        </p:nvSpPr>
        <p:spPr>
          <a:xfrm>
            <a:off x="212094" y="2679032"/>
            <a:ext cx="9246762" cy="461665"/>
          </a:xfrm>
          <a:prstGeom prst="rect">
            <a:avLst/>
          </a:prstGeom>
          <a:noFill/>
        </p:spPr>
        <p:txBody>
          <a:bodyPr wrap="none" rtlCol="0">
            <a:spAutoFit/>
          </a:bodyPr>
          <a:lstStyle/>
          <a:p>
            <a:r>
              <a:rPr lang="el-GR" sz="2400" dirty="0"/>
              <a:t>Πώς μπορούμε να εκτιμήσουμε γρήγορα την αντίσταση στην ινσουλίνη;</a:t>
            </a:r>
            <a:endParaRPr lang="en-US" sz="2400" dirty="0"/>
          </a:p>
        </p:txBody>
      </p:sp>
      <p:sp>
        <p:nvSpPr>
          <p:cNvPr id="9" name="TextBox 8">
            <a:extLst>
              <a:ext uri="{FF2B5EF4-FFF2-40B4-BE49-F238E27FC236}">
                <a16:creationId xmlns:a16="http://schemas.microsoft.com/office/drawing/2014/main" id="{3DA5A2AF-A854-5899-91C6-13FC0BC4C0EE}"/>
              </a:ext>
            </a:extLst>
          </p:cNvPr>
          <p:cNvSpPr txBox="1"/>
          <p:nvPr/>
        </p:nvSpPr>
        <p:spPr>
          <a:xfrm>
            <a:off x="212094" y="3429000"/>
            <a:ext cx="3688317" cy="461665"/>
          </a:xfrm>
          <a:prstGeom prst="rect">
            <a:avLst/>
          </a:prstGeom>
          <a:noFill/>
        </p:spPr>
        <p:txBody>
          <a:bodyPr wrap="none" rtlCol="0">
            <a:spAutoFit/>
          </a:bodyPr>
          <a:lstStyle/>
          <a:p>
            <a:r>
              <a:rPr lang="en-US" sz="2400" dirty="0"/>
              <a:t>Insulin levels= 22.5 </a:t>
            </a:r>
            <a:r>
              <a:rPr lang="el-GR" sz="2400" dirty="0"/>
              <a:t>μ</a:t>
            </a:r>
            <a:r>
              <a:rPr lang="en-US" sz="2400" dirty="0"/>
              <a:t>IU/ml</a:t>
            </a:r>
          </a:p>
        </p:txBody>
      </p:sp>
      <p:grpSp>
        <p:nvGrpSpPr>
          <p:cNvPr id="16" name="Group 15">
            <a:extLst>
              <a:ext uri="{FF2B5EF4-FFF2-40B4-BE49-F238E27FC236}">
                <a16:creationId xmlns:a16="http://schemas.microsoft.com/office/drawing/2014/main" id="{AC640097-4B88-C32A-4E1A-9BE0CE143B6C}"/>
              </a:ext>
            </a:extLst>
          </p:cNvPr>
          <p:cNvGrpSpPr/>
          <p:nvPr/>
        </p:nvGrpSpPr>
        <p:grpSpPr>
          <a:xfrm>
            <a:off x="291891" y="4037838"/>
            <a:ext cx="7877511" cy="702821"/>
            <a:chOff x="291891" y="4037838"/>
            <a:chExt cx="7877511" cy="702821"/>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64BBCF1-D48B-AE52-9A98-A33A6898CE00}"/>
                    </a:ext>
                  </a:extLst>
                </p:cNvPr>
                <p:cNvSpPr txBox="1"/>
                <p:nvPr/>
              </p:nvSpPr>
              <p:spPr>
                <a:xfrm>
                  <a:off x="291891" y="4037838"/>
                  <a:ext cx="6585457" cy="702821"/>
                </a:xfrm>
                <a:prstGeom prst="rect">
                  <a:avLst/>
                </a:prstGeom>
                <a:noFill/>
              </p:spPr>
              <p:txBody>
                <a:bodyPr wrap="none" lIns="0" tIns="0" rIns="0" bIns="0" rtlCol="0">
                  <a:spAutoFit/>
                </a:bodyPr>
                <a:lstStyle/>
                <a:p>
                  <a:r>
                    <a:rPr lang="en-US" sz="2400" dirty="0"/>
                    <a:t>HOMA-IR</a:t>
                  </a:r>
                  <a14:m>
                    <m:oMath xmlns:m="http://schemas.openxmlformats.org/officeDocument/2006/math">
                      <m:r>
                        <a:rPr lang="en-US" sz="2400" i="1" smtClean="0">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𝑓𝑎𝑠𝑡𝑖𝑛𝑔</m:t>
                          </m:r>
                          <m:r>
                            <a:rPr lang="en-US" sz="2400" b="0" i="1" smtClean="0">
                              <a:latin typeface="Cambria Math" panose="02040503050406030204" pitchFamily="18" charset="0"/>
                            </a:rPr>
                            <m:t> </m:t>
                          </m:r>
                          <m:r>
                            <a:rPr lang="en-US" sz="2400" b="0" i="1" smtClean="0">
                              <a:latin typeface="Cambria Math" panose="02040503050406030204" pitchFamily="18" charset="0"/>
                            </a:rPr>
                            <m:t>𝑖𝑛𝑠𝑢𝑙𝑖𝑛</m:t>
                          </m:r>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l-GR" sz="2400" b="0" i="1" smtClean="0">
                                      <a:latin typeface="Cambria Math" panose="02040503050406030204" pitchFamily="18" charset="0"/>
                                    </a:rPr>
                                    <m:t>𝜇</m:t>
                                  </m:r>
                                  <m:r>
                                    <m:rPr>
                                      <m:sty m:val="p"/>
                                    </m:rPr>
                                    <a:rPr lang="en-US" sz="2400" b="0" i="0" smtClean="0">
                                      <a:latin typeface="Cambria Math" panose="02040503050406030204" pitchFamily="18" charset="0"/>
                                    </a:rPr>
                                    <m:t>U</m:t>
                                  </m:r>
                                </m:num>
                                <m:den>
                                  <m:r>
                                    <m:rPr>
                                      <m:sty m:val="p"/>
                                    </m:rPr>
                                    <a:rPr lang="en-US" sz="2400" b="0" i="0" smtClean="0">
                                      <a:latin typeface="Cambria Math" panose="02040503050406030204" pitchFamily="18" charset="0"/>
                                    </a:rPr>
                                    <m:t>ml</m:t>
                                  </m:r>
                                </m:den>
                              </m:f>
                            </m:e>
                          </m:d>
                          <m:r>
                            <a:rPr lang="en-US" sz="2400" b="0" i="0" smtClean="0">
                              <a:latin typeface="Cambria Math" panose="02040503050406030204" pitchFamily="18" charset="0"/>
                            </a:rPr>
                            <m:t> </m:t>
                          </m:r>
                          <m:r>
                            <m:rPr>
                              <m:sty m:val="p"/>
                            </m:rPr>
                            <a:rPr lang="en-US" sz="2400" b="0" i="0" smtClean="0">
                              <a:latin typeface="Cambria Math" panose="02040503050406030204" pitchFamily="18" charset="0"/>
                            </a:rPr>
                            <m:t>x</m:t>
                          </m:r>
                          <m:r>
                            <a:rPr lang="en-US" sz="2400" b="0" i="0" smtClean="0">
                              <a:latin typeface="Cambria Math" panose="02040503050406030204" pitchFamily="18" charset="0"/>
                            </a:rPr>
                            <m:t> </m:t>
                          </m:r>
                          <m:r>
                            <a:rPr lang="en-US" sz="2400" b="0" i="1" smtClean="0">
                              <a:latin typeface="Cambria Math" panose="02040503050406030204" pitchFamily="18" charset="0"/>
                            </a:rPr>
                            <m:t>𝑓𝑎𝑠𝑡𝑖𝑛𝑔</m:t>
                          </m:r>
                          <m:r>
                            <a:rPr lang="en-US" sz="2400" b="0" i="1" smtClean="0">
                              <a:latin typeface="Cambria Math" panose="02040503050406030204" pitchFamily="18" charset="0"/>
                            </a:rPr>
                            <m:t> </m:t>
                          </m:r>
                          <m:r>
                            <a:rPr lang="en-US" sz="2400" b="0" i="1" smtClean="0">
                              <a:latin typeface="Cambria Math" panose="02040503050406030204" pitchFamily="18" charset="0"/>
                            </a:rPr>
                            <m:t>𝑔𝑙𝑢𝑐𝑜𝑠𝑒</m:t>
                          </m:r>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𝑚𝑚𝑜𝑙</m:t>
                              </m:r>
                            </m:num>
                            <m:den>
                              <m:r>
                                <a:rPr lang="en-US" sz="2400" b="0" i="1" smtClean="0">
                                  <a:latin typeface="Cambria Math" panose="02040503050406030204" pitchFamily="18" charset="0"/>
                                </a:rPr>
                                <m:t>𝑙</m:t>
                              </m:r>
                            </m:den>
                          </m:f>
                          <m:r>
                            <a:rPr lang="en-US" sz="2400" b="0" i="1" smtClean="0">
                              <a:latin typeface="Cambria Math" panose="02040503050406030204" pitchFamily="18" charset="0"/>
                            </a:rPr>
                            <m:t>)</m:t>
                          </m:r>
                        </m:num>
                        <m:den>
                          <m:r>
                            <a:rPr lang="en-US" sz="2400" b="0" i="1" smtClean="0">
                              <a:latin typeface="Cambria Math" panose="02040503050406030204" pitchFamily="18" charset="0"/>
                            </a:rPr>
                            <m:t>22.5</m:t>
                          </m:r>
                        </m:den>
                      </m:f>
                    </m:oMath>
                  </a14:m>
                  <a:endParaRPr lang="en-US" sz="2400" dirty="0"/>
                </a:p>
              </p:txBody>
            </p:sp>
          </mc:Choice>
          <mc:Fallback xmlns="">
            <p:sp>
              <p:nvSpPr>
                <p:cNvPr id="10" name="TextBox 9">
                  <a:extLst>
                    <a:ext uri="{FF2B5EF4-FFF2-40B4-BE49-F238E27FC236}">
                      <a16:creationId xmlns:a16="http://schemas.microsoft.com/office/drawing/2014/main" id="{D64BBCF1-D48B-AE52-9A98-A33A6898CE00}"/>
                    </a:ext>
                  </a:extLst>
                </p:cNvPr>
                <p:cNvSpPr txBox="1">
                  <a:spLocks noRot="1" noChangeAspect="1" noMove="1" noResize="1" noEditPoints="1" noAdjustHandles="1" noChangeArrowheads="1" noChangeShapeType="1" noTextEdit="1"/>
                </p:cNvSpPr>
                <p:nvPr/>
              </p:nvSpPr>
              <p:spPr>
                <a:xfrm>
                  <a:off x="291891" y="4037838"/>
                  <a:ext cx="6585457" cy="702821"/>
                </a:xfrm>
                <a:prstGeom prst="rect">
                  <a:avLst/>
                </a:prstGeom>
                <a:blipFill>
                  <a:blip r:embed="rId2"/>
                  <a:stretch>
                    <a:fillRect l="-2870" b="-1551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948D824F-A35D-9111-087E-5327D35B1E95}"/>
                </a:ext>
              </a:extLst>
            </p:cNvPr>
            <p:cNvSpPr txBox="1"/>
            <p:nvPr/>
          </p:nvSpPr>
          <p:spPr>
            <a:xfrm>
              <a:off x="6991121" y="4250795"/>
              <a:ext cx="349776" cy="461665"/>
            </a:xfrm>
            <a:prstGeom prst="rect">
              <a:avLst/>
            </a:prstGeom>
            <a:noFill/>
          </p:spPr>
          <p:txBody>
            <a:bodyPr wrap="none" rtlCol="0">
              <a:spAutoFit/>
            </a:bodyPr>
            <a:lstStyle/>
            <a:p>
              <a:r>
                <a:rPr lang="en-US" sz="2400" dirty="0"/>
                <a:t>=</a:t>
              </a:r>
            </a:p>
          </p:txBody>
        </p:sp>
        <p:sp>
          <p:nvSpPr>
            <p:cNvPr id="12" name="TextBox 11">
              <a:extLst>
                <a:ext uri="{FF2B5EF4-FFF2-40B4-BE49-F238E27FC236}">
                  <a16:creationId xmlns:a16="http://schemas.microsoft.com/office/drawing/2014/main" id="{B793A53B-7E31-AB1E-B451-1AEC9BE81438}"/>
                </a:ext>
              </a:extLst>
            </p:cNvPr>
            <p:cNvSpPr txBox="1"/>
            <p:nvPr/>
          </p:nvSpPr>
          <p:spPr>
            <a:xfrm>
              <a:off x="7236133" y="4250794"/>
              <a:ext cx="933269" cy="461665"/>
            </a:xfrm>
            <a:prstGeom prst="rect">
              <a:avLst/>
            </a:prstGeom>
            <a:noFill/>
          </p:spPr>
          <p:txBody>
            <a:bodyPr wrap="none" rtlCol="0">
              <a:spAutoFit/>
            </a:bodyPr>
            <a:lstStyle/>
            <a:p>
              <a:r>
                <a:rPr lang="en-US" sz="2400" dirty="0"/>
                <a:t>6.5&gt;2</a:t>
              </a:r>
            </a:p>
          </p:txBody>
        </p:sp>
      </p:grpSp>
      <p:pic>
        <p:nvPicPr>
          <p:cNvPr id="15" name="Picture 14" descr="A person standing in front of a white background&#10;&#10;Description automatically generated">
            <a:extLst>
              <a:ext uri="{FF2B5EF4-FFF2-40B4-BE49-F238E27FC236}">
                <a16:creationId xmlns:a16="http://schemas.microsoft.com/office/drawing/2014/main" id="{5FEAAE54-DB02-421F-F3BA-42EF207C9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119" y="0"/>
            <a:ext cx="1756082" cy="3266313"/>
          </a:xfrm>
          <a:prstGeom prst="rect">
            <a:avLst/>
          </a:prstGeom>
        </p:spPr>
      </p:pic>
    </p:spTree>
    <p:extLst>
      <p:ext uri="{BB962C8B-B14F-4D97-AF65-F5344CB8AC3E}">
        <p14:creationId xmlns:p14="http://schemas.microsoft.com/office/powerpoint/2010/main" val="289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E163CC-7EA0-7A69-7EBD-4F65E2F8B028}"/>
              </a:ext>
            </a:extLst>
          </p:cNvPr>
          <p:cNvSpPr txBox="1"/>
          <p:nvPr/>
        </p:nvSpPr>
        <p:spPr>
          <a:xfrm>
            <a:off x="11582538" y="0"/>
            <a:ext cx="609462" cy="369332"/>
          </a:xfrm>
          <a:prstGeom prst="rect">
            <a:avLst/>
          </a:prstGeom>
          <a:noFill/>
        </p:spPr>
        <p:txBody>
          <a:bodyPr wrap="none" rtlCol="0">
            <a:spAutoFit/>
          </a:bodyPr>
          <a:lstStyle/>
          <a:p>
            <a:r>
              <a:rPr lang="en-US" b="1" dirty="0"/>
              <a:t>CS1</a:t>
            </a:r>
          </a:p>
        </p:txBody>
      </p:sp>
      <p:pic>
        <p:nvPicPr>
          <p:cNvPr id="5" name="Picture 4">
            <a:extLst>
              <a:ext uri="{FF2B5EF4-FFF2-40B4-BE49-F238E27FC236}">
                <a16:creationId xmlns:a16="http://schemas.microsoft.com/office/drawing/2014/main" id="{663E6094-8253-CF20-737B-7008A5C5D22C}"/>
              </a:ext>
            </a:extLst>
          </p:cNvPr>
          <p:cNvPicPr>
            <a:picLocks noChangeAspect="1"/>
          </p:cNvPicPr>
          <p:nvPr/>
        </p:nvPicPr>
        <p:blipFill>
          <a:blip r:embed="rId2"/>
          <a:stretch>
            <a:fillRect/>
          </a:stretch>
        </p:blipFill>
        <p:spPr>
          <a:xfrm>
            <a:off x="9826738" y="161261"/>
            <a:ext cx="1755800" cy="3267739"/>
          </a:xfrm>
          <a:prstGeom prst="rect">
            <a:avLst/>
          </a:prstGeom>
        </p:spPr>
      </p:pic>
      <p:sp>
        <p:nvSpPr>
          <p:cNvPr id="6" name="TextBox 5">
            <a:extLst>
              <a:ext uri="{FF2B5EF4-FFF2-40B4-BE49-F238E27FC236}">
                <a16:creationId xmlns:a16="http://schemas.microsoft.com/office/drawing/2014/main" id="{27477E2B-B92A-82FF-855B-3A7B8E59375C}"/>
              </a:ext>
            </a:extLst>
          </p:cNvPr>
          <p:cNvSpPr txBox="1"/>
          <p:nvPr/>
        </p:nvSpPr>
        <p:spPr>
          <a:xfrm>
            <a:off x="4315326" y="0"/>
            <a:ext cx="2487348" cy="584775"/>
          </a:xfrm>
          <a:prstGeom prst="rect">
            <a:avLst/>
          </a:prstGeom>
          <a:noFill/>
        </p:spPr>
        <p:txBody>
          <a:bodyPr wrap="none" rtlCol="0">
            <a:spAutoFit/>
          </a:bodyPr>
          <a:lstStyle/>
          <a:p>
            <a:r>
              <a:rPr lang="en-US" sz="3200" dirty="0"/>
              <a:t>Case studies</a:t>
            </a:r>
          </a:p>
        </p:txBody>
      </p:sp>
      <p:sp>
        <p:nvSpPr>
          <p:cNvPr id="7" name="TextBox 6">
            <a:extLst>
              <a:ext uri="{FF2B5EF4-FFF2-40B4-BE49-F238E27FC236}">
                <a16:creationId xmlns:a16="http://schemas.microsoft.com/office/drawing/2014/main" id="{CC1EE7B1-4FC7-3538-1B2B-42EBB7815467}"/>
              </a:ext>
            </a:extLst>
          </p:cNvPr>
          <p:cNvSpPr txBox="1"/>
          <p:nvPr/>
        </p:nvSpPr>
        <p:spPr>
          <a:xfrm>
            <a:off x="80211" y="834189"/>
            <a:ext cx="9795759" cy="830997"/>
          </a:xfrm>
          <a:prstGeom prst="rect">
            <a:avLst/>
          </a:prstGeom>
          <a:noFill/>
        </p:spPr>
        <p:txBody>
          <a:bodyPr wrap="none" rtlCol="0">
            <a:spAutoFit/>
          </a:bodyPr>
          <a:lstStyle/>
          <a:p>
            <a:r>
              <a:rPr lang="el-GR" sz="2400" dirty="0"/>
              <a:t>Υπάρχουν άλλοι μέθοδοι/εξετάσεις να εκτιμήσουμε τον κίνδυνο για διαβήτη</a:t>
            </a:r>
          </a:p>
          <a:p>
            <a:r>
              <a:rPr lang="el-GR" sz="2400" dirty="0"/>
              <a:t>Και την αντίσταση στην ινσουλίνη;</a:t>
            </a:r>
            <a:endParaRPr lang="en-US" sz="2400" dirty="0"/>
          </a:p>
        </p:txBody>
      </p:sp>
      <p:sp>
        <p:nvSpPr>
          <p:cNvPr id="8" name="TextBox 7">
            <a:extLst>
              <a:ext uri="{FF2B5EF4-FFF2-40B4-BE49-F238E27FC236}">
                <a16:creationId xmlns:a16="http://schemas.microsoft.com/office/drawing/2014/main" id="{86C38968-976F-9F60-8196-CFB12D518E58}"/>
              </a:ext>
            </a:extLst>
          </p:cNvPr>
          <p:cNvSpPr txBox="1"/>
          <p:nvPr/>
        </p:nvSpPr>
        <p:spPr>
          <a:xfrm>
            <a:off x="80211" y="1564297"/>
            <a:ext cx="4933466" cy="461665"/>
          </a:xfrm>
          <a:prstGeom prst="rect">
            <a:avLst/>
          </a:prstGeom>
          <a:noFill/>
        </p:spPr>
        <p:txBody>
          <a:bodyPr wrap="none" rtlCol="0">
            <a:spAutoFit/>
          </a:bodyPr>
          <a:lstStyle/>
          <a:p>
            <a:r>
              <a:rPr lang="en-US" sz="2400" dirty="0"/>
              <a:t>HbA1C= 6% (prediabetes 5.7-6.4%) </a:t>
            </a:r>
          </a:p>
        </p:txBody>
      </p:sp>
      <p:sp>
        <p:nvSpPr>
          <p:cNvPr id="9" name="TextBox 8">
            <a:extLst>
              <a:ext uri="{FF2B5EF4-FFF2-40B4-BE49-F238E27FC236}">
                <a16:creationId xmlns:a16="http://schemas.microsoft.com/office/drawing/2014/main" id="{3CC84610-4EBF-685E-5694-897F08387389}"/>
              </a:ext>
            </a:extLst>
          </p:cNvPr>
          <p:cNvSpPr txBox="1"/>
          <p:nvPr/>
        </p:nvSpPr>
        <p:spPr>
          <a:xfrm>
            <a:off x="80211" y="2534653"/>
            <a:ext cx="2625655" cy="461665"/>
          </a:xfrm>
          <a:prstGeom prst="rect">
            <a:avLst/>
          </a:prstGeom>
          <a:noFill/>
        </p:spPr>
        <p:txBody>
          <a:bodyPr wrap="none" rtlCol="0">
            <a:spAutoFit/>
          </a:bodyPr>
          <a:lstStyle/>
          <a:p>
            <a:r>
              <a:rPr lang="en-US" sz="2400" dirty="0"/>
              <a:t>OGTT 75 g glucose</a:t>
            </a:r>
          </a:p>
        </p:txBody>
      </p:sp>
      <p:graphicFrame>
        <p:nvGraphicFramePr>
          <p:cNvPr id="10" name="Table 9">
            <a:extLst>
              <a:ext uri="{FF2B5EF4-FFF2-40B4-BE49-F238E27FC236}">
                <a16:creationId xmlns:a16="http://schemas.microsoft.com/office/drawing/2014/main" id="{A9AF50B8-D801-50FE-79E4-F73B6E2B7C88}"/>
              </a:ext>
            </a:extLst>
          </p:cNvPr>
          <p:cNvGraphicFramePr>
            <a:graphicFrameLocks noGrp="1"/>
          </p:cNvGraphicFramePr>
          <p:nvPr/>
        </p:nvGraphicFramePr>
        <p:xfrm>
          <a:off x="2758816" y="2399725"/>
          <a:ext cx="7014972" cy="731520"/>
        </p:xfrm>
        <a:graphic>
          <a:graphicData uri="http://schemas.openxmlformats.org/drawingml/2006/table">
            <a:tbl>
              <a:tblPr firstRow="1" bandRow="1">
                <a:tableStyleId>{5C22544A-7EE6-4342-B048-85BDC9FD1C3A}</a:tableStyleId>
              </a:tblPr>
              <a:tblGrid>
                <a:gridCol w="2338324">
                  <a:extLst>
                    <a:ext uri="{9D8B030D-6E8A-4147-A177-3AD203B41FA5}">
                      <a16:colId xmlns:a16="http://schemas.microsoft.com/office/drawing/2014/main" val="3099457335"/>
                    </a:ext>
                  </a:extLst>
                </a:gridCol>
                <a:gridCol w="2338324">
                  <a:extLst>
                    <a:ext uri="{9D8B030D-6E8A-4147-A177-3AD203B41FA5}">
                      <a16:colId xmlns:a16="http://schemas.microsoft.com/office/drawing/2014/main" val="1053058015"/>
                    </a:ext>
                  </a:extLst>
                </a:gridCol>
                <a:gridCol w="2338324">
                  <a:extLst>
                    <a:ext uri="{9D8B030D-6E8A-4147-A177-3AD203B41FA5}">
                      <a16:colId xmlns:a16="http://schemas.microsoft.com/office/drawing/2014/main" val="2523864205"/>
                    </a:ext>
                  </a:extLst>
                </a:gridCol>
              </a:tblGrid>
              <a:tr h="267636">
                <a:tc>
                  <a:txBody>
                    <a:bodyPr/>
                    <a:lstStyle/>
                    <a:p>
                      <a:endParaRPr lang="en-US"/>
                    </a:p>
                  </a:txBody>
                  <a:tcPr/>
                </a:tc>
                <a:tc>
                  <a:txBody>
                    <a:bodyPr/>
                    <a:lstStyle/>
                    <a:p>
                      <a:r>
                        <a:rPr lang="en-US" dirty="0"/>
                        <a:t>T=0 min</a:t>
                      </a:r>
                    </a:p>
                  </a:txBody>
                  <a:tcPr/>
                </a:tc>
                <a:tc>
                  <a:txBody>
                    <a:bodyPr/>
                    <a:lstStyle/>
                    <a:p>
                      <a:r>
                        <a:rPr lang="en-US" dirty="0"/>
                        <a:t>T=120 min</a:t>
                      </a:r>
                    </a:p>
                  </a:txBody>
                  <a:tcPr/>
                </a:tc>
                <a:extLst>
                  <a:ext uri="{0D108BD9-81ED-4DB2-BD59-A6C34878D82A}">
                    <a16:rowId xmlns:a16="http://schemas.microsoft.com/office/drawing/2014/main" val="402422078"/>
                  </a:ext>
                </a:extLst>
              </a:tr>
              <a:tr h="267636">
                <a:tc>
                  <a:txBody>
                    <a:bodyPr/>
                    <a:lstStyle/>
                    <a:p>
                      <a:pPr algn="ctr"/>
                      <a:r>
                        <a:rPr lang="en-US" dirty="0"/>
                        <a:t>Glucose (mg/dl)</a:t>
                      </a:r>
                    </a:p>
                  </a:txBody>
                  <a:tcPr/>
                </a:tc>
                <a:tc>
                  <a:txBody>
                    <a:bodyPr/>
                    <a:lstStyle/>
                    <a:p>
                      <a:pPr algn="ctr"/>
                      <a:r>
                        <a:rPr lang="en-US" dirty="0"/>
                        <a:t>120</a:t>
                      </a:r>
                    </a:p>
                  </a:txBody>
                  <a:tcPr/>
                </a:tc>
                <a:tc>
                  <a:txBody>
                    <a:bodyPr/>
                    <a:lstStyle/>
                    <a:p>
                      <a:pPr algn="ctr"/>
                      <a:r>
                        <a:rPr lang="en-US" dirty="0"/>
                        <a:t>189</a:t>
                      </a:r>
                    </a:p>
                  </a:txBody>
                  <a:tcPr/>
                </a:tc>
                <a:extLst>
                  <a:ext uri="{0D108BD9-81ED-4DB2-BD59-A6C34878D82A}">
                    <a16:rowId xmlns:a16="http://schemas.microsoft.com/office/drawing/2014/main" val="3766163306"/>
                  </a:ext>
                </a:extLst>
              </a:tr>
            </a:tbl>
          </a:graphicData>
        </a:graphic>
      </p:graphicFrame>
      <p:sp>
        <p:nvSpPr>
          <p:cNvPr id="11" name="TextBox 10">
            <a:extLst>
              <a:ext uri="{FF2B5EF4-FFF2-40B4-BE49-F238E27FC236}">
                <a16:creationId xmlns:a16="http://schemas.microsoft.com/office/drawing/2014/main" id="{5435B94B-AFA4-0496-2922-51FC8956D1DC}"/>
              </a:ext>
            </a:extLst>
          </p:cNvPr>
          <p:cNvSpPr txBox="1"/>
          <p:nvPr/>
        </p:nvSpPr>
        <p:spPr>
          <a:xfrm>
            <a:off x="2916289" y="3387264"/>
            <a:ext cx="7772769" cy="830997"/>
          </a:xfrm>
          <a:prstGeom prst="rect">
            <a:avLst/>
          </a:prstGeom>
          <a:noFill/>
        </p:spPr>
        <p:txBody>
          <a:bodyPr wrap="none" rtlCol="0">
            <a:spAutoFit/>
          </a:bodyPr>
          <a:lstStyle/>
          <a:p>
            <a:r>
              <a:rPr lang="en-US" sz="2400" dirty="0"/>
              <a:t>Glucose at t=120 min falls into the range of 140-199 mg/dl</a:t>
            </a:r>
          </a:p>
          <a:p>
            <a:r>
              <a:rPr lang="en-US" sz="2400" dirty="0"/>
              <a:t>impaired glucose tolerance-prediabetes</a:t>
            </a:r>
          </a:p>
        </p:txBody>
      </p:sp>
      <p:sp>
        <p:nvSpPr>
          <p:cNvPr id="12" name="TextBox 11">
            <a:extLst>
              <a:ext uri="{FF2B5EF4-FFF2-40B4-BE49-F238E27FC236}">
                <a16:creationId xmlns:a16="http://schemas.microsoft.com/office/drawing/2014/main" id="{CCFA4803-CAE8-824E-DB7F-00195264ABEA}"/>
              </a:ext>
            </a:extLst>
          </p:cNvPr>
          <p:cNvSpPr txBox="1"/>
          <p:nvPr/>
        </p:nvSpPr>
        <p:spPr>
          <a:xfrm>
            <a:off x="1752860" y="4889616"/>
            <a:ext cx="8730082" cy="1692771"/>
          </a:xfrm>
          <a:prstGeom prst="rect">
            <a:avLst/>
          </a:prstGeom>
          <a:noFill/>
        </p:spPr>
        <p:txBody>
          <a:bodyPr wrap="none" rtlCol="0">
            <a:spAutoFit/>
          </a:bodyPr>
          <a:lstStyle/>
          <a:p>
            <a:r>
              <a:rPr lang="el-GR" sz="3200" dirty="0"/>
              <a:t>Ποιό είναι το επόμενο βήμα για αυτόν τον ασθενή;</a:t>
            </a:r>
            <a:endParaRPr lang="en-US" sz="3200" dirty="0"/>
          </a:p>
          <a:p>
            <a:r>
              <a:rPr lang="en-US" sz="2400" dirty="0"/>
              <a:t>A. </a:t>
            </a:r>
            <a:r>
              <a:rPr lang="el-GR" sz="2400" dirty="0"/>
              <a:t>Επανάληψη εξετάσεων σε 1 έτος</a:t>
            </a:r>
            <a:endParaRPr lang="en-US" sz="2400" dirty="0"/>
          </a:p>
          <a:p>
            <a:r>
              <a:rPr lang="en-US" sz="2400" dirty="0"/>
              <a:t>B. </a:t>
            </a:r>
            <a:r>
              <a:rPr lang="el-GR" sz="2400" dirty="0"/>
              <a:t>Θεραπεία με </a:t>
            </a:r>
            <a:r>
              <a:rPr lang="en-US" sz="2400" dirty="0"/>
              <a:t> metformin</a:t>
            </a:r>
          </a:p>
          <a:p>
            <a:r>
              <a:rPr lang="en-US" sz="2400" dirty="0"/>
              <a:t>C. lifestyle change (</a:t>
            </a:r>
            <a:r>
              <a:rPr lang="el-GR" sz="2400" dirty="0"/>
              <a:t>αύξηση φυσικής δραστηριότητας</a:t>
            </a:r>
            <a:r>
              <a:rPr lang="en-US" sz="2400" dirty="0"/>
              <a:t>, </a:t>
            </a:r>
            <a:r>
              <a:rPr lang="el-GR" sz="2400" dirty="0"/>
              <a:t>διαιτολόγος</a:t>
            </a:r>
            <a:r>
              <a:rPr lang="en-US" sz="2400" dirty="0"/>
              <a:t>)</a:t>
            </a:r>
          </a:p>
        </p:txBody>
      </p:sp>
    </p:spTree>
    <p:extLst>
      <p:ext uri="{BB962C8B-B14F-4D97-AF65-F5344CB8AC3E}">
        <p14:creationId xmlns:p14="http://schemas.microsoft.com/office/powerpoint/2010/main" val="17354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62591A-07F7-45CC-8843-039251ACAF53}"/>
              </a:ext>
            </a:extLst>
          </p:cNvPr>
          <p:cNvSpPr txBox="1"/>
          <p:nvPr/>
        </p:nvSpPr>
        <p:spPr>
          <a:xfrm>
            <a:off x="3008424" y="0"/>
            <a:ext cx="6175152" cy="646331"/>
          </a:xfrm>
          <a:prstGeom prst="rect">
            <a:avLst/>
          </a:prstGeom>
          <a:noFill/>
        </p:spPr>
        <p:txBody>
          <a:bodyPr wrap="none" rtlCol="0">
            <a:spAutoFit/>
          </a:bodyPr>
          <a:lstStyle/>
          <a:p>
            <a:r>
              <a:rPr lang="el-GR" sz="3600" dirty="0"/>
              <a:t>Τύποι Σακχαρώδη Διαβήτη (ΣΔ)</a:t>
            </a:r>
            <a:endParaRPr lang="en-US" sz="3600" dirty="0"/>
          </a:p>
        </p:txBody>
      </p:sp>
      <p:sp>
        <p:nvSpPr>
          <p:cNvPr id="5" name="TextBox 4">
            <a:extLst>
              <a:ext uri="{FF2B5EF4-FFF2-40B4-BE49-F238E27FC236}">
                <a16:creationId xmlns:a16="http://schemas.microsoft.com/office/drawing/2014/main" id="{490A9FFA-2327-4617-A7E7-C30043C4A54C}"/>
              </a:ext>
            </a:extLst>
          </p:cNvPr>
          <p:cNvSpPr txBox="1"/>
          <p:nvPr/>
        </p:nvSpPr>
        <p:spPr>
          <a:xfrm>
            <a:off x="64008" y="646331"/>
            <a:ext cx="11895692" cy="4893647"/>
          </a:xfrm>
          <a:prstGeom prst="rect">
            <a:avLst/>
          </a:prstGeom>
          <a:noFill/>
        </p:spPr>
        <p:txBody>
          <a:bodyPr wrap="none" rtlCol="0">
            <a:spAutoFit/>
          </a:bodyPr>
          <a:lstStyle/>
          <a:p>
            <a:r>
              <a:rPr lang="el-GR" sz="2400" dirty="0"/>
              <a:t>Ταξινόμηση βάσει </a:t>
            </a:r>
            <a:r>
              <a:rPr lang="el-GR" sz="2400" dirty="0" err="1"/>
              <a:t>παθοφυσιολογίας</a:t>
            </a:r>
            <a:endParaRPr lang="el-GR" sz="2400" dirty="0"/>
          </a:p>
          <a:p>
            <a:endParaRPr lang="el-GR" sz="2400" dirty="0"/>
          </a:p>
          <a:p>
            <a:r>
              <a:rPr lang="el-GR" sz="2400" b="1" dirty="0"/>
              <a:t>Σακχαρώδης Διαβήτης τύπου 1 (ΣΔ1): </a:t>
            </a:r>
            <a:r>
              <a:rPr lang="el-GR" sz="2400" dirty="0"/>
              <a:t>καταστροφή </a:t>
            </a:r>
            <a:r>
              <a:rPr lang="el-GR" sz="2400" dirty="0" err="1"/>
              <a:t>ινσουλινοπαραγωγών</a:t>
            </a:r>
            <a:r>
              <a:rPr lang="el-GR" sz="2400" dirty="0"/>
              <a:t> β κυττάρων </a:t>
            </a:r>
          </a:p>
          <a:p>
            <a:r>
              <a:rPr lang="el-GR" sz="2400" dirty="0"/>
              <a:t>(</a:t>
            </a:r>
            <a:r>
              <a:rPr lang="el-GR" sz="2400" dirty="0" err="1"/>
              <a:t>αυτοάνοση</a:t>
            </a:r>
            <a:r>
              <a:rPr lang="el-GR" sz="2400" dirty="0"/>
              <a:t>-ιδιοπαθής)</a:t>
            </a:r>
          </a:p>
          <a:p>
            <a:endParaRPr lang="el-GR" sz="2400" dirty="0"/>
          </a:p>
          <a:p>
            <a:r>
              <a:rPr lang="el-GR" sz="2400" b="1" dirty="0"/>
              <a:t>Σακχαρώδης Διαβήτης τύπου 2 (ΣΔ2): </a:t>
            </a:r>
            <a:r>
              <a:rPr lang="el-GR" sz="2400" dirty="0"/>
              <a:t>αντίσταση στη δράση της ινσουλίνης που συνδυάζεται</a:t>
            </a:r>
          </a:p>
          <a:p>
            <a:r>
              <a:rPr lang="el-GR" sz="2400" dirty="0"/>
              <a:t>με σχετικό έλλειμμα ινσουλίνης (όχι αρκετή έκκριση για να υπερκεράσει την αντίσταση)-</a:t>
            </a:r>
          </a:p>
          <a:p>
            <a:r>
              <a:rPr lang="el-GR" sz="2400" dirty="0"/>
              <a:t>συνήθως σχετίζεται με παχυσαρκία</a:t>
            </a:r>
          </a:p>
          <a:p>
            <a:endParaRPr lang="el-GR" sz="2400" dirty="0"/>
          </a:p>
          <a:p>
            <a:r>
              <a:rPr lang="el-GR" sz="2400" b="1" dirty="0"/>
              <a:t>Άλλοι ειδικοί τύποι διαβήτη</a:t>
            </a:r>
          </a:p>
          <a:p>
            <a:r>
              <a:rPr lang="el-GR" sz="2400" dirty="0"/>
              <a:t>Γενετικές ανωμαλίες ανάπτυξης ή λειτουργίας του β κυττάρου ή σχετιζόμενες με τη </a:t>
            </a:r>
          </a:p>
          <a:p>
            <a:r>
              <a:rPr lang="el-GR" sz="2400" dirty="0"/>
              <a:t>δράση της ινσουλίνης, διαταραχές εξωκρινούς παγκρέατος (παγκρεατίτιδα, καρκίνοι </a:t>
            </a:r>
            <a:r>
              <a:rPr lang="el-GR" sz="2400" dirty="0" err="1"/>
              <a:t>κλπ</a:t>
            </a:r>
            <a:r>
              <a:rPr lang="el-GR" sz="2400" dirty="0"/>
              <a:t>), </a:t>
            </a:r>
          </a:p>
          <a:p>
            <a:r>
              <a:rPr lang="el-GR" sz="2400" dirty="0"/>
              <a:t>επαγόμενος από φάρμακα (πχ </a:t>
            </a:r>
            <a:r>
              <a:rPr lang="el-GR" sz="2400" dirty="0" err="1"/>
              <a:t>γλυκοκορτικοειδή</a:t>
            </a:r>
            <a:r>
              <a:rPr lang="el-GR" sz="2400" dirty="0"/>
              <a:t>), διαβήτης της κύησης κλπ.</a:t>
            </a:r>
            <a:endParaRPr lang="en-US" sz="2400" dirty="0"/>
          </a:p>
        </p:txBody>
      </p:sp>
      <p:sp>
        <p:nvSpPr>
          <p:cNvPr id="2" name="TextBox 1">
            <a:extLst>
              <a:ext uri="{FF2B5EF4-FFF2-40B4-BE49-F238E27FC236}">
                <a16:creationId xmlns:a16="http://schemas.microsoft.com/office/drawing/2014/main" id="{F6E10FEC-B8A6-4C0B-998D-78B372C7DF8F}"/>
              </a:ext>
            </a:extLst>
          </p:cNvPr>
          <p:cNvSpPr txBox="1"/>
          <p:nvPr/>
        </p:nvSpPr>
        <p:spPr>
          <a:xfrm>
            <a:off x="283464" y="6016752"/>
            <a:ext cx="10125144" cy="461665"/>
          </a:xfrm>
          <a:prstGeom prst="rect">
            <a:avLst/>
          </a:prstGeom>
          <a:noFill/>
        </p:spPr>
        <p:txBody>
          <a:bodyPr wrap="none" rtlCol="0">
            <a:spAutoFit/>
          </a:bodyPr>
          <a:lstStyle/>
          <a:p>
            <a:r>
              <a:rPr lang="el-GR" sz="2400" dirty="0"/>
              <a:t>Συμπτώματα υπεργλυκαιμίας: δίψα, πολυουρία, απώλεια βάρους, θολή όραση</a:t>
            </a:r>
            <a:endParaRPr lang="en-US" sz="2400" dirty="0"/>
          </a:p>
        </p:txBody>
      </p:sp>
    </p:spTree>
    <p:extLst>
      <p:ext uri="{BB962C8B-B14F-4D97-AF65-F5344CB8AC3E}">
        <p14:creationId xmlns:p14="http://schemas.microsoft.com/office/powerpoint/2010/main" val="1999224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28AF5E-7E33-D895-EFD5-1BC7099B652E}"/>
              </a:ext>
            </a:extLst>
          </p:cNvPr>
          <p:cNvSpPr txBox="1"/>
          <p:nvPr/>
        </p:nvSpPr>
        <p:spPr>
          <a:xfrm>
            <a:off x="4315326" y="0"/>
            <a:ext cx="2487348" cy="584775"/>
          </a:xfrm>
          <a:prstGeom prst="rect">
            <a:avLst/>
          </a:prstGeom>
          <a:noFill/>
        </p:spPr>
        <p:txBody>
          <a:bodyPr wrap="none" rtlCol="0">
            <a:spAutoFit/>
          </a:bodyPr>
          <a:lstStyle/>
          <a:p>
            <a:r>
              <a:rPr lang="en-US" sz="3200" dirty="0"/>
              <a:t>Case studies</a:t>
            </a:r>
          </a:p>
        </p:txBody>
      </p:sp>
      <p:sp>
        <p:nvSpPr>
          <p:cNvPr id="5" name="TextBox 4">
            <a:extLst>
              <a:ext uri="{FF2B5EF4-FFF2-40B4-BE49-F238E27FC236}">
                <a16:creationId xmlns:a16="http://schemas.microsoft.com/office/drawing/2014/main" id="{95780798-BF04-7426-DE98-289740B8A85B}"/>
              </a:ext>
            </a:extLst>
          </p:cNvPr>
          <p:cNvSpPr txBox="1"/>
          <p:nvPr/>
        </p:nvSpPr>
        <p:spPr>
          <a:xfrm>
            <a:off x="11582538" y="0"/>
            <a:ext cx="609462" cy="369332"/>
          </a:xfrm>
          <a:prstGeom prst="rect">
            <a:avLst/>
          </a:prstGeom>
          <a:noFill/>
        </p:spPr>
        <p:txBody>
          <a:bodyPr wrap="none" rtlCol="0">
            <a:spAutoFit/>
          </a:bodyPr>
          <a:lstStyle/>
          <a:p>
            <a:r>
              <a:rPr lang="en-US" b="1" dirty="0"/>
              <a:t>CS2</a:t>
            </a:r>
          </a:p>
        </p:txBody>
      </p:sp>
      <p:sp>
        <p:nvSpPr>
          <p:cNvPr id="6" name="TextBox 5">
            <a:extLst>
              <a:ext uri="{FF2B5EF4-FFF2-40B4-BE49-F238E27FC236}">
                <a16:creationId xmlns:a16="http://schemas.microsoft.com/office/drawing/2014/main" id="{8ED053B9-CDD1-8027-DBF6-9CD40011A84E}"/>
              </a:ext>
            </a:extLst>
          </p:cNvPr>
          <p:cNvSpPr txBox="1"/>
          <p:nvPr/>
        </p:nvSpPr>
        <p:spPr>
          <a:xfrm>
            <a:off x="1216763" y="437217"/>
            <a:ext cx="10026912" cy="1200329"/>
          </a:xfrm>
          <a:prstGeom prst="rect">
            <a:avLst/>
          </a:prstGeom>
          <a:noFill/>
        </p:spPr>
        <p:txBody>
          <a:bodyPr wrap="none" rtlCol="0">
            <a:spAutoFit/>
          </a:bodyPr>
          <a:lstStyle/>
          <a:p>
            <a:pPr algn="ctr"/>
            <a:r>
              <a:rPr lang="el-GR" sz="2400" dirty="0"/>
              <a:t>Ελέγχετε μια θεραπεία </a:t>
            </a:r>
            <a:r>
              <a:rPr lang="en-US" sz="2400" dirty="0"/>
              <a:t>X </a:t>
            </a:r>
            <a:r>
              <a:rPr lang="el-GR" sz="2400" dirty="0"/>
              <a:t>για τον διαβήτη σε προκλινικό επίπεδο </a:t>
            </a:r>
          </a:p>
          <a:p>
            <a:pPr algn="ctr"/>
            <a:r>
              <a:rPr lang="el-GR" sz="2400" dirty="0"/>
              <a:t>Για την οποία η εταιρεία ισχυρίζεται ότι αυξάνει την ινσουλινοευαισθησία</a:t>
            </a:r>
            <a:r>
              <a:rPr lang="en-US" sz="2400" dirty="0"/>
              <a:t>. </a:t>
            </a:r>
            <a:endParaRPr lang="el-GR" sz="2400" dirty="0"/>
          </a:p>
          <a:p>
            <a:pPr algn="ctr"/>
            <a:r>
              <a:rPr lang="el-GR" sz="2400" dirty="0"/>
              <a:t>Σχεδιάστε ένα πείραμα με ποντίκια που να ελέγχει τον παραπάνω ισχυρισμό.</a:t>
            </a:r>
            <a:r>
              <a:rPr lang="en-US" sz="2400" dirty="0"/>
              <a:t> </a:t>
            </a:r>
          </a:p>
        </p:txBody>
      </p:sp>
      <p:sp>
        <p:nvSpPr>
          <p:cNvPr id="7" name="TextBox 6">
            <a:extLst>
              <a:ext uri="{FF2B5EF4-FFF2-40B4-BE49-F238E27FC236}">
                <a16:creationId xmlns:a16="http://schemas.microsoft.com/office/drawing/2014/main" id="{F79B7F6A-0E8C-4335-A020-3D7C932F10CB}"/>
              </a:ext>
            </a:extLst>
          </p:cNvPr>
          <p:cNvSpPr txBox="1"/>
          <p:nvPr/>
        </p:nvSpPr>
        <p:spPr>
          <a:xfrm>
            <a:off x="1065813" y="1601611"/>
            <a:ext cx="9280746" cy="1569660"/>
          </a:xfrm>
          <a:prstGeom prst="rect">
            <a:avLst/>
          </a:prstGeom>
          <a:noFill/>
        </p:spPr>
        <p:txBody>
          <a:bodyPr wrap="none" rtlCol="0">
            <a:spAutoFit/>
          </a:bodyPr>
          <a:lstStyle/>
          <a:p>
            <a:r>
              <a:rPr lang="el-GR" sz="2400" dirty="0"/>
              <a:t>Παχύσαρκα ποντίκια </a:t>
            </a:r>
            <a:r>
              <a:rPr lang="en-US" sz="2400" dirty="0"/>
              <a:t>(</a:t>
            </a:r>
            <a:r>
              <a:rPr lang="el-GR" sz="2400" dirty="0"/>
              <a:t>δίαιτα υψηλή σε λίπος ή με γενετικλή παχυσαρκία</a:t>
            </a:r>
          </a:p>
          <a:p>
            <a:r>
              <a:rPr lang="el-GR" sz="2400" dirty="0"/>
              <a:t>με μετάλλαξη στη λεπτίνη ή στον υποδοχέα της</a:t>
            </a:r>
            <a:r>
              <a:rPr lang="en-US" sz="2400" dirty="0"/>
              <a:t> </a:t>
            </a:r>
            <a:r>
              <a:rPr lang="en-US" sz="2400" i="1" dirty="0" err="1"/>
              <a:t>ob</a:t>
            </a:r>
            <a:r>
              <a:rPr lang="en-US" sz="2400" i="1" dirty="0"/>
              <a:t>/</a:t>
            </a:r>
            <a:r>
              <a:rPr lang="en-US" sz="2400" i="1" dirty="0" err="1"/>
              <a:t>ob</a:t>
            </a:r>
            <a:r>
              <a:rPr lang="en-US" sz="2400" dirty="0"/>
              <a:t>, </a:t>
            </a:r>
            <a:r>
              <a:rPr lang="en-US" sz="2400" i="1" dirty="0" err="1"/>
              <a:t>db</a:t>
            </a:r>
            <a:r>
              <a:rPr lang="en-US" sz="2400" i="1" dirty="0"/>
              <a:t>/</a:t>
            </a:r>
            <a:r>
              <a:rPr lang="en-US" sz="2400" i="1" dirty="0" err="1"/>
              <a:t>db</a:t>
            </a:r>
            <a:r>
              <a:rPr lang="en-US" sz="2400" dirty="0"/>
              <a:t>) </a:t>
            </a:r>
            <a:r>
              <a:rPr lang="el-GR" sz="2400" dirty="0"/>
              <a:t>θα </a:t>
            </a:r>
          </a:p>
          <a:p>
            <a:r>
              <a:rPr lang="el-GR" sz="2400" dirty="0"/>
              <a:t>δεχτούν το φάρμακο Χ</a:t>
            </a:r>
            <a:r>
              <a:rPr lang="en-US" sz="2400" dirty="0"/>
              <a:t> </a:t>
            </a:r>
            <a:r>
              <a:rPr lang="el-GR" sz="2400" dirty="0"/>
              <a:t>ή </a:t>
            </a:r>
            <a:r>
              <a:rPr lang="en-US" sz="2400" dirty="0"/>
              <a:t>placebo </a:t>
            </a:r>
            <a:r>
              <a:rPr lang="el-GR" sz="2400" dirty="0"/>
              <a:t>για</a:t>
            </a:r>
            <a:r>
              <a:rPr lang="en-US" sz="2400" dirty="0"/>
              <a:t> xx </a:t>
            </a:r>
            <a:r>
              <a:rPr lang="el-GR" sz="2400" dirty="0"/>
              <a:t>εβδομάδες</a:t>
            </a:r>
            <a:r>
              <a:rPr lang="en-US" sz="2400" dirty="0"/>
              <a:t>.  </a:t>
            </a:r>
          </a:p>
          <a:p>
            <a:endParaRPr lang="en-US" sz="2400" dirty="0"/>
          </a:p>
        </p:txBody>
      </p:sp>
      <p:sp>
        <p:nvSpPr>
          <p:cNvPr id="8" name="TextBox 7">
            <a:extLst>
              <a:ext uri="{FF2B5EF4-FFF2-40B4-BE49-F238E27FC236}">
                <a16:creationId xmlns:a16="http://schemas.microsoft.com/office/drawing/2014/main" id="{D25E4EA3-9F59-4C1C-74C4-207C7C1A6BE2}"/>
              </a:ext>
            </a:extLst>
          </p:cNvPr>
          <p:cNvSpPr txBox="1"/>
          <p:nvPr/>
        </p:nvSpPr>
        <p:spPr>
          <a:xfrm>
            <a:off x="2912051" y="2905950"/>
            <a:ext cx="6367897" cy="461665"/>
          </a:xfrm>
          <a:prstGeom prst="rect">
            <a:avLst/>
          </a:prstGeom>
          <a:noFill/>
        </p:spPr>
        <p:txBody>
          <a:bodyPr wrap="none" rtlCol="0">
            <a:spAutoFit/>
          </a:bodyPr>
          <a:lstStyle/>
          <a:p>
            <a:r>
              <a:rPr lang="en-US" sz="2400" dirty="0"/>
              <a:t>Measurements: fasting glucose, fasting insulin</a:t>
            </a:r>
          </a:p>
        </p:txBody>
      </p:sp>
      <p:sp>
        <p:nvSpPr>
          <p:cNvPr id="9" name="TextBox 8">
            <a:extLst>
              <a:ext uri="{FF2B5EF4-FFF2-40B4-BE49-F238E27FC236}">
                <a16:creationId xmlns:a16="http://schemas.microsoft.com/office/drawing/2014/main" id="{3BCB39ED-F705-0108-3CD2-01BC1FDF057C}"/>
              </a:ext>
            </a:extLst>
          </p:cNvPr>
          <p:cNvSpPr txBox="1"/>
          <p:nvPr/>
        </p:nvSpPr>
        <p:spPr>
          <a:xfrm>
            <a:off x="451382" y="4612821"/>
            <a:ext cx="2937086" cy="461665"/>
          </a:xfrm>
          <a:prstGeom prst="rect">
            <a:avLst/>
          </a:prstGeom>
          <a:noFill/>
        </p:spPr>
        <p:txBody>
          <a:bodyPr wrap="none" rtlCol="0">
            <a:spAutoFit/>
          </a:bodyPr>
          <a:lstStyle/>
          <a:p>
            <a:r>
              <a:rPr lang="en-US" sz="2400" dirty="0"/>
              <a:t>Test: OGTT (or IPGTT)</a:t>
            </a:r>
          </a:p>
        </p:txBody>
      </p:sp>
      <p:grpSp>
        <p:nvGrpSpPr>
          <p:cNvPr id="14" name="Group 13">
            <a:extLst>
              <a:ext uri="{FF2B5EF4-FFF2-40B4-BE49-F238E27FC236}">
                <a16:creationId xmlns:a16="http://schemas.microsoft.com/office/drawing/2014/main" id="{F81B47A5-A6FE-1B89-59E5-5F974220E090}"/>
              </a:ext>
            </a:extLst>
          </p:cNvPr>
          <p:cNvGrpSpPr/>
          <p:nvPr/>
        </p:nvGrpSpPr>
        <p:grpSpPr>
          <a:xfrm>
            <a:off x="3572169" y="3427890"/>
            <a:ext cx="3781425" cy="3295650"/>
            <a:chOff x="3572169" y="3427890"/>
            <a:chExt cx="3781425" cy="3295650"/>
          </a:xfrm>
        </p:grpSpPr>
        <p:pic>
          <p:nvPicPr>
            <p:cNvPr id="11" name="Picture 10">
              <a:extLst>
                <a:ext uri="{FF2B5EF4-FFF2-40B4-BE49-F238E27FC236}">
                  <a16:creationId xmlns:a16="http://schemas.microsoft.com/office/drawing/2014/main" id="{DE3F2C32-8CB5-3843-A05B-2CD6204882C3}"/>
                </a:ext>
              </a:extLst>
            </p:cNvPr>
            <p:cNvPicPr>
              <a:picLocks noChangeAspect="1"/>
            </p:cNvPicPr>
            <p:nvPr/>
          </p:nvPicPr>
          <p:blipFill>
            <a:blip r:embed="rId2"/>
            <a:stretch>
              <a:fillRect/>
            </a:stretch>
          </p:blipFill>
          <p:spPr>
            <a:xfrm>
              <a:off x="3572169" y="3427890"/>
              <a:ext cx="3781425" cy="3295650"/>
            </a:xfrm>
            <a:prstGeom prst="rect">
              <a:avLst/>
            </a:prstGeom>
          </p:spPr>
        </p:pic>
        <p:sp>
          <p:nvSpPr>
            <p:cNvPr id="12" name="TextBox 11">
              <a:extLst>
                <a:ext uri="{FF2B5EF4-FFF2-40B4-BE49-F238E27FC236}">
                  <a16:creationId xmlns:a16="http://schemas.microsoft.com/office/drawing/2014/main" id="{1C6DD057-9D8C-FC04-601B-55780680EEA6}"/>
                </a:ext>
              </a:extLst>
            </p:cNvPr>
            <p:cNvSpPr txBox="1"/>
            <p:nvPr/>
          </p:nvSpPr>
          <p:spPr>
            <a:xfrm>
              <a:off x="5240592" y="3763736"/>
              <a:ext cx="928524"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Vehicle</a:t>
              </a:r>
            </a:p>
          </p:txBody>
        </p:sp>
        <p:sp>
          <p:nvSpPr>
            <p:cNvPr id="13" name="TextBox 12">
              <a:extLst>
                <a:ext uri="{FF2B5EF4-FFF2-40B4-BE49-F238E27FC236}">
                  <a16:creationId xmlns:a16="http://schemas.microsoft.com/office/drawing/2014/main" id="{A67B711B-0175-9D1C-E121-9CE17E649B93}"/>
                </a:ext>
              </a:extLst>
            </p:cNvPr>
            <p:cNvSpPr txBox="1"/>
            <p:nvPr/>
          </p:nvSpPr>
          <p:spPr>
            <a:xfrm>
              <a:off x="5105173" y="5024019"/>
              <a:ext cx="1050862"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Drug X</a:t>
              </a:r>
            </a:p>
          </p:txBody>
        </p:sp>
      </p:grpSp>
    </p:spTree>
    <p:extLst>
      <p:ext uri="{BB962C8B-B14F-4D97-AF65-F5344CB8AC3E}">
        <p14:creationId xmlns:p14="http://schemas.microsoft.com/office/powerpoint/2010/main" val="332331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8EB4D1-A633-9C90-8443-CA7BD895B98C}"/>
              </a:ext>
            </a:extLst>
          </p:cNvPr>
          <p:cNvSpPr txBox="1"/>
          <p:nvPr/>
        </p:nvSpPr>
        <p:spPr>
          <a:xfrm>
            <a:off x="2752344" y="173736"/>
            <a:ext cx="6651180" cy="584775"/>
          </a:xfrm>
          <a:prstGeom prst="rect">
            <a:avLst/>
          </a:prstGeom>
          <a:noFill/>
        </p:spPr>
        <p:txBody>
          <a:bodyPr wrap="none" rtlCol="0">
            <a:spAutoFit/>
          </a:bodyPr>
          <a:lstStyle/>
          <a:p>
            <a:r>
              <a:rPr lang="el-GR" sz="3200" b="1" u="sng" dirty="0"/>
              <a:t>Επιπλοκές του σακχαρώδους διαβήτη</a:t>
            </a:r>
            <a:endParaRPr lang="en-CH" sz="3200" b="1" u="sng" dirty="0"/>
          </a:p>
        </p:txBody>
      </p:sp>
      <p:pic>
        <p:nvPicPr>
          <p:cNvPr id="5" name="Picture 4">
            <a:extLst>
              <a:ext uri="{FF2B5EF4-FFF2-40B4-BE49-F238E27FC236}">
                <a16:creationId xmlns:a16="http://schemas.microsoft.com/office/drawing/2014/main" id="{849599A0-AC47-2C8C-4A61-544B14399297}"/>
              </a:ext>
            </a:extLst>
          </p:cNvPr>
          <p:cNvPicPr>
            <a:picLocks noChangeAspect="1"/>
          </p:cNvPicPr>
          <p:nvPr/>
        </p:nvPicPr>
        <p:blipFill>
          <a:blip r:embed="rId2"/>
          <a:stretch>
            <a:fillRect/>
          </a:stretch>
        </p:blipFill>
        <p:spPr>
          <a:xfrm>
            <a:off x="941832" y="1071682"/>
            <a:ext cx="10463100" cy="5493710"/>
          </a:xfrm>
          <a:prstGeom prst="rect">
            <a:avLst/>
          </a:prstGeom>
        </p:spPr>
      </p:pic>
      <p:sp>
        <p:nvSpPr>
          <p:cNvPr id="6" name="TextBox 5">
            <a:extLst>
              <a:ext uri="{FF2B5EF4-FFF2-40B4-BE49-F238E27FC236}">
                <a16:creationId xmlns:a16="http://schemas.microsoft.com/office/drawing/2014/main" id="{3391F627-5C66-FF03-A564-3FE919162E4E}"/>
              </a:ext>
            </a:extLst>
          </p:cNvPr>
          <p:cNvSpPr txBox="1"/>
          <p:nvPr/>
        </p:nvSpPr>
        <p:spPr>
          <a:xfrm>
            <a:off x="9822704" y="6488668"/>
            <a:ext cx="2335768" cy="369332"/>
          </a:xfrm>
          <a:prstGeom prst="rect">
            <a:avLst/>
          </a:prstGeom>
          <a:noFill/>
        </p:spPr>
        <p:txBody>
          <a:bodyPr wrap="none" rtlCol="0">
            <a:spAutoFit/>
          </a:bodyPr>
          <a:lstStyle/>
          <a:p>
            <a:r>
              <a:rPr lang="en-US" dirty="0"/>
              <a:t>Endocrine Society, USA</a:t>
            </a:r>
            <a:endParaRPr lang="en-CH" dirty="0"/>
          </a:p>
        </p:txBody>
      </p:sp>
    </p:spTree>
    <p:extLst>
      <p:ext uri="{BB962C8B-B14F-4D97-AF65-F5344CB8AC3E}">
        <p14:creationId xmlns:p14="http://schemas.microsoft.com/office/powerpoint/2010/main" val="2488487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2">
            <a:extLst>
              <a:ext uri="{FF2B5EF4-FFF2-40B4-BE49-F238E27FC236}">
                <a16:creationId xmlns:a16="http://schemas.microsoft.com/office/drawing/2014/main" id="{E3DE3C9D-8E2E-9789-0303-A31DC4476E1B}"/>
              </a:ext>
            </a:extLst>
          </p:cNvPr>
          <p:cNvSpPr>
            <a:spLocks noGrp="1"/>
          </p:cNvSpPr>
          <p:nvPr>
            <p:ph idx="1"/>
          </p:nvPr>
        </p:nvSpPr>
        <p:spPr>
          <a:xfrm>
            <a:off x="190631" y="1082328"/>
            <a:ext cx="9001000" cy="5688631"/>
          </a:xfrm>
        </p:spPr>
        <p:txBody>
          <a:bodyPr/>
          <a:lstStyle/>
          <a:p>
            <a:pPr lvl="1"/>
            <a:r>
              <a:rPr lang="el-GR" dirty="0"/>
              <a:t>Διαβητική </a:t>
            </a:r>
            <a:r>
              <a:rPr lang="el-GR" dirty="0" err="1"/>
              <a:t>αμφιβληστροειδοπάθεια</a:t>
            </a:r>
            <a:endParaRPr lang="el-GR" dirty="0"/>
          </a:p>
          <a:p>
            <a:pPr lvl="1"/>
            <a:r>
              <a:rPr lang="el-GR" dirty="0"/>
              <a:t>Διαβητική νευροπάθεια</a:t>
            </a:r>
          </a:p>
          <a:p>
            <a:pPr lvl="1"/>
            <a:r>
              <a:rPr lang="el-GR" dirty="0"/>
              <a:t>Διαβητική νεφροπάθεια</a:t>
            </a:r>
          </a:p>
          <a:p>
            <a:pPr lvl="1"/>
            <a:endParaRPr lang="el-GR" dirty="0"/>
          </a:p>
          <a:p>
            <a:r>
              <a:rPr lang="el-GR" dirty="0"/>
              <a:t>Συμβάλλουν στην εμφάνιση τους</a:t>
            </a:r>
          </a:p>
          <a:p>
            <a:pPr lvl="1"/>
            <a:r>
              <a:rPr lang="el-GR" dirty="0"/>
              <a:t>Διάρκεια Σ. Διαβήτη</a:t>
            </a:r>
          </a:p>
          <a:p>
            <a:pPr lvl="1"/>
            <a:r>
              <a:rPr lang="el-GR" dirty="0"/>
              <a:t>Πτωχή </a:t>
            </a:r>
            <a:r>
              <a:rPr lang="el-GR" dirty="0" err="1"/>
              <a:t>γλυκαιμική</a:t>
            </a:r>
            <a:r>
              <a:rPr lang="el-GR" dirty="0"/>
              <a:t> ρύθμιση</a:t>
            </a:r>
          </a:p>
          <a:p>
            <a:pPr lvl="1"/>
            <a:r>
              <a:rPr lang="el-GR" dirty="0"/>
              <a:t>Κεντρικού τύπου παχυσαρκία</a:t>
            </a:r>
          </a:p>
          <a:p>
            <a:pPr lvl="1"/>
            <a:r>
              <a:rPr lang="el-GR" dirty="0"/>
              <a:t>Αντίσταση στην ινσουλίνη</a:t>
            </a:r>
          </a:p>
          <a:p>
            <a:pPr lvl="1"/>
            <a:r>
              <a:rPr lang="el-GR" dirty="0"/>
              <a:t>Υπέρταση</a:t>
            </a:r>
          </a:p>
          <a:p>
            <a:pPr lvl="1"/>
            <a:r>
              <a:rPr lang="el-GR" dirty="0" err="1"/>
              <a:t>Δυσλιπιδαιμία</a:t>
            </a:r>
            <a:endParaRPr lang="el-GR" dirty="0"/>
          </a:p>
          <a:p>
            <a:pPr lvl="1"/>
            <a:r>
              <a:rPr lang="el-GR" dirty="0"/>
              <a:t>Ηλικία</a:t>
            </a:r>
          </a:p>
          <a:p>
            <a:pPr lvl="1"/>
            <a:r>
              <a:rPr lang="el-GR" dirty="0"/>
              <a:t>Κάπνισμα</a:t>
            </a:r>
          </a:p>
          <a:p>
            <a:endParaRPr lang="el-GR" dirty="0"/>
          </a:p>
        </p:txBody>
      </p:sp>
      <p:sp>
        <p:nvSpPr>
          <p:cNvPr id="5" name="TextBox 4">
            <a:extLst>
              <a:ext uri="{FF2B5EF4-FFF2-40B4-BE49-F238E27FC236}">
                <a16:creationId xmlns:a16="http://schemas.microsoft.com/office/drawing/2014/main" id="{840BA8D0-24F2-14D6-967F-7EEB42CFE0F5}"/>
              </a:ext>
            </a:extLst>
          </p:cNvPr>
          <p:cNvSpPr txBox="1"/>
          <p:nvPr/>
        </p:nvSpPr>
        <p:spPr>
          <a:xfrm>
            <a:off x="1789629" y="0"/>
            <a:ext cx="8612742" cy="584775"/>
          </a:xfrm>
          <a:prstGeom prst="rect">
            <a:avLst/>
          </a:prstGeom>
          <a:noFill/>
        </p:spPr>
        <p:txBody>
          <a:bodyPr wrap="none" rtlCol="0">
            <a:spAutoFit/>
          </a:bodyPr>
          <a:lstStyle/>
          <a:p>
            <a:r>
              <a:rPr lang="el-GR" sz="3200" dirty="0"/>
              <a:t>Μικροαγγειακές επιπλοκές σακχαρώδους διαβήτη</a:t>
            </a:r>
            <a:endParaRPr lang="en-CH" sz="3200" dirty="0"/>
          </a:p>
        </p:txBody>
      </p:sp>
    </p:spTree>
    <p:extLst>
      <p:ext uri="{BB962C8B-B14F-4D97-AF65-F5344CB8AC3E}">
        <p14:creationId xmlns:p14="http://schemas.microsoft.com/office/powerpoint/2010/main" val="211396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49FAF0DB-6EED-8192-D0A8-2BB56B7FA0B8}"/>
              </a:ext>
            </a:extLst>
          </p:cNvPr>
          <p:cNvSpPr>
            <a:spLocks noGrp="1"/>
          </p:cNvSpPr>
          <p:nvPr>
            <p:ph type="title"/>
          </p:nvPr>
        </p:nvSpPr>
        <p:spPr>
          <a:xfrm>
            <a:off x="0" y="169702"/>
            <a:ext cx="12284364" cy="1143000"/>
          </a:xfrm>
        </p:spPr>
        <p:txBody>
          <a:bodyPr/>
          <a:lstStyle/>
          <a:p>
            <a:r>
              <a:rPr lang="el-GR" sz="3600" dirty="0"/>
              <a:t>Κύτταρα που προσβάλλονται περισσότερο από την υπεργλυκαιμία</a:t>
            </a:r>
          </a:p>
        </p:txBody>
      </p:sp>
      <p:sp>
        <p:nvSpPr>
          <p:cNvPr id="5" name="Θέση περιεχομένου 2">
            <a:extLst>
              <a:ext uri="{FF2B5EF4-FFF2-40B4-BE49-F238E27FC236}">
                <a16:creationId xmlns:a16="http://schemas.microsoft.com/office/drawing/2014/main" id="{24FE04A5-AEF4-DFF7-830B-7C4292F1D740}"/>
              </a:ext>
            </a:extLst>
          </p:cNvPr>
          <p:cNvSpPr>
            <a:spLocks noGrp="1"/>
          </p:cNvSpPr>
          <p:nvPr>
            <p:ph idx="1"/>
          </p:nvPr>
        </p:nvSpPr>
        <p:spPr>
          <a:xfrm>
            <a:off x="401782" y="1744750"/>
            <a:ext cx="11882582" cy="3831704"/>
          </a:xfrm>
        </p:spPr>
        <p:txBody>
          <a:bodyPr/>
          <a:lstStyle/>
          <a:p>
            <a:r>
              <a:rPr lang="el-GR" dirty="0"/>
              <a:t>Ενδοθηλιακά κύτταρα των τριχοειδών</a:t>
            </a:r>
          </a:p>
          <a:p>
            <a:r>
              <a:rPr lang="el-GR" dirty="0" err="1"/>
              <a:t>Μεσαγγειακά</a:t>
            </a:r>
            <a:r>
              <a:rPr lang="el-GR" dirty="0"/>
              <a:t> κύτταρα του νεφρικού σπειράματος</a:t>
            </a:r>
          </a:p>
          <a:p>
            <a:r>
              <a:rPr lang="el-GR" dirty="0"/>
              <a:t>Νευρώνες και κύτταρα του </a:t>
            </a:r>
            <a:r>
              <a:rPr lang="en-US" dirty="0"/>
              <a:t>Schwann</a:t>
            </a:r>
            <a:endParaRPr lang="el-GR" dirty="0"/>
          </a:p>
          <a:p>
            <a:endParaRPr lang="el-GR" dirty="0"/>
          </a:p>
          <a:p>
            <a:pPr>
              <a:buFont typeface="Wingdings" panose="05000000000000000000" pitchFamily="2" charset="2"/>
              <a:buChar char="Ø"/>
            </a:pPr>
            <a:r>
              <a:rPr lang="el-GR" dirty="0"/>
              <a:t>Αιτία</a:t>
            </a:r>
          </a:p>
          <a:p>
            <a:pPr lvl="1">
              <a:buFont typeface="Wingdings" panose="05000000000000000000" pitchFamily="2" charset="2"/>
              <a:buChar char="Ø"/>
            </a:pPr>
            <a:r>
              <a:rPr lang="el-GR" dirty="0"/>
              <a:t>Η ανεμπόδιστη είσοδος γλυκόζης παρουσία υπεργλυκαιμίας</a:t>
            </a:r>
          </a:p>
        </p:txBody>
      </p:sp>
    </p:spTree>
    <p:extLst>
      <p:ext uri="{BB962C8B-B14F-4D97-AF65-F5344CB8AC3E}">
        <p14:creationId xmlns:p14="http://schemas.microsoft.com/office/powerpoint/2010/main" val="3307478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C809A-1262-247B-C102-55F921A197FE}"/>
              </a:ext>
            </a:extLst>
          </p:cNvPr>
          <p:cNvPicPr>
            <a:picLocks noChangeAspect="1"/>
          </p:cNvPicPr>
          <p:nvPr/>
        </p:nvPicPr>
        <p:blipFill>
          <a:blip r:embed="rId2"/>
          <a:stretch>
            <a:fillRect/>
          </a:stretch>
        </p:blipFill>
        <p:spPr>
          <a:xfrm>
            <a:off x="2909453" y="1057334"/>
            <a:ext cx="6754553" cy="5800666"/>
          </a:xfrm>
          <a:prstGeom prst="rect">
            <a:avLst/>
          </a:prstGeom>
        </p:spPr>
      </p:pic>
      <p:sp>
        <p:nvSpPr>
          <p:cNvPr id="5" name="TextBox 4">
            <a:extLst>
              <a:ext uri="{FF2B5EF4-FFF2-40B4-BE49-F238E27FC236}">
                <a16:creationId xmlns:a16="http://schemas.microsoft.com/office/drawing/2014/main" id="{6C46E89C-75C7-AF20-B4D9-00832CF45752}"/>
              </a:ext>
            </a:extLst>
          </p:cNvPr>
          <p:cNvSpPr txBox="1"/>
          <p:nvPr/>
        </p:nvSpPr>
        <p:spPr>
          <a:xfrm>
            <a:off x="1750845" y="59807"/>
            <a:ext cx="8391015" cy="584775"/>
          </a:xfrm>
          <a:prstGeom prst="rect">
            <a:avLst/>
          </a:prstGeom>
          <a:noFill/>
        </p:spPr>
        <p:txBody>
          <a:bodyPr wrap="none" rtlCol="0">
            <a:spAutoFit/>
          </a:bodyPr>
          <a:lstStyle/>
          <a:p>
            <a:r>
              <a:rPr lang="el-GR" sz="3200" dirty="0"/>
              <a:t>Μηχανισμοί πρόκλησης επιπλοκών από διαβήτη </a:t>
            </a:r>
            <a:endParaRPr lang="en-CH" sz="3200" dirty="0"/>
          </a:p>
        </p:txBody>
      </p:sp>
    </p:spTree>
    <p:extLst>
      <p:ext uri="{BB962C8B-B14F-4D97-AF65-F5344CB8AC3E}">
        <p14:creationId xmlns:p14="http://schemas.microsoft.com/office/powerpoint/2010/main" val="2909134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D5C69-2215-4B1C-9B82-6C7BAAEA6CF4}"/>
              </a:ext>
            </a:extLst>
          </p:cNvPr>
          <p:cNvPicPr>
            <a:picLocks noChangeAspect="1"/>
          </p:cNvPicPr>
          <p:nvPr/>
        </p:nvPicPr>
        <p:blipFill>
          <a:blip r:embed="rId2"/>
          <a:stretch>
            <a:fillRect/>
          </a:stretch>
        </p:blipFill>
        <p:spPr>
          <a:xfrm>
            <a:off x="849745" y="371347"/>
            <a:ext cx="10492509" cy="5794931"/>
          </a:xfrm>
          <a:prstGeom prst="rect">
            <a:avLst/>
          </a:prstGeom>
        </p:spPr>
      </p:pic>
    </p:spTree>
    <p:extLst>
      <p:ext uri="{BB962C8B-B14F-4D97-AF65-F5344CB8AC3E}">
        <p14:creationId xmlns:p14="http://schemas.microsoft.com/office/powerpoint/2010/main" val="203122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0A5F301-EC2C-6110-3CD9-9D31D827D479}"/>
              </a:ext>
            </a:extLst>
          </p:cNvPr>
          <p:cNvSpPr>
            <a:spLocks noGrp="1" noChangeArrowheads="1"/>
          </p:cNvSpPr>
          <p:nvPr>
            <p:ph type="title"/>
          </p:nvPr>
        </p:nvSpPr>
        <p:spPr>
          <a:xfrm>
            <a:off x="1664854" y="113184"/>
            <a:ext cx="8534400" cy="762000"/>
          </a:xfrm>
        </p:spPr>
        <p:txBody>
          <a:bodyPr/>
          <a:lstStyle/>
          <a:p>
            <a:pPr algn="ctr"/>
            <a:r>
              <a:rPr lang="el-GR" altLang="el-GR" sz="2800" b="1" dirty="0">
                <a:solidFill>
                  <a:srgbClr val="7030A0"/>
                </a:solidFill>
                <a:latin typeface="Arial" panose="020B0604020202020204" pitchFamily="34" charset="0"/>
              </a:rPr>
              <a:t>Διαταραχές του ενδοθηλίου στον Σ. Διαβήτη </a:t>
            </a:r>
          </a:p>
        </p:txBody>
      </p:sp>
      <p:sp>
        <p:nvSpPr>
          <p:cNvPr id="5" name="Text Box 3">
            <a:extLst>
              <a:ext uri="{FF2B5EF4-FFF2-40B4-BE49-F238E27FC236}">
                <a16:creationId xmlns:a16="http://schemas.microsoft.com/office/drawing/2014/main" id="{54C7AB65-3550-1B88-F45C-DA1CEAF95809}"/>
              </a:ext>
            </a:extLst>
          </p:cNvPr>
          <p:cNvSpPr txBox="1">
            <a:spLocks noChangeArrowheads="1"/>
          </p:cNvSpPr>
          <p:nvPr/>
        </p:nvSpPr>
        <p:spPr bwMode="auto">
          <a:xfrm>
            <a:off x="2650835" y="875184"/>
            <a:ext cx="7772400" cy="615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914400" indent="-457200" eaLnBrk="0" hangingPunct="0">
              <a:defRPr sz="2400">
                <a:solidFill>
                  <a:schemeClr val="tx1"/>
                </a:solidFill>
                <a:latin typeface="Times New Roman" panose="02020603050405020304" pitchFamily="18" charset="0"/>
              </a:defRPr>
            </a:lvl2pPr>
            <a:lvl3pPr marL="1371600" indent="-457200" eaLnBrk="0" hangingPunct="0">
              <a:defRPr sz="2400">
                <a:solidFill>
                  <a:schemeClr val="tx1"/>
                </a:solidFill>
                <a:latin typeface="Times New Roman" panose="02020603050405020304" pitchFamily="18" charset="0"/>
              </a:defRPr>
            </a:lvl3pPr>
            <a:lvl4pPr marL="1828800" indent="-457200" eaLnBrk="0" hangingPunct="0">
              <a:defRPr sz="2400">
                <a:solidFill>
                  <a:schemeClr val="tx1"/>
                </a:solidFill>
                <a:latin typeface="Times New Roman" panose="02020603050405020304" pitchFamily="18" charset="0"/>
              </a:defRPr>
            </a:lvl4pPr>
            <a:lvl5pPr marL="2286000" indent="-457200" eaLnBrk="0" hangingPunct="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ct val="30000"/>
              </a:spcBef>
              <a:buFontTx/>
              <a:buAutoNum type="arabicPeriod"/>
            </a:pPr>
            <a:r>
              <a:rPr lang="el-GR" altLang="el-GR" sz="2000" dirty="0">
                <a:latin typeface="+mn-lt"/>
              </a:rPr>
              <a:t>Αυξημένα επίπεδα</a:t>
            </a:r>
            <a:r>
              <a:rPr lang="en-US" altLang="el-GR" sz="2000" dirty="0">
                <a:latin typeface="+mn-lt"/>
              </a:rPr>
              <a:t> </a:t>
            </a:r>
            <a:r>
              <a:rPr lang="el-GR" altLang="el-GR" sz="2000" dirty="0">
                <a:latin typeface="+mn-lt"/>
              </a:rPr>
              <a:t>του</a:t>
            </a:r>
            <a:r>
              <a:rPr lang="en-US" altLang="el-GR" sz="2000" dirty="0">
                <a:latin typeface="+mn-lt"/>
              </a:rPr>
              <a:t> </a:t>
            </a:r>
            <a:r>
              <a:rPr lang="el-GR" altLang="el-GR" sz="2000" dirty="0">
                <a:latin typeface="+mn-lt"/>
              </a:rPr>
              <a:t>παράγοντα </a:t>
            </a:r>
            <a:r>
              <a:rPr lang="en-US" altLang="el-GR" sz="2000" dirty="0" err="1">
                <a:latin typeface="+mn-lt"/>
              </a:rPr>
              <a:t>vWF</a:t>
            </a:r>
            <a:endParaRPr lang="el-GR" altLang="el-GR" sz="2000" dirty="0">
              <a:latin typeface="+mn-lt"/>
            </a:endParaRPr>
          </a:p>
          <a:p>
            <a:pPr eaLnBrk="1" hangingPunct="1">
              <a:lnSpc>
                <a:spcPct val="120000"/>
              </a:lnSpc>
              <a:spcBef>
                <a:spcPct val="30000"/>
              </a:spcBef>
              <a:buFontTx/>
              <a:buAutoNum type="arabicPeriod"/>
            </a:pPr>
            <a:r>
              <a:rPr lang="el-GR" altLang="el-GR" sz="2000" dirty="0">
                <a:latin typeface="+mn-lt"/>
              </a:rPr>
              <a:t>Αύξηση της </a:t>
            </a:r>
            <a:r>
              <a:rPr lang="el-GR" altLang="el-GR" sz="2000" dirty="0" err="1">
                <a:latin typeface="+mn-lt"/>
              </a:rPr>
              <a:t>ενδοθηλίνης</a:t>
            </a:r>
            <a:endParaRPr lang="el-GR" altLang="el-GR" sz="2000" dirty="0">
              <a:latin typeface="+mn-lt"/>
            </a:endParaRPr>
          </a:p>
          <a:p>
            <a:pPr eaLnBrk="1" hangingPunct="1">
              <a:lnSpc>
                <a:spcPct val="120000"/>
              </a:lnSpc>
              <a:spcBef>
                <a:spcPct val="30000"/>
              </a:spcBef>
              <a:buFontTx/>
              <a:buAutoNum type="arabicPeriod"/>
            </a:pPr>
            <a:r>
              <a:rPr lang="el-GR" altLang="el-GR" sz="2000" dirty="0">
                <a:latin typeface="+mn-lt"/>
              </a:rPr>
              <a:t>Μειωμένη παραγωγή </a:t>
            </a:r>
            <a:r>
              <a:rPr lang="el-GR" altLang="el-GR" sz="2000" dirty="0" err="1">
                <a:latin typeface="+mn-lt"/>
              </a:rPr>
              <a:t>προστακυκλίνης</a:t>
            </a:r>
            <a:endParaRPr lang="el-GR" altLang="el-GR" sz="2000" dirty="0">
              <a:latin typeface="+mn-lt"/>
            </a:endParaRPr>
          </a:p>
          <a:p>
            <a:pPr eaLnBrk="1" hangingPunct="1">
              <a:lnSpc>
                <a:spcPct val="120000"/>
              </a:lnSpc>
              <a:spcBef>
                <a:spcPct val="30000"/>
              </a:spcBef>
              <a:buFontTx/>
              <a:buAutoNum type="arabicPeriod"/>
            </a:pPr>
            <a:r>
              <a:rPr lang="el-GR" altLang="el-GR" sz="2000" dirty="0">
                <a:latin typeface="+mn-lt"/>
              </a:rPr>
              <a:t>Μειωμένη απελευθέρωση ΝΟ και μειωμένη απάντηση του ενδοθηλίου στο ΝΟ</a:t>
            </a:r>
          </a:p>
          <a:p>
            <a:pPr eaLnBrk="1" hangingPunct="1">
              <a:lnSpc>
                <a:spcPct val="120000"/>
              </a:lnSpc>
              <a:spcBef>
                <a:spcPct val="30000"/>
              </a:spcBef>
              <a:buFontTx/>
              <a:buAutoNum type="arabicPeriod"/>
            </a:pPr>
            <a:r>
              <a:rPr lang="el-GR" altLang="el-GR" sz="2000" dirty="0">
                <a:latin typeface="+mn-lt"/>
              </a:rPr>
              <a:t>Επηρεασμένη ινωδολυτική δραστηριότητα</a:t>
            </a:r>
          </a:p>
          <a:p>
            <a:pPr eaLnBrk="1" hangingPunct="1">
              <a:lnSpc>
                <a:spcPct val="120000"/>
              </a:lnSpc>
              <a:spcBef>
                <a:spcPct val="30000"/>
              </a:spcBef>
              <a:buFontTx/>
              <a:buAutoNum type="arabicPeriod" startAt="6"/>
            </a:pPr>
            <a:r>
              <a:rPr lang="el-GR" altLang="el-GR" sz="2000" dirty="0">
                <a:latin typeface="+mn-lt"/>
              </a:rPr>
              <a:t>Αυξημένη πηκτική δραστηριότητα του ενδοθηλίου</a:t>
            </a:r>
          </a:p>
          <a:p>
            <a:pPr eaLnBrk="1" hangingPunct="1">
              <a:lnSpc>
                <a:spcPct val="120000"/>
              </a:lnSpc>
              <a:spcBef>
                <a:spcPct val="30000"/>
              </a:spcBef>
              <a:buFontTx/>
              <a:buAutoNum type="arabicPeriod" startAt="6"/>
            </a:pPr>
            <a:r>
              <a:rPr lang="el-GR" altLang="el-GR" sz="2000" dirty="0">
                <a:latin typeface="+mn-lt"/>
              </a:rPr>
              <a:t>Μειωμένη αποδόμηση του γλυκοζυλιωμένου ινώδους από την πλασμίνη</a:t>
            </a:r>
          </a:p>
          <a:p>
            <a:pPr eaLnBrk="1" hangingPunct="1">
              <a:lnSpc>
                <a:spcPct val="120000"/>
              </a:lnSpc>
              <a:spcBef>
                <a:spcPct val="30000"/>
              </a:spcBef>
              <a:buFontTx/>
              <a:buAutoNum type="arabicPeriod" startAt="6"/>
            </a:pPr>
            <a:r>
              <a:rPr lang="el-GR" altLang="el-GR" sz="2000" dirty="0">
                <a:latin typeface="+mn-lt"/>
              </a:rPr>
              <a:t>Αυξημένα επίπεδα </a:t>
            </a:r>
            <a:r>
              <a:rPr lang="en-US" altLang="el-GR" sz="2000" dirty="0">
                <a:latin typeface="+mn-lt"/>
              </a:rPr>
              <a:t>AGEs</a:t>
            </a:r>
            <a:endParaRPr lang="el-GR" altLang="el-GR" sz="2000" dirty="0">
              <a:latin typeface="+mn-lt"/>
            </a:endParaRPr>
          </a:p>
          <a:p>
            <a:pPr eaLnBrk="1" hangingPunct="1">
              <a:lnSpc>
                <a:spcPct val="120000"/>
              </a:lnSpc>
              <a:spcBef>
                <a:spcPct val="30000"/>
              </a:spcBef>
              <a:buFontTx/>
              <a:buAutoNum type="arabicPeriod" startAt="6"/>
            </a:pPr>
            <a:r>
              <a:rPr lang="el-GR" altLang="el-GR" sz="2000" dirty="0">
                <a:latin typeface="+mn-lt"/>
              </a:rPr>
              <a:t>Αυξημένη παραγωγή ανιόντος του υπεροξειδίου και καταστροφή του ΝΟ</a:t>
            </a:r>
            <a:endParaRPr lang="en-US" altLang="el-GR" sz="2000" dirty="0">
              <a:latin typeface="+mn-lt"/>
            </a:endParaRPr>
          </a:p>
          <a:p>
            <a:pPr eaLnBrk="1" hangingPunct="1">
              <a:lnSpc>
                <a:spcPct val="120000"/>
              </a:lnSpc>
              <a:spcBef>
                <a:spcPct val="30000"/>
              </a:spcBef>
              <a:buFontTx/>
              <a:buAutoNum type="arabicPeriod" startAt="6"/>
            </a:pPr>
            <a:r>
              <a:rPr lang="el-GR" altLang="el-GR" sz="2000" dirty="0">
                <a:latin typeface="+mn-lt"/>
              </a:rPr>
              <a:t>Αυξημένη έκφραση μορίων προσκόλλησης</a:t>
            </a:r>
          </a:p>
          <a:p>
            <a:pPr eaLnBrk="1" hangingPunct="1">
              <a:lnSpc>
                <a:spcPct val="120000"/>
              </a:lnSpc>
              <a:spcBef>
                <a:spcPct val="30000"/>
              </a:spcBef>
              <a:buFontTx/>
              <a:buAutoNum type="arabicPeriod"/>
            </a:pPr>
            <a:endParaRPr lang="el-GR" altLang="el-GR" sz="2000" dirty="0">
              <a:latin typeface="+mn-lt"/>
            </a:endParaRPr>
          </a:p>
        </p:txBody>
      </p:sp>
    </p:spTree>
    <p:extLst>
      <p:ext uri="{BB962C8B-B14F-4D97-AF65-F5344CB8AC3E}">
        <p14:creationId xmlns:p14="http://schemas.microsoft.com/office/powerpoint/2010/main" val="1244135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EEBFBF1-C4CF-F2BC-FD1A-C0B23F508B4E}"/>
              </a:ext>
            </a:extLst>
          </p:cNvPr>
          <p:cNvSpPr>
            <a:spLocks noGrp="1" noChangeArrowheads="1"/>
          </p:cNvSpPr>
          <p:nvPr>
            <p:ph type="title"/>
          </p:nvPr>
        </p:nvSpPr>
        <p:spPr>
          <a:xfrm>
            <a:off x="2019300" y="71016"/>
            <a:ext cx="8153400" cy="990600"/>
          </a:xfrm>
        </p:spPr>
        <p:txBody>
          <a:bodyPr/>
          <a:lstStyle/>
          <a:p>
            <a:pPr algn="ctr"/>
            <a:r>
              <a:rPr lang="el-GR" altLang="el-GR" sz="2800" b="1" dirty="0">
                <a:solidFill>
                  <a:srgbClr val="7030A0"/>
                </a:solidFill>
                <a:latin typeface="Arial" panose="020B0604020202020204" pitchFamily="34" charset="0"/>
              </a:rPr>
              <a:t>Διαταραχές της λειτουργίας των αιμοπεταλίων στον Σ. Διαβήτη </a:t>
            </a:r>
            <a:endParaRPr lang="el-GR" altLang="el-GR" sz="2800" dirty="0">
              <a:solidFill>
                <a:srgbClr val="7030A0"/>
              </a:solidFill>
            </a:endParaRPr>
          </a:p>
        </p:txBody>
      </p:sp>
      <p:sp>
        <p:nvSpPr>
          <p:cNvPr id="5" name="Rectangle 5">
            <a:extLst>
              <a:ext uri="{FF2B5EF4-FFF2-40B4-BE49-F238E27FC236}">
                <a16:creationId xmlns:a16="http://schemas.microsoft.com/office/drawing/2014/main" id="{54ECA497-E0EB-3E9D-7D46-A46548D3950F}"/>
              </a:ext>
            </a:extLst>
          </p:cNvPr>
          <p:cNvSpPr>
            <a:spLocks noChangeArrowheads="1"/>
          </p:cNvSpPr>
          <p:nvPr/>
        </p:nvSpPr>
        <p:spPr bwMode="auto">
          <a:xfrm>
            <a:off x="2514600" y="1557194"/>
            <a:ext cx="8229600"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914400" indent="-457200" eaLnBrk="0" hangingPunct="0">
              <a:defRPr sz="2400">
                <a:solidFill>
                  <a:schemeClr val="tx1"/>
                </a:solidFill>
                <a:latin typeface="Times New Roman" panose="02020603050405020304" pitchFamily="18" charset="0"/>
              </a:defRPr>
            </a:lvl2pPr>
            <a:lvl3pPr marL="1371600" indent="-457200" eaLnBrk="0" hangingPunct="0">
              <a:defRPr sz="2400">
                <a:solidFill>
                  <a:schemeClr val="tx1"/>
                </a:solidFill>
                <a:latin typeface="Times New Roman" panose="02020603050405020304" pitchFamily="18" charset="0"/>
              </a:defRPr>
            </a:lvl3pPr>
            <a:lvl4pPr marL="1828800" indent="-457200" eaLnBrk="0" hangingPunct="0">
              <a:defRPr sz="2400">
                <a:solidFill>
                  <a:schemeClr val="tx1"/>
                </a:solidFill>
                <a:latin typeface="Times New Roman" panose="02020603050405020304" pitchFamily="18" charset="0"/>
              </a:defRPr>
            </a:lvl4pPr>
            <a:lvl5pPr marL="2286000" indent="-457200" eaLnBrk="0" hangingPunct="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ct val="30000"/>
              </a:spcBef>
              <a:buFontTx/>
              <a:buAutoNum type="arabicPeriod"/>
            </a:pPr>
            <a:r>
              <a:rPr lang="el-GR" altLang="el-GR" dirty="0">
                <a:latin typeface="Arial" panose="020B0604020202020204" pitchFamily="34" charset="0"/>
              </a:rPr>
              <a:t>Αυξημένη </a:t>
            </a:r>
            <a:r>
              <a:rPr lang="el-GR" altLang="el-GR" dirty="0" err="1">
                <a:latin typeface="Arial" panose="020B0604020202020204" pitchFamily="34" charset="0"/>
              </a:rPr>
              <a:t>προσκολητικότητα</a:t>
            </a:r>
            <a:r>
              <a:rPr lang="el-GR" altLang="el-GR" dirty="0">
                <a:latin typeface="Arial" panose="020B0604020202020204" pitchFamily="34" charset="0"/>
              </a:rPr>
              <a:t> και συσσώρευση</a:t>
            </a:r>
          </a:p>
          <a:p>
            <a:pPr eaLnBrk="1" hangingPunct="1">
              <a:lnSpc>
                <a:spcPct val="120000"/>
              </a:lnSpc>
              <a:spcBef>
                <a:spcPct val="30000"/>
              </a:spcBef>
              <a:buFontTx/>
              <a:buAutoNum type="arabicPeriod"/>
            </a:pPr>
            <a:r>
              <a:rPr lang="el-GR" altLang="el-GR" dirty="0">
                <a:latin typeface="Arial" panose="020B0604020202020204" pitchFamily="34" charset="0"/>
              </a:rPr>
              <a:t>Αυξημένη παραγωγή </a:t>
            </a:r>
            <a:r>
              <a:rPr lang="el-GR" altLang="el-GR" dirty="0" err="1">
                <a:latin typeface="Arial" panose="020B0604020202020204" pitchFamily="34" charset="0"/>
              </a:rPr>
              <a:t>αγγειοσυσπαστικών</a:t>
            </a:r>
            <a:r>
              <a:rPr lang="el-GR" altLang="el-GR" dirty="0">
                <a:latin typeface="Arial" panose="020B0604020202020204" pitchFamily="34" charset="0"/>
              </a:rPr>
              <a:t> </a:t>
            </a:r>
            <a:r>
              <a:rPr lang="el-GR" altLang="el-GR" dirty="0" err="1">
                <a:latin typeface="Arial" panose="020B0604020202020204" pitchFamily="34" charset="0"/>
              </a:rPr>
              <a:t>προστανοειδών</a:t>
            </a:r>
            <a:endParaRPr lang="el-GR" altLang="el-GR" dirty="0">
              <a:latin typeface="Arial" panose="020B0604020202020204" pitchFamily="34" charset="0"/>
            </a:endParaRPr>
          </a:p>
          <a:p>
            <a:pPr eaLnBrk="1" hangingPunct="1">
              <a:lnSpc>
                <a:spcPct val="120000"/>
              </a:lnSpc>
              <a:spcBef>
                <a:spcPct val="30000"/>
              </a:spcBef>
              <a:buFontTx/>
              <a:buAutoNum type="arabicPeriod"/>
            </a:pPr>
            <a:r>
              <a:rPr lang="el-GR" altLang="el-GR" dirty="0">
                <a:latin typeface="Arial" panose="020B0604020202020204" pitchFamily="34" charset="0"/>
              </a:rPr>
              <a:t>Μειωμένη παραγωγή </a:t>
            </a:r>
            <a:r>
              <a:rPr lang="el-GR" altLang="el-GR" dirty="0" err="1">
                <a:latin typeface="Arial" panose="020B0604020202020204" pitchFamily="34" charset="0"/>
              </a:rPr>
              <a:t>προστακυκλίνης</a:t>
            </a:r>
            <a:r>
              <a:rPr lang="el-GR" altLang="el-GR" dirty="0">
                <a:latin typeface="Arial" panose="020B0604020202020204" pitchFamily="34" charset="0"/>
              </a:rPr>
              <a:t> και άλλων αγγειοδιασταλτικών </a:t>
            </a:r>
            <a:r>
              <a:rPr lang="el-GR" altLang="el-GR" dirty="0" err="1">
                <a:latin typeface="Arial" panose="020B0604020202020204" pitchFamily="34" charset="0"/>
              </a:rPr>
              <a:t>προστανοειδών</a:t>
            </a:r>
            <a:endParaRPr lang="el-GR" altLang="el-GR" dirty="0">
              <a:latin typeface="Arial" panose="020B0604020202020204" pitchFamily="34" charset="0"/>
            </a:endParaRPr>
          </a:p>
          <a:p>
            <a:pPr eaLnBrk="1" hangingPunct="1">
              <a:lnSpc>
                <a:spcPct val="120000"/>
              </a:lnSpc>
              <a:spcBef>
                <a:spcPct val="30000"/>
              </a:spcBef>
              <a:buFontTx/>
              <a:buAutoNum type="arabicPeriod"/>
            </a:pPr>
            <a:r>
              <a:rPr lang="el-GR" altLang="el-GR" dirty="0">
                <a:latin typeface="Arial" panose="020B0604020202020204" pitchFamily="34" charset="0"/>
              </a:rPr>
              <a:t>Αυξημένη μη </a:t>
            </a:r>
            <a:r>
              <a:rPr lang="el-GR" altLang="el-GR" dirty="0" err="1">
                <a:latin typeface="Arial" panose="020B0604020202020204" pitchFamily="34" charset="0"/>
              </a:rPr>
              <a:t>ενζυματική</a:t>
            </a:r>
            <a:r>
              <a:rPr lang="el-GR" altLang="el-GR" dirty="0">
                <a:latin typeface="Arial" panose="020B0604020202020204" pitchFamily="34" charset="0"/>
              </a:rPr>
              <a:t> </a:t>
            </a:r>
            <a:r>
              <a:rPr lang="el-GR" altLang="el-GR" dirty="0" err="1">
                <a:latin typeface="Arial" panose="020B0604020202020204" pitchFamily="34" charset="0"/>
              </a:rPr>
              <a:t>γλυκοζυλίωση</a:t>
            </a:r>
            <a:r>
              <a:rPr lang="el-GR" altLang="el-GR" dirty="0">
                <a:latin typeface="Arial" panose="020B0604020202020204" pitchFamily="34" charset="0"/>
              </a:rPr>
              <a:t> </a:t>
            </a:r>
            <a:r>
              <a:rPr lang="el-GR" altLang="el-GR" dirty="0" err="1">
                <a:latin typeface="Arial" panose="020B0604020202020204" pitchFamily="34" charset="0"/>
              </a:rPr>
              <a:t>αιμοπεταλιακών</a:t>
            </a:r>
            <a:r>
              <a:rPr lang="el-GR" altLang="el-GR" dirty="0">
                <a:latin typeface="Arial" panose="020B0604020202020204" pitchFamily="34" charset="0"/>
              </a:rPr>
              <a:t> πρωτεϊνών</a:t>
            </a:r>
          </a:p>
          <a:p>
            <a:pPr eaLnBrk="1" hangingPunct="1">
              <a:lnSpc>
                <a:spcPct val="120000"/>
              </a:lnSpc>
              <a:spcBef>
                <a:spcPct val="30000"/>
              </a:spcBef>
              <a:buFontTx/>
              <a:buAutoNum type="arabicPeriod"/>
            </a:pPr>
            <a:r>
              <a:rPr lang="el-GR" altLang="el-GR" dirty="0">
                <a:latin typeface="Arial" panose="020B0604020202020204" pitchFamily="34" charset="0"/>
              </a:rPr>
              <a:t>Μειωμένη παραγωγή ΝΟ</a:t>
            </a:r>
          </a:p>
        </p:txBody>
      </p:sp>
    </p:spTree>
    <p:extLst>
      <p:ext uri="{BB962C8B-B14F-4D97-AF65-F5344CB8AC3E}">
        <p14:creationId xmlns:p14="http://schemas.microsoft.com/office/powerpoint/2010/main" val="2539933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D7FD9E-8410-F362-F479-FF14AFD79104}"/>
              </a:ext>
            </a:extLst>
          </p:cNvPr>
          <p:cNvPicPr>
            <a:picLocks noChangeAspect="1"/>
          </p:cNvPicPr>
          <p:nvPr/>
        </p:nvPicPr>
        <p:blipFill>
          <a:blip r:embed="rId2"/>
          <a:stretch>
            <a:fillRect/>
          </a:stretch>
        </p:blipFill>
        <p:spPr>
          <a:xfrm>
            <a:off x="2660542" y="1579202"/>
            <a:ext cx="6870915" cy="5073828"/>
          </a:xfrm>
          <a:prstGeom prst="rect">
            <a:avLst/>
          </a:prstGeom>
        </p:spPr>
      </p:pic>
      <p:sp>
        <p:nvSpPr>
          <p:cNvPr id="5" name="TextBox 4">
            <a:extLst>
              <a:ext uri="{FF2B5EF4-FFF2-40B4-BE49-F238E27FC236}">
                <a16:creationId xmlns:a16="http://schemas.microsoft.com/office/drawing/2014/main" id="{A4026EBC-46C9-78CC-56B4-165A8B05E5FB}"/>
              </a:ext>
            </a:extLst>
          </p:cNvPr>
          <p:cNvSpPr txBox="1"/>
          <p:nvPr/>
        </p:nvSpPr>
        <p:spPr>
          <a:xfrm>
            <a:off x="495993" y="115732"/>
            <a:ext cx="11475642" cy="523220"/>
          </a:xfrm>
          <a:prstGeom prst="rect">
            <a:avLst/>
          </a:prstGeom>
          <a:noFill/>
        </p:spPr>
        <p:txBody>
          <a:bodyPr wrap="none" rtlCol="0">
            <a:spAutoFit/>
          </a:bodyPr>
          <a:lstStyle/>
          <a:p>
            <a:r>
              <a:rPr lang="el-GR" sz="2800" dirty="0"/>
              <a:t>Ο σχετικός κίνδυνος εμφάνισης επιπλοκών αυξάνει με την αύξηση της </a:t>
            </a:r>
            <a:r>
              <a:rPr lang="en-US" sz="2800" dirty="0"/>
              <a:t>HbA1c</a:t>
            </a:r>
            <a:endParaRPr lang="en-CH" sz="2800" dirty="0"/>
          </a:p>
        </p:txBody>
      </p:sp>
    </p:spTree>
    <p:extLst>
      <p:ext uri="{BB962C8B-B14F-4D97-AF65-F5344CB8AC3E}">
        <p14:creationId xmlns:p14="http://schemas.microsoft.com/office/powerpoint/2010/main" val="38836602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AAFE711-41A0-B2BE-25CD-073087CB7980}"/>
              </a:ext>
            </a:extLst>
          </p:cNvPr>
          <p:cNvSpPr>
            <a:spLocks noGrp="1" noChangeArrowheads="1"/>
          </p:cNvSpPr>
          <p:nvPr>
            <p:ph type="title"/>
          </p:nvPr>
        </p:nvSpPr>
        <p:spPr>
          <a:xfrm>
            <a:off x="2260600" y="-191655"/>
            <a:ext cx="7772400" cy="1143000"/>
          </a:xfrm>
        </p:spPr>
        <p:txBody>
          <a:bodyPr>
            <a:normAutofit/>
          </a:bodyPr>
          <a:lstStyle/>
          <a:p>
            <a:pPr algn="ctr"/>
            <a:r>
              <a:rPr lang="el-GR" altLang="el-GR" sz="2800" b="1" dirty="0">
                <a:solidFill>
                  <a:schemeClr val="accent1">
                    <a:lumMod val="75000"/>
                  </a:schemeClr>
                </a:solidFill>
              </a:rPr>
              <a:t>ΑΠΩΛΕΙΑ ΟΡΑΣΗΣ ΣΤΟΝ ΣΑΚΧΑΡΩΔΗ ΔΙΑΒΗΤΗ</a:t>
            </a:r>
          </a:p>
        </p:txBody>
      </p:sp>
      <p:sp>
        <p:nvSpPr>
          <p:cNvPr id="5" name="Text Box 3">
            <a:extLst>
              <a:ext uri="{FF2B5EF4-FFF2-40B4-BE49-F238E27FC236}">
                <a16:creationId xmlns:a16="http://schemas.microsoft.com/office/drawing/2014/main" id="{67F93FEA-44AA-2CB2-A6C6-66275EAA61F0}"/>
              </a:ext>
            </a:extLst>
          </p:cNvPr>
          <p:cNvSpPr txBox="1">
            <a:spLocks noChangeArrowheads="1"/>
          </p:cNvSpPr>
          <p:nvPr/>
        </p:nvSpPr>
        <p:spPr bwMode="auto">
          <a:xfrm>
            <a:off x="1943100" y="2053239"/>
            <a:ext cx="8305800" cy="275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anose="02020603050405020304" pitchFamily="18" charset="0"/>
              </a:defRPr>
            </a:lvl1pPr>
            <a:lvl2pPr marL="914400" indent="-457200" eaLnBrk="0" hangingPunct="0">
              <a:defRPr sz="2400">
                <a:solidFill>
                  <a:schemeClr val="tx1"/>
                </a:solidFill>
                <a:latin typeface="Times New Roman" panose="02020603050405020304" pitchFamily="18" charset="0"/>
              </a:defRPr>
            </a:lvl2pPr>
            <a:lvl3pPr marL="1371600" indent="-457200" eaLnBrk="0" hangingPunct="0">
              <a:defRPr sz="2400">
                <a:solidFill>
                  <a:schemeClr val="tx1"/>
                </a:solidFill>
                <a:latin typeface="Times New Roman" panose="02020603050405020304" pitchFamily="18" charset="0"/>
              </a:defRPr>
            </a:lvl3pPr>
            <a:lvl4pPr marL="1828800" indent="-457200" eaLnBrk="0" hangingPunct="0">
              <a:defRPr sz="2400">
                <a:solidFill>
                  <a:schemeClr val="tx1"/>
                </a:solidFill>
                <a:latin typeface="Times New Roman" panose="02020603050405020304" pitchFamily="18" charset="0"/>
              </a:defRPr>
            </a:lvl4pPr>
            <a:lvl5pPr marL="2286000" indent="-457200" eaLnBrk="0" hangingPunct="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buFontTx/>
              <a:buAutoNum type="arabicPeriod"/>
            </a:pPr>
            <a:r>
              <a:rPr lang="el-GR" altLang="el-GR" b="1" dirty="0"/>
              <a:t>ΔΙΑΒΗΤΙΚΗ ΑΜΦΙΒΛΗΣΤΡΟΕΙΔΟΠΑΘΕΙΑ</a:t>
            </a:r>
            <a:r>
              <a:rPr lang="en-US" altLang="el-GR" b="1" dirty="0"/>
              <a:t> (</a:t>
            </a:r>
            <a:r>
              <a:rPr lang="el-GR" altLang="el-GR" b="1" dirty="0"/>
              <a:t>ΔΑ)</a:t>
            </a:r>
          </a:p>
          <a:p>
            <a:pPr>
              <a:spcBef>
                <a:spcPct val="30000"/>
              </a:spcBef>
              <a:buFontTx/>
              <a:buAutoNum type="arabicPeriod"/>
            </a:pPr>
            <a:r>
              <a:rPr lang="el-GR" altLang="el-GR" b="1" dirty="0"/>
              <a:t>ΚΑΤΑΡΡΑΚΤΗΣ</a:t>
            </a:r>
          </a:p>
          <a:p>
            <a:pPr>
              <a:spcBef>
                <a:spcPct val="30000"/>
              </a:spcBef>
              <a:buFontTx/>
              <a:buAutoNum type="arabicPeriod"/>
            </a:pPr>
            <a:r>
              <a:rPr lang="el-GR" altLang="el-GR" b="1" dirty="0"/>
              <a:t>ΓΛΑΥΚΩΜΑ</a:t>
            </a:r>
          </a:p>
          <a:p>
            <a:pPr>
              <a:spcBef>
                <a:spcPct val="30000"/>
              </a:spcBef>
            </a:pPr>
            <a:endParaRPr lang="el-GR" altLang="el-GR" b="1" dirty="0"/>
          </a:p>
          <a:p>
            <a:pPr>
              <a:spcBef>
                <a:spcPct val="30000"/>
              </a:spcBef>
            </a:pPr>
            <a:r>
              <a:rPr lang="el-GR" altLang="el-GR" b="1" dirty="0">
                <a:solidFill>
                  <a:srgbClr val="002060"/>
                </a:solidFill>
              </a:rPr>
              <a:t>Συνολικά η ΔΑ είναι η πιο συχνή αιτία τύφλωσης σε ενήλικες</a:t>
            </a:r>
            <a:r>
              <a:rPr lang="en-US" altLang="el-GR" b="1" dirty="0">
                <a:solidFill>
                  <a:srgbClr val="002060"/>
                </a:solidFill>
              </a:rPr>
              <a:t> </a:t>
            </a:r>
            <a:r>
              <a:rPr lang="el-GR" altLang="el-GR" b="1" dirty="0">
                <a:solidFill>
                  <a:srgbClr val="002060"/>
                </a:solidFill>
              </a:rPr>
              <a:t>20-74 ετών</a:t>
            </a:r>
          </a:p>
        </p:txBody>
      </p:sp>
    </p:spTree>
    <p:extLst>
      <p:ext uri="{BB962C8B-B14F-4D97-AF65-F5344CB8AC3E}">
        <p14:creationId xmlns:p14="http://schemas.microsoft.com/office/powerpoint/2010/main" val="181573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DD01019B-6264-C2F9-4F2A-5818932B00F7}"/>
              </a:ext>
            </a:extLst>
          </p:cNvPr>
          <p:cNvSpPr txBox="1">
            <a:spLocks noChangeArrowheads="1"/>
          </p:cNvSpPr>
          <p:nvPr/>
        </p:nvSpPr>
        <p:spPr bwMode="auto">
          <a:xfrm>
            <a:off x="1071054" y="869442"/>
            <a:ext cx="10049891"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2575" indent="-282575">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eaLnBrk="1" hangingPunct="1">
              <a:spcBef>
                <a:spcPct val="30000"/>
              </a:spcBef>
              <a:buClrTx/>
              <a:buSzTx/>
              <a:buFont typeface="Wingdings" panose="05000000000000000000" pitchFamily="2" charset="2"/>
              <a:buChar char="§"/>
            </a:pPr>
            <a:r>
              <a:rPr lang="en-US" altLang="el-GR" sz="2400" dirty="0">
                <a:solidFill>
                  <a:schemeClr val="tx1"/>
                </a:solidFill>
                <a:latin typeface="+mn-lt"/>
              </a:rPr>
              <a:t>MODY (Maturity Onset Diabetes of the Young)</a:t>
            </a:r>
            <a:r>
              <a:rPr lang="el-GR" altLang="el-GR" sz="2400" dirty="0">
                <a:solidFill>
                  <a:schemeClr val="tx1"/>
                </a:solidFill>
                <a:latin typeface="+mn-lt"/>
              </a:rPr>
              <a:t> (~5% των περιπτώσεων ΣΔ)</a:t>
            </a:r>
            <a:endParaRPr lang="en-US" altLang="el-GR" sz="2400" dirty="0">
              <a:solidFill>
                <a:schemeClr val="tx1"/>
              </a:solidFill>
              <a:latin typeface="+mn-lt"/>
            </a:endParaRPr>
          </a:p>
          <a:p>
            <a:pPr eaLnBrk="1" hangingPunct="1">
              <a:spcBef>
                <a:spcPct val="30000"/>
              </a:spcBef>
              <a:buClrTx/>
              <a:buSzTx/>
              <a:buFont typeface="Wingdings" panose="05000000000000000000" pitchFamily="2" charset="2"/>
              <a:buChar char="§"/>
            </a:pPr>
            <a:r>
              <a:rPr lang="el-GR" altLang="el-GR" sz="2400" dirty="0">
                <a:solidFill>
                  <a:schemeClr val="tx1"/>
                </a:solidFill>
                <a:latin typeface="+mn-lt"/>
              </a:rPr>
              <a:t>Μιτοχονδριακός ΣΔ (πολύ σπάνιος)</a:t>
            </a:r>
          </a:p>
          <a:p>
            <a:pPr eaLnBrk="1" hangingPunct="1">
              <a:spcBef>
                <a:spcPct val="30000"/>
              </a:spcBef>
              <a:buClrTx/>
              <a:buSzTx/>
              <a:buFont typeface="Wingdings" panose="05000000000000000000" pitchFamily="2" charset="2"/>
              <a:buChar char="§"/>
            </a:pPr>
            <a:r>
              <a:rPr lang="el-GR" altLang="el-GR" sz="2400" dirty="0">
                <a:solidFill>
                  <a:schemeClr val="tx1"/>
                </a:solidFill>
                <a:latin typeface="+mn-lt"/>
              </a:rPr>
              <a:t>Μεταλλαγές του γονιδίου της ινσουλίνης (πολύ σπάνιες)</a:t>
            </a:r>
          </a:p>
          <a:p>
            <a:pPr eaLnBrk="1" hangingPunct="1">
              <a:spcBef>
                <a:spcPct val="30000"/>
              </a:spcBef>
              <a:buClrTx/>
              <a:buSzTx/>
              <a:buFont typeface="Wingdings" panose="05000000000000000000" pitchFamily="2" charset="2"/>
              <a:buChar char="§"/>
            </a:pPr>
            <a:r>
              <a:rPr lang="el-GR" altLang="el-GR" sz="2400" dirty="0">
                <a:solidFill>
                  <a:schemeClr val="tx1"/>
                </a:solidFill>
                <a:latin typeface="+mn-lt"/>
              </a:rPr>
              <a:t>Μεταλλαγές του γονιδίου του υποδοχέα της ινσουλίνης (σπάνιες)</a:t>
            </a:r>
          </a:p>
        </p:txBody>
      </p:sp>
      <p:sp>
        <p:nvSpPr>
          <p:cNvPr id="2" name="TextBox 1">
            <a:extLst>
              <a:ext uri="{FF2B5EF4-FFF2-40B4-BE49-F238E27FC236}">
                <a16:creationId xmlns:a16="http://schemas.microsoft.com/office/drawing/2014/main" id="{72C4753D-6B41-5467-3AAE-D13BCFADF665}"/>
              </a:ext>
            </a:extLst>
          </p:cNvPr>
          <p:cNvSpPr txBox="1"/>
          <p:nvPr/>
        </p:nvSpPr>
        <p:spPr>
          <a:xfrm>
            <a:off x="1865376" y="-64008"/>
            <a:ext cx="8213467" cy="584775"/>
          </a:xfrm>
          <a:prstGeom prst="rect">
            <a:avLst/>
          </a:prstGeom>
          <a:noFill/>
        </p:spPr>
        <p:txBody>
          <a:bodyPr wrap="none" rtlCol="0">
            <a:spAutoFit/>
          </a:bodyPr>
          <a:lstStyle/>
          <a:p>
            <a:r>
              <a:rPr lang="el-GR" sz="3200" dirty="0"/>
              <a:t>Μονογονιδιακές μορφές σακχαρώδους διαβήτη</a:t>
            </a:r>
            <a:endParaRPr lang="en-CH" sz="3200" dirty="0"/>
          </a:p>
        </p:txBody>
      </p:sp>
      <p:pic>
        <p:nvPicPr>
          <p:cNvPr id="3" name="Picture 2">
            <a:extLst>
              <a:ext uri="{FF2B5EF4-FFF2-40B4-BE49-F238E27FC236}">
                <a16:creationId xmlns:a16="http://schemas.microsoft.com/office/drawing/2014/main" id="{F8E199A0-8DA2-BC1A-4CD2-36AD7F3EBA4D}"/>
              </a:ext>
            </a:extLst>
          </p:cNvPr>
          <p:cNvPicPr>
            <a:picLocks noChangeAspect="1"/>
          </p:cNvPicPr>
          <p:nvPr/>
        </p:nvPicPr>
        <p:blipFill>
          <a:blip r:embed="rId2"/>
          <a:stretch>
            <a:fillRect/>
          </a:stretch>
        </p:blipFill>
        <p:spPr>
          <a:xfrm>
            <a:off x="1399033" y="2883255"/>
            <a:ext cx="9187044" cy="3766036"/>
          </a:xfrm>
          <a:prstGeom prst="rect">
            <a:avLst/>
          </a:prstGeom>
        </p:spPr>
      </p:pic>
    </p:spTree>
    <p:extLst>
      <p:ext uri="{BB962C8B-B14F-4D97-AF65-F5344CB8AC3E}">
        <p14:creationId xmlns:p14="http://schemas.microsoft.com/office/powerpoint/2010/main" val="42406300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C6843B3-B7B7-B7D6-2416-4DCF17AA0F97}"/>
              </a:ext>
            </a:extLst>
          </p:cNvPr>
          <p:cNvSpPr>
            <a:spLocks noGrp="1" noChangeArrowheads="1"/>
          </p:cNvSpPr>
          <p:nvPr>
            <p:ph type="title"/>
          </p:nvPr>
        </p:nvSpPr>
        <p:spPr>
          <a:xfrm>
            <a:off x="1817254" y="164411"/>
            <a:ext cx="7848600" cy="1143000"/>
          </a:xfrm>
        </p:spPr>
        <p:txBody>
          <a:bodyPr/>
          <a:lstStyle/>
          <a:p>
            <a:pPr algn="ctr"/>
            <a:r>
              <a:rPr lang="el-GR" altLang="el-GR" sz="2800" b="1" dirty="0">
                <a:solidFill>
                  <a:srgbClr val="002060"/>
                </a:solidFill>
              </a:rPr>
              <a:t>ΔΙΑΒΗΤΙΚΗ ΑΜΦΙΒΛΗΣΤΡΟΕΙΔΟΠΑΘΕΙΑ ΕΠΙΔΗΜΙΟΛΟΓΙΑ</a:t>
            </a:r>
          </a:p>
        </p:txBody>
      </p:sp>
      <p:sp>
        <p:nvSpPr>
          <p:cNvPr id="5" name="Text Box 5">
            <a:extLst>
              <a:ext uri="{FF2B5EF4-FFF2-40B4-BE49-F238E27FC236}">
                <a16:creationId xmlns:a16="http://schemas.microsoft.com/office/drawing/2014/main" id="{1345F37B-732C-C4C9-B927-741BA6337935}"/>
              </a:ext>
            </a:extLst>
          </p:cNvPr>
          <p:cNvSpPr txBox="1">
            <a:spLocks noChangeArrowheads="1"/>
          </p:cNvSpPr>
          <p:nvPr/>
        </p:nvSpPr>
        <p:spPr bwMode="auto">
          <a:xfrm>
            <a:off x="1817254" y="1985818"/>
            <a:ext cx="8001000" cy="430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eaLnBrk="0" hangingPunct="0">
              <a:defRPr sz="2400">
                <a:solidFill>
                  <a:schemeClr val="tx1"/>
                </a:solidFill>
                <a:latin typeface="Times New Roman" panose="02020603050405020304" pitchFamily="18" charset="0"/>
              </a:defRPr>
            </a:lvl1pPr>
            <a:lvl2pPr marL="473075" eaLnBrk="0" hangingPunct="0">
              <a:defRPr sz="2400">
                <a:solidFill>
                  <a:schemeClr val="tx1"/>
                </a:solidFill>
                <a:latin typeface="Times New Roman" panose="02020603050405020304" pitchFamily="18" charset="0"/>
              </a:defRPr>
            </a:lvl2pPr>
            <a:lvl3pPr eaLnBrk="0" hangingPunct="0">
              <a:defRPr sz="2400">
                <a:solidFill>
                  <a:schemeClr val="tx1"/>
                </a:solidFill>
                <a:latin typeface="Times New Roman" panose="02020603050405020304" pitchFamily="18" charset="0"/>
              </a:defRPr>
            </a:lvl3pPr>
            <a:lvl4pPr eaLnBrk="0" hangingPunct="0">
              <a:defRPr sz="2400">
                <a:solidFill>
                  <a:schemeClr val="tx1"/>
                </a:solidFill>
                <a:latin typeface="Times New Roman" panose="02020603050405020304" pitchFamily="18" charset="0"/>
              </a:defRPr>
            </a:lvl4pPr>
            <a:lvl5pPr eaLnBrk="0" hangingPunct="0">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l-GR" altLang="el-GR" b="1" dirty="0"/>
              <a:t>ΣΔ1</a:t>
            </a:r>
          </a:p>
          <a:p>
            <a:pPr eaLnBrk="1" hangingPunct="1">
              <a:spcBef>
                <a:spcPct val="20000"/>
              </a:spcBef>
              <a:buFont typeface="Wingdings" panose="05000000000000000000" pitchFamily="2" charset="2"/>
              <a:buChar char="§"/>
            </a:pPr>
            <a:r>
              <a:rPr lang="el-GR" altLang="el-GR" dirty="0"/>
              <a:t>Δεν εμφανίζουν ΔΑ τα πρώτα 3-5 έτη ΣΔ ή πριν από την ήβη</a:t>
            </a:r>
          </a:p>
          <a:p>
            <a:pPr eaLnBrk="1" hangingPunct="1">
              <a:spcBef>
                <a:spcPct val="20000"/>
              </a:spcBef>
              <a:buFont typeface="Wingdings" panose="05000000000000000000" pitchFamily="2" charset="2"/>
              <a:buChar char="§"/>
            </a:pPr>
            <a:r>
              <a:rPr lang="el-GR" altLang="el-GR" dirty="0"/>
              <a:t>Στην 10ετία εμφανίζουν ΔΑ &gt;50%</a:t>
            </a:r>
          </a:p>
          <a:p>
            <a:pPr eaLnBrk="1" hangingPunct="1">
              <a:spcBef>
                <a:spcPct val="20000"/>
              </a:spcBef>
              <a:buFont typeface="Wingdings" panose="05000000000000000000" pitchFamily="2" charset="2"/>
              <a:buChar char="§"/>
            </a:pPr>
            <a:r>
              <a:rPr lang="el-GR" altLang="el-GR" dirty="0"/>
              <a:t>Στην 20ετία σχεδόν όλοι, ενώ παραγωγική ΔΑ εμφανίζουν 40% έως 60%</a:t>
            </a:r>
          </a:p>
          <a:p>
            <a:pPr eaLnBrk="1" hangingPunct="1">
              <a:spcBef>
                <a:spcPct val="20000"/>
              </a:spcBef>
              <a:buFont typeface="Wingdings" panose="05000000000000000000" pitchFamily="2" charset="2"/>
              <a:buChar char="§"/>
            </a:pPr>
            <a:endParaRPr lang="el-GR" altLang="el-GR" dirty="0"/>
          </a:p>
          <a:p>
            <a:pPr eaLnBrk="1" hangingPunct="1">
              <a:spcBef>
                <a:spcPct val="20000"/>
              </a:spcBef>
              <a:buFont typeface="Wingdings" panose="05000000000000000000" pitchFamily="2" charset="2"/>
              <a:buNone/>
            </a:pPr>
            <a:r>
              <a:rPr lang="el-GR" altLang="el-GR" b="1" dirty="0"/>
              <a:t>ΣΔ2</a:t>
            </a:r>
          </a:p>
          <a:p>
            <a:pPr eaLnBrk="1" hangingPunct="1">
              <a:spcBef>
                <a:spcPct val="20000"/>
              </a:spcBef>
              <a:buFont typeface="Wingdings" panose="05000000000000000000" pitchFamily="2" charset="2"/>
              <a:buChar char="§"/>
            </a:pPr>
            <a:r>
              <a:rPr lang="el-GR" altLang="el-GR" dirty="0"/>
              <a:t>Κατά την διάγνωση, ΔΑ εμφανίζει το 21% των ασθενών</a:t>
            </a:r>
          </a:p>
          <a:p>
            <a:pPr eaLnBrk="1" hangingPunct="1">
              <a:spcBef>
                <a:spcPct val="20000"/>
              </a:spcBef>
              <a:buFont typeface="Wingdings" panose="05000000000000000000" pitchFamily="2" charset="2"/>
              <a:buChar char="§"/>
            </a:pPr>
            <a:r>
              <a:rPr lang="el-GR" altLang="el-GR" dirty="0"/>
              <a:t>Στην 20ετία ΔΑ εμφανίζουν 60-80%, ενώ παραγωγική ΔΑ εμφανίζουν 10% έως 20%</a:t>
            </a:r>
          </a:p>
        </p:txBody>
      </p:sp>
    </p:spTree>
    <p:extLst>
      <p:ext uri="{BB962C8B-B14F-4D97-AF65-F5344CB8AC3E}">
        <p14:creationId xmlns:p14="http://schemas.microsoft.com/office/powerpoint/2010/main" val="11242774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1BE4AD-B1EB-DD99-031C-C2F9DF5FEAC7}"/>
              </a:ext>
            </a:extLst>
          </p:cNvPr>
          <p:cNvPicPr>
            <a:picLocks noChangeAspect="1"/>
          </p:cNvPicPr>
          <p:nvPr/>
        </p:nvPicPr>
        <p:blipFill>
          <a:blip r:embed="rId2"/>
          <a:stretch>
            <a:fillRect/>
          </a:stretch>
        </p:blipFill>
        <p:spPr>
          <a:xfrm>
            <a:off x="203777" y="557913"/>
            <a:ext cx="5579577" cy="6039807"/>
          </a:xfrm>
          <a:prstGeom prst="rect">
            <a:avLst/>
          </a:prstGeom>
        </p:spPr>
      </p:pic>
      <p:pic>
        <p:nvPicPr>
          <p:cNvPr id="5" name="Picture 4">
            <a:extLst>
              <a:ext uri="{FF2B5EF4-FFF2-40B4-BE49-F238E27FC236}">
                <a16:creationId xmlns:a16="http://schemas.microsoft.com/office/drawing/2014/main" id="{1EFC4E44-3706-FD00-AA7A-215DC44BDD30}"/>
              </a:ext>
            </a:extLst>
          </p:cNvPr>
          <p:cNvPicPr>
            <a:picLocks noChangeAspect="1"/>
          </p:cNvPicPr>
          <p:nvPr/>
        </p:nvPicPr>
        <p:blipFill>
          <a:blip r:embed="rId3"/>
          <a:stretch>
            <a:fillRect/>
          </a:stretch>
        </p:blipFill>
        <p:spPr>
          <a:xfrm>
            <a:off x="5951013" y="337511"/>
            <a:ext cx="6120914" cy="6480610"/>
          </a:xfrm>
          <a:prstGeom prst="rect">
            <a:avLst/>
          </a:prstGeom>
        </p:spPr>
      </p:pic>
    </p:spTree>
    <p:extLst>
      <p:ext uri="{BB962C8B-B14F-4D97-AF65-F5344CB8AC3E}">
        <p14:creationId xmlns:p14="http://schemas.microsoft.com/office/powerpoint/2010/main" val="41229300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72F89FA-0ABB-A7C9-9727-5622EC8CD449}"/>
              </a:ext>
            </a:extLst>
          </p:cNvPr>
          <p:cNvSpPr>
            <a:spLocks noGrp="1" noChangeArrowheads="1"/>
          </p:cNvSpPr>
          <p:nvPr>
            <p:ph type="title"/>
          </p:nvPr>
        </p:nvSpPr>
        <p:spPr>
          <a:xfrm>
            <a:off x="2934855" y="91787"/>
            <a:ext cx="6453336" cy="762000"/>
          </a:xfrm>
        </p:spPr>
        <p:txBody>
          <a:bodyPr/>
          <a:lstStyle/>
          <a:p>
            <a:pPr algn="ctr"/>
            <a:r>
              <a:rPr lang="el-GR" altLang="el-GR" sz="2800" b="1" dirty="0">
                <a:solidFill>
                  <a:srgbClr val="7030A0"/>
                </a:solidFill>
              </a:rPr>
              <a:t>ΜΕΙΩΣΗ ΤΗΣ ΟΡΑΣΗΣ ΣΤΗΝ ΔΑ</a:t>
            </a:r>
          </a:p>
        </p:txBody>
      </p:sp>
      <p:sp>
        <p:nvSpPr>
          <p:cNvPr id="5" name="Text Box 3">
            <a:extLst>
              <a:ext uri="{FF2B5EF4-FFF2-40B4-BE49-F238E27FC236}">
                <a16:creationId xmlns:a16="http://schemas.microsoft.com/office/drawing/2014/main" id="{AEDEDE03-612E-4078-C5B9-E1DA2F542C6B}"/>
              </a:ext>
            </a:extLst>
          </p:cNvPr>
          <p:cNvSpPr txBox="1">
            <a:spLocks noChangeArrowheads="1"/>
          </p:cNvSpPr>
          <p:nvPr/>
        </p:nvSpPr>
        <p:spPr bwMode="auto">
          <a:xfrm>
            <a:off x="2207491" y="1851695"/>
            <a:ext cx="8138864"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Times New Roman" panose="02020603050405020304" pitchFamily="18" charset="0"/>
              </a:defRPr>
            </a:lvl1pPr>
            <a:lvl2pPr marL="914400" indent="-457200" eaLnBrk="0" hangingPunct="0">
              <a:defRPr sz="2400">
                <a:solidFill>
                  <a:schemeClr val="tx1"/>
                </a:solidFill>
                <a:latin typeface="Times New Roman" panose="02020603050405020304" pitchFamily="18" charset="0"/>
              </a:defRPr>
            </a:lvl2pPr>
            <a:lvl3pPr marL="1371600" indent="-457200" eaLnBrk="0" hangingPunct="0">
              <a:defRPr sz="2400">
                <a:solidFill>
                  <a:schemeClr val="tx1"/>
                </a:solidFill>
                <a:latin typeface="Times New Roman" panose="02020603050405020304" pitchFamily="18" charset="0"/>
              </a:defRPr>
            </a:lvl3pPr>
            <a:lvl4pPr marL="1828800" indent="-457200" eaLnBrk="0" hangingPunct="0">
              <a:defRPr sz="2400">
                <a:solidFill>
                  <a:schemeClr val="tx1"/>
                </a:solidFill>
                <a:latin typeface="Times New Roman" panose="02020603050405020304" pitchFamily="18" charset="0"/>
              </a:defRPr>
            </a:lvl4pPr>
            <a:lvl5pPr marL="2286000" indent="-457200" eaLnBrk="0" hangingPunct="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30000"/>
              </a:spcBef>
              <a:buFontTx/>
              <a:buAutoNum type="arabicPeriod"/>
            </a:pPr>
            <a:r>
              <a:rPr lang="el-GR" altLang="el-GR" dirty="0"/>
              <a:t>Η κεντρική όραση παραβλάπτεται από οίδημα της </a:t>
            </a:r>
            <a:r>
              <a:rPr lang="el-GR" altLang="el-GR" dirty="0" err="1"/>
              <a:t>ωχράς</a:t>
            </a:r>
            <a:r>
              <a:rPr lang="el-GR" altLang="el-GR" dirty="0"/>
              <a:t> ή από απουσία τριχοειδικής </a:t>
            </a:r>
            <a:r>
              <a:rPr lang="el-GR" altLang="el-GR" dirty="0" err="1"/>
              <a:t>αγγείωσης</a:t>
            </a:r>
            <a:endParaRPr lang="el-GR" altLang="el-GR" dirty="0"/>
          </a:p>
          <a:p>
            <a:pPr eaLnBrk="1" hangingPunct="1">
              <a:spcBef>
                <a:spcPct val="30000"/>
              </a:spcBef>
              <a:buFontTx/>
              <a:buAutoNum type="arabicPeriod"/>
            </a:pPr>
            <a:r>
              <a:rPr lang="el-GR" altLang="el-GR" dirty="0"/>
              <a:t>Τα </a:t>
            </a:r>
            <a:r>
              <a:rPr lang="el-GR" altLang="el-GR" dirty="0" err="1"/>
              <a:t>νεοαγγεία</a:t>
            </a:r>
            <a:r>
              <a:rPr lang="el-GR" altLang="el-GR" dirty="0"/>
              <a:t> της παραγωγικής ΔΑ και η ρίκνωση του ινώδους ιστού ρυτιδώνουν την επιφάνεια του αμφιβληστροειδούς και οδηγούν σε αποκόλλησή του</a:t>
            </a:r>
          </a:p>
          <a:p>
            <a:pPr eaLnBrk="1" hangingPunct="1">
              <a:spcBef>
                <a:spcPct val="30000"/>
              </a:spcBef>
              <a:buFontTx/>
              <a:buAutoNum type="arabicPeriod"/>
            </a:pPr>
            <a:r>
              <a:rPr lang="el-GR" altLang="el-GR" dirty="0"/>
              <a:t>Τα </a:t>
            </a:r>
            <a:r>
              <a:rPr lang="el-GR" altLang="el-GR" dirty="0" err="1"/>
              <a:t>νεοαγγεία</a:t>
            </a:r>
            <a:r>
              <a:rPr lang="el-GR" altLang="el-GR" dirty="0"/>
              <a:t> αιμορραγούν και δημιουργούν αιμορραγίες του υαλοειδούς καθώς και </a:t>
            </a:r>
            <a:r>
              <a:rPr lang="el-GR" altLang="el-GR" dirty="0" err="1"/>
              <a:t>προαμφιβληστροειδικές</a:t>
            </a:r>
            <a:endParaRPr lang="el-GR" altLang="el-GR" dirty="0"/>
          </a:p>
          <a:p>
            <a:pPr eaLnBrk="1" hangingPunct="1">
              <a:spcBef>
                <a:spcPct val="30000"/>
              </a:spcBef>
              <a:buFontTx/>
              <a:buAutoNum type="arabicPeriod"/>
            </a:pPr>
            <a:r>
              <a:rPr lang="el-GR" altLang="el-GR" dirty="0" err="1"/>
              <a:t>Νεοαγγείωση</a:t>
            </a:r>
            <a:r>
              <a:rPr lang="el-GR" altLang="el-GR" dirty="0"/>
              <a:t> της ίριδας</a:t>
            </a:r>
          </a:p>
        </p:txBody>
      </p:sp>
    </p:spTree>
    <p:extLst>
      <p:ext uri="{BB962C8B-B14F-4D97-AF65-F5344CB8AC3E}">
        <p14:creationId xmlns:p14="http://schemas.microsoft.com/office/powerpoint/2010/main" val="362021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C2677-5527-EBC6-3AA8-611639AC8A06}"/>
              </a:ext>
            </a:extLst>
          </p:cNvPr>
          <p:cNvPicPr>
            <a:picLocks noChangeAspect="1"/>
          </p:cNvPicPr>
          <p:nvPr/>
        </p:nvPicPr>
        <p:blipFill>
          <a:blip r:embed="rId2"/>
          <a:stretch>
            <a:fillRect/>
          </a:stretch>
        </p:blipFill>
        <p:spPr>
          <a:xfrm>
            <a:off x="3121892" y="836569"/>
            <a:ext cx="5583020" cy="6188600"/>
          </a:xfrm>
          <a:prstGeom prst="rect">
            <a:avLst/>
          </a:prstGeom>
        </p:spPr>
      </p:pic>
      <p:sp>
        <p:nvSpPr>
          <p:cNvPr id="6" name="TextBox 5">
            <a:extLst>
              <a:ext uri="{FF2B5EF4-FFF2-40B4-BE49-F238E27FC236}">
                <a16:creationId xmlns:a16="http://schemas.microsoft.com/office/drawing/2014/main" id="{9C224CA0-A25C-6EC2-394D-586557916C08}"/>
              </a:ext>
            </a:extLst>
          </p:cNvPr>
          <p:cNvSpPr txBox="1"/>
          <p:nvPr/>
        </p:nvSpPr>
        <p:spPr>
          <a:xfrm>
            <a:off x="3000617" y="116286"/>
            <a:ext cx="6519092" cy="461665"/>
          </a:xfrm>
          <a:prstGeom prst="rect">
            <a:avLst/>
          </a:prstGeom>
          <a:noFill/>
        </p:spPr>
        <p:txBody>
          <a:bodyPr wrap="none" rtlCol="0">
            <a:spAutoFit/>
          </a:bodyPr>
          <a:lstStyle/>
          <a:p>
            <a:r>
              <a:rPr lang="el-GR" sz="2400" dirty="0"/>
              <a:t>Μηχανισμός ανάπτυξης αμφιβληστροειδοπάθειας</a:t>
            </a:r>
            <a:endParaRPr lang="en-CH" sz="2400" dirty="0"/>
          </a:p>
        </p:txBody>
      </p:sp>
    </p:spTree>
    <p:extLst>
      <p:ext uri="{BB962C8B-B14F-4D97-AF65-F5344CB8AC3E}">
        <p14:creationId xmlns:p14="http://schemas.microsoft.com/office/powerpoint/2010/main" val="252217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6008" y="0"/>
            <a:ext cx="7587166" cy="669804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2900" y="0"/>
            <a:ext cx="7423500" cy="673560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8846" y="311150"/>
            <a:ext cx="6578600" cy="62357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8F6F7C-7B00-BE43-82AB-D390CEB3D061}"/>
              </a:ext>
            </a:extLst>
          </p:cNvPr>
          <p:cNvSpPr txBox="1">
            <a:spLocks/>
          </p:cNvSpPr>
          <p:nvPr/>
        </p:nvSpPr>
        <p:spPr>
          <a:xfrm>
            <a:off x="1787236" y="169141"/>
            <a:ext cx="8229600" cy="6359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altLang="el-GR" sz="3200" b="1" dirty="0">
                <a:solidFill>
                  <a:srgbClr val="7030A0"/>
                </a:solidFill>
              </a:rPr>
              <a:t>ΘΕΡΑΠΕΙΑ</a:t>
            </a:r>
            <a:endParaRPr lang="el-GR" dirty="0"/>
          </a:p>
        </p:txBody>
      </p:sp>
      <p:sp>
        <p:nvSpPr>
          <p:cNvPr id="3" name="Θέση περιεχομένου 2">
            <a:extLst>
              <a:ext uri="{FF2B5EF4-FFF2-40B4-BE49-F238E27FC236}">
                <a16:creationId xmlns:a16="http://schemas.microsoft.com/office/drawing/2014/main" id="{A8A4CC85-7B25-5578-FB73-0D75E1114EDB}"/>
              </a:ext>
            </a:extLst>
          </p:cNvPr>
          <p:cNvSpPr txBox="1">
            <a:spLocks/>
          </p:cNvSpPr>
          <p:nvPr/>
        </p:nvSpPr>
        <p:spPr>
          <a:xfrm>
            <a:off x="2733684" y="805059"/>
            <a:ext cx="7283152" cy="4896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Σωστή διατροφή</a:t>
            </a:r>
          </a:p>
          <a:p>
            <a:r>
              <a:rPr lang="el-GR" dirty="0"/>
              <a:t>Μείωση βάρους</a:t>
            </a:r>
          </a:p>
          <a:p>
            <a:r>
              <a:rPr lang="el-GR" dirty="0"/>
              <a:t>Άσκηση</a:t>
            </a:r>
          </a:p>
          <a:p>
            <a:r>
              <a:rPr lang="el-GR" dirty="0"/>
              <a:t>Καλή ρύθμιση του σακχάρου</a:t>
            </a:r>
          </a:p>
          <a:p>
            <a:r>
              <a:rPr lang="el-GR" dirty="0"/>
              <a:t>Καλή ρύθμιση της αρτηριακής πίεσης</a:t>
            </a:r>
          </a:p>
          <a:p>
            <a:r>
              <a:rPr lang="el-GR" dirty="0"/>
              <a:t>Διακοπή καπνίσματος</a:t>
            </a:r>
          </a:p>
          <a:p>
            <a:r>
              <a:rPr lang="el-GR" dirty="0"/>
              <a:t>Αντιμετώπιση της δυσλιπιδαιμίας (φιμπράτες)</a:t>
            </a:r>
            <a:endParaRPr lang="en-US" dirty="0"/>
          </a:p>
          <a:p>
            <a:r>
              <a:rPr lang="el-GR" dirty="0"/>
              <a:t>Φωτοπηξία με </a:t>
            </a:r>
            <a:r>
              <a:rPr lang="en-US" dirty="0"/>
              <a:t>LASER</a:t>
            </a:r>
          </a:p>
          <a:p>
            <a:r>
              <a:rPr lang="en-US" dirty="0"/>
              <a:t>Anti-VEGF </a:t>
            </a:r>
            <a:r>
              <a:rPr lang="el-GR" dirty="0"/>
              <a:t>παράγοντες</a:t>
            </a:r>
          </a:p>
          <a:p>
            <a:r>
              <a:rPr lang="el-GR" dirty="0"/>
              <a:t>Υαλοειδεκτομή</a:t>
            </a:r>
          </a:p>
          <a:p>
            <a:endParaRPr lang="en-US" dirty="0"/>
          </a:p>
        </p:txBody>
      </p:sp>
      <p:sp>
        <p:nvSpPr>
          <p:cNvPr id="4" name="TextBox 3">
            <a:extLst>
              <a:ext uri="{FF2B5EF4-FFF2-40B4-BE49-F238E27FC236}">
                <a16:creationId xmlns:a16="http://schemas.microsoft.com/office/drawing/2014/main" id="{4163A6EB-E4D7-90F4-2D8E-CF4FB80ACF29}"/>
              </a:ext>
            </a:extLst>
          </p:cNvPr>
          <p:cNvSpPr txBox="1"/>
          <p:nvPr/>
        </p:nvSpPr>
        <p:spPr>
          <a:xfrm>
            <a:off x="1177359" y="5932424"/>
            <a:ext cx="10770834" cy="584775"/>
          </a:xfrm>
          <a:prstGeom prst="rect">
            <a:avLst/>
          </a:prstGeom>
          <a:noFill/>
        </p:spPr>
        <p:txBody>
          <a:bodyPr wrap="none" rtlCol="0">
            <a:spAutoFit/>
          </a:bodyPr>
          <a:lstStyle/>
          <a:p>
            <a:r>
              <a:rPr lang="el-GR" sz="3200" dirty="0"/>
              <a:t>Απαραίτητη η ετήσια βυθοσκόπηση σε όλους τους διαβητικούς</a:t>
            </a:r>
            <a:endParaRPr lang="en-CH" sz="3200" dirty="0"/>
          </a:p>
        </p:txBody>
      </p:sp>
    </p:spTree>
    <p:extLst>
      <p:ext uri="{BB962C8B-B14F-4D97-AF65-F5344CB8AC3E}">
        <p14:creationId xmlns:p14="http://schemas.microsoft.com/office/powerpoint/2010/main" val="16232915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3686472-E0A2-F355-D62B-6D464FFC4C40}"/>
              </a:ext>
            </a:extLst>
          </p:cNvPr>
          <p:cNvSpPr txBox="1">
            <a:spLocks/>
          </p:cNvSpPr>
          <p:nvPr/>
        </p:nvSpPr>
        <p:spPr>
          <a:xfrm>
            <a:off x="1796473" y="149334"/>
            <a:ext cx="8229600" cy="10810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dirty="0"/>
              <a:t>Διαβητική Νευροπάθεια - Ορισμός</a:t>
            </a:r>
          </a:p>
        </p:txBody>
      </p:sp>
      <p:sp>
        <p:nvSpPr>
          <p:cNvPr id="3" name="Rectangle 3">
            <a:extLst>
              <a:ext uri="{FF2B5EF4-FFF2-40B4-BE49-F238E27FC236}">
                <a16:creationId xmlns:a16="http://schemas.microsoft.com/office/drawing/2014/main" id="{37B68D16-A07F-CF55-F9D8-3D011C249F4F}"/>
              </a:ext>
            </a:extLst>
          </p:cNvPr>
          <p:cNvSpPr txBox="1">
            <a:spLocks/>
          </p:cNvSpPr>
          <p:nvPr/>
        </p:nvSpPr>
        <p:spPr>
          <a:xfrm>
            <a:off x="1878360" y="1613736"/>
            <a:ext cx="8435280" cy="40324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l-GR" sz="2400" dirty="0">
                <a:latin typeface="+mj-lt"/>
              </a:rPr>
              <a:t>Βλάβη των νεύρων, η οποία προκαλείται από τον ΣΔ, </a:t>
            </a:r>
            <a:r>
              <a:rPr lang="el-GR" sz="2400" b="1" i="1" u="sng" dirty="0">
                <a:latin typeface="+mj-lt"/>
              </a:rPr>
              <a:t>χωρίς να συνυπάρχουν άλλες αιτίες περιφερικής νευροπάθειας</a:t>
            </a:r>
            <a:r>
              <a:rPr lang="el-GR" b="1" i="1" u="sng" dirty="0">
                <a:latin typeface="+mj-lt"/>
              </a:rPr>
              <a:t> </a:t>
            </a:r>
            <a:endParaRPr lang="en-US" sz="2400" b="1" i="1" u="sng" dirty="0">
              <a:latin typeface="+mj-lt"/>
            </a:endParaRPr>
          </a:p>
          <a:p>
            <a:pPr>
              <a:spcBef>
                <a:spcPts val="1200"/>
              </a:spcBef>
            </a:pPr>
            <a:r>
              <a:rPr lang="el-GR" sz="2400" dirty="0">
                <a:latin typeface="+mj-lt"/>
              </a:rPr>
              <a:t>Η νευροπαθητική διαταραχή περιλαμβάνει εκδηλώσεις από το σωματικό και από τα αυτόνομο περιφερικό νευρικό σύστημα</a:t>
            </a:r>
            <a:endParaRPr lang="en-US" dirty="0">
              <a:latin typeface="+mj-lt"/>
            </a:endParaRPr>
          </a:p>
          <a:p>
            <a:pPr>
              <a:spcBef>
                <a:spcPts val="1200"/>
              </a:spcBef>
            </a:pPr>
            <a:r>
              <a:rPr lang="el-GR" sz="2400" dirty="0">
                <a:latin typeface="+mj-lt"/>
              </a:rPr>
              <a:t>Είναι η συχνότερη αιτία νευροπάθειας στις αναπτυγμένες χώρες</a:t>
            </a:r>
            <a:endParaRPr lang="en-US" sz="2400" dirty="0">
              <a:latin typeface="+mj-lt"/>
            </a:endParaRPr>
          </a:p>
          <a:p>
            <a:pPr>
              <a:spcBef>
                <a:spcPts val="1200"/>
              </a:spcBef>
            </a:pPr>
            <a:r>
              <a:rPr lang="el-GR" sz="2400" dirty="0">
                <a:latin typeface="+mj-lt"/>
              </a:rPr>
              <a:t>Είναι η πιο συχνή επιπλοκή του διαβήτη</a:t>
            </a:r>
          </a:p>
        </p:txBody>
      </p:sp>
    </p:spTree>
    <p:extLst>
      <p:ext uri="{BB962C8B-B14F-4D97-AF65-F5344CB8AC3E}">
        <p14:creationId xmlns:p14="http://schemas.microsoft.com/office/powerpoint/2010/main" val="23930449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34EADF-8689-0536-02D8-0DAACD1EF45E}"/>
              </a:ext>
            </a:extLst>
          </p:cNvPr>
          <p:cNvSpPr txBox="1">
            <a:spLocks/>
          </p:cNvSpPr>
          <p:nvPr/>
        </p:nvSpPr>
        <p:spPr>
          <a:xfrm>
            <a:off x="2387600" y="335395"/>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600"/>
              <a:t>Διαβητική νευροπάθεια</a:t>
            </a:r>
            <a:endParaRPr lang="el-GR" sz="3600" dirty="0"/>
          </a:p>
        </p:txBody>
      </p:sp>
      <p:sp>
        <p:nvSpPr>
          <p:cNvPr id="3" name="Θέση περιεχομένου 2">
            <a:extLst>
              <a:ext uri="{FF2B5EF4-FFF2-40B4-BE49-F238E27FC236}">
                <a16:creationId xmlns:a16="http://schemas.microsoft.com/office/drawing/2014/main" id="{942FEB61-0B8A-3284-F622-DAF042C4E674}"/>
              </a:ext>
            </a:extLst>
          </p:cNvPr>
          <p:cNvSpPr txBox="1">
            <a:spLocks/>
          </p:cNvSpPr>
          <p:nvPr/>
        </p:nvSpPr>
        <p:spPr>
          <a:xfrm>
            <a:off x="2387600" y="1565708"/>
            <a:ext cx="8229600" cy="4389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t>Συμπτώματα νευροπάθειας (άλγος, μουδιάσματα, μυρμηγκιάσματα, αίσθημα καύσους – 20-25%</a:t>
            </a:r>
          </a:p>
          <a:p>
            <a:pPr>
              <a:lnSpc>
                <a:spcPct val="150000"/>
              </a:lnSpc>
            </a:pPr>
            <a:r>
              <a:rPr lang="el-GR"/>
              <a:t>Ευρήματα νευροπάθειας στην φυσική εξέταση – 50%</a:t>
            </a:r>
          </a:p>
          <a:p>
            <a:pPr>
              <a:lnSpc>
                <a:spcPct val="150000"/>
              </a:lnSpc>
            </a:pPr>
            <a:r>
              <a:rPr lang="el-GR"/>
              <a:t>Ηλεκτροφυσιολογικά ευρήματα – 100%</a:t>
            </a:r>
            <a:endParaRPr lang="el-GR" dirty="0"/>
          </a:p>
        </p:txBody>
      </p:sp>
    </p:spTree>
    <p:extLst>
      <p:ext uri="{BB962C8B-B14F-4D97-AF65-F5344CB8AC3E}">
        <p14:creationId xmlns:p14="http://schemas.microsoft.com/office/powerpoint/2010/main" val="293417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FC2BD7-58D1-3C14-FCFB-843AEB064BFE}"/>
              </a:ext>
            </a:extLst>
          </p:cNvPr>
          <p:cNvSpPr txBox="1">
            <a:spLocks noChangeArrowheads="1"/>
          </p:cNvSpPr>
          <p:nvPr/>
        </p:nvSpPr>
        <p:spPr bwMode="auto">
          <a:xfrm>
            <a:off x="694944" y="642557"/>
            <a:ext cx="11173968" cy="666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2575" indent="-282575">
              <a:spcBef>
                <a:spcPct val="20000"/>
              </a:spcBef>
              <a:buClr>
                <a:schemeClr val="tx2"/>
              </a:buClr>
              <a:buSzPct val="75000"/>
              <a:buFont typeface="Wingdings" panose="05000000000000000000" pitchFamily="2" charset="2"/>
              <a:buChar char="n"/>
              <a:defRPr sz="3200">
                <a:solidFill>
                  <a:srgbClr val="FFFF00"/>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rgbClr val="FFFF00"/>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rgbClr val="FFFF00"/>
                </a:solidFill>
                <a:latin typeface="Times New Roman" panose="02020603050405020304" pitchFamily="18" charset="0"/>
              </a:defRPr>
            </a:lvl3pPr>
            <a:lvl4pPr marL="1600200" indent="-228600">
              <a:spcBef>
                <a:spcPct val="20000"/>
              </a:spcBef>
              <a:buClr>
                <a:schemeClr val="tx1"/>
              </a:buClr>
              <a:buSzPct val="100000"/>
              <a:buChar char="•"/>
              <a:defRPr sz="3200">
                <a:solidFill>
                  <a:srgbClr val="FFFF00"/>
                </a:solidFill>
                <a:latin typeface="Times New Roman" panose="02020603050405020304" pitchFamily="18" charset="0"/>
              </a:defRPr>
            </a:lvl4pPr>
            <a:lvl5pPr marL="2057400" indent="-228600">
              <a:spcBef>
                <a:spcPct val="20000"/>
              </a:spcBef>
              <a:buClr>
                <a:schemeClr val="tx1"/>
              </a:buClr>
              <a:buSzPct val="100000"/>
              <a:buChar char="–"/>
              <a:defRPr sz="3200">
                <a:solidFill>
                  <a:srgbClr val="FFFF00"/>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rgbClr val="FFFF00"/>
                </a:solidFill>
                <a:latin typeface="Times New Roman" panose="02020603050405020304" pitchFamily="18" charset="0"/>
              </a:defRPr>
            </a:lvl9pPr>
          </a:lstStyle>
          <a:p>
            <a:pPr eaLnBrk="1" hangingPunct="1">
              <a:spcBef>
                <a:spcPct val="40000"/>
              </a:spcBef>
              <a:buClrTx/>
              <a:buSzTx/>
              <a:buFontTx/>
              <a:buChar char="•"/>
            </a:pPr>
            <a:r>
              <a:rPr lang="el-GR" altLang="el-GR" sz="2400" dirty="0">
                <a:solidFill>
                  <a:schemeClr val="tx1"/>
                </a:solidFill>
                <a:latin typeface="+mn-lt"/>
              </a:rPr>
              <a:t>Μεταλλαγές του μιτοχονδριακού </a:t>
            </a:r>
            <a:r>
              <a:rPr lang="en-US" altLang="el-GR" sz="2400" dirty="0">
                <a:solidFill>
                  <a:schemeClr val="tx1"/>
                </a:solidFill>
                <a:latin typeface="+mn-lt"/>
              </a:rPr>
              <a:t>DNA </a:t>
            </a:r>
            <a:r>
              <a:rPr lang="el-GR" altLang="el-GR" sz="2400" dirty="0">
                <a:solidFill>
                  <a:schemeClr val="tx1"/>
                </a:solidFill>
                <a:latin typeface="+mn-lt"/>
              </a:rPr>
              <a:t>προκαλούν διαταραχές της οξειδωτικής φωσφορυλίωσης, δυσλειτουργία των κυττάρων και τέλος νόσο, του ΣΔ συμπεριλαμβανομένου.</a:t>
            </a:r>
          </a:p>
          <a:p>
            <a:pPr eaLnBrk="1" hangingPunct="1">
              <a:spcBef>
                <a:spcPct val="40000"/>
              </a:spcBef>
              <a:buClrTx/>
              <a:buSzTx/>
              <a:buFontTx/>
              <a:buChar char="•"/>
            </a:pPr>
            <a:r>
              <a:rPr lang="el-GR" altLang="el-GR" sz="2400" dirty="0">
                <a:solidFill>
                  <a:schemeClr val="tx1"/>
                </a:solidFill>
                <a:latin typeface="+mn-lt"/>
              </a:rPr>
              <a:t>Ο ΣΔ συχνά συνοδεύει τις διαταραχές που προκαλούν παθήσεις των μιτοχονδρίων.</a:t>
            </a:r>
          </a:p>
          <a:p>
            <a:pPr eaLnBrk="1" hangingPunct="1">
              <a:spcBef>
                <a:spcPct val="40000"/>
              </a:spcBef>
              <a:buClrTx/>
              <a:buSzTx/>
              <a:buFontTx/>
              <a:buChar char="•"/>
            </a:pPr>
            <a:r>
              <a:rPr lang="el-GR" altLang="el-GR" sz="2400" dirty="0">
                <a:solidFill>
                  <a:schemeClr val="tx1"/>
                </a:solidFill>
                <a:latin typeface="+mn-lt"/>
              </a:rPr>
              <a:t>Η μεταβίβαση γίνεται από την μητέρα.</a:t>
            </a:r>
          </a:p>
          <a:p>
            <a:pPr eaLnBrk="1" hangingPunct="1">
              <a:spcBef>
                <a:spcPct val="40000"/>
              </a:spcBef>
              <a:buClrTx/>
              <a:buSzTx/>
              <a:buFontTx/>
              <a:buChar char="•"/>
            </a:pPr>
            <a:r>
              <a:rPr lang="el-GR" altLang="el-GR" sz="2400" dirty="0">
                <a:solidFill>
                  <a:schemeClr val="tx1"/>
                </a:solidFill>
                <a:latin typeface="+mn-lt"/>
              </a:rPr>
              <a:t>Ο ακριβής μηχανισμός δεν είναι γνωστός, αλλά η δυσλειτουργία του β-κυττάρου είναι η πλέον εμφανής αναφορικά με την παθογένεια του ΣΔ. Η πλέον συχνή μεταλλαγή είναι η αλλαγή Α σε </a:t>
            </a:r>
            <a:r>
              <a:rPr lang="en-US" altLang="el-GR" sz="2400" dirty="0">
                <a:solidFill>
                  <a:schemeClr val="tx1"/>
                </a:solidFill>
                <a:latin typeface="+mn-lt"/>
              </a:rPr>
              <a:t>G</a:t>
            </a:r>
            <a:r>
              <a:rPr lang="el-GR" altLang="el-GR" sz="2400" dirty="0">
                <a:solidFill>
                  <a:schemeClr val="tx1"/>
                </a:solidFill>
                <a:latin typeface="+mn-lt"/>
              </a:rPr>
              <a:t> στην θέση 3243 του </a:t>
            </a:r>
            <a:r>
              <a:rPr lang="en-US" altLang="el-GR" sz="2400" dirty="0" err="1">
                <a:solidFill>
                  <a:schemeClr val="tx1"/>
                </a:solidFill>
                <a:latin typeface="+mn-lt"/>
              </a:rPr>
              <a:t>tRNA</a:t>
            </a:r>
            <a:r>
              <a:rPr lang="en-US" altLang="el-GR" sz="2400" baseline="30000" dirty="0" err="1">
                <a:solidFill>
                  <a:schemeClr val="tx1"/>
                </a:solidFill>
                <a:latin typeface="+mn-lt"/>
              </a:rPr>
              <a:t>Leu</a:t>
            </a:r>
            <a:r>
              <a:rPr lang="en-US" altLang="el-GR" sz="2400" baseline="30000" dirty="0">
                <a:solidFill>
                  <a:schemeClr val="tx1"/>
                </a:solidFill>
                <a:latin typeface="+mn-lt"/>
              </a:rPr>
              <a:t>(UUR)</a:t>
            </a:r>
            <a:r>
              <a:rPr lang="en-US" altLang="el-GR" sz="2400" dirty="0">
                <a:solidFill>
                  <a:schemeClr val="tx1"/>
                </a:solidFill>
                <a:latin typeface="+mn-lt"/>
              </a:rPr>
              <a:t> </a:t>
            </a:r>
            <a:r>
              <a:rPr lang="el-GR" altLang="el-GR" sz="2400" dirty="0">
                <a:solidFill>
                  <a:schemeClr val="tx1"/>
                </a:solidFill>
                <a:latin typeface="+mn-lt"/>
              </a:rPr>
              <a:t>γονιδίου.</a:t>
            </a:r>
          </a:p>
          <a:p>
            <a:pPr eaLnBrk="1" hangingPunct="1">
              <a:spcBef>
                <a:spcPct val="40000"/>
              </a:spcBef>
              <a:buClrTx/>
              <a:buSzTx/>
              <a:buFontTx/>
              <a:buChar char="•"/>
            </a:pPr>
            <a:r>
              <a:rPr lang="el-GR" altLang="el-GR" sz="2400" dirty="0">
                <a:solidFill>
                  <a:schemeClr val="tx1"/>
                </a:solidFill>
                <a:latin typeface="+mn-lt"/>
              </a:rPr>
              <a:t>Αρχική περιγραφή ως σύνδρομο </a:t>
            </a:r>
            <a:r>
              <a:rPr lang="en-US" altLang="el-GR" sz="2400" dirty="0">
                <a:solidFill>
                  <a:schemeClr val="tx1"/>
                </a:solidFill>
                <a:latin typeface="+mn-lt"/>
              </a:rPr>
              <a:t>MELAS (</a:t>
            </a:r>
            <a:r>
              <a:rPr lang="el-GR" altLang="el-GR" sz="2400" dirty="0">
                <a:solidFill>
                  <a:schemeClr val="tx1"/>
                </a:solidFill>
                <a:latin typeface="+mn-lt"/>
              </a:rPr>
              <a:t>μυοπάθεια, εγκεφαλοπάθεια, γαλακτική οξέωση, επεισόδια τύπου αγγειακού εγκεφαλικού).</a:t>
            </a:r>
          </a:p>
          <a:p>
            <a:pPr eaLnBrk="1" hangingPunct="1">
              <a:spcBef>
                <a:spcPct val="40000"/>
              </a:spcBef>
              <a:buClrTx/>
              <a:buSzTx/>
              <a:buFontTx/>
              <a:buChar char="•"/>
            </a:pPr>
            <a:r>
              <a:rPr lang="el-GR" altLang="el-GR" sz="2400" dirty="0">
                <a:solidFill>
                  <a:schemeClr val="tx1"/>
                </a:solidFill>
                <a:latin typeface="+mn-lt"/>
              </a:rPr>
              <a:t>Στην συνέχεια ως </a:t>
            </a:r>
            <a:r>
              <a:rPr lang="en-US" altLang="el-GR" sz="2400" dirty="0">
                <a:solidFill>
                  <a:schemeClr val="tx1"/>
                </a:solidFill>
                <a:latin typeface="+mn-lt"/>
              </a:rPr>
              <a:t>MIDD (maternally inherited diabetes and deafness)</a:t>
            </a:r>
            <a:r>
              <a:rPr lang="el-GR" altLang="el-GR" sz="2400" dirty="0">
                <a:solidFill>
                  <a:schemeClr val="tx1"/>
                </a:solidFill>
                <a:latin typeface="+mn-lt"/>
              </a:rPr>
              <a:t>: αμφοτερόπλευρη νευροαισθητήριος βαρηκοΐα και ΣΔ.</a:t>
            </a:r>
          </a:p>
          <a:p>
            <a:pPr eaLnBrk="1" hangingPunct="1">
              <a:spcBef>
                <a:spcPct val="40000"/>
              </a:spcBef>
              <a:buClrTx/>
              <a:buSzTx/>
              <a:buFontTx/>
              <a:buChar char="•"/>
            </a:pPr>
            <a:r>
              <a:rPr lang="el-GR" altLang="el-GR" sz="2400" dirty="0">
                <a:solidFill>
                  <a:schemeClr val="tx1"/>
                </a:solidFill>
                <a:latin typeface="+mn-lt"/>
              </a:rPr>
              <a:t>Ο ΣΔ εμφανίζεται στην μέση ηλικία και προοδευτικά μεταπίπτει σε ινσουλινοεξαρτώμενο.</a:t>
            </a:r>
          </a:p>
          <a:p>
            <a:pPr eaLnBrk="1" hangingPunct="1">
              <a:spcBef>
                <a:spcPct val="40000"/>
              </a:spcBef>
              <a:buClrTx/>
              <a:buSzTx/>
              <a:buFontTx/>
              <a:buChar char="•"/>
            </a:pPr>
            <a:endParaRPr lang="el-GR" altLang="el-GR" sz="2400" dirty="0">
              <a:solidFill>
                <a:schemeClr val="tx1"/>
              </a:solidFill>
              <a:latin typeface="+mn-lt"/>
            </a:endParaRPr>
          </a:p>
        </p:txBody>
      </p:sp>
      <p:sp>
        <p:nvSpPr>
          <p:cNvPr id="5" name="TextBox 4">
            <a:extLst>
              <a:ext uri="{FF2B5EF4-FFF2-40B4-BE49-F238E27FC236}">
                <a16:creationId xmlns:a16="http://schemas.microsoft.com/office/drawing/2014/main" id="{ED4748F0-47F3-FE8F-89DC-00D41F71EEDD}"/>
              </a:ext>
            </a:extLst>
          </p:cNvPr>
          <p:cNvSpPr txBox="1"/>
          <p:nvPr/>
        </p:nvSpPr>
        <p:spPr>
          <a:xfrm>
            <a:off x="2423160" y="29909"/>
            <a:ext cx="6956328" cy="584775"/>
          </a:xfrm>
          <a:prstGeom prst="rect">
            <a:avLst/>
          </a:prstGeom>
          <a:noFill/>
        </p:spPr>
        <p:txBody>
          <a:bodyPr wrap="none" rtlCol="0">
            <a:spAutoFit/>
          </a:bodyPr>
          <a:lstStyle/>
          <a:p>
            <a:r>
              <a:rPr lang="el-GR" sz="3200" b="1" dirty="0"/>
              <a:t>Μιτοχονδριακός σακχαρώδης διαβήτης</a:t>
            </a:r>
            <a:endParaRPr lang="en-CH" sz="3200" b="1" dirty="0"/>
          </a:p>
        </p:txBody>
      </p:sp>
    </p:spTree>
    <p:extLst>
      <p:ext uri="{BB962C8B-B14F-4D97-AF65-F5344CB8AC3E}">
        <p14:creationId xmlns:p14="http://schemas.microsoft.com/office/powerpoint/2010/main" val="36754268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C299BA-AD9A-FE3F-1212-18D99222FFC8}"/>
              </a:ext>
            </a:extLst>
          </p:cNvPr>
          <p:cNvSpPr txBox="1">
            <a:spLocks/>
          </p:cNvSpPr>
          <p:nvPr/>
        </p:nvSpPr>
        <p:spPr>
          <a:xfrm>
            <a:off x="3829046" y="233795"/>
            <a:ext cx="7139136" cy="7079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600"/>
              <a:t>Παράγοντες κινδύνου</a:t>
            </a:r>
            <a:endParaRPr lang="el-GR" sz="3600" dirty="0"/>
          </a:p>
        </p:txBody>
      </p:sp>
      <p:sp>
        <p:nvSpPr>
          <p:cNvPr id="3" name="Θέση περιεχομένου 2">
            <a:extLst>
              <a:ext uri="{FF2B5EF4-FFF2-40B4-BE49-F238E27FC236}">
                <a16:creationId xmlns:a16="http://schemas.microsoft.com/office/drawing/2014/main" id="{35D785CF-82B2-6890-682B-AF789FCF8898}"/>
              </a:ext>
            </a:extLst>
          </p:cNvPr>
          <p:cNvSpPr txBox="1">
            <a:spLocks/>
          </p:cNvSpPr>
          <p:nvPr/>
        </p:nvSpPr>
        <p:spPr>
          <a:xfrm>
            <a:off x="3829046" y="1464108"/>
            <a:ext cx="7139136" cy="4389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t>Διάρκεια του ΣΔ</a:t>
            </a:r>
          </a:p>
          <a:p>
            <a:r>
              <a:rPr lang="el-GR"/>
              <a:t>Πτωχή γλυκαιμική ρύθμιση</a:t>
            </a:r>
          </a:p>
          <a:p>
            <a:r>
              <a:rPr lang="el-GR"/>
              <a:t>Ηλικία</a:t>
            </a:r>
          </a:p>
          <a:p>
            <a:r>
              <a:rPr lang="el-GR"/>
              <a:t>Κεντρική παχυσαρκία</a:t>
            </a:r>
          </a:p>
          <a:p>
            <a:r>
              <a:rPr lang="el-GR"/>
              <a:t>Ύψος</a:t>
            </a:r>
          </a:p>
          <a:p>
            <a:r>
              <a:rPr lang="el-GR"/>
              <a:t>Υπέρταση</a:t>
            </a:r>
          </a:p>
          <a:p>
            <a:r>
              <a:rPr lang="el-GR"/>
              <a:t>Υπερλιπιδαιμία</a:t>
            </a:r>
          </a:p>
          <a:p>
            <a:r>
              <a:rPr lang="el-GR"/>
              <a:t>Κάπνισμα </a:t>
            </a:r>
          </a:p>
          <a:p>
            <a:r>
              <a:rPr lang="el-GR"/>
              <a:t>Έλλειψη ινσουλίνης </a:t>
            </a:r>
            <a:endParaRPr lang="el-GR" dirty="0"/>
          </a:p>
        </p:txBody>
      </p:sp>
    </p:spTree>
    <p:extLst>
      <p:ext uri="{BB962C8B-B14F-4D97-AF65-F5344CB8AC3E}">
        <p14:creationId xmlns:p14="http://schemas.microsoft.com/office/powerpoint/2010/main" val="15017634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5">
            <a:extLst>
              <a:ext uri="{FF2B5EF4-FFF2-40B4-BE49-F238E27FC236}">
                <a16:creationId xmlns:a16="http://schemas.microsoft.com/office/drawing/2014/main" id="{F3D22051-5B88-CF56-2F1F-55A40ED244B9}"/>
              </a:ext>
            </a:extLst>
          </p:cNvPr>
          <p:cNvSpPr txBox="1">
            <a:spLocks/>
          </p:cNvSpPr>
          <p:nvPr/>
        </p:nvSpPr>
        <p:spPr>
          <a:xfrm>
            <a:off x="2194922" y="212405"/>
            <a:ext cx="8712968" cy="504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a:latin typeface="Calibri" panose="020F0502020204030204" pitchFamily="34" charset="0"/>
                <a:ea typeface="Calibri" panose="020F0502020204030204" pitchFamily="34" charset="0"/>
                <a:cs typeface="Calibri" panose="020F0502020204030204" pitchFamily="34" charset="0"/>
              </a:rPr>
              <a:t>Ταξινόμηση διαβητικής νευροπάθειας (1)</a:t>
            </a:r>
            <a:endParaRPr lang="el-GR" sz="3200" dirty="0">
              <a:latin typeface="Calibri" panose="020F0502020204030204" pitchFamily="34" charset="0"/>
              <a:cs typeface="Calibri" panose="020F0502020204030204" pitchFamily="34" charset="0"/>
            </a:endParaRPr>
          </a:p>
        </p:txBody>
      </p:sp>
      <p:sp>
        <p:nvSpPr>
          <p:cNvPr id="3" name="Θέση περιεχομένου 7">
            <a:extLst>
              <a:ext uri="{FF2B5EF4-FFF2-40B4-BE49-F238E27FC236}">
                <a16:creationId xmlns:a16="http://schemas.microsoft.com/office/drawing/2014/main" id="{0222E5F2-EC88-B39F-2B5C-DD3D377B38C2}"/>
              </a:ext>
            </a:extLst>
          </p:cNvPr>
          <p:cNvSpPr txBox="1">
            <a:spLocks/>
          </p:cNvSpPr>
          <p:nvPr/>
        </p:nvSpPr>
        <p:spPr>
          <a:xfrm>
            <a:off x="2544618" y="716461"/>
            <a:ext cx="8229600" cy="56166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fontAlgn="t">
              <a:buSzPct val="100000"/>
              <a:buFont typeface="+mj-lt"/>
              <a:buAutoNum type="arabicPeriod"/>
            </a:pPr>
            <a:r>
              <a:rPr lang="el-GR" b="1" dirty="0">
                <a:latin typeface="Calibri" panose="020F0502020204030204" pitchFamily="34" charset="0"/>
                <a:cs typeface="Calibri" panose="020F0502020204030204" pitchFamily="34" charset="0"/>
              </a:rPr>
              <a:t>Διάχυτες, εξελισσόμενες νευροπάθειες (&gt;50%)</a:t>
            </a:r>
            <a:endParaRPr lang="el-GR" dirty="0">
              <a:latin typeface="Calibri" panose="020F0502020204030204" pitchFamily="34" charset="0"/>
              <a:cs typeface="Calibri" panose="020F0502020204030204" pitchFamily="34" charset="0"/>
            </a:endParaRPr>
          </a:p>
          <a:p>
            <a:pPr marL="355600" lvl="1" indent="0" fontAlgn="t">
              <a:buFont typeface="Arial" panose="020B0604020202020204" pitchFamily="34" charset="0"/>
              <a:buNone/>
            </a:pPr>
            <a:r>
              <a:rPr lang="el-GR" dirty="0">
                <a:latin typeface="Calibri" panose="020F0502020204030204" pitchFamily="34" charset="0"/>
                <a:cs typeface="Calibri" panose="020F0502020204030204" pitchFamily="34" charset="0"/>
              </a:rPr>
              <a:t>Άπω συμμετρική αισθητικοκινητική νευροπάθεια (περιφερική νευροπάθεια)</a:t>
            </a:r>
          </a:p>
          <a:p>
            <a:pPr marL="355600" lvl="1" indent="0" fontAlgn="t">
              <a:buFont typeface="Arial" panose="020B0604020202020204" pitchFamily="34" charset="0"/>
              <a:buNone/>
            </a:pPr>
            <a:r>
              <a:rPr lang="el-GR" dirty="0">
                <a:latin typeface="Calibri" panose="020F0502020204030204" pitchFamily="34" charset="0"/>
                <a:cs typeface="Calibri" panose="020F0502020204030204" pitchFamily="34" charset="0"/>
              </a:rPr>
              <a:t>Νευροπάθεια Αυτονόμου Νευρικού Συστήματος</a:t>
            </a:r>
          </a:p>
          <a:p>
            <a:pPr marL="355600" fontAlgn="t">
              <a:lnSpc>
                <a:spcPct val="200000"/>
              </a:lnSpc>
              <a:spcBef>
                <a:spcPts val="1200"/>
              </a:spcBef>
              <a:buSzPct val="100000"/>
              <a:buFont typeface="+mj-lt"/>
              <a:buAutoNum type="arabicPeriod"/>
            </a:pPr>
            <a:r>
              <a:rPr lang="el-GR" b="1" dirty="0">
                <a:latin typeface="Calibri" panose="020F0502020204030204" pitchFamily="34" charset="0"/>
                <a:cs typeface="Calibri" panose="020F0502020204030204" pitchFamily="34" charset="0"/>
              </a:rPr>
              <a:t>Εστιακές νευροπάθειες (15-30%)</a:t>
            </a:r>
          </a:p>
          <a:p>
            <a:pPr marL="355600" lvl="1" indent="0" fontAlgn="t">
              <a:buFont typeface="Arial" panose="020B0604020202020204" pitchFamily="34" charset="0"/>
              <a:buNone/>
            </a:pPr>
            <a:r>
              <a:rPr lang="el-GR" i="1" dirty="0">
                <a:latin typeface="Calibri" panose="020F0502020204030204" pitchFamily="34" charset="0"/>
                <a:cs typeface="Calibri" panose="020F0502020204030204" pitchFamily="34" charset="0"/>
              </a:rPr>
              <a:t>Προοδευτικά επιδεινούμενες</a:t>
            </a:r>
          </a:p>
          <a:p>
            <a:pPr marL="355600" lvl="2" indent="0" fontAlgn="t">
              <a:buFont typeface="Arial" panose="020B0604020202020204" pitchFamily="34" charset="0"/>
              <a:buNone/>
            </a:pPr>
            <a:r>
              <a:rPr lang="el-GR" dirty="0">
                <a:latin typeface="Calibri" panose="020F0502020204030204" pitchFamily="34" charset="0"/>
                <a:cs typeface="Calibri" panose="020F0502020204030204" pitchFamily="34" charset="0"/>
              </a:rPr>
              <a:t>	Σύνδρομο καρπιαίου σωλήνα</a:t>
            </a:r>
          </a:p>
          <a:p>
            <a:pPr marL="355600" lvl="2" indent="0" fontAlgn="t">
              <a:buFont typeface="Arial" panose="020B0604020202020204" pitchFamily="34" charset="0"/>
              <a:buNone/>
            </a:pPr>
            <a:r>
              <a:rPr lang="el-GR" dirty="0">
                <a:latin typeface="Calibri" panose="020F0502020204030204" pitchFamily="34" charset="0"/>
                <a:cs typeface="Calibri" panose="020F0502020204030204" pitchFamily="34" charset="0"/>
              </a:rPr>
              <a:t>	Άλλες νευροπάθειες από παγίδευση</a:t>
            </a:r>
            <a:endParaRPr lang="en-US" dirty="0">
              <a:latin typeface="Calibri" panose="020F0502020204030204" pitchFamily="34" charset="0"/>
              <a:cs typeface="Calibri" panose="020F0502020204030204" pitchFamily="34" charset="0"/>
            </a:endParaRPr>
          </a:p>
          <a:p>
            <a:pPr marL="355600" indent="-355600" fontAlgn="t">
              <a:buSzPct val="100000"/>
              <a:buFont typeface="+mj-lt"/>
              <a:buAutoNum type="arabicPeriod" startAt="3"/>
            </a:pPr>
            <a:r>
              <a:rPr lang="el-GR" b="1" dirty="0">
                <a:latin typeface="Calibri" panose="020F0502020204030204" pitchFamily="34" charset="0"/>
                <a:cs typeface="Calibri" panose="020F0502020204030204" pitchFamily="34" charset="0"/>
              </a:rPr>
              <a:t>Οξείες αναστρέψιμες</a:t>
            </a:r>
          </a:p>
          <a:p>
            <a:pPr marL="366713" lvl="1" indent="0" fontAlgn="t">
              <a:buClr>
                <a:srgbClr val="0F6FC6"/>
              </a:buClr>
              <a:buFont typeface="Arial" panose="020B0604020202020204" pitchFamily="34" charset="0"/>
              <a:buNone/>
            </a:pPr>
            <a:r>
              <a:rPr lang="el-GR" dirty="0">
                <a:solidFill>
                  <a:prstClr val="black"/>
                </a:solidFill>
                <a:latin typeface="Calibri" panose="020F0502020204030204" pitchFamily="34" charset="0"/>
                <a:cs typeface="Calibri" panose="020F0502020204030204" pitchFamily="34" charset="0"/>
              </a:rPr>
              <a:t>Κρανιακές μονονευρίτιδες</a:t>
            </a:r>
          </a:p>
          <a:p>
            <a:pPr marL="366713" lvl="1" indent="0" fontAlgn="t">
              <a:buClr>
                <a:srgbClr val="0F6FC6"/>
              </a:buClr>
              <a:buFont typeface="Arial" panose="020B0604020202020204" pitchFamily="34" charset="0"/>
              <a:buNone/>
            </a:pPr>
            <a:r>
              <a:rPr lang="el-GR" dirty="0">
                <a:solidFill>
                  <a:prstClr val="black"/>
                </a:solidFill>
                <a:latin typeface="Calibri" panose="020F0502020204030204" pitchFamily="34" charset="0"/>
                <a:cs typeface="Calibri" panose="020F0502020204030204" pitchFamily="34" charset="0"/>
              </a:rPr>
              <a:t>Άλλες μονονευρίτιδες</a:t>
            </a:r>
          </a:p>
          <a:p>
            <a:pPr marL="366713" lvl="1" indent="0" fontAlgn="t">
              <a:buClr>
                <a:srgbClr val="0F6FC6"/>
              </a:buClr>
              <a:buFont typeface="Arial" panose="020B0604020202020204" pitchFamily="34" charset="0"/>
              <a:buNone/>
            </a:pPr>
            <a:r>
              <a:rPr lang="el-GR" dirty="0">
                <a:solidFill>
                  <a:prstClr val="black"/>
                </a:solidFill>
                <a:latin typeface="Calibri" panose="020F0502020204030204" pitchFamily="34" charset="0"/>
                <a:cs typeface="Calibri" panose="020F0502020204030204" pitchFamily="34" charset="0"/>
              </a:rPr>
              <a:t>Διαβητική μυατροφία</a:t>
            </a:r>
          </a:p>
          <a:p>
            <a:pPr marL="355600" lvl="2" indent="0" fontAlgn="t">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355600" lvl="2" indent="0" fontAlgn="t">
              <a:buFont typeface="Arial" panose="020B0604020202020204" pitchFamily="34" charset="0"/>
              <a:buNone/>
            </a:pPr>
            <a:endParaRPr lang="el-GR" dirty="0">
              <a:latin typeface="Calibri" panose="020F0502020204030204" pitchFamily="34" charset="0"/>
              <a:cs typeface="Calibri" panose="020F0502020204030204" pitchFamily="34" charset="0"/>
            </a:endParaRPr>
          </a:p>
          <a:p>
            <a:pPr marL="514350" indent="-514350">
              <a:buFont typeface="+mj-lt"/>
              <a:buAutoNum type="arabicPeriod"/>
            </a:pP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7092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C037239-814F-7305-A3D9-FC37DBFB2B6D}"/>
              </a:ext>
            </a:extLst>
          </p:cNvPr>
          <p:cNvPicPr>
            <a:picLocks noChangeAspect="1"/>
          </p:cNvPicPr>
          <p:nvPr/>
        </p:nvPicPr>
        <p:blipFill>
          <a:blip r:embed="rId2"/>
          <a:stretch>
            <a:fillRect/>
          </a:stretch>
        </p:blipFill>
        <p:spPr>
          <a:xfrm>
            <a:off x="1046121" y="1440872"/>
            <a:ext cx="11145879" cy="4756728"/>
          </a:xfrm>
          <a:prstGeom prst="rect">
            <a:avLst/>
          </a:prstGeom>
        </p:spPr>
      </p:pic>
      <p:sp>
        <p:nvSpPr>
          <p:cNvPr id="3" name="TextBox 2">
            <a:extLst>
              <a:ext uri="{FF2B5EF4-FFF2-40B4-BE49-F238E27FC236}">
                <a16:creationId xmlns:a16="http://schemas.microsoft.com/office/drawing/2014/main" id="{7B3E78D1-7822-592D-B5C5-0A328A1CA683}"/>
              </a:ext>
            </a:extLst>
          </p:cNvPr>
          <p:cNvSpPr txBox="1"/>
          <p:nvPr/>
        </p:nvSpPr>
        <p:spPr>
          <a:xfrm>
            <a:off x="272380" y="75625"/>
            <a:ext cx="12047722" cy="584775"/>
          </a:xfrm>
          <a:prstGeom prst="rect">
            <a:avLst/>
          </a:prstGeom>
          <a:noFill/>
        </p:spPr>
        <p:txBody>
          <a:bodyPr wrap="none" rtlCol="0">
            <a:spAutoFit/>
          </a:bodyPr>
          <a:lstStyle/>
          <a:p>
            <a:r>
              <a:rPr lang="el-GR" sz="3200" dirty="0"/>
              <a:t>Συμπτώματα και σημεία που σχετίζονται με τη διαβητική νευροπάθεια</a:t>
            </a:r>
            <a:endParaRPr lang="en-CH" sz="3200" dirty="0"/>
          </a:p>
        </p:txBody>
      </p:sp>
    </p:spTree>
    <p:extLst>
      <p:ext uri="{BB962C8B-B14F-4D97-AF65-F5344CB8AC3E}">
        <p14:creationId xmlns:p14="http://schemas.microsoft.com/office/powerpoint/2010/main" val="25168006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73AD1F-BDDA-F20D-9D07-CC69629808F1}"/>
              </a:ext>
            </a:extLst>
          </p:cNvPr>
          <p:cNvSpPr txBox="1">
            <a:spLocks/>
          </p:cNvSpPr>
          <p:nvPr/>
        </p:nvSpPr>
        <p:spPr>
          <a:xfrm>
            <a:off x="2680328" y="344632"/>
            <a:ext cx="7715200" cy="563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600" b="1"/>
              <a:t>Διαβητική μυατροφία</a:t>
            </a:r>
            <a:endParaRPr lang="el-GR" sz="3600" dirty="0"/>
          </a:p>
        </p:txBody>
      </p:sp>
      <p:sp>
        <p:nvSpPr>
          <p:cNvPr id="3" name="Θέση περιεχομένου 2">
            <a:extLst>
              <a:ext uri="{FF2B5EF4-FFF2-40B4-BE49-F238E27FC236}">
                <a16:creationId xmlns:a16="http://schemas.microsoft.com/office/drawing/2014/main" id="{140A974E-9044-2B9C-1E1D-5ECF55F015A7}"/>
              </a:ext>
            </a:extLst>
          </p:cNvPr>
          <p:cNvSpPr txBox="1">
            <a:spLocks/>
          </p:cNvSpPr>
          <p:nvPr/>
        </p:nvSpPr>
        <p:spPr>
          <a:xfrm>
            <a:off x="2165928" y="1268583"/>
            <a:ext cx="8507288" cy="47525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200" b="1">
                <a:latin typeface="+mj-lt"/>
              </a:rPr>
              <a:t>Ονομάζεται και μηριαία νευροπάθεια, νευροπαθητική καχεξία, ασύμμετρη κεντρομελική νευροπάθεια </a:t>
            </a:r>
          </a:p>
          <a:p>
            <a:r>
              <a:rPr lang="el-GR" sz="2200" b="1">
                <a:latin typeface="+mj-lt"/>
              </a:rPr>
              <a:t>Η εισβολή της είναι οξεία ή υποξεία, ενώ παρατηρείται και επιδείνωση κατά ώσεις </a:t>
            </a:r>
          </a:p>
          <a:p>
            <a:r>
              <a:rPr lang="el-GR" sz="2200" b="1">
                <a:latin typeface="+mj-lt"/>
              </a:rPr>
              <a:t>Η εντόπισή της είναι ετερόπλευρη ή ασύμμετρα αμφοτερόπλευρη</a:t>
            </a:r>
          </a:p>
          <a:p>
            <a:r>
              <a:rPr lang="el-GR" sz="2200" b="1">
                <a:latin typeface="+mj-lt"/>
              </a:rPr>
              <a:t>Κεντρομελική</a:t>
            </a:r>
          </a:p>
          <a:p>
            <a:r>
              <a:rPr lang="el-GR" sz="2200" b="1">
                <a:latin typeface="+mj-lt"/>
              </a:rPr>
              <a:t>Χαρακτηρίζεται από ανυπόφορο άλγος με χαρακτήρες δυσαισθησίας και εντόπιση ιδίως στην πρόσθια επιφάνεια του μηρού και της κνήμης. </a:t>
            </a:r>
          </a:p>
          <a:p>
            <a:r>
              <a:rPr lang="el-GR" sz="2200" b="1">
                <a:latin typeface="+mj-lt"/>
              </a:rPr>
              <a:t>Τις επόμενες 5-10 ημέρες προστίθεται κεντρομελική αδυναμία και μυϊκή ατροφία τετρακεφάλου</a:t>
            </a:r>
          </a:p>
          <a:p>
            <a:r>
              <a:rPr lang="el-GR" sz="2200" b="1">
                <a:latin typeface="+mj-lt"/>
              </a:rPr>
              <a:t>Συνοδεύεται από  έκδηλη απώλεια βάρους</a:t>
            </a:r>
            <a:endParaRPr lang="el-GR" sz="2200" b="1" dirty="0">
              <a:latin typeface="+mj-lt"/>
            </a:endParaRPr>
          </a:p>
        </p:txBody>
      </p:sp>
    </p:spTree>
    <p:extLst>
      <p:ext uri="{BB962C8B-B14F-4D97-AF65-F5344CB8AC3E}">
        <p14:creationId xmlns:p14="http://schemas.microsoft.com/office/powerpoint/2010/main" val="34128568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67BF90-B25D-4763-F28C-E5DC5C9F3D28}"/>
              </a:ext>
            </a:extLst>
          </p:cNvPr>
          <p:cNvSpPr txBox="1">
            <a:spLocks/>
          </p:cNvSpPr>
          <p:nvPr/>
        </p:nvSpPr>
        <p:spPr>
          <a:xfrm>
            <a:off x="2453541" y="0"/>
            <a:ext cx="8928992" cy="692695"/>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4800">
                <a:effectLst>
                  <a:outerShdw blurRad="38100" dist="38100" dir="2700000" algn="tl">
                    <a:srgbClr val="000000">
                      <a:alpha val="43137"/>
                    </a:srgbClr>
                  </a:outerShdw>
                </a:effectLst>
              </a:rPr>
              <a:t>Διαβητική νεφροπάθεια</a:t>
            </a:r>
            <a:endParaRPr lang="el-GR" sz="4800" dirty="0">
              <a:effectLst>
                <a:outerShdw blurRad="38100" dist="38100" dir="2700000" algn="tl">
                  <a:srgbClr val="000000">
                    <a:alpha val="43137"/>
                  </a:srgbClr>
                </a:outerShdw>
              </a:effectLst>
            </a:endParaRPr>
          </a:p>
        </p:txBody>
      </p:sp>
      <p:pic>
        <p:nvPicPr>
          <p:cNvPr id="3" name="Εικόνα 3">
            <a:extLst>
              <a:ext uri="{FF2B5EF4-FFF2-40B4-BE49-F238E27FC236}">
                <a16:creationId xmlns:a16="http://schemas.microsoft.com/office/drawing/2014/main" id="{C72B34B7-A1D0-FF71-6F9C-92F1F177008F}"/>
              </a:ext>
            </a:extLst>
          </p:cNvPr>
          <p:cNvPicPr>
            <a:picLocks noChangeAspect="1"/>
          </p:cNvPicPr>
          <p:nvPr/>
        </p:nvPicPr>
        <p:blipFill>
          <a:blip r:embed="rId2"/>
          <a:stretch>
            <a:fillRect/>
          </a:stretch>
        </p:blipFill>
        <p:spPr>
          <a:xfrm>
            <a:off x="2346037" y="1354291"/>
            <a:ext cx="9144000" cy="5099044"/>
          </a:xfrm>
          <a:prstGeom prst="rect">
            <a:avLst/>
          </a:prstGeom>
        </p:spPr>
      </p:pic>
    </p:spTree>
    <p:extLst>
      <p:ext uri="{BB962C8B-B14F-4D97-AF65-F5344CB8AC3E}">
        <p14:creationId xmlns:p14="http://schemas.microsoft.com/office/powerpoint/2010/main" val="17168560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2">
            <a:extLst>
              <a:ext uri="{FF2B5EF4-FFF2-40B4-BE49-F238E27FC236}">
                <a16:creationId xmlns:a16="http://schemas.microsoft.com/office/drawing/2014/main" id="{6A7F3707-8163-AA6C-78C0-A585CC3A1D36}"/>
              </a:ext>
            </a:extLst>
          </p:cNvPr>
          <p:cNvSpPr txBox="1">
            <a:spLocks/>
          </p:cNvSpPr>
          <p:nvPr/>
        </p:nvSpPr>
        <p:spPr>
          <a:xfrm>
            <a:off x="457199" y="188640"/>
            <a:ext cx="11245273" cy="64306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t>Η Διαβητική Νεφροπάθεια είναι μια από τις µικροαγγειοπαθητικές επιπλοκές του σακχαρώδη διαβήτη που χαρακτηρίζεται από </a:t>
            </a:r>
            <a:r>
              <a:rPr lang="en-US"/>
              <a:t>:</a:t>
            </a:r>
          </a:p>
          <a:p>
            <a:r>
              <a:rPr lang="el-GR"/>
              <a:t>Η πιο συχνή ανωμαλία είναι λευκωµατινουρία αλλά δεν είναι απαραίτητη για τη διάγνωση</a:t>
            </a:r>
          </a:p>
          <a:p>
            <a:r>
              <a:rPr lang="el-GR"/>
              <a:t>Το ίζημα των ούρων είναι χωρίς ιδιαίτερα ευρήματα (η μικροσκοπική αιματουρία είναι σπάνια)</a:t>
            </a:r>
          </a:p>
          <a:p>
            <a:r>
              <a:rPr lang="el-GR"/>
              <a:t>Σε πολλούς ασθενείς προοδευτική επιδείνωση της νεφρικής λειτουργίας μέχρι την νεφρική ανεπάρκεια τελικού σταδίου</a:t>
            </a:r>
          </a:p>
          <a:p>
            <a:r>
              <a:rPr lang="el-GR"/>
              <a:t>Αποτελεί κλινική διάγνωση (σπάνια γίνεται βιοψία νεφρού)</a:t>
            </a:r>
          </a:p>
          <a:p>
            <a:r>
              <a:rPr lang="el-GR"/>
              <a:t>Αποκλεισμό άλλων αιτίων (κύλινδροι, συστηματικά νοσήματα, αιφνίδια επιδείνωση λευκωματουρίας η πτώση του </a:t>
            </a:r>
            <a:r>
              <a:rPr lang="en-US"/>
              <a:t>GFR)</a:t>
            </a:r>
            <a:endParaRPr lang="el-GR"/>
          </a:p>
          <a:p>
            <a:endParaRPr lang="el-GR"/>
          </a:p>
          <a:p>
            <a:endParaRPr lang="el-GR"/>
          </a:p>
          <a:p>
            <a:endParaRPr lang="el-GR" dirty="0"/>
          </a:p>
        </p:txBody>
      </p:sp>
    </p:spTree>
    <p:extLst>
      <p:ext uri="{BB962C8B-B14F-4D97-AF65-F5344CB8AC3E}">
        <p14:creationId xmlns:p14="http://schemas.microsoft.com/office/powerpoint/2010/main" val="18211673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5AEF8-7804-B842-FAA0-35122E96234F}"/>
              </a:ext>
            </a:extLst>
          </p:cNvPr>
          <p:cNvSpPr txBox="1">
            <a:spLocks/>
          </p:cNvSpPr>
          <p:nvPr/>
        </p:nvSpPr>
        <p:spPr>
          <a:xfrm>
            <a:off x="3689927" y="301360"/>
            <a:ext cx="8229600" cy="504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t>Ιστολογικές αλλοιώσεις</a:t>
            </a:r>
            <a:endParaRPr lang="en-US" sz="3200" b="1" dirty="0"/>
          </a:p>
        </p:txBody>
      </p:sp>
      <p:sp>
        <p:nvSpPr>
          <p:cNvPr id="3" name="Content Placeholder 2">
            <a:extLst>
              <a:ext uri="{FF2B5EF4-FFF2-40B4-BE49-F238E27FC236}">
                <a16:creationId xmlns:a16="http://schemas.microsoft.com/office/drawing/2014/main" id="{FAB4F5D7-DE33-568C-9DAC-1883F27A82B9}"/>
              </a:ext>
            </a:extLst>
          </p:cNvPr>
          <p:cNvSpPr txBox="1">
            <a:spLocks/>
          </p:cNvSpPr>
          <p:nvPr/>
        </p:nvSpPr>
        <p:spPr>
          <a:xfrm>
            <a:off x="2803237" y="2370836"/>
            <a:ext cx="8229600" cy="2302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t>Αύξηση του μεσαγγείου</a:t>
            </a:r>
          </a:p>
          <a:p>
            <a:r>
              <a:rPr lang="el-GR"/>
              <a:t>Πάχυνση της βασικής μεμβράνης</a:t>
            </a:r>
          </a:p>
          <a:p>
            <a:r>
              <a:rPr lang="el-GR"/>
              <a:t>Βλάβη των ποδοκυττάρων </a:t>
            </a:r>
          </a:p>
          <a:p>
            <a:r>
              <a:rPr lang="el-GR"/>
              <a:t>Σκλήρυνση των σπειραμάτων συνήθως οζώδης(</a:t>
            </a:r>
            <a:r>
              <a:rPr lang="en-US"/>
              <a:t>Kimmelstiel-Wilson</a:t>
            </a:r>
            <a:r>
              <a:rPr lang="el-GR"/>
              <a:t>)</a:t>
            </a:r>
            <a:endParaRPr lang="en-US" dirty="0"/>
          </a:p>
        </p:txBody>
      </p:sp>
    </p:spTree>
    <p:extLst>
      <p:ext uri="{BB962C8B-B14F-4D97-AF65-F5344CB8AC3E}">
        <p14:creationId xmlns:p14="http://schemas.microsoft.com/office/powerpoint/2010/main" val="33333321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2E66-1C60-B33F-E530-EDC9C5F45409}"/>
              </a:ext>
            </a:extLst>
          </p:cNvPr>
          <p:cNvSpPr txBox="1">
            <a:spLocks/>
          </p:cNvSpPr>
          <p:nvPr/>
        </p:nvSpPr>
        <p:spPr>
          <a:xfrm>
            <a:off x="5435600" y="0"/>
            <a:ext cx="2932545" cy="504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800" b="1" dirty="0"/>
              <a:t>Παθογένεια</a:t>
            </a:r>
            <a:endParaRPr lang="en-US" sz="2800" b="1" dirty="0"/>
          </a:p>
        </p:txBody>
      </p:sp>
      <p:sp>
        <p:nvSpPr>
          <p:cNvPr id="3" name="Content Placeholder 2">
            <a:extLst>
              <a:ext uri="{FF2B5EF4-FFF2-40B4-BE49-F238E27FC236}">
                <a16:creationId xmlns:a16="http://schemas.microsoft.com/office/drawing/2014/main" id="{2B853524-906A-E4DC-9A6A-C1D7E0CDBE34}"/>
              </a:ext>
            </a:extLst>
          </p:cNvPr>
          <p:cNvSpPr txBox="1">
            <a:spLocks/>
          </p:cNvSpPr>
          <p:nvPr/>
        </p:nvSpPr>
        <p:spPr>
          <a:xfrm>
            <a:off x="1417781" y="1741199"/>
            <a:ext cx="10968182" cy="4389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Σπειραματική υπερδιήθηση(ευεργετική η δράση φαρμάκων που μπλοκάρουν τη δράση του συστήματος ρενίνης αγγειοτενσίνης)</a:t>
            </a:r>
          </a:p>
          <a:p>
            <a:r>
              <a:rPr lang="el-GR" dirty="0"/>
              <a:t>Υπεργλυκαιμία και </a:t>
            </a:r>
            <a:r>
              <a:rPr lang="en-US" dirty="0"/>
              <a:t>AGEs</a:t>
            </a:r>
          </a:p>
          <a:p>
            <a:r>
              <a:rPr lang="el-GR" dirty="0"/>
              <a:t>Κυτταροκίνες(</a:t>
            </a:r>
            <a:r>
              <a:rPr lang="en-US" dirty="0"/>
              <a:t>VEGF, TGF-beta)</a:t>
            </a:r>
          </a:p>
          <a:p>
            <a:r>
              <a:rPr lang="el-GR" dirty="0"/>
              <a:t>Μειωμένη έκφραση νεφρίνης</a:t>
            </a:r>
          </a:p>
          <a:p>
            <a:r>
              <a:rPr lang="el-GR" dirty="0"/>
              <a:t>Διαταραχή σηματοδότησης ινσουλίνης στα ποδοκύτταρα</a:t>
            </a:r>
          </a:p>
          <a:p>
            <a:endParaRPr lang="en-US" dirty="0"/>
          </a:p>
        </p:txBody>
      </p:sp>
    </p:spTree>
    <p:extLst>
      <p:ext uri="{BB962C8B-B14F-4D97-AF65-F5344CB8AC3E}">
        <p14:creationId xmlns:p14="http://schemas.microsoft.com/office/powerpoint/2010/main" val="14691309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3">
            <a:extLst>
              <a:ext uri="{FF2B5EF4-FFF2-40B4-BE49-F238E27FC236}">
                <a16:creationId xmlns:a16="http://schemas.microsoft.com/office/drawing/2014/main" id="{A2E5439A-97FB-F665-CA2C-28A2A614CBB7}"/>
              </a:ext>
            </a:extLst>
          </p:cNvPr>
          <p:cNvPicPr>
            <a:picLocks noChangeAspect="1"/>
          </p:cNvPicPr>
          <p:nvPr/>
        </p:nvPicPr>
        <p:blipFill>
          <a:blip r:embed="rId2"/>
          <a:stretch>
            <a:fillRect/>
          </a:stretch>
        </p:blipFill>
        <p:spPr>
          <a:xfrm>
            <a:off x="640595" y="1457018"/>
            <a:ext cx="10910810" cy="2523854"/>
          </a:xfrm>
          <a:prstGeom prst="rect">
            <a:avLst/>
          </a:prstGeom>
        </p:spPr>
      </p:pic>
    </p:spTree>
    <p:extLst>
      <p:ext uri="{BB962C8B-B14F-4D97-AF65-F5344CB8AC3E}">
        <p14:creationId xmlns:p14="http://schemas.microsoft.com/office/powerpoint/2010/main" val="35141107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B87BF1-DD70-6637-0311-4D14FAE4625B}"/>
              </a:ext>
            </a:extLst>
          </p:cNvPr>
          <p:cNvPicPr>
            <a:picLocks noChangeAspect="1"/>
          </p:cNvPicPr>
          <p:nvPr/>
        </p:nvPicPr>
        <p:blipFill>
          <a:blip r:embed="rId2"/>
          <a:stretch>
            <a:fillRect/>
          </a:stretch>
        </p:blipFill>
        <p:spPr>
          <a:xfrm>
            <a:off x="1523603" y="216129"/>
            <a:ext cx="9144793" cy="6425741"/>
          </a:xfrm>
          <a:prstGeom prst="rect">
            <a:avLst/>
          </a:prstGeom>
        </p:spPr>
      </p:pic>
    </p:spTree>
    <p:extLst>
      <p:ext uri="{BB962C8B-B14F-4D97-AF65-F5344CB8AC3E}">
        <p14:creationId xmlns:p14="http://schemas.microsoft.com/office/powerpoint/2010/main" val="833836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54E633-EBE2-735E-EDDF-5B67C07A1565}"/>
              </a:ext>
            </a:extLst>
          </p:cNvPr>
          <p:cNvSpPr txBox="1"/>
          <p:nvPr/>
        </p:nvSpPr>
        <p:spPr>
          <a:xfrm>
            <a:off x="3008424" y="0"/>
            <a:ext cx="4205960" cy="646331"/>
          </a:xfrm>
          <a:prstGeom prst="rect">
            <a:avLst/>
          </a:prstGeom>
          <a:noFill/>
        </p:spPr>
        <p:txBody>
          <a:bodyPr wrap="none" rtlCol="0">
            <a:spAutoFit/>
          </a:bodyPr>
          <a:lstStyle/>
          <a:p>
            <a:r>
              <a:rPr lang="el-GR" sz="3600" dirty="0"/>
              <a:t>Διάκριση ΣΔ1 και ΣΔ2</a:t>
            </a:r>
            <a:endParaRPr lang="en-US" sz="3600" dirty="0"/>
          </a:p>
        </p:txBody>
      </p:sp>
      <p:sp>
        <p:nvSpPr>
          <p:cNvPr id="7" name="TextBox 6">
            <a:extLst>
              <a:ext uri="{FF2B5EF4-FFF2-40B4-BE49-F238E27FC236}">
                <a16:creationId xmlns:a16="http://schemas.microsoft.com/office/drawing/2014/main" id="{2BA9B6A8-C8A8-1559-597B-B6AB8FB5089B}"/>
              </a:ext>
            </a:extLst>
          </p:cNvPr>
          <p:cNvSpPr txBox="1"/>
          <p:nvPr/>
        </p:nvSpPr>
        <p:spPr>
          <a:xfrm>
            <a:off x="195703" y="854409"/>
            <a:ext cx="11996297" cy="1200329"/>
          </a:xfrm>
          <a:prstGeom prst="rect">
            <a:avLst/>
          </a:prstGeom>
          <a:noFill/>
        </p:spPr>
        <p:txBody>
          <a:bodyPr wrap="none" rtlCol="0">
            <a:spAutoFit/>
          </a:bodyPr>
          <a:lstStyle/>
          <a:p>
            <a:r>
              <a:rPr lang="el-GR" sz="2400" b="1" dirty="0"/>
              <a:t>ΣΔ1: </a:t>
            </a:r>
            <a:r>
              <a:rPr lang="el-GR" sz="2400" dirty="0"/>
              <a:t>απόλυτη ένδεια ινσουλίνης, εμφάνιση από παιδική ηλικία, θετικά </a:t>
            </a:r>
            <a:r>
              <a:rPr lang="el-GR" sz="2400" dirty="0" err="1"/>
              <a:t>νησιδιακά</a:t>
            </a:r>
            <a:r>
              <a:rPr lang="el-GR" sz="2400" dirty="0"/>
              <a:t> αντισώματα</a:t>
            </a:r>
          </a:p>
          <a:p>
            <a:r>
              <a:rPr lang="en-US" sz="2400" dirty="0"/>
              <a:t>anti-GAD65, anti-IA2, anti-ZnT8. </a:t>
            </a:r>
            <a:r>
              <a:rPr lang="el-GR" sz="2400" dirty="0" err="1"/>
              <a:t>Πρωτοεμφάνιση</a:t>
            </a:r>
            <a:r>
              <a:rPr lang="el-GR" sz="2400" dirty="0"/>
              <a:t> συχνά με κρίση </a:t>
            </a:r>
            <a:r>
              <a:rPr lang="el-GR" sz="2400" dirty="0" err="1"/>
              <a:t>κετοξέωσης</a:t>
            </a:r>
            <a:r>
              <a:rPr lang="el-GR" sz="2400" dirty="0"/>
              <a:t> και με απώλεια</a:t>
            </a:r>
          </a:p>
          <a:p>
            <a:r>
              <a:rPr lang="el-GR" sz="2400" dirty="0"/>
              <a:t>βάρους.  </a:t>
            </a:r>
            <a:r>
              <a:rPr lang="fr-CH" sz="2400" dirty="0"/>
              <a:t>C-peptide </a:t>
            </a:r>
            <a:r>
              <a:rPr lang="el-GR" sz="2400" dirty="0"/>
              <a:t>σε νηστεία&lt; 0.2 </a:t>
            </a:r>
            <a:r>
              <a:rPr lang="en-US" sz="2400" dirty="0"/>
              <a:t>nmol/l</a:t>
            </a:r>
            <a:r>
              <a:rPr lang="el-GR" sz="2400" b="1" dirty="0"/>
              <a:t> </a:t>
            </a:r>
            <a:endParaRPr lang="en-US" sz="2400" b="1" dirty="0"/>
          </a:p>
        </p:txBody>
      </p:sp>
      <p:pic>
        <p:nvPicPr>
          <p:cNvPr id="8" name="Picture 7">
            <a:extLst>
              <a:ext uri="{FF2B5EF4-FFF2-40B4-BE49-F238E27FC236}">
                <a16:creationId xmlns:a16="http://schemas.microsoft.com/office/drawing/2014/main" id="{9B2648DF-8B9C-3DD0-72D6-D3A6E6737851}"/>
              </a:ext>
            </a:extLst>
          </p:cNvPr>
          <p:cNvPicPr>
            <a:picLocks noChangeAspect="1"/>
          </p:cNvPicPr>
          <p:nvPr/>
        </p:nvPicPr>
        <p:blipFill>
          <a:blip r:embed="rId2"/>
          <a:stretch>
            <a:fillRect/>
          </a:stretch>
        </p:blipFill>
        <p:spPr>
          <a:xfrm>
            <a:off x="6817275" y="1678461"/>
            <a:ext cx="4785775" cy="2219136"/>
          </a:xfrm>
          <a:prstGeom prst="rect">
            <a:avLst/>
          </a:prstGeom>
        </p:spPr>
      </p:pic>
      <p:sp>
        <p:nvSpPr>
          <p:cNvPr id="10" name="TextBox 9">
            <a:extLst>
              <a:ext uri="{FF2B5EF4-FFF2-40B4-BE49-F238E27FC236}">
                <a16:creationId xmlns:a16="http://schemas.microsoft.com/office/drawing/2014/main" id="{7977964E-0D72-2571-D69B-2C7575FE0789}"/>
              </a:ext>
            </a:extLst>
          </p:cNvPr>
          <p:cNvSpPr txBox="1"/>
          <p:nvPr/>
        </p:nvSpPr>
        <p:spPr>
          <a:xfrm>
            <a:off x="145977" y="2129407"/>
            <a:ext cx="11900045" cy="830997"/>
          </a:xfrm>
          <a:prstGeom prst="rect">
            <a:avLst/>
          </a:prstGeom>
          <a:noFill/>
        </p:spPr>
        <p:txBody>
          <a:bodyPr wrap="square">
            <a:spAutoFit/>
          </a:bodyPr>
          <a:lstStyle/>
          <a:p>
            <a:r>
              <a:rPr lang="en-US" sz="2400" b="1" dirty="0"/>
              <a:t>Latent autoimmune diabetes in adults (LADA): </a:t>
            </a:r>
            <a:r>
              <a:rPr lang="el-GR" sz="2400" dirty="0"/>
              <a:t>νεαροί ενήλικες, συνήθως υπέρβαροι που σταδιακά αναπτύσσουν ένδεια ινσουλίνης με θετικά </a:t>
            </a:r>
            <a:r>
              <a:rPr lang="el-GR" sz="2400" dirty="0" err="1"/>
              <a:t>νησιδιακά</a:t>
            </a:r>
            <a:r>
              <a:rPr lang="el-GR" sz="2400" dirty="0"/>
              <a:t> αντισώματα</a:t>
            </a:r>
            <a:endParaRPr lang="en-US" sz="2400" dirty="0"/>
          </a:p>
        </p:txBody>
      </p:sp>
      <p:sp>
        <p:nvSpPr>
          <p:cNvPr id="11" name="TextBox 10">
            <a:extLst>
              <a:ext uri="{FF2B5EF4-FFF2-40B4-BE49-F238E27FC236}">
                <a16:creationId xmlns:a16="http://schemas.microsoft.com/office/drawing/2014/main" id="{BE2AA0DD-623E-1BB1-1F5E-5DDF489FDECC}"/>
              </a:ext>
            </a:extLst>
          </p:cNvPr>
          <p:cNvSpPr txBox="1"/>
          <p:nvPr/>
        </p:nvSpPr>
        <p:spPr>
          <a:xfrm>
            <a:off x="216152" y="3897597"/>
            <a:ext cx="11759694" cy="830997"/>
          </a:xfrm>
          <a:prstGeom prst="rect">
            <a:avLst/>
          </a:prstGeom>
          <a:noFill/>
        </p:spPr>
        <p:txBody>
          <a:bodyPr wrap="none" rtlCol="0">
            <a:spAutoFit/>
          </a:bodyPr>
          <a:lstStyle/>
          <a:p>
            <a:r>
              <a:rPr lang="el-GR" sz="2400" b="1" dirty="0"/>
              <a:t>ΣΔ2: </a:t>
            </a:r>
            <a:r>
              <a:rPr lang="el-GR" sz="2400" dirty="0"/>
              <a:t>κατά κανόνα παχύσαρκοι ασθενείς. Πλέον με την αυξημένη επίπτωση της παχυσαρκίας</a:t>
            </a:r>
          </a:p>
          <a:p>
            <a:r>
              <a:rPr lang="el-GR" sz="2400" dirty="0"/>
              <a:t>έχει αρχίσει να παρατηρείται και σε νεαρούς ενήλικες. </a:t>
            </a:r>
            <a:endParaRPr lang="en-US" sz="2400" dirty="0"/>
          </a:p>
        </p:txBody>
      </p:sp>
    </p:spTree>
    <p:extLst>
      <p:ext uri="{BB962C8B-B14F-4D97-AF65-F5344CB8AC3E}">
        <p14:creationId xmlns:p14="http://schemas.microsoft.com/office/powerpoint/2010/main" val="38656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8"/>
                                        </p:tgtEl>
                                      </p:cBhvr>
                                    </p:animEffect>
                                    <p:anim calcmode="lin" valueType="num">
                                      <p:cBhvr>
                                        <p:cTn id="13" dur="1000"/>
                                        <p:tgtEl>
                                          <p:spTgt spid="8"/>
                                        </p:tgtEl>
                                        <p:attrNameLst>
                                          <p:attrName>ppt_x</p:attrName>
                                        </p:attrNameLst>
                                      </p:cBhvr>
                                      <p:tavLst>
                                        <p:tav tm="0">
                                          <p:val>
                                            <p:strVal val="ppt_x"/>
                                          </p:val>
                                        </p:tav>
                                        <p:tav tm="100000">
                                          <p:val>
                                            <p:strVal val="ppt_x"/>
                                          </p:val>
                                        </p:tav>
                                      </p:tavLst>
                                    </p:anim>
                                    <p:anim calcmode="lin" valueType="num">
                                      <p:cBhvr>
                                        <p:cTn id="14" dur="1000"/>
                                        <p:tgtEl>
                                          <p:spTgt spid="8"/>
                                        </p:tgtEl>
                                        <p:attrNameLst>
                                          <p:attrName>ppt_y</p:attrName>
                                        </p:attrNameLst>
                                      </p:cBhvr>
                                      <p:tavLst>
                                        <p:tav tm="0">
                                          <p:val>
                                            <p:strVal val="ppt_y"/>
                                          </p:val>
                                        </p:tav>
                                        <p:tav tm="100000">
                                          <p:val>
                                            <p:strVal val="ppt_y+.1"/>
                                          </p:val>
                                        </p:tav>
                                      </p:tavLst>
                                    </p:anim>
                                    <p:set>
                                      <p:cBhvr>
                                        <p:cTn id="15" dur="1" fill="hold">
                                          <p:stCondLst>
                                            <p:cond delay="9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6BCC2138-A051-F136-2C9A-359FC1E51E7F}"/>
              </a:ext>
            </a:extLst>
          </p:cNvPr>
          <p:cNvSpPr txBox="1">
            <a:spLocks noChangeArrowheads="1"/>
          </p:cNvSpPr>
          <p:nvPr/>
        </p:nvSpPr>
        <p:spPr bwMode="auto">
          <a:xfrm>
            <a:off x="1600200" y="304800"/>
            <a:ext cx="632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l-GR" sz="2800" dirty="0">
                <a:solidFill>
                  <a:schemeClr val="accent1"/>
                </a:solidFill>
              </a:rPr>
              <a:t>ΔΙΑΒΗΤΙΚΗ  ΝΕΦΡΟΠΑΘΕΙΑ</a:t>
            </a:r>
          </a:p>
        </p:txBody>
      </p:sp>
      <p:sp>
        <p:nvSpPr>
          <p:cNvPr id="3" name="Text Box 3">
            <a:extLst>
              <a:ext uri="{FF2B5EF4-FFF2-40B4-BE49-F238E27FC236}">
                <a16:creationId xmlns:a16="http://schemas.microsoft.com/office/drawing/2014/main" id="{E2A8B188-0196-EB60-4754-313303E47B81}"/>
              </a:ext>
            </a:extLst>
          </p:cNvPr>
          <p:cNvSpPr txBox="1">
            <a:spLocks noChangeArrowheads="1"/>
          </p:cNvSpPr>
          <p:nvPr/>
        </p:nvSpPr>
        <p:spPr bwMode="auto">
          <a:xfrm>
            <a:off x="914400" y="1143001"/>
            <a:ext cx="2906713" cy="123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2000" u="sng" dirty="0">
                <a:solidFill>
                  <a:srgbClr val="FF0000"/>
                </a:solidFill>
              </a:rPr>
              <a:t>Πρώιμο στάδιο</a:t>
            </a:r>
            <a:r>
              <a:rPr lang="en-US" altLang="el-GR" sz="2000" u="sng" dirty="0">
                <a:solidFill>
                  <a:srgbClr val="FF0000"/>
                </a:solidFill>
              </a:rPr>
              <a:t> </a:t>
            </a:r>
            <a:endParaRPr lang="el-GR" altLang="el-GR" sz="2000" u="sng" dirty="0">
              <a:solidFill>
                <a:srgbClr val="FF0000"/>
              </a:solidFill>
            </a:endParaRPr>
          </a:p>
          <a:p>
            <a:pPr>
              <a:buFontTx/>
              <a:buChar char="•"/>
            </a:pPr>
            <a:r>
              <a:rPr lang="el-GR" altLang="el-GR" dirty="0"/>
              <a:t>  </a:t>
            </a:r>
            <a:r>
              <a:rPr lang="el-GR" altLang="el-GR" b="0" dirty="0"/>
              <a:t>νεφρική υπερτροφία </a:t>
            </a:r>
          </a:p>
          <a:p>
            <a:pPr>
              <a:buFontTx/>
              <a:buChar char="•"/>
            </a:pPr>
            <a:r>
              <a:rPr lang="el-GR" altLang="el-GR" b="0" dirty="0"/>
              <a:t>  </a:t>
            </a:r>
            <a:r>
              <a:rPr lang="el-GR" altLang="el-GR" b="0" dirty="0">
                <a:latin typeface="Calibri" panose="020F0502020204030204" pitchFamily="34" charset="0"/>
                <a:cs typeface="Calibri" panose="020F0502020204030204" pitchFamily="34" charset="0"/>
              </a:rPr>
              <a:t>↑</a:t>
            </a:r>
            <a:r>
              <a:rPr lang="el-GR" altLang="el-GR" b="0" dirty="0"/>
              <a:t>  </a:t>
            </a:r>
            <a:r>
              <a:rPr lang="en-US" altLang="el-GR" b="0" dirty="0"/>
              <a:t>GFR</a:t>
            </a:r>
          </a:p>
          <a:p>
            <a:pPr>
              <a:buFontTx/>
              <a:buChar char="•"/>
            </a:pPr>
            <a:r>
              <a:rPr lang="el-GR" altLang="el-GR" b="0" dirty="0"/>
              <a:t> υπερτροφία σπειράματος</a:t>
            </a:r>
          </a:p>
        </p:txBody>
      </p:sp>
      <p:sp>
        <p:nvSpPr>
          <p:cNvPr id="4" name="Text Box 7">
            <a:extLst>
              <a:ext uri="{FF2B5EF4-FFF2-40B4-BE49-F238E27FC236}">
                <a16:creationId xmlns:a16="http://schemas.microsoft.com/office/drawing/2014/main" id="{7570B26F-6D06-4594-434A-1965DCEA9160}"/>
              </a:ext>
            </a:extLst>
          </p:cNvPr>
          <p:cNvSpPr txBox="1">
            <a:spLocks noChangeArrowheads="1"/>
          </p:cNvSpPr>
          <p:nvPr/>
        </p:nvSpPr>
        <p:spPr bwMode="auto">
          <a:xfrm flipH="1">
            <a:off x="914400" y="3276600"/>
            <a:ext cx="22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ltLang="el-GR" b="0">
              <a:solidFill>
                <a:schemeClr val="tx1"/>
              </a:solidFill>
              <a:latin typeface="Times New Roman" panose="02020603050405020304" pitchFamily="18" charset="0"/>
            </a:endParaRPr>
          </a:p>
        </p:txBody>
      </p:sp>
      <p:sp>
        <p:nvSpPr>
          <p:cNvPr id="5" name="Text Box 10">
            <a:extLst>
              <a:ext uri="{FF2B5EF4-FFF2-40B4-BE49-F238E27FC236}">
                <a16:creationId xmlns:a16="http://schemas.microsoft.com/office/drawing/2014/main" id="{06CA81C8-AA0D-D133-90FD-53D4C9F17C04}"/>
              </a:ext>
            </a:extLst>
          </p:cNvPr>
          <p:cNvSpPr txBox="1">
            <a:spLocks noChangeArrowheads="1"/>
          </p:cNvSpPr>
          <p:nvPr/>
        </p:nvSpPr>
        <p:spPr bwMode="auto">
          <a:xfrm>
            <a:off x="914400" y="4800600"/>
            <a:ext cx="76962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l-GR" sz="2000" u="sng" dirty="0">
                <a:solidFill>
                  <a:srgbClr val="FF0000"/>
                </a:solidFill>
              </a:rPr>
              <a:t>Τελικό στάδιο</a:t>
            </a:r>
          </a:p>
          <a:p>
            <a:pPr>
              <a:buFontTx/>
              <a:buChar char="•"/>
            </a:pPr>
            <a:r>
              <a:rPr lang="el-GR" altLang="el-GR" b="0" dirty="0"/>
              <a:t> διάχυτη ή οζώδης </a:t>
            </a:r>
            <a:r>
              <a:rPr lang="el-GR" altLang="el-GR" b="0" dirty="0" err="1"/>
              <a:t>σπειραματοσκλήρυνση</a:t>
            </a:r>
            <a:r>
              <a:rPr lang="el-GR" altLang="el-GR" b="0" dirty="0"/>
              <a:t> </a:t>
            </a:r>
          </a:p>
          <a:p>
            <a:pPr>
              <a:buFontTx/>
              <a:buChar char="•"/>
            </a:pPr>
            <a:r>
              <a:rPr lang="el-GR" altLang="el-GR" b="0" dirty="0"/>
              <a:t> </a:t>
            </a:r>
            <a:r>
              <a:rPr lang="el-GR" altLang="el-GR" b="0" dirty="0" err="1"/>
              <a:t>υαλινοποίηση</a:t>
            </a:r>
            <a:r>
              <a:rPr lang="el-GR" altLang="el-GR" b="0" dirty="0"/>
              <a:t> </a:t>
            </a:r>
            <a:r>
              <a:rPr lang="el-GR" altLang="el-GR" b="0" dirty="0" err="1"/>
              <a:t>αρτηριολίων</a:t>
            </a:r>
            <a:r>
              <a:rPr lang="el-GR" altLang="el-GR" b="0" dirty="0"/>
              <a:t> </a:t>
            </a:r>
            <a:r>
              <a:rPr lang="el-GR" altLang="el-GR" b="0" dirty="0" err="1"/>
              <a:t>νεφρώνων</a:t>
            </a:r>
            <a:endParaRPr lang="el-GR" altLang="el-GR" b="0" dirty="0"/>
          </a:p>
          <a:p>
            <a:pPr>
              <a:buFontTx/>
              <a:buChar char="•"/>
            </a:pPr>
            <a:r>
              <a:rPr lang="el-GR" altLang="el-GR" b="0" dirty="0"/>
              <a:t> καταστροφή </a:t>
            </a:r>
            <a:r>
              <a:rPr lang="el-GR" altLang="el-GR" b="0" dirty="0" err="1"/>
              <a:t>νεφρώνων</a:t>
            </a:r>
            <a:endParaRPr lang="el-GR" altLang="el-GR" b="0" dirty="0"/>
          </a:p>
          <a:p>
            <a:endParaRPr lang="el-GR" altLang="el-GR" b="0" dirty="0"/>
          </a:p>
        </p:txBody>
      </p:sp>
      <p:sp>
        <p:nvSpPr>
          <p:cNvPr id="6" name="Text Box 13">
            <a:extLst>
              <a:ext uri="{FF2B5EF4-FFF2-40B4-BE49-F238E27FC236}">
                <a16:creationId xmlns:a16="http://schemas.microsoft.com/office/drawing/2014/main" id="{E7E333CB-C60F-2C75-AB6B-528D7AE0F467}"/>
              </a:ext>
            </a:extLst>
          </p:cNvPr>
          <p:cNvSpPr txBox="1">
            <a:spLocks noChangeArrowheads="1"/>
          </p:cNvSpPr>
          <p:nvPr/>
        </p:nvSpPr>
        <p:spPr bwMode="auto">
          <a:xfrm>
            <a:off x="4495800" y="1219200"/>
            <a:ext cx="1539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ltLang="el-GR" b="0">
              <a:solidFill>
                <a:schemeClr val="tx1"/>
              </a:solidFill>
              <a:latin typeface="Times New Roman" panose="02020603050405020304" pitchFamily="18" charset="0"/>
            </a:endParaRPr>
          </a:p>
        </p:txBody>
      </p:sp>
      <p:sp>
        <p:nvSpPr>
          <p:cNvPr id="7" name="Text Box 8">
            <a:extLst>
              <a:ext uri="{FF2B5EF4-FFF2-40B4-BE49-F238E27FC236}">
                <a16:creationId xmlns:a16="http://schemas.microsoft.com/office/drawing/2014/main" id="{2803331A-D3F8-0B47-477F-EE4F2D8AEC4B}"/>
              </a:ext>
            </a:extLst>
          </p:cNvPr>
          <p:cNvSpPr txBox="1">
            <a:spLocks noChangeArrowheads="1"/>
          </p:cNvSpPr>
          <p:nvPr/>
        </p:nvSpPr>
        <p:spPr bwMode="auto">
          <a:xfrm>
            <a:off x="838200" y="2743200"/>
            <a:ext cx="5851525"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2000" u="sng" dirty="0">
                <a:solidFill>
                  <a:srgbClr val="FF0000"/>
                </a:solidFill>
              </a:rPr>
              <a:t>Εξελικτικό στάδιο</a:t>
            </a:r>
          </a:p>
          <a:p>
            <a:pPr>
              <a:buFontTx/>
              <a:buChar char="•"/>
            </a:pPr>
            <a:r>
              <a:rPr lang="el-GR" altLang="el-GR" b="0" dirty="0"/>
              <a:t> διάταση </a:t>
            </a:r>
            <a:r>
              <a:rPr lang="el-GR" altLang="el-GR" b="0" dirty="0" err="1"/>
              <a:t>μεσαγγείου</a:t>
            </a:r>
            <a:r>
              <a:rPr lang="el-GR" altLang="el-GR" b="0" dirty="0"/>
              <a:t> </a:t>
            </a:r>
            <a:r>
              <a:rPr lang="el-GR" altLang="el-GR" u="sng" dirty="0">
                <a:solidFill>
                  <a:schemeClr val="folHlink"/>
                </a:solidFill>
              </a:rPr>
              <a:t> </a:t>
            </a:r>
          </a:p>
          <a:p>
            <a:pPr>
              <a:buFontTx/>
              <a:buChar char="•"/>
            </a:pPr>
            <a:r>
              <a:rPr lang="el-GR" altLang="el-GR" b="0" dirty="0"/>
              <a:t> πάχυνση βασικής μεμβράνης τριχοειδών σπειράματος</a:t>
            </a:r>
          </a:p>
          <a:p>
            <a:pPr>
              <a:buFontTx/>
              <a:buChar char="•"/>
            </a:pPr>
            <a:r>
              <a:rPr lang="el-GR" altLang="el-GR" b="0" dirty="0"/>
              <a:t> </a:t>
            </a:r>
            <a:r>
              <a:rPr lang="el-GR" altLang="el-GR" b="0" dirty="0">
                <a:latin typeface="Calibri" panose="020F0502020204030204" pitchFamily="34" charset="0"/>
                <a:cs typeface="Calibri" panose="020F0502020204030204" pitchFamily="34" charset="0"/>
              </a:rPr>
              <a:t>↑</a:t>
            </a:r>
            <a:r>
              <a:rPr lang="el-GR" altLang="el-GR" b="0" dirty="0"/>
              <a:t> ρυθμού απέκκρισης </a:t>
            </a:r>
            <a:r>
              <a:rPr lang="el-GR" altLang="el-GR" b="0" dirty="0" err="1"/>
              <a:t>λευκωματίνης</a:t>
            </a:r>
            <a:endParaRPr lang="el-GR" altLang="el-GR" b="0" dirty="0"/>
          </a:p>
          <a:p>
            <a:pPr>
              <a:buFontTx/>
              <a:buChar char="•"/>
            </a:pPr>
            <a:r>
              <a:rPr lang="el-GR" altLang="el-GR" b="0" dirty="0"/>
              <a:t> </a:t>
            </a:r>
            <a:r>
              <a:rPr lang="el-GR" altLang="el-GR" b="0" dirty="0">
                <a:latin typeface="Calibri" panose="020F0502020204030204" pitchFamily="34" charset="0"/>
                <a:cs typeface="Calibri" panose="020F0502020204030204" pitchFamily="34" charset="0"/>
              </a:rPr>
              <a:t>↓</a:t>
            </a:r>
            <a:r>
              <a:rPr lang="el-GR" altLang="el-GR" b="0" dirty="0"/>
              <a:t> </a:t>
            </a:r>
            <a:r>
              <a:rPr lang="en-US" altLang="el-GR" b="0" dirty="0"/>
              <a:t>GFR</a:t>
            </a:r>
          </a:p>
          <a:p>
            <a:pPr>
              <a:buFontTx/>
              <a:buChar char="•"/>
            </a:pPr>
            <a:endParaRPr lang="el-GR" altLang="el-GR" b="0" dirty="0">
              <a:solidFill>
                <a:schemeClr val="folHlink"/>
              </a:solidFill>
            </a:endParaRPr>
          </a:p>
        </p:txBody>
      </p:sp>
    </p:spTree>
    <p:extLst>
      <p:ext uri="{BB962C8B-B14F-4D97-AF65-F5344CB8AC3E}">
        <p14:creationId xmlns:p14="http://schemas.microsoft.com/office/powerpoint/2010/main" val="357810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5"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3C5DFD-83C5-2C1C-FE13-C9BDEA6880EC}"/>
              </a:ext>
            </a:extLst>
          </p:cNvPr>
          <p:cNvSpPr txBox="1"/>
          <p:nvPr/>
        </p:nvSpPr>
        <p:spPr>
          <a:xfrm>
            <a:off x="1531787" y="580155"/>
            <a:ext cx="8863709" cy="5201424"/>
          </a:xfrm>
          <a:prstGeom prst="rect">
            <a:avLst/>
          </a:prstGeom>
          <a:noFill/>
        </p:spPr>
        <p:txBody>
          <a:bodyPr wrap="none" rtlCol="0">
            <a:spAutoFit/>
          </a:bodyPr>
          <a:lstStyle/>
          <a:p>
            <a:r>
              <a:rPr lang="el-GR" sz="3200" dirty="0"/>
              <a:t>Επιδημιολογία</a:t>
            </a:r>
          </a:p>
          <a:p>
            <a:endParaRPr lang="en-US" sz="3200" dirty="0"/>
          </a:p>
          <a:p>
            <a:r>
              <a:rPr lang="el-GR" dirty="0">
                <a:solidFill>
                  <a:srgbClr val="232323"/>
                </a:solidFill>
                <a:latin typeface="+mn-lt"/>
              </a:rPr>
              <a:t>Ο ΣΔ αποτελεί την κύρια αιτία χρόνιας νεφρικής νόσου και τελικού σταδίου νεφρικής νόσου</a:t>
            </a:r>
          </a:p>
          <a:p>
            <a:endParaRPr lang="el-GR" dirty="0">
              <a:latin typeface="+mn-lt"/>
            </a:endParaRPr>
          </a:p>
          <a:p>
            <a:r>
              <a:rPr lang="el-GR" b="1" dirty="0">
                <a:latin typeface="+mn-lt"/>
              </a:rPr>
              <a:t>Σακχαρώδης διαβήτης τύπου 1</a:t>
            </a:r>
          </a:p>
          <a:p>
            <a:r>
              <a:rPr lang="el-GR" dirty="0">
                <a:latin typeface="+mn-lt"/>
              </a:rPr>
              <a:t>20-30% έχουν μικροαλβουμινουρία  μετά 15 έτη</a:t>
            </a:r>
          </a:p>
          <a:p>
            <a:r>
              <a:rPr lang="el-GR" dirty="0">
                <a:latin typeface="+mn-lt"/>
              </a:rPr>
              <a:t>50% απο αυτούς εξελίσσονται σε προχωρημένη νόσο</a:t>
            </a:r>
          </a:p>
          <a:p>
            <a:r>
              <a:rPr lang="el-GR" dirty="0">
                <a:latin typeface="+mn-lt"/>
              </a:rPr>
              <a:t>Μακροαλβουμινουρία δεν εξελίσεται πάντα σε τελικού σταδίου νεφρική νόσο</a:t>
            </a:r>
          </a:p>
          <a:p>
            <a:endParaRPr lang="el-GR" dirty="0">
              <a:latin typeface="+mn-lt"/>
            </a:endParaRPr>
          </a:p>
          <a:p>
            <a:r>
              <a:rPr lang="el-GR" b="1" dirty="0">
                <a:latin typeface="+mn-lt"/>
              </a:rPr>
              <a:t>Σακχαρώδης διαβήτης τύπου 2</a:t>
            </a:r>
            <a:r>
              <a:rPr lang="en-US" b="1" dirty="0">
                <a:latin typeface="+mn-lt"/>
              </a:rPr>
              <a:t> </a:t>
            </a:r>
            <a:r>
              <a:rPr lang="el-GR" b="1" dirty="0">
                <a:latin typeface="+mn-lt"/>
              </a:rPr>
              <a:t>(απο τη μελέτη </a:t>
            </a:r>
            <a:r>
              <a:rPr lang="en-US" b="1" dirty="0">
                <a:latin typeface="+mn-lt"/>
              </a:rPr>
              <a:t>UKPDS</a:t>
            </a:r>
            <a:r>
              <a:rPr lang="el-GR" b="1" dirty="0">
                <a:latin typeface="+mn-lt"/>
              </a:rPr>
              <a:t>)</a:t>
            </a:r>
          </a:p>
          <a:p>
            <a:r>
              <a:rPr lang="en-US" dirty="0">
                <a:latin typeface="+mn-lt"/>
              </a:rPr>
              <a:t>10 </a:t>
            </a:r>
            <a:r>
              <a:rPr lang="el-GR" dirty="0">
                <a:latin typeface="+mn-lt"/>
              </a:rPr>
              <a:t>χρόνια μετά τη διάγνωση ο επιπολασμός </a:t>
            </a:r>
            <a:r>
              <a:rPr lang="el-GR" dirty="0">
                <a:solidFill>
                  <a:prstClr val="black"/>
                </a:solidFill>
                <a:latin typeface="+mn-lt"/>
              </a:rPr>
              <a:t>μικροαλβουμινουρίας, </a:t>
            </a:r>
          </a:p>
          <a:p>
            <a:r>
              <a:rPr lang="el-GR" dirty="0">
                <a:solidFill>
                  <a:prstClr val="black"/>
                </a:solidFill>
                <a:latin typeface="+mn-lt"/>
              </a:rPr>
              <a:t>μακροαλβουμινουρίας και κρεατινίνης &gt;2 </a:t>
            </a:r>
            <a:r>
              <a:rPr lang="en-US" dirty="0">
                <a:solidFill>
                  <a:prstClr val="black"/>
                </a:solidFill>
                <a:latin typeface="+mn-lt"/>
              </a:rPr>
              <a:t>mg/dl, </a:t>
            </a:r>
            <a:r>
              <a:rPr lang="el-GR" dirty="0">
                <a:solidFill>
                  <a:prstClr val="black"/>
                </a:solidFill>
                <a:latin typeface="+mn-lt"/>
              </a:rPr>
              <a:t>ήταν 25, 5 , και 0.8 %</a:t>
            </a:r>
            <a:r>
              <a:rPr lang="en-US" dirty="0">
                <a:solidFill>
                  <a:prstClr val="black"/>
                </a:solidFill>
                <a:latin typeface="+mn-lt"/>
              </a:rPr>
              <a:t> </a:t>
            </a:r>
            <a:r>
              <a:rPr lang="el-GR" dirty="0">
                <a:solidFill>
                  <a:prstClr val="black"/>
                </a:solidFill>
                <a:latin typeface="+mn-lt"/>
              </a:rPr>
              <a:t>αντίστοιχα.</a:t>
            </a:r>
          </a:p>
          <a:p>
            <a:r>
              <a:rPr lang="el-GR" dirty="0">
                <a:solidFill>
                  <a:prstClr val="black"/>
                </a:solidFill>
                <a:latin typeface="+mn-lt"/>
              </a:rPr>
              <a:t>Ο ετήσιος ρυθμός αλλαγής σταδίου υπολογίζεται σε 2%, 2.8% και 2.3%</a:t>
            </a:r>
          </a:p>
          <a:p>
            <a:r>
              <a:rPr lang="el-GR" dirty="0">
                <a:solidFill>
                  <a:prstClr val="black"/>
                </a:solidFill>
                <a:latin typeface="+mn-lt"/>
              </a:rPr>
              <a:t>Σε άτομα με κρεατινίνης &gt;2 </a:t>
            </a:r>
            <a:r>
              <a:rPr lang="en-US" dirty="0">
                <a:solidFill>
                  <a:prstClr val="black"/>
                </a:solidFill>
                <a:latin typeface="+mn-lt"/>
              </a:rPr>
              <a:t>mg/dl</a:t>
            </a:r>
            <a:r>
              <a:rPr lang="el-GR" dirty="0">
                <a:solidFill>
                  <a:prstClr val="black"/>
                </a:solidFill>
                <a:latin typeface="+mn-lt"/>
              </a:rPr>
              <a:t> ο μέσος χρόνος μέχρι την αιμοκάθαρση</a:t>
            </a:r>
          </a:p>
          <a:p>
            <a:r>
              <a:rPr lang="el-GR" dirty="0">
                <a:solidFill>
                  <a:prstClr val="black"/>
                </a:solidFill>
                <a:latin typeface="+mn-lt"/>
              </a:rPr>
              <a:t> ήταν 2.5 χρόνια</a:t>
            </a:r>
            <a:endParaRPr lang="el-GR" dirty="0">
              <a:latin typeface="+mn-lt"/>
            </a:endParaRPr>
          </a:p>
          <a:p>
            <a:endParaRPr lang="el-GR" sz="1600" b="1" dirty="0"/>
          </a:p>
          <a:p>
            <a:endParaRPr lang="en-US" dirty="0"/>
          </a:p>
        </p:txBody>
      </p:sp>
    </p:spTree>
    <p:extLst>
      <p:ext uri="{BB962C8B-B14F-4D97-AF65-F5344CB8AC3E}">
        <p14:creationId xmlns:p14="http://schemas.microsoft.com/office/powerpoint/2010/main" val="17001169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CDF4AD-D3AF-9F4E-F1C2-6887DFA9F6AD}"/>
              </a:ext>
            </a:extLst>
          </p:cNvPr>
          <p:cNvSpPr txBox="1">
            <a:spLocks/>
          </p:cNvSpPr>
          <p:nvPr/>
        </p:nvSpPr>
        <p:spPr>
          <a:xfrm>
            <a:off x="1370013" y="301625"/>
            <a:ext cx="731361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800"/>
              <a:t>Προδιαθεσικοί παράγοντες Διαβητικής Νεφροπάθειας</a:t>
            </a:r>
            <a:endParaRPr lang="el-GR" sz="2800" dirty="0"/>
          </a:p>
        </p:txBody>
      </p:sp>
      <p:sp>
        <p:nvSpPr>
          <p:cNvPr id="3" name="Θέση περιεχομένου 2">
            <a:extLst>
              <a:ext uri="{FF2B5EF4-FFF2-40B4-BE49-F238E27FC236}">
                <a16:creationId xmlns:a16="http://schemas.microsoft.com/office/drawing/2014/main" id="{EC77CC8E-DF51-3CFD-0638-FD11D82675B2}"/>
              </a:ext>
            </a:extLst>
          </p:cNvPr>
          <p:cNvSpPr txBox="1">
            <a:spLocks/>
          </p:cNvSpPr>
          <p:nvPr/>
        </p:nvSpPr>
        <p:spPr>
          <a:xfrm>
            <a:off x="1370013" y="1827212"/>
            <a:ext cx="7313612" cy="45541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latin typeface="Calibri" panose="020F0502020204030204" pitchFamily="34" charset="0"/>
                <a:cs typeface="Calibri" panose="020F0502020204030204" pitchFamily="34" charset="0"/>
              </a:rPr>
              <a:t>Γενετικοί</a:t>
            </a:r>
          </a:p>
          <a:p>
            <a:r>
              <a:rPr lang="el-GR">
                <a:latin typeface="Calibri" panose="020F0502020204030204" pitchFamily="34" charset="0"/>
                <a:cs typeface="Calibri" panose="020F0502020204030204" pitchFamily="34" charset="0"/>
              </a:rPr>
              <a:t>Διάρκεια του Σακχαρώδη Διαβήτη</a:t>
            </a:r>
          </a:p>
          <a:p>
            <a:r>
              <a:rPr lang="el-GR">
                <a:latin typeface="Calibri" panose="020F0502020204030204" pitchFamily="34" charset="0"/>
                <a:cs typeface="Calibri" panose="020F0502020204030204" pitchFamily="34" charset="0"/>
              </a:rPr>
              <a:t>Η ρύθμιση του Σακχάρου</a:t>
            </a:r>
          </a:p>
          <a:p>
            <a:r>
              <a:rPr lang="el-GR">
                <a:latin typeface="Calibri" panose="020F0502020204030204" pitchFamily="34" charset="0"/>
                <a:cs typeface="Calibri" panose="020F0502020204030204" pitchFamily="34" charset="0"/>
              </a:rPr>
              <a:t>Λευκωματινουρία</a:t>
            </a:r>
          </a:p>
          <a:p>
            <a:r>
              <a:rPr lang="el-GR">
                <a:latin typeface="Calibri" panose="020F0502020204030204" pitchFamily="34" charset="0"/>
                <a:cs typeface="Calibri" panose="020F0502020204030204" pitchFamily="34" charset="0"/>
              </a:rPr>
              <a:t>Η Αρτηριακή Υπέρταση</a:t>
            </a:r>
          </a:p>
          <a:p>
            <a:r>
              <a:rPr lang="el-GR">
                <a:latin typeface="Calibri" panose="020F0502020204030204" pitchFamily="34" charset="0"/>
                <a:cs typeface="Calibri" panose="020F0502020204030204" pitchFamily="34" charset="0"/>
              </a:rPr>
              <a:t>Ηλικία</a:t>
            </a:r>
            <a:endParaRPr lang="en-US">
              <a:latin typeface="Calibri" panose="020F0502020204030204" pitchFamily="34" charset="0"/>
              <a:cs typeface="Calibri" panose="020F0502020204030204" pitchFamily="34" charset="0"/>
            </a:endParaRPr>
          </a:p>
          <a:p>
            <a:r>
              <a:rPr lang="el-GR">
                <a:latin typeface="Calibri" panose="020F0502020204030204" pitchFamily="34" charset="0"/>
                <a:cs typeface="Calibri" panose="020F0502020204030204" pitchFamily="34" charset="0"/>
              </a:rPr>
              <a:t>Άρρεν φύλο</a:t>
            </a:r>
          </a:p>
          <a:p>
            <a:r>
              <a:rPr lang="el-GR">
                <a:latin typeface="Calibri" panose="020F0502020204030204" pitchFamily="34" charset="0"/>
                <a:cs typeface="Calibri" panose="020F0502020204030204" pitchFamily="34" charset="0"/>
              </a:rPr>
              <a:t>Φυλή</a:t>
            </a:r>
          </a:p>
          <a:p>
            <a:r>
              <a:rPr lang="el-GR">
                <a:latin typeface="Calibri" panose="020F0502020204030204" pitchFamily="34" charset="0"/>
                <a:cs typeface="Calibri" panose="020F0502020204030204" pitchFamily="34" charset="0"/>
              </a:rPr>
              <a:t>Το κάπνισμα</a:t>
            </a:r>
          </a:p>
          <a:p>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9601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82A448-27E2-C5F8-69D9-4395BCA1BA2E}"/>
              </a:ext>
            </a:extLst>
          </p:cNvPr>
          <p:cNvSpPr txBox="1">
            <a:spLocks/>
          </p:cNvSpPr>
          <p:nvPr/>
        </p:nvSpPr>
        <p:spPr>
          <a:xfrm>
            <a:off x="1370013" y="980727"/>
            <a:ext cx="7313612" cy="4638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t>Θεραπεία</a:t>
            </a:r>
            <a:endParaRPr lang="el-GR" dirty="0"/>
          </a:p>
        </p:txBody>
      </p:sp>
      <p:sp>
        <p:nvSpPr>
          <p:cNvPr id="3" name="Θέση περιεχομένου 2">
            <a:extLst>
              <a:ext uri="{FF2B5EF4-FFF2-40B4-BE49-F238E27FC236}">
                <a16:creationId xmlns:a16="http://schemas.microsoft.com/office/drawing/2014/main" id="{73729D4C-7030-FCAF-33A4-1662E0370DC9}"/>
              </a:ext>
            </a:extLst>
          </p:cNvPr>
          <p:cNvSpPr txBox="1">
            <a:spLocks/>
          </p:cNvSpPr>
          <p:nvPr/>
        </p:nvSpPr>
        <p:spPr>
          <a:xfrm>
            <a:off x="1370013" y="1827213"/>
            <a:ext cx="73136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latin typeface="Calibri" panose="020F0502020204030204" pitchFamily="34" charset="0"/>
                <a:cs typeface="Calibri" panose="020F0502020204030204" pitchFamily="34" charset="0"/>
              </a:rPr>
              <a:t>Η καλή ρύθμιση του σακχάρου</a:t>
            </a:r>
          </a:p>
          <a:p>
            <a:r>
              <a:rPr lang="el-GR">
                <a:latin typeface="Calibri" panose="020F0502020204030204" pitchFamily="34" charset="0"/>
                <a:cs typeface="Calibri" panose="020F0502020204030204" pitchFamily="34" charset="0"/>
              </a:rPr>
              <a:t>Διατήρηση της αρτηριακής πίεσης &lt;130/80</a:t>
            </a:r>
            <a:r>
              <a:rPr lang="en-US">
                <a:latin typeface="Calibri" panose="020F0502020204030204" pitchFamily="34" charset="0"/>
                <a:cs typeface="Calibri" panose="020F0502020204030204" pitchFamily="34" charset="0"/>
              </a:rPr>
              <a:t> mmHg (</a:t>
            </a:r>
            <a:r>
              <a:rPr lang="el-GR">
                <a:latin typeface="Calibri" panose="020F0502020204030204" pitchFamily="34" charset="0"/>
                <a:cs typeface="Calibri" panose="020F0502020204030204" pitchFamily="34" charset="0"/>
              </a:rPr>
              <a:t>αΜΕΑ, ΑΤ1 αποκλειστές)</a:t>
            </a:r>
          </a:p>
          <a:p>
            <a:r>
              <a:rPr lang="el-GR">
                <a:latin typeface="Calibri" panose="020F0502020204030204" pitchFamily="34" charset="0"/>
                <a:cs typeface="Calibri" panose="020F0502020204030204" pitchFamily="34" charset="0"/>
              </a:rPr>
              <a:t>Μείωση του προσλαμβανόμενου λευκώματος στα 0,8/Kg Σ.Β./ημέρα</a:t>
            </a:r>
          </a:p>
          <a:p>
            <a:r>
              <a:rPr lang="el-GR">
                <a:latin typeface="Calibri" panose="020F0502020204030204" pitchFamily="34" charset="0"/>
                <a:cs typeface="Calibri" panose="020F0502020204030204" pitchFamily="34" charset="0"/>
              </a:rPr>
              <a:t>Διακοπή του καπνίσματος</a:t>
            </a:r>
          </a:p>
          <a:p>
            <a:r>
              <a:rPr lang="el-GR">
                <a:latin typeface="Calibri" panose="020F0502020204030204" pitchFamily="34" charset="0"/>
                <a:cs typeface="Calibri" panose="020F0502020204030204" pitchFamily="34" charset="0"/>
              </a:rPr>
              <a:t>Αντιμετώπιση της υπερλιπιδαιμίας</a:t>
            </a: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94345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EF13A5-2B75-C1CC-51EF-DE811A379FE6}"/>
              </a:ext>
            </a:extLst>
          </p:cNvPr>
          <p:cNvSpPr txBox="1">
            <a:spLocks/>
          </p:cNvSpPr>
          <p:nvPr/>
        </p:nvSpPr>
        <p:spPr>
          <a:xfrm>
            <a:off x="1370013" y="301625"/>
            <a:ext cx="731361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t>Διαβητικό πόδι</a:t>
            </a:r>
            <a:endParaRPr lang="en-US" dirty="0"/>
          </a:p>
        </p:txBody>
      </p:sp>
      <p:sp>
        <p:nvSpPr>
          <p:cNvPr id="3" name="Θέση περιεχομένου 2">
            <a:extLst>
              <a:ext uri="{FF2B5EF4-FFF2-40B4-BE49-F238E27FC236}">
                <a16:creationId xmlns:a16="http://schemas.microsoft.com/office/drawing/2014/main" id="{750E2181-A434-303D-5481-B4853938E459}"/>
              </a:ext>
            </a:extLst>
          </p:cNvPr>
          <p:cNvSpPr txBox="1">
            <a:spLocks/>
          </p:cNvSpPr>
          <p:nvPr/>
        </p:nvSpPr>
        <p:spPr>
          <a:xfrm>
            <a:off x="1370013" y="1827213"/>
            <a:ext cx="7313612"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t>Περιφερική αγγειοπάθεια</a:t>
            </a:r>
          </a:p>
          <a:p>
            <a:r>
              <a:rPr lang="el-GR"/>
              <a:t>Νευροπάθεια</a:t>
            </a:r>
          </a:p>
          <a:p>
            <a:r>
              <a:rPr lang="el-GR"/>
              <a:t>Λοιμώξεις</a:t>
            </a:r>
            <a:endParaRPr lang="en-US" dirty="0"/>
          </a:p>
        </p:txBody>
      </p:sp>
    </p:spTree>
    <p:extLst>
      <p:ext uri="{BB962C8B-B14F-4D97-AF65-F5344CB8AC3E}">
        <p14:creationId xmlns:p14="http://schemas.microsoft.com/office/powerpoint/2010/main" val="8542973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A8070BD3-6357-D57F-EC4C-05FD2595312E}"/>
              </a:ext>
            </a:extLst>
          </p:cNvPr>
          <p:cNvSpPr txBox="1">
            <a:spLocks/>
          </p:cNvSpPr>
          <p:nvPr/>
        </p:nvSpPr>
        <p:spPr>
          <a:xfrm>
            <a:off x="1833418" y="289214"/>
            <a:ext cx="8229600" cy="56391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200"/>
              <a:t>Ετήσιος έλεγχος κάτω άκρων</a:t>
            </a:r>
            <a:endParaRPr lang="el-GR" sz="3200" dirty="0"/>
          </a:p>
        </p:txBody>
      </p:sp>
      <p:sp>
        <p:nvSpPr>
          <p:cNvPr id="5" name="Θέση περιεχομένου 4">
            <a:extLst>
              <a:ext uri="{FF2B5EF4-FFF2-40B4-BE49-F238E27FC236}">
                <a16:creationId xmlns:a16="http://schemas.microsoft.com/office/drawing/2014/main" id="{3B1D5B92-39E2-36F8-7F1F-1697E6C909AF}"/>
              </a:ext>
            </a:extLst>
          </p:cNvPr>
          <p:cNvSpPr txBox="1">
            <a:spLocks/>
          </p:cNvSpPr>
          <p:nvPr/>
        </p:nvSpPr>
        <p:spPr>
          <a:xfrm>
            <a:off x="1833418" y="1053867"/>
            <a:ext cx="8229600" cy="50558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l-GR"/>
              <a:t>Επισκόπηση</a:t>
            </a:r>
          </a:p>
          <a:p>
            <a:pPr>
              <a:spcBef>
                <a:spcPts val="1200"/>
              </a:spcBef>
            </a:pPr>
            <a:r>
              <a:rPr lang="el-GR"/>
              <a:t>Ψηλάφηση ραχιαίας αρτηρίας και οπίσθιας κνημιαίας</a:t>
            </a:r>
          </a:p>
          <a:p>
            <a:pPr>
              <a:spcBef>
                <a:spcPts val="1200"/>
              </a:spcBef>
            </a:pPr>
            <a:r>
              <a:rPr lang="el-GR"/>
              <a:t>Έλεγχος επιγονατιδικών και Αχίλλειων αντανακλαστικών</a:t>
            </a:r>
          </a:p>
          <a:p>
            <a:pPr>
              <a:spcBef>
                <a:spcPts val="1200"/>
              </a:spcBef>
            </a:pPr>
            <a:r>
              <a:rPr lang="el-GR"/>
              <a:t>Έλεγχος ιδιοδεκτικής αισθητικότητας (θέση)</a:t>
            </a:r>
          </a:p>
          <a:p>
            <a:pPr>
              <a:spcBef>
                <a:spcPts val="1200"/>
              </a:spcBef>
            </a:pPr>
            <a:r>
              <a:rPr lang="el-GR"/>
              <a:t>Παλλαισθησίας (διαπασών)</a:t>
            </a:r>
          </a:p>
          <a:p>
            <a:pPr>
              <a:spcBef>
                <a:spcPts val="1200"/>
              </a:spcBef>
            </a:pPr>
            <a:r>
              <a:rPr lang="el-GR"/>
              <a:t>Επιπολής αισθητικότητας (π</a:t>
            </a:r>
            <a:r>
              <a:rPr lang="el-GR" sz="2600"/>
              <a:t>ίεσης με το μονοινίδιο, αφής, θερμού-ψυχρού, επιπολής άλγους)</a:t>
            </a:r>
            <a:endParaRPr lang="el-GR" sz="2600" dirty="0"/>
          </a:p>
        </p:txBody>
      </p:sp>
    </p:spTree>
    <p:extLst>
      <p:ext uri="{BB962C8B-B14F-4D97-AF65-F5344CB8AC3E}">
        <p14:creationId xmlns:p14="http://schemas.microsoft.com/office/powerpoint/2010/main" val="40362520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lide 14.">
            <a:extLst>
              <a:ext uri="{FF2B5EF4-FFF2-40B4-BE49-F238E27FC236}">
                <a16:creationId xmlns:a16="http://schemas.microsoft.com/office/drawing/2014/main" id="{28791AFB-0F7C-5651-C78A-915A59AF3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037"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210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E4296-8581-732A-CFE1-62392626305C}"/>
              </a:ext>
            </a:extLst>
          </p:cNvPr>
          <p:cNvSpPr txBox="1">
            <a:spLocks/>
          </p:cNvSpPr>
          <p:nvPr/>
        </p:nvSpPr>
        <p:spPr>
          <a:xfrm>
            <a:off x="2608141" y="390051"/>
            <a:ext cx="7503368" cy="63668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600"/>
              <a:t>Διαπασών</a:t>
            </a:r>
            <a:endParaRPr lang="el-GR" sz="3600" dirty="0"/>
          </a:p>
        </p:txBody>
      </p:sp>
      <p:pic>
        <p:nvPicPr>
          <p:cNvPr id="3" name="Picture 2" descr="Αποτέλεσμα εικόνας για tune fork">
            <a:extLst>
              <a:ext uri="{FF2B5EF4-FFF2-40B4-BE49-F238E27FC236}">
                <a16:creationId xmlns:a16="http://schemas.microsoft.com/office/drawing/2014/main" id="{F1C9EE5F-D085-6D61-73ED-9031D6CA0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088" y="1533051"/>
            <a:ext cx="5488251" cy="458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6574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908D25-8FB2-96C9-A169-F85401014771}"/>
              </a:ext>
            </a:extLst>
          </p:cNvPr>
          <p:cNvSpPr txBox="1">
            <a:spLocks/>
          </p:cNvSpPr>
          <p:nvPr/>
        </p:nvSpPr>
        <p:spPr>
          <a:xfrm>
            <a:off x="1370013" y="301625"/>
            <a:ext cx="731361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600"/>
              <a:t>Θεραπεία</a:t>
            </a:r>
            <a:endParaRPr lang="el-GR" sz="3600" dirty="0"/>
          </a:p>
        </p:txBody>
      </p:sp>
      <p:sp>
        <p:nvSpPr>
          <p:cNvPr id="3" name="Θέση περιεχομένου 2">
            <a:extLst>
              <a:ext uri="{FF2B5EF4-FFF2-40B4-BE49-F238E27FC236}">
                <a16:creationId xmlns:a16="http://schemas.microsoft.com/office/drawing/2014/main" id="{D36E2703-378B-F73D-3A04-06723776FEEF}"/>
              </a:ext>
            </a:extLst>
          </p:cNvPr>
          <p:cNvSpPr txBox="1">
            <a:spLocks/>
          </p:cNvSpPr>
          <p:nvPr/>
        </p:nvSpPr>
        <p:spPr>
          <a:xfrm>
            <a:off x="457200" y="2276872"/>
            <a:ext cx="8229600" cy="40477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a:t>Καλή ρύθμιση του Σ. Διαβήτη</a:t>
            </a:r>
          </a:p>
          <a:p>
            <a:r>
              <a:rPr lang="el-GR"/>
              <a:t>Δίαιτα</a:t>
            </a:r>
          </a:p>
          <a:p>
            <a:r>
              <a:rPr lang="el-GR"/>
              <a:t>Άσκηση</a:t>
            </a:r>
          </a:p>
          <a:p>
            <a:r>
              <a:rPr lang="el-GR"/>
              <a:t>Αντιμετώπιση του νευροπαθητικού πόνου</a:t>
            </a:r>
            <a:endParaRPr lang="en-US"/>
          </a:p>
          <a:p>
            <a:r>
              <a:rPr lang="el-GR"/>
              <a:t>Αποφυγή αλκοόλ και καπνίσματος</a:t>
            </a:r>
          </a:p>
          <a:p>
            <a:r>
              <a:rPr lang="el-GR"/>
              <a:t>Κορτικοειδή και ανοσοκατασταλτικά στην διαβητική μυατροφία</a:t>
            </a:r>
          </a:p>
          <a:p>
            <a:endParaRPr lang="el-GR" dirty="0"/>
          </a:p>
        </p:txBody>
      </p:sp>
    </p:spTree>
    <p:extLst>
      <p:ext uri="{BB962C8B-B14F-4D97-AF65-F5344CB8AC3E}">
        <p14:creationId xmlns:p14="http://schemas.microsoft.com/office/powerpoint/2010/main" val="25927955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D49B18-AFC5-3AFB-F85F-A0484B86D523}"/>
              </a:ext>
            </a:extLst>
          </p:cNvPr>
          <p:cNvSpPr txBox="1">
            <a:spLocks/>
          </p:cNvSpPr>
          <p:nvPr/>
        </p:nvSpPr>
        <p:spPr>
          <a:xfrm>
            <a:off x="2986376" y="273651"/>
            <a:ext cx="7313612" cy="504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b="1" dirty="0"/>
              <a:t>Σακχαρώδης διαβήτης και στεφανιαία νόσος</a:t>
            </a:r>
            <a:endParaRPr lang="en-US" sz="2400" b="1" dirty="0"/>
          </a:p>
        </p:txBody>
      </p:sp>
      <p:sp>
        <p:nvSpPr>
          <p:cNvPr id="3" name="Θέση περιεχομένου 2">
            <a:extLst>
              <a:ext uri="{FF2B5EF4-FFF2-40B4-BE49-F238E27FC236}">
                <a16:creationId xmlns:a16="http://schemas.microsoft.com/office/drawing/2014/main" id="{0D746EBB-4857-8B10-627F-3F451FC3C757}"/>
              </a:ext>
            </a:extLst>
          </p:cNvPr>
          <p:cNvSpPr txBox="1">
            <a:spLocks/>
          </p:cNvSpPr>
          <p:nvPr/>
        </p:nvSpPr>
        <p:spPr>
          <a:xfrm>
            <a:off x="2374539" y="1488728"/>
            <a:ext cx="7313612" cy="3600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l-GR" sz="2400" dirty="0"/>
          </a:p>
          <a:p>
            <a:r>
              <a:rPr lang="el-GR" sz="2400" dirty="0"/>
              <a:t>Διαβητικοί ασθενείς παρουσιάζουν</a:t>
            </a:r>
          </a:p>
          <a:p>
            <a:endParaRPr lang="el-GR" sz="2400" dirty="0"/>
          </a:p>
          <a:p>
            <a:r>
              <a:rPr lang="el-GR" sz="2400" dirty="0"/>
              <a:t>Αυξημένο επιπολασμό στεφανιαίας νόσου, στηθάγχης, ΜΙ, ανώδυνης ισχαιμίας μυοκαρδίου</a:t>
            </a:r>
          </a:p>
          <a:p>
            <a:r>
              <a:rPr lang="el-GR" sz="2400" dirty="0"/>
              <a:t>Έχουν αθηρογόνους παράγοντες κινδύνου(παχυσαρκία, υπέρταση, διαταραχές λιπιδίων, μικρολευκωματινουρία, κάπνισμα)</a:t>
            </a:r>
          </a:p>
          <a:p>
            <a:r>
              <a:rPr lang="el-GR" sz="2400" dirty="0"/>
              <a:t>Μηχανισμοί</a:t>
            </a:r>
            <a:r>
              <a:rPr lang="en-US" sz="2400" dirty="0"/>
              <a:t>:</a:t>
            </a:r>
            <a:r>
              <a:rPr lang="el-GR" sz="2400" dirty="0"/>
              <a:t> ενδοθηλιακή δυσλειτουργία, ενεργοποίηση αιμοπεταλίων, διαταραχές πήξης, σύνθεση πλάκας</a:t>
            </a:r>
          </a:p>
          <a:p>
            <a:endParaRPr lang="el-GR" sz="2400" dirty="0"/>
          </a:p>
          <a:p>
            <a:endParaRPr lang="en-US" sz="2400" dirty="0"/>
          </a:p>
        </p:txBody>
      </p:sp>
    </p:spTree>
    <p:extLst>
      <p:ext uri="{BB962C8B-B14F-4D97-AF65-F5344CB8AC3E}">
        <p14:creationId xmlns:p14="http://schemas.microsoft.com/office/powerpoint/2010/main" val="185420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9881</Words>
  <Application>Microsoft Office PowerPoint</Application>
  <PresentationFormat>Widescreen</PresentationFormat>
  <Paragraphs>1225</Paragraphs>
  <Slides>164</Slides>
  <Notes>15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164</vt:i4>
      </vt:variant>
    </vt:vector>
  </HeadingPairs>
  <TitlesOfParts>
    <vt:vector size="180" baseType="lpstr">
      <vt:lpstr>__fkGroteskNeue_598ab8</vt:lpstr>
      <vt:lpstr>-apple-system</vt:lpstr>
      <vt:lpstr>Arial</vt:lpstr>
      <vt:lpstr>Arial</vt:lpstr>
      <vt:lpstr>Arial Black</vt:lpstr>
      <vt:lpstr>Calibri</vt:lpstr>
      <vt:lpstr>Calibri Light</vt:lpstr>
      <vt:lpstr>Cambria Math</vt:lpstr>
      <vt:lpstr>Courier New</vt:lpstr>
      <vt:lpstr>Helvetica</vt:lpstr>
      <vt:lpstr>MuseoSans</vt:lpstr>
      <vt:lpstr>NexusSerif</vt:lpstr>
      <vt:lpstr>Symbol</vt:lpstr>
      <vt:lpstr>Times New Roman</vt:lpstr>
      <vt:lpstr>Wingdings</vt:lpstr>
      <vt:lpstr>Office Theme</vt:lpstr>
      <vt:lpstr>Σακχαρώδης Διαβήτης τύπου 2-Παχυσαρκία-Επιπλοκές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Ευαισθητοποιητές σήματος ινσουλίνης</vt:lpstr>
      <vt:lpstr>PowerPoint Presentation</vt:lpstr>
      <vt:lpstr>Συνδυασμός SGLT2 και SGLT1 αναστολέων (επαναπρόσληψη γλυκόζης από νεφρό)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Κύτταρα που προσβάλλονται περισσότερο από την υπεργλυκαιμία</vt:lpstr>
      <vt:lpstr>PowerPoint Presentation</vt:lpstr>
      <vt:lpstr>PowerPoint Presentation</vt:lpstr>
      <vt:lpstr>Διαταραχές του ενδοθηλίου στον Σ. Διαβήτη </vt:lpstr>
      <vt:lpstr>Διαταραχές της λειτουργίας των αιμοπεταλίων στον Σ. Διαβήτη </vt:lpstr>
      <vt:lpstr>PowerPoint Presentation</vt:lpstr>
      <vt:lpstr>ΑΠΩΛΕΙΑ ΟΡΑΣΗΣ ΣΤΟΝ ΣΑΚΧΑΡΩΔΗ ΔΙΑΒΗΤΗ</vt:lpstr>
      <vt:lpstr>ΔΙΑΒΗΤΙΚΗ ΑΜΦΙΒΛΗΣΤΡΟΕΙΔΟΠΑΘΕΙΑ ΕΠΙΔΗΜΙΟΛΟΓΙΑ</vt:lpstr>
      <vt:lpstr>PowerPoint Presentation</vt:lpstr>
      <vt:lpstr>ΜΕΙΩΣΗ ΤΗΣ ΟΡΑΣΗΣ ΣΤΗΝ ΔΑ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στο Σακχαρώδη Διαβήτη (ΣΔ) Φυσιολογία Β’ έτος τμήματος Ιατρικής</dc:title>
  <dc:creator>Dionysios Chartoumpekis</dc:creator>
  <cp:lastModifiedBy>Dionysios Chartoumpekis</cp:lastModifiedBy>
  <cp:revision>4</cp:revision>
  <dcterms:created xsi:type="dcterms:W3CDTF">2020-12-20T22:59:44Z</dcterms:created>
  <dcterms:modified xsi:type="dcterms:W3CDTF">2024-10-06T20:16:13Z</dcterms:modified>
</cp:coreProperties>
</file>