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99"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8" r:id="rId38"/>
    <p:sldId id="295" r:id="rId39"/>
    <p:sldId id="296" r:id="rId40"/>
    <p:sldId id="297"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24A30-683B-4BF4-9971-577083644A26}" type="datetimeFigureOut">
              <a:rPr lang="el-GR" smtClean="0"/>
              <a:pPr/>
              <a:t>28/5/2015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B9A7F-5399-4B74-AE53-8776C238C4DE}" type="slidenum">
              <a:rPr lang="el-GR" smtClean="0"/>
              <a:pPr/>
              <a:t>‹#›</a:t>
            </a:fld>
            <a:endParaRPr lang="el-GR"/>
          </a:p>
        </p:txBody>
      </p:sp>
    </p:spTree>
    <p:extLst>
      <p:ext uri="{BB962C8B-B14F-4D97-AF65-F5344CB8AC3E}">
        <p14:creationId xmlns="" xmlns:p14="http://schemas.microsoft.com/office/powerpoint/2010/main" val="372256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3"/>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l-GR" altLang="el-GR">
                <a:solidFill>
                  <a:srgbClr val="000000"/>
                </a:solidFill>
              </a:rPr>
              <a:t>ΨΗΦΙΑΚΑ ΜΟΝΤΕΛΑ ΑΝΑΓΛΥΦΟΥ</a:t>
            </a:r>
          </a:p>
        </p:txBody>
      </p:sp>
      <p:sp>
        <p:nvSpPr>
          <p:cNvPr id="84995"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5A998A6-EB40-41DF-B9EA-8F965C6C143C}" type="slidenum">
              <a:rPr lang="el-GR" altLang="el-GR">
                <a:solidFill>
                  <a:srgbClr val="000000"/>
                </a:solidFill>
              </a:rPr>
              <a:pPr/>
              <a:t>1</a:t>
            </a:fld>
            <a:endParaRPr lang="el-GR" altLang="el-GR">
              <a:solidFill>
                <a:srgbClr val="000000"/>
              </a:solidFill>
            </a:endParaRPr>
          </a:p>
        </p:txBody>
      </p:sp>
      <p:sp>
        <p:nvSpPr>
          <p:cNvPr id="8499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752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854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137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0138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938229-A974-45D8-8B54-2878200CFB12}" type="slidenum">
              <a:rPr lang="el-GR" smtClean="0">
                <a:latin typeface="Times New Roman" pitchFamily="16" charset="0"/>
              </a:rPr>
              <a:pPr/>
              <a:t>37</a:t>
            </a:fld>
            <a:endParaRPr lang="el-GR" smtClean="0">
              <a:latin typeface="Times New Roman" pitchFamily="1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1059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11059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60A63-A0CC-4732-94B5-349759419344}" type="slidenum">
              <a:rPr lang="el-GR" altLang="el-GR" smtClean="0">
                <a:solidFill>
                  <a:srgbClr val="000000"/>
                </a:solidFill>
              </a:rPr>
              <a:pPr/>
              <a:t>40</a:t>
            </a:fld>
            <a:endParaRPr lang="el-GR" altLang="el-G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698356-A49A-4E15-8978-25A3494326D9}" type="slidenum">
              <a:rPr lang="el-GR" smtClean="0">
                <a:latin typeface="Times New Roman" pitchFamily="16" charset="0"/>
              </a:rPr>
              <a:pPr/>
              <a:t>2</a:t>
            </a:fld>
            <a:endParaRPr lang="el-GR"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860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860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656D39-F0EA-46C8-84C0-5BFCE6E997CF}" type="slidenum">
              <a:rPr lang="el-GR" altLang="el-GR">
                <a:solidFill>
                  <a:srgbClr val="000000"/>
                </a:solidFill>
              </a:rPr>
              <a:pPr/>
              <a:t>3</a:t>
            </a:fld>
            <a:endParaRPr lang="el-GR" altLang="el-G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137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2403"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3427"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4451"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547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649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el-GR" altLang="el-G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71ECA9E6-D36B-423F-B52A-3A1BF8D0108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EF20609A-43DD-415C-BCE3-D7FD833C201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20D8AB77-C8D8-484F-9C30-D418CBA9094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D1982B2E-4D81-4191-A7AD-8227AC2070A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FB4ED6AB-2DF2-4DBA-87B7-F6194F5A310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3E0DDA60-ABBB-4715-9B74-207E4B087E2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8"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9"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5C3244CF-7700-4E23-8A51-75C606B2FC2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4"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5"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9E07C435-2360-44C2-865C-419D27764C1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3"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4"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D464F157-98FB-4449-8CEC-1DF7AE82F5D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680705D6-CE7A-46C2-94C3-18AAE849D72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Θέση υποσέλιδου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Θέση αριθμού διαφάνειας 5"/>
          <p:cNvSpPr>
            <a:spLocks noGrp="1"/>
          </p:cNvSpPr>
          <p:nvPr>
            <p:ph type="sldNum" sz="quarter" idx="12"/>
          </p:nvPr>
        </p:nvSpPr>
        <p:spPr/>
        <p:txBody>
          <a:bodyPr/>
          <a:lstStyle>
            <a:lvl1pPr>
              <a:defRPr>
                <a:latin typeface="Times New Roman" pitchFamily="18" charset="0"/>
              </a:defRPr>
            </a:lvl1pPr>
          </a:lstStyle>
          <a:p>
            <a:pPr>
              <a:defRPr/>
            </a:pPr>
            <a:fld id="{295E128D-26F6-4AB2-9936-A01CB245DF5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Times New Roman" pitchFamily="16" charset="0"/>
              </a:defRPr>
            </a:lvl1pPr>
          </a:lstStyle>
          <a:p>
            <a:pPr fontAlgn="base">
              <a:spcBef>
                <a:spcPct val="0"/>
              </a:spcBef>
              <a:spcAft>
                <a:spcPct val="0"/>
              </a:spcAft>
              <a:defRPr/>
            </a:pPr>
            <a:endParaRPr lang="en-GB"/>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Times New Roman" pitchFamily="16" charset="0"/>
              </a:defRPr>
            </a:lvl1pPr>
          </a:lstStyle>
          <a:p>
            <a:pPr fontAlgn="base">
              <a:spcBef>
                <a:spcPct val="0"/>
              </a:spcBef>
              <a:spcAft>
                <a:spcPct val="0"/>
              </a:spcAft>
              <a:defRPr/>
            </a:pPr>
            <a:fld id="{94E016F7-8199-41CD-91F4-96D5438F9C88}" type="slidenum">
              <a:rPr lang="en-GB"/>
              <a:pPr fontAlgn="base">
                <a:spcBef>
                  <a:spcPct val="0"/>
                </a:spcBef>
                <a:spcAft>
                  <a:spcPct val="0"/>
                </a:spcAft>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Εικόνα 3"/>
          <p:cNvPicPr>
            <a:picLocks noChangeAspect="1"/>
          </p:cNvPicPr>
          <p:nvPr/>
        </p:nvPicPr>
        <p:blipFill>
          <a:blip r:embed="rId3" cstate="print"/>
          <a:srcRect/>
          <a:stretch>
            <a:fillRect/>
          </a:stretch>
        </p:blipFill>
        <p:spPr bwMode="auto">
          <a:xfrm>
            <a:off x="4676775" y="274638"/>
            <a:ext cx="4051300" cy="839787"/>
          </a:xfrm>
          <a:prstGeom prst="rect">
            <a:avLst/>
          </a:prstGeom>
          <a:noFill/>
          <a:ln w="9525">
            <a:noFill/>
            <a:miter lim="800000"/>
            <a:headEnd/>
            <a:tailEnd/>
          </a:ln>
        </p:spPr>
      </p:pic>
      <p:pic>
        <p:nvPicPr>
          <p:cNvPr id="13315" name="Εικόνα 12"/>
          <p:cNvPicPr>
            <a:picLocks noChangeAspect="1"/>
          </p:cNvPicPr>
          <p:nvPr/>
        </p:nvPicPr>
        <p:blipFill>
          <a:blip r:embed="rId4" cstate="print"/>
          <a:srcRect/>
          <a:stretch>
            <a:fillRect/>
          </a:stretch>
        </p:blipFill>
        <p:spPr bwMode="auto">
          <a:xfrm>
            <a:off x="684213" y="95250"/>
            <a:ext cx="3313112" cy="1246188"/>
          </a:xfrm>
          <a:prstGeom prst="rect">
            <a:avLst/>
          </a:prstGeom>
          <a:noFill/>
          <a:ln w="9525">
            <a:noFill/>
            <a:miter lim="800000"/>
            <a:headEnd/>
            <a:tailEnd/>
          </a:ln>
        </p:spPr>
      </p:pic>
      <p:sp>
        <p:nvSpPr>
          <p:cNvPr id="13316" name="Ορθογώνιο 1"/>
          <p:cNvSpPr>
            <a:spLocks noChangeArrowheads="1"/>
          </p:cNvSpPr>
          <p:nvPr/>
        </p:nvSpPr>
        <p:spPr bwMode="auto">
          <a:xfrm>
            <a:off x="0" y="3284538"/>
            <a:ext cx="9144000" cy="2370137"/>
          </a:xfrm>
          <a:prstGeom prst="rect">
            <a:avLst/>
          </a:prstGeom>
          <a:noFill/>
          <a:ln w="9525">
            <a:noFill/>
            <a:miter lim="800000"/>
            <a:headEnd/>
            <a:tailEnd/>
          </a:ln>
        </p:spPr>
        <p:txBody>
          <a:bodyPr>
            <a:spAutoFit/>
          </a:bodyPr>
          <a:lstStyle/>
          <a:p>
            <a:pPr algn="ctr" fontAlgn="base">
              <a:spcBef>
                <a:spcPct val="0"/>
              </a:spcBef>
              <a:spcAft>
                <a:spcPct val="0"/>
              </a:spcAft>
            </a:pPr>
            <a:r>
              <a:rPr lang="el-GR" altLang="el-GR" sz="3200" b="1" dirty="0">
                <a:solidFill>
                  <a:srgbClr val="000000"/>
                </a:solidFill>
                <a:latin typeface="Arial" charset="0"/>
                <a:cs typeface="Arial" charset="0"/>
              </a:rPr>
              <a:t>Ενότητα </a:t>
            </a:r>
            <a:r>
              <a:rPr lang="en-US" altLang="el-GR" sz="3200" b="1" dirty="0" smtClean="0">
                <a:solidFill>
                  <a:srgbClr val="000000"/>
                </a:solidFill>
                <a:latin typeface="Arial" charset="0"/>
                <a:cs typeface="Arial" charset="0"/>
              </a:rPr>
              <a:t>7</a:t>
            </a:r>
            <a:r>
              <a:rPr lang="el-GR" altLang="el-GR" sz="3200" dirty="0" smtClean="0">
                <a:solidFill>
                  <a:srgbClr val="000000"/>
                </a:solidFill>
                <a:latin typeface="Arial" charset="0"/>
                <a:cs typeface="Arial" charset="0"/>
              </a:rPr>
              <a:t>: </a:t>
            </a:r>
            <a:r>
              <a:rPr lang="el-GR" altLang="el-GR" sz="3200" dirty="0" err="1">
                <a:solidFill>
                  <a:srgbClr val="000000"/>
                </a:solidFill>
                <a:latin typeface="Arial" charset="0"/>
                <a:cs typeface="Arial" charset="0"/>
              </a:rPr>
              <a:t>Πολυφασματικές</a:t>
            </a:r>
            <a:r>
              <a:rPr lang="el-GR" altLang="el-GR" sz="3200" dirty="0">
                <a:solidFill>
                  <a:srgbClr val="000000"/>
                </a:solidFill>
                <a:latin typeface="Arial" charset="0"/>
                <a:cs typeface="Arial" charset="0"/>
              </a:rPr>
              <a:t> </a:t>
            </a:r>
            <a:r>
              <a:rPr lang="el-GR" altLang="el-GR" sz="3200" dirty="0" smtClean="0">
                <a:solidFill>
                  <a:srgbClr val="000000"/>
                </a:solidFill>
                <a:latin typeface="Arial" charset="0"/>
                <a:cs typeface="Arial" charset="0"/>
              </a:rPr>
              <a:t>Εικόνες </a:t>
            </a:r>
            <a:r>
              <a:rPr lang="el-GR" altLang="el-GR" sz="3200" smtClean="0">
                <a:solidFill>
                  <a:srgbClr val="000000"/>
                </a:solidFill>
                <a:latin typeface="Arial" charset="0"/>
                <a:cs typeface="Arial" charset="0"/>
              </a:rPr>
              <a:t>(Μέρος 2</a:t>
            </a:r>
            <a:r>
              <a:rPr lang="el-GR" altLang="el-GR" sz="3200" baseline="30000" smtClean="0">
                <a:solidFill>
                  <a:srgbClr val="000000"/>
                </a:solidFill>
                <a:latin typeface="Arial" charset="0"/>
                <a:cs typeface="Arial" charset="0"/>
              </a:rPr>
              <a:t>ο</a:t>
            </a:r>
            <a:r>
              <a:rPr lang="el-GR" altLang="el-GR" sz="3200" smtClean="0">
                <a:solidFill>
                  <a:srgbClr val="000000"/>
                </a:solidFill>
                <a:latin typeface="Arial" charset="0"/>
                <a:cs typeface="Arial" charset="0"/>
              </a:rPr>
              <a:t>)</a:t>
            </a:r>
            <a:endParaRPr lang="en-US" altLang="el-GR" sz="3200" dirty="0">
              <a:solidFill>
                <a:srgbClr val="000000"/>
              </a:solidFill>
              <a:latin typeface="Arial" charset="0"/>
              <a:cs typeface="Arial" charset="0"/>
            </a:endParaRPr>
          </a:p>
          <a:p>
            <a:pPr algn="ctr" fontAlgn="base">
              <a:spcBef>
                <a:spcPct val="0"/>
              </a:spcBef>
              <a:spcAft>
                <a:spcPct val="0"/>
              </a:spcAft>
            </a:pPr>
            <a:endParaRPr lang="el-GR" altLang="el-GR" sz="2800" dirty="0">
              <a:solidFill>
                <a:srgbClr val="000000"/>
              </a:solidFill>
              <a:latin typeface="Arial" charset="0"/>
              <a:cs typeface="Arial" charset="0"/>
            </a:endParaRPr>
          </a:p>
          <a:p>
            <a:pPr algn="ctr" fontAlgn="base">
              <a:spcBef>
                <a:spcPct val="0"/>
              </a:spcBef>
              <a:spcAft>
                <a:spcPct val="0"/>
              </a:spcAft>
            </a:pPr>
            <a:r>
              <a:rPr lang="el-GR" altLang="el-GR" sz="2800" dirty="0">
                <a:solidFill>
                  <a:srgbClr val="000000"/>
                </a:solidFill>
                <a:latin typeface="Arial" charset="0"/>
                <a:cs typeface="Arial" charset="0"/>
              </a:rPr>
              <a:t>Νικολακόπουλος Κωνσταντίνος, Επίκουρος Καθηγητής</a:t>
            </a:r>
          </a:p>
          <a:p>
            <a:pPr algn="ctr" fontAlgn="base">
              <a:spcBef>
                <a:spcPct val="0"/>
              </a:spcBef>
              <a:spcAft>
                <a:spcPct val="0"/>
              </a:spcAft>
            </a:pPr>
            <a:r>
              <a:rPr lang="el-GR" altLang="el-GR" sz="2800" dirty="0">
                <a:solidFill>
                  <a:srgbClr val="000000"/>
                </a:solidFill>
                <a:latin typeface="Arial" charset="0"/>
                <a:cs typeface="Arial" charset="0"/>
              </a:rPr>
              <a:t>Σχολή Θετικών Επιστημών</a:t>
            </a:r>
          </a:p>
          <a:p>
            <a:pPr algn="ctr" fontAlgn="base">
              <a:spcBef>
                <a:spcPct val="0"/>
              </a:spcBef>
              <a:spcAft>
                <a:spcPct val="0"/>
              </a:spcAft>
            </a:pPr>
            <a:r>
              <a:rPr lang="el-GR" altLang="el-GR" sz="2800" dirty="0">
                <a:solidFill>
                  <a:srgbClr val="000000"/>
                </a:solidFill>
                <a:latin typeface="Arial" charset="0"/>
                <a:cs typeface="Arial" charset="0"/>
              </a:rPr>
              <a:t>Τμήμα Γεωλογίας</a:t>
            </a:r>
          </a:p>
        </p:txBody>
      </p:sp>
      <p:pic>
        <p:nvPicPr>
          <p:cNvPr id="1331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4254500" y="5876925"/>
            <a:ext cx="3932238" cy="936625"/>
          </a:xfrm>
          <a:prstGeom prst="rect">
            <a:avLst/>
          </a:prstGeom>
          <a:noFill/>
          <a:ln w="9525">
            <a:noFill/>
            <a:miter lim="800000"/>
            <a:headEnd/>
            <a:tailEnd/>
          </a:ln>
        </p:spPr>
      </p:pic>
      <p:pic>
        <p:nvPicPr>
          <p:cNvPr id="13319" name="Picture 2" descr="C:\Users\eorfanou\Downloads\by-nc-sa.eu.png"/>
          <p:cNvPicPr>
            <a:picLocks noChangeAspect="1" noChangeArrowheads="1"/>
          </p:cNvPicPr>
          <p:nvPr/>
        </p:nvPicPr>
        <p:blipFill>
          <a:blip r:embed="rId6" cstate="print"/>
          <a:srcRect/>
          <a:stretch>
            <a:fillRect/>
          </a:stretch>
        </p:blipFill>
        <p:spPr bwMode="auto">
          <a:xfrm>
            <a:off x="1187450" y="6000750"/>
            <a:ext cx="2322513" cy="812800"/>
          </a:xfrm>
          <a:prstGeom prst="rect">
            <a:avLst/>
          </a:prstGeom>
          <a:noFill/>
          <a:ln w="9525">
            <a:noFill/>
            <a:miter lim="800000"/>
            <a:headEnd/>
            <a:tailEnd/>
          </a:ln>
        </p:spPr>
      </p:pic>
      <p:sp>
        <p:nvSpPr>
          <p:cNvPr id="9" name="Τίτλος 2"/>
          <p:cNvSpPr>
            <a:spLocks noGrp="1"/>
          </p:cNvSpPr>
          <p:nvPr>
            <p:ph type="title"/>
          </p:nvPr>
        </p:nvSpPr>
        <p:spPr>
          <a:xfrm>
            <a:off x="-107950" y="1341438"/>
            <a:ext cx="9251950" cy="2087562"/>
          </a:xfrm>
        </p:spPr>
        <p:txBody>
          <a:bodyPr/>
          <a:lstStyle/>
          <a:p>
            <a:pPr eaLnBrk="1" hangingPunct="1"/>
            <a:r>
              <a:rPr lang="el-GR" altLang="el-GR" sz="3600" b="1" dirty="0" smtClean="0">
                <a:solidFill>
                  <a:schemeClr val="tx2"/>
                </a:solidFill>
                <a:latin typeface="Arial" charset="0"/>
                <a:cs typeface="Arial" charset="0"/>
              </a:rPr>
              <a:t>ΧΡΗΣΗ ΓΕΩΓΡΑΦΙΚΩΝ ΣΥΣΤΗΜΑΤΩΝ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ΠΛΗΡΟΦΟΡΙΩΝ</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ΚΑΙ</a:t>
            </a:r>
            <a:r>
              <a:rPr lang="en-US" altLang="el-GR" sz="3600" b="1" dirty="0" smtClean="0">
                <a:solidFill>
                  <a:schemeClr val="tx2"/>
                </a:solidFill>
                <a:latin typeface="Arial" charset="0"/>
                <a:cs typeface="Arial" charset="0"/>
              </a:rPr>
              <a:t> </a:t>
            </a:r>
            <a:r>
              <a:rPr lang="el-GR" altLang="el-GR" sz="3600" b="1" dirty="0" smtClean="0">
                <a:solidFill>
                  <a:schemeClr val="tx2"/>
                </a:solidFill>
                <a:latin typeface="Arial" charset="0"/>
                <a:cs typeface="Arial" charset="0"/>
              </a:rPr>
              <a:t>ΤΗΛΕΠΙΣΚΟΠΗΣΗΣ </a:t>
            </a:r>
            <a:br>
              <a:rPr lang="el-GR" altLang="el-GR" sz="3600" b="1" dirty="0" smtClean="0">
                <a:solidFill>
                  <a:schemeClr val="tx2"/>
                </a:solidFill>
                <a:latin typeface="Arial" charset="0"/>
                <a:cs typeface="Arial" charset="0"/>
              </a:rPr>
            </a:br>
            <a:r>
              <a:rPr lang="el-GR" altLang="el-GR" sz="3600" b="1" dirty="0" smtClean="0">
                <a:solidFill>
                  <a:schemeClr val="tx2"/>
                </a:solidFill>
                <a:latin typeface="Arial" charset="0"/>
                <a:cs typeface="Arial" charset="0"/>
              </a:rPr>
              <a:t>ΣΤΗΝ ΕΦΑΡΜΟΣΜΕΝΗ ΓΕΩΛΟΓΙΑ</a:t>
            </a:r>
            <a:r>
              <a:rPr lang="el-GR" altLang="el-GR" sz="3600" b="1" dirty="0" smtClean="0">
                <a:solidFill>
                  <a:srgbClr val="FFFF00"/>
                </a:solidFill>
                <a:latin typeface="Arial" charset="0"/>
                <a:cs typeface="Arial" charset="0"/>
              </a:rPr>
              <a:t>  </a:t>
            </a:r>
            <a:endParaRPr lang="el-GR" altLang="el-GR" sz="3600" dirty="0" smtClean="0">
              <a:latin typeface="Arial" charset="0"/>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08520" y="6122988"/>
            <a:ext cx="9306048" cy="402291"/>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21. </a:t>
            </a:r>
            <a:r>
              <a:rPr lang="en-GB" altLang="el-GR" sz="2000" dirty="0" err="1">
                <a:latin typeface="Arial" charset="0"/>
                <a:ea typeface="Microsoft YaHei" pitchFamily="34" charset="-122"/>
                <a:cs typeface="Arial" charset="0"/>
              </a:rPr>
              <a:t>Εικόν</a:t>
            </a:r>
            <a:r>
              <a:rPr lang="en-GB" altLang="el-GR" sz="2000" dirty="0">
                <a:latin typeface="Arial" charset="0"/>
                <a:ea typeface="Microsoft YaHei" pitchFamily="34" charset="-122"/>
                <a:cs typeface="Arial" charset="0"/>
              </a:rPr>
              <a:t>α </a:t>
            </a:r>
            <a:r>
              <a:rPr lang="en-US" altLang="el-GR" sz="2000" dirty="0">
                <a:latin typeface="Arial" charset="0"/>
                <a:ea typeface="Microsoft YaHei" pitchFamily="34" charset="-122"/>
                <a:cs typeface="Arial" charset="0"/>
              </a:rPr>
              <a:t>Landsat ETM</a:t>
            </a:r>
            <a:r>
              <a:rPr lang="en-GB" altLang="el-GR" sz="2000" dirty="0">
                <a:latin typeface="Arial" charset="0"/>
                <a:ea typeface="Microsoft YaHei" pitchFamily="34" charset="-122"/>
                <a:cs typeface="Arial" charset="0"/>
              </a:rPr>
              <a:t> </a:t>
            </a:r>
            <a:r>
              <a:rPr lang="en-GB" altLang="el-GR" sz="2000" dirty="0" err="1">
                <a:latin typeface="Arial" charset="0"/>
                <a:ea typeface="Microsoft YaHei" pitchFamily="34" charset="-122"/>
                <a:cs typeface="Arial" charset="0"/>
              </a:rPr>
              <a:t>ζώνη</a:t>
            </a:r>
            <a:r>
              <a:rPr lang="en-GB" altLang="el-GR" sz="2000" dirty="0">
                <a:latin typeface="Arial" charset="0"/>
                <a:ea typeface="Microsoft YaHei" pitchFamily="34" charset="-122"/>
                <a:cs typeface="Arial" charset="0"/>
              </a:rPr>
              <a:t> 4, από </a:t>
            </a:r>
            <a:r>
              <a:rPr lang="en-GB" altLang="el-GR" sz="2000" dirty="0" err="1">
                <a:latin typeface="Arial" charset="0"/>
                <a:ea typeface="Microsoft YaHei" pitchFamily="34" charset="-122"/>
                <a:cs typeface="Arial" charset="0"/>
              </a:rPr>
              <a:t>την</a:t>
            </a:r>
            <a:r>
              <a:rPr lang="en-GB" altLang="el-GR" sz="2000" dirty="0">
                <a:latin typeface="Arial" charset="0"/>
                <a:ea typeface="Microsoft YaHei" pitchFamily="34" charset="-122"/>
                <a:cs typeface="Arial" charset="0"/>
              </a:rPr>
              <a:t> π</a:t>
            </a:r>
            <a:r>
              <a:rPr lang="en-GB" altLang="el-GR" sz="2000" dirty="0" err="1">
                <a:latin typeface="Arial" charset="0"/>
                <a:ea typeface="Microsoft YaHei" pitchFamily="34" charset="-122"/>
                <a:cs typeface="Arial" charset="0"/>
              </a:rPr>
              <a:t>εριοχή</a:t>
            </a:r>
            <a:r>
              <a:rPr lang="en-GB" altLang="el-GR" sz="2000" dirty="0">
                <a:latin typeface="Arial" charset="0"/>
                <a:ea typeface="Microsoft YaHei" pitchFamily="34" charset="-122"/>
                <a:cs typeface="Arial" charset="0"/>
              </a:rPr>
              <a:t> </a:t>
            </a:r>
            <a:r>
              <a:rPr lang="el-GR" altLang="el-GR" sz="2000" dirty="0">
                <a:solidFill>
                  <a:prstClr val="black"/>
                </a:solidFill>
                <a:latin typeface="Arial" charset="0"/>
                <a:cs typeface="Arial" charset="0"/>
              </a:rPr>
              <a:t>της Ανατολικής Αττικής</a:t>
            </a:r>
            <a:endParaRPr lang="el-GR" altLang="el-GR" sz="2000" dirty="0">
              <a:latin typeface="Arial" charset="0"/>
              <a:ea typeface="Microsoft YaHei" pitchFamily="34" charset="-122"/>
              <a:cs typeface="Arial" charset="0"/>
            </a:endParaRPr>
          </a:p>
        </p:txBody>
      </p:sp>
      <p:sp>
        <p:nvSpPr>
          <p:cNvPr id="5"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(7)</a:t>
            </a:r>
            <a:endParaRPr lang="el-GR" altLang="el-GR" sz="4000" b="1" dirty="0">
              <a:latin typeface="Arial" charset="0"/>
              <a:ea typeface="Microsoft YaHei" pitchFamily="34" charset="-122"/>
              <a:cs typeface="Arial" charset="0"/>
            </a:endParaRPr>
          </a:p>
        </p:txBody>
      </p:sp>
      <p:pic>
        <p:nvPicPr>
          <p:cNvPr id="2" name="Εικόνα 1"/>
          <p:cNvPicPr>
            <a:picLocks noChangeAspect="1"/>
          </p:cNvPicPr>
          <p:nvPr/>
        </p:nvPicPr>
        <p:blipFill rotWithShape="1">
          <a:blip r:embed="rId3" cstate="print">
            <a:extLst>
              <a:ext uri="{28A0092B-C50C-407E-A947-70E740481C1C}">
                <a14:useLocalDpi xmlns="" xmlns:a14="http://schemas.microsoft.com/office/drawing/2010/main" val="0"/>
              </a:ext>
            </a:extLst>
          </a:blip>
          <a:srcRect l="3365" t="12933" r="4578" b="9211"/>
          <a:stretch/>
        </p:blipFill>
        <p:spPr>
          <a:xfrm>
            <a:off x="882755" y="2060848"/>
            <a:ext cx="7378491" cy="3708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08520" y="6122988"/>
            <a:ext cx="9306048" cy="402291"/>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22. </a:t>
            </a:r>
            <a:r>
              <a:rPr lang="en-GB" altLang="el-GR" sz="2000" dirty="0" err="1">
                <a:latin typeface="Arial" charset="0"/>
                <a:ea typeface="Microsoft YaHei" pitchFamily="34" charset="-122"/>
                <a:cs typeface="Arial" charset="0"/>
              </a:rPr>
              <a:t>Εικόν</a:t>
            </a:r>
            <a:r>
              <a:rPr lang="en-GB" altLang="el-GR" sz="2000" dirty="0">
                <a:latin typeface="Arial" charset="0"/>
                <a:ea typeface="Microsoft YaHei" pitchFamily="34" charset="-122"/>
                <a:cs typeface="Arial" charset="0"/>
              </a:rPr>
              <a:t>α </a:t>
            </a:r>
            <a:r>
              <a:rPr lang="en-US" altLang="el-GR" sz="2000" dirty="0">
                <a:latin typeface="Arial" charset="0"/>
                <a:ea typeface="Microsoft YaHei" pitchFamily="34" charset="-122"/>
                <a:cs typeface="Arial" charset="0"/>
              </a:rPr>
              <a:t>Landsat ETM</a:t>
            </a:r>
            <a:r>
              <a:rPr lang="en-GB" altLang="el-GR" sz="2000" dirty="0">
                <a:latin typeface="Arial" charset="0"/>
                <a:ea typeface="Microsoft YaHei" pitchFamily="34" charset="-122"/>
                <a:cs typeface="Arial" charset="0"/>
              </a:rPr>
              <a:t> </a:t>
            </a:r>
            <a:r>
              <a:rPr lang="en-GB" altLang="el-GR" sz="2000" dirty="0" err="1">
                <a:latin typeface="Arial" charset="0"/>
                <a:ea typeface="Microsoft YaHei" pitchFamily="34" charset="-122"/>
                <a:cs typeface="Arial" charset="0"/>
              </a:rPr>
              <a:t>ζώνη</a:t>
            </a:r>
            <a:r>
              <a:rPr lang="en-GB" altLang="el-GR" sz="2000" dirty="0">
                <a:latin typeface="Arial" charset="0"/>
                <a:ea typeface="Microsoft YaHei" pitchFamily="34" charset="-122"/>
                <a:cs typeface="Arial" charset="0"/>
              </a:rPr>
              <a:t> 5, από </a:t>
            </a:r>
            <a:r>
              <a:rPr lang="en-GB" altLang="el-GR" sz="2000" dirty="0" err="1">
                <a:latin typeface="Arial" charset="0"/>
                <a:ea typeface="Microsoft YaHei" pitchFamily="34" charset="-122"/>
                <a:cs typeface="Arial" charset="0"/>
              </a:rPr>
              <a:t>την</a:t>
            </a:r>
            <a:r>
              <a:rPr lang="en-GB" altLang="el-GR" sz="2000" dirty="0">
                <a:latin typeface="Arial" charset="0"/>
                <a:ea typeface="Microsoft YaHei" pitchFamily="34" charset="-122"/>
                <a:cs typeface="Arial" charset="0"/>
              </a:rPr>
              <a:t> π</a:t>
            </a:r>
            <a:r>
              <a:rPr lang="en-GB" altLang="el-GR" sz="2000" dirty="0" err="1">
                <a:latin typeface="Arial" charset="0"/>
                <a:ea typeface="Microsoft YaHei" pitchFamily="34" charset="-122"/>
                <a:cs typeface="Arial" charset="0"/>
              </a:rPr>
              <a:t>εριοχή</a:t>
            </a:r>
            <a:r>
              <a:rPr lang="en-GB" altLang="el-GR" sz="2000" dirty="0">
                <a:latin typeface="Arial" charset="0"/>
                <a:ea typeface="Microsoft YaHei" pitchFamily="34" charset="-122"/>
                <a:cs typeface="Arial" charset="0"/>
              </a:rPr>
              <a:t> </a:t>
            </a:r>
            <a:r>
              <a:rPr lang="el-GR" altLang="el-GR" sz="2000" dirty="0">
                <a:solidFill>
                  <a:prstClr val="black"/>
                </a:solidFill>
                <a:latin typeface="Arial" charset="0"/>
                <a:cs typeface="Arial" charset="0"/>
              </a:rPr>
              <a:t>της Ανατολικής Αττικής</a:t>
            </a:r>
            <a:endParaRPr lang="el-GR" altLang="el-GR" sz="2000" dirty="0">
              <a:latin typeface="Arial" charset="0"/>
              <a:ea typeface="Microsoft YaHei" pitchFamily="34" charset="-122"/>
              <a:cs typeface="Arial" charset="0"/>
            </a:endParaRPr>
          </a:p>
        </p:txBody>
      </p:sp>
      <p:sp>
        <p:nvSpPr>
          <p:cNvPr id="5"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(8)</a:t>
            </a:r>
            <a:endParaRPr lang="el-GR" altLang="el-GR" sz="4000" b="1" dirty="0">
              <a:latin typeface="Arial" charset="0"/>
              <a:ea typeface="Microsoft YaHei" pitchFamily="34" charset="-122"/>
              <a:cs typeface="Arial" charset="0"/>
            </a:endParaRPr>
          </a:p>
        </p:txBody>
      </p:sp>
      <p:pic>
        <p:nvPicPr>
          <p:cNvPr id="2" name="Εικόνα 1"/>
          <p:cNvPicPr>
            <a:picLocks noChangeAspect="1"/>
          </p:cNvPicPr>
          <p:nvPr/>
        </p:nvPicPr>
        <p:blipFill rotWithShape="1">
          <a:blip r:embed="rId2" cstate="print">
            <a:extLst>
              <a:ext uri="{28A0092B-C50C-407E-A947-70E740481C1C}">
                <a14:useLocalDpi xmlns="" xmlns:a14="http://schemas.microsoft.com/office/drawing/2010/main" val="0"/>
              </a:ext>
            </a:extLst>
          </a:blip>
          <a:srcRect l="5133" t="10553" r="4117" b="9211"/>
          <a:stretch/>
        </p:blipFill>
        <p:spPr>
          <a:xfrm>
            <a:off x="898850" y="1978924"/>
            <a:ext cx="7346300" cy="370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3195638" y="6122988"/>
            <a:ext cx="2752725" cy="401637"/>
          </a:xfrm>
          <a:prstGeom prst="rect">
            <a:avLst/>
          </a:prstGeom>
          <a:noFill/>
          <a:ln w="9525">
            <a:noFill/>
            <a:miter lim="800000"/>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a:latin typeface="Arial" charset="0"/>
                <a:ea typeface="Microsoft YaHei" pitchFamily="34" charset="-122"/>
                <a:cs typeface="Arial" charset="0"/>
              </a:rPr>
              <a:t>Εικόνα 23. Συγκριτική.</a:t>
            </a:r>
          </a:p>
        </p:txBody>
      </p:sp>
      <p:sp>
        <p:nvSpPr>
          <p:cNvPr id="6"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(9)</a:t>
            </a:r>
            <a:endParaRPr lang="el-GR" altLang="el-GR" sz="4000" b="1" dirty="0">
              <a:latin typeface="Arial" charset="0"/>
              <a:ea typeface="Microsoft YaHei" pitchFamily="34" charset="-122"/>
              <a:cs typeface="Arial" charset="0"/>
            </a:endParaRPr>
          </a:p>
        </p:txBody>
      </p:sp>
      <p:pic>
        <p:nvPicPr>
          <p:cNvPr id="7" name="Εικόνα 6"/>
          <p:cNvPicPr>
            <a:picLocks noChangeAspect="1"/>
          </p:cNvPicPr>
          <p:nvPr/>
        </p:nvPicPr>
        <p:blipFill rotWithShape="1">
          <a:blip r:embed="rId2" cstate="print">
            <a:extLst>
              <a:ext uri="{28A0092B-C50C-407E-A947-70E740481C1C}">
                <a14:useLocalDpi xmlns="" xmlns:a14="http://schemas.microsoft.com/office/drawing/2010/main" val="0"/>
              </a:ext>
            </a:extLst>
          </a:blip>
          <a:srcRect l="3365" t="12933" r="4578" b="9211"/>
          <a:stretch/>
        </p:blipFill>
        <p:spPr>
          <a:xfrm>
            <a:off x="179510" y="2616119"/>
            <a:ext cx="4284000" cy="2541073"/>
          </a:xfrm>
          <a:prstGeom prst="rect">
            <a:avLst/>
          </a:prstGeom>
        </p:spPr>
      </p:pic>
      <p:pic>
        <p:nvPicPr>
          <p:cNvPr id="8" name="Εικόνα 7"/>
          <p:cNvPicPr>
            <a:picLocks noChangeAspect="1"/>
          </p:cNvPicPr>
          <p:nvPr/>
        </p:nvPicPr>
        <p:blipFill rotWithShape="1">
          <a:blip r:embed="rId3" cstate="print">
            <a:extLst>
              <a:ext uri="{28A0092B-C50C-407E-A947-70E740481C1C}">
                <a14:useLocalDpi xmlns="" xmlns:a14="http://schemas.microsoft.com/office/drawing/2010/main" val="0"/>
              </a:ext>
            </a:extLst>
          </a:blip>
          <a:srcRect l="5133" t="10553" r="4117" b="9211"/>
          <a:stretch/>
        </p:blipFill>
        <p:spPr>
          <a:xfrm>
            <a:off x="4716016" y="2616119"/>
            <a:ext cx="4308257" cy="252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179511" y="2276872"/>
            <a:ext cx="8964489" cy="4157165"/>
          </a:xfrm>
          <a:prstGeom prst="rect">
            <a:avLst/>
          </a:prstGeom>
          <a:noFill/>
          <a:ln w="9525">
            <a:noFill/>
            <a:round/>
            <a:headEnd/>
            <a:tailEnd/>
          </a:ln>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b="1" dirty="0">
                <a:latin typeface="Arial" charset="0"/>
                <a:cs typeface="Arial" charset="0"/>
              </a:rPr>
              <a:t>Οι υδάτινες μάζες </a:t>
            </a:r>
            <a:r>
              <a:rPr lang="el-GR" altLang="el-GR" sz="2200" dirty="0">
                <a:latin typeface="Arial" charset="0"/>
                <a:cs typeface="Arial" charset="0"/>
              </a:rPr>
              <a:t>εκδηλώνονται με διάφορες τονικότητες, που εξαρτώνται από το βάθος του πυθμένα και την περιεκτικότητά τους σε </a:t>
            </a:r>
            <a:r>
              <a:rPr lang="el-GR" altLang="el-GR" sz="2200" dirty="0" smtClean="0">
                <a:latin typeface="Arial" charset="0"/>
                <a:cs typeface="Arial" charset="0"/>
              </a:rPr>
              <a:t>αιωρήματα.</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200" dirty="0" smtClean="0">
              <a:latin typeface="Arial" charset="0"/>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dirty="0" smtClean="0">
                <a:latin typeface="Arial" charset="0"/>
                <a:cs typeface="Arial" charset="0"/>
              </a:rPr>
              <a:t>Τα καθαρά βαθιά νερά εκφράζονται με σκοτεινούς τόνους, σε όλες τις ζώνες. Τα ρηχά νερά, καθώς και τα νερά που περιέχουν αιωρήματα, ανακλούν τις ζώνες με τα μικρότερα μήκη κύματος (κυρίως μπλε και δευτερευόντως πράσινο και ερυθρό), οπότε εμφανίζονται με σχετικά φωτεινούς τόνους στα μικρά μήκη κύματος. Στα μεγαλύτερα μήκη κύματος (υπέρυθρο ανάκλασης), όλες οι υδάτινες μάζες, ανεξάρτητα από βάθος πυθμένα και περιεκτικότητα σε αιωρήματα, εκδηλώνονται με σκοτεινούς τόνους.</a:t>
            </a:r>
            <a:endParaRPr lang="el-GR" altLang="el-GR" sz="2200" dirty="0">
              <a:latin typeface="Arial" charset="0"/>
              <a:cs typeface="Arial" charset="0"/>
            </a:endParaRPr>
          </a:p>
        </p:txBody>
      </p:sp>
      <p:sp>
        <p:nvSpPr>
          <p:cNvPr id="4"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(10)</a:t>
            </a:r>
            <a:endParaRPr lang="el-GR" altLang="el-GR" sz="4000" b="1" dirty="0">
              <a:latin typeface="Arial" charset="0"/>
              <a:ea typeface="Microsoft YaHei" pitchFamily="34" charset="-122"/>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Ορθογώνιο"/>
          <p:cNvSpPr>
            <a:spLocks noChangeArrowheads="1"/>
          </p:cNvSpPr>
          <p:nvPr/>
        </p:nvSpPr>
        <p:spPr bwMode="auto">
          <a:xfrm>
            <a:off x="107504" y="2532960"/>
            <a:ext cx="9036496" cy="3416320"/>
          </a:xfrm>
          <a:prstGeom prst="rect">
            <a:avLst/>
          </a:prstGeom>
          <a:noFill/>
          <a:ln w="9525">
            <a:noFill/>
            <a:miter lim="800000"/>
            <a:headEnd/>
            <a:tailEnd/>
          </a:ln>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b="1" dirty="0">
                <a:latin typeface="Arial" charset="0"/>
                <a:cs typeface="Arial" charset="0"/>
              </a:rPr>
              <a:t>Το φρέσκο χιόνι</a:t>
            </a:r>
            <a:r>
              <a:rPr lang="el-GR" altLang="el-GR" sz="2400" dirty="0">
                <a:latin typeface="Arial" charset="0"/>
                <a:cs typeface="Arial" charset="0"/>
              </a:rPr>
              <a:t> εμφανίζεται με λευκούς τόνους στο ορατό φάσμα και στο εγγύς υπέρυθρο και με σκοτεινούς τόνους στο μέσο υπέρυθρο, καθώς τα μόρια του νερού απορροφούν την ακτινοβολία μέσου υπερύθρου.</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400" b="1" dirty="0" smtClean="0">
              <a:latin typeface="Arial" charset="0"/>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b="1" dirty="0" smtClean="0">
                <a:latin typeface="Arial" charset="0"/>
                <a:cs typeface="Arial" charset="0"/>
              </a:rPr>
              <a:t>Το </a:t>
            </a:r>
            <a:r>
              <a:rPr lang="el-GR" altLang="el-GR" sz="2400" b="1" dirty="0">
                <a:latin typeface="Arial" charset="0"/>
                <a:cs typeface="Arial" charset="0"/>
              </a:rPr>
              <a:t>λιωμένο χιόνι </a:t>
            </a:r>
            <a:r>
              <a:rPr lang="el-GR" altLang="el-GR" sz="2400" dirty="0">
                <a:latin typeface="Arial" charset="0"/>
                <a:cs typeface="Arial" charset="0"/>
              </a:rPr>
              <a:t>εμφανίζεται με λευκούς τόνους στο ορατό φάσμα και με σκοτεινούς τόνους στο εγγύς υπέρυθρο, καθώς το υδάτινο κάλυμμα απορροφά την ακτινοβολία εγγύς υπερύθρου. Με σκοτεινούς τόνους εμφανίζεται επίσης στο μέσο υπέρυθρο.</a:t>
            </a:r>
          </a:p>
        </p:txBody>
      </p:sp>
      <p:sp>
        <p:nvSpPr>
          <p:cNvPr id="4"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(11)</a:t>
            </a:r>
            <a:endParaRPr lang="el-GR" altLang="el-GR" sz="4000" b="1" dirty="0">
              <a:latin typeface="Arial" charset="0"/>
              <a:ea typeface="Microsoft YaHei" pitchFamily="34" charset="-122"/>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107504" y="2492896"/>
            <a:ext cx="9036496" cy="3787833"/>
          </a:xfrm>
          <a:prstGeom prst="rect">
            <a:avLst/>
          </a:prstGeom>
          <a:noFill/>
          <a:ln w="9525">
            <a:noFill/>
            <a:round/>
            <a:headEnd/>
            <a:tailEnd/>
          </a:ln>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b="1" dirty="0">
                <a:latin typeface="Arial" charset="0"/>
                <a:cs typeface="Arial" charset="0"/>
              </a:rPr>
              <a:t>Οι δασικές περιοχές </a:t>
            </a:r>
            <a:r>
              <a:rPr lang="el-GR" altLang="el-GR" sz="2400" dirty="0">
                <a:latin typeface="Arial" charset="0"/>
                <a:cs typeface="Arial" charset="0"/>
              </a:rPr>
              <a:t>εμφανίζονται με γκρίζους προς σκοτεινούς τόνους στο ορατό φάσμα και φωτεινούς τόνους στο εγγύς υπέρυθρο. Ωστόσο, περιοχές με δέντρα απογυμνωμένα από τα φύλλα τους εμφανίζονται με σκοτεινούς τόνους στο υπέρυθρο και με σχετικά φωτεινότερους τόνους στο ορατό φάσμα.</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400" b="1" dirty="0" smtClean="0">
              <a:latin typeface="Arial" charset="0"/>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b="1" dirty="0" smtClean="0">
                <a:latin typeface="Arial" charset="0"/>
                <a:cs typeface="Arial" charset="0"/>
              </a:rPr>
              <a:t>Οι </a:t>
            </a:r>
            <a:r>
              <a:rPr lang="el-GR" altLang="el-GR" sz="2400" b="1" dirty="0">
                <a:latin typeface="Arial" charset="0"/>
                <a:cs typeface="Arial" charset="0"/>
              </a:rPr>
              <a:t>αγροτικές καλλιέργειες</a:t>
            </a:r>
            <a:r>
              <a:rPr lang="el-GR" altLang="el-GR" sz="2400" dirty="0">
                <a:latin typeface="Arial" charset="0"/>
                <a:cs typeface="Arial" charset="0"/>
              </a:rPr>
              <a:t>, στο βαθμό που έχουν μια μέση πυκνότητα </a:t>
            </a:r>
            <a:r>
              <a:rPr lang="el-GR" altLang="el-GR" sz="2400" dirty="0" err="1">
                <a:latin typeface="Arial" charset="0"/>
                <a:cs typeface="Arial" charset="0"/>
              </a:rPr>
              <a:t>φυτοκάλυψης</a:t>
            </a:r>
            <a:r>
              <a:rPr lang="el-GR" altLang="el-GR" sz="2400" dirty="0">
                <a:latin typeface="Arial" charset="0"/>
                <a:cs typeface="Arial" charset="0"/>
              </a:rPr>
              <a:t> και </a:t>
            </a:r>
            <a:r>
              <a:rPr lang="el-GR" altLang="el-GR" sz="2400" dirty="0" err="1">
                <a:latin typeface="Arial" charset="0"/>
                <a:cs typeface="Arial" charset="0"/>
              </a:rPr>
              <a:t>φυλλοκάλυψης</a:t>
            </a:r>
            <a:r>
              <a:rPr lang="el-GR" altLang="el-GR" sz="2400" dirty="0">
                <a:latin typeface="Arial" charset="0"/>
                <a:cs typeface="Arial" charset="0"/>
              </a:rPr>
              <a:t>, εμφανίζονται με ιδιαίτερα φωτεινούς ως λευκούς τόνους στο εγγύς υπέρυθρο και με γκρίζους ως σκοτεινούς τόνους στις άλλες φασματικές ζώνες.</a:t>
            </a:r>
          </a:p>
        </p:txBody>
      </p:sp>
      <p:sp>
        <p:nvSpPr>
          <p:cNvPr id="4"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(12)</a:t>
            </a:r>
            <a:endParaRPr lang="el-GR" altLang="el-GR" sz="4000" b="1" dirty="0">
              <a:latin typeface="Arial" charset="0"/>
              <a:ea typeface="Microsoft YaHei" pitchFamily="34" charset="-122"/>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Ορθογώνιο"/>
          <p:cNvSpPr>
            <a:spLocks noChangeArrowheads="1"/>
          </p:cNvSpPr>
          <p:nvPr/>
        </p:nvSpPr>
        <p:spPr bwMode="auto">
          <a:xfrm>
            <a:off x="107504" y="2226344"/>
            <a:ext cx="8928992" cy="4493538"/>
          </a:xfrm>
          <a:prstGeom prst="rect">
            <a:avLst/>
          </a:prstGeom>
          <a:noFill/>
          <a:ln w="9525">
            <a:noFill/>
            <a:miter lim="800000"/>
            <a:headEnd/>
            <a:tailEnd/>
          </a:ln>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b="1" dirty="0">
                <a:latin typeface="Arial" charset="0"/>
                <a:cs typeface="Arial" charset="0"/>
              </a:rPr>
              <a:t>Ξηρά εδάφη </a:t>
            </a:r>
            <a:r>
              <a:rPr lang="el-GR" altLang="el-GR" sz="2200" dirty="0">
                <a:latin typeface="Arial" charset="0"/>
                <a:cs typeface="Arial" charset="0"/>
              </a:rPr>
              <a:t>εκδηλώνονται με φωτεινούς τόνους στο ορατό και σχετικά γκρίζους τόνους στο υπέρυθρο </a:t>
            </a:r>
            <a:r>
              <a:rPr lang="el-GR" altLang="el-GR" sz="2200" dirty="0" smtClean="0">
                <a:latin typeface="Arial" charset="0"/>
                <a:cs typeface="Arial" charset="0"/>
              </a:rPr>
              <a:t>ανάκλασης.</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dirty="0" smtClean="0">
                <a:latin typeface="Arial" charset="0"/>
                <a:cs typeface="Arial" charset="0"/>
              </a:rPr>
              <a:t>Τα </a:t>
            </a:r>
            <a:r>
              <a:rPr lang="el-GR" altLang="el-GR" sz="2200" b="1" dirty="0">
                <a:latin typeface="Arial" charset="0"/>
                <a:cs typeface="Arial" charset="0"/>
              </a:rPr>
              <a:t>εδάφη με υγρασία</a:t>
            </a:r>
            <a:r>
              <a:rPr lang="el-GR" altLang="el-GR" sz="2200" dirty="0">
                <a:latin typeface="Arial" charset="0"/>
                <a:cs typeface="Arial" charset="0"/>
              </a:rPr>
              <a:t> εκδηλώνονται με ιδιαίτερα σκοτεινούς τόνους στο εγγύς υπέρυθρο και με ενδιάμεσους γκρίζους τόνους στις άλλες φασματικές ζώνες.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2200" b="1" dirty="0" smtClean="0">
              <a:latin typeface="Arial" charset="0"/>
              <a:cs typeface="Arial"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b="1" dirty="0" smtClean="0">
                <a:latin typeface="Arial" charset="0"/>
                <a:cs typeface="Arial" charset="0"/>
              </a:rPr>
              <a:t>Πετρώματα </a:t>
            </a:r>
            <a:r>
              <a:rPr lang="el-GR" altLang="el-GR" sz="2200" b="1" dirty="0">
                <a:latin typeface="Arial" charset="0"/>
                <a:cs typeface="Arial" charset="0"/>
              </a:rPr>
              <a:t>που δεν καλύπτονται από βλάστηση, </a:t>
            </a:r>
            <a:r>
              <a:rPr lang="el-GR" altLang="el-GR" sz="2200" dirty="0">
                <a:latin typeface="Arial" charset="0"/>
                <a:cs typeface="Arial" charset="0"/>
              </a:rPr>
              <a:t>καθώς και </a:t>
            </a:r>
            <a:r>
              <a:rPr lang="el-GR" altLang="el-GR" sz="2200" b="1" dirty="0">
                <a:latin typeface="Arial" charset="0"/>
                <a:cs typeface="Arial" charset="0"/>
              </a:rPr>
              <a:t>αστικές περιοχές</a:t>
            </a:r>
            <a:r>
              <a:rPr lang="el-GR" altLang="el-GR" sz="2200" dirty="0">
                <a:latin typeface="Arial" charset="0"/>
                <a:cs typeface="Arial" charset="0"/>
              </a:rPr>
              <a:t>, εμφανίζονται συνήθως με σχετικά φωτεινότερους τόνους στο ορατό φάσμα από όσο στο υπέρυθρο </a:t>
            </a:r>
            <a:r>
              <a:rPr lang="el-GR" altLang="el-GR" sz="2200" dirty="0" smtClean="0">
                <a:latin typeface="Arial" charset="0"/>
                <a:cs typeface="Arial" charset="0"/>
              </a:rPr>
              <a:t>ανάκλασης.</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200" dirty="0" smtClean="0">
                <a:latin typeface="Arial" charset="0"/>
                <a:cs typeface="Arial" charset="0"/>
              </a:rPr>
              <a:t>Τέλος</a:t>
            </a:r>
            <a:r>
              <a:rPr lang="el-GR" altLang="el-GR" sz="2200" dirty="0">
                <a:latin typeface="Arial" charset="0"/>
                <a:cs typeface="Arial" charset="0"/>
              </a:rPr>
              <a:t>, </a:t>
            </a:r>
            <a:r>
              <a:rPr lang="el-GR" altLang="el-GR" sz="2200" b="1" dirty="0">
                <a:latin typeface="Arial" charset="0"/>
                <a:cs typeface="Arial" charset="0"/>
              </a:rPr>
              <a:t>τα αργιλικά </a:t>
            </a:r>
            <a:r>
              <a:rPr lang="el-GR" altLang="el-GR" sz="2200" b="1" dirty="0" err="1" smtClean="0">
                <a:latin typeface="Arial" charset="0"/>
                <a:cs typeface="Arial" charset="0"/>
              </a:rPr>
              <a:t>πετρώματα</a:t>
            </a:r>
            <a:r>
              <a:rPr lang="el-GR" altLang="el-GR" sz="2200" dirty="0" err="1" smtClean="0">
                <a:latin typeface="Arial" charset="0"/>
                <a:cs typeface="Arial" charset="0"/>
              </a:rPr>
              <a:t>,καθώς</a:t>
            </a:r>
            <a:r>
              <a:rPr lang="el-GR" altLang="el-GR" sz="2200" dirty="0" smtClean="0">
                <a:latin typeface="Arial" charset="0"/>
                <a:cs typeface="Arial" charset="0"/>
              </a:rPr>
              <a:t> </a:t>
            </a:r>
            <a:r>
              <a:rPr lang="el-GR" altLang="el-GR" sz="2200" dirty="0">
                <a:latin typeface="Arial" charset="0"/>
                <a:cs typeface="Arial" charset="0"/>
              </a:rPr>
              <a:t>περιέχουν ιόντα υδροξυλίου, απορροφούν έντονα στη ζώνη </a:t>
            </a:r>
            <a:r>
              <a:rPr lang="en-US" altLang="el-GR" sz="2200" dirty="0">
                <a:latin typeface="Arial" charset="0"/>
                <a:cs typeface="Arial" charset="0"/>
              </a:rPr>
              <a:t>SWIR</a:t>
            </a:r>
            <a:r>
              <a:rPr lang="el-GR" altLang="el-GR" sz="2200" dirty="0">
                <a:latin typeface="Arial" charset="0"/>
                <a:cs typeface="Arial" charset="0"/>
              </a:rPr>
              <a:t> 2, όπου και εμφανίζονται με ιδιαίτερα σκοτεινούς τόνους. Στις άλλες ζώνες εμφανίζονται με γκρίζους τόνους.</a:t>
            </a:r>
          </a:p>
        </p:txBody>
      </p:sp>
      <p:sp>
        <p:nvSpPr>
          <p:cNvPr id="4"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(13)</a:t>
            </a:r>
            <a:endParaRPr lang="el-GR" altLang="el-GR" sz="4000" b="1" dirty="0">
              <a:latin typeface="Arial" charset="0"/>
              <a:ea typeface="Microsoft YaHei" pitchFamily="34" charset="-122"/>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0" y="116632"/>
            <a:ext cx="9144000" cy="1325620"/>
          </a:xfrm>
          <a:prstGeom prst="rect">
            <a:avLst/>
          </a:prstGeom>
          <a:noFill/>
          <a:ln w="9525">
            <a:noFill/>
            <a:miter lim="800000"/>
            <a:headEnd/>
            <a:tailEnd/>
          </a:ln>
        </p:spPr>
        <p:txBody>
          <a:bodyPr wrap="square"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έγχρωμων και </a:t>
            </a:r>
            <a:r>
              <a:rPr lang="el-GR" altLang="el-GR" sz="4000" b="1" dirty="0" err="1" smtClean="0">
                <a:latin typeface="Arial" charset="0"/>
                <a:ea typeface="Microsoft YaHei" pitchFamily="34" charset="-122"/>
                <a:cs typeface="Arial" charset="0"/>
              </a:rPr>
              <a:t>ψευδέγχρωμων</a:t>
            </a:r>
            <a:r>
              <a:rPr lang="el-GR" altLang="el-GR" sz="4000" b="1" dirty="0" smtClean="0">
                <a:latin typeface="Arial" charset="0"/>
                <a:ea typeface="Microsoft YaHei" pitchFamily="34" charset="-122"/>
                <a:cs typeface="Arial" charset="0"/>
              </a:rPr>
              <a:t> εικόνων </a:t>
            </a:r>
            <a:r>
              <a:rPr lang="en-US" altLang="el-GR" sz="4000" b="1" dirty="0" smtClean="0">
                <a:latin typeface="Arial" charset="0"/>
                <a:ea typeface="Microsoft YaHei" pitchFamily="34" charset="-122"/>
                <a:cs typeface="Arial" charset="0"/>
              </a:rPr>
              <a:t>RGB</a:t>
            </a:r>
            <a:r>
              <a:rPr lang="el-GR" altLang="el-GR" sz="4000" b="1" dirty="0" smtClean="0">
                <a:latin typeface="Arial" charset="0"/>
                <a:ea typeface="Microsoft YaHei" pitchFamily="34" charset="-122"/>
                <a:cs typeface="Arial" charset="0"/>
              </a:rPr>
              <a:t> </a:t>
            </a:r>
            <a:r>
              <a:rPr lang="el-GR" altLang="el-GR" sz="3200" b="1" dirty="0">
                <a:latin typeface="Arial" charset="0"/>
                <a:ea typeface="Microsoft YaHei" pitchFamily="34" charset="-122"/>
                <a:cs typeface="Arial" charset="0"/>
              </a:rPr>
              <a:t>(1)  </a:t>
            </a:r>
            <a:endParaRPr lang="el-GR" altLang="el-GR" sz="4000" b="1" dirty="0">
              <a:latin typeface="Arial" charset="0"/>
              <a:ea typeface="Microsoft YaHei" pitchFamily="34" charset="-122"/>
              <a:cs typeface="Arial" charset="0"/>
            </a:endParaRPr>
          </a:p>
        </p:txBody>
      </p:sp>
      <p:pic>
        <p:nvPicPr>
          <p:cNvPr id="58371" name="Picture 2"/>
          <p:cNvPicPr>
            <a:picLocks noChangeAspect="1" noChangeArrowheads="1"/>
          </p:cNvPicPr>
          <p:nvPr/>
        </p:nvPicPr>
        <p:blipFill>
          <a:blip r:embed="rId3" cstate="print"/>
          <a:srcRect/>
          <a:stretch>
            <a:fillRect/>
          </a:stretch>
        </p:blipFill>
        <p:spPr bwMode="auto">
          <a:xfrm>
            <a:off x="2232025" y="1881188"/>
            <a:ext cx="4679950" cy="4068762"/>
          </a:xfrm>
          <a:prstGeom prst="rect">
            <a:avLst/>
          </a:prstGeom>
          <a:noFill/>
          <a:ln w="9525">
            <a:noFill/>
            <a:round/>
            <a:headEnd/>
            <a:tailEnd/>
          </a:ln>
        </p:spPr>
      </p:pic>
      <p:sp>
        <p:nvSpPr>
          <p:cNvPr id="58372" name="Text Box 3"/>
          <p:cNvSpPr txBox="1">
            <a:spLocks noChangeArrowheads="1"/>
          </p:cNvSpPr>
          <p:nvPr/>
        </p:nvSpPr>
        <p:spPr bwMode="auto">
          <a:xfrm>
            <a:off x="0" y="6122988"/>
            <a:ext cx="9144000" cy="401637"/>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a:latin typeface="Arial" charset="0"/>
                <a:ea typeface="Microsoft YaHei" pitchFamily="34" charset="-122"/>
                <a:cs typeface="Arial" charset="0"/>
              </a:rPr>
              <a:t>Εικόνα 24. </a:t>
            </a:r>
            <a:r>
              <a:rPr lang="en-GB" altLang="el-GR" sz="2000">
                <a:latin typeface="Arial" charset="0"/>
                <a:ea typeface="Microsoft YaHei" pitchFamily="34" charset="-122"/>
                <a:cs typeface="Arial" charset="0"/>
              </a:rPr>
              <a:t>Εικόνα </a:t>
            </a:r>
            <a:r>
              <a:rPr lang="en-US" altLang="el-GR" sz="2000">
                <a:latin typeface="Arial" charset="0"/>
                <a:ea typeface="Microsoft YaHei" pitchFamily="34" charset="-122"/>
                <a:cs typeface="Arial" charset="0"/>
              </a:rPr>
              <a:t>RGB</a:t>
            </a:r>
            <a:r>
              <a:rPr lang="en-GB" altLang="el-GR" sz="2000">
                <a:latin typeface="Arial" charset="0"/>
                <a:ea typeface="Microsoft YaHei" pitchFamily="34" charset="-122"/>
                <a:cs typeface="Arial" charset="0"/>
              </a:rPr>
              <a:t> 542 του ενισχυμένου θεματικού χαρτογράφου </a:t>
            </a:r>
            <a:r>
              <a:rPr lang="en-US" altLang="el-GR" sz="2000">
                <a:latin typeface="Arial" charset="0"/>
                <a:ea typeface="Microsoft YaHei" pitchFamily="34" charset="-122"/>
                <a:cs typeface="Arial" charset="0"/>
              </a:rPr>
              <a:t>Landsat</a:t>
            </a:r>
            <a:r>
              <a:rPr lang="el-GR" altLang="el-GR" sz="2000">
                <a:latin typeface="Arial" charset="0"/>
                <a:ea typeface="Microsoft YaHei" pitchFamily="34" charset="-122"/>
                <a:cs typeface="Arial"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1666439292"/>
              </p:ext>
            </p:extLst>
          </p:nvPr>
        </p:nvGraphicFramePr>
        <p:xfrm>
          <a:off x="35496" y="1412776"/>
          <a:ext cx="9071992" cy="5364480"/>
        </p:xfrm>
        <a:graphic>
          <a:graphicData uri="http://schemas.openxmlformats.org/drawingml/2006/table">
            <a:tbl>
              <a:tblPr>
                <a:tableStyleId>{10A1B5D5-9B99-4C35-A422-299274C87663}</a:tableStyleId>
              </a:tblPr>
              <a:tblGrid>
                <a:gridCol w="9071992"/>
              </a:tblGrid>
              <a:tr h="692243">
                <a:tc>
                  <a:txBody>
                    <a:bodyPr/>
                    <a:lstStyle/>
                    <a:p>
                      <a:pPr algn="ctr">
                        <a:spcAft>
                          <a:spcPts val="0"/>
                        </a:spcAft>
                      </a:pPr>
                      <a:r>
                        <a:rPr lang="el-GR" sz="1600" dirty="0">
                          <a:effectLst/>
                        </a:rPr>
                        <a:t>Φασματική ζώνη 1 : 0,45 - 0,52 </a:t>
                      </a:r>
                      <a:r>
                        <a:rPr lang="el-GR" sz="1600" dirty="0" err="1">
                          <a:effectLst/>
                        </a:rPr>
                        <a:t>μm</a:t>
                      </a:r>
                      <a:r>
                        <a:rPr lang="el-GR" sz="1600" dirty="0">
                          <a:effectLst/>
                        </a:rPr>
                        <a:t> (</a:t>
                      </a:r>
                      <a:r>
                        <a:rPr lang="el-GR" sz="1600" dirty="0" err="1">
                          <a:effectLst/>
                        </a:rPr>
                        <a:t>μπλέ</a:t>
                      </a:r>
                      <a:r>
                        <a:rPr lang="el-GR" sz="1600" dirty="0">
                          <a:effectLst/>
                        </a:rPr>
                        <a:t>-πράσινο):</a:t>
                      </a:r>
                    </a:p>
                    <a:p>
                      <a:pPr algn="just">
                        <a:spcAft>
                          <a:spcPts val="0"/>
                        </a:spcAft>
                      </a:pPr>
                      <a:r>
                        <a:rPr lang="el-GR" sz="1600" dirty="0">
                          <a:effectLst/>
                        </a:rPr>
                        <a:t>Επιτρέπει τη μέγιστη διείσδυση στις υδάτινες μάζες και χρησιμοποιείται στη βαθυμετρία, στην ανάλυση της χρήσης γης, στο διαχωρισμό εδαφών και βλάστησης και στη διάκριση κωνοφόρων-φυλλοβόλων.</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r h="692243">
                <a:tc>
                  <a:txBody>
                    <a:bodyPr/>
                    <a:lstStyle/>
                    <a:p>
                      <a:pPr algn="ctr">
                        <a:spcAft>
                          <a:spcPts val="0"/>
                        </a:spcAft>
                      </a:pPr>
                      <a:r>
                        <a:rPr lang="el-GR" sz="1600" dirty="0">
                          <a:effectLst/>
                        </a:rPr>
                        <a:t> Φασματική ζώνη 2 : 0,52 - 0,60 </a:t>
                      </a:r>
                      <a:r>
                        <a:rPr lang="el-GR" sz="1600" dirty="0" err="1">
                          <a:effectLst/>
                        </a:rPr>
                        <a:t>μm</a:t>
                      </a:r>
                      <a:r>
                        <a:rPr lang="el-GR" sz="1600" dirty="0">
                          <a:effectLst/>
                        </a:rPr>
                        <a:t> (πράσινο):</a:t>
                      </a:r>
                    </a:p>
                    <a:p>
                      <a:pPr algn="just">
                        <a:spcAft>
                          <a:spcPts val="0"/>
                        </a:spcAft>
                      </a:pPr>
                      <a:r>
                        <a:rPr lang="el-GR" sz="1600" dirty="0">
                          <a:effectLst/>
                        </a:rPr>
                        <a:t> Η φασματική ζώνη αυτή έχει τη μέγιστη </a:t>
                      </a:r>
                      <a:r>
                        <a:rPr lang="el-GR" sz="1600" dirty="0" err="1">
                          <a:effectLst/>
                        </a:rPr>
                        <a:t>ανακλαστικότητα</a:t>
                      </a:r>
                      <a:r>
                        <a:rPr lang="el-GR" sz="1600" dirty="0">
                          <a:effectLst/>
                        </a:rPr>
                        <a:t> χλωροφύλλης και χρησιμοποιείται για το διαχωρισμό της υγιούς από την άρρωστη βλάστηση.</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r h="692243">
                <a:tc>
                  <a:txBody>
                    <a:bodyPr/>
                    <a:lstStyle/>
                    <a:p>
                      <a:pPr marL="0" algn="ctr" defTabSz="914400" rtl="0" eaLnBrk="1" latinLnBrk="0" hangingPunct="1">
                        <a:spcAft>
                          <a:spcPts val="0"/>
                        </a:spcAft>
                      </a:pPr>
                      <a:r>
                        <a:rPr lang="el-GR" sz="1600" kern="1200" dirty="0">
                          <a:effectLst/>
                        </a:rPr>
                        <a:t>Φασματική ζώνη 3 : 0,63 - 0,69 </a:t>
                      </a:r>
                      <a:r>
                        <a:rPr lang="el-GR" sz="1600" kern="1200" dirty="0" err="1">
                          <a:effectLst/>
                        </a:rPr>
                        <a:t>μm</a:t>
                      </a:r>
                      <a:r>
                        <a:rPr lang="el-GR" sz="1600" kern="1200" dirty="0">
                          <a:effectLst/>
                        </a:rPr>
                        <a:t> (κόκκινο</a:t>
                      </a:r>
                      <a:r>
                        <a:rPr lang="el-GR" sz="1600" kern="1200" dirty="0" smtClean="0">
                          <a:effectLst/>
                        </a:rPr>
                        <a:t>):</a:t>
                      </a:r>
                      <a:endParaRPr lang="en-US" sz="1600" kern="1200" dirty="0" smtClean="0">
                        <a:effectLst/>
                      </a:endParaRPr>
                    </a:p>
                    <a:p>
                      <a:pPr marL="0" algn="just" defTabSz="914400" rtl="0" eaLnBrk="1" latinLnBrk="0" hangingPunct="1">
                        <a:spcAft>
                          <a:spcPts val="0"/>
                        </a:spcAft>
                      </a:pPr>
                      <a:r>
                        <a:rPr lang="el-GR" sz="1600" kern="1200" dirty="0" smtClean="0">
                          <a:effectLst/>
                        </a:rPr>
                        <a:t>Πρόκειται </a:t>
                      </a:r>
                      <a:r>
                        <a:rPr lang="el-GR" sz="1600" kern="1200" dirty="0">
                          <a:effectLst/>
                        </a:rPr>
                        <a:t>για την ερυθρή ζώνη απορρόφησης από τη χλωροφύλλη, στην περίπτωση υγιούς βλάστησης και αποτελεί τη σημαντικότερη φασματική ζώνη για τη διάκριση των διαφόρων φυτικών τύπων.</a:t>
                      </a:r>
                      <a:endParaRPr lang="el-GR" sz="16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tc>
              </a:tr>
              <a:tr h="692243">
                <a:tc>
                  <a:txBody>
                    <a:bodyPr/>
                    <a:lstStyle/>
                    <a:p>
                      <a:pPr algn="ctr">
                        <a:spcAft>
                          <a:spcPts val="0"/>
                        </a:spcAft>
                      </a:pPr>
                      <a:r>
                        <a:rPr lang="el-GR" sz="1600" dirty="0">
                          <a:effectLst/>
                        </a:rPr>
                        <a:t>Φασματική ζώνη 4 : 0,76 - 0,90 </a:t>
                      </a:r>
                      <a:r>
                        <a:rPr lang="el-GR" sz="1600" dirty="0" err="1">
                          <a:effectLst/>
                        </a:rPr>
                        <a:t>μm</a:t>
                      </a:r>
                      <a:r>
                        <a:rPr lang="el-GR" sz="1600" dirty="0">
                          <a:effectLst/>
                        </a:rPr>
                        <a:t> (ανακλώμενο υπέρυθρο):</a:t>
                      </a:r>
                    </a:p>
                    <a:p>
                      <a:pPr algn="just">
                        <a:spcAft>
                          <a:spcPts val="0"/>
                        </a:spcAft>
                      </a:pPr>
                      <a:r>
                        <a:rPr lang="el-GR" sz="1600" dirty="0">
                          <a:effectLst/>
                        </a:rPr>
                        <a:t>Η φασματική ζώνη αυτή έχει πολύ καλή απόκριση για το σύνολο της βιομάζας που υπάρχει σε μία εικόνα. Επίσης, βοηθάει στη διάκριση έδαφος-υδάτινες μάζες. </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r h="692243">
                <a:tc>
                  <a:txBody>
                    <a:bodyPr/>
                    <a:lstStyle/>
                    <a:p>
                      <a:pPr algn="ctr">
                        <a:spcAft>
                          <a:spcPts val="0"/>
                        </a:spcAft>
                      </a:pPr>
                      <a:r>
                        <a:rPr lang="el-GR" sz="1600" dirty="0">
                          <a:effectLst/>
                        </a:rPr>
                        <a:t>Φασματική ζώνη 5 : 1,55 - 1,75 </a:t>
                      </a:r>
                      <a:r>
                        <a:rPr lang="el-GR" sz="1600" dirty="0" err="1">
                          <a:effectLst/>
                        </a:rPr>
                        <a:t>μm</a:t>
                      </a:r>
                      <a:r>
                        <a:rPr lang="el-GR" sz="1600" dirty="0">
                          <a:effectLst/>
                        </a:rPr>
                        <a:t> (ανακλώμενο υπέρυθρο):</a:t>
                      </a:r>
                    </a:p>
                    <a:p>
                      <a:pPr algn="just">
                        <a:spcAft>
                          <a:spcPts val="0"/>
                        </a:spcAft>
                      </a:pPr>
                      <a:r>
                        <a:rPr lang="el-GR" sz="1600" dirty="0" smtClean="0">
                          <a:effectLst/>
                        </a:rPr>
                        <a:t>Η </a:t>
                      </a:r>
                      <a:r>
                        <a:rPr lang="el-GR" sz="1600" dirty="0">
                          <a:effectLst/>
                        </a:rPr>
                        <a:t>φασματική ζώνη αυτή είναι ευαίσθητη στο ποσό του νερού που υπάρχει στα φυτά. Επιπλέον, η φασματική αυτή ζώνη μπορεί να χρησιμοποιηθεί για τη διάκριση μεταξύ χιονιού, νεφών και πάγου.</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r h="922991">
                <a:tc>
                  <a:txBody>
                    <a:bodyPr/>
                    <a:lstStyle/>
                    <a:p>
                      <a:pPr algn="ctr">
                        <a:spcAft>
                          <a:spcPts val="0"/>
                        </a:spcAft>
                      </a:pPr>
                      <a:r>
                        <a:rPr lang="el-GR" sz="1600" dirty="0">
                          <a:effectLst/>
                        </a:rPr>
                        <a:t>Φασματική ζώνη 6 : 10,4 - 12,4 </a:t>
                      </a:r>
                      <a:r>
                        <a:rPr lang="el-GR" sz="1600" dirty="0" err="1">
                          <a:effectLst/>
                        </a:rPr>
                        <a:t>μm</a:t>
                      </a:r>
                      <a:r>
                        <a:rPr lang="el-GR" sz="1600" dirty="0">
                          <a:effectLst/>
                        </a:rPr>
                        <a:t> (θερμικό υπέρυθρο</a:t>
                      </a:r>
                      <a:r>
                        <a:rPr lang="el-GR" sz="1600" dirty="0" smtClean="0">
                          <a:effectLst/>
                        </a:rPr>
                        <a:t>):</a:t>
                      </a:r>
                    </a:p>
                    <a:p>
                      <a:pPr algn="just">
                        <a:spcAft>
                          <a:spcPts val="0"/>
                        </a:spcAft>
                      </a:pPr>
                      <a:r>
                        <a:rPr lang="el-GR" sz="1600" dirty="0" smtClean="0">
                          <a:effectLst/>
                        </a:rPr>
                        <a:t>Η φασματική αυτή ζώνη μετράει το ποσό της υπέρυθρης ακτινοβόλου ροής που εκπέμπεται από τις διάφορες επιφάνειες. Είναι χρήσιμη για τον εντοπισμό περιοχών με γεωθερμική δραστηριότητα, στις γεωλογικές έρευνες, στην ταξινόμηση της βλάστησης και στη μελέτη της εδαφικής υγρασίας.</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r h="692243">
                <a:tc>
                  <a:txBody>
                    <a:bodyPr/>
                    <a:lstStyle/>
                    <a:p>
                      <a:pPr algn="ctr">
                        <a:spcAft>
                          <a:spcPts val="0"/>
                        </a:spcAft>
                      </a:pPr>
                      <a:r>
                        <a:rPr lang="el-GR" sz="1600" dirty="0">
                          <a:effectLst/>
                        </a:rPr>
                        <a:t>Φασματική ζώνη 7 : 2,08 - 2,35 </a:t>
                      </a:r>
                      <a:r>
                        <a:rPr lang="el-GR" sz="1600" dirty="0" err="1">
                          <a:effectLst/>
                        </a:rPr>
                        <a:t>μm</a:t>
                      </a:r>
                      <a:r>
                        <a:rPr lang="el-GR" sz="1600" dirty="0">
                          <a:effectLst/>
                        </a:rPr>
                        <a:t> (ανακλώμενο υπέρυθρο):</a:t>
                      </a:r>
                    </a:p>
                    <a:p>
                      <a:pPr algn="just">
                        <a:spcAft>
                          <a:spcPts val="0"/>
                        </a:spcAft>
                      </a:pPr>
                      <a:r>
                        <a:rPr lang="el-GR" sz="1600" dirty="0">
                          <a:effectLst/>
                        </a:rPr>
                        <a:t>Πρόκειται για </a:t>
                      </a:r>
                      <a:r>
                        <a:rPr lang="el-GR" sz="1600" dirty="0" err="1">
                          <a:effectLst/>
                        </a:rPr>
                        <a:t>μιά</a:t>
                      </a:r>
                      <a:r>
                        <a:rPr lang="el-GR" sz="1600" dirty="0">
                          <a:effectLst/>
                        </a:rPr>
                        <a:t> φασματική ζώνη που βοηθάει στη διάκριση των γεωλογικών σχηματισμών και στον εντοπισμό ζωνών υδροθερμικής εξαλλοίωσης στα πετρώματα.</a:t>
                      </a:r>
                      <a:endParaRPr lang="el-GR"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r>
            </a:tbl>
          </a:graphicData>
        </a:graphic>
      </p:graphicFrame>
      <p:sp>
        <p:nvSpPr>
          <p:cNvPr id="3" name="Text Box 1"/>
          <p:cNvSpPr txBox="1">
            <a:spLocks noChangeArrowheads="1"/>
          </p:cNvSpPr>
          <p:nvPr/>
        </p:nvSpPr>
        <p:spPr bwMode="auto">
          <a:xfrm>
            <a:off x="0" y="-27384"/>
            <a:ext cx="9144000" cy="1325620"/>
          </a:xfrm>
          <a:prstGeom prst="rect">
            <a:avLst/>
          </a:prstGeom>
          <a:noFill/>
          <a:ln w="9525">
            <a:noFill/>
            <a:miter lim="800000"/>
            <a:headEnd/>
            <a:tailEnd/>
          </a:ln>
        </p:spPr>
        <p:txBody>
          <a:bodyPr wrap="square"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έγχρωμων και </a:t>
            </a:r>
            <a:r>
              <a:rPr lang="el-GR" altLang="el-GR" sz="4000" b="1" dirty="0" err="1" smtClean="0">
                <a:latin typeface="Arial" charset="0"/>
                <a:ea typeface="Microsoft YaHei" pitchFamily="34" charset="-122"/>
                <a:cs typeface="Arial" charset="0"/>
              </a:rPr>
              <a:t>ψευδέγχρωμων</a:t>
            </a:r>
            <a:r>
              <a:rPr lang="el-GR" altLang="el-GR" sz="4000" b="1" dirty="0" smtClean="0">
                <a:latin typeface="Arial" charset="0"/>
                <a:ea typeface="Microsoft YaHei" pitchFamily="34" charset="-122"/>
                <a:cs typeface="Arial" charset="0"/>
              </a:rPr>
              <a:t> εικόνων </a:t>
            </a:r>
            <a:r>
              <a:rPr lang="en-US" altLang="el-GR" sz="4000" b="1" dirty="0" smtClean="0">
                <a:latin typeface="Arial" charset="0"/>
                <a:ea typeface="Microsoft YaHei" pitchFamily="34" charset="-122"/>
                <a:cs typeface="Arial" charset="0"/>
              </a:rPr>
              <a:t>RGB</a:t>
            </a:r>
            <a:r>
              <a:rPr lang="el-GR" altLang="el-GR" sz="4000" b="1" dirty="0" smtClean="0">
                <a:latin typeface="Arial" charset="0"/>
                <a:ea typeface="Microsoft YaHei" pitchFamily="34" charset="-122"/>
                <a:cs typeface="Arial" charset="0"/>
              </a:rPr>
              <a:t> </a:t>
            </a:r>
            <a:r>
              <a:rPr lang="el-GR" altLang="el-GR" sz="3200" b="1" dirty="0" smtClean="0">
                <a:latin typeface="Arial" charset="0"/>
                <a:ea typeface="Microsoft YaHei" pitchFamily="34" charset="-122"/>
                <a:cs typeface="Arial" charset="0"/>
              </a:rPr>
              <a:t>(2)  </a:t>
            </a:r>
            <a:endParaRPr lang="el-GR" altLang="el-GR" sz="4000"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 Ομάδα"/>
          <p:cNvGrpSpPr/>
          <p:nvPr/>
        </p:nvGrpSpPr>
        <p:grpSpPr>
          <a:xfrm>
            <a:off x="1070611" y="1772816"/>
            <a:ext cx="7002778" cy="4424053"/>
            <a:chOff x="611560" y="1340768"/>
            <a:chExt cx="7992888" cy="5256584"/>
          </a:xfrm>
        </p:grpSpPr>
        <p:grpSp>
          <p:nvGrpSpPr>
            <p:cNvPr id="19" name="18 - Ομάδα"/>
            <p:cNvGrpSpPr/>
            <p:nvPr/>
          </p:nvGrpSpPr>
          <p:grpSpPr>
            <a:xfrm>
              <a:off x="755576" y="1628800"/>
              <a:ext cx="7704856" cy="4908017"/>
              <a:chOff x="755576" y="1628800"/>
              <a:chExt cx="7704856" cy="4908017"/>
            </a:xfrm>
          </p:grpSpPr>
          <p:pic>
            <p:nvPicPr>
              <p:cNvPr id="11" name="10 - Εικόνα" descr="321.jpg"/>
              <p:cNvPicPr>
                <a:picLocks noChangeAspect="1"/>
              </p:cNvPicPr>
              <p:nvPr/>
            </p:nvPicPr>
            <p:blipFill>
              <a:blip r:embed="rId3" cstate="print"/>
              <a:srcRect l="45275" t="13326" r="1963" b="8741"/>
              <a:stretch>
                <a:fillRect/>
              </a:stretch>
            </p:blipFill>
            <p:spPr>
              <a:xfrm>
                <a:off x="755576" y="1628800"/>
                <a:ext cx="3547453" cy="1800200"/>
              </a:xfrm>
              <a:prstGeom prst="rect">
                <a:avLst/>
              </a:prstGeom>
            </p:spPr>
          </p:pic>
          <p:sp>
            <p:nvSpPr>
              <p:cNvPr id="12" name="Text Box 5"/>
              <p:cNvSpPr txBox="1">
                <a:spLocks noChangeArrowheads="1"/>
              </p:cNvSpPr>
              <p:nvPr/>
            </p:nvSpPr>
            <p:spPr bwMode="auto">
              <a:xfrm>
                <a:off x="2194913" y="3501008"/>
                <a:ext cx="792911" cy="37151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solidFill>
                      <a:schemeClr val="tx2"/>
                    </a:solidFill>
                    <a:latin typeface="Arial" charset="0"/>
                    <a:ea typeface="Microsoft YaHei" pitchFamily="34" charset="-122"/>
                  </a:rPr>
                  <a:t>321</a:t>
                </a:r>
              </a:p>
            </p:txBody>
          </p:sp>
          <p:sp>
            <p:nvSpPr>
              <p:cNvPr id="13" name="Text Box 6"/>
              <p:cNvSpPr txBox="1">
                <a:spLocks noChangeArrowheads="1"/>
              </p:cNvSpPr>
              <p:nvPr/>
            </p:nvSpPr>
            <p:spPr bwMode="auto">
              <a:xfrm>
                <a:off x="6372200" y="3501008"/>
                <a:ext cx="771860" cy="37151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solidFill>
                      <a:schemeClr val="tx2"/>
                    </a:solidFill>
                    <a:latin typeface="Arial" charset="0"/>
                    <a:ea typeface="Microsoft YaHei" pitchFamily="34" charset="-122"/>
                  </a:rPr>
                  <a:t>432</a:t>
                </a:r>
              </a:p>
            </p:txBody>
          </p:sp>
          <p:sp>
            <p:nvSpPr>
              <p:cNvPr id="14" name="Text Box 7"/>
              <p:cNvSpPr txBox="1">
                <a:spLocks noChangeArrowheads="1"/>
              </p:cNvSpPr>
              <p:nvPr/>
            </p:nvSpPr>
            <p:spPr bwMode="auto">
              <a:xfrm>
                <a:off x="2237913" y="6165304"/>
                <a:ext cx="893927" cy="37151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solidFill>
                      <a:schemeClr val="tx2"/>
                    </a:solidFill>
                    <a:latin typeface="Arial" charset="0"/>
                    <a:ea typeface="Microsoft YaHei" pitchFamily="34" charset="-122"/>
                  </a:rPr>
                  <a:t>421</a:t>
                </a:r>
              </a:p>
            </p:txBody>
          </p:sp>
          <p:sp>
            <p:nvSpPr>
              <p:cNvPr id="15" name="Text Box 8"/>
              <p:cNvSpPr txBox="1">
                <a:spLocks noChangeArrowheads="1"/>
              </p:cNvSpPr>
              <p:nvPr/>
            </p:nvSpPr>
            <p:spPr bwMode="auto">
              <a:xfrm>
                <a:off x="6444208" y="6165304"/>
                <a:ext cx="771860" cy="37151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solidFill>
                      <a:schemeClr val="tx2"/>
                    </a:solidFill>
                    <a:latin typeface="Arial" charset="0"/>
                    <a:ea typeface="Microsoft YaHei" pitchFamily="34" charset="-122"/>
                  </a:rPr>
                  <a:t>742</a:t>
                </a:r>
              </a:p>
            </p:txBody>
          </p:sp>
          <p:pic>
            <p:nvPicPr>
              <p:cNvPr id="16" name="15 - Εικόνα" descr="432.jpg"/>
              <p:cNvPicPr>
                <a:picLocks noChangeAspect="1"/>
              </p:cNvPicPr>
              <p:nvPr/>
            </p:nvPicPr>
            <p:blipFill>
              <a:blip r:embed="rId4" cstate="print"/>
              <a:srcRect l="46314" t="10514" r="1963" b="17095"/>
              <a:stretch>
                <a:fillRect/>
              </a:stretch>
            </p:blipFill>
            <p:spPr>
              <a:xfrm>
                <a:off x="4932040" y="1628800"/>
                <a:ext cx="3528392" cy="1800200"/>
              </a:xfrm>
              <a:prstGeom prst="rect">
                <a:avLst/>
              </a:prstGeom>
            </p:spPr>
          </p:pic>
          <p:pic>
            <p:nvPicPr>
              <p:cNvPr id="17" name="16 - Εικόνα" descr="421.jpg"/>
              <p:cNvPicPr>
                <a:picLocks noChangeAspect="1"/>
              </p:cNvPicPr>
              <p:nvPr/>
            </p:nvPicPr>
            <p:blipFill>
              <a:blip r:embed="rId5" cstate="print"/>
              <a:srcRect l="45275" t="12294" r="2750" b="9938"/>
              <a:stretch>
                <a:fillRect/>
              </a:stretch>
            </p:blipFill>
            <p:spPr>
              <a:xfrm>
                <a:off x="755576" y="4293096"/>
                <a:ext cx="3528392" cy="1800200"/>
              </a:xfrm>
              <a:prstGeom prst="rect">
                <a:avLst/>
              </a:prstGeom>
            </p:spPr>
          </p:pic>
          <p:pic>
            <p:nvPicPr>
              <p:cNvPr id="18" name="17 - Εικόνα" descr="742.jpg"/>
              <p:cNvPicPr>
                <a:picLocks noChangeAspect="1"/>
              </p:cNvPicPr>
              <p:nvPr/>
            </p:nvPicPr>
            <p:blipFill>
              <a:blip r:embed="rId6" cstate="print"/>
              <a:srcRect l="46063" t="12169" r="1963" b="7440"/>
              <a:stretch>
                <a:fillRect/>
              </a:stretch>
            </p:blipFill>
            <p:spPr>
              <a:xfrm>
                <a:off x="4932040" y="4293096"/>
                <a:ext cx="3494117" cy="1800000"/>
              </a:xfrm>
              <a:prstGeom prst="rect">
                <a:avLst/>
              </a:prstGeom>
            </p:spPr>
          </p:pic>
        </p:grpSp>
        <p:sp>
          <p:nvSpPr>
            <p:cNvPr id="20" name="19 - Ορθογώνιο"/>
            <p:cNvSpPr/>
            <p:nvPr/>
          </p:nvSpPr>
          <p:spPr>
            <a:xfrm>
              <a:off x="611560" y="1340768"/>
              <a:ext cx="7992888" cy="5256584"/>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grpSp>
      <p:sp>
        <p:nvSpPr>
          <p:cNvPr id="22" name="Text Box 1"/>
          <p:cNvSpPr txBox="1">
            <a:spLocks noChangeArrowheads="1"/>
          </p:cNvSpPr>
          <p:nvPr/>
        </p:nvSpPr>
        <p:spPr bwMode="auto">
          <a:xfrm>
            <a:off x="0" y="116632"/>
            <a:ext cx="9144000" cy="1325620"/>
          </a:xfrm>
          <a:prstGeom prst="rect">
            <a:avLst/>
          </a:prstGeom>
          <a:noFill/>
          <a:ln w="9525">
            <a:noFill/>
            <a:miter lim="800000"/>
            <a:headEnd/>
            <a:tailEnd/>
          </a:ln>
        </p:spPr>
        <p:txBody>
          <a:bodyPr wrap="square"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έγχρωμων και </a:t>
            </a:r>
            <a:r>
              <a:rPr lang="el-GR" altLang="el-GR" sz="4000" b="1" dirty="0" err="1" smtClean="0">
                <a:latin typeface="Arial" charset="0"/>
                <a:ea typeface="Microsoft YaHei" pitchFamily="34" charset="-122"/>
                <a:cs typeface="Arial" charset="0"/>
              </a:rPr>
              <a:t>ψευδέγχρωμων</a:t>
            </a:r>
            <a:r>
              <a:rPr lang="el-GR" altLang="el-GR" sz="4000" b="1" dirty="0" smtClean="0">
                <a:latin typeface="Arial" charset="0"/>
                <a:ea typeface="Microsoft YaHei" pitchFamily="34" charset="-122"/>
                <a:cs typeface="Arial" charset="0"/>
              </a:rPr>
              <a:t> εικόνων </a:t>
            </a:r>
            <a:r>
              <a:rPr lang="en-US" altLang="el-GR" sz="4000" b="1" dirty="0" smtClean="0">
                <a:latin typeface="Arial" charset="0"/>
                <a:ea typeface="Microsoft YaHei" pitchFamily="34" charset="-122"/>
                <a:cs typeface="Arial" charset="0"/>
              </a:rPr>
              <a:t>RGB</a:t>
            </a:r>
            <a:r>
              <a:rPr lang="el-GR" altLang="el-GR" sz="4000" b="1" dirty="0" smtClean="0">
                <a:latin typeface="Arial" charset="0"/>
                <a:ea typeface="Microsoft YaHei" pitchFamily="34" charset="-122"/>
                <a:cs typeface="Arial" charset="0"/>
              </a:rPr>
              <a:t> </a:t>
            </a:r>
            <a:r>
              <a:rPr lang="el-GR" altLang="el-GR" sz="3200" b="1" dirty="0" smtClean="0">
                <a:latin typeface="Arial" charset="0"/>
                <a:ea typeface="Microsoft YaHei" pitchFamily="34" charset="-122"/>
                <a:cs typeface="Arial" charset="0"/>
              </a:rPr>
              <a:t>(3)  </a:t>
            </a:r>
            <a:endParaRPr lang="el-GR" altLang="el-GR" sz="4000" b="1" dirty="0">
              <a:latin typeface="Arial" charset="0"/>
              <a:ea typeface="Microsoft YaHei" pitchFamily="34" charset="-122"/>
              <a:cs typeface="Arial" charset="0"/>
            </a:endParaRPr>
          </a:p>
        </p:txBody>
      </p:sp>
      <p:sp>
        <p:nvSpPr>
          <p:cNvPr id="23" name="Text Box 5"/>
          <p:cNvSpPr txBox="1">
            <a:spLocks noChangeArrowheads="1"/>
          </p:cNvSpPr>
          <p:nvPr/>
        </p:nvSpPr>
        <p:spPr bwMode="auto">
          <a:xfrm>
            <a:off x="3811811" y="6339731"/>
            <a:ext cx="1520378" cy="401637"/>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a:t>
            </a:r>
            <a:r>
              <a:rPr lang="el-GR" altLang="el-GR" sz="2000" dirty="0" smtClean="0">
                <a:latin typeface="Arial" charset="0"/>
                <a:ea typeface="Microsoft YaHei" pitchFamily="34" charset="-122"/>
                <a:cs typeface="Arial" charset="0"/>
              </a:rPr>
              <a:t> 25. </a:t>
            </a:r>
            <a:endParaRPr lang="el-GR" altLang="el-GR" sz="2000" dirty="0">
              <a:latin typeface="Arial" charset="0"/>
              <a:ea typeface="Microsoft YaHei" pitchFamily="34" charset="-122"/>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61925"/>
            <a:ext cx="8229600" cy="1143000"/>
          </a:xfrm>
        </p:spPr>
        <p:txBody>
          <a:bodyPr/>
          <a:lstStyle/>
          <a:p>
            <a:r>
              <a:rPr lang="el-GR" b="1" smtClean="0">
                <a:latin typeface="Arial" charset="0"/>
                <a:cs typeface="Arial" charset="0"/>
              </a:rPr>
              <a:t>Άδειες Χρήσης</a:t>
            </a:r>
          </a:p>
        </p:txBody>
      </p:sp>
      <p:sp>
        <p:nvSpPr>
          <p:cNvPr id="3075" name="Content Placeholder 2"/>
          <p:cNvSpPr>
            <a:spLocks noGrp="1"/>
          </p:cNvSpPr>
          <p:nvPr>
            <p:ph idx="1"/>
          </p:nvPr>
        </p:nvSpPr>
        <p:spPr>
          <a:xfrm>
            <a:off x="107950" y="981075"/>
            <a:ext cx="8928100" cy="1584325"/>
          </a:xfrm>
        </p:spPr>
        <p:txBody>
          <a:bodyPr/>
          <a:lstStyle/>
          <a:p>
            <a:pPr marL="0" indent="0">
              <a:buFont typeface="Arial" charset="0"/>
              <a:buNone/>
            </a:pPr>
            <a:r>
              <a:rPr lang="el-GR" sz="1800" smtClean="0">
                <a:latin typeface="Arial" charset="0"/>
                <a:cs typeface="Arial"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smtClean="0"/>
          </a:p>
        </p:txBody>
      </p:sp>
      <p:pic>
        <p:nvPicPr>
          <p:cNvPr id="3076"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554413" y="2573338"/>
            <a:ext cx="2035175" cy="711200"/>
          </a:xfrm>
          <a:prstGeom prst="rect">
            <a:avLst/>
          </a:prstGeom>
          <a:noFill/>
          <a:ln w="9525">
            <a:noFill/>
            <a:miter lim="800000"/>
            <a:headEnd/>
            <a:tailEnd/>
          </a:ln>
        </p:spPr>
      </p:pic>
      <p:sp>
        <p:nvSpPr>
          <p:cNvPr id="6" name="TextBox 5"/>
          <p:cNvSpPr txBox="1"/>
          <p:nvPr/>
        </p:nvSpPr>
        <p:spPr>
          <a:xfrm>
            <a:off x="107950" y="3213100"/>
            <a:ext cx="9036050" cy="3644900"/>
          </a:xfrm>
          <a:prstGeom prst="rect">
            <a:avLst/>
          </a:prstGeom>
        </p:spPr>
        <p:txBody>
          <a:bodyPr anchor="ctr"/>
          <a:lstStyle/>
          <a:p>
            <a:pPr>
              <a:defRPr/>
            </a:pPr>
            <a:r>
              <a:rPr lang="el-GR" sz="1800" dirty="0">
                <a:latin typeface="Arial" pitchFamily="34" charset="0"/>
                <a:cs typeface="Arial" pitchFamily="34" charset="0"/>
              </a:rPr>
              <a:t>[1] http://creativecommons.org/licenses/by-nc-sa/4.0/ </a:t>
            </a:r>
            <a:endParaRPr lang="en-US" sz="1800" dirty="0">
              <a:latin typeface="Arial" pitchFamily="34" charset="0"/>
              <a:cs typeface="Arial" pitchFamily="34" charset="0"/>
            </a:endParaRPr>
          </a:p>
          <a:p>
            <a:pP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Ως </a:t>
            </a:r>
            <a:r>
              <a:rPr lang="el-GR" sz="1800" b="1" dirty="0">
                <a:latin typeface="Arial" pitchFamily="34" charset="0"/>
                <a:cs typeface="Arial" pitchFamily="34" charset="0"/>
              </a:rPr>
              <a:t>Μη Εμπορική</a:t>
            </a:r>
            <a:r>
              <a:rPr lang="el-GR" sz="1800" dirty="0">
                <a:latin typeface="Arial" pitchFamily="34" charset="0"/>
                <a:cs typeface="Arial" pitchFamily="34" charset="0"/>
              </a:rPr>
              <a:t> ορίζεται η χρήση:</a:t>
            </a:r>
          </a:p>
          <a:p>
            <a:pPr marL="342900" indent="-342900">
              <a:buFont typeface="Arial" panose="020B0604020202020204" pitchFamily="34" charset="0"/>
              <a:buChar char="•"/>
              <a:defRPr/>
            </a:pPr>
            <a:r>
              <a:rPr lang="el-GR" sz="1800" dirty="0">
                <a:latin typeface="Arial" pitchFamily="34" charset="0"/>
                <a:cs typeface="Arial" pitchFamily="34" charset="0"/>
              </a:rPr>
              <a:t>που δεν περιλαμβάνει άμεσο ή έμμεσο οικονομικό όφελος από την χρήση του έργου, για το διανομέα του έργου και </a:t>
            </a:r>
            <a:r>
              <a:rPr lang="el-GR" sz="1800" dirty="0" err="1">
                <a:latin typeface="Arial" pitchFamily="34" charset="0"/>
                <a:cs typeface="Arial" pitchFamily="34" charset="0"/>
              </a:rPr>
              <a:t>αδειοδόχο</a:t>
            </a:r>
            <a:endParaRPr lang="el-GR" sz="1800" dirty="0">
              <a:latin typeface="Arial" pitchFamily="34" charset="0"/>
              <a:cs typeface="Arial" pitchFamily="34" charset="0"/>
            </a:endParaRP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800" dirty="0">
                <a:latin typeface="Arial" pitchFamily="34" charset="0"/>
                <a:cs typeface="Arial" pitchFamily="34" charset="0"/>
              </a:rPr>
              <a:t>που</a:t>
            </a:r>
            <a:r>
              <a:rPr lang="en-GB" sz="1800" dirty="0">
                <a:latin typeface="Arial" pitchFamily="34" charset="0"/>
                <a:cs typeface="Arial" pitchFamily="34" charset="0"/>
              </a:rPr>
              <a:t> </a:t>
            </a:r>
            <a:r>
              <a:rPr lang="el-GR" sz="1800" dirty="0">
                <a:latin typeface="Arial" pitchFamily="34" charset="0"/>
                <a:cs typeface="Arial" pitchFamily="34" charset="0"/>
              </a:rPr>
              <a:t>δεν προσπορίζει στο διανομέα του έργου και</a:t>
            </a:r>
            <a:r>
              <a:rPr lang="en-GB" sz="1800" dirty="0">
                <a:latin typeface="Arial" pitchFamily="34" charset="0"/>
                <a:cs typeface="Arial" pitchFamily="34" charset="0"/>
              </a:rPr>
              <a:t> </a:t>
            </a:r>
            <a:r>
              <a:rPr lang="el-GR" sz="1800" dirty="0" err="1">
                <a:latin typeface="Arial" pitchFamily="34" charset="0"/>
                <a:cs typeface="Arial" pitchFamily="34" charset="0"/>
              </a:rPr>
              <a:t>αδειοδόχο</a:t>
            </a:r>
            <a:r>
              <a:rPr lang="en-GB" sz="1800" dirty="0">
                <a:latin typeface="Arial" pitchFamily="34" charset="0"/>
                <a:cs typeface="Arial" pitchFamily="34" charset="0"/>
              </a:rPr>
              <a:t> </a:t>
            </a:r>
            <a:r>
              <a:rPr lang="el-GR" sz="1800" dirty="0">
                <a:latin typeface="Arial" pitchFamily="34" charset="0"/>
                <a:cs typeface="Arial" pitchFamily="34" charset="0"/>
              </a:rPr>
              <a:t>έμμεσο οικονομικό όφελος (π.χ. διαφημίσεις) από την προβολή του έργου σε διαδικτυακό </a:t>
            </a:r>
            <a:r>
              <a:rPr lang="el-GR" sz="1800" dirty="0">
                <a:latin typeface="Arial" pitchFamily="34" charset="0"/>
                <a:cs typeface="Arial" pitchFamily="34" charset="0"/>
              </a:rPr>
              <a:t>τόπο</a:t>
            </a:r>
            <a:endParaRPr lang="en-US" sz="1800" dirty="0">
              <a:latin typeface="Arial" pitchFamily="34" charset="0"/>
              <a:cs typeface="Arial" pitchFamily="34" charset="0"/>
            </a:endParaRPr>
          </a:p>
          <a:p>
            <a:pPr marL="342900" indent="-342900">
              <a:buFont typeface="Arial" panose="020B0604020202020204" pitchFamily="34" charset="0"/>
              <a:buChar char="•"/>
              <a:defRPr/>
            </a:pPr>
            <a:endParaRPr lang="el-GR" sz="1800" dirty="0">
              <a:latin typeface="Arial" pitchFamily="34" charset="0"/>
              <a:cs typeface="Arial" pitchFamily="34" charset="0"/>
            </a:endParaRPr>
          </a:p>
          <a:p>
            <a:pPr>
              <a:defRPr/>
            </a:pPr>
            <a:r>
              <a:rPr lang="el-GR" sz="1800" dirty="0">
                <a:latin typeface="Arial" pitchFamily="34" charset="0"/>
                <a:cs typeface="Arial" pitchFamily="34" charset="0"/>
              </a:rPr>
              <a:t>Ο </a:t>
            </a:r>
            <a:r>
              <a:rPr lang="el-GR" sz="1800" dirty="0">
                <a:latin typeface="Arial" pitchFamily="34" charset="0"/>
                <a:cs typeface="Arial" pitchFamily="34" charset="0"/>
              </a:rPr>
              <a:t>δικαιούχος μπορεί να παρέχει στον </a:t>
            </a:r>
            <a:r>
              <a:rPr lang="el-GR" sz="1800" dirty="0" err="1">
                <a:latin typeface="Arial" pitchFamily="34" charset="0"/>
                <a:cs typeface="Arial" pitchFamily="34" charset="0"/>
              </a:rPr>
              <a:t>αδειοδόχο</a:t>
            </a:r>
            <a:r>
              <a:rPr lang="el-GR" sz="1800" dirty="0">
                <a:latin typeface="Arial" pitchFamily="34" charset="0"/>
                <a:cs typeface="Arial" pitchFamily="34" charset="0"/>
              </a:rPr>
              <a:t> ξεχωριστή άδεια να χρησιμοποιεί το έργο για εμπορική χρήση, εφόσον αυτό του ζητηθεί</a:t>
            </a:r>
            <a:r>
              <a:rPr lang="el-GR" sz="1800" dirty="0">
                <a:latin typeface="Arial" pitchFamily="34" charset="0"/>
                <a:cs typeface="Arial" pitchFamily="34" charset="0"/>
              </a:rPr>
              <a:t>.</a:t>
            </a:r>
            <a:endParaRPr lang="el-G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25413" y="281211"/>
            <a:ext cx="8893175" cy="710067"/>
          </a:xfrm>
          <a:prstGeom prst="rect">
            <a:avLst/>
          </a:prstGeom>
          <a:noFill/>
          <a:ln w="9525">
            <a:noFill/>
            <a:miter lim="800000"/>
            <a:headEnd/>
            <a:tailEnd/>
          </a:ln>
        </p:spPr>
        <p:txBody>
          <a:bodyPr lIns="90000" tIns="46800" rIns="90000" bIns="46800">
            <a:spAutoFit/>
          </a:bodyPr>
          <a:lstStyle/>
          <a:p>
            <a:pPr algn="ct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err="1" smtClean="0">
                <a:latin typeface="Arial" charset="0"/>
                <a:ea typeface="Microsoft YaHei" pitchFamily="34" charset="-122"/>
                <a:cs typeface="Arial" charset="0"/>
              </a:rPr>
              <a:t>Ψευδέγχρωμες</a:t>
            </a:r>
            <a:r>
              <a:rPr lang="el-GR" sz="4000" b="1" dirty="0" smtClean="0">
                <a:latin typeface="Arial" charset="0"/>
                <a:ea typeface="Microsoft YaHei" pitchFamily="34" charset="-122"/>
                <a:cs typeface="Arial" charset="0"/>
              </a:rPr>
              <a:t> </a:t>
            </a:r>
            <a:r>
              <a:rPr lang="el-GR" sz="4000" b="1" dirty="0">
                <a:latin typeface="Arial" charset="0"/>
                <a:ea typeface="Microsoft YaHei" pitchFamily="34" charset="-122"/>
                <a:cs typeface="Arial" charset="0"/>
              </a:rPr>
              <a:t>Εικόνες </a:t>
            </a:r>
            <a:r>
              <a:rPr lang="en-US" sz="4000" b="1" dirty="0">
                <a:latin typeface="Arial" charset="0"/>
                <a:ea typeface="Microsoft YaHei" pitchFamily="34" charset="-122"/>
                <a:cs typeface="Arial" charset="0"/>
              </a:rPr>
              <a:t>FCC</a:t>
            </a:r>
            <a:r>
              <a:rPr lang="el-GR" sz="40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(1)</a:t>
            </a:r>
            <a:endParaRPr lang="en-US" sz="4000" b="1" dirty="0">
              <a:latin typeface="Arial" charset="0"/>
              <a:ea typeface="Microsoft YaHei" pitchFamily="34" charset="-122"/>
              <a:cs typeface="Arial" charset="0"/>
            </a:endParaRPr>
          </a:p>
        </p:txBody>
      </p:sp>
      <p:sp>
        <p:nvSpPr>
          <p:cNvPr id="61443" name="Text Box 2"/>
          <p:cNvSpPr txBox="1">
            <a:spLocks noChangeArrowheads="1"/>
          </p:cNvSpPr>
          <p:nvPr/>
        </p:nvSpPr>
        <p:spPr bwMode="auto">
          <a:xfrm>
            <a:off x="125412" y="2183513"/>
            <a:ext cx="8893175" cy="4341831"/>
          </a:xfrm>
          <a:prstGeom prst="rect">
            <a:avLst/>
          </a:prstGeom>
          <a:noFill/>
          <a:ln w="9525">
            <a:noFill/>
            <a:round/>
            <a:headEnd/>
            <a:tailEnd/>
          </a:ln>
        </p:spPr>
        <p:txBody>
          <a:bodyPr wrap="square" lIns="90000" tIns="46800" rIns="90000" bIns="46800">
            <a:spAutoFit/>
          </a:bodyPr>
          <a:lstStyle/>
          <a:p>
            <a:pPr marL="342900" indent="-3429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pitchFamily="34" charset="-122"/>
              </a:rPr>
              <a:t>Το γυμνό και ξηρό έδαφος εκδηλώνεται με φωτεινούς τόνους, καθώς ανακλά την ΗΜ ακτινοβολία σε όλο το φάσμα ορατού και υπερύθρου</a:t>
            </a:r>
            <a:r>
              <a:rPr lang="el-GR" altLang="el-GR" sz="2400" dirty="0" smtClean="0">
                <a:latin typeface="Arial" charset="0"/>
                <a:ea typeface="Microsoft YaHei" pitchFamily="34" charset="-122"/>
              </a:rPr>
              <a:t>.</a:t>
            </a: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1600" dirty="0">
              <a:latin typeface="Arial" charset="0"/>
              <a:ea typeface="Microsoft YaHei" pitchFamily="34" charset="-122"/>
            </a:endParaRPr>
          </a:p>
          <a:p>
            <a:pPr marL="342900" indent="-3429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pitchFamily="34" charset="-122"/>
              </a:rPr>
              <a:t>Η βλάστηση εκδηλώνεται με αποχρώσεις του ερυθρού, καθώς ανακλά έντονα στο εγγύς υπέρυθρο, στο οποίο αποδίδεται το ερυθρό χρώμα</a:t>
            </a:r>
            <a:r>
              <a:rPr lang="el-GR" altLang="el-GR" sz="2400" dirty="0" smtClean="0">
                <a:latin typeface="Arial" charset="0"/>
                <a:ea typeface="Microsoft YaHei" pitchFamily="34" charset="-122"/>
              </a:rPr>
              <a:t>.</a:t>
            </a: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altLang="el-GR" sz="1600" dirty="0">
              <a:latin typeface="Arial" charset="0"/>
              <a:ea typeface="Microsoft YaHei" pitchFamily="34" charset="-122"/>
            </a:endParaRPr>
          </a:p>
          <a:p>
            <a:pPr marL="342900" indent="-3429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400" dirty="0">
                <a:latin typeface="Arial" charset="0"/>
                <a:ea typeface="Microsoft YaHei" pitchFamily="34" charset="-122"/>
              </a:rPr>
              <a:t>Οι αστικές περιοχές εμφανίζονται με ελαφρά κυανή απόχρωση, λόγω του ότι ανακλούν περισσότερο το φυσικό πράσινο (που αποδίδεται με μπλε) και το φυσικό ερυθρό (που αποδίδεται με πράσινο), από όσο το εγγύς υπέρυθρο.</a:t>
            </a:r>
            <a:r>
              <a:rPr lang="en-US" altLang="el-GR" sz="2400" dirty="0">
                <a:latin typeface="Arial" charset="0"/>
                <a:ea typeface="Microsoft YaHei" pitchFamily="34" charset="-122"/>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25413" y="281211"/>
            <a:ext cx="8893175" cy="710067"/>
          </a:xfrm>
          <a:prstGeom prst="rect">
            <a:avLst/>
          </a:prstGeom>
          <a:noFill/>
          <a:ln w="9525">
            <a:noFill/>
            <a:miter lim="800000"/>
            <a:headEnd/>
            <a:tailEnd/>
          </a:ln>
        </p:spPr>
        <p:txBody>
          <a:bodyPr lIns="90000" tIns="46800" rIns="90000" bIns="46800">
            <a:spAutoFit/>
          </a:bodyPr>
          <a:lstStyle/>
          <a:p>
            <a:pPr algn="ct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err="1" smtClean="0">
                <a:latin typeface="Arial" charset="0"/>
                <a:ea typeface="Microsoft YaHei" pitchFamily="34" charset="-122"/>
                <a:cs typeface="Arial" charset="0"/>
              </a:rPr>
              <a:t>Ψευδέγχρωμες</a:t>
            </a:r>
            <a:r>
              <a:rPr lang="el-GR" sz="4000" b="1" dirty="0" smtClean="0">
                <a:latin typeface="Arial" charset="0"/>
                <a:ea typeface="Microsoft YaHei" pitchFamily="34" charset="-122"/>
                <a:cs typeface="Arial" charset="0"/>
              </a:rPr>
              <a:t> </a:t>
            </a:r>
            <a:r>
              <a:rPr lang="el-GR" sz="4000" b="1" dirty="0">
                <a:latin typeface="Arial" charset="0"/>
                <a:ea typeface="Microsoft YaHei" pitchFamily="34" charset="-122"/>
                <a:cs typeface="Arial" charset="0"/>
              </a:rPr>
              <a:t>Εικόνες </a:t>
            </a:r>
            <a:r>
              <a:rPr lang="en-US" sz="4000" b="1" dirty="0">
                <a:latin typeface="Arial" charset="0"/>
                <a:ea typeface="Microsoft YaHei" pitchFamily="34" charset="-122"/>
                <a:cs typeface="Arial" charset="0"/>
              </a:rPr>
              <a:t>FCC</a:t>
            </a:r>
            <a:r>
              <a:rPr lang="el-GR" sz="40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(2)</a:t>
            </a:r>
            <a:endParaRPr lang="en-US" sz="4000" b="1" dirty="0">
              <a:latin typeface="Arial" charset="0"/>
              <a:ea typeface="Microsoft YaHei" pitchFamily="34" charset="-122"/>
              <a:cs typeface="Arial" charset="0"/>
            </a:endParaRPr>
          </a:p>
        </p:txBody>
      </p:sp>
      <p:sp>
        <p:nvSpPr>
          <p:cNvPr id="62467" name="Ορθογώνιο 2"/>
          <p:cNvSpPr>
            <a:spLocks noChangeArrowheads="1"/>
          </p:cNvSpPr>
          <p:nvPr/>
        </p:nvSpPr>
        <p:spPr bwMode="auto">
          <a:xfrm>
            <a:off x="125413" y="2492896"/>
            <a:ext cx="9018587" cy="3046988"/>
          </a:xfrm>
          <a:prstGeom prst="rect">
            <a:avLst/>
          </a:prstGeom>
          <a:noFill/>
          <a:ln w="9525">
            <a:noFill/>
            <a:miter lim="800000"/>
            <a:headEnd/>
            <a:tailEnd/>
          </a:ln>
        </p:spPr>
        <p:txBody>
          <a:bodyPr wrap="square">
            <a:spAutoFit/>
          </a:bodyPr>
          <a:lstStyle/>
          <a:p>
            <a:pPr marL="342900" indent="-342900">
              <a:buFont typeface="Arial" charset="0"/>
              <a:buChar char="•"/>
            </a:pPr>
            <a:r>
              <a:rPr lang="el-GR" altLang="el-GR" sz="2400" dirty="0">
                <a:latin typeface="Arial" charset="0"/>
                <a:ea typeface="Microsoft YaHei" pitchFamily="34" charset="-122"/>
              </a:rPr>
              <a:t>Τα βαθιά νερά εμφανίζονται με βαθύ μπλε απόχρωση λόγω περιορισμένης </a:t>
            </a:r>
            <a:r>
              <a:rPr lang="el-GR" altLang="el-GR" sz="2400" dirty="0" err="1">
                <a:latin typeface="Arial" charset="0"/>
                <a:ea typeface="Microsoft YaHei" pitchFamily="34" charset="-122"/>
              </a:rPr>
              <a:t>ανακλαστικότητας</a:t>
            </a:r>
            <a:r>
              <a:rPr lang="el-GR" altLang="el-GR" sz="2400" dirty="0">
                <a:latin typeface="Arial" charset="0"/>
                <a:ea typeface="Microsoft YaHei" pitchFamily="34" charset="-122"/>
              </a:rPr>
              <a:t> στο πράσινο (που αποδίδεται ως μπλε) και απορρόφησης στις άλλες ζώνες.</a:t>
            </a:r>
          </a:p>
          <a:p>
            <a:pPr marL="342900" indent="-342900">
              <a:buFont typeface="Arial" charset="0"/>
              <a:buChar char="•"/>
            </a:pPr>
            <a:endParaRPr lang="el-GR" altLang="el-GR" sz="2400" dirty="0">
              <a:latin typeface="Arial" charset="0"/>
              <a:ea typeface="Microsoft YaHei" pitchFamily="34" charset="-122"/>
            </a:endParaRPr>
          </a:p>
          <a:p>
            <a:pPr marL="342900" indent="-342900">
              <a:buFont typeface="Arial" charset="0"/>
              <a:buChar char="•"/>
            </a:pPr>
            <a:r>
              <a:rPr lang="el-GR" altLang="el-GR" sz="2400" dirty="0">
                <a:latin typeface="Arial" charset="0"/>
                <a:ea typeface="Microsoft YaHei" pitchFamily="34" charset="-122"/>
              </a:rPr>
              <a:t>Ρηχά νερά, που ενδεχομένως περιέχουν και αιωρήματα, ανακλούν σε κάποιο βαθμό το φυσικό πράσινο και το φυσικό ερυθρό, με αποτέλεσμα να εμφανίζονται με κάπως πιο ανοικτές αποχρώσεις του μπλε.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Ορθογώνιο 3"/>
          <p:cNvSpPr>
            <a:spLocks noChangeArrowheads="1"/>
          </p:cNvSpPr>
          <p:nvPr/>
        </p:nvSpPr>
        <p:spPr bwMode="auto">
          <a:xfrm>
            <a:off x="0" y="2309385"/>
            <a:ext cx="9144000" cy="443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eaLnBrk="1" hangingPunct="1">
              <a:buFont typeface="Arial" panose="020B0604020202020204" pitchFamily="34" charset="0"/>
              <a:buChar char="•"/>
              <a:defRPr/>
            </a:pPr>
            <a:r>
              <a:rPr lang="el-GR" altLang="el-GR" dirty="0" smtClean="0">
                <a:latin typeface="Arial" panose="020B0604020202020204" pitchFamily="34" charset="0"/>
                <a:cs typeface="Arial" panose="020B0604020202020204" pitchFamily="34" charset="0"/>
              </a:rPr>
              <a:t>Αποκατάσταση χαμένων ή κατεστραμμένων γραμμών σάρωσης (συνήθως, λόγω κάποιου ελαττωματικού ανιχνευτή στο όργανο).</a:t>
            </a:r>
            <a:endParaRPr lang="en-US" altLang="el-GR" dirty="0" smtClean="0">
              <a:latin typeface="Arial" panose="020B0604020202020204" pitchFamily="34" charset="0"/>
              <a:cs typeface="Arial" panose="020B0604020202020204" pitchFamily="34" charset="0"/>
            </a:endParaRPr>
          </a:p>
          <a:p>
            <a:pPr eaLnBrk="1" hangingPunct="1">
              <a:defRPr/>
            </a:pPr>
            <a:endParaRPr lang="el-GR" altLang="el-GR" sz="16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l-GR" altLang="el-GR" dirty="0" smtClean="0">
                <a:latin typeface="Arial" panose="020B0604020202020204" pitchFamily="34" charset="0"/>
                <a:cs typeface="Arial" panose="020B0604020202020204" pitchFamily="34" charset="0"/>
              </a:rPr>
              <a:t>Φιλτράρισμα τυχαίου θορύβου.</a:t>
            </a:r>
            <a:endParaRPr lang="en-US" altLang="el-GR" dirty="0" smtClean="0">
              <a:latin typeface="Arial" panose="020B0604020202020204" pitchFamily="34" charset="0"/>
              <a:cs typeface="Arial" panose="020B0604020202020204" pitchFamily="34" charset="0"/>
            </a:endParaRPr>
          </a:p>
          <a:p>
            <a:pPr eaLnBrk="1" hangingPunct="1">
              <a:defRPr/>
            </a:pPr>
            <a:endParaRPr lang="el-GR" altLang="el-GR" sz="16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l-GR" altLang="el-GR" dirty="0" smtClean="0">
                <a:latin typeface="Arial" panose="020B0604020202020204" pitchFamily="34" charset="0"/>
                <a:cs typeface="Arial" panose="020B0604020202020204" pitchFamily="34" charset="0"/>
              </a:rPr>
              <a:t>Απομάκρυνση ζωνών του θορύβου (</a:t>
            </a:r>
            <a:r>
              <a:rPr lang="el-GR" altLang="el-GR" dirty="0" err="1" smtClean="0">
                <a:latin typeface="Arial" panose="020B0604020202020204" pitchFamily="34" charset="0"/>
                <a:cs typeface="Arial" panose="020B0604020202020204" pitchFamily="34" charset="0"/>
              </a:rPr>
              <a:t>destriping</a:t>
            </a:r>
            <a:r>
              <a:rPr lang="el-GR" altLang="el-GR" dirty="0" smtClean="0">
                <a:latin typeface="Arial" panose="020B0604020202020204" pitchFamily="34" charset="0"/>
                <a:cs typeface="Arial" panose="020B0604020202020204" pitchFamily="34" charset="0"/>
              </a:rPr>
              <a:t>).</a:t>
            </a:r>
            <a:endParaRPr lang="en-US" altLang="el-GR" dirty="0" smtClean="0">
              <a:latin typeface="Arial" panose="020B0604020202020204" pitchFamily="34" charset="0"/>
              <a:cs typeface="Arial" panose="020B0604020202020204" pitchFamily="34" charset="0"/>
            </a:endParaRPr>
          </a:p>
          <a:p>
            <a:pPr eaLnBrk="1" hangingPunct="1">
              <a:defRPr/>
            </a:pPr>
            <a:endParaRPr lang="el-GR" altLang="el-GR" sz="1800"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l-GR" altLang="el-GR" i="1" dirty="0" smtClean="0">
                <a:latin typeface="Arial" panose="020B0604020202020204" pitchFamily="34" charset="0"/>
                <a:cs typeface="Arial" panose="020B0604020202020204" pitchFamily="34" charset="0"/>
              </a:rPr>
              <a:t>Απομάκρυνση της ατμοσφαιρικής επίδρασης. </a:t>
            </a:r>
            <a:endParaRPr lang="en-US" altLang="el-GR" sz="2000" i="1" dirty="0" smtClean="0">
              <a:latin typeface="Arial" panose="020B0604020202020204" pitchFamily="34" charset="0"/>
              <a:cs typeface="Arial" panose="020B0604020202020204" pitchFamily="34" charset="0"/>
            </a:endParaRPr>
          </a:p>
          <a:p>
            <a:pPr eaLnBrk="1" hangingPunct="1">
              <a:defRPr/>
            </a:pPr>
            <a:endParaRPr lang="el-GR" altLang="el-GR" sz="1600" i="1" dirty="0" smtClean="0">
              <a:latin typeface="Arial" panose="020B0604020202020204" pitchFamily="34" charset="0"/>
              <a:cs typeface="Arial" panose="020B0604020202020204" pitchFamily="34" charset="0"/>
            </a:endParaRPr>
          </a:p>
          <a:p>
            <a:pPr marL="342900" indent="-342900" eaLnBrk="1" hangingPunct="1">
              <a:buFont typeface="Arial" panose="020B0604020202020204" pitchFamily="34" charset="0"/>
              <a:buChar char="•"/>
              <a:defRPr/>
            </a:pPr>
            <a:r>
              <a:rPr lang="el-GR" altLang="el-GR" dirty="0" smtClean="0">
                <a:latin typeface="Arial" panose="020B0604020202020204" pitchFamily="34" charset="0"/>
                <a:cs typeface="Arial" panose="020B0604020202020204" pitchFamily="34" charset="0"/>
              </a:rPr>
              <a:t>Γεωμετρικές διορθώσεις (λόγω κίνησης και καμπυλότητας της Γης, κίνησης του ίδιου του δορυφόρου, διαταραχών τροχιάς και ταχύτητας σάρωσης, κ.λπ.).</a:t>
            </a:r>
          </a:p>
        </p:txBody>
      </p:sp>
      <p:sp>
        <p:nvSpPr>
          <p:cNvPr id="63491" name="Text Box 1"/>
          <p:cNvSpPr txBox="1">
            <a:spLocks noChangeArrowheads="1"/>
          </p:cNvSpPr>
          <p:nvPr/>
        </p:nvSpPr>
        <p:spPr bwMode="auto">
          <a:xfrm>
            <a:off x="0" y="89049"/>
            <a:ext cx="9144000" cy="1755775"/>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err="1">
                <a:latin typeface="Arial" charset="0"/>
                <a:ea typeface="Microsoft YaHei" pitchFamily="34" charset="-122"/>
                <a:cs typeface="Arial" charset="0"/>
              </a:rPr>
              <a:t>Προεπεξεργασία</a:t>
            </a:r>
            <a:r>
              <a:rPr lang="el-GR" sz="3600" b="1" dirty="0">
                <a:latin typeface="Arial" charset="0"/>
                <a:ea typeface="Microsoft YaHei" pitchFamily="34" charset="-122"/>
                <a:cs typeface="Arial" charset="0"/>
              </a:rPr>
              <a:t> Εικόνας (Αποκατάσταση εικόνας, </a:t>
            </a:r>
            <a:r>
              <a:rPr lang="el-GR" sz="3600" b="1" dirty="0" err="1">
                <a:latin typeface="Arial" charset="0"/>
                <a:ea typeface="Microsoft YaHei" pitchFamily="34" charset="-122"/>
                <a:cs typeface="Arial" charset="0"/>
              </a:rPr>
              <a:t>image</a:t>
            </a:r>
            <a:r>
              <a:rPr lang="el-GR" sz="3600" b="1" dirty="0">
                <a:latin typeface="Arial" charset="0"/>
                <a:ea typeface="Microsoft YaHei" pitchFamily="34" charset="-122"/>
                <a:cs typeface="Arial" charset="0"/>
              </a:rPr>
              <a:t> </a:t>
            </a:r>
            <a:r>
              <a:rPr lang="el-GR" sz="3600" b="1" dirty="0" err="1">
                <a:latin typeface="Arial" charset="0"/>
                <a:ea typeface="Microsoft YaHei" pitchFamily="34" charset="-122"/>
                <a:cs typeface="Arial" charset="0"/>
              </a:rPr>
              <a:t>restoration</a:t>
            </a:r>
            <a:r>
              <a:rPr lang="el-GR" sz="3600" b="1" dirty="0">
                <a:latin typeface="Arial" charset="0"/>
                <a:ea typeface="Microsoft YaHei" pitchFamily="34" charset="-122"/>
                <a:cs typeface="Arial" charset="0"/>
              </a:rPr>
              <a:t>)</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(1)</a:t>
            </a:r>
            <a:endParaRPr lang="el-GR" sz="2800"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0" y="161057"/>
            <a:ext cx="9144000" cy="1755775"/>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err="1">
                <a:latin typeface="Arial" charset="0"/>
                <a:ea typeface="Microsoft YaHei" pitchFamily="34" charset="-122"/>
                <a:cs typeface="Arial" charset="0"/>
              </a:rPr>
              <a:t>Προεπεξεργασία</a:t>
            </a:r>
            <a:r>
              <a:rPr lang="el-GR" sz="3600" b="1" dirty="0">
                <a:latin typeface="Arial" charset="0"/>
                <a:ea typeface="Microsoft YaHei" pitchFamily="34" charset="-122"/>
                <a:cs typeface="Arial" charset="0"/>
              </a:rPr>
              <a:t> Εικόνας (Αποκατάσταση εικόνας, </a:t>
            </a:r>
            <a:r>
              <a:rPr lang="el-GR" sz="3600" b="1" dirty="0" err="1">
                <a:latin typeface="Arial" charset="0"/>
                <a:ea typeface="Microsoft YaHei" pitchFamily="34" charset="-122"/>
                <a:cs typeface="Arial" charset="0"/>
              </a:rPr>
              <a:t>image</a:t>
            </a:r>
            <a:r>
              <a:rPr lang="el-GR" sz="3600" b="1" dirty="0">
                <a:latin typeface="Arial" charset="0"/>
                <a:ea typeface="Microsoft YaHei" pitchFamily="34" charset="-122"/>
                <a:cs typeface="Arial" charset="0"/>
              </a:rPr>
              <a:t> </a:t>
            </a:r>
            <a:r>
              <a:rPr lang="el-GR" sz="3600" b="1" dirty="0" err="1">
                <a:latin typeface="Arial" charset="0"/>
                <a:ea typeface="Microsoft YaHei" pitchFamily="34" charset="-122"/>
                <a:cs typeface="Arial" charset="0"/>
              </a:rPr>
              <a:t>restoration</a:t>
            </a:r>
            <a:r>
              <a:rPr lang="el-GR" sz="3600" b="1" dirty="0">
                <a:latin typeface="Arial" charset="0"/>
                <a:ea typeface="Microsoft YaHei" pitchFamily="34" charset="-122"/>
                <a:cs typeface="Arial" charset="0"/>
              </a:rPr>
              <a:t>)</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(2)</a:t>
            </a:r>
            <a:endParaRPr lang="el-GR" sz="2800" b="1" dirty="0">
              <a:latin typeface="Arial" charset="0"/>
              <a:ea typeface="Microsoft YaHei" pitchFamily="34" charset="-122"/>
              <a:cs typeface="Arial" charset="0"/>
            </a:endParaRPr>
          </a:p>
        </p:txBody>
      </p:sp>
      <p:sp>
        <p:nvSpPr>
          <p:cNvPr id="3" name="Ορθογώνιο 2"/>
          <p:cNvSpPr/>
          <p:nvPr/>
        </p:nvSpPr>
        <p:spPr>
          <a:xfrm>
            <a:off x="0" y="2820992"/>
            <a:ext cx="9036496" cy="3416320"/>
          </a:xfrm>
          <a:prstGeom prst="rect">
            <a:avLst/>
          </a:prstGeom>
        </p:spPr>
        <p:txBody>
          <a:bodyPr wrap="square">
            <a:spAutoFit/>
          </a:bodyPr>
          <a:lstStyle/>
          <a:p>
            <a:pPr marL="342900" indent="-342900">
              <a:buFont typeface="Arial" panose="020B0604020202020204" pitchFamily="34" charset="0"/>
              <a:buChar char="•"/>
              <a:defRPr/>
            </a:pPr>
            <a:r>
              <a:rPr lang="el-GR" altLang="el-GR" sz="2400" dirty="0" err="1">
                <a:solidFill>
                  <a:prstClr val="black"/>
                </a:solidFill>
                <a:latin typeface="Arial" panose="020B0604020202020204" pitchFamily="34" charset="0"/>
                <a:cs typeface="Arial" panose="020B0604020202020204" pitchFamily="34" charset="0"/>
              </a:rPr>
              <a:t>Γεωαναφορά</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georeference</a:t>
            </a:r>
            <a:r>
              <a:rPr lang="el-GR" altLang="el-GR" sz="2400" dirty="0">
                <a:solidFill>
                  <a:prstClr val="black"/>
                </a:solidFill>
                <a:latin typeface="Arial" panose="020B0604020202020204" pitchFamily="34" charset="0"/>
                <a:cs typeface="Arial" panose="020B0604020202020204" pitchFamily="34" charset="0"/>
              </a:rPr>
              <a:t>) της εικόνας, με τη βοήθεια σημείων ελέγχου στο έδαφος με γνωστές συντεταγμένες, για να μετασχηματισθεί όλη η εικόνα και να λάβει σωστές γεωγραφικές συντεταγμένες, σε ένα προβολικό σύστημα.</a:t>
            </a:r>
            <a:endParaRPr lang="en-US" altLang="el-GR" sz="2400" dirty="0">
              <a:solidFill>
                <a:prstClr val="black"/>
              </a:solidFill>
              <a:latin typeface="Arial" panose="020B0604020202020204" pitchFamily="34" charset="0"/>
              <a:cs typeface="Arial" panose="020B0604020202020204" pitchFamily="34" charset="0"/>
            </a:endParaRPr>
          </a:p>
          <a:p>
            <a:pPr>
              <a:defRPr/>
            </a:pPr>
            <a:endParaRPr lang="el-GR" altLang="el-GR"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l-GR" altLang="el-GR" sz="2400" dirty="0">
                <a:solidFill>
                  <a:prstClr val="black"/>
                </a:solidFill>
                <a:latin typeface="Arial" panose="020B0604020202020204" pitchFamily="34" charset="0"/>
                <a:cs typeface="Arial" panose="020B0604020202020204" pitchFamily="34" charset="0"/>
              </a:rPr>
              <a:t>Βελτίωση της χωρικής διακριτικής ικανότητας της εικόνας μέσω συγχώνευσης (</a:t>
            </a:r>
            <a:r>
              <a:rPr lang="el-GR" altLang="el-GR" sz="2400" dirty="0" err="1">
                <a:solidFill>
                  <a:prstClr val="black"/>
                </a:solidFill>
                <a:latin typeface="Arial" panose="020B0604020202020204" pitchFamily="34" charset="0"/>
                <a:cs typeface="Arial" panose="020B0604020202020204" pitchFamily="34" charset="0"/>
              </a:rPr>
              <a:t>image</a:t>
            </a:r>
            <a:r>
              <a:rPr lang="el-GR" altLang="el-GR" sz="2400" dirty="0">
                <a:solidFill>
                  <a:prstClr val="black"/>
                </a:solidFill>
                <a:latin typeface="Arial" panose="020B0604020202020204" pitchFamily="34" charset="0"/>
                <a:cs typeface="Arial" panose="020B0604020202020204" pitchFamily="34" charset="0"/>
              </a:rPr>
              <a:t> </a:t>
            </a:r>
            <a:r>
              <a:rPr lang="el-GR" altLang="el-GR" sz="2400" dirty="0" err="1">
                <a:solidFill>
                  <a:prstClr val="black"/>
                </a:solidFill>
                <a:latin typeface="Arial" panose="020B0604020202020204" pitchFamily="34" charset="0"/>
                <a:cs typeface="Arial" panose="020B0604020202020204" pitchFamily="34" charset="0"/>
              </a:rPr>
              <a:t>fusion</a:t>
            </a:r>
            <a:r>
              <a:rPr lang="el-GR" altLang="el-GR" sz="2400" dirty="0">
                <a:solidFill>
                  <a:prstClr val="black"/>
                </a:solidFill>
                <a:latin typeface="Arial" panose="020B0604020202020204" pitchFamily="34" charset="0"/>
                <a:cs typeface="Arial" panose="020B0604020202020204" pitchFamily="34" charset="0"/>
              </a:rPr>
              <a:t>).</a:t>
            </a:r>
            <a:endParaRPr lang="en-US" altLang="el-GR"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l-GR" altLang="el-GR" sz="2400"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l-GR" altLang="el-GR" sz="2400" dirty="0">
                <a:solidFill>
                  <a:prstClr val="black"/>
                </a:solidFill>
                <a:latin typeface="Arial" panose="020B0604020202020204" pitchFamily="34" charset="0"/>
                <a:cs typeface="Arial" panose="020B0604020202020204" pitchFamily="34" charset="0"/>
              </a:rPr>
              <a:t>Τοπογραφικές διορθώσεις και </a:t>
            </a:r>
            <a:r>
              <a:rPr lang="el-GR" altLang="el-GR" sz="2400" dirty="0" err="1">
                <a:solidFill>
                  <a:prstClr val="black"/>
                </a:solidFill>
                <a:latin typeface="Arial" panose="020B0604020202020204" pitchFamily="34" charset="0"/>
                <a:cs typeface="Arial" panose="020B0604020202020204" pitchFamily="34" charset="0"/>
              </a:rPr>
              <a:t>ορθοαναγωγή</a:t>
            </a:r>
            <a:r>
              <a:rPr lang="el-GR" altLang="el-GR" sz="2400" dirty="0">
                <a:solidFill>
                  <a:prstClr val="black"/>
                </a:solidFill>
                <a:latin typeface="Arial" panose="020B0604020202020204" pitchFamily="34" charset="0"/>
                <a:cs typeface="Arial" panose="020B0604020202020204"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Ορθογώνιο 3"/>
          <p:cNvSpPr>
            <a:spLocks noChangeArrowheads="1"/>
          </p:cNvSpPr>
          <p:nvPr/>
        </p:nvSpPr>
        <p:spPr bwMode="auto">
          <a:xfrm>
            <a:off x="0" y="2204859"/>
            <a:ext cx="91440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l-GR" altLang="el-GR" sz="2200" dirty="0" smtClean="0">
                <a:latin typeface="Arial" panose="020B0604020202020204" pitchFamily="34" charset="0"/>
                <a:cs typeface="Arial" panose="020B0604020202020204" pitchFamily="34" charset="0"/>
              </a:rPr>
              <a:t>Η ηλεκτρομαγνητική ακτινοβολία (ΗΜ) που εκπέμπεται από τον Ήλιο διέρχεται μέσα από την ατμόσφαιρα, φθάνει στη γήινη επιφάνεια, ανακλάται ή επανεκπέμπεται, και, κατόπιν, περνώντας ξανά μέσα από την ατμόσφαιρα, λαμβάνεται από τα όργανα καταγραφής (δέκτες) που υπάρχουν στους δορυφόρους.</a:t>
            </a:r>
          </a:p>
          <a:p>
            <a:pPr eaLnBrk="1" hangingPunct="1">
              <a:defRPr/>
            </a:pPr>
            <a:endParaRPr lang="el-GR" altLang="el-GR" sz="2200" dirty="0" smtClean="0">
              <a:latin typeface="Arial" panose="020B0604020202020204" pitchFamily="34" charset="0"/>
              <a:cs typeface="Arial" panose="020B0604020202020204" pitchFamily="34" charset="0"/>
            </a:endParaRPr>
          </a:p>
          <a:p>
            <a:pPr eaLnBrk="1" hangingPunct="1">
              <a:defRPr/>
            </a:pPr>
            <a:r>
              <a:rPr lang="el-GR" altLang="el-GR" sz="2200" dirty="0" smtClean="0">
                <a:latin typeface="Arial" panose="020B0604020202020204" pitchFamily="34" charset="0"/>
                <a:cs typeface="Arial" panose="020B0604020202020204" pitchFamily="34" charset="0"/>
              </a:rPr>
              <a:t>Κατά τη διπλή διέλευσή της από την ατμόσφαιρα, η ακτινοβολία μπορεί: </a:t>
            </a:r>
          </a:p>
          <a:p>
            <a:pPr eaLnBrk="1" hangingPunct="1">
              <a:defRPr/>
            </a:pPr>
            <a:r>
              <a:rPr lang="el-GR" altLang="el-GR" sz="2200" dirty="0" smtClean="0">
                <a:latin typeface="Arial" panose="020B0604020202020204" pitchFamily="34" charset="0"/>
                <a:cs typeface="Arial" panose="020B0604020202020204" pitchFamily="34" charset="0"/>
              </a:rPr>
              <a:t>α) Να σκεδαστεί σε διάφορες κατευθύνσεις.</a:t>
            </a:r>
          </a:p>
          <a:p>
            <a:pPr eaLnBrk="1" hangingPunct="1">
              <a:defRPr/>
            </a:pPr>
            <a:r>
              <a:rPr lang="el-GR" altLang="el-GR" sz="2200" dirty="0" smtClean="0">
                <a:latin typeface="Arial" panose="020B0604020202020204" pitchFamily="34" charset="0"/>
                <a:cs typeface="Arial" panose="020B0604020202020204" pitchFamily="34" charset="0"/>
              </a:rPr>
              <a:t>β) Να απορροφηθεί και να ακτινοβοληθεί ξανά σε μήκη κύματος μεγαλύτερα από τα προσπίπτοντα (θερμική εκπομπή ΗΜ ακτινοβολίας).</a:t>
            </a:r>
          </a:p>
          <a:p>
            <a:pPr eaLnBrk="1" hangingPunct="1">
              <a:defRPr/>
            </a:pPr>
            <a:r>
              <a:rPr lang="el-GR" altLang="el-GR" sz="2200" dirty="0" smtClean="0">
                <a:latin typeface="Arial" panose="020B0604020202020204" pitchFamily="34" charset="0"/>
                <a:cs typeface="Arial" panose="020B0604020202020204" pitchFamily="34" charset="0"/>
              </a:rPr>
              <a:t>γ) Να ανακλαστεί και να διαχυθεί χωρίς καμιά μεταβολή στην ταχύτητα και στο μήκος κύματός της.</a:t>
            </a:r>
          </a:p>
        </p:txBody>
      </p:sp>
      <p:sp>
        <p:nvSpPr>
          <p:cNvPr id="65539" name="Text Box 1"/>
          <p:cNvSpPr txBox="1">
            <a:spLocks noChangeArrowheads="1"/>
          </p:cNvSpPr>
          <p:nvPr/>
        </p:nvSpPr>
        <p:spPr bwMode="auto">
          <a:xfrm>
            <a:off x="0" y="189260"/>
            <a:ext cx="9144000" cy="1079500"/>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latin typeface="Arial" charset="0"/>
                <a:ea typeface="Microsoft YaHei" pitchFamily="34" charset="-122"/>
                <a:cs typeface="Arial" charset="0"/>
              </a:rPr>
              <a:t>Απομάκρυνση της Ατμοσφαιρικής Επίδρασης</a:t>
            </a:r>
            <a:r>
              <a:rPr lang="en-US" sz="32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ή Ατμοσφαιρική Διόρθωση Εικόνων</a:t>
            </a:r>
            <a:r>
              <a:rPr lang="en-US" sz="3200" b="1" dirty="0">
                <a:latin typeface="Arial" charset="0"/>
                <a:ea typeface="Microsoft YaHei" pitchFamily="34" charset="-122"/>
                <a:cs typeface="Arial" charset="0"/>
              </a:rPr>
              <a:t> </a:t>
            </a:r>
            <a:r>
              <a:rPr lang="en-US" sz="2400" b="1" dirty="0">
                <a:latin typeface="Arial" charset="0"/>
                <a:ea typeface="Microsoft YaHei" pitchFamily="34" charset="-122"/>
                <a:cs typeface="Arial" charset="0"/>
              </a:rPr>
              <a:t>(1)</a:t>
            </a:r>
            <a:endParaRPr lang="el-GR"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Ορθογώνιο 3"/>
          <p:cNvSpPr>
            <a:spLocks noChangeArrowheads="1"/>
          </p:cNvSpPr>
          <p:nvPr/>
        </p:nvSpPr>
        <p:spPr bwMode="auto">
          <a:xfrm>
            <a:off x="107504" y="2399397"/>
            <a:ext cx="8928992" cy="4154984"/>
          </a:xfrm>
          <a:prstGeom prst="rect">
            <a:avLst/>
          </a:prstGeom>
          <a:noFill/>
          <a:ln w="9525">
            <a:noFill/>
            <a:miter lim="800000"/>
            <a:headEnd/>
            <a:tailEnd/>
          </a:ln>
        </p:spPr>
        <p:txBody>
          <a:bodyPr wrap="square">
            <a:spAutoFit/>
          </a:bodyPr>
          <a:lstStyle/>
          <a:p>
            <a:r>
              <a:rPr lang="el-GR" altLang="el-GR" sz="2200" dirty="0">
                <a:latin typeface="Arial" charset="0"/>
                <a:cs typeface="Arial" charset="0"/>
              </a:rPr>
              <a:t>Επιπλέον, το ΗΜ σήμα του αντικειμένου που καταγράφει ο δορυφόρος επηρεάζεται από παράγοντες, όπως η γωνία πρόσπτωσης των ηλιακών </a:t>
            </a:r>
            <a:r>
              <a:rPr lang="el-GR" altLang="el-GR" sz="2200" dirty="0" smtClean="0">
                <a:latin typeface="Arial" charset="0"/>
                <a:cs typeface="Arial" charset="0"/>
              </a:rPr>
              <a:t>ακτινών, </a:t>
            </a:r>
            <a:r>
              <a:rPr lang="el-GR" altLang="el-GR" sz="2200" dirty="0">
                <a:latin typeface="Arial" charset="0"/>
                <a:cs typeface="Arial" charset="0"/>
              </a:rPr>
              <a:t>η απόσταση Γης-Ήλιου, το είδος του καταγραφέα και η σχετική θέση (γεωμετρία) Ηλίου-Γης-δέκτη.</a:t>
            </a:r>
          </a:p>
          <a:p>
            <a:endParaRPr lang="el-GR" altLang="el-GR" sz="2200" dirty="0" smtClean="0">
              <a:latin typeface="Arial" charset="0"/>
              <a:cs typeface="Arial" charset="0"/>
            </a:endParaRPr>
          </a:p>
          <a:p>
            <a:r>
              <a:rPr lang="el-GR" altLang="el-GR" sz="2200" dirty="0" smtClean="0">
                <a:latin typeface="Arial" charset="0"/>
                <a:cs typeface="Arial" charset="0"/>
              </a:rPr>
              <a:t>Το </a:t>
            </a:r>
            <a:r>
              <a:rPr lang="el-GR" altLang="el-GR" sz="2200" dirty="0">
                <a:latin typeface="Arial" charset="0"/>
                <a:cs typeface="Arial" charset="0"/>
              </a:rPr>
              <a:t>συνδυασμένο αποτέλεσμα όλων αυτών των παραγόντων διαμόρφωσης του προσλαμβανόμενου από τον ανιχνευτή ΗΜ σήματος, έχει ως αποτέλεσμα η </a:t>
            </a:r>
            <a:r>
              <a:rPr lang="el-GR" altLang="el-GR" sz="2200" dirty="0" err="1">
                <a:latin typeface="Arial" charset="0"/>
                <a:cs typeface="Arial" charset="0"/>
              </a:rPr>
              <a:t>καταγραφόμενη</a:t>
            </a:r>
            <a:r>
              <a:rPr lang="el-GR" altLang="el-GR" sz="2200" dirty="0">
                <a:latin typeface="Arial" charset="0"/>
                <a:cs typeface="Arial" charset="0"/>
              </a:rPr>
              <a:t> ακτινοβολία από αντικείμενα στη γήινη επιφάνεια να είναι διαφορετική από αυτήν που θα καταγράφονταν αν δεν υπήρχαν ατμοσφαιρικές επιδράσεις και η παραγόμενη εικόνα να εμφανίζεται με </a:t>
            </a:r>
            <a:r>
              <a:rPr lang="el-GR" altLang="el-GR" sz="2200" dirty="0" smtClean="0">
                <a:latin typeface="Arial" charset="0"/>
                <a:cs typeface="Arial" charset="0"/>
              </a:rPr>
              <a:t>αμβλυμμένες </a:t>
            </a:r>
            <a:r>
              <a:rPr lang="el-GR" altLang="el-GR" sz="2200" dirty="0">
                <a:latin typeface="Arial" charset="0"/>
                <a:cs typeface="Arial" charset="0"/>
              </a:rPr>
              <a:t>αντιθέσεις φωτεινότητας. </a:t>
            </a:r>
          </a:p>
        </p:txBody>
      </p:sp>
      <p:sp>
        <p:nvSpPr>
          <p:cNvPr id="66563" name="Text Box 1"/>
          <p:cNvSpPr txBox="1">
            <a:spLocks noChangeArrowheads="1"/>
          </p:cNvSpPr>
          <p:nvPr/>
        </p:nvSpPr>
        <p:spPr bwMode="auto">
          <a:xfrm>
            <a:off x="0" y="189260"/>
            <a:ext cx="9144000" cy="1079500"/>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latin typeface="Arial" charset="0"/>
                <a:ea typeface="Microsoft YaHei" pitchFamily="34" charset="-122"/>
                <a:cs typeface="Arial" charset="0"/>
              </a:rPr>
              <a:t>Απομάκρυνση της Ατμοσφαιρικής Επίδρασης</a:t>
            </a:r>
            <a:r>
              <a:rPr lang="en-US" sz="32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ή Ατμοσφαιρική Διόρθωση Εικόνων</a:t>
            </a:r>
            <a:r>
              <a:rPr lang="en-US" sz="3200" b="1" dirty="0">
                <a:latin typeface="Arial" charset="0"/>
                <a:ea typeface="Microsoft YaHei" pitchFamily="34" charset="-122"/>
                <a:cs typeface="Arial" charset="0"/>
              </a:rPr>
              <a:t> </a:t>
            </a:r>
            <a:r>
              <a:rPr lang="en-US" sz="2400" b="1" dirty="0">
                <a:latin typeface="Arial" charset="0"/>
                <a:ea typeface="Microsoft YaHei" pitchFamily="34" charset="-122"/>
                <a:cs typeface="Arial" charset="0"/>
              </a:rPr>
              <a:t>(2)</a:t>
            </a:r>
            <a:endParaRPr lang="el-GR"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2136775"/>
            <a:ext cx="9017446" cy="4770537"/>
          </a:xfrm>
          <a:prstGeom prst="rect">
            <a:avLst/>
          </a:prstGeom>
        </p:spPr>
        <p:txBody>
          <a:bodyPr wrap="square">
            <a:spAutoFit/>
          </a:bodyPr>
          <a:lstStyle/>
          <a:p>
            <a:pPr>
              <a:defRPr/>
            </a:pPr>
            <a:r>
              <a:rPr lang="el-GR" altLang="el-GR" sz="2200" dirty="0">
                <a:solidFill>
                  <a:prstClr val="black"/>
                </a:solidFill>
                <a:latin typeface="Arial" panose="020B0604020202020204" pitchFamily="34" charset="0"/>
                <a:cs typeface="Arial" panose="020B0604020202020204" pitchFamily="34" charset="0"/>
              </a:rPr>
              <a:t>Ανακύπτει επομένως η ανάγκη για ατμοσφαιρική διόρθωση της εικόνας, έτσι ώστε να αποτυπωθεί, στο μέτρο του δυνατού, η ακτινοβολία που θα </a:t>
            </a:r>
            <a:r>
              <a:rPr lang="el-GR" altLang="el-GR" sz="2200" dirty="0" err="1" smtClean="0">
                <a:solidFill>
                  <a:prstClr val="black"/>
                </a:solidFill>
                <a:latin typeface="Arial" panose="020B0604020202020204" pitchFamily="34" charset="0"/>
                <a:cs typeface="Arial" panose="020B0604020202020204" pitchFamily="34" charset="0"/>
              </a:rPr>
              <a:t>ανακλούταν</a:t>
            </a:r>
            <a:r>
              <a:rPr lang="el-GR" altLang="el-GR" sz="2200" dirty="0" smtClean="0">
                <a:solidFill>
                  <a:prstClr val="black"/>
                </a:solidFill>
                <a:latin typeface="Arial" panose="020B0604020202020204" pitchFamily="34" charset="0"/>
                <a:cs typeface="Arial" panose="020B0604020202020204" pitchFamily="34" charset="0"/>
              </a:rPr>
              <a:t> </a:t>
            </a:r>
            <a:r>
              <a:rPr lang="el-GR" altLang="el-GR" sz="2200" dirty="0">
                <a:solidFill>
                  <a:prstClr val="black"/>
                </a:solidFill>
                <a:latin typeface="Arial" panose="020B0604020202020204" pitchFamily="34" charset="0"/>
                <a:cs typeface="Arial" panose="020B0604020202020204" pitchFamily="34" charset="0"/>
              </a:rPr>
              <a:t>από τα διάφορα αντικείμενα της γήινης επιφάνειας χωρίς την παρεμβολή της ατμόσφαιρας στο σύστημα Ήλιου, γήινης επιφάνειας και ανιχνευτή.</a:t>
            </a:r>
          </a:p>
          <a:p>
            <a:pPr>
              <a:defRPr/>
            </a:pPr>
            <a:endParaRPr lang="el-GR" altLang="el-GR" sz="2200" dirty="0" smtClean="0">
              <a:solidFill>
                <a:prstClr val="black"/>
              </a:solidFill>
              <a:latin typeface="Arial" panose="020B0604020202020204" pitchFamily="34" charset="0"/>
              <a:cs typeface="Arial" panose="020B0604020202020204" pitchFamily="34" charset="0"/>
            </a:endParaRPr>
          </a:p>
          <a:p>
            <a:pPr>
              <a:defRPr/>
            </a:pPr>
            <a:r>
              <a:rPr lang="el-GR" altLang="el-GR" sz="2200" dirty="0" smtClean="0">
                <a:solidFill>
                  <a:prstClr val="black"/>
                </a:solidFill>
                <a:latin typeface="Arial" panose="020B0604020202020204" pitchFamily="34" charset="0"/>
                <a:cs typeface="Arial" panose="020B0604020202020204" pitchFamily="34" charset="0"/>
              </a:rPr>
              <a:t>Οι </a:t>
            </a:r>
            <a:r>
              <a:rPr lang="el-GR" altLang="el-GR" sz="2200" dirty="0">
                <a:solidFill>
                  <a:prstClr val="black"/>
                </a:solidFill>
                <a:latin typeface="Arial" panose="020B0604020202020204" pitchFamily="34" charset="0"/>
                <a:cs typeface="Arial" panose="020B0604020202020204" pitchFamily="34" charset="0"/>
              </a:rPr>
              <a:t>ατμοσφαιρικές διορθώσεις θεωρούνται ένα απαραίτητο και σημαντικό βήμα για τη βελτίωση και την καλύτερη αξιοποίηση των δορυφορικών δεδομένων καθώς:</a:t>
            </a:r>
            <a:endParaRPr lang="en-US" altLang="el-GR" sz="2200" dirty="0">
              <a:solidFill>
                <a:prstClr val="black"/>
              </a:solidFill>
              <a:latin typeface="Arial" panose="020B0604020202020204" pitchFamily="34" charset="0"/>
              <a:cs typeface="Arial" panose="020B0604020202020204" pitchFamily="34" charset="0"/>
            </a:endParaRPr>
          </a:p>
          <a:p>
            <a:pPr>
              <a:defRPr/>
            </a:pPr>
            <a:r>
              <a:rPr lang="el-GR" altLang="el-GR" sz="2200" dirty="0">
                <a:latin typeface="Arial" panose="020B0604020202020204" pitchFamily="34" charset="0"/>
                <a:cs typeface="Arial" panose="020B0604020202020204" pitchFamily="34" charset="0"/>
              </a:rPr>
              <a:t>α) Είναι δυνατόν να μειωθούν οι επιδράσεις της ατμόσφαιρας,</a:t>
            </a:r>
          </a:p>
          <a:p>
            <a:pPr>
              <a:defRPr/>
            </a:pPr>
            <a:r>
              <a:rPr lang="el-GR" altLang="el-GR" sz="2200" dirty="0">
                <a:latin typeface="Arial" panose="020B0604020202020204" pitchFamily="34" charset="0"/>
                <a:cs typeface="Arial" panose="020B0604020202020204" pitchFamily="34" charset="0"/>
              </a:rPr>
              <a:t>β) Μπορούν να συγκριθούν διαχρονικά εικόνες διαφορετικών εποχών και να είμαστε σίγουροι, ότι οι αλλαγές που καταγράφονται στις γεωμορφές είναι μόνιμες και όχι εποχιακές,</a:t>
            </a:r>
          </a:p>
          <a:p>
            <a:pPr>
              <a:defRPr/>
            </a:pPr>
            <a:endParaRPr lang="el-GR" altLang="el-GR" dirty="0">
              <a:solidFill>
                <a:prstClr val="black"/>
              </a:solidFill>
              <a:latin typeface="Arial" panose="020B0604020202020204" pitchFamily="34" charset="0"/>
              <a:cs typeface="Arial" panose="020B0604020202020204" pitchFamily="34" charset="0"/>
            </a:endParaRPr>
          </a:p>
        </p:txBody>
      </p:sp>
      <p:sp>
        <p:nvSpPr>
          <p:cNvPr id="67587" name="Text Box 1"/>
          <p:cNvSpPr txBox="1">
            <a:spLocks noChangeArrowheads="1"/>
          </p:cNvSpPr>
          <p:nvPr/>
        </p:nvSpPr>
        <p:spPr bwMode="auto">
          <a:xfrm>
            <a:off x="0" y="189260"/>
            <a:ext cx="9144000" cy="1079500"/>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latin typeface="Arial" charset="0"/>
                <a:ea typeface="Microsoft YaHei" pitchFamily="34" charset="-122"/>
                <a:cs typeface="Arial" charset="0"/>
              </a:rPr>
              <a:t>Απομάκρυνση της Ατμοσφαιρικής Επίδρασης</a:t>
            </a:r>
            <a:r>
              <a:rPr lang="en-US" sz="32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ή Ατμοσφαιρική Διόρθωση Εικόνων</a:t>
            </a:r>
            <a:r>
              <a:rPr lang="en-US" sz="3200" b="1" dirty="0">
                <a:latin typeface="Arial" charset="0"/>
                <a:ea typeface="Microsoft YaHei" pitchFamily="34" charset="-122"/>
                <a:cs typeface="Arial" charset="0"/>
              </a:rPr>
              <a:t> </a:t>
            </a:r>
            <a:r>
              <a:rPr lang="en-US" sz="2400" b="1" dirty="0">
                <a:latin typeface="Arial" charset="0"/>
                <a:ea typeface="Microsoft YaHei" pitchFamily="34" charset="-122"/>
                <a:cs typeface="Arial" charset="0"/>
              </a:rPr>
              <a:t>(3)</a:t>
            </a:r>
            <a:endParaRPr lang="el-GR" b="1" dirty="0">
              <a:latin typeface="Arial" charset="0"/>
              <a:ea typeface="Microsoft YaHei" pitchFamily="34" charset="-122"/>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Ορθογώνιο 3"/>
          <p:cNvSpPr>
            <a:spLocks noChangeArrowheads="1"/>
          </p:cNvSpPr>
          <p:nvPr/>
        </p:nvSpPr>
        <p:spPr bwMode="auto">
          <a:xfrm>
            <a:off x="107504" y="2226344"/>
            <a:ext cx="9030146" cy="4154984"/>
          </a:xfrm>
          <a:prstGeom prst="rect">
            <a:avLst/>
          </a:prstGeom>
          <a:noFill/>
          <a:ln w="9525">
            <a:noFill/>
            <a:miter lim="800000"/>
            <a:headEnd/>
            <a:tailEnd/>
          </a:ln>
        </p:spPr>
        <p:txBody>
          <a:bodyPr wrap="square">
            <a:spAutoFit/>
          </a:bodyPr>
          <a:lstStyle/>
          <a:p>
            <a:r>
              <a:rPr lang="el-GR" altLang="el-GR" sz="2200" dirty="0">
                <a:latin typeface="Arial" charset="0"/>
                <a:cs typeface="Arial" charset="0"/>
              </a:rPr>
              <a:t>γ) Μπορούν να συγκριθούν δεδομένα από διαφορετικούς δορυφόρους, π.χ., το κανάλι 3 του </a:t>
            </a:r>
            <a:r>
              <a:rPr lang="el-GR" altLang="el-GR" sz="2200" dirty="0" err="1">
                <a:latin typeface="Arial" charset="0"/>
                <a:cs typeface="Arial" charset="0"/>
              </a:rPr>
              <a:t>Landsat</a:t>
            </a:r>
            <a:r>
              <a:rPr lang="el-GR" altLang="el-GR" sz="2200" dirty="0">
                <a:latin typeface="Arial" charset="0"/>
                <a:cs typeface="Arial" charset="0"/>
              </a:rPr>
              <a:t> με το κανάλι 2 του </a:t>
            </a:r>
            <a:r>
              <a:rPr lang="el-GR" altLang="el-GR" sz="2200" dirty="0" err="1">
                <a:latin typeface="Arial" charset="0"/>
                <a:cs typeface="Arial" charset="0"/>
              </a:rPr>
              <a:t>Spot</a:t>
            </a:r>
            <a:r>
              <a:rPr lang="el-GR" altLang="el-GR" sz="2200" dirty="0">
                <a:latin typeface="Arial" charset="0"/>
                <a:cs typeface="Arial" charset="0"/>
              </a:rPr>
              <a:t> ή και με το πιο πρόσφατο κανάλι 2 του  δορυφόρου </a:t>
            </a:r>
            <a:r>
              <a:rPr lang="el-GR" altLang="el-GR" sz="2200" dirty="0" err="1">
                <a:latin typeface="Arial" charset="0"/>
                <a:cs typeface="Arial" charset="0"/>
              </a:rPr>
              <a:t>Terra</a:t>
            </a:r>
            <a:r>
              <a:rPr lang="el-GR" altLang="el-GR" sz="2200" dirty="0">
                <a:latin typeface="Arial" charset="0"/>
                <a:cs typeface="Arial" charset="0"/>
              </a:rPr>
              <a:t>. </a:t>
            </a:r>
          </a:p>
          <a:p>
            <a:endParaRPr lang="el-GR" altLang="el-GR" sz="2200" dirty="0">
              <a:latin typeface="Arial" charset="0"/>
              <a:cs typeface="Arial" charset="0"/>
            </a:endParaRPr>
          </a:p>
          <a:p>
            <a:r>
              <a:rPr lang="el-GR" altLang="el-GR" sz="2200" dirty="0">
                <a:latin typeface="Arial" charset="0"/>
                <a:cs typeface="Arial" charset="0"/>
              </a:rPr>
              <a:t>Αυτό είναι ιδιαίτερα χρήσιμο για τον ερευνητή </a:t>
            </a:r>
            <a:r>
              <a:rPr lang="el-GR" altLang="el-GR" sz="2200" dirty="0" err="1">
                <a:latin typeface="Arial" charset="0"/>
                <a:cs typeface="Arial" charset="0"/>
              </a:rPr>
              <a:t>γεωεπιστήμονα</a:t>
            </a:r>
            <a:r>
              <a:rPr lang="el-GR" altLang="el-GR" sz="2200" dirty="0">
                <a:latin typeface="Arial" charset="0"/>
                <a:cs typeface="Arial" charset="0"/>
              </a:rPr>
              <a:t>, καθώς μπορεί να εκμεταλλευθεί τις εικόνες αρχείου, αλλά ταυτόχρονα αποτελεί και αναγκαιότητα, καθώς οι δορυφόροι έχουν πεπερασμένη διάρκεια ζωής. Επίσης, είναι πολύ χρήσιμο σε περιόδους εντατικών καταστροφικών φαινομένων, π.χ., σε μία </a:t>
            </a:r>
            <a:r>
              <a:rPr lang="el-GR" altLang="el-GR" sz="2200" dirty="0" smtClean="0">
                <a:latin typeface="Arial" charset="0"/>
                <a:cs typeface="Arial" charset="0"/>
              </a:rPr>
              <a:t>πλημμύρα.</a:t>
            </a:r>
          </a:p>
          <a:p>
            <a:r>
              <a:rPr lang="el-GR" altLang="el-GR" sz="2200" dirty="0" smtClean="0">
                <a:latin typeface="Arial" charset="0"/>
                <a:cs typeface="Arial" charset="0"/>
              </a:rPr>
              <a:t>Με </a:t>
            </a:r>
            <a:r>
              <a:rPr lang="el-GR" altLang="el-GR" sz="2200" dirty="0">
                <a:latin typeface="Arial" charset="0"/>
                <a:cs typeface="Arial" charset="0"/>
              </a:rPr>
              <a:t>τη βοήθεια των ατμοσφαιρικών διορθώσεων μπορούμε να χρησιμοποιήσουμε εικόνες από διαφορετικούς δορυφόρους και να έχουμε άμεση παρακολούθηση του φαινομένου που είναι σε εξέλιξη.</a:t>
            </a:r>
          </a:p>
        </p:txBody>
      </p:sp>
      <p:sp>
        <p:nvSpPr>
          <p:cNvPr id="68611" name="Text Box 1"/>
          <p:cNvSpPr txBox="1">
            <a:spLocks noChangeArrowheads="1"/>
          </p:cNvSpPr>
          <p:nvPr/>
        </p:nvSpPr>
        <p:spPr bwMode="auto">
          <a:xfrm>
            <a:off x="0" y="189260"/>
            <a:ext cx="9144000" cy="1079500"/>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latin typeface="Arial" charset="0"/>
                <a:ea typeface="Microsoft YaHei" pitchFamily="34" charset="-122"/>
                <a:cs typeface="Arial" charset="0"/>
              </a:rPr>
              <a:t>Απομάκρυνση της Ατμοσφαιρικής Επίδρασης</a:t>
            </a:r>
            <a:r>
              <a:rPr lang="en-US" sz="32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ή Ατμοσφαιρική Διόρθωση Εικόνων</a:t>
            </a:r>
            <a:r>
              <a:rPr lang="en-US" sz="3200" b="1" dirty="0">
                <a:latin typeface="Arial" charset="0"/>
                <a:ea typeface="Microsoft YaHei" pitchFamily="34" charset="-122"/>
                <a:cs typeface="Arial" charset="0"/>
              </a:rPr>
              <a:t> </a:t>
            </a:r>
            <a:r>
              <a:rPr lang="en-US" sz="2400" b="1" dirty="0">
                <a:latin typeface="Arial" charset="0"/>
                <a:ea typeface="Microsoft YaHei" pitchFamily="34" charset="-122"/>
                <a:cs typeface="Arial" charset="0"/>
              </a:rPr>
              <a:t>(</a:t>
            </a:r>
            <a:r>
              <a:rPr lang="el-GR" sz="2400" b="1" dirty="0">
                <a:latin typeface="Arial" charset="0"/>
                <a:ea typeface="Microsoft YaHei" pitchFamily="34" charset="-122"/>
                <a:cs typeface="Arial" charset="0"/>
              </a:rPr>
              <a:t>4</a:t>
            </a:r>
            <a:r>
              <a:rPr lang="en-US" sz="2400" b="1" dirty="0">
                <a:latin typeface="Arial" charset="0"/>
                <a:ea typeface="Microsoft YaHei" pitchFamily="34" charset="-122"/>
                <a:cs typeface="Arial" charset="0"/>
              </a:rPr>
              <a:t>)</a:t>
            </a:r>
            <a:endParaRPr lang="el-GR"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Ορθογώνιο 3"/>
          <p:cNvSpPr>
            <a:spLocks noChangeArrowheads="1"/>
          </p:cNvSpPr>
          <p:nvPr/>
        </p:nvSpPr>
        <p:spPr bwMode="auto">
          <a:xfrm>
            <a:off x="53974" y="4052912"/>
            <a:ext cx="9001125" cy="2215991"/>
          </a:xfrm>
          <a:prstGeom prst="rect">
            <a:avLst/>
          </a:prstGeom>
          <a:noFill/>
          <a:ln w="9525">
            <a:noFill/>
            <a:miter lim="800000"/>
            <a:headEnd/>
            <a:tailEnd/>
          </a:ln>
        </p:spPr>
        <p:txBody>
          <a:bodyPr wrap="square">
            <a:spAutoFit/>
          </a:bodyPr>
          <a:lstStyle/>
          <a:p>
            <a:r>
              <a:rPr lang="el-GR" altLang="el-GR" sz="2400" dirty="0">
                <a:latin typeface="Arial" charset="0"/>
                <a:cs typeface="Arial" charset="0"/>
              </a:rPr>
              <a:t>Οι τεχνικές ατμοσφαιρικής διόρθωσης χωρίζονται γενικά σε δυο κατηγορίες:</a:t>
            </a:r>
          </a:p>
          <a:p>
            <a:endParaRPr lang="el-GR" altLang="el-GR" sz="2400" i="1" dirty="0" smtClean="0">
              <a:latin typeface="Arial" charset="0"/>
              <a:cs typeface="Arial" charset="0"/>
            </a:endParaRPr>
          </a:p>
          <a:p>
            <a:r>
              <a:rPr lang="el-GR" altLang="el-GR" sz="2400" i="1" dirty="0">
                <a:latin typeface="Arial" charset="0"/>
                <a:cs typeface="Arial" charset="0"/>
              </a:rPr>
              <a:t>Σ</a:t>
            </a:r>
            <a:r>
              <a:rPr lang="el-GR" altLang="el-GR" sz="2400" i="1" dirty="0" smtClean="0">
                <a:latin typeface="Arial" charset="0"/>
                <a:cs typeface="Arial" charset="0"/>
              </a:rPr>
              <a:t>τη </a:t>
            </a:r>
            <a:r>
              <a:rPr lang="el-GR" altLang="el-GR" sz="2400" b="1" i="1" dirty="0">
                <a:latin typeface="Arial" charset="0"/>
                <a:cs typeface="Arial" charset="0"/>
              </a:rPr>
              <a:t>σχετική ατμοσφαιρική διόρθωση </a:t>
            </a:r>
            <a:r>
              <a:rPr lang="el-GR" altLang="el-GR" sz="2400" i="1" dirty="0">
                <a:latin typeface="Arial" charset="0"/>
                <a:cs typeface="Arial" charset="0"/>
              </a:rPr>
              <a:t>και στην απόλυτη ατμοσφαιρική διόρθωση.</a:t>
            </a:r>
          </a:p>
          <a:p>
            <a:endParaRPr lang="el-GR" altLang="el-GR" dirty="0"/>
          </a:p>
        </p:txBody>
      </p:sp>
      <p:sp>
        <p:nvSpPr>
          <p:cNvPr id="69635" name="Ορθογώνιο 2"/>
          <p:cNvSpPr>
            <a:spLocks noChangeArrowheads="1"/>
          </p:cNvSpPr>
          <p:nvPr/>
        </p:nvSpPr>
        <p:spPr bwMode="auto">
          <a:xfrm>
            <a:off x="53975" y="2444695"/>
            <a:ext cx="9001124" cy="1200329"/>
          </a:xfrm>
          <a:prstGeom prst="rect">
            <a:avLst/>
          </a:prstGeom>
          <a:noFill/>
          <a:ln w="9525">
            <a:noFill/>
            <a:miter lim="800000"/>
            <a:headEnd/>
            <a:tailEnd/>
          </a:ln>
        </p:spPr>
        <p:txBody>
          <a:bodyPr wrap="square">
            <a:spAutoFit/>
          </a:bodyPr>
          <a:lstStyle/>
          <a:p>
            <a:pPr algn="just"/>
            <a:r>
              <a:rPr lang="el-GR" altLang="el-GR" sz="2400" dirty="0">
                <a:latin typeface="Arial" charset="0"/>
                <a:cs typeface="Arial" charset="0"/>
              </a:rPr>
              <a:t>δ) Μπορούν να γίνουν συγκριτικές μελέτες της ανακλώμενης ακτινοβολίας που καταγράφουν οι δορυφορικοί δέκτες με επιτόπου μετρήσεις στο ύπαιθρο.</a:t>
            </a:r>
          </a:p>
        </p:txBody>
      </p:sp>
      <p:sp>
        <p:nvSpPr>
          <p:cNvPr id="69636" name="Text Box 1"/>
          <p:cNvSpPr txBox="1">
            <a:spLocks noChangeArrowheads="1"/>
          </p:cNvSpPr>
          <p:nvPr/>
        </p:nvSpPr>
        <p:spPr bwMode="auto">
          <a:xfrm>
            <a:off x="0" y="188913"/>
            <a:ext cx="9144000" cy="1079500"/>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a:latin typeface="Arial" charset="0"/>
                <a:ea typeface="Microsoft YaHei" pitchFamily="34" charset="-122"/>
                <a:cs typeface="Arial" charset="0"/>
              </a:rPr>
              <a:t>Απομάκρυνση της Ατμοσφαιρικής Επίδρασης</a:t>
            </a:r>
            <a:r>
              <a:rPr lang="en-US" sz="3200" b="1" dirty="0">
                <a:latin typeface="Arial" charset="0"/>
                <a:ea typeface="Microsoft YaHei" pitchFamily="34" charset="-122"/>
                <a:cs typeface="Arial" charset="0"/>
              </a:rPr>
              <a:t> </a:t>
            </a:r>
            <a:r>
              <a:rPr lang="el-GR" sz="3200" b="1" dirty="0">
                <a:latin typeface="Arial" charset="0"/>
                <a:ea typeface="Microsoft YaHei" pitchFamily="34" charset="-122"/>
                <a:cs typeface="Arial" charset="0"/>
              </a:rPr>
              <a:t>ή Ατμοσφαιρική Διόρθωση Εικόνων</a:t>
            </a:r>
            <a:r>
              <a:rPr lang="en-US" sz="3200" b="1" dirty="0">
                <a:latin typeface="Arial" charset="0"/>
                <a:ea typeface="Microsoft YaHei" pitchFamily="34" charset="-122"/>
                <a:cs typeface="Arial" charset="0"/>
              </a:rPr>
              <a:t> </a:t>
            </a:r>
            <a:r>
              <a:rPr lang="en-US" sz="2400" b="1" dirty="0">
                <a:latin typeface="Arial" charset="0"/>
                <a:ea typeface="Microsoft YaHei" pitchFamily="34" charset="-122"/>
                <a:cs typeface="Arial" charset="0"/>
              </a:rPr>
              <a:t>(</a:t>
            </a:r>
            <a:r>
              <a:rPr lang="el-GR" sz="2400" b="1" dirty="0">
                <a:latin typeface="Arial" charset="0"/>
                <a:ea typeface="Microsoft YaHei" pitchFamily="34" charset="-122"/>
                <a:cs typeface="Arial" charset="0"/>
              </a:rPr>
              <a:t>5</a:t>
            </a:r>
            <a:r>
              <a:rPr lang="en-US" sz="2400" b="1" dirty="0">
                <a:latin typeface="Arial" charset="0"/>
                <a:ea typeface="Microsoft YaHei" pitchFamily="34" charset="-122"/>
                <a:cs typeface="Arial" charset="0"/>
              </a:rPr>
              <a:t>)</a:t>
            </a:r>
            <a:endParaRPr lang="el-GR"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Ορθογώνιο 3"/>
          <p:cNvSpPr>
            <a:spLocks noChangeArrowheads="1"/>
          </p:cNvSpPr>
          <p:nvPr/>
        </p:nvSpPr>
        <p:spPr bwMode="auto">
          <a:xfrm>
            <a:off x="107950" y="2132856"/>
            <a:ext cx="8928100" cy="4154984"/>
          </a:xfrm>
          <a:prstGeom prst="rect">
            <a:avLst/>
          </a:prstGeom>
          <a:noFill/>
          <a:ln w="9525">
            <a:noFill/>
            <a:miter lim="800000"/>
            <a:headEnd/>
            <a:tailEnd/>
          </a:ln>
        </p:spPr>
        <p:txBody>
          <a:bodyPr>
            <a:spAutoFit/>
          </a:bodyPr>
          <a:lstStyle/>
          <a:p>
            <a:pPr marL="342900" indent="-342900">
              <a:buFont typeface="Arial" charset="0"/>
              <a:buChar char="•"/>
            </a:pPr>
            <a:r>
              <a:rPr lang="el-GR" altLang="el-GR" sz="2200" dirty="0">
                <a:latin typeface="Arial" charset="0"/>
                <a:cs typeface="Arial" charset="0"/>
              </a:rPr>
              <a:t>Σχετική ατμοσφαιρική </a:t>
            </a:r>
            <a:r>
              <a:rPr lang="el-GR" altLang="el-GR" sz="2200" b="1" i="1" dirty="0">
                <a:latin typeface="Arial" charset="0"/>
                <a:cs typeface="Arial" charset="0"/>
              </a:rPr>
              <a:t>διόρθωση μπορεί να γίνει είτε σε μια </a:t>
            </a:r>
            <a:r>
              <a:rPr lang="el-GR" altLang="el-GR" sz="2200" b="1" i="1" dirty="0" err="1">
                <a:latin typeface="Arial" charset="0"/>
                <a:cs typeface="Arial" charset="0"/>
              </a:rPr>
              <a:t>πολυφασματική</a:t>
            </a:r>
            <a:r>
              <a:rPr lang="el-GR" altLang="el-GR" sz="2200" b="1" i="1" dirty="0">
                <a:latin typeface="Arial" charset="0"/>
                <a:cs typeface="Arial" charset="0"/>
              </a:rPr>
              <a:t> εικόνα είτε σε ένα σύνολο εικόνων της ίδιας περιοχής, που ελήφθησαν σε διαφορετικές χρονικές στιγμές</a:t>
            </a:r>
            <a:r>
              <a:rPr lang="el-GR" altLang="el-GR" sz="2200" dirty="0">
                <a:latin typeface="Arial" charset="0"/>
                <a:cs typeface="Arial" charset="0"/>
              </a:rPr>
              <a:t>. </a:t>
            </a:r>
            <a:endParaRPr lang="el-GR" altLang="el-GR" sz="2200" dirty="0" smtClean="0">
              <a:latin typeface="Arial" charset="0"/>
              <a:cs typeface="Arial" charset="0"/>
            </a:endParaRPr>
          </a:p>
          <a:p>
            <a:pPr marL="342900" indent="-342900"/>
            <a:endParaRPr lang="en-US" altLang="el-GR" dirty="0">
              <a:latin typeface="Arial" charset="0"/>
              <a:cs typeface="Arial" charset="0"/>
            </a:endParaRPr>
          </a:p>
          <a:p>
            <a:pPr marL="342900" indent="-342900">
              <a:buFont typeface="Arial" charset="0"/>
              <a:buChar char="•"/>
            </a:pPr>
            <a:r>
              <a:rPr lang="el-GR" altLang="el-GR" sz="2200" dirty="0">
                <a:latin typeface="Arial" charset="0"/>
                <a:cs typeface="Arial" charset="0"/>
              </a:rPr>
              <a:t>Και στις δυο περιπτώσεις, η επίδραση του ατμοσφαιρικού παράγοντα θεωρείται ότι εκφράζεται με μια σταθερή τονικότητα σε όλη την εικόνα, η οποία μπορεί εύκολα να αναιρεθεί με απλούς αλγεβρικούς χειρισμούς</a:t>
            </a:r>
            <a:r>
              <a:rPr lang="el-GR" altLang="el-GR" sz="2200" dirty="0" smtClean="0">
                <a:latin typeface="Arial" charset="0"/>
                <a:cs typeface="Arial" charset="0"/>
              </a:rPr>
              <a:t>.</a:t>
            </a:r>
          </a:p>
          <a:p>
            <a:pPr marL="342900" indent="-342900"/>
            <a:endParaRPr lang="en-US" altLang="el-GR" dirty="0">
              <a:latin typeface="Arial" charset="0"/>
              <a:cs typeface="Arial" charset="0"/>
            </a:endParaRPr>
          </a:p>
          <a:p>
            <a:pPr marL="342900" indent="-342900">
              <a:buFont typeface="Arial" charset="0"/>
              <a:buChar char="•"/>
            </a:pPr>
            <a:r>
              <a:rPr lang="el-GR" altLang="el-GR" sz="2200" dirty="0">
                <a:latin typeface="Arial" charset="0"/>
                <a:cs typeface="Arial" charset="0"/>
              </a:rPr>
              <a:t>Η σχετική ατμοσφαιρική διόρθωση δεν είναι η πλέον αξιόπιστη, είναι όμως εύκολη στην υλοποίηση. Παρακάτω παρουσιάζονται τα δυο είδη σχετικής ατμοσφαιρικής διόρθωσης.</a:t>
            </a:r>
          </a:p>
        </p:txBody>
      </p:sp>
      <p:sp>
        <p:nvSpPr>
          <p:cNvPr id="70659" name="Text Box 1"/>
          <p:cNvSpPr txBox="1">
            <a:spLocks noChangeArrowheads="1"/>
          </p:cNvSpPr>
          <p:nvPr/>
        </p:nvSpPr>
        <p:spPr bwMode="auto">
          <a:xfrm>
            <a:off x="422275" y="261938"/>
            <a:ext cx="8299450" cy="709612"/>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latin typeface="Arial" charset="0"/>
                <a:ea typeface="Microsoft YaHei" pitchFamily="34" charset="-122"/>
                <a:cs typeface="Arial" charset="0"/>
              </a:rPr>
              <a:t>Σχετική Ατμοσφαιρική Διόρθωση</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2232025" y="333375"/>
            <a:ext cx="4681538" cy="793750"/>
          </a:xfrm>
        </p:spPr>
        <p:txBody>
          <a:bodyPr/>
          <a:lstStyle/>
          <a:p>
            <a:pPr eaLnBrk="1" hangingPunct="1"/>
            <a:r>
              <a:rPr lang="el-GR" altLang="el-GR" b="1" smtClean="0">
                <a:latin typeface="Arial" charset="0"/>
                <a:cs typeface="Arial" charset="0"/>
              </a:rPr>
              <a:t>Χρηματοδότηση</a:t>
            </a:r>
          </a:p>
        </p:txBody>
      </p:sp>
      <p:sp>
        <p:nvSpPr>
          <p:cNvPr id="15363" name="Θέση περιεχομένου 2"/>
          <p:cNvSpPr>
            <a:spLocks noGrp="1"/>
          </p:cNvSpPr>
          <p:nvPr>
            <p:ph idx="1"/>
          </p:nvPr>
        </p:nvSpPr>
        <p:spPr>
          <a:xfrm>
            <a:off x="179388" y="1412875"/>
            <a:ext cx="8713787" cy="3600450"/>
          </a:xfrm>
        </p:spPr>
        <p:txBody>
          <a:bodyPr/>
          <a:lstStyle/>
          <a:p>
            <a:pPr eaLnBrk="1" hangingPunct="1"/>
            <a:r>
              <a:rPr lang="el-GR" altLang="el-GR" sz="2400" smtClean="0">
                <a:latin typeface="Arial" charset="0"/>
                <a:cs typeface="Arial" charset="0"/>
              </a:rPr>
              <a:t>Το παρόν εκπαιδευτικό υλικό έχει αναπτυχθεί στα πλαίσια του εκπαιδευτικού έργου του διδάσκοντα.</a:t>
            </a:r>
            <a:endParaRPr lang="en-US" altLang="el-GR" sz="2400" smtClean="0">
              <a:latin typeface="Arial" charset="0"/>
              <a:cs typeface="Arial" charset="0"/>
            </a:endParaRPr>
          </a:p>
          <a:p>
            <a:pPr eaLnBrk="1" hangingPunct="1"/>
            <a:r>
              <a:rPr lang="el-GR" altLang="el-GR" sz="2400" smtClean="0">
                <a:latin typeface="Arial" charset="0"/>
                <a:cs typeface="Arial" charset="0"/>
              </a:rPr>
              <a:t>Το έργο «</a:t>
            </a:r>
            <a:r>
              <a:rPr lang="el-GR" altLang="el-GR" sz="2400" b="1" smtClean="0">
                <a:latin typeface="Arial" charset="0"/>
                <a:cs typeface="Arial" charset="0"/>
              </a:rPr>
              <a:t>Ανοικτά Ακαδημαϊκά Μαθήματα στο Πανεπιστήμιο Πατρών</a:t>
            </a:r>
            <a:r>
              <a:rPr lang="el-GR" altLang="el-GR" sz="2400" smtClean="0">
                <a:latin typeface="Arial" charset="0"/>
                <a:cs typeface="Arial" charset="0"/>
              </a:rPr>
              <a:t>» έχει χρηματοδοτήσει μόνο τη αναδιαμόρφωση του εκπαιδευτικού υλικού. </a:t>
            </a:r>
          </a:p>
          <a:p>
            <a:pPr eaLnBrk="1" hangingPunct="1"/>
            <a:r>
              <a:rPr lang="el-GR" altLang="el-GR" sz="2400" smtClean="0">
                <a:latin typeface="Arial" charset="0"/>
                <a:cs typeface="Arial"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eaLnBrk="1" hangingPunct="1"/>
            <a:endParaRPr lang="el-GR" altLang="el-GR" smtClean="0"/>
          </a:p>
        </p:txBody>
      </p:sp>
      <p:pic>
        <p:nvPicPr>
          <p:cNvPr id="15364"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4938" y="5127625"/>
            <a:ext cx="6480175" cy="154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0" y="261938"/>
            <a:ext cx="9144000" cy="1201737"/>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latin typeface="Arial" charset="0"/>
                <a:ea typeface="Microsoft YaHei" pitchFamily="34" charset="-122"/>
                <a:cs typeface="Arial" charset="0"/>
              </a:rPr>
              <a:t>Σχετική Ατμοσφαιρική Διόρθωση μίας Εικόνας</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(1)</a:t>
            </a:r>
            <a:endParaRPr lang="el-GR" sz="2800" b="1" dirty="0">
              <a:latin typeface="Arial" charset="0"/>
              <a:ea typeface="Microsoft YaHei" pitchFamily="34" charset="-122"/>
              <a:cs typeface="Arial" charset="0"/>
            </a:endParaRPr>
          </a:p>
        </p:txBody>
      </p:sp>
      <p:sp>
        <p:nvSpPr>
          <p:cNvPr id="71683" name="Ορθογώνιο 5"/>
          <p:cNvSpPr>
            <a:spLocks noChangeArrowheads="1"/>
          </p:cNvSpPr>
          <p:nvPr/>
        </p:nvSpPr>
        <p:spPr bwMode="auto">
          <a:xfrm>
            <a:off x="107950" y="2748984"/>
            <a:ext cx="8928100" cy="3416320"/>
          </a:xfrm>
          <a:prstGeom prst="rect">
            <a:avLst/>
          </a:prstGeom>
          <a:noFill/>
          <a:ln w="9525">
            <a:noFill/>
            <a:miter lim="800000"/>
            <a:headEnd/>
            <a:tailEnd/>
          </a:ln>
        </p:spPr>
        <p:txBody>
          <a:bodyPr>
            <a:spAutoFit/>
          </a:bodyPr>
          <a:lstStyle/>
          <a:p>
            <a:r>
              <a:rPr lang="el-GR" altLang="el-GR" sz="2400" dirty="0">
                <a:latin typeface="Arial" charset="0"/>
                <a:cs typeface="Arial" charset="0"/>
              </a:rPr>
              <a:t>Διάφοροι συγγραφείς </a:t>
            </a:r>
            <a:r>
              <a:rPr lang="el-GR" altLang="el-GR" sz="2400" dirty="0" err="1">
                <a:latin typeface="Arial" charset="0"/>
                <a:cs typeface="Arial" charset="0"/>
              </a:rPr>
              <a:t>Jensen</a:t>
            </a:r>
            <a:r>
              <a:rPr lang="el-GR" altLang="el-GR" sz="2400" dirty="0">
                <a:latin typeface="Arial" charset="0"/>
                <a:cs typeface="Arial" charset="0"/>
              </a:rPr>
              <a:t> (1996), </a:t>
            </a:r>
            <a:r>
              <a:rPr lang="el-GR" altLang="el-GR" sz="2400" dirty="0" err="1">
                <a:latin typeface="Arial" charset="0"/>
                <a:cs typeface="Arial" charset="0"/>
              </a:rPr>
              <a:t>Sabins</a:t>
            </a:r>
            <a:r>
              <a:rPr lang="el-GR" altLang="el-GR" sz="2400" dirty="0">
                <a:latin typeface="Arial" charset="0"/>
                <a:cs typeface="Arial" charset="0"/>
              </a:rPr>
              <a:t> (1997), </a:t>
            </a:r>
            <a:r>
              <a:rPr lang="el-GR" altLang="el-GR" sz="2400" dirty="0" err="1">
                <a:latin typeface="Arial" charset="0"/>
                <a:cs typeface="Arial" charset="0"/>
              </a:rPr>
              <a:t>Richards</a:t>
            </a:r>
            <a:r>
              <a:rPr lang="el-GR" altLang="el-GR" sz="2400" dirty="0">
                <a:latin typeface="Arial" charset="0"/>
                <a:cs typeface="Arial" charset="0"/>
              </a:rPr>
              <a:t> (1999), </a:t>
            </a:r>
            <a:r>
              <a:rPr lang="el-GR" altLang="el-GR" sz="2400" dirty="0" err="1">
                <a:latin typeface="Arial" charset="0"/>
                <a:cs typeface="Arial" charset="0"/>
              </a:rPr>
              <a:t>Μερτίκας</a:t>
            </a:r>
            <a:r>
              <a:rPr lang="el-GR" altLang="el-GR" sz="2400" dirty="0">
                <a:latin typeface="Arial" charset="0"/>
                <a:cs typeface="Arial" charset="0"/>
              </a:rPr>
              <a:t> (1999), </a:t>
            </a:r>
            <a:r>
              <a:rPr lang="el-GR" altLang="el-GR" sz="2400" dirty="0" err="1">
                <a:latin typeface="Arial" charset="0"/>
                <a:cs typeface="Arial" charset="0"/>
              </a:rPr>
              <a:t>Βαϊόπουλος</a:t>
            </a:r>
            <a:r>
              <a:rPr lang="el-GR" altLang="el-GR" sz="2400" dirty="0">
                <a:latin typeface="Arial" charset="0"/>
                <a:cs typeface="Arial" charset="0"/>
              </a:rPr>
              <a:t> (2000), κ.α. προτείνουν σαν μέθοδο αποκατάστασης της  εικόνας από τις επιδράσεις της σκέδασης την έλκυση του ιστογράμματος της υπό διόρθωση εικόνας προς τα αριστερά, βασιζόμενοι, κυρίως, στο γεγονός ότι τα δεδομένα που αποκτώνται στο υπέρυθρο (&gt;0,7 </a:t>
            </a:r>
            <a:r>
              <a:rPr lang="el-GR" altLang="el-GR" sz="2400" dirty="0" err="1">
                <a:latin typeface="Arial" charset="0"/>
                <a:cs typeface="Arial" charset="0"/>
              </a:rPr>
              <a:t>μm</a:t>
            </a:r>
            <a:r>
              <a:rPr lang="el-GR" altLang="el-GR" sz="2400" dirty="0">
                <a:latin typeface="Arial" charset="0"/>
                <a:cs typeface="Arial" charset="0"/>
              </a:rPr>
              <a:t>) δεν επηρεάζονται πολύ από ατμοσφαιρικούς παράγοντες διάχυσης, σε αντίθεση με αυτά του ορατού (0,4-0,7 </a:t>
            </a:r>
            <a:r>
              <a:rPr lang="el-GR" altLang="el-GR" sz="2400" dirty="0" err="1">
                <a:latin typeface="Arial" charset="0"/>
                <a:cs typeface="Arial" charset="0"/>
              </a:rPr>
              <a:t>μm</a:t>
            </a:r>
            <a:r>
              <a:rPr lang="el-GR" altLang="el-GR" sz="2400" dirty="0">
                <a:latin typeface="Arial" charset="0"/>
                <a:cs typeface="Arial" charset="0"/>
              </a:rPr>
              <a:t>) που επηρεάζονται ισχυρά.</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2263317" y="1484784"/>
            <a:ext cx="4617367" cy="4814887"/>
          </a:xfrm>
          <a:prstGeom prst="rect">
            <a:avLst/>
          </a:prstGeom>
          <a:noFill/>
          <a:ln w="9525">
            <a:noFill/>
            <a:miter lim="800000"/>
            <a:headEnd/>
            <a:tailEnd/>
          </a:ln>
        </p:spPr>
      </p:pic>
      <p:sp>
        <p:nvSpPr>
          <p:cNvPr id="72707" name="Text Box 1"/>
          <p:cNvSpPr txBox="1">
            <a:spLocks noChangeArrowheads="1"/>
          </p:cNvSpPr>
          <p:nvPr/>
        </p:nvSpPr>
        <p:spPr bwMode="auto">
          <a:xfrm>
            <a:off x="0" y="116632"/>
            <a:ext cx="9144000" cy="1201737"/>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latin typeface="Arial" charset="0"/>
                <a:ea typeface="Microsoft YaHei" pitchFamily="34" charset="-122"/>
                <a:cs typeface="Arial" charset="0"/>
              </a:rPr>
              <a:t>Σχετική Ατμοσφαιρική Διόρθωση μίας Εικόνας</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(2)</a:t>
            </a:r>
            <a:endParaRPr lang="el-GR" sz="2800" b="1" dirty="0">
              <a:latin typeface="Arial" charset="0"/>
              <a:ea typeface="Microsoft YaHei" pitchFamily="34" charset="-122"/>
              <a:cs typeface="Arial" charset="0"/>
            </a:endParaRPr>
          </a:p>
        </p:txBody>
      </p:sp>
      <p:sp>
        <p:nvSpPr>
          <p:cNvPr id="4" name="Text Box 5"/>
          <p:cNvSpPr txBox="1">
            <a:spLocks noChangeArrowheads="1"/>
          </p:cNvSpPr>
          <p:nvPr/>
        </p:nvSpPr>
        <p:spPr bwMode="auto">
          <a:xfrm>
            <a:off x="3811811" y="6411739"/>
            <a:ext cx="1520378" cy="401637"/>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a:t>
            </a:r>
            <a:r>
              <a:rPr lang="el-GR" altLang="el-GR" sz="2000" dirty="0" smtClean="0">
                <a:latin typeface="Arial" charset="0"/>
                <a:ea typeface="Microsoft YaHei" pitchFamily="34" charset="-122"/>
                <a:cs typeface="Arial" charset="0"/>
              </a:rPr>
              <a:t> 2</a:t>
            </a:r>
            <a:r>
              <a:rPr lang="en-US" altLang="el-GR" sz="2000" dirty="0" smtClean="0">
                <a:latin typeface="Arial" charset="0"/>
                <a:ea typeface="Microsoft YaHei" pitchFamily="34" charset="-122"/>
                <a:cs typeface="Arial" charset="0"/>
              </a:rPr>
              <a:t>6</a:t>
            </a:r>
            <a:r>
              <a:rPr lang="el-GR" altLang="el-GR" sz="2000" dirty="0" smtClean="0">
                <a:latin typeface="Arial" charset="0"/>
                <a:ea typeface="Microsoft YaHei" pitchFamily="34" charset="-122"/>
                <a:cs typeface="Arial" charset="0"/>
              </a:rPr>
              <a:t>. </a:t>
            </a:r>
            <a:endParaRPr lang="el-GR" altLang="el-GR" sz="2000"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cstate="print"/>
          <a:srcRect/>
          <a:stretch>
            <a:fillRect/>
          </a:stretch>
        </p:blipFill>
        <p:spPr bwMode="auto">
          <a:xfrm>
            <a:off x="2278906" y="1484784"/>
            <a:ext cx="4586188" cy="4824000"/>
          </a:xfrm>
          <a:prstGeom prst="rect">
            <a:avLst/>
          </a:prstGeom>
          <a:noFill/>
          <a:ln w="9525">
            <a:noFill/>
            <a:miter lim="800000"/>
            <a:headEnd/>
            <a:tailEnd/>
          </a:ln>
        </p:spPr>
      </p:pic>
      <p:sp>
        <p:nvSpPr>
          <p:cNvPr id="73731" name="Text Box 1"/>
          <p:cNvSpPr txBox="1">
            <a:spLocks noChangeArrowheads="1"/>
          </p:cNvSpPr>
          <p:nvPr/>
        </p:nvSpPr>
        <p:spPr bwMode="auto">
          <a:xfrm>
            <a:off x="0" y="116632"/>
            <a:ext cx="9144000" cy="1201737"/>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latin typeface="Arial" charset="0"/>
                <a:ea typeface="Microsoft YaHei" pitchFamily="34" charset="-122"/>
                <a:cs typeface="Arial" charset="0"/>
              </a:rPr>
              <a:t>Σχετική Ατμοσφαιρική Διόρθωση μίας Εικόνας</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(3)</a:t>
            </a:r>
            <a:endParaRPr lang="el-GR" sz="2800" b="1" dirty="0">
              <a:latin typeface="Arial" charset="0"/>
              <a:ea typeface="Microsoft YaHei" pitchFamily="34" charset="-122"/>
              <a:cs typeface="Arial" charset="0"/>
            </a:endParaRPr>
          </a:p>
        </p:txBody>
      </p:sp>
      <p:sp>
        <p:nvSpPr>
          <p:cNvPr id="4" name="Text Box 5"/>
          <p:cNvSpPr txBox="1">
            <a:spLocks noChangeArrowheads="1"/>
          </p:cNvSpPr>
          <p:nvPr/>
        </p:nvSpPr>
        <p:spPr bwMode="auto">
          <a:xfrm>
            <a:off x="3811811" y="6411739"/>
            <a:ext cx="1520378" cy="401637"/>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a:t>
            </a:r>
            <a:r>
              <a:rPr lang="el-GR" altLang="el-GR" sz="2000" dirty="0" smtClean="0">
                <a:latin typeface="Arial" charset="0"/>
                <a:ea typeface="Microsoft YaHei" pitchFamily="34" charset="-122"/>
                <a:cs typeface="Arial" charset="0"/>
              </a:rPr>
              <a:t> 27. </a:t>
            </a:r>
            <a:endParaRPr lang="el-GR" altLang="el-GR" sz="2000"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Ορθογώνιο 3"/>
          <p:cNvSpPr>
            <a:spLocks noChangeArrowheads="1"/>
          </p:cNvSpPr>
          <p:nvPr/>
        </p:nvSpPr>
        <p:spPr bwMode="auto">
          <a:xfrm>
            <a:off x="179512" y="2053292"/>
            <a:ext cx="8937501" cy="4832092"/>
          </a:xfrm>
          <a:prstGeom prst="rect">
            <a:avLst/>
          </a:prstGeom>
          <a:noFill/>
          <a:ln w="9525">
            <a:noFill/>
            <a:miter lim="800000"/>
            <a:headEnd/>
            <a:tailEnd/>
          </a:ln>
        </p:spPr>
        <p:txBody>
          <a:bodyPr wrap="square">
            <a:spAutoFit/>
          </a:bodyPr>
          <a:lstStyle/>
          <a:p>
            <a:r>
              <a:rPr lang="el-GR" altLang="el-GR" sz="2200" dirty="0">
                <a:latin typeface="Arial" charset="0"/>
                <a:cs typeface="Arial" charset="0"/>
              </a:rPr>
              <a:t>Ο </a:t>
            </a:r>
            <a:r>
              <a:rPr lang="el-GR" altLang="el-GR" sz="2200" dirty="0" err="1">
                <a:latin typeface="Arial" charset="0"/>
                <a:cs typeface="Arial" charset="0"/>
              </a:rPr>
              <a:t>Eckhardt</a:t>
            </a:r>
            <a:r>
              <a:rPr lang="el-GR" altLang="el-GR" sz="2200" dirty="0">
                <a:latin typeface="Arial" charset="0"/>
                <a:cs typeface="Arial" charset="0"/>
              </a:rPr>
              <a:t> </a:t>
            </a:r>
            <a:r>
              <a:rPr lang="el-GR" altLang="el-GR" sz="2200" dirty="0" err="1">
                <a:latin typeface="Arial" charset="0"/>
                <a:cs typeface="Arial" charset="0"/>
              </a:rPr>
              <a:t>et</a:t>
            </a:r>
            <a:r>
              <a:rPr lang="el-GR" altLang="el-GR" sz="2200" dirty="0">
                <a:latin typeface="Arial" charset="0"/>
                <a:cs typeface="Arial" charset="0"/>
              </a:rPr>
              <a:t> </a:t>
            </a:r>
            <a:r>
              <a:rPr lang="el-GR" altLang="el-GR" sz="2200" dirty="0" err="1">
                <a:latin typeface="Arial" charset="0"/>
                <a:cs typeface="Arial" charset="0"/>
              </a:rPr>
              <a:t>al</a:t>
            </a:r>
            <a:r>
              <a:rPr lang="el-GR" altLang="el-GR" sz="2200" dirty="0">
                <a:latin typeface="Arial" charset="0"/>
                <a:cs typeface="Arial" charset="0"/>
              </a:rPr>
              <a:t>. (1990) αναφέρει τα ακόλουθα κριτήρια για τη σωστή επιλογή των σημείων αναφοράς και την επιτυχή εφαρμογή της μεθόδου:</a:t>
            </a:r>
          </a:p>
          <a:p>
            <a:endParaRPr lang="el-GR" altLang="el-GR" dirty="0" smtClean="0">
              <a:latin typeface="Arial" charset="0"/>
              <a:cs typeface="Arial" charset="0"/>
            </a:endParaRPr>
          </a:p>
          <a:p>
            <a:r>
              <a:rPr lang="el-GR" altLang="el-GR" sz="2200" dirty="0" smtClean="0">
                <a:latin typeface="Arial" charset="0"/>
                <a:cs typeface="Arial" charset="0"/>
              </a:rPr>
              <a:t>α</a:t>
            </a:r>
            <a:r>
              <a:rPr lang="el-GR" altLang="el-GR" sz="2200" dirty="0">
                <a:latin typeface="Arial" charset="0"/>
                <a:cs typeface="Arial" charset="0"/>
              </a:rPr>
              <a:t>) Τα σημεία αναφοράς πρέπει να είναι στο ίδιο υψόμετρο με την υπόλοιπη περιοχή. Η επιλογή ενός σημείου στην κορυφή ενός βουνού θα είναι ελάχιστα χρήσιμη στην εκτίμηση των ατμοσφαιρικών συνθηκών κοντά στο επίπεδο της θάλασσας, αφού, ως γνωστό, τα περισσότερα σωματίδια στην ατμόσφαιρα συγκεντρώνονται μέχρι το ύψος των 1000 μέτρων.</a:t>
            </a:r>
            <a:endParaRPr lang="en-US" altLang="el-GR" sz="2200" dirty="0">
              <a:latin typeface="Arial" charset="0"/>
              <a:cs typeface="Arial" charset="0"/>
            </a:endParaRPr>
          </a:p>
          <a:p>
            <a:endParaRPr lang="el-GR" altLang="el-GR" dirty="0">
              <a:latin typeface="Arial" charset="0"/>
              <a:cs typeface="Arial" charset="0"/>
            </a:endParaRPr>
          </a:p>
          <a:p>
            <a:r>
              <a:rPr lang="el-GR" altLang="el-GR" sz="2200" dirty="0">
                <a:latin typeface="Arial" charset="0"/>
                <a:cs typeface="Arial" charset="0"/>
              </a:rPr>
              <a:t>β) Τα σημεία αναφοράς δεν πρέπει να καλύπτονται από βλάστηση, καθώς η φασματική ανάκλαση της βλάστησης μεταβάλλεται διαμέσου του χρόνου.</a:t>
            </a:r>
          </a:p>
        </p:txBody>
      </p:sp>
      <p:sp>
        <p:nvSpPr>
          <p:cNvPr id="74755" name="Text Box 1"/>
          <p:cNvSpPr txBox="1">
            <a:spLocks noChangeArrowheads="1"/>
          </p:cNvSpPr>
          <p:nvPr/>
        </p:nvSpPr>
        <p:spPr bwMode="auto">
          <a:xfrm>
            <a:off x="0" y="188640"/>
            <a:ext cx="9144000" cy="1201737"/>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latin typeface="Arial" charset="0"/>
                <a:ea typeface="Microsoft YaHei" pitchFamily="34" charset="-122"/>
                <a:cs typeface="Arial" charset="0"/>
              </a:rPr>
              <a:t>Σχετική Ατμοσφαιρική Διόρθωση μίας Εικόνας</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(4)</a:t>
            </a:r>
            <a:endParaRPr lang="el-GR" sz="2800" b="1" dirty="0">
              <a:latin typeface="Arial" charset="0"/>
              <a:ea typeface="Microsoft YaHei" pitchFamily="34" charset="-122"/>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Ορθογώνιο 1"/>
          <p:cNvSpPr>
            <a:spLocks noChangeArrowheads="1"/>
          </p:cNvSpPr>
          <p:nvPr/>
        </p:nvSpPr>
        <p:spPr bwMode="auto">
          <a:xfrm>
            <a:off x="179512" y="2492891"/>
            <a:ext cx="8964488" cy="3816429"/>
          </a:xfrm>
          <a:prstGeom prst="rect">
            <a:avLst/>
          </a:prstGeom>
          <a:noFill/>
          <a:ln w="9525">
            <a:noFill/>
            <a:miter lim="800000"/>
            <a:headEnd/>
            <a:tailEnd/>
          </a:ln>
        </p:spPr>
        <p:txBody>
          <a:bodyPr wrap="square">
            <a:spAutoFit/>
          </a:bodyPr>
          <a:lstStyle/>
          <a:p>
            <a:r>
              <a:rPr lang="el-GR" altLang="el-GR" sz="2200" dirty="0">
                <a:solidFill>
                  <a:srgbClr val="000000"/>
                </a:solidFill>
                <a:latin typeface="Arial" charset="0"/>
                <a:cs typeface="Arial" charset="0"/>
              </a:rPr>
              <a:t>γ) Τα σημεία αναφοράς πρέπει να είναι σε σχετικά επίπεδες περιοχές, έτσι ώστε οι αυξητικές αλλαγές στην ηλιακή γωνία πρόσπτωσης από εποχή σε εποχή να έχουν ανάλογη επίδραση (αύξηση ή μείωση στην απευθείας ακτινοβολία) για όλα τα σημεία.</a:t>
            </a:r>
          </a:p>
          <a:p>
            <a:endParaRPr lang="en-US" altLang="el-GR" sz="2200" dirty="0">
              <a:solidFill>
                <a:srgbClr val="000000"/>
              </a:solidFill>
              <a:latin typeface="Arial" charset="0"/>
              <a:cs typeface="Arial" charset="0"/>
            </a:endParaRPr>
          </a:p>
          <a:p>
            <a:r>
              <a:rPr lang="el-GR" altLang="el-GR" sz="2200" dirty="0">
                <a:solidFill>
                  <a:srgbClr val="000000"/>
                </a:solidFill>
                <a:latin typeface="Arial" charset="0"/>
                <a:cs typeface="Arial" charset="0"/>
              </a:rPr>
              <a:t>δ) Η εικόνα που δίνουν τα σημεία αναφοράς στην οθόνη του υπολογιστή πρέπει να είναι αναλλοίωτη στο χρόνο. </a:t>
            </a:r>
            <a:endParaRPr lang="en-US" altLang="el-GR" sz="2200" dirty="0">
              <a:solidFill>
                <a:srgbClr val="000000"/>
              </a:solidFill>
              <a:latin typeface="Arial" charset="0"/>
              <a:cs typeface="Arial" charset="0"/>
            </a:endParaRPr>
          </a:p>
          <a:p>
            <a:endParaRPr lang="en-US" altLang="el-GR" sz="2200" dirty="0">
              <a:solidFill>
                <a:srgbClr val="000000"/>
              </a:solidFill>
              <a:latin typeface="Arial" charset="0"/>
              <a:cs typeface="Arial" charset="0"/>
            </a:endParaRPr>
          </a:p>
          <a:p>
            <a:r>
              <a:rPr lang="el-GR" altLang="el-GR" sz="2200" dirty="0">
                <a:solidFill>
                  <a:srgbClr val="000000"/>
                </a:solidFill>
                <a:latin typeface="Arial" charset="0"/>
                <a:cs typeface="Arial" charset="0"/>
              </a:rPr>
              <a:t>Παραδείγματος χάρη, μία λίμνη, που θεωρείται ως σημείο αναφοράς, θα πρέπει σε όλες τις εικόνες να έχει σκούρο χρώμα χωρίς διαβαθμίσεις.</a:t>
            </a:r>
          </a:p>
        </p:txBody>
      </p:sp>
      <p:sp>
        <p:nvSpPr>
          <p:cNvPr id="75779" name="Text Box 1"/>
          <p:cNvSpPr txBox="1">
            <a:spLocks noChangeArrowheads="1"/>
          </p:cNvSpPr>
          <p:nvPr/>
        </p:nvSpPr>
        <p:spPr bwMode="auto">
          <a:xfrm>
            <a:off x="0" y="261938"/>
            <a:ext cx="9144000" cy="1201737"/>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latin typeface="Arial" charset="0"/>
                <a:ea typeface="Microsoft YaHei" pitchFamily="34" charset="-122"/>
                <a:cs typeface="Arial" charset="0"/>
              </a:rPr>
              <a:t>Σχετική Ατμοσφαιρική Διόρθωση μίας Εικόνας</a:t>
            </a:r>
            <a:r>
              <a:rPr lang="en-US" sz="3600" b="1" dirty="0">
                <a:latin typeface="Arial" charset="0"/>
                <a:ea typeface="Microsoft YaHei" pitchFamily="34" charset="-122"/>
                <a:cs typeface="Arial" charset="0"/>
              </a:rPr>
              <a:t> </a:t>
            </a:r>
            <a:r>
              <a:rPr lang="en-US" sz="2800" b="1" dirty="0">
                <a:latin typeface="Arial" charset="0"/>
                <a:ea typeface="Microsoft YaHei" pitchFamily="34" charset="-122"/>
                <a:cs typeface="Arial" charset="0"/>
              </a:rPr>
              <a:t>(5)</a:t>
            </a:r>
            <a:endParaRPr lang="el-GR" sz="2800" b="1" dirty="0">
              <a:latin typeface="Arial" charset="0"/>
              <a:ea typeface="Microsoft YaHei" pitchFamily="34" charset="-122"/>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0" y="138113"/>
            <a:ext cx="9144000" cy="1203325"/>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a:latin typeface="Arial" charset="0"/>
                <a:ea typeface="Microsoft YaHei" pitchFamily="34" charset="-122"/>
                <a:cs typeface="Arial" charset="0"/>
              </a:rPr>
              <a:t>Σχετική ατμοσφαιρική διόρθωση πολλών εικόνων</a:t>
            </a:r>
            <a:r>
              <a:rPr lang="en-US" sz="3600" b="1">
                <a:latin typeface="Arial" charset="0"/>
                <a:ea typeface="Microsoft YaHei" pitchFamily="34" charset="-122"/>
                <a:cs typeface="Arial" charset="0"/>
              </a:rPr>
              <a:t> </a:t>
            </a:r>
            <a:r>
              <a:rPr lang="en-US" sz="2800" b="1">
                <a:latin typeface="Arial" charset="0"/>
                <a:ea typeface="Microsoft YaHei" pitchFamily="34" charset="-122"/>
                <a:cs typeface="Arial" charset="0"/>
              </a:rPr>
              <a:t>(1)</a:t>
            </a:r>
            <a:endParaRPr lang="el-GR" sz="2800" b="1">
              <a:latin typeface="Arial" charset="0"/>
              <a:ea typeface="Microsoft YaHei" pitchFamily="34" charset="-122"/>
              <a:cs typeface="Arial" charset="0"/>
            </a:endParaRPr>
          </a:p>
        </p:txBody>
      </p:sp>
      <p:sp>
        <p:nvSpPr>
          <p:cNvPr id="76803" name="Ορθογώνιο 5"/>
          <p:cNvSpPr>
            <a:spLocks noChangeArrowheads="1"/>
          </p:cNvSpPr>
          <p:nvPr/>
        </p:nvSpPr>
        <p:spPr bwMode="auto">
          <a:xfrm>
            <a:off x="0" y="2204859"/>
            <a:ext cx="9144000" cy="4462760"/>
          </a:xfrm>
          <a:prstGeom prst="rect">
            <a:avLst/>
          </a:prstGeom>
          <a:noFill/>
          <a:ln w="9525">
            <a:noFill/>
            <a:miter lim="800000"/>
            <a:headEnd/>
            <a:tailEnd/>
          </a:ln>
        </p:spPr>
        <p:txBody>
          <a:bodyPr>
            <a:spAutoFit/>
          </a:bodyPr>
          <a:lstStyle/>
          <a:p>
            <a:pPr marL="342900" indent="-342900">
              <a:buFont typeface="Arial" charset="0"/>
              <a:buChar char="•"/>
            </a:pPr>
            <a:r>
              <a:rPr lang="el-GR" altLang="el-GR" sz="2200" dirty="0">
                <a:latin typeface="Arial" charset="0"/>
                <a:cs typeface="Arial" charset="0"/>
              </a:rPr>
              <a:t>Η προτεινόμενη μέθοδος στηρίζεται στην προϋπόθεση ύπαρξης μιας γραμμικής σχέσης ανάμεσα στα κανάλια των εικόνων κατά το πέρασμα του χρόνου</a:t>
            </a:r>
            <a:r>
              <a:rPr lang="el-GR" altLang="el-GR" sz="2200" dirty="0" smtClean="0">
                <a:latin typeface="Arial" charset="0"/>
                <a:cs typeface="Arial" charset="0"/>
              </a:rPr>
              <a:t>.</a:t>
            </a:r>
          </a:p>
          <a:p>
            <a:pPr marL="342900" indent="-342900"/>
            <a:endParaRPr lang="en-US" altLang="el-GR" dirty="0">
              <a:latin typeface="Arial" charset="0"/>
              <a:cs typeface="Arial" charset="0"/>
            </a:endParaRPr>
          </a:p>
          <a:p>
            <a:pPr marL="342900" indent="-342900">
              <a:buFont typeface="Arial" charset="0"/>
              <a:buChar char="•"/>
            </a:pPr>
            <a:r>
              <a:rPr lang="el-GR" altLang="el-GR" sz="2200" dirty="0">
                <a:latin typeface="Arial" charset="0"/>
                <a:cs typeface="Arial" charset="0"/>
              </a:rPr>
              <a:t>Αυτή η σχέση μπορεί να καθορισθεί από </a:t>
            </a:r>
            <a:r>
              <a:rPr lang="el-GR" altLang="el-GR" sz="2200" dirty="0" err="1">
                <a:latin typeface="Arial" charset="0"/>
                <a:cs typeface="Arial" charset="0"/>
              </a:rPr>
              <a:t>ραδιομετρικές</a:t>
            </a:r>
            <a:r>
              <a:rPr lang="el-GR" altLang="el-GR" sz="2200" dirty="0">
                <a:latin typeface="Arial" charset="0"/>
                <a:cs typeface="Arial" charset="0"/>
              </a:rPr>
              <a:t> μετρήσεις σε ψευδό-σταθερά χαρακτηριστικά (</a:t>
            </a:r>
            <a:r>
              <a:rPr lang="el-GR" altLang="el-GR" sz="2200" dirty="0" err="1">
                <a:latin typeface="Arial" charset="0"/>
                <a:cs typeface="Arial" charset="0"/>
              </a:rPr>
              <a:t>pseudo</a:t>
            </a:r>
            <a:r>
              <a:rPr lang="el-GR" altLang="el-GR" sz="2200" dirty="0">
                <a:latin typeface="Arial" charset="0"/>
                <a:cs typeface="Arial" charset="0"/>
              </a:rPr>
              <a:t> </a:t>
            </a:r>
            <a:r>
              <a:rPr lang="el-GR" altLang="el-GR" sz="2200" dirty="0" err="1">
                <a:latin typeface="Arial" charset="0"/>
                <a:cs typeface="Arial" charset="0"/>
              </a:rPr>
              <a:t>invariant</a:t>
            </a:r>
            <a:r>
              <a:rPr lang="el-GR" altLang="el-GR" sz="2200" dirty="0">
                <a:latin typeface="Arial" charset="0"/>
                <a:cs typeface="Arial" charset="0"/>
              </a:rPr>
              <a:t> </a:t>
            </a:r>
            <a:r>
              <a:rPr lang="el-GR" altLang="el-GR" sz="2200" dirty="0" err="1">
                <a:latin typeface="Arial" charset="0"/>
                <a:cs typeface="Arial" charset="0"/>
              </a:rPr>
              <a:t>features</a:t>
            </a:r>
            <a:r>
              <a:rPr lang="el-GR" altLang="el-GR" sz="2200" dirty="0">
                <a:latin typeface="Arial" charset="0"/>
                <a:cs typeface="Arial" charset="0"/>
              </a:rPr>
              <a:t>) των εικόνων, δηλ. σε χαρακτηριστικά σημεία (περιοχές) που είναι εύκολα διακριτά και </a:t>
            </a:r>
            <a:r>
              <a:rPr lang="el-GR" altLang="el-GR" sz="2200" dirty="0" err="1">
                <a:latin typeface="Arial" charset="0"/>
                <a:cs typeface="Arial" charset="0"/>
              </a:rPr>
              <a:t>ραδιομετρικά</a:t>
            </a:r>
            <a:r>
              <a:rPr lang="el-GR" altLang="el-GR" sz="2200" dirty="0">
                <a:latin typeface="Arial" charset="0"/>
                <a:cs typeface="Arial" charset="0"/>
              </a:rPr>
              <a:t> σταθερά</a:t>
            </a:r>
            <a:r>
              <a:rPr lang="el-GR" altLang="el-GR" sz="2200" dirty="0" smtClean="0">
                <a:latin typeface="Arial" charset="0"/>
                <a:cs typeface="Arial" charset="0"/>
              </a:rPr>
              <a:t>.</a:t>
            </a:r>
          </a:p>
          <a:p>
            <a:pPr marL="342900" indent="-342900"/>
            <a:endParaRPr lang="en-US" altLang="el-GR" dirty="0">
              <a:latin typeface="Arial" charset="0"/>
              <a:cs typeface="Arial" charset="0"/>
            </a:endParaRPr>
          </a:p>
          <a:p>
            <a:pPr marL="342900" indent="-342900">
              <a:buFont typeface="Arial" charset="0"/>
              <a:buChar char="•"/>
            </a:pPr>
            <a:r>
              <a:rPr lang="el-GR" altLang="el-GR" sz="2200" dirty="0">
                <a:latin typeface="Arial" charset="0"/>
                <a:cs typeface="Arial" charset="0"/>
              </a:rPr>
              <a:t>Τέτοια σημεία (περιοχές) είναι μεγάλες υδάτινες επιφάνειες, π.χ., λίμνες, χαρακτηριστικά τεχνικά έργα, όπως ένας αεροδιάδρομος ή η μεταλλική οροφή ενός μεγάλου κτίσματος, καθώς και γυμνές από βλάστηση απομονωμένες γεωλογικές δομές.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Ορθογώνιο 1"/>
          <p:cNvSpPr>
            <a:spLocks noChangeArrowheads="1"/>
          </p:cNvSpPr>
          <p:nvPr/>
        </p:nvSpPr>
        <p:spPr bwMode="auto">
          <a:xfrm>
            <a:off x="0" y="2532960"/>
            <a:ext cx="9144000" cy="3416320"/>
          </a:xfrm>
          <a:prstGeom prst="rect">
            <a:avLst/>
          </a:prstGeom>
          <a:noFill/>
          <a:ln w="9525">
            <a:noFill/>
            <a:miter lim="800000"/>
            <a:headEnd/>
            <a:tailEnd/>
          </a:ln>
        </p:spPr>
        <p:txBody>
          <a:bodyPr wrap="square">
            <a:spAutoFit/>
          </a:bodyPr>
          <a:lstStyle/>
          <a:p>
            <a:pPr marL="342900" indent="-342900">
              <a:buFont typeface="Arial" charset="0"/>
              <a:buChar char="•"/>
            </a:pPr>
            <a:r>
              <a:rPr lang="el-GR" altLang="el-GR" sz="2400" dirty="0">
                <a:solidFill>
                  <a:srgbClr val="000000"/>
                </a:solidFill>
                <a:latin typeface="Arial" charset="0"/>
                <a:cs typeface="Arial" charset="0"/>
              </a:rPr>
              <a:t>Θεωρώντας ότι αυτά τα σημεία είναι σταθεροί ανακλαστήρες διαμέσου του χρόνου, ότι δηλαδή ανεξαρτήτως εποχής και καιρικών συνθηκών θα έπρεπε να έχουν σταθερή ψηφιακή τιμή </a:t>
            </a:r>
            <a:r>
              <a:rPr lang="el-GR" altLang="el-GR" sz="2400" dirty="0" err="1">
                <a:solidFill>
                  <a:srgbClr val="000000"/>
                </a:solidFill>
                <a:latin typeface="Arial" charset="0"/>
                <a:cs typeface="Arial" charset="0"/>
              </a:rPr>
              <a:t>ανακλαστικότητας</a:t>
            </a:r>
            <a:r>
              <a:rPr lang="el-GR" altLang="el-GR" sz="2400" dirty="0">
                <a:solidFill>
                  <a:srgbClr val="000000"/>
                </a:solidFill>
                <a:latin typeface="Arial" charset="0"/>
                <a:cs typeface="Arial" charset="0"/>
              </a:rPr>
              <a:t>, οι όποιες διαφοροποιήσεις μπορούν να αποδοθούν στις επιδράσεις της ατμόσφαιρας.</a:t>
            </a:r>
            <a:endParaRPr lang="en-US" altLang="el-GR" sz="2400" dirty="0">
              <a:solidFill>
                <a:srgbClr val="000000"/>
              </a:solidFill>
              <a:latin typeface="Arial" charset="0"/>
              <a:cs typeface="Arial" charset="0"/>
            </a:endParaRPr>
          </a:p>
          <a:p>
            <a:pPr marL="342900" indent="-342900">
              <a:buFont typeface="Arial" charset="0"/>
              <a:buChar char="•"/>
            </a:pPr>
            <a:endParaRPr lang="en-US" altLang="el-GR" sz="2400" dirty="0">
              <a:solidFill>
                <a:srgbClr val="000000"/>
              </a:solidFill>
              <a:latin typeface="Arial" charset="0"/>
              <a:cs typeface="Arial" charset="0"/>
            </a:endParaRPr>
          </a:p>
          <a:p>
            <a:pPr marL="342900" indent="-342900">
              <a:buFont typeface="Arial" charset="0"/>
              <a:buChar char="•"/>
            </a:pPr>
            <a:r>
              <a:rPr lang="el-GR" altLang="el-GR" sz="2400" dirty="0">
                <a:solidFill>
                  <a:srgbClr val="000000"/>
                </a:solidFill>
                <a:latin typeface="Arial" charset="0"/>
                <a:cs typeface="Arial" charset="0"/>
              </a:rPr>
              <a:t>Στη συνέχεια, μία εικόνα θεωρείται ως πρότυπο και τα ιστογράμματα των υπολοίπων ομαλοποιούνται με βάση την εικόνα πρότυπο.</a:t>
            </a:r>
          </a:p>
        </p:txBody>
      </p:sp>
      <p:sp>
        <p:nvSpPr>
          <p:cNvPr id="77827" name="Text Box 1"/>
          <p:cNvSpPr txBox="1">
            <a:spLocks noChangeArrowheads="1"/>
          </p:cNvSpPr>
          <p:nvPr/>
        </p:nvSpPr>
        <p:spPr bwMode="auto">
          <a:xfrm>
            <a:off x="0" y="209550"/>
            <a:ext cx="9144000" cy="1203325"/>
          </a:xfrm>
          <a:prstGeom prst="rect">
            <a:avLst/>
          </a:prstGeom>
          <a:noFill/>
          <a:ln w="9525">
            <a:noFill/>
            <a:miter lim="800000"/>
            <a:headEnd/>
            <a:tailEnd/>
          </a:ln>
        </p:spPr>
        <p:txBody>
          <a:bodyPr lIns="90000" tIns="46800" rIns="90000" bIns="46800">
            <a:spAutoFit/>
          </a:bodyP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a:latin typeface="Arial" charset="0"/>
                <a:ea typeface="Microsoft YaHei" pitchFamily="34" charset="-122"/>
                <a:cs typeface="Arial" charset="0"/>
              </a:rPr>
              <a:t>Σχετική ατμοσφαιρική διόρθωση πολλών εικόνων</a:t>
            </a:r>
            <a:r>
              <a:rPr lang="en-US" sz="3600" b="1">
                <a:latin typeface="Arial" charset="0"/>
                <a:ea typeface="Microsoft YaHei" pitchFamily="34" charset="-122"/>
                <a:cs typeface="Arial" charset="0"/>
              </a:rPr>
              <a:t> </a:t>
            </a:r>
            <a:r>
              <a:rPr lang="en-US" sz="2800" b="1">
                <a:latin typeface="Arial" charset="0"/>
                <a:ea typeface="Microsoft YaHei" pitchFamily="34" charset="-122"/>
                <a:cs typeface="Arial" charset="0"/>
              </a:rPr>
              <a:t>(2)</a:t>
            </a:r>
            <a:endParaRPr lang="el-GR" sz="2800" b="1">
              <a:latin typeface="Arial" charset="0"/>
              <a:ea typeface="Microsoft YaHei" pitchFamily="34" charset="-122"/>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Τίτλος"/>
          <p:cNvSpPr>
            <a:spLocks noGrp="1"/>
          </p:cNvSpPr>
          <p:nvPr>
            <p:ph type="title"/>
          </p:nvPr>
        </p:nvSpPr>
        <p:spPr>
          <a:xfrm>
            <a:off x="936625" y="333375"/>
            <a:ext cx="7272338" cy="793750"/>
          </a:xfrm>
        </p:spPr>
        <p:txBody>
          <a:bodyPr/>
          <a:lstStyle/>
          <a:p>
            <a:r>
              <a:rPr lang="el-GR" altLang="el-GR" b="1" smtClean="0">
                <a:latin typeface="Arial" charset="0"/>
                <a:cs typeface="Arial" charset="0"/>
              </a:rPr>
              <a:t>Σημείωμα Αναφοράς</a:t>
            </a:r>
            <a:endParaRPr lang="el-GR" altLang="el-GR" sz="3600" b="1" smtClean="0">
              <a:latin typeface="Arial" charset="0"/>
              <a:cs typeface="Arial" charset="0"/>
            </a:endParaRPr>
          </a:p>
        </p:txBody>
      </p:sp>
      <p:sp>
        <p:nvSpPr>
          <p:cNvPr id="56323" name="2 - Θέση περιεχομένου"/>
          <p:cNvSpPr>
            <a:spLocks noGrp="1"/>
          </p:cNvSpPr>
          <p:nvPr>
            <p:ph idx="1"/>
          </p:nvPr>
        </p:nvSpPr>
        <p:spPr>
          <a:xfrm>
            <a:off x="125413" y="1935163"/>
            <a:ext cx="8893175" cy="2987675"/>
          </a:xfrm>
        </p:spPr>
        <p:txBody>
          <a:bodyPr/>
          <a:lstStyle/>
          <a:p>
            <a:pPr>
              <a:buFont typeface="Arial" charset="0"/>
              <a:buNone/>
            </a:pPr>
            <a:r>
              <a:rPr lang="el-GR" altLang="el-GR" smtClean="0"/>
              <a:t>	</a:t>
            </a:r>
            <a:r>
              <a:rPr lang="en-US" altLang="el-GR" sz="2800" smtClean="0">
                <a:latin typeface="Arial" charset="0"/>
                <a:cs typeface="Arial" charset="0"/>
              </a:rPr>
              <a:t>Copyright, </a:t>
            </a:r>
            <a:r>
              <a:rPr lang="el-GR" sz="2800" smtClean="0">
                <a:latin typeface="Arial" charset="0"/>
                <a:cs typeface="Arial" charset="0"/>
              </a:rPr>
              <a:t>Πανεπιστήμιο Πατρών</a:t>
            </a:r>
            <a:r>
              <a:rPr lang="el-GR" altLang="el-GR" sz="2800" smtClean="0">
                <a:latin typeface="Arial" charset="0"/>
                <a:cs typeface="Arial" charset="0"/>
              </a:rPr>
              <a:t>, Κωνσταντίνος Νικολακόπουλος. «Χρήση Γεωγραφικών Συστημάτων Πληροφοριών και Τηλεπισκόπησης στην Εφαρμοσμένη Γεωλογία». Έκδοση: </a:t>
            </a:r>
            <a:r>
              <a:rPr lang="en-US" altLang="el-GR" sz="2800" smtClean="0">
                <a:latin typeface="Arial" charset="0"/>
                <a:cs typeface="Arial" charset="0"/>
              </a:rPr>
              <a:t>1</a:t>
            </a:r>
            <a:r>
              <a:rPr lang="el-GR" altLang="el-GR" sz="2800" smtClean="0">
                <a:latin typeface="Arial" charset="0"/>
                <a:cs typeface="Arial" charset="0"/>
              </a:rPr>
              <a:t>.0. Πάτρα 2015.</a:t>
            </a:r>
            <a:r>
              <a:rPr lang="el-GR" sz="2800" smtClean="0"/>
              <a:t> </a:t>
            </a:r>
            <a:r>
              <a:rPr lang="el-GR" altLang="el-GR" sz="2800" smtClean="0">
                <a:latin typeface="Arial" charset="0"/>
                <a:cs typeface="Arial" charset="0"/>
              </a:rPr>
              <a:t>Διαθέσιμο από τη δικτυακή διεύθυνση: </a:t>
            </a:r>
            <a:r>
              <a:rPr lang="en-US" altLang="el-GR" sz="2800" smtClean="0">
                <a:latin typeface="Arial" charset="0"/>
                <a:cs typeface="Arial" charset="0"/>
              </a:rPr>
              <a:t>https://eclass.upatras.gr/courses/GEO307/</a:t>
            </a:r>
            <a:endParaRPr lang="el-GR" altLang="el-GR" sz="2800" smtClean="0">
              <a:latin typeface="Arial" charset="0"/>
              <a:cs typeface="Arial" charset="0"/>
            </a:endParaRPr>
          </a:p>
          <a:p>
            <a:pPr>
              <a:buFont typeface="Arial" charset="0"/>
              <a:buNone/>
            </a:pPr>
            <a:endParaRPr lang="el-GR" altLang="el-G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 Θέση περιεχομένου"/>
          <p:cNvSpPr>
            <a:spLocks noGrp="1"/>
          </p:cNvSpPr>
          <p:nvPr>
            <p:ph idx="1"/>
          </p:nvPr>
        </p:nvSpPr>
        <p:spPr>
          <a:xfrm>
            <a:off x="107950" y="2465388"/>
            <a:ext cx="8893175" cy="2116137"/>
          </a:xfrm>
        </p:spPr>
        <p:txBody>
          <a:bodyPr/>
          <a:lstStyle/>
          <a:p>
            <a:pPr>
              <a:buFont typeface="Arial" charset="0"/>
              <a:buNone/>
            </a:pPr>
            <a:r>
              <a:rPr lang="el-GR" altLang="el-GR" smtClean="0">
                <a:latin typeface="Arial" charset="0"/>
                <a:cs typeface="Arial" charset="0"/>
              </a:rPr>
              <a:t>	</a:t>
            </a:r>
            <a:r>
              <a:rPr lang="en-US" altLang="el-GR" sz="3000" smtClean="0">
                <a:latin typeface="Arial" charset="0"/>
                <a:cs typeface="Arial" charset="0"/>
              </a:rPr>
              <a:t>ʻ</a:t>
            </a:r>
            <a:r>
              <a:rPr lang="el-GR" altLang="el-GR" sz="3000" b="1" smtClean="0">
                <a:latin typeface="Arial" charset="0"/>
                <a:cs typeface="Arial" charset="0"/>
              </a:rPr>
              <a:t>Τηλεπισκόπηση</a:t>
            </a:r>
            <a:r>
              <a:rPr lang="en-US" altLang="el-GR" sz="3000" smtClean="0">
                <a:latin typeface="Arial" charset="0"/>
                <a:cs typeface="Arial" charset="0"/>
              </a:rPr>
              <a:t>ʼ</a:t>
            </a:r>
            <a:endParaRPr lang="el-GR" altLang="el-GR" sz="3000" b="1" smtClean="0">
              <a:latin typeface="Arial" charset="0"/>
              <a:cs typeface="Arial" charset="0"/>
            </a:endParaRPr>
          </a:p>
          <a:p>
            <a:pPr>
              <a:buFont typeface="Arial" charset="0"/>
              <a:buNone/>
            </a:pPr>
            <a:r>
              <a:rPr lang="el-GR" altLang="el-GR" sz="3000" b="1" smtClean="0">
                <a:latin typeface="Arial" charset="0"/>
                <a:cs typeface="Arial" charset="0"/>
              </a:rPr>
              <a:t>	</a:t>
            </a:r>
            <a:r>
              <a:rPr lang="el-GR" altLang="el-GR" sz="3000" smtClean="0">
                <a:latin typeface="Arial" charset="0"/>
                <a:cs typeface="Arial" charset="0"/>
              </a:rPr>
              <a:t>Γ. Σκιάνης, Κ. Νικολακόπουλος, Δ. Βαϊόπουλος. Εκδόσεις Ίων. Έκδοση: 1.0. Αθήνα 2012.</a:t>
            </a:r>
          </a:p>
          <a:p>
            <a:pPr>
              <a:buFont typeface="Arial" charset="0"/>
              <a:buNone/>
            </a:pPr>
            <a:endParaRPr lang="el-GR" altLang="el-GR" smtClean="0"/>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(1)</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 Θέση περιεχομένου"/>
          <p:cNvSpPr>
            <a:spLocks noGrp="1"/>
          </p:cNvSpPr>
          <p:nvPr>
            <p:ph idx="1"/>
          </p:nvPr>
        </p:nvSpPr>
        <p:spPr>
          <a:xfrm>
            <a:off x="125413" y="2335213"/>
            <a:ext cx="8893175" cy="2187575"/>
          </a:xfrm>
        </p:spPr>
        <p:txBody>
          <a:bodyPr/>
          <a:lstStyle/>
          <a:p>
            <a:pPr>
              <a:buFont typeface="Arial" charset="0"/>
              <a:buNone/>
            </a:pPr>
            <a:r>
              <a:rPr lang="el-GR" altLang="el-GR" dirty="0" smtClean="0"/>
              <a:t>	</a:t>
            </a:r>
            <a:r>
              <a:rPr lang="el-GR" altLang="el-GR" dirty="0" smtClean="0">
                <a:latin typeface="Arial" pitchFamily="34" charset="0"/>
                <a:cs typeface="Arial" pitchFamily="34" charset="0"/>
              </a:rPr>
              <a:t>Όλες οι εικόνες που περιέχονται στην ενότητα 7 προέρχονται από το προσωπικό αρχείο του κ. Νικολακόπουλου Κωνσταντίνου.</a:t>
            </a:r>
          </a:p>
        </p:txBody>
      </p:sp>
      <p:sp>
        <p:nvSpPr>
          <p:cNvPr id="5" name="1 - Τίτλος"/>
          <p:cNvSpPr>
            <a:spLocks noGrp="1"/>
          </p:cNvSpPr>
          <p:nvPr>
            <p:ph type="title"/>
          </p:nvPr>
        </p:nvSpPr>
        <p:spPr>
          <a:xfrm>
            <a:off x="936625" y="333375"/>
            <a:ext cx="7272338" cy="793750"/>
          </a:xfrm>
        </p:spPr>
        <p:txBody>
          <a:bodyPr/>
          <a:lstStyle/>
          <a:p>
            <a:r>
              <a:rPr lang="el-GR" altLang="el-GR" b="1" dirty="0" smtClean="0">
                <a:latin typeface="Arial" charset="0"/>
                <a:cs typeface="Arial" charset="0"/>
              </a:rPr>
              <a:t>Αναφορές </a:t>
            </a:r>
            <a:r>
              <a:rPr lang="el-GR" altLang="el-GR" sz="3600" b="1" dirty="0" smtClean="0">
                <a:latin typeface="Arial" charset="0"/>
                <a:cs typeface="Arial" charset="0"/>
              </a:rPr>
              <a:t>(2)</a:t>
            </a:r>
            <a:endParaRPr lang="el-GR" altLang="el-GR"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a:t>
            </a:r>
            <a:r>
              <a:rPr lang="el-GR" altLang="el-GR" sz="3200" b="1" dirty="0">
                <a:latin typeface="Arial" charset="0"/>
                <a:ea typeface="Microsoft YaHei" pitchFamily="34" charset="-122"/>
                <a:cs typeface="Arial" charset="0"/>
              </a:rPr>
              <a:t>1)</a:t>
            </a:r>
            <a:endParaRPr lang="el-GR" altLang="el-GR" sz="4000" b="1" dirty="0">
              <a:latin typeface="Arial" charset="0"/>
              <a:ea typeface="Microsoft YaHei" pitchFamily="34" charset="-122"/>
              <a:cs typeface="Arial" charset="0"/>
            </a:endParaRPr>
          </a:p>
        </p:txBody>
      </p:sp>
      <p:sp>
        <p:nvSpPr>
          <p:cNvPr id="45059" name="Rectangle 4"/>
          <p:cNvSpPr>
            <a:spLocks noChangeArrowheads="1"/>
          </p:cNvSpPr>
          <p:nvPr/>
        </p:nvSpPr>
        <p:spPr bwMode="auto">
          <a:xfrm>
            <a:off x="-72008" y="6093292"/>
            <a:ext cx="9396536" cy="402291"/>
          </a:xfrm>
          <a:prstGeom prst="rect">
            <a:avLst/>
          </a:prstGeom>
          <a:noFill/>
          <a:ln w="9525">
            <a:noFill/>
            <a:round/>
            <a:headEnd/>
            <a:tailEnd/>
          </a:ln>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cs typeface="Arial" charset="0"/>
              </a:rPr>
              <a:t>Εικόνα 15. </a:t>
            </a:r>
            <a:r>
              <a:rPr lang="en-GB" altLang="el-GR" sz="2000" dirty="0" err="1">
                <a:latin typeface="Arial" charset="0"/>
                <a:cs typeface="Arial" charset="0"/>
              </a:rPr>
              <a:t>Εικόν</a:t>
            </a:r>
            <a:r>
              <a:rPr lang="en-GB" altLang="el-GR" sz="2000" dirty="0">
                <a:latin typeface="Arial" charset="0"/>
                <a:cs typeface="Arial" charset="0"/>
              </a:rPr>
              <a:t>α </a:t>
            </a:r>
            <a:r>
              <a:rPr lang="en-US" altLang="el-GR" sz="2000" dirty="0">
                <a:latin typeface="Arial" charset="0"/>
                <a:cs typeface="Arial" charset="0"/>
              </a:rPr>
              <a:t>Landsat ETM</a:t>
            </a:r>
            <a:r>
              <a:rPr lang="en-GB" altLang="el-GR" sz="2000" dirty="0">
                <a:latin typeface="Arial" charset="0"/>
                <a:cs typeface="Arial" charset="0"/>
              </a:rPr>
              <a:t> </a:t>
            </a:r>
            <a:r>
              <a:rPr lang="en-GB" altLang="el-GR" sz="2000" dirty="0" err="1">
                <a:latin typeface="Arial" charset="0"/>
                <a:cs typeface="Arial" charset="0"/>
              </a:rPr>
              <a:t>ζώνη</a:t>
            </a:r>
            <a:r>
              <a:rPr lang="en-GB" altLang="el-GR" sz="2000" dirty="0">
                <a:latin typeface="Arial" charset="0"/>
                <a:cs typeface="Arial" charset="0"/>
              </a:rPr>
              <a:t> </a:t>
            </a:r>
            <a:r>
              <a:rPr lang="el-GR" altLang="el-GR" sz="2000" dirty="0">
                <a:latin typeface="Arial" charset="0"/>
                <a:cs typeface="Arial" charset="0"/>
              </a:rPr>
              <a:t>1</a:t>
            </a:r>
            <a:r>
              <a:rPr lang="en-GB" altLang="el-GR" sz="2000" dirty="0">
                <a:latin typeface="Arial" charset="0"/>
                <a:cs typeface="Arial" charset="0"/>
              </a:rPr>
              <a:t>, από </a:t>
            </a:r>
            <a:r>
              <a:rPr lang="en-GB" altLang="el-GR" sz="2000" dirty="0" err="1">
                <a:latin typeface="Arial" charset="0"/>
                <a:cs typeface="Arial" charset="0"/>
              </a:rPr>
              <a:t>την</a:t>
            </a:r>
            <a:r>
              <a:rPr lang="en-GB" altLang="el-GR" sz="2000" dirty="0">
                <a:latin typeface="Arial" charset="0"/>
                <a:cs typeface="Arial" charset="0"/>
              </a:rPr>
              <a:t> </a:t>
            </a:r>
            <a:r>
              <a:rPr lang="en-GB" altLang="el-GR" sz="2000" dirty="0" smtClean="0">
                <a:latin typeface="Arial" charset="0"/>
                <a:cs typeface="Arial" charset="0"/>
              </a:rPr>
              <a:t>π</a:t>
            </a:r>
            <a:r>
              <a:rPr lang="en-GB" altLang="el-GR" sz="2000" dirty="0" err="1" smtClean="0">
                <a:latin typeface="Arial" charset="0"/>
                <a:cs typeface="Arial" charset="0"/>
              </a:rPr>
              <a:t>εριοχή</a:t>
            </a:r>
            <a:r>
              <a:rPr lang="en-GB" altLang="el-GR" sz="2000" dirty="0" smtClean="0">
                <a:latin typeface="Arial" charset="0"/>
                <a:cs typeface="Arial" charset="0"/>
              </a:rPr>
              <a:t> </a:t>
            </a:r>
            <a:r>
              <a:rPr lang="el-GR" altLang="el-GR" sz="2000" dirty="0" smtClean="0">
                <a:latin typeface="Arial" charset="0"/>
                <a:cs typeface="Arial" charset="0"/>
              </a:rPr>
              <a:t>της Ανατολικής Αττικής</a:t>
            </a:r>
            <a:endParaRPr lang="el-GR" altLang="el-GR" sz="2000" dirty="0">
              <a:latin typeface="Arial" charset="0"/>
              <a:cs typeface="Arial" charset="0"/>
            </a:endParaRPr>
          </a:p>
        </p:txBody>
      </p:sp>
      <p:pic>
        <p:nvPicPr>
          <p:cNvPr id="2" name="Εικόνα 1"/>
          <p:cNvPicPr>
            <a:picLocks noChangeAspect="1"/>
          </p:cNvPicPr>
          <p:nvPr/>
        </p:nvPicPr>
        <p:blipFill rotWithShape="1">
          <a:blip r:embed="rId3" cstate="print">
            <a:extLst>
              <a:ext uri="{28A0092B-C50C-407E-A947-70E740481C1C}">
                <a14:useLocalDpi xmlns="" xmlns:a14="http://schemas.microsoft.com/office/drawing/2010/main" val="0"/>
              </a:ext>
            </a:extLst>
          </a:blip>
          <a:srcRect l="3306" t="10096" r="3510" b="7337"/>
          <a:stretch/>
        </p:blipFill>
        <p:spPr>
          <a:xfrm>
            <a:off x="898694" y="2015902"/>
            <a:ext cx="7346613" cy="3744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Τίτλος"/>
          <p:cNvSpPr>
            <a:spLocks noGrp="1"/>
          </p:cNvSpPr>
          <p:nvPr>
            <p:ph type="title"/>
          </p:nvPr>
        </p:nvSpPr>
        <p:spPr>
          <a:xfrm>
            <a:off x="2335213" y="2420938"/>
            <a:ext cx="4475162" cy="938212"/>
          </a:xfrm>
        </p:spPr>
        <p:txBody>
          <a:bodyPr/>
          <a:lstStyle/>
          <a:p>
            <a:r>
              <a:rPr lang="el-GR" altLang="el-GR" b="1" smtClean="0">
                <a:latin typeface="Arial" charset="0"/>
                <a:cs typeface="Arial" charset="0"/>
              </a:rPr>
              <a:t>Τέλος Ενότητας</a:t>
            </a:r>
          </a:p>
        </p:txBody>
      </p:sp>
      <p:pic>
        <p:nvPicPr>
          <p:cNvPr id="8294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924300" y="5589588"/>
            <a:ext cx="4310063" cy="1025525"/>
          </a:xfrm>
          <a:prstGeom prst="rect">
            <a:avLst/>
          </a:prstGeom>
          <a:noFill/>
          <a:ln w="9525">
            <a:noFill/>
            <a:miter lim="800000"/>
            <a:headEnd/>
            <a:tailEnd/>
          </a:ln>
        </p:spPr>
      </p:pic>
      <p:pic>
        <p:nvPicPr>
          <p:cNvPr id="82948" name="Picture 2" descr="C:\Users\eorfanou\Downloads\by-nc-sa.eu.png"/>
          <p:cNvPicPr>
            <a:picLocks noChangeAspect="1" noChangeArrowheads="1"/>
          </p:cNvPicPr>
          <p:nvPr/>
        </p:nvPicPr>
        <p:blipFill>
          <a:blip r:embed="rId4" cstate="print"/>
          <a:srcRect/>
          <a:stretch>
            <a:fillRect/>
          </a:stretch>
        </p:blipFill>
        <p:spPr bwMode="auto">
          <a:xfrm>
            <a:off x="1033463" y="5715000"/>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5"/>
          <p:cNvSpPr txBox="1">
            <a:spLocks noChangeArrowheads="1"/>
          </p:cNvSpPr>
          <p:nvPr/>
        </p:nvSpPr>
        <p:spPr bwMode="auto">
          <a:xfrm>
            <a:off x="-72008" y="6122988"/>
            <a:ext cx="9324528" cy="402291"/>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16. </a:t>
            </a:r>
            <a:r>
              <a:rPr lang="en-GB" altLang="el-GR" sz="2000" dirty="0" err="1">
                <a:latin typeface="Arial" charset="0"/>
                <a:ea typeface="Microsoft YaHei" pitchFamily="34" charset="-122"/>
                <a:cs typeface="Arial" charset="0"/>
              </a:rPr>
              <a:t>Εικόν</a:t>
            </a:r>
            <a:r>
              <a:rPr lang="en-GB" altLang="el-GR" sz="2000" dirty="0">
                <a:latin typeface="Arial" charset="0"/>
                <a:ea typeface="Microsoft YaHei" pitchFamily="34" charset="-122"/>
                <a:cs typeface="Arial" charset="0"/>
              </a:rPr>
              <a:t>α </a:t>
            </a:r>
            <a:r>
              <a:rPr lang="en-US" altLang="el-GR" sz="2000" dirty="0">
                <a:latin typeface="Arial" charset="0"/>
                <a:ea typeface="Microsoft YaHei" pitchFamily="34" charset="-122"/>
                <a:cs typeface="Arial" charset="0"/>
              </a:rPr>
              <a:t>Landsat ETM</a:t>
            </a:r>
            <a:r>
              <a:rPr lang="en-GB" altLang="el-GR" sz="2000" dirty="0">
                <a:latin typeface="Arial" charset="0"/>
                <a:ea typeface="Microsoft YaHei" pitchFamily="34" charset="-122"/>
                <a:cs typeface="Arial" charset="0"/>
              </a:rPr>
              <a:t> </a:t>
            </a:r>
            <a:r>
              <a:rPr lang="en-GB" altLang="el-GR" sz="2000" dirty="0" err="1">
                <a:latin typeface="Arial" charset="0"/>
                <a:ea typeface="Microsoft YaHei" pitchFamily="34" charset="-122"/>
                <a:cs typeface="Arial" charset="0"/>
              </a:rPr>
              <a:t>ζώνη</a:t>
            </a:r>
            <a:r>
              <a:rPr lang="en-GB" altLang="el-GR" sz="2000" dirty="0">
                <a:latin typeface="Arial" charset="0"/>
                <a:ea typeface="Microsoft YaHei" pitchFamily="34" charset="-122"/>
                <a:cs typeface="Arial" charset="0"/>
              </a:rPr>
              <a:t> </a:t>
            </a:r>
            <a:r>
              <a:rPr lang="el-GR" altLang="el-GR" sz="2000" dirty="0">
                <a:latin typeface="Arial" charset="0"/>
                <a:ea typeface="Microsoft YaHei" pitchFamily="34" charset="-122"/>
                <a:cs typeface="Arial" charset="0"/>
              </a:rPr>
              <a:t>2</a:t>
            </a:r>
            <a:r>
              <a:rPr lang="en-GB" altLang="el-GR" sz="2000" dirty="0">
                <a:latin typeface="Arial" charset="0"/>
                <a:ea typeface="Microsoft YaHei" pitchFamily="34" charset="-122"/>
                <a:cs typeface="Arial" charset="0"/>
              </a:rPr>
              <a:t>,</a:t>
            </a:r>
            <a:r>
              <a:rPr lang="en-GB" altLang="el-GR" sz="2000" b="1" dirty="0">
                <a:latin typeface="Arial" charset="0"/>
                <a:ea typeface="Microsoft YaHei" pitchFamily="34" charset="-122"/>
                <a:cs typeface="Arial" charset="0"/>
              </a:rPr>
              <a:t> </a:t>
            </a:r>
            <a:r>
              <a:rPr lang="en-GB" altLang="el-GR" sz="2000" dirty="0">
                <a:latin typeface="Arial" charset="0"/>
                <a:ea typeface="Microsoft YaHei" pitchFamily="34" charset="-122"/>
                <a:cs typeface="Arial" charset="0"/>
              </a:rPr>
              <a:t>από </a:t>
            </a:r>
            <a:r>
              <a:rPr lang="en-GB" altLang="el-GR" sz="2000" dirty="0" err="1">
                <a:latin typeface="Arial" charset="0"/>
                <a:ea typeface="Microsoft YaHei" pitchFamily="34" charset="-122"/>
                <a:cs typeface="Arial" charset="0"/>
              </a:rPr>
              <a:t>την</a:t>
            </a:r>
            <a:r>
              <a:rPr lang="en-GB" altLang="el-GR" sz="2000" dirty="0">
                <a:latin typeface="Arial" charset="0"/>
                <a:ea typeface="Microsoft YaHei" pitchFamily="34" charset="-122"/>
                <a:cs typeface="Arial" charset="0"/>
              </a:rPr>
              <a:t> π</a:t>
            </a:r>
            <a:r>
              <a:rPr lang="en-GB" altLang="el-GR" sz="2000" dirty="0" err="1">
                <a:latin typeface="Arial" charset="0"/>
                <a:ea typeface="Microsoft YaHei" pitchFamily="34" charset="-122"/>
                <a:cs typeface="Arial" charset="0"/>
              </a:rPr>
              <a:t>εριοχή</a:t>
            </a:r>
            <a:r>
              <a:rPr lang="en-GB" altLang="el-GR" sz="2000" dirty="0">
                <a:latin typeface="Arial" charset="0"/>
                <a:ea typeface="Microsoft YaHei" pitchFamily="34" charset="-122"/>
                <a:cs typeface="Arial" charset="0"/>
              </a:rPr>
              <a:t> </a:t>
            </a:r>
            <a:r>
              <a:rPr lang="el-GR" altLang="el-GR" sz="2000" dirty="0">
                <a:solidFill>
                  <a:prstClr val="black"/>
                </a:solidFill>
                <a:latin typeface="Arial" charset="0"/>
                <a:cs typeface="Arial" charset="0"/>
              </a:rPr>
              <a:t>της Ανατολικής </a:t>
            </a:r>
            <a:r>
              <a:rPr lang="el-GR" altLang="el-GR" sz="2000" dirty="0" smtClean="0">
                <a:solidFill>
                  <a:prstClr val="black"/>
                </a:solidFill>
                <a:latin typeface="Arial" charset="0"/>
                <a:cs typeface="Arial" charset="0"/>
              </a:rPr>
              <a:t>Αττικής</a:t>
            </a:r>
            <a:endParaRPr lang="el-GR" altLang="el-GR" sz="2000" dirty="0">
              <a:latin typeface="Arial" charset="0"/>
              <a:ea typeface="Microsoft YaHei" pitchFamily="34" charset="-122"/>
              <a:cs typeface="Arial" charset="0"/>
            </a:endParaRPr>
          </a:p>
        </p:txBody>
      </p:sp>
      <p:sp>
        <p:nvSpPr>
          <p:cNvPr id="5"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(2)</a:t>
            </a:r>
            <a:endParaRPr lang="el-GR" altLang="el-GR" sz="4000" b="1" dirty="0">
              <a:latin typeface="Arial" charset="0"/>
              <a:ea typeface="Microsoft YaHei" pitchFamily="34" charset="-122"/>
              <a:cs typeface="Arial" charset="0"/>
            </a:endParaRPr>
          </a:p>
        </p:txBody>
      </p:sp>
      <p:pic>
        <p:nvPicPr>
          <p:cNvPr id="2" name="Εικόνα 1"/>
          <p:cNvPicPr>
            <a:picLocks noChangeAspect="1"/>
          </p:cNvPicPr>
          <p:nvPr/>
        </p:nvPicPr>
        <p:blipFill rotWithShape="1">
          <a:blip r:embed="rId2" cstate="print">
            <a:extLst>
              <a:ext uri="{28A0092B-C50C-407E-A947-70E740481C1C}">
                <a14:useLocalDpi xmlns="" xmlns:a14="http://schemas.microsoft.com/office/drawing/2010/main" val="0"/>
              </a:ext>
            </a:extLst>
          </a:blip>
          <a:srcRect l="2929" t="6458" r="3014" b="11231"/>
          <a:stretch/>
        </p:blipFill>
        <p:spPr>
          <a:xfrm>
            <a:off x="892538" y="2025256"/>
            <a:ext cx="7358924" cy="370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p:cNvSpPr txBox="1">
            <a:spLocks noChangeArrowheads="1"/>
          </p:cNvSpPr>
          <p:nvPr/>
        </p:nvSpPr>
        <p:spPr bwMode="auto">
          <a:xfrm>
            <a:off x="3195638" y="6122988"/>
            <a:ext cx="2752725" cy="401637"/>
          </a:xfrm>
          <a:prstGeom prst="rect">
            <a:avLst/>
          </a:prstGeom>
          <a:noFill/>
          <a:ln w="9525">
            <a:noFill/>
            <a:miter lim="800000"/>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17. Συγκριτική.</a:t>
            </a:r>
          </a:p>
        </p:txBody>
      </p:sp>
      <p:sp>
        <p:nvSpPr>
          <p:cNvPr id="6"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(3)</a:t>
            </a:r>
            <a:endParaRPr lang="el-GR" altLang="el-GR" sz="4000" b="1" dirty="0">
              <a:latin typeface="Arial" charset="0"/>
              <a:ea typeface="Microsoft YaHei" pitchFamily="34" charset="-122"/>
              <a:cs typeface="Arial" charset="0"/>
            </a:endParaRPr>
          </a:p>
        </p:txBody>
      </p:sp>
      <p:pic>
        <p:nvPicPr>
          <p:cNvPr id="7" name="Εικόνα 6"/>
          <p:cNvPicPr>
            <a:picLocks noChangeAspect="1"/>
          </p:cNvPicPr>
          <p:nvPr/>
        </p:nvPicPr>
        <p:blipFill rotWithShape="1">
          <a:blip r:embed="rId2" cstate="print">
            <a:extLst>
              <a:ext uri="{28A0092B-C50C-407E-A947-70E740481C1C}">
                <a14:useLocalDpi xmlns="" xmlns:a14="http://schemas.microsoft.com/office/drawing/2010/main" val="0"/>
              </a:ext>
            </a:extLst>
          </a:blip>
          <a:srcRect l="2111" t="10096" r="3510" b="7337"/>
          <a:stretch/>
        </p:blipFill>
        <p:spPr>
          <a:xfrm>
            <a:off x="107505" y="2564904"/>
            <a:ext cx="4292775" cy="2520280"/>
          </a:xfrm>
          <a:prstGeom prst="rect">
            <a:avLst/>
          </a:prstGeom>
        </p:spPr>
      </p:pic>
      <p:pic>
        <p:nvPicPr>
          <p:cNvPr id="8" name="Εικόνα 7"/>
          <p:cNvPicPr>
            <a:picLocks noChangeAspect="1"/>
          </p:cNvPicPr>
          <p:nvPr/>
        </p:nvPicPr>
        <p:blipFill rotWithShape="1">
          <a:blip r:embed="rId3" cstate="print">
            <a:extLst>
              <a:ext uri="{28A0092B-C50C-407E-A947-70E740481C1C}">
                <a14:useLocalDpi xmlns="" xmlns:a14="http://schemas.microsoft.com/office/drawing/2010/main" val="0"/>
              </a:ext>
            </a:extLst>
          </a:blip>
          <a:srcRect l="2929" t="6458" r="3014" b="11231"/>
          <a:stretch/>
        </p:blipFill>
        <p:spPr>
          <a:xfrm>
            <a:off x="4716016" y="2564902"/>
            <a:ext cx="4286752" cy="25202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ChangeArrowheads="1"/>
          </p:cNvSpPr>
          <p:nvPr/>
        </p:nvSpPr>
        <p:spPr bwMode="auto">
          <a:xfrm>
            <a:off x="-53528" y="6122661"/>
            <a:ext cx="9378056" cy="402291"/>
          </a:xfrm>
          <a:prstGeom prst="rect">
            <a:avLst/>
          </a:prstGeom>
          <a:noFill/>
          <a:ln w="9525">
            <a:noFill/>
            <a:round/>
            <a:headEnd/>
            <a:tailEnd/>
          </a:ln>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cs typeface="Arial" charset="0"/>
              </a:rPr>
              <a:t>Εικόνα 18. </a:t>
            </a:r>
            <a:r>
              <a:rPr lang="en-GB" altLang="el-GR" sz="2000" dirty="0" err="1">
                <a:latin typeface="Arial" charset="0"/>
                <a:cs typeface="Arial" charset="0"/>
              </a:rPr>
              <a:t>Εικόν</a:t>
            </a:r>
            <a:r>
              <a:rPr lang="en-GB" altLang="el-GR" sz="2000" dirty="0">
                <a:latin typeface="Arial" charset="0"/>
                <a:cs typeface="Arial" charset="0"/>
              </a:rPr>
              <a:t>α </a:t>
            </a:r>
            <a:r>
              <a:rPr lang="en-US" altLang="el-GR" sz="2000" dirty="0">
                <a:latin typeface="Arial" charset="0"/>
                <a:cs typeface="Arial" charset="0"/>
              </a:rPr>
              <a:t>Landsat ETM</a:t>
            </a:r>
            <a:r>
              <a:rPr lang="en-GB" altLang="el-GR" sz="2000" dirty="0">
                <a:latin typeface="Arial" charset="0"/>
                <a:cs typeface="Arial" charset="0"/>
              </a:rPr>
              <a:t> </a:t>
            </a:r>
            <a:r>
              <a:rPr lang="en-GB" altLang="el-GR" sz="2000" dirty="0" err="1">
                <a:latin typeface="Arial" charset="0"/>
                <a:cs typeface="Arial" charset="0"/>
              </a:rPr>
              <a:t>ζώνη</a:t>
            </a:r>
            <a:r>
              <a:rPr lang="en-GB" altLang="el-GR" sz="2000" dirty="0">
                <a:latin typeface="Arial" charset="0"/>
                <a:cs typeface="Arial" charset="0"/>
              </a:rPr>
              <a:t> 2, από </a:t>
            </a:r>
            <a:r>
              <a:rPr lang="en-GB" altLang="el-GR" sz="2000" dirty="0" err="1">
                <a:latin typeface="Arial" charset="0"/>
                <a:cs typeface="Arial" charset="0"/>
              </a:rPr>
              <a:t>την</a:t>
            </a:r>
            <a:r>
              <a:rPr lang="en-GB" altLang="el-GR" sz="2000" dirty="0">
                <a:latin typeface="Arial" charset="0"/>
                <a:cs typeface="Arial" charset="0"/>
              </a:rPr>
              <a:t> </a:t>
            </a:r>
            <a:r>
              <a:rPr lang="en-GB" altLang="el-GR" sz="2000" dirty="0" smtClean="0">
                <a:latin typeface="Arial" charset="0"/>
                <a:cs typeface="Arial" charset="0"/>
              </a:rPr>
              <a:t>π</a:t>
            </a:r>
            <a:r>
              <a:rPr lang="en-GB" altLang="el-GR" sz="2000" dirty="0" err="1" smtClean="0">
                <a:latin typeface="Arial" charset="0"/>
                <a:cs typeface="Arial" charset="0"/>
              </a:rPr>
              <a:t>εριοχή</a:t>
            </a:r>
            <a:r>
              <a:rPr lang="el-GR" altLang="el-GR" sz="2000" dirty="0" smtClean="0">
                <a:latin typeface="Arial" charset="0"/>
                <a:cs typeface="Arial" charset="0"/>
              </a:rPr>
              <a:t> της </a:t>
            </a:r>
            <a:r>
              <a:rPr lang="el-GR" altLang="el-GR" sz="2000" dirty="0" smtClean="0">
                <a:solidFill>
                  <a:prstClr val="black"/>
                </a:solidFill>
                <a:latin typeface="Arial" charset="0"/>
                <a:cs typeface="Arial" charset="0"/>
              </a:rPr>
              <a:t>Ανατολικής </a:t>
            </a:r>
            <a:r>
              <a:rPr lang="el-GR" altLang="el-GR" sz="2000" dirty="0">
                <a:solidFill>
                  <a:prstClr val="black"/>
                </a:solidFill>
                <a:latin typeface="Arial" charset="0"/>
                <a:cs typeface="Arial" charset="0"/>
              </a:rPr>
              <a:t>Αττικής</a:t>
            </a:r>
            <a:endParaRPr lang="el-GR" altLang="el-GR" sz="2000" dirty="0">
              <a:latin typeface="Arial" charset="0"/>
              <a:cs typeface="Arial" charset="0"/>
            </a:endParaRPr>
          </a:p>
        </p:txBody>
      </p:sp>
      <p:sp>
        <p:nvSpPr>
          <p:cNvPr id="5"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(4)</a:t>
            </a:r>
            <a:endParaRPr lang="el-GR" altLang="el-GR" sz="4000" b="1" dirty="0">
              <a:latin typeface="Arial" charset="0"/>
              <a:ea typeface="Microsoft YaHei" pitchFamily="34" charset="-122"/>
              <a:cs typeface="Arial" charset="0"/>
            </a:endParaRPr>
          </a:p>
        </p:txBody>
      </p:sp>
      <p:pic>
        <p:nvPicPr>
          <p:cNvPr id="6" name="Εικόνα 5"/>
          <p:cNvPicPr>
            <a:picLocks noChangeAspect="1"/>
          </p:cNvPicPr>
          <p:nvPr/>
        </p:nvPicPr>
        <p:blipFill rotWithShape="1">
          <a:blip r:embed="rId3" cstate="print">
            <a:extLst>
              <a:ext uri="{28A0092B-C50C-407E-A947-70E740481C1C}">
                <a14:useLocalDpi xmlns="" xmlns:a14="http://schemas.microsoft.com/office/drawing/2010/main" val="0"/>
              </a:ext>
            </a:extLst>
          </a:blip>
          <a:srcRect l="2929" t="6458" r="3014" b="11231"/>
          <a:stretch/>
        </p:blipFill>
        <p:spPr>
          <a:xfrm>
            <a:off x="892538" y="2025256"/>
            <a:ext cx="7358924" cy="37080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5"/>
          <p:cNvSpPr txBox="1">
            <a:spLocks noChangeArrowheads="1"/>
          </p:cNvSpPr>
          <p:nvPr/>
        </p:nvSpPr>
        <p:spPr bwMode="auto">
          <a:xfrm>
            <a:off x="-108520" y="6122987"/>
            <a:ext cx="9378056" cy="402291"/>
          </a:xfrm>
          <a:prstGeom prst="rect">
            <a:avLst/>
          </a:prstGeom>
          <a:noFill/>
          <a:ln w="9525">
            <a:noFill/>
            <a:miter lim="800000"/>
            <a:headEnd/>
            <a:tailEnd/>
          </a:ln>
        </p:spPr>
        <p:txBody>
          <a:bodyPr wrap="square"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dirty="0">
                <a:latin typeface="Arial" charset="0"/>
                <a:ea typeface="Microsoft YaHei" pitchFamily="34" charset="-122"/>
                <a:cs typeface="Arial" charset="0"/>
              </a:rPr>
              <a:t>Εικόνα 19. </a:t>
            </a:r>
            <a:r>
              <a:rPr lang="en-GB" altLang="el-GR" sz="2000" dirty="0" err="1">
                <a:latin typeface="Arial" charset="0"/>
                <a:ea typeface="Microsoft YaHei" pitchFamily="34" charset="-122"/>
                <a:cs typeface="Arial" charset="0"/>
              </a:rPr>
              <a:t>Εικόν</a:t>
            </a:r>
            <a:r>
              <a:rPr lang="en-GB" altLang="el-GR" sz="2000" dirty="0">
                <a:latin typeface="Arial" charset="0"/>
                <a:ea typeface="Microsoft YaHei" pitchFamily="34" charset="-122"/>
                <a:cs typeface="Arial" charset="0"/>
              </a:rPr>
              <a:t>α </a:t>
            </a:r>
            <a:r>
              <a:rPr lang="en-US" altLang="el-GR" sz="2000" dirty="0">
                <a:latin typeface="Arial" charset="0"/>
                <a:ea typeface="Microsoft YaHei" pitchFamily="34" charset="-122"/>
                <a:cs typeface="Arial" charset="0"/>
              </a:rPr>
              <a:t>Landsat ETM</a:t>
            </a:r>
            <a:r>
              <a:rPr lang="en-GB" altLang="el-GR" sz="2000" dirty="0">
                <a:latin typeface="Arial" charset="0"/>
                <a:ea typeface="Microsoft YaHei" pitchFamily="34" charset="-122"/>
                <a:cs typeface="Arial" charset="0"/>
              </a:rPr>
              <a:t> </a:t>
            </a:r>
            <a:r>
              <a:rPr lang="en-GB" altLang="el-GR" sz="2000" dirty="0" err="1">
                <a:latin typeface="Arial" charset="0"/>
                <a:ea typeface="Microsoft YaHei" pitchFamily="34" charset="-122"/>
                <a:cs typeface="Arial" charset="0"/>
              </a:rPr>
              <a:t>ζώνη</a:t>
            </a:r>
            <a:r>
              <a:rPr lang="en-GB" altLang="el-GR" sz="2000" dirty="0">
                <a:latin typeface="Arial" charset="0"/>
                <a:ea typeface="Microsoft YaHei" pitchFamily="34" charset="-122"/>
                <a:cs typeface="Arial" charset="0"/>
              </a:rPr>
              <a:t> 3,</a:t>
            </a:r>
            <a:r>
              <a:rPr lang="en-GB" altLang="el-GR" sz="2000" b="1" dirty="0">
                <a:latin typeface="Arial" charset="0"/>
                <a:ea typeface="Microsoft YaHei" pitchFamily="34" charset="-122"/>
                <a:cs typeface="Arial" charset="0"/>
              </a:rPr>
              <a:t> </a:t>
            </a:r>
            <a:r>
              <a:rPr lang="en-GB" altLang="el-GR" sz="2000" dirty="0">
                <a:latin typeface="Arial" charset="0"/>
                <a:ea typeface="Microsoft YaHei" pitchFamily="34" charset="-122"/>
                <a:cs typeface="Arial" charset="0"/>
              </a:rPr>
              <a:t>από </a:t>
            </a:r>
            <a:r>
              <a:rPr lang="en-GB" altLang="el-GR" sz="2000" dirty="0" err="1">
                <a:latin typeface="Arial" charset="0"/>
                <a:ea typeface="Microsoft YaHei" pitchFamily="34" charset="-122"/>
                <a:cs typeface="Arial" charset="0"/>
              </a:rPr>
              <a:t>την</a:t>
            </a:r>
            <a:r>
              <a:rPr lang="en-GB" altLang="el-GR" sz="2000" dirty="0">
                <a:latin typeface="Arial" charset="0"/>
                <a:ea typeface="Microsoft YaHei" pitchFamily="34" charset="-122"/>
                <a:cs typeface="Arial" charset="0"/>
              </a:rPr>
              <a:t> π</a:t>
            </a:r>
            <a:r>
              <a:rPr lang="en-GB" altLang="el-GR" sz="2000" dirty="0" err="1">
                <a:latin typeface="Arial" charset="0"/>
                <a:ea typeface="Microsoft YaHei" pitchFamily="34" charset="-122"/>
                <a:cs typeface="Arial" charset="0"/>
              </a:rPr>
              <a:t>εριοχή</a:t>
            </a:r>
            <a:r>
              <a:rPr lang="en-GB" altLang="el-GR" sz="2000" dirty="0">
                <a:latin typeface="Arial" charset="0"/>
                <a:ea typeface="Microsoft YaHei" pitchFamily="34" charset="-122"/>
                <a:cs typeface="Arial" charset="0"/>
              </a:rPr>
              <a:t> </a:t>
            </a:r>
            <a:r>
              <a:rPr lang="el-GR" altLang="el-GR" sz="2000" dirty="0">
                <a:solidFill>
                  <a:prstClr val="black"/>
                </a:solidFill>
                <a:latin typeface="Arial" charset="0"/>
                <a:cs typeface="Arial" charset="0"/>
              </a:rPr>
              <a:t>της Ανατολικής </a:t>
            </a:r>
            <a:r>
              <a:rPr lang="el-GR" altLang="el-GR" sz="2000" dirty="0" smtClean="0">
                <a:solidFill>
                  <a:prstClr val="black"/>
                </a:solidFill>
                <a:latin typeface="Arial" charset="0"/>
                <a:cs typeface="Arial" charset="0"/>
              </a:rPr>
              <a:t>Αττικής</a:t>
            </a:r>
            <a:endParaRPr lang="el-GR" altLang="el-GR" sz="2000" dirty="0">
              <a:latin typeface="Arial" charset="0"/>
              <a:ea typeface="Microsoft YaHei" pitchFamily="34" charset="-122"/>
              <a:cs typeface="Arial" charset="0"/>
            </a:endParaRPr>
          </a:p>
        </p:txBody>
      </p:sp>
      <p:sp>
        <p:nvSpPr>
          <p:cNvPr id="5"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(5)</a:t>
            </a:r>
            <a:endParaRPr lang="el-GR" altLang="el-GR" sz="4000" b="1" dirty="0">
              <a:latin typeface="Arial" charset="0"/>
              <a:ea typeface="Microsoft YaHei" pitchFamily="34" charset="-122"/>
              <a:cs typeface="Arial" charset="0"/>
            </a:endParaRPr>
          </a:p>
        </p:txBody>
      </p:sp>
      <p:pic>
        <p:nvPicPr>
          <p:cNvPr id="2" name="Εικόνα 1"/>
          <p:cNvPicPr>
            <a:picLocks noChangeAspect="1"/>
          </p:cNvPicPr>
          <p:nvPr/>
        </p:nvPicPr>
        <p:blipFill rotWithShape="1">
          <a:blip r:embed="rId2" cstate="print">
            <a:extLst>
              <a:ext uri="{28A0092B-C50C-407E-A947-70E740481C1C}">
                <a14:useLocalDpi xmlns="" xmlns:a14="http://schemas.microsoft.com/office/drawing/2010/main" val="0"/>
              </a:ext>
            </a:extLst>
          </a:blip>
          <a:srcRect l="2842" t="9863" r="4155" b="5936"/>
          <a:stretch/>
        </p:blipFill>
        <p:spPr>
          <a:xfrm>
            <a:off x="890675" y="2025256"/>
            <a:ext cx="7362650" cy="370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3195638" y="6122988"/>
            <a:ext cx="2752725" cy="401637"/>
          </a:xfrm>
          <a:prstGeom prst="rect">
            <a:avLst/>
          </a:prstGeom>
          <a:noFill/>
          <a:ln w="9525">
            <a:noFill/>
            <a:miter lim="800000"/>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2000">
                <a:latin typeface="Arial" charset="0"/>
                <a:ea typeface="Microsoft YaHei" pitchFamily="34" charset="-122"/>
                <a:cs typeface="Arial" charset="0"/>
              </a:rPr>
              <a:t>Εικόνα 20. Συγκριτική.</a:t>
            </a:r>
          </a:p>
        </p:txBody>
      </p:sp>
      <p:sp>
        <p:nvSpPr>
          <p:cNvPr id="6" name="Text Box 1"/>
          <p:cNvSpPr txBox="1">
            <a:spLocks noChangeArrowheads="1"/>
          </p:cNvSpPr>
          <p:nvPr/>
        </p:nvSpPr>
        <p:spPr bwMode="auto">
          <a:xfrm>
            <a:off x="0" y="188913"/>
            <a:ext cx="9144000" cy="1325620"/>
          </a:xfrm>
          <a:prstGeom prst="rect">
            <a:avLst/>
          </a:prstGeom>
          <a:noFill/>
          <a:ln w="9525">
            <a:noFill/>
            <a:miter lim="800000"/>
            <a:headEnd/>
            <a:tailEnd/>
          </a:ln>
        </p:spPr>
        <p:txBody>
          <a:bodyPr lIns="90000" tIns="46800" rIns="90000" bIns="46800">
            <a:spAutoFit/>
          </a:bodyPr>
          <a:lstStyle/>
          <a:p>
            <a:pPr algn="ct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l-GR" sz="4000" b="1" dirty="0" smtClean="0">
                <a:latin typeface="Arial" charset="0"/>
                <a:ea typeface="Microsoft YaHei" pitchFamily="34" charset="-122"/>
                <a:cs typeface="Arial" charset="0"/>
              </a:rPr>
              <a:t>Α</a:t>
            </a:r>
            <a:r>
              <a:rPr lang="el-GR" altLang="el-GR" sz="4000" b="1" dirty="0" err="1" smtClean="0">
                <a:latin typeface="Arial" charset="0"/>
                <a:ea typeface="Microsoft YaHei" pitchFamily="34" charset="-122"/>
                <a:cs typeface="Arial" charset="0"/>
              </a:rPr>
              <a:t>ρχές</a:t>
            </a:r>
            <a:r>
              <a:rPr lang="el-GR" altLang="el-GR" sz="4000" b="1" dirty="0" smtClean="0">
                <a:latin typeface="Arial" charset="0"/>
                <a:ea typeface="Microsoft YaHei" pitchFamily="34" charset="-122"/>
                <a:cs typeface="Arial" charset="0"/>
              </a:rPr>
              <a:t> ερμηνείας εικόνων φασματικών ζωνών </a:t>
            </a:r>
            <a:r>
              <a:rPr lang="el-GR" altLang="el-GR" sz="3200" b="1" dirty="0" smtClean="0">
                <a:latin typeface="Arial" charset="0"/>
                <a:ea typeface="Microsoft YaHei" pitchFamily="34" charset="-122"/>
                <a:cs typeface="Arial" charset="0"/>
              </a:rPr>
              <a:t>(6)</a:t>
            </a:r>
            <a:endParaRPr lang="el-GR" altLang="el-GR" sz="4000" b="1" dirty="0">
              <a:latin typeface="Arial" charset="0"/>
              <a:ea typeface="Microsoft YaHei" pitchFamily="34" charset="-122"/>
              <a:cs typeface="Arial" charset="0"/>
            </a:endParaRPr>
          </a:p>
        </p:txBody>
      </p:sp>
      <p:pic>
        <p:nvPicPr>
          <p:cNvPr id="7" name="Εικόνα 6"/>
          <p:cNvPicPr>
            <a:picLocks noChangeAspect="1"/>
          </p:cNvPicPr>
          <p:nvPr/>
        </p:nvPicPr>
        <p:blipFill rotWithShape="1">
          <a:blip r:embed="rId2" cstate="print">
            <a:extLst>
              <a:ext uri="{28A0092B-C50C-407E-A947-70E740481C1C}">
                <a14:useLocalDpi xmlns="" xmlns:a14="http://schemas.microsoft.com/office/drawing/2010/main" val="0"/>
              </a:ext>
            </a:extLst>
          </a:blip>
          <a:srcRect l="2929" t="6458" r="3014" b="11231"/>
          <a:stretch/>
        </p:blipFill>
        <p:spPr>
          <a:xfrm>
            <a:off x="144016" y="2566798"/>
            <a:ext cx="4283968" cy="2520000"/>
          </a:xfrm>
          <a:prstGeom prst="rect">
            <a:avLst/>
          </a:prstGeom>
        </p:spPr>
      </p:pic>
      <p:pic>
        <p:nvPicPr>
          <p:cNvPr id="8" name="Εικόνα 7"/>
          <p:cNvPicPr>
            <a:picLocks noChangeAspect="1"/>
          </p:cNvPicPr>
          <p:nvPr/>
        </p:nvPicPr>
        <p:blipFill rotWithShape="1">
          <a:blip r:embed="rId3" cstate="print">
            <a:extLst>
              <a:ext uri="{28A0092B-C50C-407E-A947-70E740481C1C}">
                <a14:useLocalDpi xmlns="" xmlns:a14="http://schemas.microsoft.com/office/drawing/2010/main" val="0"/>
              </a:ext>
            </a:extLst>
          </a:blip>
          <a:srcRect l="2842" t="9863" r="4155" b="5936"/>
          <a:stretch/>
        </p:blipFill>
        <p:spPr>
          <a:xfrm>
            <a:off x="4680488" y="2564904"/>
            <a:ext cx="4284000" cy="25410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2503</Words>
  <Application>Microsoft Office PowerPoint</Application>
  <PresentationFormat>Προβολή στην οθόνη (4:3)</PresentationFormat>
  <Paragraphs>180</Paragraphs>
  <Slides>40</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1_Θέμα του Office</vt:lpstr>
      <vt:lpstr>ΧΡΗΣΗ ΓΕΩΓΡΑΦΙΚΩΝ ΣΥΣΤΗΜΑΤΩΝ ΠΛΗΡΟΦΟΡΙΩΝ ΚΑΙ ΤΗΛΕΠΙΣΚΟΠΗΣΗΣ  ΣΤΗΝ ΕΦΑΡΜΟΣΜΕΝΗ ΓΕΩΛΟΓΙΑ  </vt:lpstr>
      <vt:lpstr>Άδειες Χρήσης</vt:lpstr>
      <vt:lpstr>Χρηματοδότηση</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Σημείωμα Αναφοράς</vt:lpstr>
      <vt:lpstr>Αναφορές (1)</vt:lpstr>
      <vt:lpstr>Αναφορές (2)</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ΓΕΩΓΡΑΦΙΚΑ ΣΥΣΤΗΜΑΤΑ ΠΛΗΡΟΦΟΡΙΩΝ ΚΑΙ ΤΗΛΕΠΙΣΚΟΠΗΣΗ  ΣΤΗΝ ΕΦΑΡΜΟΣΜΕΝΗ ΓΕΩΛΟΓΙΑ  </dc:title>
  <dc:creator>user</dc:creator>
  <cp:lastModifiedBy>user</cp:lastModifiedBy>
  <cp:revision>18</cp:revision>
  <dcterms:created xsi:type="dcterms:W3CDTF">2015-04-06T10:12:59Z</dcterms:created>
  <dcterms:modified xsi:type="dcterms:W3CDTF">2015-05-28T09:04:06Z</dcterms:modified>
</cp:coreProperties>
</file>