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795BB6A5-D59E-473A-8FE3-A21388148506}"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16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7BAAC49-AD9E-4AE3-B14F-E9F3F7B959BC}" type="datetimeFigureOut">
              <a:rPr lang="el-GR" smtClean="0"/>
              <a:t>17/3/2020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5BB6A5-D59E-473A-8FE3-A21388148506}" type="slidenum">
              <a:rPr lang="el-GR" smtClean="0"/>
              <a:t>‹#›</a:t>
            </a:fld>
            <a:endParaRPr lang="el-GR"/>
          </a:p>
        </p:txBody>
      </p:sp>
    </p:spTree>
    <p:extLst>
      <p:ext uri="{BB962C8B-B14F-4D97-AF65-F5344CB8AC3E}">
        <p14:creationId xmlns:p14="http://schemas.microsoft.com/office/powerpoint/2010/main" val="96101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71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42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spTree>
    <p:extLst>
      <p:ext uri="{BB962C8B-B14F-4D97-AF65-F5344CB8AC3E}">
        <p14:creationId xmlns:p14="http://schemas.microsoft.com/office/powerpoint/2010/main" val="248687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3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16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18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30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spTree>
    <p:extLst>
      <p:ext uri="{BB962C8B-B14F-4D97-AF65-F5344CB8AC3E}">
        <p14:creationId xmlns:p14="http://schemas.microsoft.com/office/powerpoint/2010/main" val="250957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BAAC49-AD9E-4AE3-B14F-E9F3F7B959BC}" type="datetimeFigureOut">
              <a:rPr lang="el-GR" smtClean="0"/>
              <a:t>17/3/2020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5BB6A5-D59E-473A-8FE3-A21388148506}"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13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7BAAC49-AD9E-4AE3-B14F-E9F3F7B959BC}" type="datetimeFigureOut">
              <a:rPr lang="el-GR" smtClean="0"/>
              <a:t>17/3/2020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5BB6A5-D59E-473A-8FE3-A21388148506}" type="slidenum">
              <a:rPr lang="el-GR" smtClean="0"/>
              <a:t>‹#›</a:t>
            </a:fld>
            <a:endParaRPr lang="el-GR"/>
          </a:p>
        </p:txBody>
      </p:sp>
    </p:spTree>
    <p:extLst>
      <p:ext uri="{BB962C8B-B14F-4D97-AF65-F5344CB8AC3E}">
        <p14:creationId xmlns:p14="http://schemas.microsoft.com/office/powerpoint/2010/main" val="158270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7BAAC49-AD9E-4AE3-B14F-E9F3F7B959BC}" type="datetimeFigureOut">
              <a:rPr lang="el-GR" smtClean="0"/>
              <a:t>17/3/2020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95BB6A5-D59E-473A-8FE3-A21388148506}"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15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7BAAC49-AD9E-4AE3-B14F-E9F3F7B959BC}" type="datetimeFigureOut">
              <a:rPr lang="el-GR" smtClean="0"/>
              <a:t>17/3/2020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95BB6A5-D59E-473A-8FE3-A21388148506}"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08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AAC49-AD9E-4AE3-B14F-E9F3F7B959BC}" type="datetimeFigureOut">
              <a:rPr lang="el-GR" smtClean="0"/>
              <a:t>17/3/2020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95BB6A5-D59E-473A-8FE3-A21388148506}" type="slidenum">
              <a:rPr lang="el-GR" smtClean="0"/>
              <a:t>‹#›</a:t>
            </a:fld>
            <a:endParaRPr lang="el-GR"/>
          </a:p>
        </p:txBody>
      </p:sp>
    </p:spTree>
    <p:extLst>
      <p:ext uri="{BB962C8B-B14F-4D97-AF65-F5344CB8AC3E}">
        <p14:creationId xmlns:p14="http://schemas.microsoft.com/office/powerpoint/2010/main" val="200149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7BAAC49-AD9E-4AE3-B14F-E9F3F7B959BC}" type="datetimeFigureOut">
              <a:rPr lang="el-GR" smtClean="0"/>
              <a:t>17/3/2020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5BB6A5-D59E-473A-8FE3-A21388148506}"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5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7BAAC49-AD9E-4AE3-B14F-E9F3F7B959BC}" type="datetimeFigureOut">
              <a:rPr lang="el-GR" smtClean="0"/>
              <a:t>17/3/2020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5BB6A5-D59E-473A-8FE3-A21388148506}" type="slidenum">
              <a:rPr lang="el-GR" smtClean="0"/>
              <a:t>‹#›</a:t>
            </a:fld>
            <a:endParaRPr lang="el-GR"/>
          </a:p>
        </p:txBody>
      </p:sp>
    </p:spTree>
    <p:extLst>
      <p:ext uri="{BB962C8B-B14F-4D97-AF65-F5344CB8AC3E}">
        <p14:creationId xmlns:p14="http://schemas.microsoft.com/office/powerpoint/2010/main" val="74646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BAAC49-AD9E-4AE3-B14F-E9F3F7B959BC}" type="datetimeFigureOut">
              <a:rPr lang="el-GR" smtClean="0"/>
              <a:t>17/3/2020</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5BB6A5-D59E-473A-8FE3-A21388148506}" type="slidenum">
              <a:rPr lang="el-GR" smtClean="0"/>
              <a:t>‹#›</a:t>
            </a:fld>
            <a:endParaRPr lang="el-GR"/>
          </a:p>
        </p:txBody>
      </p:sp>
    </p:spTree>
    <p:extLst>
      <p:ext uri="{BB962C8B-B14F-4D97-AF65-F5344CB8AC3E}">
        <p14:creationId xmlns:p14="http://schemas.microsoft.com/office/powerpoint/2010/main" val="43849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Ευρωπαϊκή </a:t>
            </a:r>
            <a:r>
              <a:rPr lang="el-GR" smtClean="0"/>
              <a:t>ΕκπαιδευτικήΠολιτική</a:t>
            </a:r>
            <a:r>
              <a:rPr lang="el-GR" dirty="0" smtClean="0"/>
              <a:t> </a:t>
            </a:r>
            <a:endParaRPr lang="el-GR" dirty="0"/>
          </a:p>
        </p:txBody>
      </p:sp>
      <p:sp>
        <p:nvSpPr>
          <p:cNvPr id="3" name="Υπότιτλος 2"/>
          <p:cNvSpPr>
            <a:spLocks noGrp="1"/>
          </p:cNvSpPr>
          <p:nvPr>
            <p:ph type="subTitle" idx="1"/>
          </p:nvPr>
        </p:nvSpPr>
        <p:spPr/>
        <p:txBody>
          <a:bodyPr/>
          <a:lstStyle/>
          <a:p>
            <a:r>
              <a:rPr lang="el-GR" smtClean="0"/>
              <a:t>28</a:t>
            </a:r>
            <a:r>
              <a:rPr lang="el-GR" smtClean="0"/>
              <a:t>/5/2020</a:t>
            </a:r>
            <a:endParaRPr lang="el-GR" dirty="0"/>
          </a:p>
        </p:txBody>
      </p:sp>
    </p:spTree>
    <p:extLst>
      <p:ext uri="{BB962C8B-B14F-4D97-AF65-F5344CB8AC3E}">
        <p14:creationId xmlns:p14="http://schemas.microsoft.com/office/powerpoint/2010/main" val="178041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Σταθμοί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1957-1985. Νομικά μόνο στην επαγγελματική εκπαίδευση</a:t>
            </a:r>
          </a:p>
          <a:p>
            <a:r>
              <a:rPr lang="el-GR" dirty="0" smtClean="0"/>
              <a:t>1985, 1986 (Ενιαία πράξη) 1992 Μάαστριχτ </a:t>
            </a:r>
          </a:p>
          <a:p>
            <a:pPr algn="just"/>
            <a:r>
              <a:rPr lang="el-GR" dirty="0" smtClean="0"/>
              <a:t>1992. Νέα </a:t>
            </a:r>
            <a:r>
              <a:rPr lang="el-GR" dirty="0"/>
              <a:t>πεδία εκπαιδευτικής πολιτικής και δράσης. </a:t>
            </a:r>
            <a:r>
              <a:rPr lang="el-GR" dirty="0" smtClean="0"/>
              <a:t>Άρθρο </a:t>
            </a:r>
            <a:r>
              <a:rPr lang="el-GR" dirty="0"/>
              <a:t>126 </a:t>
            </a:r>
            <a:r>
              <a:rPr lang="el-GR" dirty="0" smtClean="0"/>
              <a:t>έξι γενικοί στόχοι</a:t>
            </a:r>
            <a:r>
              <a:rPr lang="el-GR" dirty="0"/>
              <a:t>, οι οποίοι μπορούν να συνοψιστούν στους εξής τρεις: δίνεται έμφαση στην ευρωπαϊκή διάσταση της παιδείας, μέσω ιδίως της εκμάθησης και της διάδοσης των γλωσσών των κρατών μελών∙ προωθείται ποικιλότροπα η συνεργασία ανάμεσα στις χώρες μέλη∙ ενθαρρύνεται η ανάπτυξη της εξ αποστάσεως εκπαίδευσης. Ως προς την επαγγελματική εκπαίδευση, βασικοί στόχοι είναι η συνεχής κατάρτιση και η «προσαρμογή στις μεταλλαγές της βιομηχανίας».</a:t>
            </a:r>
          </a:p>
          <a:p>
            <a:pPr marL="0" indent="0">
              <a:buNone/>
            </a:pPr>
            <a:endParaRPr lang="el-GR" dirty="0"/>
          </a:p>
        </p:txBody>
      </p:sp>
    </p:spTree>
    <p:extLst>
      <p:ext uri="{BB962C8B-B14F-4D97-AF65-F5344CB8AC3E}">
        <p14:creationId xmlns:p14="http://schemas.microsoft.com/office/powerpoint/2010/main" val="296686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Ειδικότεροι στόχοι στην εκπαίδευση</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Το Λευκό Βιβλίο για την Εκπαίδευση και την Κατάρτιση, του 1995, με τίτλο </a:t>
            </a:r>
            <a:r>
              <a:rPr lang="el-GR" i="1" dirty="0"/>
              <a:t>Διδασκαλία και Μάθηση. Προς την Κοινωνία της Γνώσης,</a:t>
            </a:r>
            <a:r>
              <a:rPr lang="el-GR" dirty="0"/>
              <a:t> αναπαράγει στις γενικές του γραμμές το Λευκό Βιβλίο για την Οικονομία, του 1993. </a:t>
            </a:r>
            <a:endParaRPr lang="el-GR" dirty="0" smtClean="0"/>
          </a:p>
          <a:p>
            <a:r>
              <a:rPr lang="el-GR" dirty="0" smtClean="0"/>
              <a:t>Μετά </a:t>
            </a:r>
            <a:r>
              <a:rPr lang="el-GR" dirty="0"/>
              <a:t>την ανάλυση των σύγχρονων προκλήσεων, θέτει πέντε στόχους: </a:t>
            </a:r>
            <a:endParaRPr lang="el-GR" dirty="0" smtClean="0"/>
          </a:p>
          <a:p>
            <a:pPr algn="just"/>
            <a:r>
              <a:rPr lang="el-GR" dirty="0" smtClean="0"/>
              <a:t>Ενθάρρυνση </a:t>
            </a:r>
            <a:r>
              <a:rPr lang="el-GR" dirty="0"/>
              <a:t>της απόκτησης νέας γνώσης, στενότερη συνεργασία σχολείου και επιχείρησης, καταπολέμηση του αποκλεισμού (σχολεία δεύτερης ευκαιρίας </a:t>
            </a:r>
            <a:r>
              <a:rPr lang="el-GR" dirty="0" err="1"/>
              <a:t>κλπ</a:t>
            </a:r>
            <a:r>
              <a:rPr lang="el-GR" dirty="0"/>
              <a:t>), γνώση τριών κοινοτικών γλωσσών, ισότιμη μεταχείριση της επένδυσης του κεφαλαίου και της επένδυσης της κατάρτισης. Παρά την ποικιλία των στόχων, στο κείμενο πρυτανεύει από τις πρώτες κιόλας γραμμές μία κεντρική ιδέα: η καταπολέμηση της ανεργίας και η ανάπτυξη της οικονομίας, μέσω της σύγκλισης σχολείου και επιχείρησης, και της απόκρισης του πρώτου στις ανάγκες της δεύτερης. </a:t>
            </a:r>
          </a:p>
          <a:p>
            <a:endParaRPr lang="el-GR" dirty="0"/>
          </a:p>
        </p:txBody>
      </p:sp>
    </p:spTree>
    <p:extLst>
      <p:ext uri="{BB962C8B-B14F-4D97-AF65-F5344CB8AC3E}">
        <p14:creationId xmlns:p14="http://schemas.microsoft.com/office/powerpoint/2010/main" val="21055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Μαζικοποίηση της εκπαίδευσης και κεντρικοί στόχοι</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Ως στόχος, η μαζικοποίηση τίθεται από το 1991. Επαναλαμβάνεται </a:t>
            </a:r>
            <a:r>
              <a:rPr lang="el-GR" dirty="0" smtClean="0"/>
              <a:t>στη Συνθήκη </a:t>
            </a:r>
            <a:r>
              <a:rPr lang="el-GR" dirty="0"/>
              <a:t>του Άμστερνταμ, το 1997. Επιδιώκεται, μέχρι το 2010 το 80% των παιδιών να αποφοιτούν από τη δευτεροβάθμια εκπαίδευση και το 50% από την τριτοβάθμια. </a:t>
            </a:r>
            <a:endParaRPr lang="el-GR" dirty="0" smtClean="0"/>
          </a:p>
          <a:p>
            <a:r>
              <a:rPr lang="el-GR" dirty="0" smtClean="0"/>
              <a:t>Λισαβώνα 2000. Στόχοι. Σχολικοί διαρροή στο 10% και το 40% μέχρι το 2020 να είναι απόφοιτοι τριτοβάθμιας</a:t>
            </a:r>
          </a:p>
          <a:p>
            <a:r>
              <a:rPr lang="el-GR" dirty="0" smtClean="0"/>
              <a:t>Στην </a:t>
            </a:r>
            <a:r>
              <a:rPr lang="el-GR" dirty="0"/>
              <a:t>ίδια λογική εντάσσεται και η ανάπτυξη της εξ αποστάσεως μάθησης και τα σχολεία δεύτερης ευκαιρίας. </a:t>
            </a:r>
          </a:p>
          <a:p>
            <a:r>
              <a:rPr lang="el-GR" dirty="0" smtClean="0"/>
              <a:t>Ποιότητα</a:t>
            </a:r>
            <a:r>
              <a:rPr lang="el-GR" dirty="0"/>
              <a:t>, στόχος είναι η διά βίου μάθηση, και η θέσπιση διαδικασιών που να προάγουν τον έλεγχο του παραγόμενου έργου. </a:t>
            </a:r>
            <a:endParaRPr lang="el-GR" dirty="0" smtClean="0"/>
          </a:p>
          <a:p>
            <a:r>
              <a:rPr lang="el-GR" dirty="0" smtClean="0"/>
              <a:t>Προβάλλονται </a:t>
            </a:r>
            <a:r>
              <a:rPr lang="el-GR" dirty="0"/>
              <a:t>η βελτίωση των παιδαγωγικών μεθόδων με τη χρήση νέων τεχνολογιών, η συνεχιζόμενη κατάρτιση εκπαιδευτικών και εκπαιδευομένων, η αξιολόγηση των εκπαιδευτικών και του εκπαιδευτικού έργου, και η θέσπιση κινήτρων, υλικών και συμβολικών, από το κράτος και τους ιδιώτες, ώστε τα ιδρύματα και οι εκπαιδευτικοί να γίνουν πιο ανταγωνιστικοί και πιο «παραγωγικοί</a:t>
            </a:r>
            <a:r>
              <a:rPr lang="el-GR" dirty="0" smtClean="0"/>
              <a:t>».. </a:t>
            </a:r>
            <a:endParaRPr lang="el-GR" dirty="0"/>
          </a:p>
          <a:p>
            <a:r>
              <a:rPr lang="el-GR" dirty="0"/>
              <a:t>Στην προαγωγή της ποιότητας αποβλέπει και η κινητικότητα στην Ένωση, εκπαιδευτικών και εκπαιδευομένων, ερευνητών και </a:t>
            </a:r>
            <a:r>
              <a:rPr lang="el-GR" dirty="0" smtClean="0"/>
              <a:t>επιχειρηματιών.</a:t>
            </a:r>
          </a:p>
          <a:p>
            <a:r>
              <a:rPr lang="el-GR" dirty="0" smtClean="0"/>
              <a:t>Στόχος η </a:t>
            </a:r>
            <a:r>
              <a:rPr lang="el-GR" dirty="0"/>
              <a:t>ανταλλαγή εμπειριών και η γνώση άλλων πολιτισμών, με απώτερο στόχο τη συνεργασία και την ανάπτυξη δικτύων σε πανευρωπαϊκή κλίμακα. Για να γίνουν πιο αποτελεσματικά τα προγράμματα κινητικότητας, μετά το 1994 απλουστεύτηκαν. </a:t>
            </a:r>
          </a:p>
        </p:txBody>
      </p:sp>
    </p:spTree>
    <p:extLst>
      <p:ext uri="{BB962C8B-B14F-4D97-AF65-F5344CB8AC3E}">
        <p14:creationId xmlns:p14="http://schemas.microsoft.com/office/powerpoint/2010/main" val="142128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ΕΧΑΕ- Διαδικασία Μπολόνια</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 ευρωπαϊκός χώρος ανώτατης εκπαίδευσης (ΕΧΑΕ) ξεκίνησε </a:t>
            </a:r>
            <a:r>
              <a:rPr lang="el-GR" dirty="0" smtClean="0"/>
              <a:t>συγκρουσιακά</a:t>
            </a:r>
            <a:r>
              <a:rPr lang="el-GR" dirty="0"/>
              <a:t>.  Δ</a:t>
            </a:r>
            <a:r>
              <a:rPr lang="el-GR" dirty="0" smtClean="0"/>
              <a:t>ιαμάχη </a:t>
            </a:r>
            <a:r>
              <a:rPr lang="el-GR" dirty="0"/>
              <a:t>για την ημερομηνία </a:t>
            </a:r>
            <a:r>
              <a:rPr lang="el-GR" dirty="0" smtClean="0"/>
              <a:t>έναρξης </a:t>
            </a:r>
            <a:r>
              <a:rPr lang="el-GR" dirty="0"/>
              <a:t>της δημιουργίας του </a:t>
            </a:r>
            <a:r>
              <a:rPr lang="el-GR" dirty="0" smtClean="0"/>
              <a:t>: </a:t>
            </a:r>
            <a:r>
              <a:rPr lang="el-GR" dirty="0"/>
              <a:t>1998 ή 1999</a:t>
            </a:r>
            <a:r>
              <a:rPr lang="el-GR" dirty="0" smtClean="0"/>
              <a:t>;</a:t>
            </a:r>
          </a:p>
          <a:p>
            <a:r>
              <a:rPr lang="el-GR" dirty="0" smtClean="0"/>
              <a:t>Σορβόννη (1998) 4 χώρες</a:t>
            </a:r>
          </a:p>
          <a:p>
            <a:r>
              <a:rPr lang="el-GR" dirty="0" smtClean="0"/>
              <a:t>Μπολόνια (1999) 29</a:t>
            </a:r>
          </a:p>
          <a:p>
            <a:r>
              <a:rPr lang="el-GR" dirty="0"/>
              <a:t>Η αρχιτεκτονική του ΕΧΑΕ</a:t>
            </a:r>
          </a:p>
          <a:p>
            <a:r>
              <a:rPr lang="el-GR" dirty="0"/>
              <a:t>Αρχικά το ενδιαφέρον εστιάστηκε στην αρχιτεκτονική </a:t>
            </a:r>
            <a:r>
              <a:rPr lang="el-GR" dirty="0" smtClean="0"/>
              <a:t>του. Τρία </a:t>
            </a:r>
            <a:r>
              <a:rPr lang="el-GR" dirty="0"/>
              <a:t>επίπεδα </a:t>
            </a:r>
            <a:r>
              <a:rPr lang="el-GR" dirty="0" smtClean="0"/>
              <a:t>σπουδών: 1 3 </a:t>
            </a:r>
            <a:r>
              <a:rPr lang="el-GR" dirty="0"/>
              <a:t>τουλάχιστον έτη φοίτησης (</a:t>
            </a:r>
            <a:r>
              <a:rPr lang="fr-FR" dirty="0" err="1"/>
              <a:t>bachelor</a:t>
            </a:r>
            <a:r>
              <a:rPr lang="el-GR" dirty="0"/>
              <a:t>), </a:t>
            </a:r>
            <a:r>
              <a:rPr lang="el-GR" dirty="0" smtClean="0"/>
              <a:t>2. 1 </a:t>
            </a:r>
            <a:r>
              <a:rPr lang="el-GR" dirty="0"/>
              <a:t>ή 2 (</a:t>
            </a:r>
            <a:r>
              <a:rPr lang="fr-FR" dirty="0"/>
              <a:t>master</a:t>
            </a:r>
            <a:r>
              <a:rPr lang="el-GR" dirty="0"/>
              <a:t>) και το τρίτο 3 έτη (</a:t>
            </a:r>
            <a:r>
              <a:rPr lang="fr-FR" dirty="0" err="1"/>
              <a:t>Phd</a:t>
            </a:r>
            <a:r>
              <a:rPr lang="el-GR" dirty="0"/>
              <a:t>). </a:t>
            </a:r>
            <a:endParaRPr lang="el-GR" dirty="0" smtClean="0"/>
          </a:p>
          <a:p>
            <a:pPr algn="just"/>
            <a:r>
              <a:rPr lang="el-GR" dirty="0" smtClean="0"/>
              <a:t>Με το χρόνο αυτό </a:t>
            </a:r>
            <a:r>
              <a:rPr lang="el-GR" dirty="0"/>
              <a:t>το κριτήριο </a:t>
            </a:r>
            <a:r>
              <a:rPr lang="el-GR" dirty="0" smtClean="0"/>
              <a:t>έγινε πιο ελαστικό καθώς </a:t>
            </a:r>
            <a:r>
              <a:rPr lang="el-GR" dirty="0"/>
              <a:t>πολλά κράτη, κυρίως της πρώην Δυτικής Ευρώπης, υιοθετούν την </a:t>
            </a:r>
            <a:r>
              <a:rPr lang="fr-FR" dirty="0" err="1"/>
              <a:t>prior</a:t>
            </a:r>
            <a:r>
              <a:rPr lang="fr-FR" dirty="0"/>
              <a:t> </a:t>
            </a:r>
            <a:r>
              <a:rPr lang="fr-FR" dirty="0" err="1"/>
              <a:t>learning</a:t>
            </a:r>
            <a:r>
              <a:rPr lang="el-GR" dirty="0"/>
              <a:t> και ένα σύστημα </a:t>
            </a:r>
            <a:r>
              <a:rPr lang="el-GR" dirty="0" err="1"/>
              <a:t>συσσσώρευσης</a:t>
            </a:r>
            <a:r>
              <a:rPr lang="el-GR" dirty="0"/>
              <a:t> προσόντων εκφρασμένων σε </a:t>
            </a:r>
            <a:r>
              <a:rPr lang="fr-FR" dirty="0"/>
              <a:t>ECTS</a:t>
            </a:r>
            <a:r>
              <a:rPr lang="el-GR" dirty="0"/>
              <a:t> </a:t>
            </a:r>
            <a:r>
              <a:rPr lang="el-GR" dirty="0" smtClean="0"/>
              <a:t>στο </a:t>
            </a:r>
            <a:r>
              <a:rPr lang="el-GR" dirty="0"/>
              <a:t>πλαίσιο της λογικής της διά βίου μάθησης. </a:t>
            </a:r>
          </a:p>
          <a:p>
            <a:endParaRPr lang="el-GR" dirty="0"/>
          </a:p>
          <a:p>
            <a:endParaRPr lang="el-GR" dirty="0"/>
          </a:p>
        </p:txBody>
      </p:sp>
    </p:spTree>
    <p:extLst>
      <p:ext uri="{BB962C8B-B14F-4D97-AF65-F5344CB8AC3E}">
        <p14:creationId xmlns:p14="http://schemas.microsoft.com/office/powerpoint/2010/main" val="410968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Αρχές-φιλοσοφία</a:t>
            </a:r>
            <a:endParaRPr lang="el-GR" dirty="0"/>
          </a:p>
        </p:txBody>
      </p:sp>
      <p:sp>
        <p:nvSpPr>
          <p:cNvPr id="3" name="Θέση περιεχομένου 2"/>
          <p:cNvSpPr>
            <a:spLocks noGrp="1"/>
          </p:cNvSpPr>
          <p:nvPr>
            <p:ph idx="1"/>
          </p:nvPr>
        </p:nvSpPr>
        <p:spPr/>
        <p:txBody>
          <a:bodyPr>
            <a:normAutofit lnSpcReduction="10000"/>
          </a:bodyPr>
          <a:lstStyle/>
          <a:p>
            <a:r>
              <a:rPr lang="el-GR" dirty="0" err="1" smtClean="0"/>
              <a:t>Φοιτητοκεντρική</a:t>
            </a:r>
            <a:r>
              <a:rPr lang="el-GR" dirty="0" smtClean="0"/>
              <a:t> μάθηση </a:t>
            </a:r>
          </a:p>
          <a:p>
            <a:r>
              <a:rPr lang="en-US" dirty="0" smtClean="0"/>
              <a:t>Learning outcomes (</a:t>
            </a:r>
            <a:r>
              <a:rPr lang="el-GR" dirty="0" smtClean="0"/>
              <a:t>μαθησιακά </a:t>
            </a:r>
            <a:r>
              <a:rPr lang="el-GR" dirty="0" smtClean="0"/>
              <a:t>αποτελέσματα</a:t>
            </a:r>
            <a:r>
              <a:rPr lang="el-GR" dirty="0" smtClean="0"/>
              <a:t>)</a:t>
            </a:r>
            <a:endParaRPr lang="en-US" dirty="0" smtClean="0"/>
          </a:p>
          <a:p>
            <a:r>
              <a:rPr lang="en-US" dirty="0" smtClean="0"/>
              <a:t>Workload (</a:t>
            </a:r>
            <a:r>
              <a:rPr lang="el-GR" dirty="0" smtClean="0"/>
              <a:t>φόρτος εργασίας)</a:t>
            </a:r>
          </a:p>
          <a:p>
            <a:r>
              <a:rPr lang="el-GR" dirty="0" smtClean="0"/>
              <a:t>Στόχοι -μέσα</a:t>
            </a:r>
          </a:p>
          <a:p>
            <a:r>
              <a:rPr lang="el-GR" dirty="0" smtClean="0"/>
              <a:t>Διασφάλιση ποιότητας </a:t>
            </a:r>
          </a:p>
          <a:p>
            <a:r>
              <a:rPr lang="el-GR" dirty="0" smtClean="0"/>
              <a:t>Αξιολόγηση</a:t>
            </a:r>
          </a:p>
          <a:p>
            <a:r>
              <a:rPr lang="el-GR" dirty="0" smtClean="0"/>
              <a:t>Κοινωνική διάσταση - </a:t>
            </a:r>
            <a:endParaRPr lang="el-GR" dirty="0"/>
          </a:p>
        </p:txBody>
      </p:sp>
    </p:spTree>
    <p:extLst>
      <p:ext uri="{BB962C8B-B14F-4D97-AF65-F5344CB8AC3E}">
        <p14:creationId xmlns:p14="http://schemas.microsoft.com/office/powerpoint/2010/main" val="35224936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TotalTime>
  <Words>606</Words>
  <Application>Microsoft Office PowerPoint</Application>
  <PresentationFormat>Ευρεία οθόνη</PresentationFormat>
  <Paragraphs>33</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Garamond</vt:lpstr>
      <vt:lpstr>Οργανικό</vt:lpstr>
      <vt:lpstr>Ευρωπαϊκή ΕκπαιδευτικήΠολιτική </vt:lpstr>
      <vt:lpstr>Σταθμοί </vt:lpstr>
      <vt:lpstr>Ειδικότεροι στόχοι στην εκπαίδευση</vt:lpstr>
      <vt:lpstr>Μαζικοποίηση της εκπαίδευσης και κεντρικοί στόχοι</vt:lpstr>
      <vt:lpstr>ΕΧΑΕ- Διαδικασία Μπολόνια</vt:lpstr>
      <vt:lpstr>Αρχές-φιλοσοφία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Ευρωπαϊκή Πολιτική</dc:title>
  <dc:creator>pandelis kiprianos</dc:creator>
  <cp:lastModifiedBy>pandelis kiprianos</cp:lastModifiedBy>
  <cp:revision>7</cp:revision>
  <dcterms:created xsi:type="dcterms:W3CDTF">2016-05-22T14:24:19Z</dcterms:created>
  <dcterms:modified xsi:type="dcterms:W3CDTF">2020-03-17T11:51:07Z</dcterms:modified>
</cp:coreProperties>
</file>