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336" r:id="rId2"/>
    <p:sldId id="325" r:id="rId3"/>
    <p:sldId id="317" r:id="rId4"/>
    <p:sldId id="321" r:id="rId5"/>
    <p:sldId id="339" r:id="rId6"/>
    <p:sldId id="394" r:id="rId7"/>
    <p:sldId id="395" r:id="rId8"/>
    <p:sldId id="403" r:id="rId9"/>
    <p:sldId id="404" r:id="rId10"/>
    <p:sldId id="330" r:id="rId11"/>
    <p:sldId id="318" r:id="rId12"/>
    <p:sldId id="398" r:id="rId13"/>
    <p:sldId id="387" r:id="rId14"/>
    <p:sldId id="331" r:id="rId15"/>
    <p:sldId id="332" r:id="rId16"/>
    <p:sldId id="326" r:id="rId17"/>
    <p:sldId id="340" r:id="rId18"/>
    <p:sldId id="319" r:id="rId19"/>
    <p:sldId id="320" r:id="rId20"/>
    <p:sldId id="341" r:id="rId21"/>
    <p:sldId id="342" r:id="rId22"/>
    <p:sldId id="343" r:id="rId23"/>
    <p:sldId id="257" r:id="rId24"/>
    <p:sldId id="278" r:id="rId25"/>
    <p:sldId id="357" r:id="rId26"/>
    <p:sldId id="383" r:id="rId27"/>
    <p:sldId id="399" r:id="rId28"/>
    <p:sldId id="400" r:id="rId29"/>
    <p:sldId id="358" r:id="rId30"/>
    <p:sldId id="352" r:id="rId31"/>
    <p:sldId id="353" r:id="rId32"/>
    <p:sldId id="359" r:id="rId33"/>
    <p:sldId id="385" r:id="rId34"/>
    <p:sldId id="386" r:id="rId35"/>
    <p:sldId id="345" r:id="rId36"/>
    <p:sldId id="384" r:id="rId37"/>
    <p:sldId id="415" r:id="rId38"/>
    <p:sldId id="406" r:id="rId39"/>
    <p:sldId id="408" r:id="rId40"/>
    <p:sldId id="409" r:id="rId41"/>
    <p:sldId id="410" r:id="rId42"/>
    <p:sldId id="411" r:id="rId43"/>
    <p:sldId id="344" r:id="rId44"/>
    <p:sldId id="322" r:id="rId45"/>
    <p:sldId id="413" r:id="rId46"/>
    <p:sldId id="349" r:id="rId47"/>
    <p:sldId id="351" r:id="rId48"/>
    <p:sldId id="350" r:id="rId49"/>
    <p:sldId id="361" r:id="rId50"/>
    <p:sldId id="368" r:id="rId51"/>
    <p:sldId id="369" r:id="rId52"/>
    <p:sldId id="371" r:id="rId53"/>
    <p:sldId id="372" r:id="rId54"/>
    <p:sldId id="389" r:id="rId55"/>
    <p:sldId id="388" r:id="rId56"/>
    <p:sldId id="373" r:id="rId57"/>
    <p:sldId id="374" r:id="rId58"/>
    <p:sldId id="391" r:id="rId59"/>
    <p:sldId id="375" r:id="rId60"/>
    <p:sldId id="412" r:id="rId61"/>
    <p:sldId id="377" r:id="rId62"/>
    <p:sldId id="414" r:id="rId63"/>
    <p:sldId id="378" r:id="rId64"/>
    <p:sldId id="396" r:id="rId65"/>
    <p:sldId id="397" r:id="rId66"/>
    <p:sldId id="266" r:id="rId67"/>
    <p:sldId id="258" r:id="rId68"/>
    <p:sldId id="380" r:id="rId69"/>
    <p:sldId id="381" r:id="rId70"/>
    <p:sldId id="382" r:id="rId71"/>
    <p:sldId id="405" r:id="rId72"/>
  </p:sldIdLst>
  <p:sldSz cx="10287000" cy="6858000" type="35mm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35FD"/>
    <a:srgbClr val="A5A1FD"/>
    <a:srgbClr val="B8BBE6"/>
    <a:srgbClr val="CC00FF"/>
    <a:srgbClr val="00FF00"/>
    <a:srgbClr val="FF0000"/>
    <a:srgbClr val="FFFF00"/>
    <a:srgbClr val="8651F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50" autoAdjust="0"/>
    <p:restoredTop sz="94660"/>
  </p:normalViewPr>
  <p:slideViewPr>
    <p:cSldViewPr>
      <p:cViewPr varScale="1">
        <p:scale>
          <a:sx n="110" d="100"/>
          <a:sy n="110" d="100"/>
        </p:scale>
        <p:origin x="-1206" y="-90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90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46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146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B9DC050-BE8B-4FDC-B199-18DF78C97A8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4286B-AD56-474D-8406-9AFE684F52A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73FD8-F610-485D-A419-C0D7FE8094C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8AB64-B767-480E-A74E-0ADB255108C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23992-B2D1-4B50-A59A-7842B06BDE3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A371C-5E80-453A-BCFC-E1D253D9E5E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AA2DC-30E4-4EF8-BE82-B48919D84F1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5385D-AC11-4AFD-B195-AB0121CC1F2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11982-C3DE-4362-86EC-4699B415073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C8EEC-B808-47A6-9495-E0C26C754DD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BD82B-8D54-4EDE-AE85-BEE89ECD153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590BE-7A89-48E7-8EE3-AF63618B7A9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2AC58D6-F361-457C-878A-353899CB512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wmf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SRY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w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606425" y="549275"/>
            <a:ext cx="9072563" cy="146526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600" b="1">
                <a:solidFill>
                  <a:schemeClr val="bg1"/>
                </a:solidFill>
              </a:rPr>
              <a:t>Διαταραχές διαφοροποίησης </a:t>
            </a:r>
          </a:p>
          <a:p>
            <a:pPr algn="ctr">
              <a:spcBef>
                <a:spcPct val="50000"/>
              </a:spcBef>
            </a:pPr>
            <a:r>
              <a:rPr lang="el-GR" sz="3600" b="1">
                <a:solidFill>
                  <a:schemeClr val="bg1"/>
                </a:solidFill>
              </a:rPr>
              <a:t>του φύλου</a:t>
            </a: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903413" y="3644900"/>
            <a:ext cx="5761037" cy="116046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 b="1">
                <a:solidFill>
                  <a:schemeClr val="bg1"/>
                </a:solidFill>
              </a:rPr>
              <a:t>Νεοκλής Α. Γεωργόπουλος</a:t>
            </a:r>
          </a:p>
          <a:p>
            <a:pPr algn="ctr">
              <a:spcBef>
                <a:spcPct val="50000"/>
              </a:spcBef>
            </a:pPr>
            <a:r>
              <a:rPr lang="el-GR" sz="2800" b="1">
                <a:solidFill>
                  <a:schemeClr val="bg1"/>
                </a:solidFill>
              </a:rPr>
              <a:t>Ενδοκρινολόγος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2335213" y="115888"/>
            <a:ext cx="6769100" cy="4572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3600" b="1">
                <a:solidFill>
                  <a:schemeClr val="bg1"/>
                </a:solidFill>
              </a:rPr>
              <a:t>Διαφοροποίηση του φύλου</a:t>
            </a: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319088" y="908050"/>
            <a:ext cx="2452687" cy="2160588"/>
          </a:xfrm>
          <a:prstGeom prst="rect">
            <a:avLst/>
          </a:prstGeom>
          <a:solidFill>
            <a:srgbClr val="8651F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130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endParaRPr lang="el-GR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2495550" y="1033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graphicFrame>
        <p:nvGraphicFramePr>
          <p:cNvPr id="11269" name="Object 8"/>
          <p:cNvGraphicFramePr>
            <a:graphicFrameLocks noChangeAspect="1"/>
          </p:cNvGraphicFramePr>
          <p:nvPr/>
        </p:nvGraphicFramePr>
        <p:xfrm>
          <a:off x="3068638" y="808038"/>
          <a:ext cx="6827837" cy="5876925"/>
        </p:xfrm>
        <a:graphic>
          <a:graphicData uri="http://schemas.openxmlformats.org/presentationml/2006/ole">
            <p:oleObj spid="_x0000_s11269" r:id="rId3" imgW="4572000" imgH="3429000" progId="PowerPoint.Slide.8">
              <p:embed/>
            </p:oleObj>
          </a:graphicData>
        </a:graphic>
      </p:graphicFrame>
      <p:sp>
        <p:nvSpPr>
          <p:cNvPr id="11270" name="Rectangle 9"/>
          <p:cNvSpPr>
            <a:spLocks noChangeArrowheads="1"/>
          </p:cNvSpPr>
          <p:nvPr/>
        </p:nvSpPr>
        <p:spPr bwMode="auto">
          <a:xfrm>
            <a:off x="5416550" y="5845175"/>
            <a:ext cx="1435100" cy="7175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5461000" y="5848350"/>
            <a:ext cx="12287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1200">
                <a:effectLst>
                  <a:outerShdw blurRad="38100" dist="38100" dir="2700000" algn="tl">
                    <a:srgbClr val="FFFFFF"/>
                  </a:outerShdw>
                </a:effectLst>
              </a:rPr>
              <a:t>Σεξουαλική</a:t>
            </a:r>
          </a:p>
          <a:p>
            <a:pPr algn="ctr">
              <a:defRPr/>
            </a:pPr>
            <a:r>
              <a:rPr lang="el-GR" sz="1200">
                <a:effectLst>
                  <a:outerShdw blurRad="38100" dist="38100" dir="2700000" algn="tl">
                    <a:srgbClr val="FFFFFF"/>
                  </a:outerShdw>
                </a:effectLst>
              </a:rPr>
              <a:t>διαφοροποίηση</a:t>
            </a:r>
          </a:p>
          <a:p>
            <a:pPr algn="ctr">
              <a:defRPr/>
            </a:pPr>
            <a:r>
              <a:rPr lang="el-GR" sz="1200">
                <a:effectLst>
                  <a:outerShdw blurRad="38100" dist="38100" dir="2700000" algn="tl">
                    <a:srgbClr val="FFFFFF"/>
                  </a:outerShdw>
                </a:effectLst>
              </a:rPr>
              <a:t>του άρρενος</a:t>
            </a:r>
          </a:p>
          <a:p>
            <a:pPr algn="ctr">
              <a:defRPr/>
            </a:pPr>
            <a:endParaRPr lang="el-GR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1931" name="Rectangle 11"/>
          <p:cNvSpPr>
            <a:spLocks noChangeArrowheads="1"/>
          </p:cNvSpPr>
          <p:nvPr/>
        </p:nvSpPr>
        <p:spPr bwMode="auto">
          <a:xfrm>
            <a:off x="390525" y="4005263"/>
            <a:ext cx="2447925" cy="2160587"/>
          </a:xfrm>
          <a:prstGeom prst="rect">
            <a:avLst/>
          </a:prstGeom>
          <a:solidFill>
            <a:srgbClr val="8651F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130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endParaRPr lang="el-GR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32" name="Rectangle 12"/>
          <p:cNvSpPr>
            <a:spLocks noChangeArrowheads="1"/>
          </p:cNvSpPr>
          <p:nvPr/>
        </p:nvSpPr>
        <p:spPr bwMode="auto">
          <a:xfrm>
            <a:off x="217488" y="719138"/>
            <a:ext cx="245268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130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r>
              <a:rPr lang="el-GR" sz="28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l-GR" sz="2800" b="1" baseline="30000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</a:t>
            </a:r>
            <a:r>
              <a:rPr lang="el-GR" sz="28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στάδιο</a:t>
            </a:r>
            <a:endParaRPr lang="el-GR" sz="1600" b="1">
              <a:solidFill>
                <a:srgbClr val="00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>
              <a:lnSpc>
                <a:spcPct val="130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r>
              <a:rPr lang="el-G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Με τη δράση διαφόρων γονιδίων</a:t>
            </a:r>
          </a:p>
        </p:txBody>
      </p:sp>
      <p:sp>
        <p:nvSpPr>
          <p:cNvPr id="81933" name="Rectangle 13"/>
          <p:cNvSpPr>
            <a:spLocks noChangeArrowheads="1"/>
          </p:cNvSpPr>
          <p:nvPr/>
        </p:nvSpPr>
        <p:spPr bwMode="auto">
          <a:xfrm>
            <a:off x="77788" y="4084638"/>
            <a:ext cx="27813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130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r>
              <a:rPr lang="el-GR" sz="28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l-GR" sz="2800" b="1" baseline="30000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</a:t>
            </a:r>
            <a:r>
              <a:rPr lang="el-GR" sz="28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στάδιο</a:t>
            </a:r>
            <a:endParaRPr lang="el-GR" sz="1600" b="1">
              <a:solidFill>
                <a:srgbClr val="00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>
              <a:lnSpc>
                <a:spcPct val="130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r>
              <a:rPr lang="el-G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Με τη δράση των ορμονών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8" y="836613"/>
            <a:ext cx="4968875" cy="59055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2406650" y="115888"/>
            <a:ext cx="4537075" cy="641350"/>
          </a:xfrm>
          <a:prstGeom prst="rect">
            <a:avLst/>
          </a:prstGeom>
          <a:solidFill>
            <a:srgbClr val="776FD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GB" sz="3600" b="1">
              <a:solidFill>
                <a:schemeClr val="bg1"/>
              </a:solidFill>
            </a:endParaRP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5648325" y="2349500"/>
            <a:ext cx="4176713" cy="314007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2000" b="1">
                <a:solidFill>
                  <a:schemeClr val="bg1"/>
                </a:solidFill>
              </a:rPr>
              <a:t>Υ </a:t>
            </a:r>
            <a:r>
              <a:rPr lang="en-US" sz="2000" b="1">
                <a:solidFill>
                  <a:schemeClr val="bg1"/>
                </a:solidFill>
              </a:rPr>
              <a:t>chromosome </a:t>
            </a:r>
            <a:r>
              <a:rPr lang="el-GR" sz="2000" b="1">
                <a:solidFill>
                  <a:schemeClr val="bg1"/>
                </a:solidFill>
              </a:rPr>
              <a:t>→</a:t>
            </a:r>
            <a:r>
              <a:rPr lang="en-US" sz="2000" b="1">
                <a:solidFill>
                  <a:schemeClr val="bg1"/>
                </a:solidFill>
              </a:rPr>
              <a:t> TDF </a:t>
            </a:r>
          </a:p>
          <a:p>
            <a:r>
              <a:rPr lang="en-US" sz="2000" b="1">
                <a:solidFill>
                  <a:schemeClr val="bg1"/>
                </a:solidFill>
              </a:rPr>
              <a:t>(testes determining factor</a:t>
            </a:r>
            <a:r>
              <a:rPr lang="el-GR" sz="2000" b="1">
                <a:solidFill>
                  <a:schemeClr val="bg1"/>
                </a:solidFill>
              </a:rPr>
              <a:t>)</a:t>
            </a:r>
          </a:p>
          <a:p>
            <a:r>
              <a:rPr lang="en-US" sz="2000" b="1">
                <a:solidFill>
                  <a:schemeClr val="bg1"/>
                </a:solidFill>
              </a:rPr>
              <a:t> </a:t>
            </a:r>
          </a:p>
          <a:p>
            <a:r>
              <a:rPr lang="en-US" sz="2000" b="1">
                <a:solidFill>
                  <a:schemeClr val="bg1"/>
                </a:solidFill>
              </a:rPr>
              <a:t>Primitive genital trabeculas</a:t>
            </a:r>
            <a:r>
              <a:rPr lang="el-GR" sz="2000" b="1">
                <a:solidFill>
                  <a:schemeClr val="bg1"/>
                </a:solidFill>
              </a:rPr>
              <a:t> → </a:t>
            </a:r>
            <a:r>
              <a:rPr lang="en-US" sz="2000" b="1">
                <a:solidFill>
                  <a:schemeClr val="bg1"/>
                </a:solidFill>
              </a:rPr>
              <a:t>testicular/medullar trabeculas</a:t>
            </a:r>
          </a:p>
          <a:p>
            <a:endParaRPr lang="en-US" sz="2000" b="1" u="sng">
              <a:solidFill>
                <a:schemeClr val="bg1"/>
              </a:solidFill>
            </a:endParaRPr>
          </a:p>
          <a:p>
            <a:r>
              <a:rPr lang="en-US" sz="2000" b="1" u="sng">
                <a:solidFill>
                  <a:schemeClr val="bg1"/>
                </a:solidFill>
              </a:rPr>
              <a:t>EMBRYONIC TESTIS</a:t>
            </a:r>
            <a:endParaRPr lang="el-GR" sz="2000" b="1" u="sng">
              <a:solidFill>
                <a:schemeClr val="bg1"/>
              </a:solidFill>
            </a:endParaRPr>
          </a:p>
          <a:p>
            <a:r>
              <a:rPr lang="en-US" sz="2000" b="1">
                <a:solidFill>
                  <a:schemeClr val="bg1"/>
                </a:solidFill>
              </a:rPr>
              <a:t>Primitive genital cells</a:t>
            </a:r>
          </a:p>
          <a:p>
            <a:r>
              <a:rPr lang="en-US" sz="2000" b="1">
                <a:solidFill>
                  <a:schemeClr val="bg1"/>
                </a:solidFill>
              </a:rPr>
              <a:t>Sertoli cells           MIS</a:t>
            </a:r>
          </a:p>
          <a:p>
            <a:r>
              <a:rPr lang="en-US" sz="2000" b="1">
                <a:solidFill>
                  <a:schemeClr val="bg1"/>
                </a:solidFill>
              </a:rPr>
              <a:t>Leydig cells           Testosterone</a:t>
            </a:r>
            <a:endParaRPr lang="el-GR" sz="2000" b="1">
              <a:solidFill>
                <a:schemeClr val="bg1"/>
              </a:solidFill>
            </a:endParaRPr>
          </a:p>
        </p:txBody>
      </p:sp>
      <p:sp>
        <p:nvSpPr>
          <p:cNvPr id="12293" name="Line 6"/>
          <p:cNvSpPr>
            <a:spLocks noChangeShapeType="1"/>
          </p:cNvSpPr>
          <p:nvPr/>
        </p:nvSpPr>
        <p:spPr bwMode="auto">
          <a:xfrm>
            <a:off x="7231063" y="5013325"/>
            <a:ext cx="6492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2294" name="Line 7"/>
          <p:cNvSpPr>
            <a:spLocks noChangeShapeType="1"/>
          </p:cNvSpPr>
          <p:nvPr/>
        </p:nvSpPr>
        <p:spPr bwMode="auto">
          <a:xfrm>
            <a:off x="7231063" y="5300663"/>
            <a:ext cx="6492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2406650" y="115888"/>
            <a:ext cx="5616575" cy="641350"/>
          </a:xfrm>
          <a:prstGeom prst="rect">
            <a:avLst/>
          </a:prstGeom>
          <a:solidFill>
            <a:srgbClr val="776FD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600" b="1">
                <a:solidFill>
                  <a:schemeClr val="bg1"/>
                </a:solidFill>
              </a:rPr>
              <a:t>Καθορισμός του φύλου</a:t>
            </a:r>
            <a:endParaRPr lang="en-GB" sz="3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val 4"/>
          <p:cNvSpPr>
            <a:spLocks noChangeArrowheads="1"/>
          </p:cNvSpPr>
          <p:nvPr/>
        </p:nvSpPr>
        <p:spPr bwMode="auto">
          <a:xfrm>
            <a:off x="3581400" y="228600"/>
            <a:ext cx="1905000" cy="1828800"/>
          </a:xfrm>
          <a:prstGeom prst="ellipse">
            <a:avLst/>
          </a:prstGeom>
          <a:solidFill>
            <a:srgbClr val="8651FD"/>
          </a:solidFill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848100" y="404813"/>
            <a:ext cx="1363663" cy="14938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l-GR" altLang="en-US" sz="3200">
                <a:solidFill>
                  <a:schemeClr val="bg1"/>
                </a:solidFill>
                <a:cs typeface="Arial" charset="0"/>
              </a:rPr>
              <a:t>Πόροι </a:t>
            </a:r>
          </a:p>
          <a:p>
            <a:pPr algn="ctr" eaLnBrk="0" hangingPunct="0"/>
            <a:r>
              <a:rPr lang="el-GR" altLang="en-US" sz="3200">
                <a:solidFill>
                  <a:schemeClr val="bg1"/>
                </a:solidFill>
                <a:cs typeface="Arial" charset="0"/>
              </a:rPr>
              <a:t>Του</a:t>
            </a:r>
          </a:p>
          <a:p>
            <a:pPr algn="ctr" eaLnBrk="0" hangingPunct="0"/>
            <a:r>
              <a:rPr lang="en-US" altLang="en-US" sz="2800">
                <a:solidFill>
                  <a:schemeClr val="bg1"/>
                </a:solidFill>
                <a:cs typeface="Arial" charset="0"/>
              </a:rPr>
              <a:t>Muller</a:t>
            </a:r>
            <a:endParaRPr lang="en-US" altLang="en-US" sz="3200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216070" name="Group 6"/>
          <p:cNvGrpSpPr>
            <a:grpSpLocks/>
          </p:cNvGrpSpPr>
          <p:nvPr/>
        </p:nvGrpSpPr>
        <p:grpSpPr bwMode="auto">
          <a:xfrm>
            <a:off x="228600" y="1828800"/>
            <a:ext cx="1905000" cy="1828800"/>
            <a:chOff x="672" y="2304"/>
            <a:chExt cx="1200" cy="1152"/>
          </a:xfrm>
        </p:grpSpPr>
        <p:sp>
          <p:nvSpPr>
            <p:cNvPr id="13332" name="Oval 7"/>
            <p:cNvSpPr>
              <a:spLocks noChangeArrowheads="1"/>
            </p:cNvSpPr>
            <p:nvPr/>
          </p:nvSpPr>
          <p:spPr bwMode="auto">
            <a:xfrm>
              <a:off x="672" y="2304"/>
              <a:ext cx="1200" cy="1152"/>
            </a:xfrm>
            <a:prstGeom prst="ellipse">
              <a:avLst/>
            </a:prstGeom>
            <a:solidFill>
              <a:srgbClr val="FF66FF"/>
            </a:solidFill>
            <a:ln w="76200">
              <a:solidFill>
                <a:srgbClr val="FF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3333" name="Text Box 8"/>
            <p:cNvSpPr txBox="1">
              <a:spLocks noChangeArrowheads="1"/>
            </p:cNvSpPr>
            <p:nvPr/>
          </p:nvSpPr>
          <p:spPr bwMode="auto">
            <a:xfrm>
              <a:off x="889" y="2592"/>
              <a:ext cx="7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l-GR" altLang="en-US" sz="2800">
                  <a:cs typeface="Arial" charset="0"/>
                </a:rPr>
                <a:t>Μήτρα</a:t>
              </a:r>
              <a:endParaRPr lang="en-US" altLang="en-US" sz="2800">
                <a:cs typeface="Arial" charset="0"/>
              </a:endParaRPr>
            </a:p>
          </p:txBody>
        </p:sp>
      </p:grpSp>
      <p:sp>
        <p:nvSpPr>
          <p:cNvPr id="13317" name="Line 9"/>
          <p:cNvSpPr>
            <a:spLocks noChangeShapeType="1"/>
          </p:cNvSpPr>
          <p:nvPr/>
        </p:nvSpPr>
        <p:spPr bwMode="auto">
          <a:xfrm rot="2523417" flipH="1">
            <a:off x="2438400" y="1447800"/>
            <a:ext cx="838200" cy="1295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3318" name="Oval 10"/>
          <p:cNvSpPr>
            <a:spLocks noChangeArrowheads="1"/>
          </p:cNvSpPr>
          <p:nvPr/>
        </p:nvSpPr>
        <p:spPr bwMode="auto">
          <a:xfrm>
            <a:off x="3703638" y="2852738"/>
            <a:ext cx="1905000" cy="1828800"/>
          </a:xfrm>
          <a:prstGeom prst="ellipse">
            <a:avLst/>
          </a:prstGeom>
          <a:solidFill>
            <a:srgbClr val="8651FD"/>
          </a:solidFill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>
              <a:solidFill>
                <a:schemeClr val="bg1"/>
              </a:solidFill>
            </a:endParaRPr>
          </a:p>
        </p:txBody>
      </p:sp>
      <p:sp>
        <p:nvSpPr>
          <p:cNvPr id="13319" name="Line 11"/>
          <p:cNvSpPr>
            <a:spLocks noChangeShapeType="1"/>
          </p:cNvSpPr>
          <p:nvPr/>
        </p:nvSpPr>
        <p:spPr bwMode="auto">
          <a:xfrm rot="-2523417">
            <a:off x="5886450" y="4038600"/>
            <a:ext cx="838200" cy="1295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3320" name="Text Box 12"/>
          <p:cNvSpPr txBox="1">
            <a:spLocks noChangeArrowheads="1"/>
          </p:cNvSpPr>
          <p:nvPr/>
        </p:nvSpPr>
        <p:spPr bwMode="auto">
          <a:xfrm>
            <a:off x="3863975" y="3276600"/>
            <a:ext cx="15271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l-GR" altLang="en-US" sz="2800">
                <a:solidFill>
                  <a:schemeClr val="bg1"/>
                </a:solidFill>
                <a:cs typeface="Arial" charset="0"/>
              </a:rPr>
              <a:t>Πόροι </a:t>
            </a:r>
          </a:p>
          <a:p>
            <a:pPr algn="ctr" eaLnBrk="0" hangingPunct="0"/>
            <a:r>
              <a:rPr lang="el-GR" altLang="en-US" sz="2800">
                <a:solidFill>
                  <a:schemeClr val="bg1"/>
                </a:solidFill>
                <a:cs typeface="Arial" charset="0"/>
              </a:rPr>
              <a:t>του </a:t>
            </a:r>
            <a:r>
              <a:rPr lang="en-US" altLang="en-US" sz="2800">
                <a:solidFill>
                  <a:schemeClr val="bg1"/>
                </a:solidFill>
                <a:cs typeface="Arial" charset="0"/>
              </a:rPr>
              <a:t>Wolf</a:t>
            </a:r>
            <a:endParaRPr lang="en-US" altLang="en-US" sz="3200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216077" name="Group 13"/>
          <p:cNvGrpSpPr>
            <a:grpSpLocks/>
          </p:cNvGrpSpPr>
          <p:nvPr/>
        </p:nvGrpSpPr>
        <p:grpSpPr bwMode="auto">
          <a:xfrm>
            <a:off x="7159625" y="4437063"/>
            <a:ext cx="1987550" cy="1828800"/>
            <a:chOff x="4418" y="2784"/>
            <a:chExt cx="1252" cy="1152"/>
          </a:xfrm>
        </p:grpSpPr>
        <p:sp>
          <p:nvSpPr>
            <p:cNvPr id="13330" name="Oval 14"/>
            <p:cNvSpPr>
              <a:spLocks noChangeArrowheads="1"/>
            </p:cNvSpPr>
            <p:nvPr/>
          </p:nvSpPr>
          <p:spPr bwMode="auto">
            <a:xfrm>
              <a:off x="4428" y="2784"/>
              <a:ext cx="1200" cy="1152"/>
            </a:xfrm>
            <a:prstGeom prst="ellipse">
              <a:avLst/>
            </a:prstGeom>
            <a:solidFill>
              <a:srgbClr val="3399FF"/>
            </a:solidFill>
            <a:ln w="7620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3331" name="Text Box 15"/>
            <p:cNvSpPr txBox="1">
              <a:spLocks noChangeArrowheads="1"/>
            </p:cNvSpPr>
            <p:nvPr/>
          </p:nvSpPr>
          <p:spPr bwMode="auto">
            <a:xfrm>
              <a:off x="4418" y="3056"/>
              <a:ext cx="12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l-GR" altLang="en-US" sz="2400">
                  <a:cs typeface="Arial" charset="0"/>
                </a:rPr>
                <a:t>Σπερματικός </a:t>
              </a:r>
            </a:p>
            <a:p>
              <a:pPr algn="ctr" eaLnBrk="0" hangingPunct="0"/>
              <a:r>
                <a:rPr lang="el-GR" altLang="en-US" sz="2400">
                  <a:cs typeface="Arial" charset="0"/>
                </a:rPr>
                <a:t>πόρος</a:t>
              </a:r>
              <a:endParaRPr lang="en-US" altLang="en-US" sz="2400">
                <a:cs typeface="Arial" charset="0"/>
              </a:endParaRPr>
            </a:p>
          </p:txBody>
        </p:sp>
      </p:grpSp>
      <p:sp>
        <p:nvSpPr>
          <p:cNvPr id="216080" name="Oval 16"/>
          <p:cNvSpPr>
            <a:spLocks noChangeArrowheads="1"/>
          </p:cNvSpPr>
          <p:nvPr/>
        </p:nvSpPr>
        <p:spPr bwMode="auto">
          <a:xfrm>
            <a:off x="7239000" y="2133600"/>
            <a:ext cx="1371600" cy="1295400"/>
          </a:xfrm>
          <a:prstGeom prst="ellipse">
            <a:avLst/>
          </a:prstGeom>
          <a:solidFill>
            <a:srgbClr val="3399FF"/>
          </a:solidFill>
          <a:ln w="76200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16081" name="Oval 17"/>
          <p:cNvSpPr>
            <a:spLocks noChangeArrowheads="1"/>
          </p:cNvSpPr>
          <p:nvPr/>
        </p:nvSpPr>
        <p:spPr bwMode="auto">
          <a:xfrm>
            <a:off x="7467600" y="2286000"/>
            <a:ext cx="838200" cy="838200"/>
          </a:xfrm>
          <a:prstGeom prst="ellipse">
            <a:avLst/>
          </a:prstGeom>
          <a:solidFill>
            <a:srgbClr val="3399FF"/>
          </a:solidFill>
          <a:ln w="76200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16082" name="Oval 18"/>
          <p:cNvSpPr>
            <a:spLocks noChangeArrowheads="1"/>
          </p:cNvSpPr>
          <p:nvPr/>
        </p:nvSpPr>
        <p:spPr bwMode="auto">
          <a:xfrm>
            <a:off x="7620000" y="2514600"/>
            <a:ext cx="457200" cy="457200"/>
          </a:xfrm>
          <a:prstGeom prst="ellipse">
            <a:avLst/>
          </a:prstGeom>
          <a:solidFill>
            <a:srgbClr val="3399FF"/>
          </a:solidFill>
          <a:ln w="76200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16089" name="Oval 25"/>
          <p:cNvSpPr>
            <a:spLocks noChangeArrowheads="1"/>
          </p:cNvSpPr>
          <p:nvPr/>
        </p:nvSpPr>
        <p:spPr bwMode="auto">
          <a:xfrm>
            <a:off x="7772400" y="2590800"/>
            <a:ext cx="228600" cy="228600"/>
          </a:xfrm>
          <a:prstGeom prst="ellipse">
            <a:avLst/>
          </a:prstGeom>
          <a:solidFill>
            <a:srgbClr val="3399FF"/>
          </a:solidFill>
          <a:ln w="76200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3326" name="Text Box 27"/>
          <p:cNvSpPr txBox="1">
            <a:spLocks noChangeArrowheads="1"/>
          </p:cNvSpPr>
          <p:nvPr/>
        </p:nvSpPr>
        <p:spPr bwMode="auto">
          <a:xfrm>
            <a:off x="5795963" y="3644900"/>
            <a:ext cx="267176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66"/>
                </a:solidFill>
                <a:cs typeface="Arial" charset="0"/>
              </a:rPr>
              <a:t>TESTOSTERONE</a:t>
            </a:r>
            <a:endParaRPr lang="el-GR" sz="2400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13327" name="Text Box 28"/>
          <p:cNvSpPr txBox="1">
            <a:spLocks noChangeArrowheads="1"/>
          </p:cNvSpPr>
          <p:nvPr/>
        </p:nvSpPr>
        <p:spPr bwMode="auto">
          <a:xfrm>
            <a:off x="2268538" y="3716338"/>
            <a:ext cx="7429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b="1">
                <a:cs typeface="Arial" charset="0"/>
              </a:rPr>
              <a:t>MIH</a:t>
            </a:r>
          </a:p>
        </p:txBody>
      </p:sp>
      <p:sp>
        <p:nvSpPr>
          <p:cNvPr id="13328" name="Text Box 29"/>
          <p:cNvSpPr txBox="1">
            <a:spLocks noChangeArrowheads="1"/>
          </p:cNvSpPr>
          <p:nvPr/>
        </p:nvSpPr>
        <p:spPr bwMode="auto">
          <a:xfrm>
            <a:off x="4859338" y="2205038"/>
            <a:ext cx="32131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66"/>
                </a:solidFill>
                <a:cs typeface="Arial" charset="0"/>
              </a:rPr>
              <a:t>NO TESTOSTERONE</a:t>
            </a:r>
            <a:endParaRPr lang="el-GR" sz="2400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13329" name="Text Box 30"/>
          <p:cNvSpPr txBox="1">
            <a:spLocks noChangeArrowheads="1"/>
          </p:cNvSpPr>
          <p:nvPr/>
        </p:nvSpPr>
        <p:spPr bwMode="auto">
          <a:xfrm>
            <a:off x="1476375" y="620713"/>
            <a:ext cx="12842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b="1">
                <a:cs typeface="Arial" charset="0"/>
              </a:rPr>
              <a:t>NO MIH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6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6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21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6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6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0" grpId="0" animBg="1"/>
      <p:bldP spid="216081" grpId="0" animBg="1"/>
      <p:bldP spid="216082" grpId="0" animBg="1"/>
      <p:bldP spid="2160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2406650" y="115888"/>
            <a:ext cx="5616575" cy="641350"/>
          </a:xfrm>
          <a:prstGeom prst="rect">
            <a:avLst/>
          </a:prstGeom>
          <a:solidFill>
            <a:srgbClr val="776FD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600" b="1">
                <a:solidFill>
                  <a:schemeClr val="bg1"/>
                </a:solidFill>
              </a:rPr>
              <a:t>Καθορισμός του φύλου</a:t>
            </a:r>
            <a:endParaRPr lang="en-GB" sz="3600" b="1">
              <a:solidFill>
                <a:schemeClr val="bg1"/>
              </a:solidFill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271838" y="908050"/>
            <a:ext cx="1127125" cy="547688"/>
          </a:xfrm>
          <a:prstGeom prst="rect">
            <a:avLst/>
          </a:prstGeom>
          <a:solidFill>
            <a:srgbClr val="8651FD"/>
          </a:solidFill>
          <a:ln w="285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>
                <a:solidFill>
                  <a:schemeClr val="bg1"/>
                </a:solidFill>
                <a:cs typeface="Arial" charset="0"/>
              </a:rPr>
              <a:t>Όρχις</a:t>
            </a:r>
            <a:endParaRPr lang="en-US" sz="28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517525" y="1716088"/>
            <a:ext cx="1112838" cy="485775"/>
          </a:xfrm>
          <a:prstGeom prst="rect">
            <a:avLst/>
          </a:prstGeom>
          <a:solidFill>
            <a:srgbClr val="8651FD"/>
          </a:solidFill>
          <a:ln w="285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cs typeface="Arial" charset="0"/>
              </a:rPr>
              <a:t>Leydig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04800" y="4495800"/>
            <a:ext cx="1992313" cy="485775"/>
          </a:xfrm>
          <a:prstGeom prst="rect">
            <a:avLst/>
          </a:prstGeom>
          <a:solidFill>
            <a:srgbClr val="8651FD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cs typeface="Arial" charset="0"/>
              </a:rPr>
              <a:t>Testosterone</a:t>
            </a:r>
          </a:p>
        </p:txBody>
      </p:sp>
      <p:sp>
        <p:nvSpPr>
          <p:cNvPr id="204810" name="Text Box 10"/>
          <p:cNvSpPr txBox="1">
            <a:spLocks noChangeArrowheads="1"/>
          </p:cNvSpPr>
          <p:nvPr/>
        </p:nvSpPr>
        <p:spPr bwMode="auto">
          <a:xfrm>
            <a:off x="381000" y="5943600"/>
            <a:ext cx="2943225" cy="485775"/>
          </a:xfrm>
          <a:prstGeom prst="rect">
            <a:avLst/>
          </a:prstGeom>
          <a:solidFill>
            <a:srgbClr val="8651FD"/>
          </a:solidFill>
          <a:ln w="285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cs typeface="Arial" charset="0"/>
              </a:rPr>
              <a:t>Dihydrotestosterone</a:t>
            </a:r>
          </a:p>
        </p:txBody>
      </p:sp>
      <p:sp>
        <p:nvSpPr>
          <p:cNvPr id="204811" name="Text Box 11"/>
          <p:cNvSpPr txBox="1">
            <a:spLocks noChangeArrowheads="1"/>
          </p:cNvSpPr>
          <p:nvPr/>
        </p:nvSpPr>
        <p:spPr bwMode="auto">
          <a:xfrm>
            <a:off x="5562600" y="5816600"/>
            <a:ext cx="2527300" cy="547688"/>
          </a:xfrm>
          <a:prstGeom prst="rect">
            <a:avLst/>
          </a:prstGeom>
          <a:solidFill>
            <a:srgbClr val="8651FD"/>
          </a:solidFill>
          <a:ln w="285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>
                <a:cs typeface="Arial" charset="0"/>
              </a:rPr>
              <a:t>Αρρενοποίηση</a:t>
            </a:r>
            <a:endParaRPr lang="en-US" sz="2800">
              <a:cs typeface="Arial" charset="0"/>
            </a:endParaRPr>
          </a:p>
        </p:txBody>
      </p:sp>
      <p:sp>
        <p:nvSpPr>
          <p:cNvPr id="204812" name="AutoShape 12"/>
          <p:cNvSpPr>
            <a:spLocks noChangeArrowheads="1"/>
          </p:cNvSpPr>
          <p:nvPr/>
        </p:nvSpPr>
        <p:spPr bwMode="auto">
          <a:xfrm>
            <a:off x="1295400" y="5105400"/>
            <a:ext cx="152400" cy="609600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4345" name="Line 13"/>
          <p:cNvSpPr>
            <a:spLocks noChangeShapeType="1"/>
          </p:cNvSpPr>
          <p:nvPr/>
        </p:nvSpPr>
        <p:spPr bwMode="auto">
          <a:xfrm flipH="1">
            <a:off x="1903413" y="1196975"/>
            <a:ext cx="12192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4346" name="Text Box 14" descr="Blue tissue paper"/>
          <p:cNvSpPr txBox="1">
            <a:spLocks noChangeArrowheads="1"/>
          </p:cNvSpPr>
          <p:nvPr/>
        </p:nvSpPr>
        <p:spPr bwMode="auto">
          <a:xfrm>
            <a:off x="1736725" y="2373313"/>
            <a:ext cx="1263650" cy="194945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2857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cs typeface="Arial" charset="0"/>
              </a:rPr>
              <a:t>LH rec</a:t>
            </a:r>
          </a:p>
          <a:p>
            <a:r>
              <a:rPr lang="en-US" sz="2000">
                <a:cs typeface="Arial" charset="0"/>
              </a:rPr>
              <a:t>StAR</a:t>
            </a:r>
          </a:p>
          <a:p>
            <a:r>
              <a:rPr lang="en-US" sz="2000">
                <a:cs typeface="Arial" charset="0"/>
              </a:rPr>
              <a:t>P450scc</a:t>
            </a:r>
          </a:p>
          <a:p>
            <a:r>
              <a:rPr lang="en-US" sz="2000">
                <a:cs typeface="Arial" charset="0"/>
              </a:rPr>
              <a:t>P450c17</a:t>
            </a:r>
          </a:p>
          <a:p>
            <a:r>
              <a:rPr lang="en-US" sz="2000">
                <a:cs typeface="Arial" charset="0"/>
              </a:rPr>
              <a:t>3</a:t>
            </a:r>
            <a:r>
              <a:rPr lang="el-GR" sz="2000">
                <a:cs typeface="Arial" charset="0"/>
              </a:rPr>
              <a:t>β </a:t>
            </a:r>
            <a:r>
              <a:rPr lang="en-US" sz="2000">
                <a:cs typeface="Arial" charset="0"/>
              </a:rPr>
              <a:t>-HSD</a:t>
            </a:r>
          </a:p>
          <a:p>
            <a:r>
              <a:rPr lang="en-US" sz="2000">
                <a:cs typeface="Arial" charset="0"/>
              </a:rPr>
              <a:t>17</a:t>
            </a:r>
            <a:r>
              <a:rPr lang="el-GR" sz="2000">
                <a:cs typeface="Arial" charset="0"/>
              </a:rPr>
              <a:t>β-</a:t>
            </a:r>
            <a:r>
              <a:rPr lang="en-US" sz="2000">
                <a:cs typeface="Arial" charset="0"/>
              </a:rPr>
              <a:t>HSD</a:t>
            </a:r>
          </a:p>
        </p:txBody>
      </p:sp>
      <p:sp>
        <p:nvSpPr>
          <p:cNvPr id="204815" name="Text Box 15" descr="Blue tissue paper"/>
          <p:cNvSpPr txBox="1">
            <a:spLocks noChangeArrowheads="1"/>
          </p:cNvSpPr>
          <p:nvPr/>
        </p:nvSpPr>
        <p:spPr bwMode="auto">
          <a:xfrm>
            <a:off x="1828800" y="5257800"/>
            <a:ext cx="1203325" cy="42545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2857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cs typeface="Arial" charset="0"/>
              </a:rPr>
              <a:t>SRD5A2</a:t>
            </a:r>
          </a:p>
        </p:txBody>
      </p:sp>
      <p:sp>
        <p:nvSpPr>
          <p:cNvPr id="204816" name="AutoShape 16"/>
          <p:cNvSpPr>
            <a:spLocks noChangeArrowheads="1"/>
          </p:cNvSpPr>
          <p:nvPr/>
        </p:nvSpPr>
        <p:spPr bwMode="auto">
          <a:xfrm>
            <a:off x="3810000" y="6096000"/>
            <a:ext cx="1524000" cy="228600"/>
          </a:xfrm>
          <a:prstGeom prst="rightArrow">
            <a:avLst>
              <a:gd name="adj1" fmla="val 50000"/>
              <a:gd name="adj2" fmla="val 1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04817" name="Text Box 17" descr="Blue tissue paper"/>
          <p:cNvSpPr txBox="1">
            <a:spLocks noChangeArrowheads="1"/>
          </p:cNvSpPr>
          <p:nvPr/>
        </p:nvSpPr>
        <p:spPr bwMode="auto">
          <a:xfrm>
            <a:off x="4098925" y="5449888"/>
            <a:ext cx="636588" cy="485775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2857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cs typeface="Arial" charset="0"/>
              </a:rPr>
              <a:t>AR</a:t>
            </a:r>
          </a:p>
        </p:txBody>
      </p:sp>
      <p:sp>
        <p:nvSpPr>
          <p:cNvPr id="14350" name="AutoShape 18"/>
          <p:cNvSpPr>
            <a:spLocks noChangeArrowheads="1"/>
          </p:cNvSpPr>
          <p:nvPr/>
        </p:nvSpPr>
        <p:spPr bwMode="auto">
          <a:xfrm>
            <a:off x="914400" y="2438400"/>
            <a:ext cx="152400" cy="1905000"/>
          </a:xfrm>
          <a:prstGeom prst="downArrow">
            <a:avLst>
              <a:gd name="adj1" fmla="val 50000"/>
              <a:gd name="adj2" fmla="val 3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4351" name="WordArt 19"/>
          <p:cNvSpPr>
            <a:spLocks noChangeArrowheads="1" noChangeShapeType="1" noTextEdit="1"/>
          </p:cNvSpPr>
          <p:nvPr/>
        </p:nvSpPr>
        <p:spPr bwMode="auto">
          <a:xfrm>
            <a:off x="609600" y="457200"/>
            <a:ext cx="14668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46,XY</a:t>
            </a:r>
            <a:endParaRPr lang="el-GR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 Black"/>
            </a:endParaRPr>
          </a:p>
        </p:txBody>
      </p:sp>
      <p:pic>
        <p:nvPicPr>
          <p:cNvPr id="204820" name="Picture 20" descr="SD androgen physiolog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847850"/>
            <a:ext cx="5534025" cy="344487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4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4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4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4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0" grpId="0" animBg="1"/>
      <p:bldP spid="204811" grpId="0" animBg="1"/>
      <p:bldP spid="204812" grpId="0" animBg="1"/>
      <p:bldP spid="204815" grpId="0" animBg="1"/>
      <p:bldP spid="204816" grpId="0" animBg="1"/>
      <p:bldP spid="2048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76200" y="839788"/>
            <a:ext cx="9067800" cy="56356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95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</a:pPr>
            <a:endParaRPr lang="el-GR" sz="2800" b="1">
              <a:solidFill>
                <a:schemeClr val="bg1"/>
              </a:solidFill>
            </a:endParaRPr>
          </a:p>
        </p:txBody>
      </p:sp>
      <p:pic>
        <p:nvPicPr>
          <p:cNvPr id="15363" name="Picture 7" descr="2"/>
          <p:cNvPicPr>
            <a:picLocks noChangeAspect="1" noChangeArrowheads="1"/>
          </p:cNvPicPr>
          <p:nvPr/>
        </p:nvPicPr>
        <p:blipFill>
          <a:blip r:embed="rId2" cstate="print"/>
          <a:srcRect t="4832" b="9665"/>
          <a:stretch>
            <a:fillRect/>
          </a:stretch>
        </p:blipFill>
        <p:spPr bwMode="auto">
          <a:xfrm>
            <a:off x="895350" y="1522413"/>
            <a:ext cx="6100763" cy="533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7180263" y="2924175"/>
            <a:ext cx="3076575" cy="137318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2800" b="1">
                <a:solidFill>
                  <a:schemeClr val="bg1"/>
                </a:solidFill>
              </a:rPr>
              <a:t>Υποστροφή των </a:t>
            </a:r>
          </a:p>
          <a:p>
            <a:pPr algn="ctr"/>
            <a:r>
              <a:rPr lang="el-GR" sz="2800" b="1">
                <a:solidFill>
                  <a:schemeClr val="bg1"/>
                </a:solidFill>
              </a:rPr>
              <a:t>πόρων </a:t>
            </a:r>
          </a:p>
          <a:p>
            <a:pPr algn="ctr"/>
            <a:r>
              <a:rPr lang="el-GR" sz="2800" b="1">
                <a:solidFill>
                  <a:schemeClr val="bg1"/>
                </a:solidFill>
              </a:rPr>
              <a:t>του </a:t>
            </a:r>
            <a:r>
              <a:rPr lang="en-US" sz="2800" b="1">
                <a:solidFill>
                  <a:schemeClr val="bg1"/>
                </a:solidFill>
              </a:rPr>
              <a:t>Muller</a:t>
            </a:r>
            <a:endParaRPr lang="el-GR" sz="2800" b="1">
              <a:solidFill>
                <a:schemeClr val="bg1"/>
              </a:solidFill>
            </a:endParaRPr>
          </a:p>
        </p:txBody>
      </p:sp>
      <p:sp>
        <p:nvSpPr>
          <p:cNvPr id="82955" name="Rectangle 11"/>
          <p:cNvSpPr>
            <a:spLocks noChangeArrowheads="1"/>
          </p:cNvSpPr>
          <p:nvPr/>
        </p:nvSpPr>
        <p:spPr bwMode="auto">
          <a:xfrm>
            <a:off x="1327150" y="260350"/>
            <a:ext cx="7015163" cy="381000"/>
          </a:xfrm>
          <a:prstGeom prst="rect">
            <a:avLst/>
          </a:prstGeom>
          <a:solidFill>
            <a:srgbClr val="8651F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l-GR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ΔΙΑΦΟΡΟΠΟΙΗΣΗ ΤΟΥ ΟΡΧΙ</a:t>
            </a:r>
            <a:endParaRPr lang="el-GR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956" name="Rectangle 12"/>
          <p:cNvSpPr>
            <a:spLocks noChangeArrowheads="1"/>
          </p:cNvSpPr>
          <p:nvPr/>
        </p:nvSpPr>
        <p:spPr bwMode="auto">
          <a:xfrm>
            <a:off x="319088" y="836613"/>
            <a:ext cx="90678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95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r>
              <a:rPr lang="el-G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Εμφάνιση κυττάρων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Sertoli</a:t>
            </a:r>
            <a:r>
              <a:rPr lang="el-G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7</a:t>
            </a:r>
            <a:r>
              <a:rPr lang="el-GR" sz="28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η</a:t>
            </a:r>
            <a:r>
              <a:rPr lang="el-G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εμβρυϊκή εβδομάδα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3"/>
          <p:cNvPicPr>
            <a:picLocks noChangeAspect="1" noChangeArrowheads="1"/>
          </p:cNvPicPr>
          <p:nvPr/>
        </p:nvPicPr>
        <p:blipFill>
          <a:blip r:embed="rId2" cstate="print"/>
          <a:srcRect t="3087" b="4013"/>
          <a:stretch>
            <a:fillRect/>
          </a:stretch>
        </p:blipFill>
        <p:spPr bwMode="auto">
          <a:xfrm>
            <a:off x="1543050" y="1628775"/>
            <a:ext cx="72009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080125" y="2349500"/>
            <a:ext cx="2613025" cy="5191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 b="1">
                <a:solidFill>
                  <a:schemeClr val="bg1"/>
                </a:solidFill>
              </a:rPr>
              <a:t>Τεστοστερόνη</a:t>
            </a:r>
          </a:p>
        </p:txBody>
      </p:sp>
      <p:sp>
        <p:nvSpPr>
          <p:cNvPr id="16388" name="Text Box 9"/>
          <p:cNvSpPr txBox="1">
            <a:spLocks noChangeArrowheads="1"/>
          </p:cNvSpPr>
          <p:nvPr/>
        </p:nvSpPr>
        <p:spPr bwMode="auto">
          <a:xfrm>
            <a:off x="5864225" y="3357563"/>
            <a:ext cx="3357563" cy="94615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2800" b="1">
                <a:solidFill>
                  <a:schemeClr val="bg1"/>
                </a:solidFill>
              </a:rPr>
              <a:t>Παραμονή πόρων </a:t>
            </a:r>
          </a:p>
          <a:p>
            <a:pPr algn="ctr"/>
            <a:r>
              <a:rPr lang="el-GR" sz="2800" b="1">
                <a:solidFill>
                  <a:schemeClr val="bg1"/>
                </a:solidFill>
              </a:rPr>
              <a:t>του </a:t>
            </a:r>
            <a:r>
              <a:rPr lang="en-US" sz="2800" b="1">
                <a:solidFill>
                  <a:schemeClr val="bg1"/>
                </a:solidFill>
              </a:rPr>
              <a:t>Wolff</a:t>
            </a:r>
            <a:endParaRPr lang="el-GR" sz="2800" b="1">
              <a:solidFill>
                <a:schemeClr val="bg1"/>
              </a:solidFill>
            </a:endParaRPr>
          </a:p>
        </p:txBody>
      </p:sp>
      <p:sp>
        <p:nvSpPr>
          <p:cNvPr id="16389" name="Text Box 10"/>
          <p:cNvSpPr txBox="1">
            <a:spLocks noChangeArrowheads="1"/>
          </p:cNvSpPr>
          <p:nvPr/>
        </p:nvSpPr>
        <p:spPr bwMode="auto">
          <a:xfrm>
            <a:off x="5648325" y="5013325"/>
            <a:ext cx="3529013" cy="18002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DHT</a:t>
            </a:r>
          </a:p>
          <a:p>
            <a:pPr algn="ctr"/>
            <a:r>
              <a:rPr lang="el-GR" sz="2800" b="1">
                <a:solidFill>
                  <a:schemeClr val="bg1"/>
                </a:solidFill>
              </a:rPr>
              <a:t>Αρρενοποίηση έξω γεννητικών οργάνων</a:t>
            </a:r>
          </a:p>
        </p:txBody>
      </p:sp>
      <p:sp>
        <p:nvSpPr>
          <p:cNvPr id="83981" name="Rectangle 13"/>
          <p:cNvSpPr>
            <a:spLocks noChangeArrowheads="1"/>
          </p:cNvSpPr>
          <p:nvPr/>
        </p:nvSpPr>
        <p:spPr bwMode="auto">
          <a:xfrm>
            <a:off x="76200" y="839788"/>
            <a:ext cx="9067800" cy="563562"/>
          </a:xfrm>
          <a:prstGeom prst="rect">
            <a:avLst/>
          </a:prstGeom>
          <a:solidFill>
            <a:srgbClr val="8651F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95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r>
              <a:rPr lang="el-G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Εμφάνιση κυττάρων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Leydig</a:t>
            </a:r>
            <a:r>
              <a:rPr lang="el-G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8</a:t>
            </a:r>
            <a:r>
              <a:rPr lang="el-GR" sz="24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η </a:t>
            </a:r>
            <a:r>
              <a:rPr lang="el-G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9</a:t>
            </a:r>
            <a:r>
              <a:rPr lang="el-GR" sz="24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η</a:t>
            </a:r>
            <a:r>
              <a:rPr lang="el-G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εμβρυϊκή εβδομάδα</a:t>
            </a:r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1327150" y="260350"/>
            <a:ext cx="7015163" cy="381000"/>
          </a:xfrm>
          <a:prstGeom prst="rect">
            <a:avLst/>
          </a:prstGeom>
          <a:solidFill>
            <a:srgbClr val="8651F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l-GR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ΔΙΑΦΟΡΟΠΟΙΗΣΗ ΤΟΥ ΟΡΧΙ</a:t>
            </a:r>
            <a:endParaRPr lang="el-GR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2622550" y="188913"/>
            <a:ext cx="5359400" cy="3810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Testicular development</a:t>
            </a:r>
            <a:endParaRPr lang="el-GR" sz="3200" b="1">
              <a:solidFill>
                <a:schemeClr val="bg1"/>
              </a:solidFill>
            </a:endParaRP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4567238" y="2276475"/>
            <a:ext cx="5508625" cy="24479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Char char=""/>
            </a:pPr>
            <a:r>
              <a:rPr lang="en-US" sz="2400" b="1">
                <a:solidFill>
                  <a:schemeClr val="bg1"/>
                </a:solidFill>
              </a:rPr>
              <a:t>Presence of chromosome </a:t>
            </a:r>
            <a:r>
              <a:rPr lang="el-GR" sz="2400" b="1">
                <a:solidFill>
                  <a:schemeClr val="bg1"/>
                </a:solidFill>
              </a:rPr>
              <a:t>Υ </a:t>
            </a:r>
            <a:r>
              <a:rPr lang="en-US" sz="2400" b="1">
                <a:solidFill>
                  <a:schemeClr val="bg1"/>
                </a:solidFill>
              </a:rPr>
              <a:t>(TDF)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Char char=""/>
            </a:pPr>
            <a:r>
              <a:rPr lang="en-US" sz="2400" b="1">
                <a:solidFill>
                  <a:schemeClr val="bg1"/>
                </a:solidFill>
              </a:rPr>
              <a:t>Until the </a:t>
            </a:r>
            <a:r>
              <a:rPr lang="el-GR" sz="2400" b="1">
                <a:solidFill>
                  <a:schemeClr val="bg1"/>
                </a:solidFill>
              </a:rPr>
              <a:t>42</a:t>
            </a:r>
            <a:r>
              <a:rPr lang="el-GR" sz="2400" b="1" baseline="30000">
                <a:solidFill>
                  <a:schemeClr val="bg1"/>
                </a:solidFill>
              </a:rPr>
              <a:t>η</a:t>
            </a:r>
            <a:r>
              <a:rPr lang="el-GR" sz="2400" b="1">
                <a:solidFill>
                  <a:schemeClr val="bg1"/>
                </a:solidFill>
              </a:rPr>
              <a:t> </a:t>
            </a:r>
            <a:r>
              <a:rPr lang="en-US" sz="2400" b="1">
                <a:solidFill>
                  <a:schemeClr val="bg1"/>
                </a:solidFill>
              </a:rPr>
              <a:t>embryonic day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</a:pPr>
            <a:r>
              <a:rPr lang="en-US" sz="2400" b="1">
                <a:solidFill>
                  <a:schemeClr val="bg1"/>
                </a:solidFill>
              </a:rPr>
              <a:t>    sex is undifferentiated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Char char=""/>
            </a:pPr>
            <a:r>
              <a:rPr lang="en-US" sz="2400" b="1">
                <a:solidFill>
                  <a:schemeClr val="bg1"/>
                </a:solidFill>
              </a:rPr>
              <a:t>Sex determination starts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</a:pPr>
            <a:r>
              <a:rPr lang="en-US" sz="2400" b="1">
                <a:solidFill>
                  <a:schemeClr val="bg1"/>
                </a:solidFill>
              </a:rPr>
              <a:t>    from the 6</a:t>
            </a:r>
            <a:r>
              <a:rPr lang="en-US" sz="2400" b="1" baseline="30000">
                <a:solidFill>
                  <a:schemeClr val="bg1"/>
                </a:solidFill>
              </a:rPr>
              <a:t>th</a:t>
            </a:r>
            <a:r>
              <a:rPr lang="en-US" sz="2400" b="1">
                <a:solidFill>
                  <a:schemeClr val="bg1"/>
                </a:solidFill>
              </a:rPr>
              <a:t> week of gestation</a:t>
            </a:r>
            <a:endParaRPr lang="el-GR" sz="2400" b="1">
              <a:solidFill>
                <a:schemeClr val="bg1"/>
              </a:solidFill>
            </a:endParaRPr>
          </a:p>
        </p:txBody>
      </p:sp>
      <p:pic>
        <p:nvPicPr>
          <p:cNvPr id="17412" name="Picture 8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8" y="765175"/>
            <a:ext cx="3960812" cy="532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9"/>
          <p:cNvSpPr txBox="1">
            <a:spLocks noChangeArrowheads="1"/>
          </p:cNvSpPr>
          <p:nvPr/>
        </p:nvSpPr>
        <p:spPr bwMode="auto">
          <a:xfrm>
            <a:off x="247650" y="6308725"/>
            <a:ext cx="4743450" cy="4572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</a:rPr>
              <a:t>Undifferentiated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 b="1">
                <a:solidFill>
                  <a:schemeClr val="bg1"/>
                </a:solidFill>
              </a:rPr>
              <a:t>gland</a:t>
            </a:r>
            <a:r>
              <a:rPr lang="el-GR" sz="2400" b="1">
                <a:solidFill>
                  <a:schemeClr val="bg1"/>
                </a:solidFill>
              </a:rPr>
              <a:t>: 50</a:t>
            </a:r>
            <a:r>
              <a:rPr lang="en-US" sz="2400" b="1" baseline="30000">
                <a:solidFill>
                  <a:schemeClr val="bg1"/>
                </a:solidFill>
              </a:rPr>
              <a:t>th</a:t>
            </a:r>
            <a:r>
              <a:rPr lang="en-US" sz="2400" b="1">
                <a:solidFill>
                  <a:schemeClr val="bg1"/>
                </a:solidFill>
              </a:rPr>
              <a:t> day</a:t>
            </a:r>
            <a:endParaRPr lang="el-GR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temp_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8" y="836613"/>
            <a:ext cx="3671887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7" descr="temp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9900" y="836613"/>
            <a:ext cx="3240088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8" descr="temp_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088" y="4005263"/>
            <a:ext cx="3671887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9"/>
          <p:cNvSpPr>
            <a:spLocks noChangeArrowheads="1"/>
          </p:cNvSpPr>
          <p:nvPr/>
        </p:nvSpPr>
        <p:spPr bwMode="auto">
          <a:xfrm>
            <a:off x="7664450" y="1484313"/>
            <a:ext cx="2519363" cy="150018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el-GR" sz="2000">
                <a:solidFill>
                  <a:schemeClr val="bg1"/>
                </a:solidFill>
              </a:rPr>
              <a:t>Επίδραση των ανδρογόνων στη διαφοροποίηση των έξω γεννητικών οργάνων</a:t>
            </a:r>
          </a:p>
        </p:txBody>
      </p:sp>
      <p:sp>
        <p:nvSpPr>
          <p:cNvPr id="94218" name="Rectangle 10"/>
          <p:cNvSpPr>
            <a:spLocks noChangeArrowheads="1"/>
          </p:cNvSpPr>
          <p:nvPr/>
        </p:nvSpPr>
        <p:spPr bwMode="auto">
          <a:xfrm>
            <a:off x="4279900" y="4005263"/>
            <a:ext cx="5189538" cy="266541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l-GR" sz="32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>
                <a:solidFill>
                  <a:schemeClr val="bg1"/>
                </a:solidFill>
              </a:rPr>
              <a:t>Genital phyma</a:t>
            </a:r>
            <a:r>
              <a:rPr lang="el-GR" sz="2400" b="1">
                <a:solidFill>
                  <a:schemeClr val="bg1"/>
                </a:solidFill>
              </a:rPr>
              <a:t> </a:t>
            </a:r>
            <a:r>
              <a:rPr lang="el-GR" sz="2400" b="1">
                <a:solidFill>
                  <a:schemeClr val="bg1"/>
                </a:solidFill>
                <a:cs typeface="Arial" charset="0"/>
              </a:rPr>
              <a:t>→ </a:t>
            </a:r>
            <a:r>
              <a:rPr lang="en-US" sz="2400" b="1">
                <a:solidFill>
                  <a:schemeClr val="bg1"/>
                </a:solidFill>
                <a:cs typeface="Arial" charset="0"/>
              </a:rPr>
              <a:t>penis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sz="2400" b="1">
              <a:solidFill>
                <a:schemeClr val="bg1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>
                <a:solidFill>
                  <a:schemeClr val="bg1"/>
                </a:solidFill>
                <a:cs typeface="Arial" charset="0"/>
              </a:rPr>
              <a:t>Urethral sulcus development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sz="2400" b="1">
              <a:solidFill>
                <a:schemeClr val="bg1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>
                <a:solidFill>
                  <a:schemeClr val="bg1"/>
                </a:solidFill>
                <a:cs typeface="Arial" charset="0"/>
              </a:rPr>
              <a:t>Closure of scrotal tuberosities</a:t>
            </a:r>
            <a:endParaRPr lang="el-GR" sz="24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822325" y="188913"/>
            <a:ext cx="8305800" cy="641350"/>
          </a:xfrm>
          <a:prstGeom prst="rect">
            <a:avLst/>
          </a:prstGeom>
          <a:solidFill>
            <a:srgbClr val="776FD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 b="1">
                <a:solidFill>
                  <a:schemeClr val="bg1"/>
                </a:solidFill>
              </a:rPr>
              <a:t>Ανάπτυξη έξω γεννητικών οργάνων</a:t>
            </a:r>
            <a:endParaRPr lang="en-GB" sz="3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4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Εμβρυολογία πόρω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469423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 descr="Εμβρυολογία γονάδω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413" y="620713"/>
            <a:ext cx="5208587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895350" y="0"/>
            <a:ext cx="8305800" cy="641350"/>
          </a:xfrm>
          <a:prstGeom prst="rect">
            <a:avLst/>
          </a:prstGeom>
          <a:solidFill>
            <a:srgbClr val="776FD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 b="1">
                <a:solidFill>
                  <a:schemeClr val="bg1"/>
                </a:solidFill>
              </a:rPr>
              <a:t>Ανάπτυξη έσω γεννητικών οργάνων</a:t>
            </a:r>
            <a:endParaRPr lang="en-GB" sz="3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Έξω γενητικά όργαν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414813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4495800" y="1125538"/>
            <a:ext cx="5688013" cy="478948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2800" b="1" u="sng">
                <a:solidFill>
                  <a:schemeClr val="bg1"/>
                </a:solidFill>
              </a:rPr>
              <a:t>Ωοθήκη</a:t>
            </a:r>
          </a:p>
          <a:p>
            <a:r>
              <a:rPr lang="el-GR" sz="2800" b="1">
                <a:solidFill>
                  <a:schemeClr val="bg1"/>
                </a:solidFill>
              </a:rPr>
              <a:t> (απουσία ανδρογόνων)</a:t>
            </a:r>
          </a:p>
          <a:p>
            <a:r>
              <a:rPr lang="el-GR" sz="2800" b="1">
                <a:solidFill>
                  <a:schemeClr val="bg1"/>
                </a:solidFill>
              </a:rPr>
              <a:t>Οιστρογόνα</a:t>
            </a:r>
          </a:p>
          <a:p>
            <a:r>
              <a:rPr lang="en-US" sz="2800" b="1">
                <a:solidFill>
                  <a:schemeClr val="bg1"/>
                </a:solidFill>
              </a:rPr>
              <a:t>(</a:t>
            </a:r>
            <a:r>
              <a:rPr lang="el-GR" sz="2800" b="1">
                <a:solidFill>
                  <a:schemeClr val="bg1"/>
                </a:solidFill>
              </a:rPr>
              <a:t>πηγές</a:t>
            </a:r>
            <a:r>
              <a:rPr lang="en-US" sz="2800" b="1">
                <a:solidFill>
                  <a:schemeClr val="bg1"/>
                </a:solidFill>
              </a:rPr>
              <a:t>: </a:t>
            </a:r>
            <a:r>
              <a:rPr lang="el-GR" sz="2800" b="1">
                <a:solidFill>
                  <a:schemeClr val="bg1"/>
                </a:solidFill>
              </a:rPr>
              <a:t>μητέρα και πλακούντας</a:t>
            </a:r>
            <a:r>
              <a:rPr lang="en-US" sz="2800" b="1">
                <a:solidFill>
                  <a:schemeClr val="bg1"/>
                </a:solidFill>
              </a:rPr>
              <a:t>)</a:t>
            </a:r>
          </a:p>
          <a:p>
            <a:endParaRPr lang="el-GR" sz="2800" b="1">
              <a:solidFill>
                <a:schemeClr val="bg1"/>
              </a:solidFill>
            </a:endParaRPr>
          </a:p>
          <a:p>
            <a:r>
              <a:rPr lang="en-US" sz="2800" b="1">
                <a:solidFill>
                  <a:schemeClr val="bg1"/>
                </a:solidFill>
              </a:rPr>
              <a:t>1. Paramesonephric duct stimulation (fallopian    tube, uterus, upper vagina)</a:t>
            </a:r>
          </a:p>
          <a:p>
            <a:r>
              <a:rPr lang="en-US" sz="2800" b="1">
                <a:solidFill>
                  <a:schemeClr val="bg1"/>
                </a:solidFill>
              </a:rPr>
              <a:t>2. External genitalia development (vulva labiums, clitorii, inferior vagina)</a:t>
            </a:r>
            <a:endParaRPr lang="el-GR" sz="2800" b="1">
              <a:solidFill>
                <a:schemeClr val="bg1"/>
              </a:solidFill>
            </a:endParaRPr>
          </a:p>
        </p:txBody>
      </p:sp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822325" y="188913"/>
            <a:ext cx="8305800" cy="641350"/>
          </a:xfrm>
          <a:prstGeom prst="rect">
            <a:avLst/>
          </a:prstGeom>
          <a:solidFill>
            <a:srgbClr val="776FD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 b="1">
                <a:solidFill>
                  <a:schemeClr val="bg1"/>
                </a:solidFill>
              </a:rPr>
              <a:t>Ανάπτυξη έξω γεννητικών οργάνων</a:t>
            </a:r>
            <a:endParaRPr lang="en-GB" sz="3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630613" y="260350"/>
            <a:ext cx="3313112" cy="64135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3600" b="1">
                <a:solidFill>
                  <a:schemeClr val="bg1"/>
                </a:solidFill>
              </a:rPr>
              <a:t>Γονιμοποίηση</a:t>
            </a:r>
          </a:p>
        </p:txBody>
      </p:sp>
      <p:pic>
        <p:nvPicPr>
          <p:cNvPr id="3075" name="Picture 5" descr="Γονιμοποίησ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052513"/>
            <a:ext cx="4144963" cy="543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Fertliz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066800"/>
            <a:ext cx="3860800" cy="53800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247650" y="188913"/>
            <a:ext cx="9504363" cy="28797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Hypospadias </a:t>
            </a:r>
            <a:r>
              <a:rPr lang="el-GR" sz="2800">
                <a:solidFill>
                  <a:schemeClr val="bg1"/>
                </a:solidFill>
              </a:rPr>
              <a:t>=</a:t>
            </a:r>
            <a:r>
              <a:rPr lang="en-US" sz="2800">
                <a:solidFill>
                  <a:schemeClr val="bg1"/>
                </a:solidFill>
              </a:rPr>
              <a:t>abnormal urethra ejections  to the dorsal    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                            penis area due to defective closure of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                            urogenital folds.</a:t>
            </a:r>
            <a:endParaRPr lang="el-GR" sz="280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Bifida scrotum </a:t>
            </a:r>
            <a:r>
              <a:rPr lang="el-GR" sz="2800">
                <a:solidFill>
                  <a:schemeClr val="bg1"/>
                </a:solidFill>
              </a:rPr>
              <a:t>=</a:t>
            </a:r>
            <a:r>
              <a:rPr lang="en-US" sz="2800">
                <a:solidFill>
                  <a:schemeClr val="bg1"/>
                </a:solidFill>
              </a:rPr>
              <a:t>abnormality in which  scrotal tuberosities </a:t>
            </a:r>
            <a:endParaRPr lang="el-GR" sz="280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l-GR" sz="2800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chemeClr val="bg1"/>
                </a:solidFill>
              </a:rPr>
              <a:t>                            closure is imperfect.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       (nearly always hypospadias co-exists)</a:t>
            </a:r>
            <a:endParaRPr lang="el-GR" sz="2800">
              <a:solidFill>
                <a:schemeClr val="bg1"/>
              </a:solidFill>
            </a:endParaRPr>
          </a:p>
        </p:txBody>
      </p:sp>
      <p:pic>
        <p:nvPicPr>
          <p:cNvPr id="21507" name="Picture 5" descr="temp_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1475" y="3141663"/>
            <a:ext cx="4752975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1327150" y="0"/>
            <a:ext cx="7848600" cy="11398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el-GR" sz="3200">
                <a:solidFill>
                  <a:schemeClr val="bg1"/>
                </a:solidFill>
              </a:rPr>
              <a:t> Διαταραχές διαφοροποίησης του φύλου</a:t>
            </a: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174625" y="2636838"/>
            <a:ext cx="9145588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sz="3200">
                <a:solidFill>
                  <a:schemeClr val="bg2"/>
                </a:solidFill>
              </a:rPr>
              <a:t>Αληθής ερμαφροδιτισμός</a:t>
            </a:r>
          </a:p>
          <a:p>
            <a:pPr marL="342900" indent="-342900">
              <a:spcBef>
                <a:spcPct val="20000"/>
              </a:spcBef>
            </a:pPr>
            <a:endParaRPr lang="el-GR" sz="2000">
              <a:solidFill>
                <a:schemeClr val="bg2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sz="3200">
                <a:solidFill>
                  <a:srgbClr val="FF9900"/>
                </a:solidFill>
              </a:rPr>
              <a:t>Άρρεν ψευδερμαφροδιτισμός</a:t>
            </a:r>
            <a:endParaRPr lang="el-GR" sz="2000">
              <a:solidFill>
                <a:srgbClr val="FF990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sz="3200">
                <a:solidFill>
                  <a:srgbClr val="FF9900"/>
                </a:solidFill>
              </a:rPr>
              <a:t>Θήλυς</a:t>
            </a:r>
            <a:r>
              <a:rPr lang="el-GR" sz="2000">
                <a:solidFill>
                  <a:srgbClr val="FF9900"/>
                </a:solidFill>
              </a:rPr>
              <a:t> </a:t>
            </a:r>
            <a:r>
              <a:rPr lang="el-GR" sz="3200">
                <a:solidFill>
                  <a:srgbClr val="FF9900"/>
                </a:solidFill>
              </a:rPr>
              <a:t>ψευδερμαφροδιτισμός</a:t>
            </a:r>
            <a:endParaRPr lang="el-GR" sz="320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l-GR" sz="20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sz="3200">
                <a:solidFill>
                  <a:srgbClr val="FFFF00"/>
                </a:solidFill>
              </a:rPr>
              <a:t>Σύνδρομα πολλαπλών γενετικών ανωμαλιών</a:t>
            </a:r>
          </a:p>
        </p:txBody>
      </p:sp>
      <p:pic>
        <p:nvPicPr>
          <p:cNvPr id="22532" name="Picture 4" descr="Inters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7100" y="1412875"/>
            <a:ext cx="4079875" cy="3095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1327150" y="115888"/>
            <a:ext cx="5694363" cy="11398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el-GR" sz="3200">
                <a:solidFill>
                  <a:schemeClr val="bg1"/>
                </a:solidFill>
              </a:rPr>
              <a:t> Διαταραχές διαφοροποίησης του φύλου</a:t>
            </a:r>
          </a:p>
        </p:txBody>
      </p:sp>
      <p:pic>
        <p:nvPicPr>
          <p:cNvPr id="23555" name="Picture 4" descr="Inters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4088" y="115888"/>
            <a:ext cx="2784475" cy="2112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606425" y="21336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sz="3200">
                <a:solidFill>
                  <a:schemeClr val="bg2"/>
                </a:solidFill>
              </a:rPr>
              <a:t>Αληθής ερμαφροδιτισμός</a:t>
            </a:r>
            <a:r>
              <a:rPr lang="el-GR" sz="3200" b="1">
                <a:solidFill>
                  <a:schemeClr val="bg2"/>
                </a:solidFill>
              </a:rPr>
              <a:t> :</a:t>
            </a:r>
            <a:r>
              <a:rPr lang="en-US" sz="3200" b="1"/>
              <a:t> </a:t>
            </a:r>
            <a:r>
              <a:rPr lang="el-GR" sz="3200">
                <a:solidFill>
                  <a:schemeClr val="bg1"/>
                </a:solidFill>
              </a:rPr>
              <a:t>μικτές γονάδες άρρενος και θήλεος,</a:t>
            </a:r>
            <a:r>
              <a:rPr lang="el-GR" sz="3200" b="1">
                <a:solidFill>
                  <a:schemeClr val="bg1"/>
                </a:solidFill>
              </a:rPr>
              <a:t> </a:t>
            </a:r>
            <a:r>
              <a:rPr lang="el-GR" sz="3200">
                <a:solidFill>
                  <a:schemeClr val="bg1"/>
                </a:solidFill>
              </a:rPr>
              <a:t>φαινότυπος </a:t>
            </a:r>
            <a:r>
              <a:rPr lang="en-US" sz="3200">
                <a:solidFill>
                  <a:schemeClr val="bg1"/>
                </a:solidFill>
              </a:rPr>
              <a:t>(?)</a:t>
            </a:r>
            <a:endParaRPr lang="el-GR" sz="320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sz="200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sz="3200">
                <a:solidFill>
                  <a:srgbClr val="FF9900"/>
                </a:solidFill>
              </a:rPr>
              <a:t>Άρρεν ψευδερμαφροδιτισμός :</a:t>
            </a:r>
            <a:r>
              <a:rPr lang="el-GR" sz="3200">
                <a:solidFill>
                  <a:schemeClr val="bg1"/>
                </a:solidFill>
              </a:rPr>
              <a:t>άρρεν γονότυπος </a:t>
            </a:r>
            <a:r>
              <a:rPr lang="en-US" sz="3200">
                <a:solidFill>
                  <a:schemeClr val="bg1"/>
                </a:solidFill>
              </a:rPr>
              <a:t>(XY)</a:t>
            </a:r>
            <a:r>
              <a:rPr lang="el-GR" sz="3200">
                <a:solidFill>
                  <a:schemeClr val="bg1"/>
                </a:solidFill>
              </a:rPr>
              <a:t>,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l-GR" sz="3200">
                <a:solidFill>
                  <a:schemeClr val="bg1"/>
                </a:solidFill>
              </a:rPr>
              <a:t>φαινότυπος </a:t>
            </a:r>
            <a:r>
              <a:rPr lang="en-US" sz="3200">
                <a:solidFill>
                  <a:schemeClr val="bg1"/>
                </a:solidFill>
              </a:rPr>
              <a:t>(?)</a:t>
            </a:r>
            <a:endParaRPr lang="el-GR" sz="320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l-GR" sz="200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sz="3200">
                <a:solidFill>
                  <a:srgbClr val="FF9900"/>
                </a:solidFill>
              </a:rPr>
              <a:t>Θήλυς</a:t>
            </a:r>
            <a:r>
              <a:rPr lang="el-GR" sz="2000">
                <a:solidFill>
                  <a:srgbClr val="FF9900"/>
                </a:solidFill>
              </a:rPr>
              <a:t> </a:t>
            </a:r>
            <a:r>
              <a:rPr lang="el-GR" sz="3200">
                <a:solidFill>
                  <a:srgbClr val="FF9900"/>
                </a:solidFill>
              </a:rPr>
              <a:t>ψευδερμαφροδιτισμός : </a:t>
            </a:r>
            <a:r>
              <a:rPr lang="en-US" sz="3200"/>
              <a:t> </a:t>
            </a:r>
            <a:r>
              <a:rPr lang="el-GR" sz="3200">
                <a:solidFill>
                  <a:schemeClr val="bg1"/>
                </a:solidFill>
              </a:rPr>
              <a:t>θήλυς γονότυπος </a:t>
            </a:r>
            <a:r>
              <a:rPr lang="en-US" sz="3200">
                <a:solidFill>
                  <a:schemeClr val="bg1"/>
                </a:solidFill>
              </a:rPr>
              <a:t>(XX)</a:t>
            </a:r>
            <a:r>
              <a:rPr lang="el-GR" sz="3200">
                <a:solidFill>
                  <a:schemeClr val="bg1"/>
                </a:solidFill>
              </a:rPr>
              <a:t>,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l-GR" sz="3200">
                <a:solidFill>
                  <a:schemeClr val="bg1"/>
                </a:solidFill>
              </a:rPr>
              <a:t>φαινότυπος </a:t>
            </a:r>
            <a:r>
              <a:rPr lang="en-US" sz="3200">
                <a:solidFill>
                  <a:schemeClr val="bg1"/>
                </a:solidFill>
              </a:rPr>
              <a:t>(?)</a:t>
            </a:r>
            <a:endParaRPr lang="el-GR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7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7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7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7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7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7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7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7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7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7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9"/>
          <p:cNvSpPr>
            <a:spLocks noChangeArrowheads="1"/>
          </p:cNvSpPr>
          <p:nvPr/>
        </p:nvSpPr>
        <p:spPr bwMode="auto">
          <a:xfrm>
            <a:off x="1111250" y="260350"/>
            <a:ext cx="7419975" cy="57943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 Διαταραχές διαφοροποίησης του φύλου</a:t>
            </a:r>
          </a:p>
        </p:txBody>
      </p:sp>
      <p:sp>
        <p:nvSpPr>
          <p:cNvPr id="24579" name="Text Box 10"/>
          <p:cNvSpPr txBox="1">
            <a:spLocks noChangeArrowheads="1"/>
          </p:cNvSpPr>
          <p:nvPr/>
        </p:nvSpPr>
        <p:spPr bwMode="auto">
          <a:xfrm>
            <a:off x="2047875" y="2924175"/>
            <a:ext cx="5643563" cy="2813050"/>
          </a:xfrm>
          <a:prstGeom prst="rect">
            <a:avLst/>
          </a:prstGeom>
          <a:solidFill>
            <a:srgbClr val="8651FD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sz="3200">
                <a:solidFill>
                  <a:schemeClr val="bg1"/>
                </a:solidFill>
              </a:rPr>
              <a:t> Κατά τη γέννηση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sz="3200">
                <a:solidFill>
                  <a:schemeClr val="bg1"/>
                </a:solidFill>
              </a:rPr>
              <a:t> Κατά τη παιδική ηλικία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sz="3200">
                <a:solidFill>
                  <a:schemeClr val="bg1"/>
                </a:solidFill>
              </a:rPr>
              <a:t> Κατά την εφηβεία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sz="3200">
                <a:solidFill>
                  <a:schemeClr val="bg1"/>
                </a:solidFill>
              </a:rPr>
              <a:t> Κατά την ενήλικο ζωή</a:t>
            </a:r>
          </a:p>
        </p:txBody>
      </p:sp>
      <p:sp>
        <p:nvSpPr>
          <p:cNvPr id="24580" name="Text Box 11"/>
          <p:cNvSpPr txBox="1">
            <a:spLocks noChangeArrowheads="1"/>
          </p:cNvSpPr>
          <p:nvPr/>
        </p:nvSpPr>
        <p:spPr bwMode="auto">
          <a:xfrm>
            <a:off x="2695575" y="1844675"/>
            <a:ext cx="4103688" cy="617538"/>
          </a:xfrm>
          <a:prstGeom prst="rect">
            <a:avLst/>
          </a:prstGeom>
          <a:solidFill>
            <a:srgbClr val="8651FD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Κλινική παρουσίαση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3βHSD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825" y="1844675"/>
            <a:ext cx="3000375" cy="309562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741488" y="5157788"/>
            <a:ext cx="1458912" cy="404812"/>
          </a:xfrm>
          <a:prstGeom prst="rect">
            <a:avLst/>
          </a:prstGeom>
          <a:solidFill>
            <a:schemeClr val="bg1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srgbClr val="000066"/>
                </a:solidFill>
              </a:rPr>
              <a:t>3</a:t>
            </a:r>
            <a:r>
              <a:rPr lang="en-US">
                <a:solidFill>
                  <a:srgbClr val="000066"/>
                </a:solidFill>
              </a:rPr>
              <a:t> </a:t>
            </a:r>
            <a:r>
              <a:rPr lang="el-GR">
                <a:solidFill>
                  <a:srgbClr val="000066"/>
                </a:solidFill>
              </a:rPr>
              <a:t>β</a:t>
            </a:r>
            <a:r>
              <a:rPr lang="en-US">
                <a:solidFill>
                  <a:srgbClr val="000066"/>
                </a:solidFill>
              </a:rPr>
              <a:t>HSD</a:t>
            </a:r>
            <a:endParaRPr lang="el-GR">
              <a:solidFill>
                <a:srgbClr val="000066"/>
              </a:solidFill>
            </a:endParaRPr>
          </a:p>
        </p:txBody>
      </p:sp>
      <p:pic>
        <p:nvPicPr>
          <p:cNvPr id="25604" name="Picture 6" descr="CA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5300" y="1484313"/>
            <a:ext cx="3078163" cy="41767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7735888" y="5876925"/>
            <a:ext cx="836612" cy="40481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66"/>
                </a:solidFill>
              </a:rPr>
              <a:t>CAH</a:t>
            </a:r>
            <a:endParaRPr lang="el-GR">
              <a:solidFill>
                <a:srgbClr val="000066"/>
              </a:solidFill>
            </a:endParaRPr>
          </a:p>
        </p:txBody>
      </p:sp>
      <p:pic>
        <p:nvPicPr>
          <p:cNvPr id="25606" name="Picture 8" descr="A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1950" y="2276475"/>
            <a:ext cx="2397125" cy="263207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981575" y="5157788"/>
            <a:ext cx="890588" cy="404812"/>
          </a:xfrm>
          <a:prstGeom prst="rect">
            <a:avLst/>
          </a:prstGeom>
          <a:solidFill>
            <a:schemeClr val="bg1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66"/>
                </a:solidFill>
              </a:rPr>
              <a:t>AIS</a:t>
            </a:r>
            <a:endParaRPr lang="el-GR">
              <a:solidFill>
                <a:srgbClr val="000066"/>
              </a:solidFill>
            </a:endParaRPr>
          </a:p>
        </p:txBody>
      </p:sp>
      <p:sp>
        <p:nvSpPr>
          <p:cNvPr id="25608" name="Text Box 11"/>
          <p:cNvSpPr txBox="1">
            <a:spLocks noChangeArrowheads="1"/>
          </p:cNvSpPr>
          <p:nvPr/>
        </p:nvSpPr>
        <p:spPr bwMode="auto">
          <a:xfrm>
            <a:off x="3775075" y="1052513"/>
            <a:ext cx="2449513" cy="557212"/>
          </a:xfrm>
          <a:prstGeom prst="rect">
            <a:avLst/>
          </a:prstGeom>
          <a:solidFill>
            <a:srgbClr val="8651FD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</a:pPr>
            <a:r>
              <a:rPr lang="el-GR" sz="2800" b="1">
                <a:solidFill>
                  <a:schemeClr val="bg1"/>
                </a:solidFill>
              </a:rPr>
              <a:t>Στη γέννηση</a:t>
            </a:r>
          </a:p>
        </p:txBody>
      </p:sp>
      <p:sp>
        <p:nvSpPr>
          <p:cNvPr id="25609" name="Text Box 12"/>
          <p:cNvSpPr txBox="1">
            <a:spLocks noChangeArrowheads="1"/>
          </p:cNvSpPr>
          <p:nvPr/>
        </p:nvSpPr>
        <p:spPr bwMode="auto">
          <a:xfrm>
            <a:off x="2911475" y="5949950"/>
            <a:ext cx="3095625" cy="8223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olidFill>
                  <a:schemeClr val="bg1"/>
                </a:solidFill>
              </a:rPr>
              <a:t>Αμφίβολα έξω γεννητικά όργανα</a:t>
            </a:r>
          </a:p>
        </p:txBody>
      </p:sp>
      <p:sp>
        <p:nvSpPr>
          <p:cNvPr id="25610" name="Rectangle 13"/>
          <p:cNvSpPr>
            <a:spLocks noChangeArrowheads="1"/>
          </p:cNvSpPr>
          <p:nvPr/>
        </p:nvSpPr>
        <p:spPr bwMode="auto">
          <a:xfrm>
            <a:off x="1111250" y="260350"/>
            <a:ext cx="7419975" cy="57943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 Διαταραχές διαφοροποίησης του φύλου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543050" y="1341438"/>
            <a:ext cx="5348288" cy="617537"/>
          </a:xfrm>
          <a:prstGeom prst="rect">
            <a:avLst/>
          </a:prstGeom>
          <a:solidFill>
            <a:srgbClr val="8651FD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Αληθής ερμαφροδιτισμός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63550" y="2349500"/>
            <a:ext cx="6767513" cy="1198563"/>
          </a:xfrm>
          <a:prstGeom prst="rect">
            <a:avLst/>
          </a:prstGeom>
          <a:solidFill>
            <a:srgbClr val="8651FD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Έξω γεννητικά όργανα</a:t>
            </a:r>
            <a:r>
              <a:rPr lang="en-US" sz="2800">
                <a:solidFill>
                  <a:schemeClr val="bg1"/>
                </a:solidFill>
              </a:rPr>
              <a:t>: </a:t>
            </a:r>
            <a:r>
              <a:rPr lang="el-GR" sz="2800">
                <a:solidFill>
                  <a:schemeClr val="bg1"/>
                </a:solidFill>
              </a:rPr>
              <a:t>υποσπαδίας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Έξω γεννητικά όργανα</a:t>
            </a:r>
            <a:r>
              <a:rPr lang="en-US" sz="2800">
                <a:solidFill>
                  <a:schemeClr val="bg1"/>
                </a:solidFill>
              </a:rPr>
              <a:t>: </a:t>
            </a:r>
            <a:r>
              <a:rPr lang="el-GR" sz="2800">
                <a:solidFill>
                  <a:schemeClr val="bg1"/>
                </a:solidFill>
              </a:rPr>
              <a:t>ωοθηκόρχις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463550" y="4221163"/>
            <a:ext cx="6911975" cy="2079625"/>
          </a:xfrm>
          <a:prstGeom prst="rect">
            <a:avLst/>
          </a:prstGeom>
          <a:solidFill>
            <a:schemeClr val="bg1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66"/>
                </a:solidFill>
              </a:rPr>
              <a:t>Caryotype</a:t>
            </a:r>
            <a:r>
              <a:rPr lang="el-GR" sz="3200" b="1">
                <a:solidFill>
                  <a:srgbClr val="000066"/>
                </a:solidFill>
              </a:rPr>
              <a:t>:46ΧΧ(60%),46ΧΥ(15%),</a:t>
            </a:r>
            <a:endParaRPr lang="en-US" sz="3200" b="1">
              <a:solidFill>
                <a:srgbClr val="000066"/>
              </a:solidFill>
            </a:endParaRPr>
          </a:p>
          <a:p>
            <a:r>
              <a:rPr lang="el-GR" sz="3200" b="1">
                <a:solidFill>
                  <a:srgbClr val="000066"/>
                </a:solidFill>
              </a:rPr>
              <a:t>Μ</a:t>
            </a:r>
            <a:r>
              <a:rPr lang="en-US" sz="3200" b="1">
                <a:solidFill>
                  <a:srgbClr val="000066"/>
                </a:solidFill>
              </a:rPr>
              <a:t>osaics</a:t>
            </a:r>
            <a:r>
              <a:rPr lang="el-GR" sz="3200" b="1">
                <a:solidFill>
                  <a:srgbClr val="000066"/>
                </a:solidFill>
              </a:rPr>
              <a:t>(25%)</a:t>
            </a:r>
          </a:p>
          <a:p>
            <a:r>
              <a:rPr lang="en-US" sz="3200" b="1">
                <a:solidFill>
                  <a:srgbClr val="000066"/>
                </a:solidFill>
              </a:rPr>
              <a:t>Wolf’ ducts</a:t>
            </a:r>
            <a:r>
              <a:rPr lang="el-GR" sz="3200" b="1">
                <a:solidFill>
                  <a:srgbClr val="000066"/>
                </a:solidFill>
              </a:rPr>
              <a:t>:</a:t>
            </a:r>
            <a:r>
              <a:rPr lang="el-GR" sz="3200" b="1">
                <a:solidFill>
                  <a:srgbClr val="FF0000"/>
                </a:solidFill>
              </a:rPr>
              <a:t>+</a:t>
            </a:r>
          </a:p>
          <a:p>
            <a:r>
              <a:rPr lang="en-US" sz="3200" b="1">
                <a:solidFill>
                  <a:srgbClr val="000066"/>
                </a:solidFill>
              </a:rPr>
              <a:t>Muller’s ducts</a:t>
            </a:r>
            <a:r>
              <a:rPr lang="el-GR" sz="3200" b="1">
                <a:solidFill>
                  <a:srgbClr val="000066"/>
                </a:solidFill>
              </a:rPr>
              <a:t>: </a:t>
            </a:r>
            <a:r>
              <a:rPr lang="el-GR" sz="3200" b="1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8550" y="549275"/>
            <a:ext cx="2738438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174625" y="188913"/>
            <a:ext cx="7419975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 Διαταραχές διαφοροποίησης του φύλου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25" y="2349500"/>
            <a:ext cx="3306763" cy="410368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27651" name="Picture 8" descr="hermaph"/>
          <p:cNvPicPr>
            <a:picLocks noChangeAspect="1" noChangeArrowheads="1"/>
          </p:cNvPicPr>
          <p:nvPr/>
        </p:nvPicPr>
        <p:blipFill>
          <a:blip r:embed="rId3" cstate="print"/>
          <a:srcRect l="4424" t="3424" b="3424"/>
          <a:stretch>
            <a:fillRect/>
          </a:stretch>
        </p:blipFill>
        <p:spPr bwMode="auto">
          <a:xfrm>
            <a:off x="3630613" y="2420938"/>
            <a:ext cx="3262312" cy="4103687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200714" name="Picture 10" descr="Herma - pati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1688" y="908050"/>
            <a:ext cx="2963862" cy="5616575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27653" name="Text Box 11"/>
          <p:cNvSpPr txBox="1">
            <a:spLocks noChangeArrowheads="1"/>
          </p:cNvSpPr>
          <p:nvPr/>
        </p:nvSpPr>
        <p:spPr bwMode="auto">
          <a:xfrm>
            <a:off x="1543050" y="1341438"/>
            <a:ext cx="5348288" cy="617537"/>
          </a:xfrm>
          <a:prstGeom prst="rect">
            <a:avLst/>
          </a:prstGeom>
          <a:solidFill>
            <a:srgbClr val="8651FD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Αληθής ερμαφροδιτισμός</a:t>
            </a:r>
          </a:p>
        </p:txBody>
      </p:sp>
      <p:sp>
        <p:nvSpPr>
          <p:cNvPr id="27654" name="Rectangle 12"/>
          <p:cNvSpPr>
            <a:spLocks noChangeArrowheads="1"/>
          </p:cNvSpPr>
          <p:nvPr/>
        </p:nvSpPr>
        <p:spPr bwMode="auto">
          <a:xfrm>
            <a:off x="174625" y="188913"/>
            <a:ext cx="7419975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 Διαταραχές διαφοροποίησης του φύλου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0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F100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12875"/>
            <a:ext cx="5254625" cy="351631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217093" name="Rectangle 5"/>
          <p:cNvSpPr>
            <a:spLocks noChangeArrowheads="1"/>
          </p:cNvSpPr>
          <p:nvPr/>
        </p:nvSpPr>
        <p:spPr bwMode="auto">
          <a:xfrm>
            <a:off x="1692275" y="476250"/>
            <a:ext cx="5094288" cy="7620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  <a:cs typeface="Arial" charset="0"/>
              </a:rPr>
              <a:t>True hermaphrodite</a:t>
            </a:r>
            <a:endParaRPr lang="el-GR" sz="44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17094" name="Rectangle 6"/>
          <p:cNvSpPr>
            <a:spLocks noChangeArrowheads="1"/>
          </p:cNvSpPr>
          <p:nvPr/>
        </p:nvSpPr>
        <p:spPr bwMode="auto">
          <a:xfrm>
            <a:off x="1331913" y="404813"/>
            <a:ext cx="6264275" cy="833437"/>
          </a:xfrm>
          <a:prstGeom prst="rect">
            <a:avLst/>
          </a:prstGeom>
          <a:solidFill>
            <a:srgbClr val="8651FD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l-GR" sz="4800">
                <a:solidFill>
                  <a:srgbClr val="000066"/>
                </a:solidFill>
                <a:cs typeface="Arial" charset="0"/>
              </a:rPr>
              <a:t>  </a:t>
            </a:r>
            <a:r>
              <a:rPr lang="en-US" sz="4800">
                <a:solidFill>
                  <a:schemeClr val="bg1"/>
                </a:solidFill>
                <a:cs typeface="Arial" charset="0"/>
              </a:rPr>
              <a:t>Ovotesticular DSD</a:t>
            </a:r>
          </a:p>
        </p:txBody>
      </p:sp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250825" y="5229225"/>
            <a:ext cx="4511675" cy="706438"/>
          </a:xfrm>
          <a:prstGeom prst="rect">
            <a:avLst/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>
                <a:cs typeface="Arial" charset="0"/>
              </a:rPr>
              <a:t> </a:t>
            </a:r>
            <a:r>
              <a:rPr lang="en-US">
                <a:solidFill>
                  <a:srgbClr val="000066"/>
                </a:solidFill>
                <a:cs typeface="Arial" charset="0"/>
              </a:rPr>
              <a:t>L</a:t>
            </a:r>
            <a:r>
              <a:rPr lang="el-GR">
                <a:solidFill>
                  <a:srgbClr val="000066"/>
                </a:solidFill>
                <a:cs typeface="Arial" charset="0"/>
              </a:rPr>
              <a:t>ess than 10% of all intersex cases.</a:t>
            </a:r>
            <a:endParaRPr lang="en-US">
              <a:solidFill>
                <a:srgbClr val="000066"/>
              </a:solidFill>
              <a:cs typeface="Arial" charset="0"/>
            </a:endParaRPr>
          </a:p>
          <a:p>
            <a:pPr>
              <a:spcBef>
                <a:spcPct val="20000"/>
              </a:spcBef>
            </a:pPr>
            <a:r>
              <a:rPr lang="el-GR">
                <a:solidFill>
                  <a:srgbClr val="000066"/>
                </a:solidFill>
                <a:cs typeface="Arial" charset="0"/>
              </a:rPr>
              <a:t> More than 400 cases reported worldwide. </a:t>
            </a:r>
          </a:p>
        </p:txBody>
      </p:sp>
      <p:pic>
        <p:nvPicPr>
          <p:cNvPr id="217096" name="Picture 8" descr="OVOTESTIS - Ovari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1412875"/>
            <a:ext cx="3359150" cy="22352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217097" name="Picture 9" descr="OVOTESTIS - Testicular"/>
          <p:cNvPicPr>
            <a:picLocks noChangeAspect="1" noChangeArrowheads="1"/>
          </p:cNvPicPr>
          <p:nvPr/>
        </p:nvPicPr>
        <p:blipFill>
          <a:blip r:embed="rId4" cstate="print"/>
          <a:srcRect l="702" t="3683" r="702" b="1053"/>
          <a:stretch>
            <a:fillRect/>
          </a:stretch>
        </p:blipFill>
        <p:spPr bwMode="auto">
          <a:xfrm>
            <a:off x="5651500" y="3848100"/>
            <a:ext cx="3313113" cy="213518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7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3" grpId="0" animBg="1"/>
      <p:bldP spid="21709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3343275" y="333375"/>
            <a:ext cx="2874963" cy="79216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3200" b="1">
                <a:solidFill>
                  <a:schemeClr val="bg1"/>
                </a:solidFill>
              </a:rPr>
              <a:t>Γονιμότητα</a:t>
            </a:r>
          </a:p>
        </p:txBody>
      </p:sp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539750" y="1412875"/>
            <a:ext cx="8280400" cy="2447925"/>
          </a:xfrm>
          <a:prstGeom prst="rect">
            <a:avLst/>
          </a:prstGeom>
          <a:solidFill>
            <a:srgbClr val="8651FD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400" b="1">
                <a:solidFill>
                  <a:srgbClr val="99FF33"/>
                </a:solidFill>
              </a:rPr>
              <a:t>Spermatogenesis in </a:t>
            </a:r>
            <a:r>
              <a:rPr lang="el-GR" sz="2400" b="1">
                <a:solidFill>
                  <a:srgbClr val="99FF33"/>
                </a:solidFill>
              </a:rPr>
              <a:t>12%</a:t>
            </a:r>
            <a:r>
              <a:rPr lang="en-US" sz="2400" b="1">
                <a:solidFill>
                  <a:srgbClr val="99FF33"/>
                </a:solidFill>
              </a:rPr>
              <a:t>of males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2400" b="1">
              <a:solidFill>
                <a:srgbClr val="99FF33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l-GR" sz="2400">
                <a:solidFill>
                  <a:schemeClr val="bg1"/>
                </a:solidFill>
              </a:rPr>
              <a:t> A successful pregnancy outcome using frozen testicular </a:t>
            </a:r>
            <a:endParaRPr lang="en-US" sz="2400">
              <a:solidFill>
                <a:schemeClr val="bg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l-GR" sz="2400">
                <a:solidFill>
                  <a:schemeClr val="bg1"/>
                </a:solidFill>
              </a:rPr>
              <a:t>sperm from a chimeric infertile 46, XX/46, XY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l-GR" sz="2400">
                <a:solidFill>
                  <a:schemeClr val="bg1"/>
                </a:solidFill>
              </a:rPr>
              <a:t>male</a:t>
            </a:r>
            <a:r>
              <a:rPr lang="en-US" sz="2400">
                <a:solidFill>
                  <a:schemeClr val="bg1"/>
                </a:solidFill>
              </a:rPr>
              <a:t>, who as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l-GR" sz="2400">
                <a:solidFill>
                  <a:schemeClr val="bg1"/>
                </a:solidFill>
              </a:rPr>
              <a:t>an infant,was diagnosed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l-GR" sz="2400">
                <a:solidFill>
                  <a:schemeClr val="bg1"/>
                </a:solidFill>
              </a:rPr>
              <a:t>as a true hermaphrodite</a:t>
            </a:r>
            <a:endParaRPr lang="en-US" sz="2400">
              <a:solidFill>
                <a:schemeClr val="bg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l-GR">
                <a:solidFill>
                  <a:schemeClr val="bg1"/>
                </a:solidFill>
              </a:rPr>
              <a:t>Sugawara</a:t>
            </a:r>
            <a:r>
              <a:rPr lang="en-US">
                <a:solidFill>
                  <a:schemeClr val="bg1"/>
                </a:solidFill>
              </a:rPr>
              <a:t> N </a:t>
            </a:r>
            <a:r>
              <a:rPr lang="el-GR">
                <a:solidFill>
                  <a:schemeClr val="bg1"/>
                </a:solidFill>
              </a:rPr>
              <a:t>Human Reproduction 2005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chemeClr val="bg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chemeClr val="bg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l-GR" sz="500">
              <a:solidFill>
                <a:schemeClr val="bg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l-GR" sz="500">
                <a:solidFill>
                  <a:schemeClr val="bg1"/>
                </a:solidFill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l-GR" sz="500">
              <a:solidFill>
                <a:schemeClr val="bg1"/>
              </a:solidFill>
            </a:endParaRP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539750" y="3860800"/>
            <a:ext cx="8280400" cy="2751138"/>
          </a:xfrm>
          <a:prstGeom prst="rect">
            <a:avLst/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cs typeface="Arial" charset="0"/>
              </a:rPr>
              <a:t>   Ovulation in females</a:t>
            </a:r>
            <a:endParaRPr lang="en-US" sz="2400" b="1">
              <a:solidFill>
                <a:srgbClr val="FF0000"/>
              </a:solidFill>
              <a:cs typeface="Arial" charset="0"/>
            </a:endParaRPr>
          </a:p>
          <a:p>
            <a:endParaRPr lang="en-US" sz="2400" b="1">
              <a:solidFill>
                <a:srgbClr val="FF0000"/>
              </a:solidFill>
              <a:cs typeface="Arial" charset="0"/>
            </a:endParaRPr>
          </a:p>
          <a:p>
            <a:r>
              <a:rPr lang="el-GR" sz="2400" b="1">
                <a:cs typeface="Arial" charset="0"/>
              </a:rPr>
              <a:t>True hermaphrodite with bilateral ovotestes, bilateral gonadoblastomas and dysgerminomas, 46,XX/46,XY karyotype,  and a successful pregnancy </a:t>
            </a:r>
          </a:p>
          <a:p>
            <a:endParaRPr lang="en-US">
              <a:cs typeface="Arial" charset="0"/>
            </a:endParaRPr>
          </a:p>
          <a:p>
            <a:r>
              <a:rPr lang="en-US">
                <a:cs typeface="Arial" charset="0"/>
              </a:rPr>
              <a:t>Talerman A, </a:t>
            </a:r>
            <a:r>
              <a:rPr lang="el-GR">
                <a:cs typeface="Arial" charset="0"/>
              </a:rPr>
              <a:t>Cancer. 1990 </a:t>
            </a:r>
            <a:endParaRPr lang="en-US">
              <a:cs typeface="Arial" charset="0"/>
            </a:endParaRPr>
          </a:p>
          <a:p>
            <a:endParaRPr lang="el-GR">
              <a:cs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119313" y="1341438"/>
            <a:ext cx="5616575" cy="617537"/>
          </a:xfrm>
          <a:prstGeom prst="rect">
            <a:avLst/>
          </a:prstGeom>
          <a:solidFill>
            <a:srgbClr val="8651FD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Θήλυς ψευδερμαφροδιτισμός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543050" y="2349500"/>
            <a:ext cx="6767513" cy="1349375"/>
          </a:xfrm>
          <a:prstGeom prst="rect">
            <a:avLst/>
          </a:prstGeom>
          <a:solidFill>
            <a:srgbClr val="8651FD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sz="3200">
                <a:solidFill>
                  <a:schemeClr val="bg1"/>
                </a:solidFill>
              </a:rPr>
              <a:t> Έξω γεννητικά όργανα: αμφίβολα 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l-GR" sz="3200">
                <a:solidFill>
                  <a:schemeClr val="bg1"/>
                </a:solidFill>
              </a:rPr>
              <a:t>Έσω γεννητικά όργανα: ωοθήκες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2263775" y="4868863"/>
            <a:ext cx="4967288" cy="1592262"/>
          </a:xfrm>
          <a:prstGeom prst="rect">
            <a:avLst/>
          </a:prstGeom>
          <a:solidFill>
            <a:schemeClr val="bg1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66"/>
                </a:solidFill>
              </a:rPr>
              <a:t>Caryotype</a:t>
            </a:r>
            <a:r>
              <a:rPr lang="el-GR" sz="3200" b="1">
                <a:solidFill>
                  <a:srgbClr val="000066"/>
                </a:solidFill>
              </a:rPr>
              <a:t>:46ΧΧ(</a:t>
            </a:r>
            <a:r>
              <a:rPr lang="en-US" sz="3200" b="1">
                <a:solidFill>
                  <a:srgbClr val="000066"/>
                </a:solidFill>
              </a:rPr>
              <a:t>10</a:t>
            </a:r>
            <a:r>
              <a:rPr lang="el-GR" sz="3200" b="1">
                <a:solidFill>
                  <a:srgbClr val="000066"/>
                </a:solidFill>
              </a:rPr>
              <a:t>0%) </a:t>
            </a:r>
            <a:endParaRPr lang="en-US" sz="3200" b="1">
              <a:solidFill>
                <a:srgbClr val="000066"/>
              </a:solidFill>
            </a:endParaRPr>
          </a:p>
          <a:p>
            <a:r>
              <a:rPr lang="en-US" sz="3200" b="1">
                <a:solidFill>
                  <a:srgbClr val="000066"/>
                </a:solidFill>
              </a:rPr>
              <a:t>Wolf’ ducts</a:t>
            </a:r>
            <a:r>
              <a:rPr lang="el-GR" sz="3200" b="1">
                <a:solidFill>
                  <a:srgbClr val="000066"/>
                </a:solidFill>
              </a:rPr>
              <a:t>:</a:t>
            </a:r>
            <a:r>
              <a:rPr lang="en-US" sz="3200" b="1">
                <a:solidFill>
                  <a:srgbClr val="FF0000"/>
                </a:solidFill>
              </a:rPr>
              <a:t>-</a:t>
            </a:r>
            <a:endParaRPr lang="el-GR" sz="3200" b="1">
              <a:solidFill>
                <a:srgbClr val="FF0000"/>
              </a:solidFill>
            </a:endParaRPr>
          </a:p>
          <a:p>
            <a:r>
              <a:rPr lang="en-US" sz="3200" b="1">
                <a:solidFill>
                  <a:srgbClr val="000066"/>
                </a:solidFill>
              </a:rPr>
              <a:t>Muller’s ducts</a:t>
            </a:r>
            <a:r>
              <a:rPr lang="el-GR" sz="3200" b="1">
                <a:solidFill>
                  <a:srgbClr val="000066"/>
                </a:solidFill>
              </a:rPr>
              <a:t>: </a:t>
            </a:r>
            <a:r>
              <a:rPr lang="el-GR" sz="3200" b="1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0725" name="Rectangle 7"/>
          <p:cNvSpPr>
            <a:spLocks noChangeArrowheads="1"/>
          </p:cNvSpPr>
          <p:nvPr/>
        </p:nvSpPr>
        <p:spPr bwMode="auto">
          <a:xfrm>
            <a:off x="2911475" y="4076700"/>
            <a:ext cx="3940175" cy="4572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i.v. ACTH test: </a:t>
            </a:r>
            <a:r>
              <a:rPr lang="el-GR" sz="2400">
                <a:solidFill>
                  <a:schemeClr val="bg1"/>
                </a:solidFill>
              </a:rPr>
              <a:t> </a:t>
            </a:r>
            <a:r>
              <a:rPr lang="en-US" sz="2400">
                <a:solidFill>
                  <a:schemeClr val="bg1"/>
                </a:solidFill>
              </a:rPr>
              <a:t> 17 </a:t>
            </a:r>
            <a:r>
              <a:rPr lang="el-GR" sz="2400">
                <a:solidFill>
                  <a:schemeClr val="bg1"/>
                </a:solidFill>
              </a:rPr>
              <a:t>ΟΗ</a:t>
            </a:r>
            <a:r>
              <a:rPr lang="en-US" sz="2400">
                <a:solidFill>
                  <a:schemeClr val="bg1"/>
                </a:solidFill>
              </a:rPr>
              <a:t>PRG</a:t>
            </a:r>
            <a:endParaRPr lang="el-GR" sz="2400">
              <a:solidFill>
                <a:schemeClr val="bg1"/>
              </a:solidFill>
            </a:endParaRPr>
          </a:p>
        </p:txBody>
      </p:sp>
      <p:sp>
        <p:nvSpPr>
          <p:cNvPr id="30726" name="Line 8"/>
          <p:cNvSpPr>
            <a:spLocks noChangeShapeType="1"/>
          </p:cNvSpPr>
          <p:nvPr/>
        </p:nvSpPr>
        <p:spPr bwMode="auto">
          <a:xfrm flipV="1">
            <a:off x="5143500" y="4149725"/>
            <a:ext cx="0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0727" name="Rectangle 11"/>
          <p:cNvSpPr>
            <a:spLocks noChangeArrowheads="1"/>
          </p:cNvSpPr>
          <p:nvPr/>
        </p:nvSpPr>
        <p:spPr bwMode="auto">
          <a:xfrm>
            <a:off x="1255713" y="188913"/>
            <a:ext cx="7419975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 Διαταραχές διαφοροποίησης του φύλου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Καθορισμός φύλο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2688" y="1125538"/>
            <a:ext cx="77231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9"/>
          <p:cNvSpPr txBox="1">
            <a:spLocks noChangeArrowheads="1"/>
          </p:cNvSpPr>
          <p:nvPr/>
        </p:nvSpPr>
        <p:spPr bwMode="auto">
          <a:xfrm>
            <a:off x="1903413" y="6021388"/>
            <a:ext cx="2016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8651FD"/>
                </a:solidFill>
              </a:rPr>
              <a:t>44 XX</a:t>
            </a:r>
            <a:endParaRPr lang="el-GR" sz="3600" b="1">
              <a:solidFill>
                <a:srgbClr val="8651FD"/>
              </a:solidFill>
            </a:endParaRPr>
          </a:p>
        </p:txBody>
      </p:sp>
      <p:sp>
        <p:nvSpPr>
          <p:cNvPr id="4100" name="Text Box 10"/>
          <p:cNvSpPr txBox="1">
            <a:spLocks noChangeArrowheads="1"/>
          </p:cNvSpPr>
          <p:nvPr/>
        </p:nvSpPr>
        <p:spPr bwMode="auto">
          <a:xfrm>
            <a:off x="5719763" y="6021388"/>
            <a:ext cx="2016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8651FD"/>
                </a:solidFill>
              </a:rPr>
              <a:t>44 XY</a:t>
            </a:r>
            <a:endParaRPr lang="el-GR" sz="3600" b="1">
              <a:solidFill>
                <a:srgbClr val="8651FD"/>
              </a:solidFill>
            </a:endParaRPr>
          </a:p>
        </p:txBody>
      </p:sp>
      <p:sp>
        <p:nvSpPr>
          <p:cNvPr id="4101" name="Text Box 11"/>
          <p:cNvSpPr txBox="1">
            <a:spLocks noChangeArrowheads="1"/>
          </p:cNvSpPr>
          <p:nvPr/>
        </p:nvSpPr>
        <p:spPr bwMode="auto">
          <a:xfrm>
            <a:off x="2911475" y="260350"/>
            <a:ext cx="4419600" cy="641350"/>
          </a:xfrm>
          <a:prstGeom prst="rect">
            <a:avLst/>
          </a:prstGeom>
          <a:solidFill>
            <a:srgbClr val="776FD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 b="1">
                <a:solidFill>
                  <a:schemeClr val="bg1"/>
                </a:solidFill>
              </a:rPr>
              <a:t>Καθορισμός φύλου</a:t>
            </a:r>
            <a:endParaRPr lang="en-GB" sz="3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4"/>
          <p:cNvSpPr>
            <a:spLocks noChangeShapeType="1"/>
          </p:cNvSpPr>
          <p:nvPr/>
        </p:nvSpPr>
        <p:spPr bwMode="auto">
          <a:xfrm>
            <a:off x="5795963" y="3284538"/>
            <a:ext cx="1439862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1747" name="Line 5"/>
          <p:cNvSpPr>
            <a:spLocks noChangeShapeType="1"/>
          </p:cNvSpPr>
          <p:nvPr/>
        </p:nvSpPr>
        <p:spPr bwMode="auto">
          <a:xfrm>
            <a:off x="5867400" y="1989138"/>
            <a:ext cx="165735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1748" name="Line 6"/>
          <p:cNvSpPr>
            <a:spLocks noChangeShapeType="1"/>
          </p:cNvSpPr>
          <p:nvPr/>
        </p:nvSpPr>
        <p:spPr bwMode="auto">
          <a:xfrm>
            <a:off x="1835150" y="1989138"/>
            <a:ext cx="15113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1749" name="Line 7"/>
          <p:cNvSpPr>
            <a:spLocks noChangeShapeType="1"/>
          </p:cNvSpPr>
          <p:nvPr/>
        </p:nvSpPr>
        <p:spPr bwMode="auto">
          <a:xfrm>
            <a:off x="1908175" y="3284538"/>
            <a:ext cx="1439863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1750" name="Line 8"/>
          <p:cNvSpPr>
            <a:spLocks noChangeShapeType="1"/>
          </p:cNvSpPr>
          <p:nvPr/>
        </p:nvSpPr>
        <p:spPr bwMode="auto">
          <a:xfrm>
            <a:off x="7885113" y="4868863"/>
            <a:ext cx="0" cy="936625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1751" name="Line 9"/>
          <p:cNvSpPr>
            <a:spLocks noChangeShapeType="1"/>
          </p:cNvSpPr>
          <p:nvPr/>
        </p:nvSpPr>
        <p:spPr bwMode="auto">
          <a:xfrm>
            <a:off x="7885113" y="3357563"/>
            <a:ext cx="0" cy="1223962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1752" name="Line 10"/>
          <p:cNvSpPr>
            <a:spLocks noChangeShapeType="1"/>
          </p:cNvSpPr>
          <p:nvPr/>
        </p:nvSpPr>
        <p:spPr bwMode="auto">
          <a:xfrm>
            <a:off x="7885113" y="2133600"/>
            <a:ext cx="0" cy="935038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8971" name="Line 11"/>
          <p:cNvSpPr>
            <a:spLocks noChangeShapeType="1"/>
          </p:cNvSpPr>
          <p:nvPr/>
        </p:nvSpPr>
        <p:spPr bwMode="auto">
          <a:xfrm>
            <a:off x="4500563" y="4941888"/>
            <a:ext cx="0" cy="935037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8972" name="Line 12"/>
          <p:cNvSpPr>
            <a:spLocks noChangeShapeType="1"/>
          </p:cNvSpPr>
          <p:nvPr/>
        </p:nvSpPr>
        <p:spPr bwMode="auto">
          <a:xfrm>
            <a:off x="4500563" y="3500438"/>
            <a:ext cx="0" cy="1081087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1755" name="Line 13"/>
          <p:cNvSpPr>
            <a:spLocks noChangeShapeType="1"/>
          </p:cNvSpPr>
          <p:nvPr/>
        </p:nvSpPr>
        <p:spPr bwMode="auto">
          <a:xfrm>
            <a:off x="4500563" y="2133600"/>
            <a:ext cx="0" cy="935038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8974" name="Line 14"/>
          <p:cNvSpPr>
            <a:spLocks noChangeShapeType="1"/>
          </p:cNvSpPr>
          <p:nvPr/>
        </p:nvSpPr>
        <p:spPr bwMode="auto">
          <a:xfrm>
            <a:off x="1042988" y="4868863"/>
            <a:ext cx="0" cy="1008062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8975" name="Line 15"/>
          <p:cNvSpPr>
            <a:spLocks noChangeShapeType="1"/>
          </p:cNvSpPr>
          <p:nvPr/>
        </p:nvSpPr>
        <p:spPr bwMode="auto">
          <a:xfrm>
            <a:off x="1042988" y="3500438"/>
            <a:ext cx="0" cy="10795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1758" name="Line 16"/>
          <p:cNvSpPr>
            <a:spLocks noChangeShapeType="1"/>
          </p:cNvSpPr>
          <p:nvPr/>
        </p:nvSpPr>
        <p:spPr bwMode="auto">
          <a:xfrm>
            <a:off x="1042988" y="2133600"/>
            <a:ext cx="0" cy="935038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1759" name="Line 17"/>
          <p:cNvSpPr>
            <a:spLocks noChangeShapeType="1"/>
          </p:cNvSpPr>
          <p:nvPr/>
        </p:nvSpPr>
        <p:spPr bwMode="auto">
          <a:xfrm>
            <a:off x="1042988" y="908050"/>
            <a:ext cx="0" cy="1008063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1760" name="Text Box 18"/>
          <p:cNvSpPr txBox="1">
            <a:spLocks noChangeArrowheads="1"/>
          </p:cNvSpPr>
          <p:nvPr/>
        </p:nvSpPr>
        <p:spPr bwMode="auto">
          <a:xfrm>
            <a:off x="250825" y="549275"/>
            <a:ext cx="230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cholesterol</a:t>
            </a:r>
            <a:endParaRPr lang="el-GR" sz="2000" b="1">
              <a:solidFill>
                <a:schemeClr val="bg1"/>
              </a:solidFill>
            </a:endParaRPr>
          </a:p>
        </p:txBody>
      </p:sp>
      <p:sp>
        <p:nvSpPr>
          <p:cNvPr id="31761" name="Rectangle 19"/>
          <p:cNvSpPr>
            <a:spLocks noChangeArrowheads="1"/>
          </p:cNvSpPr>
          <p:nvPr/>
        </p:nvSpPr>
        <p:spPr bwMode="auto">
          <a:xfrm>
            <a:off x="179388" y="1052513"/>
            <a:ext cx="2879725" cy="358775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1762" name="Text Box 20"/>
          <p:cNvSpPr txBox="1">
            <a:spLocks noChangeArrowheads="1"/>
          </p:cNvSpPr>
          <p:nvPr/>
        </p:nvSpPr>
        <p:spPr bwMode="auto">
          <a:xfrm>
            <a:off x="1547813" y="2636838"/>
            <a:ext cx="3384550" cy="36671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31763" name="Text Box 21"/>
          <p:cNvSpPr txBox="1">
            <a:spLocks noChangeArrowheads="1"/>
          </p:cNvSpPr>
          <p:nvPr/>
        </p:nvSpPr>
        <p:spPr bwMode="auto">
          <a:xfrm>
            <a:off x="179388" y="1052513"/>
            <a:ext cx="3168650" cy="33655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20,22 </a:t>
            </a:r>
            <a:r>
              <a:rPr lang="en-US" sz="1600">
                <a:solidFill>
                  <a:schemeClr val="bg1"/>
                </a:solidFill>
              </a:rPr>
              <a:t>desmolase</a:t>
            </a:r>
            <a:r>
              <a:rPr lang="el-GR" sz="1600">
                <a:solidFill>
                  <a:schemeClr val="bg1"/>
                </a:solidFill>
              </a:rPr>
              <a:t>(</a:t>
            </a:r>
            <a:r>
              <a:rPr lang="en-US" sz="1600">
                <a:solidFill>
                  <a:schemeClr val="bg1"/>
                </a:solidFill>
              </a:rPr>
              <a:t>P450scc)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31764" name="Text Box 22"/>
          <p:cNvSpPr txBox="1">
            <a:spLocks noChangeArrowheads="1"/>
          </p:cNvSpPr>
          <p:nvPr/>
        </p:nvSpPr>
        <p:spPr bwMode="auto">
          <a:xfrm>
            <a:off x="0" y="1773238"/>
            <a:ext cx="1909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pregnenolone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31765" name="Rectangle 23"/>
          <p:cNvSpPr>
            <a:spLocks noChangeArrowheads="1"/>
          </p:cNvSpPr>
          <p:nvPr/>
        </p:nvSpPr>
        <p:spPr bwMode="auto">
          <a:xfrm>
            <a:off x="0" y="2349500"/>
            <a:ext cx="8713788" cy="358775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1766" name="Text Box 24"/>
          <p:cNvSpPr txBox="1">
            <a:spLocks noChangeArrowheads="1"/>
          </p:cNvSpPr>
          <p:nvPr/>
        </p:nvSpPr>
        <p:spPr bwMode="auto">
          <a:xfrm>
            <a:off x="0" y="3068638"/>
            <a:ext cx="2124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progesterone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31767" name="Rectangle 25"/>
          <p:cNvSpPr>
            <a:spLocks noChangeArrowheads="1"/>
          </p:cNvSpPr>
          <p:nvPr/>
        </p:nvSpPr>
        <p:spPr bwMode="auto">
          <a:xfrm>
            <a:off x="323850" y="3789363"/>
            <a:ext cx="5257800" cy="360362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68986" name="Text Box 26"/>
          <p:cNvSpPr txBox="1">
            <a:spLocks noChangeArrowheads="1"/>
          </p:cNvSpPr>
          <p:nvPr/>
        </p:nvSpPr>
        <p:spPr bwMode="auto">
          <a:xfrm>
            <a:off x="179388" y="4508500"/>
            <a:ext cx="3671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deoxycorticosterone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168987" name="Rectangle 27"/>
          <p:cNvSpPr>
            <a:spLocks noChangeArrowheads="1"/>
          </p:cNvSpPr>
          <p:nvPr/>
        </p:nvSpPr>
        <p:spPr bwMode="auto">
          <a:xfrm>
            <a:off x="323850" y="5084763"/>
            <a:ext cx="5400675" cy="360362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68988" name="Text Box 28"/>
          <p:cNvSpPr txBox="1">
            <a:spLocks noChangeArrowheads="1"/>
          </p:cNvSpPr>
          <p:nvPr/>
        </p:nvSpPr>
        <p:spPr bwMode="auto">
          <a:xfrm>
            <a:off x="250825" y="5805488"/>
            <a:ext cx="266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corticosterone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168989" name="Text Box 29"/>
          <p:cNvSpPr txBox="1">
            <a:spLocks noChangeArrowheads="1"/>
          </p:cNvSpPr>
          <p:nvPr/>
        </p:nvSpPr>
        <p:spPr bwMode="auto">
          <a:xfrm>
            <a:off x="250825" y="6461125"/>
            <a:ext cx="230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aldosterone</a:t>
            </a:r>
            <a:endParaRPr lang="el-GR" sz="2000" b="1">
              <a:solidFill>
                <a:schemeClr val="bg1"/>
              </a:solidFill>
            </a:endParaRPr>
          </a:p>
        </p:txBody>
      </p:sp>
      <p:sp>
        <p:nvSpPr>
          <p:cNvPr id="31772" name="Text Box 30"/>
          <p:cNvSpPr txBox="1">
            <a:spLocks noChangeArrowheads="1"/>
          </p:cNvSpPr>
          <p:nvPr/>
        </p:nvSpPr>
        <p:spPr bwMode="auto">
          <a:xfrm>
            <a:off x="3276600" y="1773238"/>
            <a:ext cx="3097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>
                <a:solidFill>
                  <a:schemeClr val="bg1"/>
                </a:solidFill>
              </a:rPr>
              <a:t>17-</a:t>
            </a:r>
            <a:r>
              <a:rPr lang="en-US" sz="2000">
                <a:solidFill>
                  <a:schemeClr val="bg1"/>
                </a:solidFill>
              </a:rPr>
              <a:t>OH-pregnenolone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31773" name="Text Box 31"/>
          <p:cNvSpPr txBox="1">
            <a:spLocks noChangeArrowheads="1"/>
          </p:cNvSpPr>
          <p:nvPr/>
        </p:nvSpPr>
        <p:spPr bwMode="auto">
          <a:xfrm>
            <a:off x="7451725" y="1773238"/>
            <a:ext cx="1512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DHEAS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31774" name="Rectangle 32"/>
          <p:cNvSpPr>
            <a:spLocks noChangeArrowheads="1"/>
          </p:cNvSpPr>
          <p:nvPr/>
        </p:nvSpPr>
        <p:spPr bwMode="auto">
          <a:xfrm>
            <a:off x="1835150" y="1484313"/>
            <a:ext cx="1296988" cy="792162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1775" name="Rectangle 33"/>
          <p:cNvSpPr>
            <a:spLocks noChangeArrowheads="1"/>
          </p:cNvSpPr>
          <p:nvPr/>
        </p:nvSpPr>
        <p:spPr bwMode="auto">
          <a:xfrm>
            <a:off x="6011863" y="1412875"/>
            <a:ext cx="1296987" cy="863600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1776" name="Rectangle 34"/>
          <p:cNvSpPr>
            <a:spLocks noChangeArrowheads="1"/>
          </p:cNvSpPr>
          <p:nvPr/>
        </p:nvSpPr>
        <p:spPr bwMode="auto">
          <a:xfrm>
            <a:off x="1979613" y="2852738"/>
            <a:ext cx="1081087" cy="792162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1777" name="Rectangle 35"/>
          <p:cNvSpPr>
            <a:spLocks noChangeArrowheads="1"/>
          </p:cNvSpPr>
          <p:nvPr/>
        </p:nvSpPr>
        <p:spPr bwMode="auto">
          <a:xfrm>
            <a:off x="5867400" y="2781300"/>
            <a:ext cx="1225550" cy="863600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1778" name="Text Box 36"/>
          <p:cNvSpPr txBox="1">
            <a:spLocks noChangeArrowheads="1"/>
          </p:cNvSpPr>
          <p:nvPr/>
        </p:nvSpPr>
        <p:spPr bwMode="auto">
          <a:xfrm>
            <a:off x="3203575" y="3068638"/>
            <a:ext cx="280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17-</a:t>
            </a:r>
            <a:r>
              <a:rPr lang="el-GR" sz="2000">
                <a:solidFill>
                  <a:schemeClr val="bg1"/>
                </a:solidFill>
              </a:rPr>
              <a:t>ΟΗ-</a:t>
            </a:r>
            <a:r>
              <a:rPr lang="en-US" sz="2000">
                <a:solidFill>
                  <a:schemeClr val="bg1"/>
                </a:solidFill>
              </a:rPr>
              <a:t>progesterone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168997" name="Text Box 37"/>
          <p:cNvSpPr txBox="1">
            <a:spLocks noChangeArrowheads="1"/>
          </p:cNvSpPr>
          <p:nvPr/>
        </p:nvSpPr>
        <p:spPr bwMode="auto">
          <a:xfrm>
            <a:off x="3492500" y="4508500"/>
            <a:ext cx="237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11-deoxycortisol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168998" name="Text Box 38"/>
          <p:cNvSpPr txBox="1">
            <a:spLocks noChangeArrowheads="1"/>
          </p:cNvSpPr>
          <p:nvPr/>
        </p:nvSpPr>
        <p:spPr bwMode="auto">
          <a:xfrm>
            <a:off x="3779838" y="5805488"/>
            <a:ext cx="2016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cortisol</a:t>
            </a:r>
            <a:endParaRPr lang="el-GR" sz="2000" b="1">
              <a:solidFill>
                <a:schemeClr val="bg1"/>
              </a:solidFill>
            </a:endParaRPr>
          </a:p>
        </p:txBody>
      </p:sp>
      <p:sp>
        <p:nvSpPr>
          <p:cNvPr id="31781" name="Text Box 39"/>
          <p:cNvSpPr txBox="1">
            <a:spLocks noChangeArrowheads="1"/>
          </p:cNvSpPr>
          <p:nvPr/>
        </p:nvSpPr>
        <p:spPr bwMode="auto">
          <a:xfrm>
            <a:off x="7164388" y="3068638"/>
            <a:ext cx="22320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00">
                <a:solidFill>
                  <a:schemeClr val="bg1"/>
                </a:solidFill>
              </a:rPr>
              <a:t>androstenedione</a:t>
            </a:r>
            <a:endParaRPr lang="el-GR" sz="1900">
              <a:solidFill>
                <a:schemeClr val="bg1"/>
              </a:solidFill>
            </a:endParaRPr>
          </a:p>
        </p:txBody>
      </p:sp>
      <p:sp>
        <p:nvSpPr>
          <p:cNvPr id="31782" name="Rectangle 40"/>
          <p:cNvSpPr>
            <a:spLocks noChangeArrowheads="1"/>
          </p:cNvSpPr>
          <p:nvPr/>
        </p:nvSpPr>
        <p:spPr bwMode="auto">
          <a:xfrm>
            <a:off x="6443663" y="3789363"/>
            <a:ext cx="2520950" cy="504825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1783" name="Text Box 41"/>
          <p:cNvSpPr txBox="1">
            <a:spLocks noChangeArrowheads="1"/>
          </p:cNvSpPr>
          <p:nvPr/>
        </p:nvSpPr>
        <p:spPr bwMode="auto">
          <a:xfrm>
            <a:off x="6877050" y="4508500"/>
            <a:ext cx="2051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testosterone</a:t>
            </a:r>
            <a:endParaRPr lang="el-GR" sz="2000" b="1">
              <a:solidFill>
                <a:schemeClr val="bg1"/>
              </a:solidFill>
            </a:endParaRPr>
          </a:p>
        </p:txBody>
      </p:sp>
      <p:sp>
        <p:nvSpPr>
          <p:cNvPr id="31784" name="Rectangle 42"/>
          <p:cNvSpPr>
            <a:spLocks noChangeArrowheads="1"/>
          </p:cNvSpPr>
          <p:nvPr/>
        </p:nvSpPr>
        <p:spPr bwMode="auto">
          <a:xfrm>
            <a:off x="6804025" y="5013325"/>
            <a:ext cx="2160588" cy="360363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1785" name="Text Box 43"/>
          <p:cNvSpPr txBox="1">
            <a:spLocks noChangeArrowheads="1"/>
          </p:cNvSpPr>
          <p:nvPr/>
        </p:nvSpPr>
        <p:spPr bwMode="auto">
          <a:xfrm>
            <a:off x="6659563" y="5805488"/>
            <a:ext cx="2700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dihydrotestosterone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169004" name="Text Box 44"/>
          <p:cNvSpPr txBox="1">
            <a:spLocks noChangeArrowheads="1"/>
          </p:cNvSpPr>
          <p:nvPr/>
        </p:nvSpPr>
        <p:spPr bwMode="auto">
          <a:xfrm>
            <a:off x="323850" y="5084763"/>
            <a:ext cx="5327650" cy="36671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>
                <a:solidFill>
                  <a:schemeClr val="bg1"/>
                </a:solidFill>
              </a:rPr>
              <a:t>11β-</a:t>
            </a:r>
            <a:r>
              <a:rPr lang="en-US">
                <a:solidFill>
                  <a:schemeClr val="bg1"/>
                </a:solidFill>
              </a:rPr>
              <a:t>hydroxylase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31787" name="Text Box 45"/>
          <p:cNvSpPr txBox="1">
            <a:spLocks noChangeArrowheads="1"/>
          </p:cNvSpPr>
          <p:nvPr/>
        </p:nvSpPr>
        <p:spPr bwMode="auto">
          <a:xfrm>
            <a:off x="323850" y="3789363"/>
            <a:ext cx="5184775" cy="36671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>
                <a:solidFill>
                  <a:schemeClr val="bg1"/>
                </a:solidFill>
              </a:rPr>
              <a:t>21-</a:t>
            </a:r>
            <a:r>
              <a:rPr lang="en-US">
                <a:solidFill>
                  <a:schemeClr val="bg1"/>
                </a:solidFill>
              </a:rPr>
              <a:t>hydroxylase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31788" name="Text Box 46"/>
          <p:cNvSpPr txBox="1">
            <a:spLocks noChangeArrowheads="1"/>
          </p:cNvSpPr>
          <p:nvPr/>
        </p:nvSpPr>
        <p:spPr bwMode="auto">
          <a:xfrm>
            <a:off x="6804025" y="5013325"/>
            <a:ext cx="2052638" cy="3667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>
                <a:solidFill>
                  <a:schemeClr val="bg1"/>
                </a:solidFill>
              </a:rPr>
              <a:t>5-α-</a:t>
            </a:r>
            <a:r>
              <a:rPr lang="en-US">
                <a:solidFill>
                  <a:schemeClr val="bg1"/>
                </a:solidFill>
              </a:rPr>
              <a:t>reductase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31789" name="Text Box 47"/>
          <p:cNvSpPr txBox="1">
            <a:spLocks noChangeArrowheads="1"/>
          </p:cNvSpPr>
          <p:nvPr/>
        </p:nvSpPr>
        <p:spPr bwMode="auto">
          <a:xfrm>
            <a:off x="6372225" y="3789363"/>
            <a:ext cx="2592388" cy="5810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17-</a:t>
            </a:r>
            <a:r>
              <a:rPr lang="el-GR" sz="1600">
                <a:solidFill>
                  <a:schemeClr val="bg1"/>
                </a:solidFill>
              </a:rPr>
              <a:t>β-ΟΗ-</a:t>
            </a:r>
            <a:r>
              <a:rPr lang="en-US" sz="1600">
                <a:solidFill>
                  <a:schemeClr val="bg1"/>
                </a:solidFill>
              </a:rPr>
              <a:t>Steroid dehydrogenase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31790" name="Text Box 48"/>
          <p:cNvSpPr txBox="1">
            <a:spLocks noChangeArrowheads="1"/>
          </p:cNvSpPr>
          <p:nvPr/>
        </p:nvSpPr>
        <p:spPr bwMode="auto">
          <a:xfrm>
            <a:off x="2051050" y="1557338"/>
            <a:ext cx="1225550" cy="36671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31791" name="Text Box 49"/>
          <p:cNvSpPr txBox="1">
            <a:spLocks noChangeArrowheads="1"/>
          </p:cNvSpPr>
          <p:nvPr/>
        </p:nvSpPr>
        <p:spPr bwMode="auto">
          <a:xfrm>
            <a:off x="1763713" y="1484313"/>
            <a:ext cx="1441450" cy="8255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17-α </a:t>
            </a:r>
            <a:r>
              <a:rPr lang="en-US" sz="1600">
                <a:solidFill>
                  <a:schemeClr val="bg1"/>
                </a:solidFill>
              </a:rPr>
              <a:t>hydroxylase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</a:t>
            </a:r>
            <a:r>
              <a:rPr lang="el-GR" sz="1600">
                <a:solidFill>
                  <a:schemeClr val="bg1"/>
                </a:solidFill>
              </a:rPr>
              <a:t>Ρ450</a:t>
            </a:r>
            <a:r>
              <a:rPr lang="en-US" sz="1600">
                <a:solidFill>
                  <a:schemeClr val="bg1"/>
                </a:solidFill>
              </a:rPr>
              <a:t>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31792" name="Text Box 50"/>
          <p:cNvSpPr txBox="1">
            <a:spLocks noChangeArrowheads="1"/>
          </p:cNvSpPr>
          <p:nvPr/>
        </p:nvSpPr>
        <p:spPr bwMode="auto">
          <a:xfrm>
            <a:off x="6011863" y="1484313"/>
            <a:ext cx="1366837" cy="5810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17,20 lyase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(P450c17)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31793" name="Text Box 51"/>
          <p:cNvSpPr txBox="1">
            <a:spLocks noChangeArrowheads="1"/>
          </p:cNvSpPr>
          <p:nvPr/>
        </p:nvSpPr>
        <p:spPr bwMode="auto">
          <a:xfrm>
            <a:off x="1763713" y="2852738"/>
            <a:ext cx="1512887" cy="8255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17-α </a:t>
            </a:r>
            <a:r>
              <a:rPr lang="en-US" sz="1400">
                <a:solidFill>
                  <a:schemeClr val="bg1"/>
                </a:solidFill>
              </a:rPr>
              <a:t>hydroxylase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</a:t>
            </a:r>
            <a:r>
              <a:rPr lang="el-GR" sz="1600">
                <a:solidFill>
                  <a:schemeClr val="bg1"/>
                </a:solidFill>
              </a:rPr>
              <a:t>Ρ450</a:t>
            </a:r>
            <a:r>
              <a:rPr lang="en-US" sz="1600">
                <a:solidFill>
                  <a:schemeClr val="bg1"/>
                </a:solidFill>
              </a:rPr>
              <a:t>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31794" name="Text Box 52"/>
          <p:cNvSpPr txBox="1">
            <a:spLocks noChangeArrowheads="1"/>
          </p:cNvSpPr>
          <p:nvPr/>
        </p:nvSpPr>
        <p:spPr bwMode="auto">
          <a:xfrm>
            <a:off x="5867400" y="2852738"/>
            <a:ext cx="1225550" cy="5810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17,20 lyase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(P450c17)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31795" name="Text Box 53"/>
          <p:cNvSpPr txBox="1">
            <a:spLocks noChangeArrowheads="1"/>
          </p:cNvSpPr>
          <p:nvPr/>
        </p:nvSpPr>
        <p:spPr bwMode="auto">
          <a:xfrm>
            <a:off x="250825" y="2349500"/>
            <a:ext cx="8642350" cy="3667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3-</a:t>
            </a:r>
            <a:r>
              <a:rPr lang="el-GR">
                <a:solidFill>
                  <a:schemeClr val="bg1"/>
                </a:solidFill>
              </a:rPr>
              <a:t>β-</a:t>
            </a:r>
            <a:r>
              <a:rPr lang="en-US">
                <a:solidFill>
                  <a:schemeClr val="bg1"/>
                </a:solidFill>
              </a:rPr>
              <a:t>OH-dehydrogenase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169014" name="Line 54"/>
          <p:cNvSpPr>
            <a:spLocks noChangeShapeType="1"/>
          </p:cNvSpPr>
          <p:nvPr/>
        </p:nvSpPr>
        <p:spPr bwMode="auto">
          <a:xfrm>
            <a:off x="1042988" y="6165850"/>
            <a:ext cx="0" cy="431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9015" name="Line 55"/>
          <p:cNvSpPr>
            <a:spLocks noChangeShapeType="1"/>
          </p:cNvSpPr>
          <p:nvPr/>
        </p:nvSpPr>
        <p:spPr bwMode="auto">
          <a:xfrm>
            <a:off x="2411413" y="6021388"/>
            <a:ext cx="1223962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9016" name="Line 56"/>
          <p:cNvSpPr>
            <a:spLocks noChangeShapeType="1"/>
          </p:cNvSpPr>
          <p:nvPr/>
        </p:nvSpPr>
        <p:spPr bwMode="auto">
          <a:xfrm>
            <a:off x="2843213" y="4724400"/>
            <a:ext cx="649287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9017" name="Line 57"/>
          <p:cNvSpPr>
            <a:spLocks noChangeShapeType="1"/>
          </p:cNvSpPr>
          <p:nvPr/>
        </p:nvSpPr>
        <p:spPr bwMode="auto">
          <a:xfrm>
            <a:off x="5940425" y="4724400"/>
            <a:ext cx="792163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9018" name="Text Box 58"/>
          <p:cNvSpPr txBox="1">
            <a:spLocks noChangeArrowheads="1"/>
          </p:cNvSpPr>
          <p:nvPr/>
        </p:nvSpPr>
        <p:spPr bwMode="auto">
          <a:xfrm>
            <a:off x="4643438" y="0"/>
            <a:ext cx="4500562" cy="641350"/>
          </a:xfrm>
          <a:prstGeom prst="rect">
            <a:avLst/>
          </a:prstGeom>
          <a:solidFill>
            <a:srgbClr val="8651F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600" b="1" i="1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Adrenal cortex...</a:t>
            </a:r>
            <a:endParaRPr lang="el-GR" sz="3600" b="1" i="1" u="sng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8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8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9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9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9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9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9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9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90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9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9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9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9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9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9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168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71" grpId="0" animBg="1"/>
      <p:bldP spid="168972" grpId="0" animBg="1"/>
      <p:bldP spid="168974" grpId="0" animBg="1"/>
      <p:bldP spid="168975" grpId="0" animBg="1"/>
      <p:bldP spid="168986" grpId="0"/>
      <p:bldP spid="168987" grpId="0" animBg="1"/>
      <p:bldP spid="168988" grpId="0"/>
      <p:bldP spid="168989" grpId="0"/>
      <p:bldP spid="168997" grpId="0"/>
      <p:bldP spid="168998" grpId="0"/>
      <p:bldP spid="169004" grpId="0" animBg="1"/>
      <p:bldP spid="169014" grpId="0" animBg="1"/>
      <p:bldP spid="169015" grpId="0" animBg="1"/>
      <p:bldP spid="169016" grpId="0" animBg="1"/>
      <p:bldP spid="1690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Line 2"/>
          <p:cNvSpPr>
            <a:spLocks noChangeShapeType="1"/>
          </p:cNvSpPr>
          <p:nvPr/>
        </p:nvSpPr>
        <p:spPr bwMode="auto">
          <a:xfrm>
            <a:off x="5795963" y="3284538"/>
            <a:ext cx="14398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>
            <a:off x="5867400" y="1989138"/>
            <a:ext cx="165735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1835150" y="1989138"/>
            <a:ext cx="15113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>
            <a:off x="1908175" y="3284538"/>
            <a:ext cx="1439863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7885113" y="4868863"/>
            <a:ext cx="0" cy="9366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7885113" y="3357563"/>
            <a:ext cx="0" cy="12239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>
            <a:off x="7885113" y="2133600"/>
            <a:ext cx="0" cy="935038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9993" name="Line 9"/>
          <p:cNvSpPr>
            <a:spLocks noChangeShapeType="1"/>
          </p:cNvSpPr>
          <p:nvPr/>
        </p:nvSpPr>
        <p:spPr bwMode="auto">
          <a:xfrm>
            <a:off x="4500563" y="4941888"/>
            <a:ext cx="0" cy="935037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9994" name="Line 10"/>
          <p:cNvSpPr>
            <a:spLocks noChangeShapeType="1"/>
          </p:cNvSpPr>
          <p:nvPr/>
        </p:nvSpPr>
        <p:spPr bwMode="auto">
          <a:xfrm>
            <a:off x="4500563" y="3500438"/>
            <a:ext cx="0" cy="1081087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2779" name="Line 11"/>
          <p:cNvSpPr>
            <a:spLocks noChangeShapeType="1"/>
          </p:cNvSpPr>
          <p:nvPr/>
        </p:nvSpPr>
        <p:spPr bwMode="auto">
          <a:xfrm>
            <a:off x="4500563" y="2133600"/>
            <a:ext cx="0" cy="935038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9996" name="Line 12"/>
          <p:cNvSpPr>
            <a:spLocks noChangeShapeType="1"/>
          </p:cNvSpPr>
          <p:nvPr/>
        </p:nvSpPr>
        <p:spPr bwMode="auto">
          <a:xfrm>
            <a:off x="1042988" y="4868863"/>
            <a:ext cx="0" cy="1008062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9997" name="Line 13"/>
          <p:cNvSpPr>
            <a:spLocks noChangeShapeType="1"/>
          </p:cNvSpPr>
          <p:nvPr/>
        </p:nvSpPr>
        <p:spPr bwMode="auto">
          <a:xfrm>
            <a:off x="1042988" y="3500438"/>
            <a:ext cx="0" cy="10795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2782" name="Line 14"/>
          <p:cNvSpPr>
            <a:spLocks noChangeShapeType="1"/>
          </p:cNvSpPr>
          <p:nvPr/>
        </p:nvSpPr>
        <p:spPr bwMode="auto">
          <a:xfrm>
            <a:off x="1042988" y="2133600"/>
            <a:ext cx="0" cy="935038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>
            <a:off x="1042988" y="908050"/>
            <a:ext cx="0" cy="1008063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250825" y="549275"/>
            <a:ext cx="230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cholesterol</a:t>
            </a:r>
            <a:endParaRPr lang="el-GR" sz="2000" b="1">
              <a:solidFill>
                <a:schemeClr val="bg1"/>
              </a:solidFill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179388" y="1052513"/>
            <a:ext cx="2879725" cy="358775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1547813" y="2636838"/>
            <a:ext cx="3384550" cy="36671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179388" y="1052513"/>
            <a:ext cx="3168650" cy="33655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20,22 </a:t>
            </a:r>
            <a:r>
              <a:rPr lang="en-US" sz="1600">
                <a:solidFill>
                  <a:schemeClr val="bg1"/>
                </a:solidFill>
              </a:rPr>
              <a:t>desmolase</a:t>
            </a:r>
            <a:r>
              <a:rPr lang="el-GR" sz="1600">
                <a:solidFill>
                  <a:schemeClr val="bg1"/>
                </a:solidFill>
              </a:rPr>
              <a:t>(</a:t>
            </a:r>
            <a:r>
              <a:rPr lang="en-US" sz="1600">
                <a:solidFill>
                  <a:schemeClr val="bg1"/>
                </a:solidFill>
              </a:rPr>
              <a:t>P450scc)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32788" name="Text Box 20"/>
          <p:cNvSpPr txBox="1">
            <a:spLocks noChangeArrowheads="1"/>
          </p:cNvSpPr>
          <p:nvPr/>
        </p:nvSpPr>
        <p:spPr bwMode="auto">
          <a:xfrm>
            <a:off x="0" y="1773238"/>
            <a:ext cx="1909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pregnenolone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32789" name="Rectangle 21"/>
          <p:cNvSpPr>
            <a:spLocks noChangeArrowheads="1"/>
          </p:cNvSpPr>
          <p:nvPr/>
        </p:nvSpPr>
        <p:spPr bwMode="auto">
          <a:xfrm>
            <a:off x="0" y="2349500"/>
            <a:ext cx="8713788" cy="358775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2790" name="Text Box 22"/>
          <p:cNvSpPr txBox="1">
            <a:spLocks noChangeArrowheads="1"/>
          </p:cNvSpPr>
          <p:nvPr/>
        </p:nvSpPr>
        <p:spPr bwMode="auto">
          <a:xfrm>
            <a:off x="-185738" y="3068638"/>
            <a:ext cx="2124076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progesterone</a:t>
            </a:r>
            <a:endParaRPr lang="el-GR" sz="2000">
              <a:solidFill>
                <a:srgbClr val="FF0000"/>
              </a:solidFill>
            </a:endParaRPr>
          </a:p>
        </p:txBody>
      </p:sp>
      <p:sp>
        <p:nvSpPr>
          <p:cNvPr id="32791" name="Rectangle 23"/>
          <p:cNvSpPr>
            <a:spLocks noChangeArrowheads="1"/>
          </p:cNvSpPr>
          <p:nvPr/>
        </p:nvSpPr>
        <p:spPr bwMode="auto">
          <a:xfrm>
            <a:off x="323850" y="3789363"/>
            <a:ext cx="5257800" cy="360362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70008" name="Text Box 24"/>
          <p:cNvSpPr txBox="1">
            <a:spLocks noChangeArrowheads="1"/>
          </p:cNvSpPr>
          <p:nvPr/>
        </p:nvSpPr>
        <p:spPr bwMode="auto">
          <a:xfrm>
            <a:off x="179388" y="4508500"/>
            <a:ext cx="3671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deoxycorticosterone</a:t>
            </a:r>
            <a:endParaRPr lang="el-GR" sz="2000">
              <a:solidFill>
                <a:srgbClr val="FFFF00"/>
              </a:solidFill>
            </a:endParaRPr>
          </a:p>
        </p:txBody>
      </p:sp>
      <p:sp>
        <p:nvSpPr>
          <p:cNvPr id="170009" name="Rectangle 25"/>
          <p:cNvSpPr>
            <a:spLocks noChangeArrowheads="1"/>
          </p:cNvSpPr>
          <p:nvPr/>
        </p:nvSpPr>
        <p:spPr bwMode="auto">
          <a:xfrm>
            <a:off x="323850" y="5084763"/>
            <a:ext cx="5400675" cy="360362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70010" name="Text Box 26"/>
          <p:cNvSpPr txBox="1">
            <a:spLocks noChangeArrowheads="1"/>
          </p:cNvSpPr>
          <p:nvPr/>
        </p:nvSpPr>
        <p:spPr bwMode="auto">
          <a:xfrm>
            <a:off x="250825" y="5805488"/>
            <a:ext cx="266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corticosterone</a:t>
            </a:r>
            <a:endParaRPr lang="el-GR" sz="2000">
              <a:solidFill>
                <a:srgbClr val="FFFF00"/>
              </a:solidFill>
            </a:endParaRPr>
          </a:p>
        </p:txBody>
      </p:sp>
      <p:sp>
        <p:nvSpPr>
          <p:cNvPr id="170011" name="Text Box 27"/>
          <p:cNvSpPr txBox="1">
            <a:spLocks noChangeArrowheads="1"/>
          </p:cNvSpPr>
          <p:nvPr/>
        </p:nvSpPr>
        <p:spPr bwMode="auto">
          <a:xfrm>
            <a:off x="250825" y="6461125"/>
            <a:ext cx="230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aldosterone</a:t>
            </a:r>
            <a:endParaRPr lang="el-GR" sz="2000" b="1">
              <a:solidFill>
                <a:srgbClr val="FFFF00"/>
              </a:solidFill>
            </a:endParaRPr>
          </a:p>
        </p:txBody>
      </p:sp>
      <p:sp>
        <p:nvSpPr>
          <p:cNvPr id="32796" name="Text Box 28"/>
          <p:cNvSpPr txBox="1">
            <a:spLocks noChangeArrowheads="1"/>
          </p:cNvSpPr>
          <p:nvPr/>
        </p:nvSpPr>
        <p:spPr bwMode="auto">
          <a:xfrm>
            <a:off x="3276600" y="1773238"/>
            <a:ext cx="3097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>
                <a:solidFill>
                  <a:schemeClr val="bg1"/>
                </a:solidFill>
              </a:rPr>
              <a:t>17-</a:t>
            </a:r>
            <a:r>
              <a:rPr lang="en-US" sz="2000">
                <a:solidFill>
                  <a:schemeClr val="bg1"/>
                </a:solidFill>
              </a:rPr>
              <a:t>OH-pregnenolone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32797" name="Text Box 29"/>
          <p:cNvSpPr txBox="1">
            <a:spLocks noChangeArrowheads="1"/>
          </p:cNvSpPr>
          <p:nvPr/>
        </p:nvSpPr>
        <p:spPr bwMode="auto">
          <a:xfrm>
            <a:off x="7451725" y="1773238"/>
            <a:ext cx="1512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DHEAS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32798" name="Rectangle 30"/>
          <p:cNvSpPr>
            <a:spLocks noChangeArrowheads="1"/>
          </p:cNvSpPr>
          <p:nvPr/>
        </p:nvSpPr>
        <p:spPr bwMode="auto">
          <a:xfrm>
            <a:off x="1835150" y="1484313"/>
            <a:ext cx="1296988" cy="792162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2799" name="Rectangle 31"/>
          <p:cNvSpPr>
            <a:spLocks noChangeArrowheads="1"/>
          </p:cNvSpPr>
          <p:nvPr/>
        </p:nvSpPr>
        <p:spPr bwMode="auto">
          <a:xfrm>
            <a:off x="6011863" y="1412875"/>
            <a:ext cx="1296987" cy="863600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2800" name="Rectangle 32"/>
          <p:cNvSpPr>
            <a:spLocks noChangeArrowheads="1"/>
          </p:cNvSpPr>
          <p:nvPr/>
        </p:nvSpPr>
        <p:spPr bwMode="auto">
          <a:xfrm>
            <a:off x="1979613" y="2852738"/>
            <a:ext cx="1081087" cy="792162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2801" name="Rectangle 33"/>
          <p:cNvSpPr>
            <a:spLocks noChangeArrowheads="1"/>
          </p:cNvSpPr>
          <p:nvPr/>
        </p:nvSpPr>
        <p:spPr bwMode="auto">
          <a:xfrm>
            <a:off x="5867400" y="2781300"/>
            <a:ext cx="1225550" cy="863600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2802" name="Text Box 34"/>
          <p:cNvSpPr txBox="1">
            <a:spLocks noChangeArrowheads="1"/>
          </p:cNvSpPr>
          <p:nvPr/>
        </p:nvSpPr>
        <p:spPr bwMode="auto">
          <a:xfrm>
            <a:off x="3203575" y="3068638"/>
            <a:ext cx="280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17-</a:t>
            </a:r>
            <a:r>
              <a:rPr lang="el-GR" sz="2000">
                <a:solidFill>
                  <a:srgbClr val="FF0000"/>
                </a:solidFill>
              </a:rPr>
              <a:t>ΟΗ-</a:t>
            </a:r>
            <a:r>
              <a:rPr lang="en-US" sz="2000">
                <a:solidFill>
                  <a:srgbClr val="FF0000"/>
                </a:solidFill>
              </a:rPr>
              <a:t>progesterone</a:t>
            </a:r>
            <a:endParaRPr lang="el-GR" sz="2000">
              <a:solidFill>
                <a:srgbClr val="FF0000"/>
              </a:solidFill>
            </a:endParaRPr>
          </a:p>
        </p:txBody>
      </p:sp>
      <p:sp>
        <p:nvSpPr>
          <p:cNvPr id="170019" name="Text Box 35"/>
          <p:cNvSpPr txBox="1">
            <a:spLocks noChangeArrowheads="1"/>
          </p:cNvSpPr>
          <p:nvPr/>
        </p:nvSpPr>
        <p:spPr bwMode="auto">
          <a:xfrm>
            <a:off x="3492500" y="4508500"/>
            <a:ext cx="237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11-deoxycortisol</a:t>
            </a:r>
            <a:endParaRPr lang="el-GR" sz="2000">
              <a:solidFill>
                <a:srgbClr val="FFFF00"/>
              </a:solidFill>
            </a:endParaRPr>
          </a:p>
        </p:txBody>
      </p:sp>
      <p:sp>
        <p:nvSpPr>
          <p:cNvPr id="170020" name="Text Box 36"/>
          <p:cNvSpPr txBox="1">
            <a:spLocks noChangeArrowheads="1"/>
          </p:cNvSpPr>
          <p:nvPr/>
        </p:nvSpPr>
        <p:spPr bwMode="auto">
          <a:xfrm>
            <a:off x="3779838" y="5805488"/>
            <a:ext cx="2016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cortisol</a:t>
            </a:r>
            <a:endParaRPr lang="el-GR" sz="2000" b="1">
              <a:solidFill>
                <a:srgbClr val="FFFF00"/>
              </a:solidFill>
            </a:endParaRPr>
          </a:p>
        </p:txBody>
      </p:sp>
      <p:sp>
        <p:nvSpPr>
          <p:cNvPr id="32805" name="Text Box 37"/>
          <p:cNvSpPr txBox="1">
            <a:spLocks noChangeArrowheads="1"/>
          </p:cNvSpPr>
          <p:nvPr/>
        </p:nvSpPr>
        <p:spPr bwMode="auto">
          <a:xfrm>
            <a:off x="7164388" y="3068638"/>
            <a:ext cx="22320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00">
                <a:solidFill>
                  <a:srgbClr val="FF0000"/>
                </a:solidFill>
              </a:rPr>
              <a:t>androstenedione</a:t>
            </a:r>
            <a:endParaRPr lang="el-GR" sz="1900">
              <a:solidFill>
                <a:srgbClr val="FF0000"/>
              </a:solidFill>
            </a:endParaRPr>
          </a:p>
        </p:txBody>
      </p:sp>
      <p:sp>
        <p:nvSpPr>
          <p:cNvPr id="32806" name="Rectangle 38"/>
          <p:cNvSpPr>
            <a:spLocks noChangeArrowheads="1"/>
          </p:cNvSpPr>
          <p:nvPr/>
        </p:nvSpPr>
        <p:spPr bwMode="auto">
          <a:xfrm>
            <a:off x="6443663" y="3789363"/>
            <a:ext cx="2520950" cy="504825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2807" name="Text Box 39"/>
          <p:cNvSpPr txBox="1">
            <a:spLocks noChangeArrowheads="1"/>
          </p:cNvSpPr>
          <p:nvPr/>
        </p:nvSpPr>
        <p:spPr bwMode="auto">
          <a:xfrm>
            <a:off x="6877050" y="4508500"/>
            <a:ext cx="2051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testosterone</a:t>
            </a:r>
            <a:endParaRPr lang="el-GR" sz="2000" b="1">
              <a:solidFill>
                <a:srgbClr val="FF0000"/>
              </a:solidFill>
            </a:endParaRPr>
          </a:p>
        </p:txBody>
      </p:sp>
      <p:sp>
        <p:nvSpPr>
          <p:cNvPr id="32808" name="Rectangle 40"/>
          <p:cNvSpPr>
            <a:spLocks noChangeArrowheads="1"/>
          </p:cNvSpPr>
          <p:nvPr/>
        </p:nvSpPr>
        <p:spPr bwMode="auto">
          <a:xfrm>
            <a:off x="6804025" y="5013325"/>
            <a:ext cx="2160588" cy="360363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2809" name="Text Box 41"/>
          <p:cNvSpPr txBox="1">
            <a:spLocks noChangeArrowheads="1"/>
          </p:cNvSpPr>
          <p:nvPr/>
        </p:nvSpPr>
        <p:spPr bwMode="auto">
          <a:xfrm>
            <a:off x="6659563" y="5805488"/>
            <a:ext cx="2700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dihydrotestosterone</a:t>
            </a:r>
            <a:endParaRPr lang="el-GR" sz="2000">
              <a:solidFill>
                <a:srgbClr val="FF0000"/>
              </a:solidFill>
            </a:endParaRPr>
          </a:p>
        </p:txBody>
      </p:sp>
      <p:sp>
        <p:nvSpPr>
          <p:cNvPr id="170026" name="Text Box 42"/>
          <p:cNvSpPr txBox="1">
            <a:spLocks noChangeArrowheads="1"/>
          </p:cNvSpPr>
          <p:nvPr/>
        </p:nvSpPr>
        <p:spPr bwMode="auto">
          <a:xfrm>
            <a:off x="323850" y="5084763"/>
            <a:ext cx="5327650" cy="3667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>
                <a:solidFill>
                  <a:srgbClr val="8651FD"/>
                </a:solidFill>
              </a:rPr>
              <a:t>11β-</a:t>
            </a:r>
            <a:r>
              <a:rPr lang="en-US">
                <a:solidFill>
                  <a:srgbClr val="8651FD"/>
                </a:solidFill>
              </a:rPr>
              <a:t>hydroxylase</a:t>
            </a:r>
            <a:endParaRPr lang="el-GR">
              <a:solidFill>
                <a:srgbClr val="8651FD"/>
              </a:solidFill>
            </a:endParaRPr>
          </a:p>
        </p:txBody>
      </p:sp>
      <p:sp>
        <p:nvSpPr>
          <p:cNvPr id="32811" name="Text Box 43"/>
          <p:cNvSpPr txBox="1">
            <a:spLocks noChangeArrowheads="1"/>
          </p:cNvSpPr>
          <p:nvPr/>
        </p:nvSpPr>
        <p:spPr bwMode="auto">
          <a:xfrm>
            <a:off x="323850" y="3789363"/>
            <a:ext cx="5184775" cy="37623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>
                <a:solidFill>
                  <a:srgbClr val="8651FD"/>
                </a:solidFill>
              </a:rPr>
              <a:t>21-</a:t>
            </a:r>
            <a:r>
              <a:rPr lang="en-US">
                <a:solidFill>
                  <a:srgbClr val="8651FD"/>
                </a:solidFill>
              </a:rPr>
              <a:t>hydroxylase</a:t>
            </a:r>
            <a:endParaRPr lang="el-GR">
              <a:solidFill>
                <a:srgbClr val="8651FD"/>
              </a:solidFill>
            </a:endParaRPr>
          </a:p>
        </p:txBody>
      </p:sp>
      <p:sp>
        <p:nvSpPr>
          <p:cNvPr id="32812" name="Text Box 44"/>
          <p:cNvSpPr txBox="1">
            <a:spLocks noChangeArrowheads="1"/>
          </p:cNvSpPr>
          <p:nvPr/>
        </p:nvSpPr>
        <p:spPr bwMode="auto">
          <a:xfrm>
            <a:off x="6804025" y="5013325"/>
            <a:ext cx="2052638" cy="3667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>
                <a:solidFill>
                  <a:schemeClr val="bg1"/>
                </a:solidFill>
              </a:rPr>
              <a:t>5-α-</a:t>
            </a:r>
            <a:r>
              <a:rPr lang="en-US">
                <a:solidFill>
                  <a:schemeClr val="bg1"/>
                </a:solidFill>
              </a:rPr>
              <a:t>reductase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32813" name="Text Box 45"/>
          <p:cNvSpPr txBox="1">
            <a:spLocks noChangeArrowheads="1"/>
          </p:cNvSpPr>
          <p:nvPr/>
        </p:nvSpPr>
        <p:spPr bwMode="auto">
          <a:xfrm>
            <a:off x="6372225" y="3789363"/>
            <a:ext cx="2592388" cy="5810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17-</a:t>
            </a:r>
            <a:r>
              <a:rPr lang="el-GR" sz="1600">
                <a:solidFill>
                  <a:schemeClr val="bg1"/>
                </a:solidFill>
              </a:rPr>
              <a:t>β-ΟΗ-</a:t>
            </a:r>
            <a:r>
              <a:rPr lang="en-US" sz="1600">
                <a:solidFill>
                  <a:schemeClr val="bg1"/>
                </a:solidFill>
              </a:rPr>
              <a:t>Steroid dehydrogenase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32814" name="Text Box 46"/>
          <p:cNvSpPr txBox="1">
            <a:spLocks noChangeArrowheads="1"/>
          </p:cNvSpPr>
          <p:nvPr/>
        </p:nvSpPr>
        <p:spPr bwMode="auto">
          <a:xfrm>
            <a:off x="2051050" y="1557338"/>
            <a:ext cx="1225550" cy="36671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32815" name="Text Box 47"/>
          <p:cNvSpPr txBox="1">
            <a:spLocks noChangeArrowheads="1"/>
          </p:cNvSpPr>
          <p:nvPr/>
        </p:nvSpPr>
        <p:spPr bwMode="auto">
          <a:xfrm>
            <a:off x="1763713" y="1484313"/>
            <a:ext cx="1441450" cy="8255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17-α </a:t>
            </a:r>
            <a:r>
              <a:rPr lang="en-US" sz="1600">
                <a:solidFill>
                  <a:schemeClr val="bg1"/>
                </a:solidFill>
              </a:rPr>
              <a:t>hydroxylase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</a:t>
            </a:r>
            <a:r>
              <a:rPr lang="el-GR" sz="1600">
                <a:solidFill>
                  <a:schemeClr val="bg1"/>
                </a:solidFill>
              </a:rPr>
              <a:t>Ρ450</a:t>
            </a:r>
            <a:r>
              <a:rPr lang="en-US" sz="1600">
                <a:solidFill>
                  <a:schemeClr val="bg1"/>
                </a:solidFill>
              </a:rPr>
              <a:t>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32816" name="Text Box 48"/>
          <p:cNvSpPr txBox="1">
            <a:spLocks noChangeArrowheads="1"/>
          </p:cNvSpPr>
          <p:nvPr/>
        </p:nvSpPr>
        <p:spPr bwMode="auto">
          <a:xfrm>
            <a:off x="6011863" y="1484313"/>
            <a:ext cx="1366837" cy="5810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17,20 lyase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(P450c17)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32817" name="Text Box 49"/>
          <p:cNvSpPr txBox="1">
            <a:spLocks noChangeArrowheads="1"/>
          </p:cNvSpPr>
          <p:nvPr/>
        </p:nvSpPr>
        <p:spPr bwMode="auto">
          <a:xfrm>
            <a:off x="1763713" y="2852738"/>
            <a:ext cx="1512887" cy="8255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17-α </a:t>
            </a:r>
            <a:r>
              <a:rPr lang="en-US" sz="1400">
                <a:solidFill>
                  <a:schemeClr val="bg1"/>
                </a:solidFill>
              </a:rPr>
              <a:t>hydroxylase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</a:t>
            </a:r>
            <a:r>
              <a:rPr lang="el-GR" sz="1600">
                <a:solidFill>
                  <a:schemeClr val="bg1"/>
                </a:solidFill>
              </a:rPr>
              <a:t>Ρ450</a:t>
            </a:r>
            <a:r>
              <a:rPr lang="en-US" sz="1600">
                <a:solidFill>
                  <a:schemeClr val="bg1"/>
                </a:solidFill>
              </a:rPr>
              <a:t>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32818" name="Text Box 50"/>
          <p:cNvSpPr txBox="1">
            <a:spLocks noChangeArrowheads="1"/>
          </p:cNvSpPr>
          <p:nvPr/>
        </p:nvSpPr>
        <p:spPr bwMode="auto">
          <a:xfrm>
            <a:off x="5867400" y="2852738"/>
            <a:ext cx="1225550" cy="5810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17,20 lyase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(P450c17)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32819" name="Text Box 51"/>
          <p:cNvSpPr txBox="1">
            <a:spLocks noChangeArrowheads="1"/>
          </p:cNvSpPr>
          <p:nvPr/>
        </p:nvSpPr>
        <p:spPr bwMode="auto">
          <a:xfrm>
            <a:off x="250825" y="2349500"/>
            <a:ext cx="8642350" cy="3667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3-</a:t>
            </a:r>
            <a:r>
              <a:rPr lang="el-GR">
                <a:solidFill>
                  <a:schemeClr val="bg1"/>
                </a:solidFill>
              </a:rPr>
              <a:t>β-</a:t>
            </a:r>
            <a:r>
              <a:rPr lang="en-US">
                <a:solidFill>
                  <a:schemeClr val="bg1"/>
                </a:solidFill>
              </a:rPr>
              <a:t>OH-dehydrogenase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170036" name="Line 52"/>
          <p:cNvSpPr>
            <a:spLocks noChangeShapeType="1"/>
          </p:cNvSpPr>
          <p:nvPr/>
        </p:nvSpPr>
        <p:spPr bwMode="auto">
          <a:xfrm>
            <a:off x="1042988" y="6165850"/>
            <a:ext cx="0" cy="431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70037" name="Line 53"/>
          <p:cNvSpPr>
            <a:spLocks noChangeShapeType="1"/>
          </p:cNvSpPr>
          <p:nvPr/>
        </p:nvSpPr>
        <p:spPr bwMode="auto">
          <a:xfrm>
            <a:off x="2411413" y="6021388"/>
            <a:ext cx="1223962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70038" name="Line 54"/>
          <p:cNvSpPr>
            <a:spLocks noChangeShapeType="1"/>
          </p:cNvSpPr>
          <p:nvPr/>
        </p:nvSpPr>
        <p:spPr bwMode="auto">
          <a:xfrm>
            <a:off x="2843213" y="4724400"/>
            <a:ext cx="649287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70039" name="Line 55"/>
          <p:cNvSpPr>
            <a:spLocks noChangeShapeType="1"/>
          </p:cNvSpPr>
          <p:nvPr/>
        </p:nvSpPr>
        <p:spPr bwMode="auto">
          <a:xfrm>
            <a:off x="5940425" y="4724400"/>
            <a:ext cx="792163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70040" name="Text Box 56"/>
          <p:cNvSpPr txBox="1">
            <a:spLocks noChangeArrowheads="1"/>
          </p:cNvSpPr>
          <p:nvPr/>
        </p:nvSpPr>
        <p:spPr bwMode="auto">
          <a:xfrm>
            <a:off x="4643438" y="0"/>
            <a:ext cx="4500562" cy="641350"/>
          </a:xfrm>
          <a:prstGeom prst="rect">
            <a:avLst/>
          </a:prstGeom>
          <a:solidFill>
            <a:srgbClr val="8651F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600" b="1" i="1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Adrenal cortex...</a:t>
            </a:r>
            <a:endParaRPr lang="el-GR" sz="3600" b="1" i="1" u="sng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825" name="Text Box 57"/>
          <p:cNvSpPr txBox="1">
            <a:spLocks noChangeArrowheads="1"/>
          </p:cNvSpPr>
          <p:nvPr/>
        </p:nvSpPr>
        <p:spPr bwMode="auto">
          <a:xfrm>
            <a:off x="2047875" y="115888"/>
            <a:ext cx="1296988" cy="64135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</a:rPr>
              <a:t>CAH</a:t>
            </a:r>
            <a:endParaRPr lang="el-GR" sz="3600" b="1">
              <a:solidFill>
                <a:schemeClr val="bg1"/>
              </a:solidFill>
            </a:endParaRPr>
          </a:p>
        </p:txBody>
      </p:sp>
      <p:sp>
        <p:nvSpPr>
          <p:cNvPr id="32826" name="Line 58"/>
          <p:cNvSpPr>
            <a:spLocks noChangeShapeType="1"/>
          </p:cNvSpPr>
          <p:nvPr/>
        </p:nvSpPr>
        <p:spPr bwMode="auto">
          <a:xfrm>
            <a:off x="9680575" y="1484313"/>
            <a:ext cx="0" cy="11525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2827" name="Line 59"/>
          <p:cNvSpPr>
            <a:spLocks noChangeShapeType="1"/>
          </p:cNvSpPr>
          <p:nvPr/>
        </p:nvSpPr>
        <p:spPr bwMode="auto">
          <a:xfrm flipV="1">
            <a:off x="9607550" y="4005263"/>
            <a:ext cx="0" cy="13684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9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69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0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0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0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0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0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0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0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0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99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9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700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700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700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1700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1700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1700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0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0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0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0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0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0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0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0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0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170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93" grpId="0" animBg="1"/>
      <p:bldP spid="169994" grpId="0" animBg="1"/>
      <p:bldP spid="169996" grpId="0" animBg="1"/>
      <p:bldP spid="169997" grpId="0" animBg="1"/>
      <p:bldP spid="170008" grpId="0"/>
      <p:bldP spid="170009" grpId="0" animBg="1"/>
      <p:bldP spid="170010" grpId="0"/>
      <p:bldP spid="170011" grpId="0"/>
      <p:bldP spid="170019" grpId="0"/>
      <p:bldP spid="170020" grpId="0"/>
      <p:bldP spid="170026" grpId="0" animBg="1"/>
      <p:bldP spid="170036" grpId="0" animBg="1"/>
      <p:bldP spid="170037" grpId="0" animBg="1"/>
      <p:bldP spid="170038" grpId="0" animBg="1"/>
      <p:bldP spid="17003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2263775" y="4652963"/>
            <a:ext cx="5975350" cy="2079625"/>
          </a:xfrm>
          <a:prstGeom prst="rect">
            <a:avLst/>
          </a:prstGeom>
          <a:solidFill>
            <a:schemeClr val="bg1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3200" b="1">
                <a:solidFill>
                  <a:srgbClr val="FF0000"/>
                </a:solidFill>
              </a:rPr>
              <a:t> </a:t>
            </a:r>
            <a:r>
              <a:rPr lang="el-GR" sz="3200" b="1">
                <a:solidFill>
                  <a:srgbClr val="FF0000"/>
                </a:solidFill>
              </a:rPr>
              <a:t>Κλασσική μορφή </a:t>
            </a:r>
          </a:p>
          <a:p>
            <a:r>
              <a:rPr lang="el-GR" sz="3200" b="1">
                <a:solidFill>
                  <a:srgbClr val="FF0000"/>
                </a:solidFill>
              </a:rPr>
              <a:t>  </a:t>
            </a:r>
            <a:r>
              <a:rPr lang="en-US" sz="3200" b="1">
                <a:solidFill>
                  <a:srgbClr val="FF0000"/>
                </a:solidFill>
              </a:rPr>
              <a:t>(</a:t>
            </a:r>
            <a:r>
              <a:rPr lang="el-GR" sz="3200" b="1">
                <a:solidFill>
                  <a:srgbClr val="FF0000"/>
                </a:solidFill>
              </a:rPr>
              <a:t>απώλεια άλατος</a:t>
            </a:r>
            <a:r>
              <a:rPr lang="en-US" sz="3200" b="1">
                <a:solidFill>
                  <a:srgbClr val="FF0000"/>
                </a:solidFill>
              </a:rPr>
              <a:t>)</a:t>
            </a:r>
          </a:p>
          <a:p>
            <a:pPr>
              <a:buFontTx/>
              <a:buChar char="•"/>
            </a:pPr>
            <a:r>
              <a:rPr lang="el-GR" sz="3200" b="1">
                <a:solidFill>
                  <a:srgbClr val="FF0000"/>
                </a:solidFill>
              </a:rPr>
              <a:t> Απλή αρρενοποιητική </a:t>
            </a:r>
          </a:p>
          <a:p>
            <a:pPr>
              <a:buFontTx/>
              <a:buChar char="•"/>
            </a:pPr>
            <a:r>
              <a:rPr lang="el-GR" sz="3200" b="1">
                <a:solidFill>
                  <a:srgbClr val="FF0000"/>
                </a:solidFill>
              </a:rPr>
              <a:t> Όψιμης έναρξης</a:t>
            </a:r>
          </a:p>
        </p:txBody>
      </p:sp>
      <p:sp>
        <p:nvSpPr>
          <p:cNvPr id="33795" name="Rectangle 6"/>
          <p:cNvSpPr>
            <a:spLocks noChangeArrowheads="1"/>
          </p:cNvSpPr>
          <p:nvPr/>
        </p:nvSpPr>
        <p:spPr bwMode="auto">
          <a:xfrm>
            <a:off x="2911475" y="4076700"/>
            <a:ext cx="3940175" cy="4572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i.v. ACTH test: </a:t>
            </a:r>
            <a:r>
              <a:rPr lang="el-GR" sz="2400">
                <a:solidFill>
                  <a:schemeClr val="bg1"/>
                </a:solidFill>
              </a:rPr>
              <a:t> </a:t>
            </a:r>
            <a:r>
              <a:rPr lang="en-US" sz="2400">
                <a:solidFill>
                  <a:schemeClr val="bg1"/>
                </a:solidFill>
              </a:rPr>
              <a:t> 17 </a:t>
            </a:r>
            <a:r>
              <a:rPr lang="el-GR" sz="2400">
                <a:solidFill>
                  <a:schemeClr val="bg1"/>
                </a:solidFill>
              </a:rPr>
              <a:t>ΟΗ</a:t>
            </a:r>
            <a:r>
              <a:rPr lang="en-US" sz="2400">
                <a:solidFill>
                  <a:schemeClr val="bg1"/>
                </a:solidFill>
              </a:rPr>
              <a:t>PRG</a:t>
            </a:r>
            <a:endParaRPr lang="el-GR" sz="2400">
              <a:solidFill>
                <a:schemeClr val="bg1"/>
              </a:solidFill>
            </a:endParaRPr>
          </a:p>
        </p:txBody>
      </p:sp>
      <p:sp>
        <p:nvSpPr>
          <p:cNvPr id="33796" name="Line 7"/>
          <p:cNvSpPr>
            <a:spLocks noChangeShapeType="1"/>
          </p:cNvSpPr>
          <p:nvPr/>
        </p:nvSpPr>
        <p:spPr bwMode="auto">
          <a:xfrm flipV="1">
            <a:off x="5143500" y="4149725"/>
            <a:ext cx="0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1830388" y="1773238"/>
            <a:ext cx="6767512" cy="2081212"/>
          </a:xfrm>
          <a:prstGeom prst="rect">
            <a:avLst/>
          </a:prstGeom>
          <a:solidFill>
            <a:srgbClr val="8651FD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</a:pPr>
            <a:r>
              <a:rPr lang="el-GR" sz="3200">
                <a:solidFill>
                  <a:schemeClr val="bg1"/>
                </a:solidFill>
              </a:rPr>
              <a:t>Συγγενής υπερπλασία επινεφριδίων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sz="3200">
                <a:solidFill>
                  <a:schemeClr val="bg1"/>
                </a:solidFill>
              </a:rPr>
              <a:t> Ανεπάρκεια </a:t>
            </a:r>
            <a:r>
              <a:rPr lang="en-US" sz="3200">
                <a:solidFill>
                  <a:schemeClr val="bg1"/>
                </a:solidFill>
              </a:rPr>
              <a:t>21 </a:t>
            </a:r>
            <a:r>
              <a:rPr lang="el-GR" sz="3200">
                <a:solidFill>
                  <a:schemeClr val="bg1"/>
                </a:solidFill>
              </a:rPr>
              <a:t>υδροξυλάσης 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sz="3200">
                <a:solidFill>
                  <a:schemeClr val="bg1"/>
                </a:solidFill>
              </a:rPr>
              <a:t> Ανεπάρκεια 1</a:t>
            </a:r>
            <a:r>
              <a:rPr lang="en-US" sz="3200">
                <a:solidFill>
                  <a:schemeClr val="bg1"/>
                </a:solidFill>
              </a:rPr>
              <a:t>1 </a:t>
            </a:r>
            <a:r>
              <a:rPr lang="el-GR" sz="3200">
                <a:solidFill>
                  <a:schemeClr val="bg1"/>
                </a:solidFill>
              </a:rPr>
              <a:t>υδροξυλάσης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3798" name="Text Box 9"/>
          <p:cNvSpPr txBox="1">
            <a:spLocks noChangeArrowheads="1"/>
          </p:cNvSpPr>
          <p:nvPr/>
        </p:nvSpPr>
        <p:spPr bwMode="auto">
          <a:xfrm>
            <a:off x="2119313" y="908050"/>
            <a:ext cx="5616575" cy="617538"/>
          </a:xfrm>
          <a:prstGeom prst="rect">
            <a:avLst/>
          </a:prstGeom>
          <a:solidFill>
            <a:srgbClr val="8651FD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Θήλυς ψευδερμαφροδιτισμός</a:t>
            </a:r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1255713" y="188913"/>
            <a:ext cx="7419975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 Διαταραχές διαφοροποίησης του φύλου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543050" y="908050"/>
            <a:ext cx="6985000" cy="617538"/>
          </a:xfrm>
          <a:prstGeom prst="rect">
            <a:avLst/>
          </a:prstGeom>
          <a:solidFill>
            <a:srgbClr val="8651FD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Συγγενής υπερπλασία επινεφριδίων</a:t>
            </a:r>
          </a:p>
        </p:txBody>
      </p:sp>
      <p:pic>
        <p:nvPicPr>
          <p:cNvPr id="34819" name="Picture 4" descr="Dacou-21OH 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425" y="4292600"/>
            <a:ext cx="90741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5" descr="Dacou-21OH 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988" y="2636838"/>
            <a:ext cx="907415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3990975" y="1844675"/>
            <a:ext cx="2303463" cy="57943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</a:rPr>
              <a:t>Genotype</a:t>
            </a:r>
            <a:endParaRPr lang="el-GR" sz="3200" b="1">
              <a:solidFill>
                <a:schemeClr val="bg1"/>
              </a:solidFill>
            </a:endParaRPr>
          </a:p>
        </p:txBody>
      </p:sp>
      <p:sp>
        <p:nvSpPr>
          <p:cNvPr id="34822" name="Rectangle 8"/>
          <p:cNvSpPr>
            <a:spLocks noChangeArrowheads="1"/>
          </p:cNvSpPr>
          <p:nvPr/>
        </p:nvSpPr>
        <p:spPr bwMode="auto">
          <a:xfrm>
            <a:off x="1255713" y="188913"/>
            <a:ext cx="7419975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 Διαταραχές διαφοροποίησης του φύλου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6"/>
          <p:cNvSpPr txBox="1">
            <a:spLocks noChangeArrowheads="1"/>
          </p:cNvSpPr>
          <p:nvPr/>
        </p:nvSpPr>
        <p:spPr bwMode="auto">
          <a:xfrm>
            <a:off x="3990975" y="1844675"/>
            <a:ext cx="2592388" cy="57943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>
                <a:solidFill>
                  <a:schemeClr val="bg1"/>
                </a:solidFill>
              </a:rPr>
              <a:t>Γονότυπος</a:t>
            </a:r>
          </a:p>
        </p:txBody>
      </p:sp>
      <p:pic>
        <p:nvPicPr>
          <p:cNvPr id="358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2636838"/>
            <a:ext cx="4752975" cy="28082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graphicFrame>
        <p:nvGraphicFramePr>
          <p:cNvPr id="35844" name="Object 8" descr="Blue tissue paper"/>
          <p:cNvGraphicFramePr>
            <a:graphicFrameLocks noChangeAspect="1"/>
          </p:cNvGraphicFramePr>
          <p:nvPr/>
        </p:nvGraphicFramePr>
        <p:xfrm>
          <a:off x="5143500" y="2636838"/>
          <a:ext cx="5045075" cy="2774950"/>
        </p:xfrm>
        <a:graphic>
          <a:graphicData uri="http://schemas.openxmlformats.org/presentationml/2006/ole">
            <p:oleObj spid="_x0000_s35844" name="Chart" r:id="rId4" imgW="8220150" imgH="4533990" progId="MSGraph.Chart.8">
              <p:embed followColorScheme="full"/>
            </p:oleObj>
          </a:graphicData>
        </a:graphic>
      </p:graphicFrame>
      <p:sp>
        <p:nvSpPr>
          <p:cNvPr id="35845" name="Rectangle 9"/>
          <p:cNvSpPr>
            <a:spLocks noChangeArrowheads="1"/>
          </p:cNvSpPr>
          <p:nvPr/>
        </p:nvSpPr>
        <p:spPr bwMode="auto">
          <a:xfrm>
            <a:off x="468313" y="6021388"/>
            <a:ext cx="8328025" cy="4572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cs typeface="Arial" charset="0"/>
              </a:rPr>
              <a:t>Mutations in CAH in Greece                       </a:t>
            </a:r>
            <a:r>
              <a:rPr lang="en-US">
                <a:solidFill>
                  <a:schemeClr val="bg1"/>
                </a:solidFill>
                <a:cs typeface="Arial" charset="0"/>
              </a:rPr>
              <a:t>Dacou C, JPEM;2001</a:t>
            </a:r>
            <a:endParaRPr lang="el-GR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5846" name="Rectangle 10"/>
          <p:cNvSpPr>
            <a:spLocks noChangeArrowheads="1"/>
          </p:cNvSpPr>
          <p:nvPr/>
        </p:nvSpPr>
        <p:spPr bwMode="auto">
          <a:xfrm>
            <a:off x="1255713" y="188913"/>
            <a:ext cx="7419975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 Διαταραχές διαφοροποίησης του φύλου</a:t>
            </a:r>
          </a:p>
        </p:txBody>
      </p:sp>
      <p:sp>
        <p:nvSpPr>
          <p:cNvPr id="35847" name="Text Box 11"/>
          <p:cNvSpPr txBox="1">
            <a:spLocks noChangeArrowheads="1"/>
          </p:cNvSpPr>
          <p:nvPr/>
        </p:nvSpPr>
        <p:spPr bwMode="auto">
          <a:xfrm>
            <a:off x="1543050" y="908050"/>
            <a:ext cx="6985000" cy="617538"/>
          </a:xfrm>
          <a:prstGeom prst="rect">
            <a:avLst/>
          </a:prstGeom>
          <a:solidFill>
            <a:srgbClr val="8651FD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Συγγενής υπερπλασία επινεφριδίων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2840038" y="188913"/>
            <a:ext cx="3508375" cy="641350"/>
          </a:xfrm>
          <a:prstGeom prst="rect">
            <a:avLst/>
          </a:prstGeom>
          <a:solidFill>
            <a:srgbClr val="9966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600" b="1">
                <a:solidFill>
                  <a:schemeClr val="bg1"/>
                </a:solidFill>
              </a:rPr>
              <a:t>Υπερτρίχωση</a:t>
            </a:r>
            <a:endParaRPr lang="en-GB" sz="3600" b="1">
              <a:solidFill>
                <a:schemeClr val="bg1"/>
              </a:solidFill>
            </a:endParaRPr>
          </a:p>
        </p:txBody>
      </p:sp>
      <p:pic>
        <p:nvPicPr>
          <p:cNvPr id="36867" name="Picture 5" descr="r001-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8" y="1196975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6" descr="r001-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5300" y="1196975"/>
            <a:ext cx="44196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 descr="r001-0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4318000"/>
            <a:ext cx="381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19088" y="188913"/>
            <a:ext cx="6624637" cy="641350"/>
          </a:xfrm>
          <a:prstGeom prst="rect">
            <a:avLst/>
          </a:prstGeom>
          <a:solidFill>
            <a:srgbClr val="9966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600" b="1">
                <a:solidFill>
                  <a:schemeClr val="bg1"/>
                </a:solidFill>
              </a:rPr>
              <a:t>Αμφίβολα γεννητικά όργανα</a:t>
            </a:r>
            <a:endParaRPr lang="en-GB" sz="3600" b="1">
              <a:solidFill>
                <a:schemeClr val="bg1"/>
              </a:solidFill>
            </a:endParaRPr>
          </a:p>
        </p:txBody>
      </p:sp>
      <p:pic>
        <p:nvPicPr>
          <p:cNvPr id="37891" name="Picture 6" descr="perdiou1"/>
          <p:cNvPicPr>
            <a:picLocks noChangeAspect="1" noChangeArrowheads="1"/>
          </p:cNvPicPr>
          <p:nvPr/>
        </p:nvPicPr>
        <p:blipFill>
          <a:blip r:embed="rId2" cstate="print"/>
          <a:srcRect l="30641" t="15761" r="25403" b="18755"/>
          <a:stretch>
            <a:fillRect/>
          </a:stretch>
        </p:blipFill>
        <p:spPr bwMode="auto">
          <a:xfrm>
            <a:off x="3630613" y="2636838"/>
            <a:ext cx="3354387" cy="3978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2" name="Picture 9" descr="CAH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9625" y="836613"/>
            <a:ext cx="2874963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0" descr="cah_photo"/>
          <p:cNvPicPr>
            <a:picLocks noChangeAspect="1" noChangeArrowheads="1"/>
          </p:cNvPicPr>
          <p:nvPr/>
        </p:nvPicPr>
        <p:blipFill>
          <a:blip r:embed="rId4" cstate="print"/>
          <a:srcRect l="2087" t="1360"/>
          <a:stretch>
            <a:fillRect/>
          </a:stretch>
        </p:blipFill>
        <p:spPr bwMode="auto">
          <a:xfrm>
            <a:off x="247650" y="1700213"/>
            <a:ext cx="3195638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9" name="Picture 11"/>
          <p:cNvPicPr>
            <a:picLocks noChangeAspect="1" noChangeArrowheads="1"/>
          </p:cNvPicPr>
          <p:nvPr/>
        </p:nvPicPr>
        <p:blipFill>
          <a:blip r:embed="rId5" cstate="print"/>
          <a:srcRect l="6174" t="38744" r="46301" b="7175"/>
          <a:stretch>
            <a:fillRect/>
          </a:stretch>
        </p:blipFill>
        <p:spPr bwMode="auto">
          <a:xfrm>
            <a:off x="7088188" y="3789363"/>
            <a:ext cx="3198812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5" name="Text Box 12"/>
          <p:cNvSpPr txBox="1">
            <a:spLocks noChangeArrowheads="1"/>
          </p:cNvSpPr>
          <p:nvPr/>
        </p:nvSpPr>
        <p:spPr bwMode="auto">
          <a:xfrm>
            <a:off x="0" y="908050"/>
            <a:ext cx="6985000" cy="617538"/>
          </a:xfrm>
          <a:prstGeom prst="rect">
            <a:avLst/>
          </a:prstGeom>
          <a:solidFill>
            <a:srgbClr val="8651FD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Συγγενής υπερπλασία επινεφριδίων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4" y="785794"/>
            <a:ext cx="15430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Ορθογώνιο"/>
          <p:cNvSpPr/>
          <p:nvPr/>
        </p:nvSpPr>
        <p:spPr>
          <a:xfrm>
            <a:off x="428592" y="142852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Έξω γεννητικά όργανα σε νεογνό 46ΧΧ DSD </a:t>
            </a:r>
            <a:r>
              <a:rPr lang="el-GR" dirty="0" smtClean="0">
                <a:solidFill>
                  <a:schemeClr val="bg1"/>
                </a:solidFill>
              </a:rPr>
              <a:t>με συγγενή </a:t>
            </a:r>
            <a:r>
              <a:rPr lang="el-GR" dirty="0">
                <a:solidFill>
                  <a:schemeClr val="bg1"/>
                </a:solidFill>
              </a:rPr>
              <a:t>υπερπλασία </a:t>
            </a:r>
            <a:r>
              <a:rPr lang="el-GR" dirty="0" smtClean="0">
                <a:solidFill>
                  <a:schemeClr val="bg1"/>
                </a:solidFill>
              </a:rPr>
              <a:t>επινεφριδίων</a:t>
            </a:r>
          </a:p>
          <a:p>
            <a:r>
              <a:rPr lang="el-GR" dirty="0" smtClean="0">
                <a:solidFill>
                  <a:schemeClr val="bg1"/>
                </a:solidFill>
              </a:rPr>
              <a:t>(</a:t>
            </a:r>
            <a:r>
              <a:rPr lang="el-GR" dirty="0" err="1" smtClean="0">
                <a:solidFill>
                  <a:schemeClr val="bg1"/>
                </a:solidFill>
              </a:rPr>
              <a:t>φωτ</a:t>
            </a:r>
            <a:r>
              <a:rPr lang="el-GR" dirty="0" smtClean="0">
                <a:solidFill>
                  <a:schemeClr val="bg1"/>
                </a:solidFill>
              </a:rPr>
              <a:t>. Νίκος </a:t>
            </a:r>
            <a:r>
              <a:rPr lang="el-GR" dirty="0" err="1" smtClean="0">
                <a:solidFill>
                  <a:schemeClr val="bg1"/>
                </a:solidFill>
              </a:rPr>
              <a:t>Σκορδής</a:t>
            </a:r>
            <a:r>
              <a:rPr lang="el-GR" dirty="0" smtClean="0">
                <a:solidFill>
                  <a:schemeClr val="bg1"/>
                </a:solidFill>
              </a:rPr>
              <a:t>)</a:t>
            </a:r>
          </a:p>
          <a:p>
            <a:endParaRPr lang="el-GR" dirty="0" smtClean="0">
              <a:solidFill>
                <a:schemeClr val="bg1"/>
              </a:solidFill>
            </a:endParaRPr>
          </a:p>
          <a:p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2" y="3000372"/>
            <a:ext cx="1214446" cy="158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- Ορθογώνιο"/>
          <p:cNvSpPr/>
          <p:nvPr/>
        </p:nvSpPr>
        <p:spPr>
          <a:xfrm>
            <a:off x="0" y="2643182"/>
            <a:ext cx="1028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Συγγενής υπερπλασία </a:t>
            </a:r>
            <a:r>
              <a:rPr lang="el-GR" dirty="0" smtClean="0">
                <a:solidFill>
                  <a:schemeClr val="bg1"/>
                </a:solidFill>
              </a:rPr>
              <a:t>επινεφριδίων. </a:t>
            </a:r>
            <a:r>
              <a:rPr lang="el-GR" dirty="0" err="1" smtClean="0">
                <a:solidFill>
                  <a:schemeClr val="bg1"/>
                </a:solidFill>
              </a:rPr>
              <a:t>Αρρενοποιημένα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>
                <a:solidFill>
                  <a:schemeClr val="bg1"/>
                </a:solidFill>
              </a:rPr>
              <a:t>έξω γεννητικά όργανα σε </a:t>
            </a:r>
            <a:r>
              <a:rPr lang="el-GR" dirty="0" smtClean="0">
                <a:solidFill>
                  <a:schemeClr val="bg1"/>
                </a:solidFill>
              </a:rPr>
              <a:t>θήλυ άτομο 46ΧΧ</a:t>
            </a:r>
            <a:r>
              <a:rPr lang="el-GR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4" y="5072074"/>
            <a:ext cx="1232288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- Ορθογώνιο"/>
          <p:cNvSpPr/>
          <p:nvPr/>
        </p:nvSpPr>
        <p:spPr>
          <a:xfrm>
            <a:off x="0" y="4714884"/>
            <a:ext cx="10072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err="1">
                <a:solidFill>
                  <a:schemeClr val="bg1"/>
                </a:solidFill>
              </a:rPr>
              <a:t>Κλειτοριδομεγαλία</a:t>
            </a:r>
            <a:r>
              <a:rPr lang="el-GR" dirty="0">
                <a:solidFill>
                  <a:schemeClr val="bg1"/>
                </a:solidFill>
              </a:rPr>
              <a:t> σε άτομο 46ΧΧ υπό </a:t>
            </a:r>
            <a:r>
              <a:rPr lang="el-GR" dirty="0" smtClean="0">
                <a:solidFill>
                  <a:schemeClr val="bg1"/>
                </a:solidFill>
              </a:rPr>
              <a:t>χορήγηση Τεστοστερόνης </a:t>
            </a:r>
            <a:r>
              <a:rPr lang="el-GR" dirty="0">
                <a:solidFill>
                  <a:schemeClr val="bg1"/>
                </a:solidFill>
              </a:rPr>
              <a:t>(</a:t>
            </a:r>
            <a:r>
              <a:rPr lang="el-GR" dirty="0" err="1">
                <a:solidFill>
                  <a:schemeClr val="bg1"/>
                </a:solidFill>
              </a:rPr>
              <a:t>φωτ</a:t>
            </a:r>
            <a:r>
              <a:rPr lang="el-GR" dirty="0">
                <a:solidFill>
                  <a:schemeClr val="bg1"/>
                </a:solidFill>
              </a:rPr>
              <a:t>. </a:t>
            </a:r>
            <a:r>
              <a:rPr lang="el-GR" dirty="0" err="1">
                <a:solidFill>
                  <a:schemeClr val="bg1"/>
                </a:solidFill>
              </a:rPr>
              <a:t>Νεοκλής</a:t>
            </a:r>
            <a:r>
              <a:rPr lang="el-GR" dirty="0">
                <a:solidFill>
                  <a:schemeClr val="bg1"/>
                </a:solidFill>
              </a:rPr>
              <a:t> Γεωργόπουλος).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popejoanthebook.files.wordpress.com/2011/12/screen-shot-2011-12-01-at-8-57-53-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313" y="192088"/>
            <a:ext cx="8424862" cy="638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ancient-origins.net/sites/default/files/field/image/Pope-Joan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14070" r="14342"/>
          <a:stretch/>
        </p:blipFill>
        <p:spPr bwMode="auto">
          <a:xfrm>
            <a:off x="1336077" y="188640"/>
            <a:ext cx="7533837" cy="6378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linefelter2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8900" y="260350"/>
            <a:ext cx="2930525" cy="55451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123" name="Picture 3" descr="Tur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788" y="260350"/>
            <a:ext cx="2135187" cy="56070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23850" y="6021388"/>
            <a:ext cx="3816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47650" y="5949950"/>
            <a:ext cx="4135438" cy="64135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</a:rPr>
              <a:t>Turner syndrome</a:t>
            </a:r>
            <a:endParaRPr lang="el-GR" sz="3600" b="1">
              <a:solidFill>
                <a:schemeClr val="bg1"/>
              </a:solidFill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214938" y="5949950"/>
            <a:ext cx="4892675" cy="64135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 b="1">
                <a:solidFill>
                  <a:schemeClr val="accent2"/>
                </a:solidFill>
              </a:rPr>
              <a:t> </a:t>
            </a:r>
            <a:r>
              <a:rPr lang="en-US" sz="3600" b="1">
                <a:solidFill>
                  <a:schemeClr val="bg1"/>
                </a:solidFill>
              </a:rPr>
              <a:t>Klinefelter syndrome</a:t>
            </a:r>
            <a:endParaRPr lang="el-GR" sz="3600" b="1">
              <a:solidFill>
                <a:schemeClr val="bg1"/>
              </a:solidFill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064000" y="2492375"/>
            <a:ext cx="1728788" cy="1320800"/>
          </a:xfrm>
          <a:prstGeom prst="rect">
            <a:avLst/>
          </a:prstGeom>
          <a:solidFill>
            <a:srgbClr val="776FDF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rgbClr val="FFFF00"/>
                </a:solidFill>
                <a:latin typeface="Arial Black" pitchFamily="34" charset="0"/>
              </a:rPr>
              <a:t>45</a:t>
            </a:r>
            <a:r>
              <a:rPr lang="en-US" sz="3200">
                <a:solidFill>
                  <a:srgbClr val="FFFF00"/>
                </a:solidFill>
                <a:latin typeface="Arial Black" pitchFamily="34" charset="0"/>
              </a:rPr>
              <a:t>XO</a:t>
            </a:r>
          </a:p>
          <a:p>
            <a:pPr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  <a:latin typeface="Arial Black" pitchFamily="34" charset="0"/>
              </a:rPr>
              <a:t>47XXY</a:t>
            </a:r>
            <a:endParaRPr lang="el-GR" sz="320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4567238" y="4149725"/>
            <a:ext cx="863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H="1">
            <a:off x="4422775" y="2133600"/>
            <a:ext cx="93503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3271838" y="260350"/>
            <a:ext cx="3024187" cy="1465263"/>
          </a:xfrm>
          <a:prstGeom prst="rect">
            <a:avLst/>
          </a:prstGeom>
          <a:solidFill>
            <a:srgbClr val="776FD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600" b="1">
                <a:solidFill>
                  <a:schemeClr val="bg1"/>
                </a:solidFill>
              </a:rPr>
              <a:t>Καθορισμός </a:t>
            </a:r>
          </a:p>
          <a:p>
            <a:pPr algn="ctr">
              <a:spcBef>
                <a:spcPct val="50000"/>
              </a:spcBef>
            </a:pPr>
            <a:r>
              <a:rPr lang="el-GR" sz="3600" b="1">
                <a:solidFill>
                  <a:schemeClr val="bg1"/>
                </a:solidFill>
              </a:rPr>
              <a:t>φύλου</a:t>
            </a:r>
            <a:endParaRPr lang="en-GB" sz="3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images.mentalfloss.com/sites/default/files/styles/insert_main_wide_image/public/1joanhang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575" y="620713"/>
            <a:ext cx="946308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25" y="600075"/>
            <a:ext cx="94773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3" y="4256088"/>
            <a:ext cx="10269537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20588" y="3069045"/>
            <a:ext cx="928972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200" dirty="0">
                <a:ln w="29210">
                  <a:solidFill>
                    <a:srgbClr val="FFFFFF">
                      <a:tint val="10000"/>
                    </a:srgbClr>
                  </a:solidFill>
                </a:ln>
                <a:solidFill>
                  <a:srgbClr val="FFFFFF">
                    <a:satMod val="200000"/>
                    <a:alpha val="50000"/>
                  </a:srgb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+mn-lt"/>
              </a:rPr>
              <a:t>classical 21 – hydroxylase deficiency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390775" y="4941888"/>
            <a:ext cx="769461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2238" y="5249863"/>
            <a:ext cx="611663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1.bp.blogspot.com/-BlFnYL8Ix50/TvC8IiZa5NI/AAAAAAAAB_M/_KYRqcHkwfk/s1600/Cha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575" y="188913"/>
            <a:ext cx="4373563" cy="5345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44035" name="Rectangle 1"/>
          <p:cNvSpPr>
            <a:spLocks noChangeArrowheads="1"/>
          </p:cNvSpPr>
          <p:nvPr/>
        </p:nvSpPr>
        <p:spPr bwMode="auto">
          <a:xfrm>
            <a:off x="223838" y="5732463"/>
            <a:ext cx="4432300" cy="830262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Calibri" pitchFamily="34" charset="0"/>
              </a:rPr>
              <a:t>   Sedia </a:t>
            </a:r>
            <a:r>
              <a:rPr lang="el-GR" altLang="en-US" sz="2400">
                <a:solidFill>
                  <a:schemeClr val="bg1"/>
                </a:solidFill>
                <a:latin typeface="Calibri" pitchFamily="34" charset="0"/>
              </a:rPr>
              <a:t>Gestatoria </a:t>
            </a:r>
            <a:endParaRPr lang="en-GB" altLang="en-US" sz="240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sz="2400">
                <a:solidFill>
                  <a:srgbClr val="FFFFFF"/>
                </a:solidFill>
                <a:latin typeface="Calibri" pitchFamily="34" charset="0"/>
              </a:rPr>
              <a:t>  the </a:t>
            </a:r>
            <a:r>
              <a:rPr lang="en-US" sz="2400">
                <a:solidFill>
                  <a:srgbClr val="00FF00"/>
                </a:solidFill>
                <a:latin typeface="Calibri" pitchFamily="34" charset="0"/>
              </a:rPr>
              <a:t>"Ball feeling Chair"</a:t>
            </a:r>
          </a:p>
        </p:txBody>
      </p:sp>
      <p:pic>
        <p:nvPicPr>
          <p:cNvPr id="6" name="Picture 2" descr="https://usercontent1.hubstatic.com/5276798_f520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855063" y="548681"/>
            <a:ext cx="5004172" cy="2993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5062538" y="3860800"/>
            <a:ext cx="4795837" cy="1939925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66"/>
                </a:solidFill>
              </a:rPr>
              <a:t> </a:t>
            </a:r>
            <a:r>
              <a:rPr lang="en-US" sz="2800">
                <a:solidFill>
                  <a:srgbClr val="FFFFFF"/>
                </a:solidFill>
                <a:latin typeface="Comic Sans MS" pitchFamily="66" charset="0"/>
              </a:rPr>
              <a:t>The kneeling Cardinal </a:t>
            </a:r>
          </a:p>
          <a:p>
            <a:pPr algn="ctr"/>
            <a:r>
              <a:rPr lang="en-US" sz="2800">
                <a:solidFill>
                  <a:srgbClr val="FFFFFF"/>
                </a:solidFill>
                <a:latin typeface="Comic Sans MS" pitchFamily="66" charset="0"/>
              </a:rPr>
              <a:t>is feeling for the Popes testicles and exclaiming </a:t>
            </a:r>
            <a:r>
              <a:rPr lang="en-US" sz="2800">
                <a:solidFill>
                  <a:srgbClr val="00FF00"/>
                </a:solidFill>
                <a:latin typeface="Comic Sans MS" pitchFamily="66" charset="0"/>
              </a:rPr>
              <a:t>"The Pontiff has them</a:t>
            </a:r>
            <a:r>
              <a:rPr lang="en-US" sz="3600">
                <a:solidFill>
                  <a:srgbClr val="00FF00"/>
                </a:solidFill>
                <a:latin typeface="Comic Sans MS" pitchFamily="66" charset="0"/>
              </a:rPr>
              <a:t>"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r>
              <a:rPr lang="el-GR" sz="3200" i="1">
                <a:solidFill>
                  <a:schemeClr val="bg2"/>
                </a:solidFill>
              </a:rPr>
              <a:t/>
            </a:r>
            <a:br>
              <a:rPr lang="el-GR" sz="3200" i="1">
                <a:solidFill>
                  <a:schemeClr val="bg2"/>
                </a:solidFill>
              </a:rPr>
            </a:br>
            <a:r>
              <a:rPr lang="el-GR" sz="3200" i="1">
                <a:solidFill>
                  <a:srgbClr val="FFFF00"/>
                </a:solidFill>
              </a:rPr>
              <a:t>Παθογενετικοί μηχανισμοί</a:t>
            </a:r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463550" y="1341438"/>
            <a:ext cx="8712200" cy="280828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spcBef>
                <a:spcPct val="20000"/>
              </a:spcBef>
              <a:buFont typeface="Wingdings" pitchFamily="2" charset="2"/>
              <a:buNone/>
            </a:pPr>
            <a:endParaRPr lang="en-US" sz="3200"/>
          </a:p>
          <a:p>
            <a:pPr marL="609600" indent="-609600">
              <a:spcBef>
                <a:spcPct val="20000"/>
              </a:spcBef>
              <a:buFont typeface="Wingdings" pitchFamily="2" charset="2"/>
              <a:buChar char="Ø"/>
            </a:pPr>
            <a:r>
              <a:rPr lang="el-GR" sz="3200">
                <a:solidFill>
                  <a:schemeClr val="bg1"/>
                </a:solidFill>
              </a:rPr>
              <a:t>Διαταραχές παραγωγής Τεστοστερόνης</a:t>
            </a:r>
          </a:p>
          <a:p>
            <a:pPr marL="609600" indent="-609600">
              <a:spcBef>
                <a:spcPct val="20000"/>
              </a:spcBef>
              <a:buFont typeface="Wingdings" pitchFamily="2" charset="2"/>
              <a:buChar char="Ø"/>
            </a:pPr>
            <a:r>
              <a:rPr lang="el-GR" sz="3200">
                <a:solidFill>
                  <a:schemeClr val="bg1"/>
                </a:solidFill>
              </a:rPr>
              <a:t>Αντίσταση στα Ανδρογόνα </a:t>
            </a:r>
          </a:p>
          <a:p>
            <a:pPr marL="609600" indent="-609600">
              <a:spcBef>
                <a:spcPct val="20000"/>
              </a:spcBef>
              <a:buFont typeface="Wingdings" pitchFamily="2" charset="2"/>
              <a:buChar char="Ø"/>
            </a:pPr>
            <a:r>
              <a:rPr lang="el-GR" sz="3200">
                <a:solidFill>
                  <a:schemeClr val="bg1"/>
                </a:solidFill>
              </a:rPr>
              <a:t>Αγενεσία ή απλασία των κυττάρων </a:t>
            </a:r>
            <a:r>
              <a:rPr lang="en-US" sz="3200">
                <a:solidFill>
                  <a:schemeClr val="bg1"/>
                </a:solidFill>
              </a:rPr>
              <a:t>Leydig</a:t>
            </a:r>
            <a:endParaRPr lang="el-GR" sz="3200">
              <a:solidFill>
                <a:schemeClr val="bg1"/>
              </a:solidFill>
            </a:endParaRPr>
          </a:p>
          <a:p>
            <a:pPr marL="609600" indent="-609600">
              <a:spcBef>
                <a:spcPct val="20000"/>
              </a:spcBef>
              <a:buFont typeface="Wingdings" pitchFamily="2" charset="2"/>
              <a:buChar char="Ø"/>
            </a:pPr>
            <a:r>
              <a:rPr lang="el-GR" sz="3200">
                <a:solidFill>
                  <a:schemeClr val="bg1"/>
                </a:solidFill>
              </a:rPr>
              <a:t>Σύνδρομο παραμονής πόρων του</a:t>
            </a:r>
            <a:r>
              <a:rPr lang="en-US" sz="3200">
                <a:solidFill>
                  <a:schemeClr val="bg1"/>
                </a:solidFill>
              </a:rPr>
              <a:t> Muller</a:t>
            </a:r>
            <a:endParaRPr lang="el-GR" sz="3200">
              <a:solidFill>
                <a:schemeClr val="bg1"/>
              </a:solidFill>
            </a:endParaRPr>
          </a:p>
        </p:txBody>
      </p:sp>
      <p:pic>
        <p:nvPicPr>
          <p:cNvPr id="98310" name="Picture 6" descr="Study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9988" y="4221163"/>
            <a:ext cx="2767012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ctangle 7"/>
          <p:cNvSpPr>
            <a:spLocks noChangeArrowheads="1"/>
          </p:cNvSpPr>
          <p:nvPr/>
        </p:nvSpPr>
        <p:spPr bwMode="auto">
          <a:xfrm>
            <a:off x="2047875" y="4868863"/>
            <a:ext cx="4608513" cy="155257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2400">
                <a:solidFill>
                  <a:schemeClr val="bg1"/>
                </a:solidFill>
              </a:rPr>
              <a:t>Αμφίβολα έξω γεννητικά όργανα</a:t>
            </a:r>
          </a:p>
          <a:p>
            <a:r>
              <a:rPr lang="el-GR" sz="2400">
                <a:solidFill>
                  <a:schemeClr val="bg1"/>
                </a:solidFill>
              </a:rPr>
              <a:t>- Υποσπαδίας</a:t>
            </a:r>
          </a:p>
          <a:p>
            <a:r>
              <a:rPr lang="el-GR" sz="2400">
                <a:solidFill>
                  <a:schemeClr val="bg1"/>
                </a:solidFill>
              </a:rPr>
              <a:t>- Δισχιδές όσχεο</a:t>
            </a:r>
            <a:endParaRPr lang="en-US" sz="2400">
              <a:solidFill>
                <a:schemeClr val="bg1"/>
              </a:solidFill>
            </a:endParaRPr>
          </a:p>
          <a:p>
            <a:r>
              <a:rPr lang="el-GR" sz="2400">
                <a:solidFill>
                  <a:schemeClr val="bg1"/>
                </a:solidFill>
              </a:rPr>
              <a:t>-Υπερτροφική ακρολοφία</a:t>
            </a:r>
          </a:p>
        </p:txBody>
      </p:sp>
      <p:sp>
        <p:nvSpPr>
          <p:cNvPr id="45062" name="Rectangle 8"/>
          <p:cNvSpPr>
            <a:spLocks noChangeArrowheads="1"/>
          </p:cNvSpPr>
          <p:nvPr/>
        </p:nvSpPr>
        <p:spPr bwMode="auto">
          <a:xfrm>
            <a:off x="1830388" y="188913"/>
            <a:ext cx="5414962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Άρρεν ψευδερμαφροδιτισμός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8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8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8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8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biosynthe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4422775" y="4652963"/>
            <a:ext cx="4968875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</a:rPr>
              <a:t>Sex steroids biosynthesis</a:t>
            </a:r>
            <a:endParaRPr lang="el-GR" sz="3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Line 3"/>
          <p:cNvSpPr>
            <a:spLocks noChangeShapeType="1"/>
          </p:cNvSpPr>
          <p:nvPr/>
        </p:nvSpPr>
        <p:spPr bwMode="auto">
          <a:xfrm>
            <a:off x="7795636" y="2214554"/>
            <a:ext cx="16573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165892" name="Line 4"/>
          <p:cNvSpPr>
            <a:spLocks noChangeShapeType="1"/>
          </p:cNvSpPr>
          <p:nvPr/>
        </p:nvSpPr>
        <p:spPr bwMode="auto">
          <a:xfrm>
            <a:off x="3937984" y="2214554"/>
            <a:ext cx="15113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165893" name="Line 5"/>
          <p:cNvSpPr>
            <a:spLocks noChangeShapeType="1"/>
          </p:cNvSpPr>
          <p:nvPr/>
        </p:nvSpPr>
        <p:spPr bwMode="auto">
          <a:xfrm>
            <a:off x="3777248" y="3286124"/>
            <a:ext cx="14398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165898" name="Line 10"/>
          <p:cNvSpPr>
            <a:spLocks noChangeShapeType="1"/>
          </p:cNvSpPr>
          <p:nvPr/>
        </p:nvSpPr>
        <p:spPr bwMode="auto">
          <a:xfrm>
            <a:off x="241067" y="3214686"/>
            <a:ext cx="0" cy="935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165899" name="Line 11"/>
          <p:cNvSpPr>
            <a:spLocks noChangeShapeType="1"/>
          </p:cNvSpPr>
          <p:nvPr/>
        </p:nvSpPr>
        <p:spPr bwMode="auto">
          <a:xfrm>
            <a:off x="241067" y="1142985"/>
            <a:ext cx="0" cy="1008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165900" name="Text Box 12"/>
          <p:cNvSpPr txBox="1">
            <a:spLocks noChangeArrowheads="1"/>
          </p:cNvSpPr>
          <p:nvPr/>
        </p:nvSpPr>
        <p:spPr bwMode="auto">
          <a:xfrm>
            <a:off x="250826" y="549277"/>
            <a:ext cx="230505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cholesterol</a:t>
            </a:r>
            <a:endParaRPr lang="el-GR" sz="2000" b="1">
              <a:solidFill>
                <a:schemeClr val="bg1"/>
              </a:solidFill>
            </a:endParaRPr>
          </a:p>
        </p:txBody>
      </p:sp>
      <p:sp>
        <p:nvSpPr>
          <p:cNvPr id="165901" name="Rectangle 13"/>
          <p:cNvSpPr>
            <a:spLocks noChangeArrowheads="1"/>
          </p:cNvSpPr>
          <p:nvPr/>
        </p:nvSpPr>
        <p:spPr bwMode="auto">
          <a:xfrm>
            <a:off x="321435" y="642919"/>
            <a:ext cx="2879726" cy="358775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165903" name="Text Box 15"/>
          <p:cNvSpPr txBox="1">
            <a:spLocks noChangeArrowheads="1"/>
          </p:cNvSpPr>
          <p:nvPr/>
        </p:nvSpPr>
        <p:spPr bwMode="auto">
          <a:xfrm>
            <a:off x="321435" y="642918"/>
            <a:ext cx="3168650" cy="336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 dirty="0">
                <a:solidFill>
                  <a:schemeClr val="bg1"/>
                </a:solidFill>
              </a:rPr>
              <a:t>20,22 </a:t>
            </a:r>
            <a:r>
              <a:rPr lang="el-GR" sz="1600" dirty="0" err="1" smtClean="0">
                <a:solidFill>
                  <a:schemeClr val="bg1"/>
                </a:solidFill>
              </a:rPr>
              <a:t>δεσμολάση</a:t>
            </a:r>
            <a:r>
              <a:rPr lang="el-GR" sz="1600" dirty="0" smtClean="0">
                <a:solidFill>
                  <a:schemeClr val="bg1"/>
                </a:solidFill>
              </a:rPr>
              <a:t> (</a:t>
            </a:r>
            <a:r>
              <a:rPr lang="en-US" sz="1600" dirty="0">
                <a:solidFill>
                  <a:schemeClr val="bg1"/>
                </a:solidFill>
              </a:rPr>
              <a:t>P450scc)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165905" name="Rectangle 17"/>
          <p:cNvSpPr>
            <a:spLocks noChangeArrowheads="1"/>
          </p:cNvSpPr>
          <p:nvPr/>
        </p:nvSpPr>
        <p:spPr bwMode="auto">
          <a:xfrm>
            <a:off x="160700" y="2571745"/>
            <a:ext cx="8713788" cy="3587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 dirty="0"/>
          </a:p>
        </p:txBody>
      </p:sp>
      <p:sp>
        <p:nvSpPr>
          <p:cNvPr id="165906" name="Text Box 18"/>
          <p:cNvSpPr txBox="1">
            <a:spLocks noChangeArrowheads="1"/>
          </p:cNvSpPr>
          <p:nvPr/>
        </p:nvSpPr>
        <p:spPr bwMode="auto">
          <a:xfrm>
            <a:off x="1" y="3068640"/>
            <a:ext cx="2124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</a:rPr>
              <a:t>progesterone</a:t>
            </a:r>
            <a:endParaRPr lang="el-GR" sz="2000" dirty="0">
              <a:solidFill>
                <a:schemeClr val="bg1"/>
              </a:solidFill>
            </a:endParaRPr>
          </a:p>
        </p:txBody>
      </p:sp>
      <p:sp>
        <p:nvSpPr>
          <p:cNvPr id="165916" name="Text Box 28"/>
          <p:cNvSpPr txBox="1">
            <a:spLocks noChangeArrowheads="1"/>
          </p:cNvSpPr>
          <p:nvPr/>
        </p:nvSpPr>
        <p:spPr bwMode="auto">
          <a:xfrm>
            <a:off x="6877049" y="4508502"/>
            <a:ext cx="2051051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testosterone</a:t>
            </a:r>
            <a:endParaRPr lang="el-GR" sz="2000" b="1">
              <a:solidFill>
                <a:schemeClr val="bg1"/>
              </a:solidFill>
            </a:endParaRPr>
          </a:p>
        </p:txBody>
      </p:sp>
      <p:sp>
        <p:nvSpPr>
          <p:cNvPr id="165918" name="Text Box 30"/>
          <p:cNvSpPr txBox="1">
            <a:spLocks noChangeArrowheads="1"/>
          </p:cNvSpPr>
          <p:nvPr/>
        </p:nvSpPr>
        <p:spPr bwMode="auto">
          <a:xfrm>
            <a:off x="6659563" y="5805490"/>
            <a:ext cx="2700338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dihydrotestosterone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165922" name="Text Box 34"/>
          <p:cNvSpPr txBox="1">
            <a:spLocks noChangeArrowheads="1"/>
          </p:cNvSpPr>
          <p:nvPr/>
        </p:nvSpPr>
        <p:spPr bwMode="auto">
          <a:xfrm>
            <a:off x="1928791" y="1214422"/>
            <a:ext cx="1441450" cy="107721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 dirty="0" smtClean="0">
                <a:solidFill>
                  <a:schemeClr val="bg1"/>
                </a:solidFill>
              </a:rPr>
              <a:t>17-α</a:t>
            </a:r>
          </a:p>
          <a:p>
            <a:pPr algn="ctr">
              <a:spcBef>
                <a:spcPct val="50000"/>
              </a:spcBef>
            </a:pPr>
            <a:r>
              <a:rPr lang="el-GR" sz="1600" dirty="0" err="1" smtClean="0">
                <a:solidFill>
                  <a:schemeClr val="bg1"/>
                </a:solidFill>
              </a:rPr>
              <a:t>υδροξυλάση</a:t>
            </a:r>
            <a:endParaRPr lang="el-GR" sz="1600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(</a:t>
            </a:r>
            <a:r>
              <a:rPr lang="el-GR" sz="1600" dirty="0">
                <a:solidFill>
                  <a:schemeClr val="bg1"/>
                </a:solidFill>
              </a:rPr>
              <a:t>Ρ450</a:t>
            </a:r>
            <a:r>
              <a:rPr lang="en-US" sz="1600" dirty="0">
                <a:solidFill>
                  <a:schemeClr val="bg1"/>
                </a:solidFill>
              </a:rPr>
              <a:t>c17)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165927" name="Text Box 39"/>
          <p:cNvSpPr txBox="1">
            <a:spLocks noChangeArrowheads="1"/>
          </p:cNvSpPr>
          <p:nvPr/>
        </p:nvSpPr>
        <p:spPr bwMode="auto">
          <a:xfrm>
            <a:off x="4420190" y="214290"/>
            <a:ext cx="46085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l-GR" sz="3200" i="1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Όρχεις</a:t>
            </a:r>
            <a:endParaRPr lang="el-GR" sz="3200" i="1" u="sng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" name="41 - Ορθογώνιο"/>
          <p:cNvSpPr/>
          <p:nvPr/>
        </p:nvSpPr>
        <p:spPr>
          <a:xfrm>
            <a:off x="401803" y="2571744"/>
            <a:ext cx="7795672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3</a:t>
            </a:r>
            <a:r>
              <a:rPr lang="el-GR" dirty="0" smtClean="0">
                <a:solidFill>
                  <a:schemeClr val="bg1"/>
                </a:solidFill>
              </a:rPr>
              <a:t>β </a:t>
            </a:r>
            <a:r>
              <a:rPr lang="el-GR" dirty="0" err="1" smtClean="0">
                <a:solidFill>
                  <a:schemeClr val="bg1"/>
                </a:solidFill>
              </a:rPr>
              <a:t>υδροξυ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στεροειδική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διυδρογονάση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43" name="Text Box 34"/>
          <p:cNvSpPr txBox="1">
            <a:spLocks noChangeArrowheads="1"/>
          </p:cNvSpPr>
          <p:nvPr/>
        </p:nvSpPr>
        <p:spPr bwMode="auto">
          <a:xfrm>
            <a:off x="6429385" y="1071546"/>
            <a:ext cx="1441450" cy="107721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 dirty="0" smtClean="0">
                <a:solidFill>
                  <a:schemeClr val="bg1"/>
                </a:solidFill>
              </a:rPr>
              <a:t>17-20</a:t>
            </a:r>
          </a:p>
          <a:p>
            <a:pPr algn="ctr">
              <a:spcBef>
                <a:spcPct val="50000"/>
              </a:spcBef>
            </a:pPr>
            <a:r>
              <a:rPr lang="el-GR" sz="1600" dirty="0" err="1" smtClean="0">
                <a:solidFill>
                  <a:schemeClr val="bg1"/>
                </a:solidFill>
              </a:rPr>
              <a:t>λυάση</a:t>
            </a:r>
            <a:endParaRPr lang="el-GR" sz="1600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(</a:t>
            </a:r>
            <a:r>
              <a:rPr lang="el-GR" sz="1600" dirty="0">
                <a:solidFill>
                  <a:schemeClr val="bg1"/>
                </a:solidFill>
              </a:rPr>
              <a:t>Ρ450</a:t>
            </a:r>
            <a:r>
              <a:rPr lang="en-US" sz="1600" dirty="0">
                <a:solidFill>
                  <a:schemeClr val="bg1"/>
                </a:solidFill>
              </a:rPr>
              <a:t>c17)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928791" y="3071810"/>
            <a:ext cx="1441450" cy="107721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 dirty="0" smtClean="0">
                <a:solidFill>
                  <a:schemeClr val="bg1"/>
                </a:solidFill>
              </a:rPr>
              <a:t>17-α</a:t>
            </a:r>
          </a:p>
          <a:p>
            <a:pPr algn="ctr">
              <a:spcBef>
                <a:spcPct val="50000"/>
              </a:spcBef>
            </a:pPr>
            <a:r>
              <a:rPr lang="el-GR" sz="1600" dirty="0" err="1" smtClean="0">
                <a:solidFill>
                  <a:schemeClr val="bg1"/>
                </a:solidFill>
              </a:rPr>
              <a:t>υδροξυλάση</a:t>
            </a:r>
            <a:endParaRPr lang="el-GR" sz="1600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(</a:t>
            </a:r>
            <a:r>
              <a:rPr lang="el-GR" sz="1600" dirty="0">
                <a:solidFill>
                  <a:schemeClr val="bg1"/>
                </a:solidFill>
              </a:rPr>
              <a:t>Ρ450</a:t>
            </a:r>
            <a:r>
              <a:rPr lang="en-US" sz="1600" dirty="0">
                <a:solidFill>
                  <a:schemeClr val="bg1"/>
                </a:solidFill>
              </a:rPr>
              <a:t>c17)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45" name="Text Box 34"/>
          <p:cNvSpPr txBox="1">
            <a:spLocks noChangeArrowheads="1"/>
          </p:cNvSpPr>
          <p:nvPr/>
        </p:nvSpPr>
        <p:spPr bwMode="auto">
          <a:xfrm>
            <a:off x="6429385" y="3071810"/>
            <a:ext cx="1441450" cy="107721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 dirty="0" smtClean="0">
                <a:solidFill>
                  <a:schemeClr val="bg1"/>
                </a:solidFill>
              </a:rPr>
              <a:t>17-20</a:t>
            </a:r>
          </a:p>
          <a:p>
            <a:pPr algn="ctr">
              <a:spcBef>
                <a:spcPct val="50000"/>
              </a:spcBef>
            </a:pPr>
            <a:r>
              <a:rPr lang="el-GR" sz="1600" dirty="0" err="1" smtClean="0">
                <a:solidFill>
                  <a:schemeClr val="bg1"/>
                </a:solidFill>
              </a:rPr>
              <a:t>λυάση</a:t>
            </a:r>
            <a:endParaRPr lang="el-GR" sz="1600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(</a:t>
            </a:r>
            <a:r>
              <a:rPr lang="el-GR" sz="1600" dirty="0">
                <a:solidFill>
                  <a:schemeClr val="bg1"/>
                </a:solidFill>
              </a:rPr>
              <a:t>Ρ450</a:t>
            </a:r>
            <a:r>
              <a:rPr lang="en-US" sz="1600" dirty="0">
                <a:solidFill>
                  <a:schemeClr val="bg1"/>
                </a:solidFill>
              </a:rPr>
              <a:t>c17)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46" name="Text Box 34"/>
          <p:cNvSpPr txBox="1">
            <a:spLocks noChangeArrowheads="1"/>
          </p:cNvSpPr>
          <p:nvPr/>
        </p:nvSpPr>
        <p:spPr bwMode="auto">
          <a:xfrm>
            <a:off x="5063132" y="4357694"/>
            <a:ext cx="2812871" cy="107721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 dirty="0" smtClean="0">
                <a:solidFill>
                  <a:schemeClr val="bg1"/>
                </a:solidFill>
              </a:rPr>
              <a:t>17β </a:t>
            </a:r>
            <a:r>
              <a:rPr lang="el-GR" sz="1600" dirty="0" err="1">
                <a:solidFill>
                  <a:schemeClr val="bg1"/>
                </a:solidFill>
              </a:rPr>
              <a:t>υ</a:t>
            </a:r>
            <a:r>
              <a:rPr lang="el-GR" sz="1600" dirty="0" err="1" smtClean="0">
                <a:solidFill>
                  <a:schemeClr val="bg1"/>
                </a:solidFill>
              </a:rPr>
              <a:t>δροξυ</a:t>
            </a:r>
            <a:r>
              <a:rPr lang="el-GR" sz="1600" dirty="0" smtClean="0">
                <a:solidFill>
                  <a:schemeClr val="bg1"/>
                </a:solidFill>
              </a:rPr>
              <a:t> </a:t>
            </a:r>
            <a:r>
              <a:rPr lang="el-GR" sz="1600" dirty="0" err="1" smtClean="0">
                <a:solidFill>
                  <a:schemeClr val="bg1"/>
                </a:solidFill>
              </a:rPr>
              <a:t>στεροειδική</a:t>
            </a:r>
            <a:r>
              <a:rPr lang="el-GR" sz="1600" dirty="0" smtClean="0">
                <a:solidFill>
                  <a:schemeClr val="bg1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l-GR" sz="1600" dirty="0" err="1" smtClean="0">
                <a:solidFill>
                  <a:schemeClr val="bg1"/>
                </a:solidFill>
              </a:rPr>
              <a:t>Διυδρογονάση</a:t>
            </a:r>
            <a:endParaRPr lang="el-GR" sz="1600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(</a:t>
            </a:r>
            <a:r>
              <a:rPr lang="el-GR" sz="1600" dirty="0">
                <a:solidFill>
                  <a:schemeClr val="bg1"/>
                </a:solidFill>
              </a:rPr>
              <a:t>Ρ450</a:t>
            </a:r>
            <a:r>
              <a:rPr lang="en-US" sz="1600" dirty="0">
                <a:solidFill>
                  <a:schemeClr val="bg1"/>
                </a:solidFill>
              </a:rPr>
              <a:t>c17)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47" name="Text Box 34"/>
          <p:cNvSpPr txBox="1">
            <a:spLocks noChangeArrowheads="1"/>
          </p:cNvSpPr>
          <p:nvPr/>
        </p:nvSpPr>
        <p:spPr bwMode="auto">
          <a:xfrm>
            <a:off x="6349017" y="5857893"/>
            <a:ext cx="1441450" cy="584775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 dirty="0" smtClean="0">
                <a:solidFill>
                  <a:schemeClr val="bg1"/>
                </a:solidFill>
              </a:rPr>
              <a:t>5</a:t>
            </a:r>
            <a:r>
              <a:rPr lang="el-GR" sz="1600" baseline="30000" dirty="0" smtClean="0">
                <a:solidFill>
                  <a:schemeClr val="bg1"/>
                </a:solidFill>
              </a:rPr>
              <a:t>α</a:t>
            </a:r>
            <a:r>
              <a:rPr lang="el-GR" sz="1600" dirty="0" smtClean="0">
                <a:solidFill>
                  <a:schemeClr val="bg1"/>
                </a:solidFill>
              </a:rPr>
              <a:t> </a:t>
            </a:r>
            <a:r>
              <a:rPr lang="el-GR" sz="1600" dirty="0" err="1" smtClean="0">
                <a:solidFill>
                  <a:schemeClr val="bg1"/>
                </a:solidFill>
              </a:rPr>
              <a:t>αναγωγάση</a:t>
            </a:r>
            <a:endParaRPr lang="el-GR" sz="1600" dirty="0" smtClean="0">
              <a:solidFill>
                <a:schemeClr val="bg1"/>
              </a:solidFill>
            </a:endParaRPr>
          </a:p>
        </p:txBody>
      </p:sp>
      <p:sp>
        <p:nvSpPr>
          <p:cNvPr id="48" name="Line 10"/>
          <p:cNvSpPr>
            <a:spLocks noChangeShapeType="1"/>
          </p:cNvSpPr>
          <p:nvPr/>
        </p:nvSpPr>
        <p:spPr bwMode="auto">
          <a:xfrm>
            <a:off x="9965565" y="3214686"/>
            <a:ext cx="0" cy="935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49" name="Line 10"/>
          <p:cNvSpPr>
            <a:spLocks noChangeShapeType="1"/>
          </p:cNvSpPr>
          <p:nvPr/>
        </p:nvSpPr>
        <p:spPr bwMode="auto">
          <a:xfrm>
            <a:off x="9965565" y="4286256"/>
            <a:ext cx="0" cy="935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50" name="Line 10"/>
          <p:cNvSpPr>
            <a:spLocks noChangeShapeType="1"/>
          </p:cNvSpPr>
          <p:nvPr/>
        </p:nvSpPr>
        <p:spPr bwMode="auto">
          <a:xfrm>
            <a:off x="9965565" y="5715016"/>
            <a:ext cx="0" cy="935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51" name="50 - TextBox"/>
          <p:cNvSpPr txBox="1"/>
          <p:nvPr/>
        </p:nvSpPr>
        <p:spPr>
          <a:xfrm>
            <a:off x="482171" y="21429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Χοληστερόλη</a:t>
            </a:r>
            <a:endParaRPr lang="el-GR" dirty="0"/>
          </a:p>
        </p:txBody>
      </p:sp>
      <p:sp>
        <p:nvSpPr>
          <p:cNvPr id="52" name="51 - TextBox"/>
          <p:cNvSpPr txBox="1"/>
          <p:nvPr/>
        </p:nvSpPr>
        <p:spPr>
          <a:xfrm>
            <a:off x="241067" y="3500438"/>
            <a:ext cx="257176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l-GR" dirty="0" err="1" smtClean="0">
                <a:solidFill>
                  <a:schemeClr val="bg1"/>
                </a:solidFill>
              </a:rPr>
              <a:t>Πρ</a:t>
            </a: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l-GR" dirty="0" err="1" smtClean="0">
                <a:solidFill>
                  <a:schemeClr val="bg1"/>
                </a:solidFill>
              </a:rPr>
              <a:t>γεστερόνη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53" name="52 - TextBox"/>
          <p:cNvSpPr txBox="1"/>
          <p:nvPr/>
        </p:nvSpPr>
        <p:spPr>
          <a:xfrm>
            <a:off x="3375409" y="1428736"/>
            <a:ext cx="361654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17 </a:t>
            </a:r>
            <a:r>
              <a:rPr lang="el-GR" dirty="0" err="1" smtClean="0">
                <a:solidFill>
                  <a:schemeClr val="bg1"/>
                </a:solidFill>
              </a:rPr>
              <a:t>υδροξυ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Πρεγνενολόνη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54" name="53 - TextBox"/>
          <p:cNvSpPr txBox="1"/>
          <p:nvPr/>
        </p:nvSpPr>
        <p:spPr>
          <a:xfrm>
            <a:off x="7956371" y="1428736"/>
            <a:ext cx="120551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DHEAS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55" name="54 - TextBox"/>
          <p:cNvSpPr txBox="1"/>
          <p:nvPr/>
        </p:nvSpPr>
        <p:spPr>
          <a:xfrm>
            <a:off x="241067" y="1357298"/>
            <a:ext cx="257176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l-GR" dirty="0" err="1" smtClean="0">
                <a:solidFill>
                  <a:schemeClr val="bg1"/>
                </a:solidFill>
              </a:rPr>
              <a:t>Πρεγνενολόνη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56" name="55 - TextBox"/>
          <p:cNvSpPr txBox="1"/>
          <p:nvPr/>
        </p:nvSpPr>
        <p:spPr>
          <a:xfrm>
            <a:off x="3455777" y="3500438"/>
            <a:ext cx="361654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17 </a:t>
            </a:r>
            <a:r>
              <a:rPr lang="el-GR" dirty="0" err="1" smtClean="0">
                <a:solidFill>
                  <a:schemeClr val="bg1"/>
                </a:solidFill>
              </a:rPr>
              <a:t>υδροξυ</a:t>
            </a:r>
            <a:r>
              <a:rPr lang="el-GR" dirty="0" smtClean="0">
                <a:solidFill>
                  <a:schemeClr val="bg1"/>
                </a:solidFill>
              </a:rPr>
              <a:t> Προγεστερόνη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57" name="56 - TextBox"/>
          <p:cNvSpPr txBox="1"/>
          <p:nvPr/>
        </p:nvSpPr>
        <p:spPr>
          <a:xfrm>
            <a:off x="7876004" y="3500438"/>
            <a:ext cx="22502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l-GR" dirty="0" err="1" smtClean="0">
                <a:solidFill>
                  <a:schemeClr val="bg1"/>
                </a:solidFill>
              </a:rPr>
              <a:t>Ανδροστενεδιόνη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58" name="57 - TextBox"/>
          <p:cNvSpPr txBox="1"/>
          <p:nvPr/>
        </p:nvSpPr>
        <p:spPr>
          <a:xfrm>
            <a:off x="8036739" y="4643446"/>
            <a:ext cx="192882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Τεστοστερόνη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59" name="58 - TextBox"/>
          <p:cNvSpPr txBox="1"/>
          <p:nvPr/>
        </p:nvSpPr>
        <p:spPr>
          <a:xfrm>
            <a:off x="7956371" y="5857893"/>
            <a:ext cx="192882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l-GR" dirty="0" err="1" smtClean="0">
                <a:solidFill>
                  <a:schemeClr val="bg1"/>
                </a:solidFill>
              </a:rPr>
              <a:t>Διυδρο</a:t>
            </a:r>
            <a:endParaRPr lang="el-GR" dirty="0" smtClean="0">
              <a:solidFill>
                <a:schemeClr val="bg1"/>
              </a:solidFill>
            </a:endParaRPr>
          </a:p>
          <a:p>
            <a:r>
              <a:rPr lang="el-GR" dirty="0" smtClean="0">
                <a:solidFill>
                  <a:schemeClr val="bg1"/>
                </a:solidFill>
              </a:rPr>
              <a:t>Τεστοστερόνη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0" name="Line 5"/>
          <p:cNvSpPr>
            <a:spLocks noChangeShapeType="1"/>
          </p:cNvSpPr>
          <p:nvPr/>
        </p:nvSpPr>
        <p:spPr bwMode="auto">
          <a:xfrm>
            <a:off x="8117107" y="3214686"/>
            <a:ext cx="14398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61" name="Line 5"/>
          <p:cNvSpPr>
            <a:spLocks noChangeShapeType="1"/>
          </p:cNvSpPr>
          <p:nvPr/>
        </p:nvSpPr>
        <p:spPr bwMode="auto">
          <a:xfrm>
            <a:off x="8117107" y="4429132"/>
            <a:ext cx="14398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>
              <a:solidFill>
                <a:schemeClr val="bg1"/>
              </a:solidFill>
            </a:endParaRPr>
          </a:p>
        </p:txBody>
      </p:sp>
      <p:sp>
        <p:nvSpPr>
          <p:cNvPr id="62" name="Line 5"/>
          <p:cNvSpPr>
            <a:spLocks noChangeShapeType="1"/>
          </p:cNvSpPr>
          <p:nvPr/>
        </p:nvSpPr>
        <p:spPr bwMode="auto">
          <a:xfrm>
            <a:off x="8117107" y="5857892"/>
            <a:ext cx="14398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5795963" y="3284538"/>
            <a:ext cx="1439862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7107" name="Line 3"/>
          <p:cNvSpPr>
            <a:spLocks noChangeShapeType="1"/>
          </p:cNvSpPr>
          <p:nvPr/>
        </p:nvSpPr>
        <p:spPr bwMode="auto">
          <a:xfrm>
            <a:off x="5867400" y="1989138"/>
            <a:ext cx="165735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>
            <a:off x="1835150" y="1989138"/>
            <a:ext cx="15113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1908175" y="3284538"/>
            <a:ext cx="1439863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>
            <a:off x="7885113" y="4868863"/>
            <a:ext cx="0" cy="936625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7885113" y="3357563"/>
            <a:ext cx="0" cy="1223962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7885113" y="2133600"/>
            <a:ext cx="0" cy="935038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4500563" y="2133600"/>
            <a:ext cx="0" cy="935038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>
            <a:off x="1042988" y="2133600"/>
            <a:ext cx="0" cy="935038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>
            <a:off x="1042988" y="908050"/>
            <a:ext cx="0" cy="1008063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250825" y="549275"/>
            <a:ext cx="230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cholesterol</a:t>
            </a:r>
            <a:endParaRPr lang="el-GR" sz="2000" b="1">
              <a:solidFill>
                <a:schemeClr val="bg1"/>
              </a:solidFill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179388" y="1052513"/>
            <a:ext cx="2879725" cy="358775"/>
          </a:xfrm>
          <a:prstGeom prst="rect">
            <a:avLst/>
          </a:prstGeom>
          <a:solidFill>
            <a:schemeClr val="tx1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1547813" y="2636838"/>
            <a:ext cx="338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179388" y="1052513"/>
            <a:ext cx="3168650" cy="33655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20,22 </a:t>
            </a:r>
            <a:r>
              <a:rPr lang="en-US" sz="1600">
                <a:solidFill>
                  <a:schemeClr val="bg1"/>
                </a:solidFill>
              </a:rPr>
              <a:t>desmolase</a:t>
            </a:r>
            <a:r>
              <a:rPr lang="el-GR" sz="1600">
                <a:solidFill>
                  <a:schemeClr val="bg1"/>
                </a:solidFill>
              </a:rPr>
              <a:t> (</a:t>
            </a:r>
            <a:r>
              <a:rPr lang="en-US" sz="1600">
                <a:solidFill>
                  <a:schemeClr val="bg1"/>
                </a:solidFill>
              </a:rPr>
              <a:t>P450scc)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0" y="1773238"/>
            <a:ext cx="1909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pregnenolone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0" y="2349500"/>
            <a:ext cx="8713788" cy="358775"/>
          </a:xfrm>
          <a:prstGeom prst="rect">
            <a:avLst/>
          </a:prstGeom>
          <a:solidFill>
            <a:schemeClr val="tx1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0" y="3068638"/>
            <a:ext cx="2124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progesterone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3276600" y="1773238"/>
            <a:ext cx="3097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>
                <a:solidFill>
                  <a:schemeClr val="bg1"/>
                </a:solidFill>
              </a:rPr>
              <a:t>17-</a:t>
            </a:r>
            <a:r>
              <a:rPr lang="en-US" sz="2000">
                <a:solidFill>
                  <a:schemeClr val="bg1"/>
                </a:solidFill>
              </a:rPr>
              <a:t>OH-pregnenolone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47124" name="Text Box 20"/>
          <p:cNvSpPr txBox="1">
            <a:spLocks noChangeArrowheads="1"/>
          </p:cNvSpPr>
          <p:nvPr/>
        </p:nvSpPr>
        <p:spPr bwMode="auto">
          <a:xfrm>
            <a:off x="7451725" y="1773238"/>
            <a:ext cx="1512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DHEAS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1835150" y="1484313"/>
            <a:ext cx="1296988" cy="792162"/>
          </a:xfrm>
          <a:prstGeom prst="rect">
            <a:avLst/>
          </a:prstGeom>
          <a:solidFill>
            <a:schemeClr val="tx1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auto">
          <a:xfrm>
            <a:off x="6011863" y="1412875"/>
            <a:ext cx="1296987" cy="863600"/>
          </a:xfrm>
          <a:prstGeom prst="rect">
            <a:avLst/>
          </a:prstGeom>
          <a:solidFill>
            <a:schemeClr val="tx1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7127" name="Rectangle 23"/>
          <p:cNvSpPr>
            <a:spLocks noChangeArrowheads="1"/>
          </p:cNvSpPr>
          <p:nvPr/>
        </p:nvSpPr>
        <p:spPr bwMode="auto">
          <a:xfrm>
            <a:off x="1979613" y="2852738"/>
            <a:ext cx="1081087" cy="792162"/>
          </a:xfrm>
          <a:prstGeom prst="rect">
            <a:avLst/>
          </a:prstGeom>
          <a:solidFill>
            <a:schemeClr val="tx1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5867400" y="2781300"/>
            <a:ext cx="1225550" cy="863600"/>
          </a:xfrm>
          <a:prstGeom prst="rect">
            <a:avLst/>
          </a:prstGeom>
          <a:solidFill>
            <a:schemeClr val="tx1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7129" name="Text Box 25"/>
          <p:cNvSpPr txBox="1">
            <a:spLocks noChangeArrowheads="1"/>
          </p:cNvSpPr>
          <p:nvPr/>
        </p:nvSpPr>
        <p:spPr bwMode="auto">
          <a:xfrm>
            <a:off x="3203575" y="3068638"/>
            <a:ext cx="280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17-</a:t>
            </a:r>
            <a:r>
              <a:rPr lang="el-GR" sz="2000">
                <a:solidFill>
                  <a:schemeClr val="bg1"/>
                </a:solidFill>
              </a:rPr>
              <a:t>ΟΗ-</a:t>
            </a:r>
            <a:r>
              <a:rPr lang="en-US" sz="2000">
                <a:solidFill>
                  <a:schemeClr val="bg1"/>
                </a:solidFill>
              </a:rPr>
              <a:t>progesterone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47130" name="Text Box 26"/>
          <p:cNvSpPr txBox="1">
            <a:spLocks noChangeArrowheads="1"/>
          </p:cNvSpPr>
          <p:nvPr/>
        </p:nvSpPr>
        <p:spPr bwMode="auto">
          <a:xfrm>
            <a:off x="7164388" y="3068638"/>
            <a:ext cx="22320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00">
                <a:solidFill>
                  <a:schemeClr val="bg1"/>
                </a:solidFill>
              </a:rPr>
              <a:t>androstenedione</a:t>
            </a:r>
            <a:endParaRPr lang="el-GR" sz="1900">
              <a:solidFill>
                <a:schemeClr val="bg1"/>
              </a:solidFill>
            </a:endParaRP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6372225" y="3860800"/>
            <a:ext cx="2520950" cy="504825"/>
          </a:xfrm>
          <a:prstGeom prst="rect">
            <a:avLst/>
          </a:prstGeom>
          <a:solidFill>
            <a:schemeClr val="tx1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7132" name="Text Box 28"/>
          <p:cNvSpPr txBox="1">
            <a:spLocks noChangeArrowheads="1"/>
          </p:cNvSpPr>
          <p:nvPr/>
        </p:nvSpPr>
        <p:spPr bwMode="auto">
          <a:xfrm>
            <a:off x="6877050" y="4508500"/>
            <a:ext cx="2051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testosterone</a:t>
            </a:r>
            <a:endParaRPr lang="el-GR" sz="2000" b="1">
              <a:solidFill>
                <a:schemeClr val="bg1"/>
              </a:solidFill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6804025" y="5013325"/>
            <a:ext cx="2160588" cy="360363"/>
          </a:xfrm>
          <a:prstGeom prst="rect">
            <a:avLst/>
          </a:prstGeom>
          <a:solidFill>
            <a:schemeClr val="tx1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7134" name="Text Box 30"/>
          <p:cNvSpPr txBox="1">
            <a:spLocks noChangeArrowheads="1"/>
          </p:cNvSpPr>
          <p:nvPr/>
        </p:nvSpPr>
        <p:spPr bwMode="auto">
          <a:xfrm>
            <a:off x="6659563" y="5805488"/>
            <a:ext cx="2700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dihydrotestosterone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47135" name="Text Box 31"/>
          <p:cNvSpPr txBox="1">
            <a:spLocks noChangeArrowheads="1"/>
          </p:cNvSpPr>
          <p:nvPr/>
        </p:nvSpPr>
        <p:spPr bwMode="auto">
          <a:xfrm>
            <a:off x="6804025" y="5013325"/>
            <a:ext cx="2052638" cy="3667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5-</a:t>
            </a:r>
            <a:r>
              <a:rPr lang="el-GR">
                <a:solidFill>
                  <a:schemeClr val="bg1"/>
                </a:solidFill>
              </a:rPr>
              <a:t>α</a:t>
            </a:r>
            <a:r>
              <a:rPr lang="en-US">
                <a:solidFill>
                  <a:schemeClr val="bg1"/>
                </a:solidFill>
              </a:rPr>
              <a:t>-reductase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47136" name="Text Box 32"/>
          <p:cNvSpPr txBox="1">
            <a:spLocks noChangeArrowheads="1"/>
          </p:cNvSpPr>
          <p:nvPr/>
        </p:nvSpPr>
        <p:spPr bwMode="auto">
          <a:xfrm>
            <a:off x="6372225" y="3789363"/>
            <a:ext cx="2592388" cy="5810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17</a:t>
            </a:r>
            <a:r>
              <a:rPr lang="el-GR" sz="1600">
                <a:solidFill>
                  <a:schemeClr val="bg1"/>
                </a:solidFill>
              </a:rPr>
              <a:t>β-ΟΗ-</a:t>
            </a:r>
            <a:r>
              <a:rPr lang="en-US" sz="1600">
                <a:solidFill>
                  <a:schemeClr val="bg1"/>
                </a:solidFill>
              </a:rPr>
              <a:t>Steroid dehydrogenase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47137" name="Text Box 33"/>
          <p:cNvSpPr txBox="1">
            <a:spLocks noChangeArrowheads="1"/>
          </p:cNvSpPr>
          <p:nvPr/>
        </p:nvSpPr>
        <p:spPr bwMode="auto">
          <a:xfrm>
            <a:off x="2051050" y="1557338"/>
            <a:ext cx="1225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47138" name="Text Box 34"/>
          <p:cNvSpPr txBox="1">
            <a:spLocks noChangeArrowheads="1"/>
          </p:cNvSpPr>
          <p:nvPr/>
        </p:nvSpPr>
        <p:spPr bwMode="auto">
          <a:xfrm>
            <a:off x="1763713" y="1484313"/>
            <a:ext cx="1441450" cy="8255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17-α </a:t>
            </a:r>
            <a:r>
              <a:rPr lang="en-US" sz="1600">
                <a:solidFill>
                  <a:schemeClr val="bg1"/>
                </a:solidFill>
              </a:rPr>
              <a:t>hydroxylase (</a:t>
            </a:r>
            <a:r>
              <a:rPr lang="el-GR" sz="1600">
                <a:solidFill>
                  <a:schemeClr val="bg1"/>
                </a:solidFill>
              </a:rPr>
              <a:t>Ρ450</a:t>
            </a:r>
            <a:r>
              <a:rPr lang="en-US" sz="1600">
                <a:solidFill>
                  <a:schemeClr val="bg1"/>
                </a:solidFill>
              </a:rPr>
              <a:t>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47139" name="Text Box 35"/>
          <p:cNvSpPr txBox="1">
            <a:spLocks noChangeArrowheads="1"/>
          </p:cNvSpPr>
          <p:nvPr/>
        </p:nvSpPr>
        <p:spPr bwMode="auto">
          <a:xfrm>
            <a:off x="6011863" y="1484313"/>
            <a:ext cx="1366837" cy="5810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17,20 lyase (P450c17)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47140" name="Text Box 36"/>
          <p:cNvSpPr txBox="1">
            <a:spLocks noChangeArrowheads="1"/>
          </p:cNvSpPr>
          <p:nvPr/>
        </p:nvSpPr>
        <p:spPr bwMode="auto">
          <a:xfrm>
            <a:off x="1763713" y="2852738"/>
            <a:ext cx="1512887" cy="8255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17-α </a:t>
            </a:r>
            <a:r>
              <a:rPr lang="en-US" sz="1400">
                <a:solidFill>
                  <a:schemeClr val="bg1"/>
                </a:solidFill>
              </a:rPr>
              <a:t>hydroxylase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</a:t>
            </a:r>
            <a:r>
              <a:rPr lang="el-GR" sz="1600">
                <a:solidFill>
                  <a:schemeClr val="bg1"/>
                </a:solidFill>
              </a:rPr>
              <a:t>Ρ450</a:t>
            </a:r>
            <a:r>
              <a:rPr lang="en-US" sz="1600">
                <a:solidFill>
                  <a:schemeClr val="bg1"/>
                </a:solidFill>
              </a:rPr>
              <a:t>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47141" name="Text Box 37"/>
          <p:cNvSpPr txBox="1">
            <a:spLocks noChangeArrowheads="1"/>
          </p:cNvSpPr>
          <p:nvPr/>
        </p:nvSpPr>
        <p:spPr bwMode="auto">
          <a:xfrm>
            <a:off x="5867400" y="2852738"/>
            <a:ext cx="1225550" cy="5810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17,20 </a:t>
            </a:r>
            <a:r>
              <a:rPr lang="en-US" sz="1500">
                <a:solidFill>
                  <a:schemeClr val="bg1"/>
                </a:solidFill>
              </a:rPr>
              <a:t>lyase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(P450c17)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47142" name="Text Box 38"/>
          <p:cNvSpPr txBox="1">
            <a:spLocks noChangeArrowheads="1"/>
          </p:cNvSpPr>
          <p:nvPr/>
        </p:nvSpPr>
        <p:spPr bwMode="auto">
          <a:xfrm>
            <a:off x="250825" y="2349500"/>
            <a:ext cx="8642350" cy="3667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3</a:t>
            </a:r>
            <a:r>
              <a:rPr lang="el-GR">
                <a:solidFill>
                  <a:schemeClr val="bg1"/>
                </a:solidFill>
              </a:rPr>
              <a:t>β-</a:t>
            </a:r>
            <a:r>
              <a:rPr lang="en-US">
                <a:solidFill>
                  <a:schemeClr val="bg1"/>
                </a:solidFill>
              </a:rPr>
              <a:t>OH-Steroid dehydrogenase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165927" name="Text Box 39"/>
          <p:cNvSpPr txBox="1">
            <a:spLocks noChangeArrowheads="1"/>
          </p:cNvSpPr>
          <p:nvPr/>
        </p:nvSpPr>
        <p:spPr bwMode="auto">
          <a:xfrm>
            <a:off x="4140200" y="0"/>
            <a:ext cx="46085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200" b="1" i="1" u="sng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Testes…</a:t>
            </a:r>
            <a:endParaRPr lang="el-GR" sz="3200" b="1" i="1" u="sng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Line 2"/>
          <p:cNvSpPr>
            <a:spLocks noChangeShapeType="1"/>
          </p:cNvSpPr>
          <p:nvPr/>
        </p:nvSpPr>
        <p:spPr bwMode="auto">
          <a:xfrm>
            <a:off x="5795963" y="3284538"/>
            <a:ext cx="1439862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5867400" y="1989138"/>
            <a:ext cx="165735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1835150" y="1989138"/>
            <a:ext cx="15113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>
            <a:off x="1908175" y="3284538"/>
            <a:ext cx="1439863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>
            <a:off x="7885113" y="4868863"/>
            <a:ext cx="0" cy="936625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>
            <a:off x="7885113" y="3357563"/>
            <a:ext cx="0" cy="1223962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>
            <a:off x="7885113" y="2133600"/>
            <a:ext cx="0" cy="935038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>
            <a:off x="4500563" y="2133600"/>
            <a:ext cx="0" cy="935038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8138" name="Line 10"/>
          <p:cNvSpPr>
            <a:spLocks noChangeShapeType="1"/>
          </p:cNvSpPr>
          <p:nvPr/>
        </p:nvSpPr>
        <p:spPr bwMode="auto">
          <a:xfrm>
            <a:off x="1042988" y="2133600"/>
            <a:ext cx="0" cy="935038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>
            <a:off x="1042988" y="908050"/>
            <a:ext cx="0" cy="1008063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250825" y="549275"/>
            <a:ext cx="230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cholesterol</a:t>
            </a:r>
            <a:endParaRPr lang="el-GR" sz="2000" b="1">
              <a:solidFill>
                <a:schemeClr val="bg1"/>
              </a:solidFill>
            </a:endParaRP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179388" y="1052513"/>
            <a:ext cx="2879725" cy="358775"/>
          </a:xfrm>
          <a:prstGeom prst="rect">
            <a:avLst/>
          </a:prstGeom>
          <a:solidFill>
            <a:schemeClr val="tx1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142" name="Text Box 14"/>
          <p:cNvSpPr txBox="1">
            <a:spLocks noChangeArrowheads="1"/>
          </p:cNvSpPr>
          <p:nvPr/>
        </p:nvSpPr>
        <p:spPr bwMode="auto">
          <a:xfrm>
            <a:off x="1547813" y="2636838"/>
            <a:ext cx="338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179388" y="1052513"/>
            <a:ext cx="3168650" cy="33655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20,22 </a:t>
            </a:r>
            <a:r>
              <a:rPr lang="en-US" sz="1600">
                <a:solidFill>
                  <a:schemeClr val="bg1"/>
                </a:solidFill>
              </a:rPr>
              <a:t>desmolase</a:t>
            </a:r>
            <a:r>
              <a:rPr lang="el-GR" sz="1600">
                <a:solidFill>
                  <a:schemeClr val="bg1"/>
                </a:solidFill>
              </a:rPr>
              <a:t> (</a:t>
            </a:r>
            <a:r>
              <a:rPr lang="en-US" sz="1600">
                <a:solidFill>
                  <a:schemeClr val="bg1"/>
                </a:solidFill>
              </a:rPr>
              <a:t>P450scc)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0" y="1773238"/>
            <a:ext cx="1909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pregnenolone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0" y="2349500"/>
            <a:ext cx="8713788" cy="358775"/>
          </a:xfrm>
          <a:prstGeom prst="rect">
            <a:avLst/>
          </a:prstGeom>
          <a:solidFill>
            <a:schemeClr val="tx1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146" name="Text Box 18"/>
          <p:cNvSpPr txBox="1">
            <a:spLocks noChangeArrowheads="1"/>
          </p:cNvSpPr>
          <p:nvPr/>
        </p:nvSpPr>
        <p:spPr bwMode="auto">
          <a:xfrm>
            <a:off x="0" y="3068638"/>
            <a:ext cx="2124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progesterone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48147" name="Text Box 19"/>
          <p:cNvSpPr txBox="1">
            <a:spLocks noChangeArrowheads="1"/>
          </p:cNvSpPr>
          <p:nvPr/>
        </p:nvSpPr>
        <p:spPr bwMode="auto">
          <a:xfrm>
            <a:off x="3276600" y="1773238"/>
            <a:ext cx="3097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>
                <a:solidFill>
                  <a:schemeClr val="bg1"/>
                </a:solidFill>
              </a:rPr>
              <a:t>17-</a:t>
            </a:r>
            <a:r>
              <a:rPr lang="en-US" sz="2000">
                <a:solidFill>
                  <a:schemeClr val="bg1"/>
                </a:solidFill>
              </a:rPr>
              <a:t>OH-pregnenolone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48148" name="Text Box 20"/>
          <p:cNvSpPr txBox="1">
            <a:spLocks noChangeArrowheads="1"/>
          </p:cNvSpPr>
          <p:nvPr/>
        </p:nvSpPr>
        <p:spPr bwMode="auto">
          <a:xfrm>
            <a:off x="7451725" y="1773238"/>
            <a:ext cx="1512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DHEAS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48149" name="Rectangle 21"/>
          <p:cNvSpPr>
            <a:spLocks noChangeArrowheads="1"/>
          </p:cNvSpPr>
          <p:nvPr/>
        </p:nvSpPr>
        <p:spPr bwMode="auto">
          <a:xfrm>
            <a:off x="1835150" y="1484313"/>
            <a:ext cx="1296988" cy="792162"/>
          </a:xfrm>
          <a:prstGeom prst="rect">
            <a:avLst/>
          </a:prstGeom>
          <a:solidFill>
            <a:schemeClr val="tx1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150" name="Rectangle 22"/>
          <p:cNvSpPr>
            <a:spLocks noChangeArrowheads="1"/>
          </p:cNvSpPr>
          <p:nvPr/>
        </p:nvSpPr>
        <p:spPr bwMode="auto">
          <a:xfrm>
            <a:off x="6011863" y="1412875"/>
            <a:ext cx="1296987" cy="863600"/>
          </a:xfrm>
          <a:prstGeom prst="rect">
            <a:avLst/>
          </a:prstGeom>
          <a:solidFill>
            <a:schemeClr val="tx1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151" name="Rectangle 23"/>
          <p:cNvSpPr>
            <a:spLocks noChangeArrowheads="1"/>
          </p:cNvSpPr>
          <p:nvPr/>
        </p:nvSpPr>
        <p:spPr bwMode="auto">
          <a:xfrm>
            <a:off x="1979613" y="2852738"/>
            <a:ext cx="1081087" cy="792162"/>
          </a:xfrm>
          <a:prstGeom prst="rect">
            <a:avLst/>
          </a:prstGeom>
          <a:solidFill>
            <a:schemeClr val="tx1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152" name="Rectangle 24"/>
          <p:cNvSpPr>
            <a:spLocks noChangeArrowheads="1"/>
          </p:cNvSpPr>
          <p:nvPr/>
        </p:nvSpPr>
        <p:spPr bwMode="auto">
          <a:xfrm>
            <a:off x="5867400" y="2781300"/>
            <a:ext cx="1225550" cy="863600"/>
          </a:xfrm>
          <a:prstGeom prst="rect">
            <a:avLst/>
          </a:prstGeom>
          <a:solidFill>
            <a:schemeClr val="tx1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153" name="Text Box 25"/>
          <p:cNvSpPr txBox="1">
            <a:spLocks noChangeArrowheads="1"/>
          </p:cNvSpPr>
          <p:nvPr/>
        </p:nvSpPr>
        <p:spPr bwMode="auto">
          <a:xfrm>
            <a:off x="3203575" y="3068638"/>
            <a:ext cx="280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17-</a:t>
            </a:r>
            <a:r>
              <a:rPr lang="el-GR" sz="2000">
                <a:solidFill>
                  <a:schemeClr val="bg1"/>
                </a:solidFill>
              </a:rPr>
              <a:t>ΟΗ-</a:t>
            </a:r>
            <a:r>
              <a:rPr lang="en-US" sz="2000">
                <a:solidFill>
                  <a:schemeClr val="bg1"/>
                </a:solidFill>
              </a:rPr>
              <a:t>progesterone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48154" name="Text Box 26"/>
          <p:cNvSpPr txBox="1">
            <a:spLocks noChangeArrowheads="1"/>
          </p:cNvSpPr>
          <p:nvPr/>
        </p:nvSpPr>
        <p:spPr bwMode="auto">
          <a:xfrm>
            <a:off x="7164388" y="3068638"/>
            <a:ext cx="22320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00">
                <a:solidFill>
                  <a:schemeClr val="bg1"/>
                </a:solidFill>
              </a:rPr>
              <a:t>androstenedione</a:t>
            </a:r>
            <a:endParaRPr lang="el-GR" sz="1900">
              <a:solidFill>
                <a:schemeClr val="bg1"/>
              </a:solidFill>
            </a:endParaRPr>
          </a:p>
        </p:txBody>
      </p:sp>
      <p:sp>
        <p:nvSpPr>
          <p:cNvPr id="48155" name="Rectangle 27"/>
          <p:cNvSpPr>
            <a:spLocks noChangeArrowheads="1"/>
          </p:cNvSpPr>
          <p:nvPr/>
        </p:nvSpPr>
        <p:spPr bwMode="auto">
          <a:xfrm>
            <a:off x="6372225" y="3860800"/>
            <a:ext cx="2520950" cy="504825"/>
          </a:xfrm>
          <a:prstGeom prst="rect">
            <a:avLst/>
          </a:prstGeom>
          <a:solidFill>
            <a:schemeClr val="tx1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156" name="Text Box 28"/>
          <p:cNvSpPr txBox="1">
            <a:spLocks noChangeArrowheads="1"/>
          </p:cNvSpPr>
          <p:nvPr/>
        </p:nvSpPr>
        <p:spPr bwMode="auto">
          <a:xfrm>
            <a:off x="6877050" y="4508500"/>
            <a:ext cx="2051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testosterone</a:t>
            </a:r>
            <a:endParaRPr lang="el-GR" sz="2000" b="1">
              <a:solidFill>
                <a:schemeClr val="bg1"/>
              </a:solidFill>
            </a:endParaRPr>
          </a:p>
        </p:txBody>
      </p:sp>
      <p:sp>
        <p:nvSpPr>
          <p:cNvPr id="48157" name="Rectangle 29"/>
          <p:cNvSpPr>
            <a:spLocks noChangeArrowheads="1"/>
          </p:cNvSpPr>
          <p:nvPr/>
        </p:nvSpPr>
        <p:spPr bwMode="auto">
          <a:xfrm>
            <a:off x="6804025" y="5013325"/>
            <a:ext cx="2160588" cy="360363"/>
          </a:xfrm>
          <a:prstGeom prst="rect">
            <a:avLst/>
          </a:prstGeom>
          <a:solidFill>
            <a:schemeClr val="tx1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158" name="Text Box 30"/>
          <p:cNvSpPr txBox="1">
            <a:spLocks noChangeArrowheads="1"/>
          </p:cNvSpPr>
          <p:nvPr/>
        </p:nvSpPr>
        <p:spPr bwMode="auto">
          <a:xfrm>
            <a:off x="6659563" y="5805488"/>
            <a:ext cx="2700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dihydrotestosterone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48159" name="Text Box 31"/>
          <p:cNvSpPr txBox="1">
            <a:spLocks noChangeArrowheads="1"/>
          </p:cNvSpPr>
          <p:nvPr/>
        </p:nvSpPr>
        <p:spPr bwMode="auto">
          <a:xfrm>
            <a:off x="6804025" y="5013325"/>
            <a:ext cx="2052638" cy="3667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5-</a:t>
            </a:r>
            <a:r>
              <a:rPr lang="el-GR">
                <a:solidFill>
                  <a:schemeClr val="bg1"/>
                </a:solidFill>
              </a:rPr>
              <a:t>α</a:t>
            </a:r>
            <a:r>
              <a:rPr lang="en-US">
                <a:solidFill>
                  <a:schemeClr val="bg1"/>
                </a:solidFill>
              </a:rPr>
              <a:t>-reductase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48160" name="Text Box 32"/>
          <p:cNvSpPr txBox="1">
            <a:spLocks noChangeArrowheads="1"/>
          </p:cNvSpPr>
          <p:nvPr/>
        </p:nvSpPr>
        <p:spPr bwMode="auto">
          <a:xfrm>
            <a:off x="6372225" y="3789363"/>
            <a:ext cx="2592388" cy="5810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17</a:t>
            </a:r>
            <a:r>
              <a:rPr lang="el-GR" sz="1600">
                <a:solidFill>
                  <a:schemeClr val="bg1"/>
                </a:solidFill>
              </a:rPr>
              <a:t>β-ΟΗ-</a:t>
            </a:r>
            <a:r>
              <a:rPr lang="en-US" sz="1600">
                <a:solidFill>
                  <a:schemeClr val="bg1"/>
                </a:solidFill>
              </a:rPr>
              <a:t>Steroid dehydrogenase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48161" name="Text Box 33"/>
          <p:cNvSpPr txBox="1">
            <a:spLocks noChangeArrowheads="1"/>
          </p:cNvSpPr>
          <p:nvPr/>
        </p:nvSpPr>
        <p:spPr bwMode="auto">
          <a:xfrm>
            <a:off x="2051050" y="1557338"/>
            <a:ext cx="1225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48162" name="Text Box 34"/>
          <p:cNvSpPr txBox="1">
            <a:spLocks noChangeArrowheads="1"/>
          </p:cNvSpPr>
          <p:nvPr/>
        </p:nvSpPr>
        <p:spPr bwMode="auto">
          <a:xfrm>
            <a:off x="1763713" y="1484313"/>
            <a:ext cx="1441450" cy="8255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17-α </a:t>
            </a:r>
            <a:r>
              <a:rPr lang="en-US" sz="1600">
                <a:solidFill>
                  <a:schemeClr val="bg1"/>
                </a:solidFill>
              </a:rPr>
              <a:t>hydroxylase (</a:t>
            </a:r>
            <a:r>
              <a:rPr lang="el-GR" sz="1600">
                <a:solidFill>
                  <a:schemeClr val="bg1"/>
                </a:solidFill>
              </a:rPr>
              <a:t>Ρ450</a:t>
            </a:r>
            <a:r>
              <a:rPr lang="en-US" sz="1600">
                <a:solidFill>
                  <a:schemeClr val="bg1"/>
                </a:solidFill>
              </a:rPr>
              <a:t>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48163" name="Text Box 35"/>
          <p:cNvSpPr txBox="1">
            <a:spLocks noChangeArrowheads="1"/>
          </p:cNvSpPr>
          <p:nvPr/>
        </p:nvSpPr>
        <p:spPr bwMode="auto">
          <a:xfrm>
            <a:off x="6011863" y="1484313"/>
            <a:ext cx="1366837" cy="5810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17,20 lyase (P450c17)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48164" name="Text Box 36"/>
          <p:cNvSpPr txBox="1">
            <a:spLocks noChangeArrowheads="1"/>
          </p:cNvSpPr>
          <p:nvPr/>
        </p:nvSpPr>
        <p:spPr bwMode="auto">
          <a:xfrm>
            <a:off x="1763713" y="2852738"/>
            <a:ext cx="1512887" cy="8255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17-α </a:t>
            </a:r>
            <a:r>
              <a:rPr lang="en-US" sz="1400">
                <a:solidFill>
                  <a:schemeClr val="bg1"/>
                </a:solidFill>
              </a:rPr>
              <a:t>hydroxylase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</a:t>
            </a:r>
            <a:r>
              <a:rPr lang="el-GR" sz="1600">
                <a:solidFill>
                  <a:schemeClr val="bg1"/>
                </a:solidFill>
              </a:rPr>
              <a:t>Ρ450</a:t>
            </a:r>
            <a:r>
              <a:rPr lang="en-US" sz="1600">
                <a:solidFill>
                  <a:schemeClr val="bg1"/>
                </a:solidFill>
              </a:rPr>
              <a:t>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48165" name="Text Box 37"/>
          <p:cNvSpPr txBox="1">
            <a:spLocks noChangeArrowheads="1"/>
          </p:cNvSpPr>
          <p:nvPr/>
        </p:nvSpPr>
        <p:spPr bwMode="auto">
          <a:xfrm>
            <a:off x="5867400" y="2852738"/>
            <a:ext cx="1225550" cy="5810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17,20 </a:t>
            </a:r>
            <a:r>
              <a:rPr lang="en-US" sz="1500">
                <a:solidFill>
                  <a:schemeClr val="bg1"/>
                </a:solidFill>
              </a:rPr>
              <a:t>lyase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(P450c17)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48166" name="Text Box 38"/>
          <p:cNvSpPr txBox="1">
            <a:spLocks noChangeArrowheads="1"/>
          </p:cNvSpPr>
          <p:nvPr/>
        </p:nvSpPr>
        <p:spPr bwMode="auto">
          <a:xfrm>
            <a:off x="250825" y="2349500"/>
            <a:ext cx="8642350" cy="3667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3</a:t>
            </a:r>
            <a:r>
              <a:rPr lang="el-GR">
                <a:solidFill>
                  <a:schemeClr val="bg1"/>
                </a:solidFill>
              </a:rPr>
              <a:t>β-</a:t>
            </a:r>
            <a:r>
              <a:rPr lang="en-US">
                <a:solidFill>
                  <a:schemeClr val="bg1"/>
                </a:solidFill>
              </a:rPr>
              <a:t>OH-Steroid dehydrogenase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167975" name="Text Box 39"/>
          <p:cNvSpPr txBox="1">
            <a:spLocks noChangeArrowheads="1"/>
          </p:cNvSpPr>
          <p:nvPr/>
        </p:nvSpPr>
        <p:spPr bwMode="auto">
          <a:xfrm>
            <a:off x="4140200" y="0"/>
            <a:ext cx="46085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200" b="1" i="1" u="sng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Adrenals…</a:t>
            </a:r>
            <a:endParaRPr lang="el-GR" sz="3200" b="1" i="1" u="sng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168" name="Text Box 40"/>
          <p:cNvSpPr txBox="1">
            <a:spLocks noChangeArrowheads="1"/>
          </p:cNvSpPr>
          <p:nvPr/>
        </p:nvSpPr>
        <p:spPr bwMode="auto">
          <a:xfrm>
            <a:off x="323850" y="3789363"/>
            <a:ext cx="518477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>
                <a:solidFill>
                  <a:srgbClr val="FF0000"/>
                </a:solidFill>
              </a:rPr>
              <a:t>21-</a:t>
            </a:r>
            <a:r>
              <a:rPr lang="en-US" b="1">
                <a:solidFill>
                  <a:srgbClr val="FF0000"/>
                </a:solidFill>
              </a:rPr>
              <a:t>hydroxylase</a:t>
            </a:r>
            <a:endParaRPr lang="el-GR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Line 2"/>
          <p:cNvSpPr>
            <a:spLocks noChangeShapeType="1"/>
          </p:cNvSpPr>
          <p:nvPr/>
        </p:nvSpPr>
        <p:spPr bwMode="auto">
          <a:xfrm>
            <a:off x="5795963" y="3284538"/>
            <a:ext cx="1439862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9155" name="Line 3"/>
          <p:cNvSpPr>
            <a:spLocks noChangeShapeType="1"/>
          </p:cNvSpPr>
          <p:nvPr/>
        </p:nvSpPr>
        <p:spPr bwMode="auto">
          <a:xfrm>
            <a:off x="5867400" y="1989138"/>
            <a:ext cx="165735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835150" y="1989138"/>
            <a:ext cx="15113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1908175" y="3284538"/>
            <a:ext cx="1439863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7885113" y="4868863"/>
            <a:ext cx="0" cy="936625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7885113" y="3357563"/>
            <a:ext cx="0" cy="1223962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>
            <a:off x="7885113" y="2133600"/>
            <a:ext cx="0" cy="935038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4873" name="Line 9"/>
          <p:cNvSpPr>
            <a:spLocks noChangeShapeType="1"/>
          </p:cNvSpPr>
          <p:nvPr/>
        </p:nvSpPr>
        <p:spPr bwMode="auto">
          <a:xfrm>
            <a:off x="4500563" y="4941888"/>
            <a:ext cx="0" cy="935037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4874" name="Line 10"/>
          <p:cNvSpPr>
            <a:spLocks noChangeShapeType="1"/>
          </p:cNvSpPr>
          <p:nvPr/>
        </p:nvSpPr>
        <p:spPr bwMode="auto">
          <a:xfrm>
            <a:off x="4500563" y="3500438"/>
            <a:ext cx="0" cy="1081087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9163" name="Line 11"/>
          <p:cNvSpPr>
            <a:spLocks noChangeShapeType="1"/>
          </p:cNvSpPr>
          <p:nvPr/>
        </p:nvSpPr>
        <p:spPr bwMode="auto">
          <a:xfrm>
            <a:off x="4500563" y="2133600"/>
            <a:ext cx="0" cy="935038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4876" name="Line 12"/>
          <p:cNvSpPr>
            <a:spLocks noChangeShapeType="1"/>
          </p:cNvSpPr>
          <p:nvPr/>
        </p:nvSpPr>
        <p:spPr bwMode="auto">
          <a:xfrm>
            <a:off x="1042988" y="4868863"/>
            <a:ext cx="0" cy="1008062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4877" name="Line 13"/>
          <p:cNvSpPr>
            <a:spLocks noChangeShapeType="1"/>
          </p:cNvSpPr>
          <p:nvPr/>
        </p:nvSpPr>
        <p:spPr bwMode="auto">
          <a:xfrm>
            <a:off x="1042988" y="3500438"/>
            <a:ext cx="0" cy="10795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9166" name="Line 14"/>
          <p:cNvSpPr>
            <a:spLocks noChangeShapeType="1"/>
          </p:cNvSpPr>
          <p:nvPr/>
        </p:nvSpPr>
        <p:spPr bwMode="auto">
          <a:xfrm>
            <a:off x="1042988" y="2133600"/>
            <a:ext cx="0" cy="935038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9167" name="Line 15"/>
          <p:cNvSpPr>
            <a:spLocks noChangeShapeType="1"/>
          </p:cNvSpPr>
          <p:nvPr/>
        </p:nvSpPr>
        <p:spPr bwMode="auto">
          <a:xfrm>
            <a:off x="1042988" y="908050"/>
            <a:ext cx="0" cy="1008063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250825" y="549275"/>
            <a:ext cx="230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cholesterol</a:t>
            </a:r>
            <a:endParaRPr lang="el-GR" sz="2000" b="1">
              <a:solidFill>
                <a:schemeClr val="bg1"/>
              </a:solidFill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179388" y="1052513"/>
            <a:ext cx="2879725" cy="358775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1547813" y="2636838"/>
            <a:ext cx="3384550" cy="36671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179388" y="1052513"/>
            <a:ext cx="3168650" cy="33655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20,22 </a:t>
            </a:r>
            <a:r>
              <a:rPr lang="en-US" sz="1600">
                <a:solidFill>
                  <a:schemeClr val="bg1"/>
                </a:solidFill>
              </a:rPr>
              <a:t>desmolase</a:t>
            </a:r>
            <a:r>
              <a:rPr lang="el-GR" sz="1600">
                <a:solidFill>
                  <a:schemeClr val="bg1"/>
                </a:solidFill>
              </a:rPr>
              <a:t>(</a:t>
            </a:r>
            <a:r>
              <a:rPr lang="en-US" sz="1600">
                <a:solidFill>
                  <a:schemeClr val="bg1"/>
                </a:solidFill>
              </a:rPr>
              <a:t>P450scc)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0" y="1773238"/>
            <a:ext cx="1909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pregnenolone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49173" name="Rectangle 21"/>
          <p:cNvSpPr>
            <a:spLocks noChangeArrowheads="1"/>
          </p:cNvSpPr>
          <p:nvPr/>
        </p:nvSpPr>
        <p:spPr bwMode="auto">
          <a:xfrm>
            <a:off x="0" y="2349500"/>
            <a:ext cx="8713788" cy="358775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9174" name="Text Box 22"/>
          <p:cNvSpPr txBox="1">
            <a:spLocks noChangeArrowheads="1"/>
          </p:cNvSpPr>
          <p:nvPr/>
        </p:nvSpPr>
        <p:spPr bwMode="auto">
          <a:xfrm>
            <a:off x="0" y="3068638"/>
            <a:ext cx="2124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progesterone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49175" name="Rectangle 23"/>
          <p:cNvSpPr>
            <a:spLocks noChangeArrowheads="1"/>
          </p:cNvSpPr>
          <p:nvPr/>
        </p:nvSpPr>
        <p:spPr bwMode="auto">
          <a:xfrm>
            <a:off x="323850" y="3789363"/>
            <a:ext cx="5257800" cy="360362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64888" name="Text Box 24"/>
          <p:cNvSpPr txBox="1">
            <a:spLocks noChangeArrowheads="1"/>
          </p:cNvSpPr>
          <p:nvPr/>
        </p:nvSpPr>
        <p:spPr bwMode="auto">
          <a:xfrm>
            <a:off x="179388" y="4508500"/>
            <a:ext cx="3671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deoxycorticosterone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164889" name="Rectangle 25"/>
          <p:cNvSpPr>
            <a:spLocks noChangeArrowheads="1"/>
          </p:cNvSpPr>
          <p:nvPr/>
        </p:nvSpPr>
        <p:spPr bwMode="auto">
          <a:xfrm>
            <a:off x="323850" y="5084763"/>
            <a:ext cx="5400675" cy="360362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64890" name="Text Box 26"/>
          <p:cNvSpPr txBox="1">
            <a:spLocks noChangeArrowheads="1"/>
          </p:cNvSpPr>
          <p:nvPr/>
        </p:nvSpPr>
        <p:spPr bwMode="auto">
          <a:xfrm>
            <a:off x="250825" y="5805488"/>
            <a:ext cx="266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corticosterone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164891" name="Text Box 27"/>
          <p:cNvSpPr txBox="1">
            <a:spLocks noChangeArrowheads="1"/>
          </p:cNvSpPr>
          <p:nvPr/>
        </p:nvSpPr>
        <p:spPr bwMode="auto">
          <a:xfrm>
            <a:off x="250825" y="6461125"/>
            <a:ext cx="230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aldosterone</a:t>
            </a:r>
            <a:endParaRPr lang="el-GR" sz="2000" b="1">
              <a:solidFill>
                <a:schemeClr val="bg1"/>
              </a:solidFill>
            </a:endParaRPr>
          </a:p>
        </p:txBody>
      </p:sp>
      <p:sp>
        <p:nvSpPr>
          <p:cNvPr id="49180" name="Text Box 28"/>
          <p:cNvSpPr txBox="1">
            <a:spLocks noChangeArrowheads="1"/>
          </p:cNvSpPr>
          <p:nvPr/>
        </p:nvSpPr>
        <p:spPr bwMode="auto">
          <a:xfrm>
            <a:off x="3276600" y="1773238"/>
            <a:ext cx="3097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>
                <a:solidFill>
                  <a:schemeClr val="bg1"/>
                </a:solidFill>
              </a:rPr>
              <a:t>17-</a:t>
            </a:r>
            <a:r>
              <a:rPr lang="en-US" sz="2000">
                <a:solidFill>
                  <a:schemeClr val="bg1"/>
                </a:solidFill>
              </a:rPr>
              <a:t>OH-pregnenolone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49181" name="Text Box 29"/>
          <p:cNvSpPr txBox="1">
            <a:spLocks noChangeArrowheads="1"/>
          </p:cNvSpPr>
          <p:nvPr/>
        </p:nvSpPr>
        <p:spPr bwMode="auto">
          <a:xfrm>
            <a:off x="7451725" y="1773238"/>
            <a:ext cx="1512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DHEAS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49182" name="Rectangle 30"/>
          <p:cNvSpPr>
            <a:spLocks noChangeArrowheads="1"/>
          </p:cNvSpPr>
          <p:nvPr/>
        </p:nvSpPr>
        <p:spPr bwMode="auto">
          <a:xfrm>
            <a:off x="1835150" y="1484313"/>
            <a:ext cx="1296988" cy="792162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9183" name="Rectangle 31"/>
          <p:cNvSpPr>
            <a:spLocks noChangeArrowheads="1"/>
          </p:cNvSpPr>
          <p:nvPr/>
        </p:nvSpPr>
        <p:spPr bwMode="auto">
          <a:xfrm>
            <a:off x="6011863" y="1412875"/>
            <a:ext cx="1296987" cy="863600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9184" name="Rectangle 32"/>
          <p:cNvSpPr>
            <a:spLocks noChangeArrowheads="1"/>
          </p:cNvSpPr>
          <p:nvPr/>
        </p:nvSpPr>
        <p:spPr bwMode="auto">
          <a:xfrm>
            <a:off x="1979613" y="2852738"/>
            <a:ext cx="1081087" cy="792162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9185" name="Rectangle 33"/>
          <p:cNvSpPr>
            <a:spLocks noChangeArrowheads="1"/>
          </p:cNvSpPr>
          <p:nvPr/>
        </p:nvSpPr>
        <p:spPr bwMode="auto">
          <a:xfrm>
            <a:off x="5867400" y="2781300"/>
            <a:ext cx="1225550" cy="863600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9186" name="Text Box 34"/>
          <p:cNvSpPr txBox="1">
            <a:spLocks noChangeArrowheads="1"/>
          </p:cNvSpPr>
          <p:nvPr/>
        </p:nvSpPr>
        <p:spPr bwMode="auto">
          <a:xfrm>
            <a:off x="3203575" y="3068638"/>
            <a:ext cx="280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17-</a:t>
            </a:r>
            <a:r>
              <a:rPr lang="el-GR" sz="2000">
                <a:solidFill>
                  <a:schemeClr val="bg1"/>
                </a:solidFill>
              </a:rPr>
              <a:t>ΟΗ-</a:t>
            </a:r>
            <a:r>
              <a:rPr lang="en-US" sz="2000">
                <a:solidFill>
                  <a:schemeClr val="bg1"/>
                </a:solidFill>
              </a:rPr>
              <a:t>progesterone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164899" name="Text Box 35"/>
          <p:cNvSpPr txBox="1">
            <a:spLocks noChangeArrowheads="1"/>
          </p:cNvSpPr>
          <p:nvPr/>
        </p:nvSpPr>
        <p:spPr bwMode="auto">
          <a:xfrm>
            <a:off x="3492500" y="4508500"/>
            <a:ext cx="237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11-deoxycortisol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164900" name="Text Box 36"/>
          <p:cNvSpPr txBox="1">
            <a:spLocks noChangeArrowheads="1"/>
          </p:cNvSpPr>
          <p:nvPr/>
        </p:nvSpPr>
        <p:spPr bwMode="auto">
          <a:xfrm>
            <a:off x="3779838" y="5805488"/>
            <a:ext cx="2016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cortisol</a:t>
            </a:r>
            <a:endParaRPr lang="el-GR" sz="2000" b="1">
              <a:solidFill>
                <a:schemeClr val="bg1"/>
              </a:solidFill>
            </a:endParaRPr>
          </a:p>
        </p:txBody>
      </p:sp>
      <p:sp>
        <p:nvSpPr>
          <p:cNvPr id="49189" name="Text Box 37"/>
          <p:cNvSpPr txBox="1">
            <a:spLocks noChangeArrowheads="1"/>
          </p:cNvSpPr>
          <p:nvPr/>
        </p:nvSpPr>
        <p:spPr bwMode="auto">
          <a:xfrm>
            <a:off x="7164388" y="3068638"/>
            <a:ext cx="22320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00">
                <a:solidFill>
                  <a:schemeClr val="bg1"/>
                </a:solidFill>
              </a:rPr>
              <a:t>androstenedione</a:t>
            </a:r>
            <a:endParaRPr lang="el-GR" sz="1900">
              <a:solidFill>
                <a:schemeClr val="bg1"/>
              </a:solidFill>
            </a:endParaRPr>
          </a:p>
        </p:txBody>
      </p:sp>
      <p:sp>
        <p:nvSpPr>
          <p:cNvPr id="49190" name="Rectangle 38"/>
          <p:cNvSpPr>
            <a:spLocks noChangeArrowheads="1"/>
          </p:cNvSpPr>
          <p:nvPr/>
        </p:nvSpPr>
        <p:spPr bwMode="auto">
          <a:xfrm>
            <a:off x="6443663" y="3789363"/>
            <a:ext cx="2520950" cy="504825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9191" name="Text Box 39"/>
          <p:cNvSpPr txBox="1">
            <a:spLocks noChangeArrowheads="1"/>
          </p:cNvSpPr>
          <p:nvPr/>
        </p:nvSpPr>
        <p:spPr bwMode="auto">
          <a:xfrm>
            <a:off x="6877050" y="4508500"/>
            <a:ext cx="2051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testosterone</a:t>
            </a:r>
            <a:endParaRPr lang="el-GR" sz="2000" b="1">
              <a:solidFill>
                <a:schemeClr val="bg1"/>
              </a:solidFill>
            </a:endParaRPr>
          </a:p>
        </p:txBody>
      </p:sp>
      <p:sp>
        <p:nvSpPr>
          <p:cNvPr id="49192" name="Rectangle 40"/>
          <p:cNvSpPr>
            <a:spLocks noChangeArrowheads="1"/>
          </p:cNvSpPr>
          <p:nvPr/>
        </p:nvSpPr>
        <p:spPr bwMode="auto">
          <a:xfrm>
            <a:off x="6804025" y="5013325"/>
            <a:ext cx="2160588" cy="360363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9193" name="Text Box 41"/>
          <p:cNvSpPr txBox="1">
            <a:spLocks noChangeArrowheads="1"/>
          </p:cNvSpPr>
          <p:nvPr/>
        </p:nvSpPr>
        <p:spPr bwMode="auto">
          <a:xfrm>
            <a:off x="6659563" y="5805488"/>
            <a:ext cx="2700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dihydrotestosterone</a:t>
            </a:r>
            <a:endParaRPr lang="el-GR" sz="2000">
              <a:solidFill>
                <a:schemeClr val="bg1"/>
              </a:solidFill>
            </a:endParaRPr>
          </a:p>
        </p:txBody>
      </p:sp>
      <p:sp>
        <p:nvSpPr>
          <p:cNvPr id="164906" name="Text Box 42"/>
          <p:cNvSpPr txBox="1">
            <a:spLocks noChangeArrowheads="1"/>
          </p:cNvSpPr>
          <p:nvPr/>
        </p:nvSpPr>
        <p:spPr bwMode="auto">
          <a:xfrm>
            <a:off x="323850" y="5084763"/>
            <a:ext cx="5327650" cy="36671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>
                <a:solidFill>
                  <a:schemeClr val="bg1"/>
                </a:solidFill>
              </a:rPr>
              <a:t>11β-</a:t>
            </a:r>
            <a:r>
              <a:rPr lang="en-US">
                <a:solidFill>
                  <a:schemeClr val="bg1"/>
                </a:solidFill>
              </a:rPr>
              <a:t>hydroxylase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49195" name="Text Box 43"/>
          <p:cNvSpPr txBox="1">
            <a:spLocks noChangeArrowheads="1"/>
          </p:cNvSpPr>
          <p:nvPr/>
        </p:nvSpPr>
        <p:spPr bwMode="auto">
          <a:xfrm>
            <a:off x="323850" y="3789363"/>
            <a:ext cx="5184775" cy="36671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>
                <a:solidFill>
                  <a:schemeClr val="bg1"/>
                </a:solidFill>
              </a:rPr>
              <a:t>21-</a:t>
            </a:r>
            <a:r>
              <a:rPr lang="en-US">
                <a:solidFill>
                  <a:schemeClr val="bg1"/>
                </a:solidFill>
              </a:rPr>
              <a:t>hydroxylase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49196" name="Text Box 44"/>
          <p:cNvSpPr txBox="1">
            <a:spLocks noChangeArrowheads="1"/>
          </p:cNvSpPr>
          <p:nvPr/>
        </p:nvSpPr>
        <p:spPr bwMode="auto">
          <a:xfrm>
            <a:off x="6804025" y="5013325"/>
            <a:ext cx="2052638" cy="3667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>
                <a:solidFill>
                  <a:schemeClr val="bg1"/>
                </a:solidFill>
              </a:rPr>
              <a:t>5-α-</a:t>
            </a:r>
            <a:r>
              <a:rPr lang="en-US">
                <a:solidFill>
                  <a:schemeClr val="bg1"/>
                </a:solidFill>
              </a:rPr>
              <a:t>reductase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49197" name="Text Box 45"/>
          <p:cNvSpPr txBox="1">
            <a:spLocks noChangeArrowheads="1"/>
          </p:cNvSpPr>
          <p:nvPr/>
        </p:nvSpPr>
        <p:spPr bwMode="auto">
          <a:xfrm>
            <a:off x="6372225" y="3789363"/>
            <a:ext cx="2592388" cy="5810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17-</a:t>
            </a:r>
            <a:r>
              <a:rPr lang="el-GR" sz="1600">
                <a:solidFill>
                  <a:schemeClr val="bg1"/>
                </a:solidFill>
              </a:rPr>
              <a:t>β-ΟΗ-</a:t>
            </a:r>
            <a:r>
              <a:rPr lang="en-US" sz="1600">
                <a:solidFill>
                  <a:schemeClr val="bg1"/>
                </a:solidFill>
              </a:rPr>
              <a:t>Steroid dehydrogenase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49198" name="Text Box 46"/>
          <p:cNvSpPr txBox="1">
            <a:spLocks noChangeArrowheads="1"/>
          </p:cNvSpPr>
          <p:nvPr/>
        </p:nvSpPr>
        <p:spPr bwMode="auto">
          <a:xfrm>
            <a:off x="2051050" y="1557338"/>
            <a:ext cx="1225550" cy="36671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49199" name="Text Box 47"/>
          <p:cNvSpPr txBox="1">
            <a:spLocks noChangeArrowheads="1"/>
          </p:cNvSpPr>
          <p:nvPr/>
        </p:nvSpPr>
        <p:spPr bwMode="auto">
          <a:xfrm>
            <a:off x="1763713" y="1484313"/>
            <a:ext cx="1441450" cy="8255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17-α </a:t>
            </a:r>
            <a:r>
              <a:rPr lang="en-US" sz="1600">
                <a:solidFill>
                  <a:schemeClr val="bg1"/>
                </a:solidFill>
              </a:rPr>
              <a:t>hydroxylase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</a:t>
            </a:r>
            <a:r>
              <a:rPr lang="el-GR" sz="1600">
                <a:solidFill>
                  <a:schemeClr val="bg1"/>
                </a:solidFill>
              </a:rPr>
              <a:t>Ρ450</a:t>
            </a:r>
            <a:r>
              <a:rPr lang="en-US" sz="1600">
                <a:solidFill>
                  <a:schemeClr val="bg1"/>
                </a:solidFill>
              </a:rPr>
              <a:t>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49200" name="Text Box 48"/>
          <p:cNvSpPr txBox="1">
            <a:spLocks noChangeArrowheads="1"/>
          </p:cNvSpPr>
          <p:nvPr/>
        </p:nvSpPr>
        <p:spPr bwMode="auto">
          <a:xfrm>
            <a:off x="6011863" y="1484313"/>
            <a:ext cx="1366837" cy="5810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17,20 lyase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(P450c17)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49201" name="Text Box 49"/>
          <p:cNvSpPr txBox="1">
            <a:spLocks noChangeArrowheads="1"/>
          </p:cNvSpPr>
          <p:nvPr/>
        </p:nvSpPr>
        <p:spPr bwMode="auto">
          <a:xfrm>
            <a:off x="1763713" y="2852738"/>
            <a:ext cx="1512887" cy="8255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17-α </a:t>
            </a:r>
            <a:r>
              <a:rPr lang="en-US" sz="1400">
                <a:solidFill>
                  <a:schemeClr val="bg1"/>
                </a:solidFill>
              </a:rPr>
              <a:t>hydroxylase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</a:t>
            </a:r>
            <a:r>
              <a:rPr lang="el-GR" sz="1600">
                <a:solidFill>
                  <a:schemeClr val="bg1"/>
                </a:solidFill>
              </a:rPr>
              <a:t>Ρ450</a:t>
            </a:r>
            <a:r>
              <a:rPr lang="en-US" sz="1600">
                <a:solidFill>
                  <a:schemeClr val="bg1"/>
                </a:solidFill>
              </a:rPr>
              <a:t>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49202" name="Text Box 50"/>
          <p:cNvSpPr txBox="1">
            <a:spLocks noChangeArrowheads="1"/>
          </p:cNvSpPr>
          <p:nvPr/>
        </p:nvSpPr>
        <p:spPr bwMode="auto">
          <a:xfrm>
            <a:off x="5867400" y="2852738"/>
            <a:ext cx="1225550" cy="5810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17,20 lyase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(P450c17)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49203" name="Text Box 51"/>
          <p:cNvSpPr txBox="1">
            <a:spLocks noChangeArrowheads="1"/>
          </p:cNvSpPr>
          <p:nvPr/>
        </p:nvSpPr>
        <p:spPr bwMode="auto">
          <a:xfrm>
            <a:off x="250825" y="2349500"/>
            <a:ext cx="8642350" cy="3667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3-</a:t>
            </a:r>
            <a:r>
              <a:rPr lang="el-GR">
                <a:solidFill>
                  <a:schemeClr val="bg1"/>
                </a:solidFill>
              </a:rPr>
              <a:t>β-</a:t>
            </a:r>
            <a:r>
              <a:rPr lang="en-US">
                <a:solidFill>
                  <a:schemeClr val="bg1"/>
                </a:solidFill>
              </a:rPr>
              <a:t>OH-dehydrogenase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164916" name="Line 52"/>
          <p:cNvSpPr>
            <a:spLocks noChangeShapeType="1"/>
          </p:cNvSpPr>
          <p:nvPr/>
        </p:nvSpPr>
        <p:spPr bwMode="auto">
          <a:xfrm>
            <a:off x="1042988" y="6165850"/>
            <a:ext cx="0" cy="431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4917" name="Line 53"/>
          <p:cNvSpPr>
            <a:spLocks noChangeShapeType="1"/>
          </p:cNvSpPr>
          <p:nvPr/>
        </p:nvSpPr>
        <p:spPr bwMode="auto">
          <a:xfrm>
            <a:off x="2411413" y="6021388"/>
            <a:ext cx="1223962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4918" name="Line 54"/>
          <p:cNvSpPr>
            <a:spLocks noChangeShapeType="1"/>
          </p:cNvSpPr>
          <p:nvPr/>
        </p:nvSpPr>
        <p:spPr bwMode="auto">
          <a:xfrm>
            <a:off x="2843213" y="4724400"/>
            <a:ext cx="649287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4919" name="Line 55"/>
          <p:cNvSpPr>
            <a:spLocks noChangeShapeType="1"/>
          </p:cNvSpPr>
          <p:nvPr/>
        </p:nvSpPr>
        <p:spPr bwMode="auto">
          <a:xfrm>
            <a:off x="5940425" y="4724400"/>
            <a:ext cx="792163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64920" name="Text Box 56"/>
          <p:cNvSpPr txBox="1">
            <a:spLocks noChangeArrowheads="1"/>
          </p:cNvSpPr>
          <p:nvPr/>
        </p:nvSpPr>
        <p:spPr bwMode="auto">
          <a:xfrm>
            <a:off x="4643438" y="0"/>
            <a:ext cx="4500562" cy="641350"/>
          </a:xfrm>
          <a:prstGeom prst="rect">
            <a:avLst/>
          </a:prstGeom>
          <a:solidFill>
            <a:srgbClr val="8651F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600" b="1" i="1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Adrenal cortex...</a:t>
            </a:r>
            <a:endParaRPr lang="el-GR" sz="3600" b="1" i="1" u="sng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4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6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4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4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4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4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4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4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4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48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4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4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4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4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4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648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648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648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1649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1649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1649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4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4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49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4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4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4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4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4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4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4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4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4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4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164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3" grpId="0" animBg="1"/>
      <p:bldP spid="164874" grpId="0" animBg="1"/>
      <p:bldP spid="164876" grpId="0" animBg="1"/>
      <p:bldP spid="164877" grpId="0" animBg="1"/>
      <p:bldP spid="164888" grpId="0"/>
      <p:bldP spid="164889" grpId="0" animBg="1"/>
      <p:bldP spid="164890" grpId="0"/>
      <p:bldP spid="164891" grpId="0"/>
      <p:bldP spid="164899" grpId="0"/>
      <p:bldP spid="164900" grpId="0"/>
      <p:bldP spid="164906" grpId="0" animBg="1"/>
      <p:bldP spid="164916" grpId="0" animBg="1"/>
      <p:bldP spid="164917" grpId="0" animBg="1"/>
      <p:bldP spid="164918" grpId="0" animBg="1"/>
      <p:bldP spid="1649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966788" y="908050"/>
            <a:ext cx="8064500" cy="57943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>
                <a:solidFill>
                  <a:schemeClr val="bg1"/>
                </a:solidFill>
              </a:rPr>
              <a:t>Διαταραχές παραγωγής Τεστοστερόνης</a:t>
            </a:r>
            <a:endParaRPr lang="en-GB" sz="3200" b="1">
              <a:solidFill>
                <a:schemeClr val="bg1"/>
              </a:solidFill>
            </a:endParaRPr>
          </a:p>
        </p:txBody>
      </p:sp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5935663" y="4221163"/>
            <a:ext cx="3600450" cy="4572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hCG test:  Testosterone                   </a:t>
            </a:r>
            <a:endParaRPr lang="el-GR" sz="2400">
              <a:solidFill>
                <a:schemeClr val="bg1"/>
              </a:solidFill>
            </a:endParaRPr>
          </a:p>
        </p:txBody>
      </p:sp>
      <p:sp>
        <p:nvSpPr>
          <p:cNvPr id="50180" name="Line 6"/>
          <p:cNvSpPr>
            <a:spLocks noChangeShapeType="1"/>
          </p:cNvSpPr>
          <p:nvPr/>
        </p:nvSpPr>
        <p:spPr bwMode="auto">
          <a:xfrm flipV="1">
            <a:off x="5143500" y="4149725"/>
            <a:ext cx="0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50181" name="Text Box 7"/>
          <p:cNvSpPr txBox="1">
            <a:spLocks noChangeArrowheads="1"/>
          </p:cNvSpPr>
          <p:nvPr/>
        </p:nvSpPr>
        <p:spPr bwMode="auto">
          <a:xfrm>
            <a:off x="390525" y="1844675"/>
            <a:ext cx="5400675" cy="3122613"/>
          </a:xfrm>
          <a:prstGeom prst="rect">
            <a:avLst/>
          </a:prstGeom>
          <a:solidFill>
            <a:srgbClr val="8651FD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l-GR" sz="2800">
                <a:solidFill>
                  <a:schemeClr val="bg1"/>
                </a:solidFill>
              </a:rPr>
              <a:t>Ανεπάρκεια </a:t>
            </a:r>
            <a:r>
              <a:rPr lang="en-US" sz="2800">
                <a:solidFill>
                  <a:schemeClr val="bg1"/>
                </a:solidFill>
              </a:rPr>
              <a:t>20-22</a:t>
            </a:r>
            <a:r>
              <a:rPr lang="el-GR" sz="2800">
                <a:solidFill>
                  <a:schemeClr val="bg1"/>
                </a:solidFill>
              </a:rPr>
              <a:t> δεσμολάσης</a:t>
            </a:r>
            <a:endParaRPr lang="en-US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l-GR" sz="2800">
                <a:solidFill>
                  <a:schemeClr val="bg1"/>
                </a:solidFill>
              </a:rPr>
              <a:t>Ανεπάρκεια</a:t>
            </a:r>
            <a:r>
              <a:rPr lang="el-GR" sz="2800"/>
              <a:t> </a:t>
            </a:r>
            <a:r>
              <a:rPr lang="en-US" sz="2800">
                <a:solidFill>
                  <a:schemeClr val="bg1"/>
                </a:solidFill>
              </a:rPr>
              <a:t>3</a:t>
            </a:r>
            <a:r>
              <a:rPr lang="el-GR" sz="2800">
                <a:solidFill>
                  <a:schemeClr val="bg1"/>
                </a:solidFill>
              </a:rPr>
              <a:t>β</a:t>
            </a:r>
            <a:r>
              <a:rPr lang="en-US" sz="2800">
                <a:solidFill>
                  <a:schemeClr val="bg1"/>
                </a:solidFill>
              </a:rPr>
              <a:t>HSD </a:t>
            </a:r>
            <a:endParaRPr lang="el-GR" sz="28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 Ανεπάρκεια</a:t>
            </a:r>
            <a:r>
              <a:rPr lang="el-GR" sz="2800"/>
              <a:t> </a:t>
            </a:r>
            <a:r>
              <a:rPr lang="en-US" sz="2800">
                <a:solidFill>
                  <a:schemeClr val="bg1"/>
                </a:solidFill>
              </a:rPr>
              <a:t>17 </a:t>
            </a:r>
            <a:r>
              <a:rPr lang="el-GR" sz="2800">
                <a:solidFill>
                  <a:schemeClr val="bg1"/>
                </a:solidFill>
              </a:rPr>
              <a:t>υδροξυλάσης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 Ανεπάρκεια</a:t>
            </a:r>
            <a:r>
              <a:rPr lang="el-GR" sz="2800"/>
              <a:t> </a:t>
            </a:r>
            <a:r>
              <a:rPr lang="en-US" sz="2800">
                <a:solidFill>
                  <a:schemeClr val="bg1"/>
                </a:solidFill>
              </a:rPr>
              <a:t>20-22 </a:t>
            </a:r>
            <a:r>
              <a:rPr lang="el-GR" sz="2800">
                <a:solidFill>
                  <a:schemeClr val="bg1"/>
                </a:solidFill>
              </a:rPr>
              <a:t>δεσμολάσης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 Ανεπάρκεια</a:t>
            </a:r>
            <a:r>
              <a:rPr lang="el-GR" sz="2800"/>
              <a:t> </a:t>
            </a:r>
            <a:r>
              <a:rPr lang="en-US" sz="2800">
                <a:solidFill>
                  <a:schemeClr val="bg1"/>
                </a:solidFill>
              </a:rPr>
              <a:t>17</a:t>
            </a:r>
            <a:r>
              <a:rPr lang="el-GR" sz="2800">
                <a:solidFill>
                  <a:schemeClr val="bg1"/>
                </a:solidFill>
              </a:rPr>
              <a:t>β</a:t>
            </a:r>
            <a:r>
              <a:rPr lang="en-US" sz="2800">
                <a:solidFill>
                  <a:schemeClr val="bg1"/>
                </a:solidFill>
              </a:rPr>
              <a:t>HSD</a:t>
            </a:r>
          </a:p>
        </p:txBody>
      </p:sp>
      <p:sp>
        <p:nvSpPr>
          <p:cNvPr id="50182" name="Text Box 8"/>
          <p:cNvSpPr txBox="1">
            <a:spLocks noChangeArrowheads="1"/>
          </p:cNvSpPr>
          <p:nvPr/>
        </p:nvSpPr>
        <p:spPr bwMode="auto">
          <a:xfrm>
            <a:off x="463550" y="5084763"/>
            <a:ext cx="4967288" cy="1592262"/>
          </a:xfrm>
          <a:prstGeom prst="rect">
            <a:avLst/>
          </a:prstGeom>
          <a:solidFill>
            <a:schemeClr val="bg1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66"/>
                </a:solidFill>
              </a:rPr>
              <a:t>Caryotype</a:t>
            </a:r>
            <a:r>
              <a:rPr lang="el-GR" sz="3200" b="1">
                <a:solidFill>
                  <a:srgbClr val="000066"/>
                </a:solidFill>
              </a:rPr>
              <a:t>:46Χ</a:t>
            </a:r>
            <a:r>
              <a:rPr lang="en-US" sz="3200" b="1">
                <a:solidFill>
                  <a:srgbClr val="000066"/>
                </a:solidFill>
              </a:rPr>
              <a:t>Y</a:t>
            </a:r>
            <a:r>
              <a:rPr lang="el-GR" sz="3200" b="1">
                <a:solidFill>
                  <a:srgbClr val="000066"/>
                </a:solidFill>
              </a:rPr>
              <a:t>(</a:t>
            </a:r>
            <a:r>
              <a:rPr lang="en-US" sz="3200" b="1">
                <a:solidFill>
                  <a:srgbClr val="000066"/>
                </a:solidFill>
              </a:rPr>
              <a:t>10</a:t>
            </a:r>
            <a:r>
              <a:rPr lang="el-GR" sz="3200" b="1">
                <a:solidFill>
                  <a:srgbClr val="000066"/>
                </a:solidFill>
              </a:rPr>
              <a:t>0%) </a:t>
            </a:r>
            <a:endParaRPr lang="en-US" sz="3200" b="1">
              <a:solidFill>
                <a:srgbClr val="000066"/>
              </a:solidFill>
            </a:endParaRPr>
          </a:p>
          <a:p>
            <a:r>
              <a:rPr lang="en-US" sz="3200" b="1">
                <a:solidFill>
                  <a:srgbClr val="000066"/>
                </a:solidFill>
              </a:rPr>
              <a:t>Wolf’ ducts</a:t>
            </a:r>
            <a:r>
              <a:rPr lang="el-GR" sz="3200" b="1">
                <a:solidFill>
                  <a:srgbClr val="000066"/>
                </a:solidFill>
              </a:rPr>
              <a:t>:</a:t>
            </a:r>
            <a:r>
              <a:rPr lang="en-US" sz="3200" b="1">
                <a:solidFill>
                  <a:srgbClr val="FF0000"/>
                </a:solidFill>
              </a:rPr>
              <a:t>+</a:t>
            </a:r>
            <a:endParaRPr lang="el-GR" sz="3200" b="1">
              <a:solidFill>
                <a:srgbClr val="FF0000"/>
              </a:solidFill>
            </a:endParaRPr>
          </a:p>
          <a:p>
            <a:r>
              <a:rPr lang="en-US" sz="3200" b="1">
                <a:solidFill>
                  <a:srgbClr val="000066"/>
                </a:solidFill>
              </a:rPr>
              <a:t>Muller’s ducts</a:t>
            </a:r>
            <a:r>
              <a:rPr lang="el-GR" sz="3200" b="1">
                <a:solidFill>
                  <a:srgbClr val="000066"/>
                </a:solidFill>
              </a:rPr>
              <a:t>: </a:t>
            </a:r>
            <a:r>
              <a:rPr lang="en-US" sz="3200" b="1">
                <a:solidFill>
                  <a:srgbClr val="FF0000"/>
                </a:solidFill>
              </a:rPr>
              <a:t>-</a:t>
            </a:r>
            <a:endParaRPr lang="el-GR" sz="3200" b="1">
              <a:solidFill>
                <a:srgbClr val="FF0000"/>
              </a:solidFill>
            </a:endParaRPr>
          </a:p>
        </p:txBody>
      </p:sp>
      <p:sp>
        <p:nvSpPr>
          <p:cNvPr id="50183" name="Line 10"/>
          <p:cNvSpPr>
            <a:spLocks noChangeShapeType="1"/>
          </p:cNvSpPr>
          <p:nvPr/>
        </p:nvSpPr>
        <p:spPr bwMode="auto">
          <a:xfrm>
            <a:off x="7448550" y="4292600"/>
            <a:ext cx="0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50184" name="Rectangle 11"/>
          <p:cNvSpPr>
            <a:spLocks noChangeArrowheads="1"/>
          </p:cNvSpPr>
          <p:nvPr/>
        </p:nvSpPr>
        <p:spPr bwMode="auto">
          <a:xfrm>
            <a:off x="1830388" y="188913"/>
            <a:ext cx="5414962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Άρρεν ψευδερμαφροδιτισμός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1039813" y="836613"/>
            <a:ext cx="8229600" cy="518477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sz="4000" b="1">
                <a:solidFill>
                  <a:schemeClr val="bg1"/>
                </a:solidFill>
              </a:rPr>
              <a:t>Το φύλο καθορίζεται κατά τη σύλληψη</a:t>
            </a:r>
            <a:r>
              <a:rPr lang="en-US" sz="4000" b="1">
                <a:solidFill>
                  <a:schemeClr val="bg1"/>
                </a:solidFill>
              </a:rPr>
              <a:t>!</a:t>
            </a:r>
            <a:endParaRPr lang="el-GR" sz="4000" b="1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sz="2400" b="1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l-GR" sz="4000" b="1">
                <a:solidFill>
                  <a:schemeClr val="bg1"/>
                </a:solidFill>
              </a:rPr>
              <a:t>                      αλλά…</a:t>
            </a:r>
          </a:p>
          <a:p>
            <a:pPr marL="342900" indent="-342900">
              <a:spcBef>
                <a:spcPct val="20000"/>
              </a:spcBef>
            </a:pPr>
            <a:endParaRPr lang="el-GR" sz="2400" b="1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l-GR" sz="3600">
                <a:solidFill>
                  <a:schemeClr val="bg1"/>
                </a:solidFill>
              </a:rPr>
              <a:t>Τα μορφολογικά χαρακτηριστικά του άρρενος και του θήλεος δεν εμφανίζονται νωρίτερα της 7</a:t>
            </a:r>
            <a:r>
              <a:rPr lang="el-GR" sz="3600" baseline="30000">
                <a:solidFill>
                  <a:schemeClr val="bg1"/>
                </a:solidFill>
              </a:rPr>
              <a:t>ης</a:t>
            </a:r>
            <a:r>
              <a:rPr lang="el-GR" sz="3600">
                <a:solidFill>
                  <a:schemeClr val="bg1"/>
                </a:solidFill>
              </a:rPr>
              <a:t> εβδομάδας της κύησης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91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91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91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40"/>
                            </p:stCondLst>
                            <p:childTnLst>
                              <p:par>
                                <p:cTn id="20" presetID="54" presetClass="entr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1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1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1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ChangeArrowheads="1"/>
          </p:cNvSpPr>
          <p:nvPr/>
        </p:nvSpPr>
        <p:spPr bwMode="auto">
          <a:xfrm>
            <a:off x="3127375" y="5516563"/>
            <a:ext cx="3600450" cy="4572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hCG test:  E1, ANDRO</a:t>
            </a:r>
            <a:endParaRPr lang="el-GR" sz="2400">
              <a:solidFill>
                <a:schemeClr val="bg1"/>
              </a:solidFill>
            </a:endParaRPr>
          </a:p>
        </p:txBody>
      </p:sp>
      <p:sp>
        <p:nvSpPr>
          <p:cNvPr id="61443" name="Line 5"/>
          <p:cNvSpPr>
            <a:spLocks noChangeShapeType="1"/>
          </p:cNvSpPr>
          <p:nvPr/>
        </p:nvSpPr>
        <p:spPr bwMode="auto">
          <a:xfrm flipV="1">
            <a:off x="4567238" y="5589588"/>
            <a:ext cx="0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61444" name="Text Box 10"/>
          <p:cNvSpPr txBox="1">
            <a:spLocks noChangeArrowheads="1"/>
          </p:cNvSpPr>
          <p:nvPr/>
        </p:nvSpPr>
        <p:spPr bwMode="auto">
          <a:xfrm>
            <a:off x="1687513" y="2565400"/>
            <a:ext cx="6911975" cy="18018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 Αμφίβολα γεννητικά όργανα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 Ανάπτυξη μαζικού αδένα στην εφηβεία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l-GR" sz="2800">
                <a:solidFill>
                  <a:schemeClr val="bg1"/>
                </a:solidFill>
              </a:rPr>
              <a:t> Αρρενοποίηση στην εφηβεία</a:t>
            </a:r>
          </a:p>
        </p:txBody>
      </p:sp>
      <p:sp>
        <p:nvSpPr>
          <p:cNvPr id="61445" name="Text Box 11"/>
          <p:cNvSpPr txBox="1">
            <a:spLocks noChangeArrowheads="1"/>
          </p:cNvSpPr>
          <p:nvPr/>
        </p:nvSpPr>
        <p:spPr bwMode="auto">
          <a:xfrm>
            <a:off x="2551113" y="1628775"/>
            <a:ext cx="4103687" cy="617538"/>
          </a:xfrm>
          <a:prstGeom prst="rect">
            <a:avLst/>
          </a:prstGeom>
          <a:solidFill>
            <a:srgbClr val="8651FD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</a:pPr>
            <a:r>
              <a:rPr lang="el-GR" sz="3200">
                <a:solidFill>
                  <a:schemeClr val="bg1"/>
                </a:solidFill>
              </a:rPr>
              <a:t>Ανεπάρκεια </a:t>
            </a:r>
            <a:r>
              <a:rPr lang="en-US" sz="3200">
                <a:solidFill>
                  <a:schemeClr val="bg1"/>
                </a:solidFill>
              </a:rPr>
              <a:t>17</a:t>
            </a:r>
            <a:r>
              <a:rPr lang="el-GR" sz="3200">
                <a:solidFill>
                  <a:schemeClr val="bg1"/>
                </a:solidFill>
              </a:rPr>
              <a:t>β</a:t>
            </a:r>
            <a:r>
              <a:rPr lang="en-US" sz="3200">
                <a:solidFill>
                  <a:schemeClr val="bg1"/>
                </a:solidFill>
              </a:rPr>
              <a:t>HSD</a:t>
            </a:r>
          </a:p>
        </p:txBody>
      </p:sp>
      <p:sp>
        <p:nvSpPr>
          <p:cNvPr id="61446" name="Text Box 12"/>
          <p:cNvSpPr txBox="1">
            <a:spLocks noChangeArrowheads="1"/>
          </p:cNvSpPr>
          <p:nvPr/>
        </p:nvSpPr>
        <p:spPr bwMode="auto">
          <a:xfrm>
            <a:off x="966788" y="908050"/>
            <a:ext cx="8713787" cy="57943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Διαταραχές στη παραγωγή της Τεστοστερόνης</a:t>
            </a:r>
            <a:endParaRPr lang="en-GB" sz="3200">
              <a:solidFill>
                <a:schemeClr val="bg1"/>
              </a:solidFill>
            </a:endParaRPr>
          </a:p>
        </p:txBody>
      </p:sp>
      <p:sp>
        <p:nvSpPr>
          <p:cNvPr id="61447" name="Rectangle 13"/>
          <p:cNvSpPr>
            <a:spLocks noChangeArrowheads="1"/>
          </p:cNvSpPr>
          <p:nvPr/>
        </p:nvSpPr>
        <p:spPr bwMode="auto">
          <a:xfrm>
            <a:off x="1830388" y="188913"/>
            <a:ext cx="5414962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Άρρεν ψευδερμαφροδιτισμός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Line 2"/>
          <p:cNvSpPr>
            <a:spLocks noChangeShapeType="1"/>
          </p:cNvSpPr>
          <p:nvPr/>
        </p:nvSpPr>
        <p:spPr bwMode="auto">
          <a:xfrm>
            <a:off x="5795963" y="3284538"/>
            <a:ext cx="1439862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62467" name="Line 3"/>
          <p:cNvSpPr>
            <a:spLocks noChangeShapeType="1"/>
          </p:cNvSpPr>
          <p:nvPr/>
        </p:nvSpPr>
        <p:spPr bwMode="auto">
          <a:xfrm>
            <a:off x="5867400" y="1989138"/>
            <a:ext cx="165735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62468" name="Line 4"/>
          <p:cNvSpPr>
            <a:spLocks noChangeShapeType="1"/>
          </p:cNvSpPr>
          <p:nvPr/>
        </p:nvSpPr>
        <p:spPr bwMode="auto">
          <a:xfrm>
            <a:off x="1835150" y="1989138"/>
            <a:ext cx="15113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1908175" y="3284538"/>
            <a:ext cx="1439863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62470" name="Line 6"/>
          <p:cNvSpPr>
            <a:spLocks noChangeShapeType="1"/>
          </p:cNvSpPr>
          <p:nvPr/>
        </p:nvSpPr>
        <p:spPr bwMode="auto">
          <a:xfrm>
            <a:off x="7885113" y="4868863"/>
            <a:ext cx="0" cy="9366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>
            <a:off x="7885113" y="3357563"/>
            <a:ext cx="0" cy="1223962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>
            <a:off x="7885113" y="2133600"/>
            <a:ext cx="0" cy="93503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86377" name="Line 9"/>
          <p:cNvSpPr>
            <a:spLocks noChangeShapeType="1"/>
          </p:cNvSpPr>
          <p:nvPr/>
        </p:nvSpPr>
        <p:spPr bwMode="auto">
          <a:xfrm>
            <a:off x="4500563" y="4941888"/>
            <a:ext cx="0" cy="9350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86378" name="Line 10"/>
          <p:cNvSpPr>
            <a:spLocks noChangeShapeType="1"/>
          </p:cNvSpPr>
          <p:nvPr/>
        </p:nvSpPr>
        <p:spPr bwMode="auto">
          <a:xfrm>
            <a:off x="4500563" y="3500438"/>
            <a:ext cx="0" cy="10810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62475" name="Line 11"/>
          <p:cNvSpPr>
            <a:spLocks noChangeShapeType="1"/>
          </p:cNvSpPr>
          <p:nvPr/>
        </p:nvSpPr>
        <p:spPr bwMode="auto">
          <a:xfrm>
            <a:off x="4500563" y="2133600"/>
            <a:ext cx="0" cy="9350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86380" name="Line 12"/>
          <p:cNvSpPr>
            <a:spLocks noChangeShapeType="1"/>
          </p:cNvSpPr>
          <p:nvPr/>
        </p:nvSpPr>
        <p:spPr bwMode="auto">
          <a:xfrm>
            <a:off x="1042988" y="4868863"/>
            <a:ext cx="0" cy="10080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86381" name="Line 13"/>
          <p:cNvSpPr>
            <a:spLocks noChangeShapeType="1"/>
          </p:cNvSpPr>
          <p:nvPr/>
        </p:nvSpPr>
        <p:spPr bwMode="auto">
          <a:xfrm>
            <a:off x="1042988" y="3500438"/>
            <a:ext cx="0" cy="10795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62478" name="Line 14"/>
          <p:cNvSpPr>
            <a:spLocks noChangeShapeType="1"/>
          </p:cNvSpPr>
          <p:nvPr/>
        </p:nvSpPr>
        <p:spPr bwMode="auto">
          <a:xfrm>
            <a:off x="1042988" y="2133600"/>
            <a:ext cx="0" cy="9350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62479" name="Line 15"/>
          <p:cNvSpPr>
            <a:spLocks noChangeShapeType="1"/>
          </p:cNvSpPr>
          <p:nvPr/>
        </p:nvSpPr>
        <p:spPr bwMode="auto">
          <a:xfrm>
            <a:off x="1042988" y="908050"/>
            <a:ext cx="0" cy="1008063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247650" y="549275"/>
            <a:ext cx="230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</a:rPr>
              <a:t>cholesterol</a:t>
            </a:r>
            <a:endParaRPr lang="el-GR" sz="2000" b="1">
              <a:solidFill>
                <a:schemeClr val="bg1"/>
              </a:solidFill>
            </a:endParaRPr>
          </a:p>
        </p:txBody>
      </p:sp>
      <p:sp>
        <p:nvSpPr>
          <p:cNvPr id="62481" name="Rectangle 17"/>
          <p:cNvSpPr>
            <a:spLocks noChangeArrowheads="1"/>
          </p:cNvSpPr>
          <p:nvPr/>
        </p:nvSpPr>
        <p:spPr bwMode="auto">
          <a:xfrm>
            <a:off x="179388" y="1052513"/>
            <a:ext cx="2879725" cy="358775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1547813" y="2636838"/>
            <a:ext cx="3384550" cy="36671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62483" name="Text Box 19"/>
          <p:cNvSpPr txBox="1">
            <a:spLocks noChangeArrowheads="1"/>
          </p:cNvSpPr>
          <p:nvPr/>
        </p:nvSpPr>
        <p:spPr bwMode="auto">
          <a:xfrm>
            <a:off x="179388" y="1052513"/>
            <a:ext cx="3168650" cy="33655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20,22 </a:t>
            </a:r>
            <a:r>
              <a:rPr lang="en-US" sz="1600">
                <a:solidFill>
                  <a:schemeClr val="bg1"/>
                </a:solidFill>
              </a:rPr>
              <a:t>desmolase</a:t>
            </a:r>
            <a:r>
              <a:rPr lang="el-GR" sz="1600">
                <a:solidFill>
                  <a:schemeClr val="bg1"/>
                </a:solidFill>
              </a:rPr>
              <a:t>(</a:t>
            </a:r>
            <a:r>
              <a:rPr lang="en-US" sz="1600">
                <a:solidFill>
                  <a:schemeClr val="bg1"/>
                </a:solidFill>
              </a:rPr>
              <a:t>P450scc)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62484" name="Text Box 20"/>
          <p:cNvSpPr txBox="1">
            <a:spLocks noChangeArrowheads="1"/>
          </p:cNvSpPr>
          <p:nvPr/>
        </p:nvSpPr>
        <p:spPr bwMode="auto">
          <a:xfrm>
            <a:off x="0" y="1773238"/>
            <a:ext cx="1909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pregnenolone</a:t>
            </a:r>
            <a:endParaRPr lang="el-GR" sz="2000">
              <a:solidFill>
                <a:srgbClr val="FF0000"/>
              </a:solidFill>
            </a:endParaRPr>
          </a:p>
        </p:txBody>
      </p:sp>
      <p:sp>
        <p:nvSpPr>
          <p:cNvPr id="62485" name="Rectangle 21"/>
          <p:cNvSpPr>
            <a:spLocks noChangeArrowheads="1"/>
          </p:cNvSpPr>
          <p:nvPr/>
        </p:nvSpPr>
        <p:spPr bwMode="auto">
          <a:xfrm>
            <a:off x="0" y="2349500"/>
            <a:ext cx="8713788" cy="358775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62486" name="Text Box 22"/>
          <p:cNvSpPr txBox="1">
            <a:spLocks noChangeArrowheads="1"/>
          </p:cNvSpPr>
          <p:nvPr/>
        </p:nvSpPr>
        <p:spPr bwMode="auto">
          <a:xfrm>
            <a:off x="-185738" y="3141663"/>
            <a:ext cx="2124076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progesterone</a:t>
            </a:r>
            <a:endParaRPr lang="el-GR" sz="2000">
              <a:solidFill>
                <a:srgbClr val="FF0000"/>
              </a:solidFill>
            </a:endParaRPr>
          </a:p>
        </p:txBody>
      </p:sp>
      <p:sp>
        <p:nvSpPr>
          <p:cNvPr id="62487" name="Rectangle 23"/>
          <p:cNvSpPr>
            <a:spLocks noChangeArrowheads="1"/>
          </p:cNvSpPr>
          <p:nvPr/>
        </p:nvSpPr>
        <p:spPr bwMode="auto">
          <a:xfrm>
            <a:off x="323850" y="3789363"/>
            <a:ext cx="5257800" cy="360362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86392" name="Text Box 24"/>
          <p:cNvSpPr txBox="1">
            <a:spLocks noChangeArrowheads="1"/>
          </p:cNvSpPr>
          <p:nvPr/>
        </p:nvSpPr>
        <p:spPr bwMode="auto">
          <a:xfrm>
            <a:off x="179388" y="4508500"/>
            <a:ext cx="3671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deoxycorticosterone</a:t>
            </a:r>
            <a:endParaRPr lang="el-GR" sz="2000">
              <a:solidFill>
                <a:srgbClr val="FF0000"/>
              </a:solidFill>
            </a:endParaRPr>
          </a:p>
        </p:txBody>
      </p:sp>
      <p:sp>
        <p:nvSpPr>
          <p:cNvPr id="186393" name="Rectangle 25"/>
          <p:cNvSpPr>
            <a:spLocks noChangeArrowheads="1"/>
          </p:cNvSpPr>
          <p:nvPr/>
        </p:nvSpPr>
        <p:spPr bwMode="auto">
          <a:xfrm>
            <a:off x="323850" y="5084763"/>
            <a:ext cx="5400675" cy="360362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86394" name="Text Box 26"/>
          <p:cNvSpPr txBox="1">
            <a:spLocks noChangeArrowheads="1"/>
          </p:cNvSpPr>
          <p:nvPr/>
        </p:nvSpPr>
        <p:spPr bwMode="auto">
          <a:xfrm>
            <a:off x="250825" y="5805488"/>
            <a:ext cx="266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corticosterone</a:t>
            </a:r>
            <a:endParaRPr lang="el-GR" sz="2000">
              <a:solidFill>
                <a:srgbClr val="FF0000"/>
              </a:solidFill>
            </a:endParaRPr>
          </a:p>
        </p:txBody>
      </p:sp>
      <p:sp>
        <p:nvSpPr>
          <p:cNvPr id="186395" name="Text Box 27"/>
          <p:cNvSpPr txBox="1">
            <a:spLocks noChangeArrowheads="1"/>
          </p:cNvSpPr>
          <p:nvPr/>
        </p:nvSpPr>
        <p:spPr bwMode="auto">
          <a:xfrm>
            <a:off x="250825" y="6461125"/>
            <a:ext cx="2305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aldosterone</a:t>
            </a:r>
            <a:endParaRPr lang="el-GR" sz="2000" b="1">
              <a:solidFill>
                <a:srgbClr val="FF0000"/>
              </a:solidFill>
            </a:endParaRPr>
          </a:p>
        </p:txBody>
      </p:sp>
      <p:sp>
        <p:nvSpPr>
          <p:cNvPr id="62492" name="Text Box 28"/>
          <p:cNvSpPr txBox="1">
            <a:spLocks noChangeArrowheads="1"/>
          </p:cNvSpPr>
          <p:nvPr/>
        </p:nvSpPr>
        <p:spPr bwMode="auto">
          <a:xfrm>
            <a:off x="3276600" y="1773238"/>
            <a:ext cx="3097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>
                <a:solidFill>
                  <a:srgbClr val="FF0000"/>
                </a:solidFill>
              </a:rPr>
              <a:t>17-</a:t>
            </a:r>
            <a:r>
              <a:rPr lang="en-US" sz="2000">
                <a:solidFill>
                  <a:srgbClr val="FF0000"/>
                </a:solidFill>
              </a:rPr>
              <a:t>OH-pregnenolone</a:t>
            </a:r>
            <a:endParaRPr lang="el-GR" sz="2000">
              <a:solidFill>
                <a:srgbClr val="FF0000"/>
              </a:solidFill>
            </a:endParaRPr>
          </a:p>
        </p:txBody>
      </p:sp>
      <p:sp>
        <p:nvSpPr>
          <p:cNvPr id="62493" name="Text Box 29"/>
          <p:cNvSpPr txBox="1">
            <a:spLocks noChangeArrowheads="1"/>
          </p:cNvSpPr>
          <p:nvPr/>
        </p:nvSpPr>
        <p:spPr bwMode="auto">
          <a:xfrm>
            <a:off x="7451725" y="1773238"/>
            <a:ext cx="1512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DHEAS</a:t>
            </a:r>
            <a:endParaRPr lang="el-GR" sz="2000">
              <a:solidFill>
                <a:srgbClr val="FF0000"/>
              </a:solidFill>
            </a:endParaRPr>
          </a:p>
        </p:txBody>
      </p:sp>
      <p:sp>
        <p:nvSpPr>
          <p:cNvPr id="62494" name="Rectangle 30"/>
          <p:cNvSpPr>
            <a:spLocks noChangeArrowheads="1"/>
          </p:cNvSpPr>
          <p:nvPr/>
        </p:nvSpPr>
        <p:spPr bwMode="auto">
          <a:xfrm>
            <a:off x="1835150" y="1484313"/>
            <a:ext cx="1296988" cy="792162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62495" name="Rectangle 31"/>
          <p:cNvSpPr>
            <a:spLocks noChangeArrowheads="1"/>
          </p:cNvSpPr>
          <p:nvPr/>
        </p:nvSpPr>
        <p:spPr bwMode="auto">
          <a:xfrm>
            <a:off x="6011863" y="1412875"/>
            <a:ext cx="1296987" cy="863600"/>
          </a:xfrm>
          <a:prstGeom prst="rect">
            <a:avLst/>
          </a:prstGeom>
          <a:solidFill>
            <a:srgbClr val="8651FD"/>
          </a:solidFill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62496" name="Rectangle 32"/>
          <p:cNvSpPr>
            <a:spLocks noChangeArrowheads="1"/>
          </p:cNvSpPr>
          <p:nvPr/>
        </p:nvSpPr>
        <p:spPr bwMode="auto">
          <a:xfrm>
            <a:off x="1979613" y="2852738"/>
            <a:ext cx="1081087" cy="792162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62497" name="Rectangle 33"/>
          <p:cNvSpPr>
            <a:spLocks noChangeArrowheads="1"/>
          </p:cNvSpPr>
          <p:nvPr/>
        </p:nvSpPr>
        <p:spPr bwMode="auto">
          <a:xfrm>
            <a:off x="5867400" y="2781300"/>
            <a:ext cx="1225550" cy="863600"/>
          </a:xfrm>
          <a:prstGeom prst="rect">
            <a:avLst/>
          </a:prstGeom>
          <a:solidFill>
            <a:srgbClr val="8651FD"/>
          </a:solidFill>
          <a:ln w="254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62498" name="Text Box 34"/>
          <p:cNvSpPr txBox="1">
            <a:spLocks noChangeArrowheads="1"/>
          </p:cNvSpPr>
          <p:nvPr/>
        </p:nvSpPr>
        <p:spPr bwMode="auto">
          <a:xfrm>
            <a:off x="3203575" y="3068638"/>
            <a:ext cx="280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17-</a:t>
            </a:r>
            <a:r>
              <a:rPr lang="el-GR" sz="2000">
                <a:solidFill>
                  <a:srgbClr val="FF0000"/>
                </a:solidFill>
              </a:rPr>
              <a:t>ΟΗ-</a:t>
            </a:r>
            <a:r>
              <a:rPr lang="en-US" sz="2000">
                <a:solidFill>
                  <a:srgbClr val="FF0000"/>
                </a:solidFill>
              </a:rPr>
              <a:t>progesterone</a:t>
            </a:r>
            <a:endParaRPr lang="el-GR" sz="2000">
              <a:solidFill>
                <a:srgbClr val="FF0000"/>
              </a:solidFill>
            </a:endParaRPr>
          </a:p>
        </p:txBody>
      </p:sp>
      <p:sp>
        <p:nvSpPr>
          <p:cNvPr id="186403" name="Text Box 35"/>
          <p:cNvSpPr txBox="1">
            <a:spLocks noChangeArrowheads="1"/>
          </p:cNvSpPr>
          <p:nvPr/>
        </p:nvSpPr>
        <p:spPr bwMode="auto">
          <a:xfrm>
            <a:off x="3492500" y="4508500"/>
            <a:ext cx="2376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11-deoxycortisol</a:t>
            </a:r>
            <a:endParaRPr lang="el-GR" sz="2000">
              <a:solidFill>
                <a:srgbClr val="FF0000"/>
              </a:solidFill>
            </a:endParaRPr>
          </a:p>
        </p:txBody>
      </p:sp>
      <p:sp>
        <p:nvSpPr>
          <p:cNvPr id="186404" name="Text Box 36"/>
          <p:cNvSpPr txBox="1">
            <a:spLocks noChangeArrowheads="1"/>
          </p:cNvSpPr>
          <p:nvPr/>
        </p:nvSpPr>
        <p:spPr bwMode="auto">
          <a:xfrm>
            <a:off x="3779838" y="5805488"/>
            <a:ext cx="2016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cortisol</a:t>
            </a:r>
            <a:endParaRPr lang="el-GR" sz="2000" b="1">
              <a:solidFill>
                <a:srgbClr val="FF0000"/>
              </a:solidFill>
            </a:endParaRPr>
          </a:p>
        </p:txBody>
      </p:sp>
      <p:sp>
        <p:nvSpPr>
          <p:cNvPr id="62501" name="Text Box 37"/>
          <p:cNvSpPr txBox="1">
            <a:spLocks noChangeArrowheads="1"/>
          </p:cNvSpPr>
          <p:nvPr/>
        </p:nvSpPr>
        <p:spPr bwMode="auto">
          <a:xfrm>
            <a:off x="7164388" y="3068638"/>
            <a:ext cx="22320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00">
                <a:solidFill>
                  <a:srgbClr val="FF0000"/>
                </a:solidFill>
              </a:rPr>
              <a:t>androstenedione</a:t>
            </a:r>
            <a:endParaRPr lang="el-GR" sz="1900">
              <a:solidFill>
                <a:srgbClr val="FF0000"/>
              </a:solidFill>
            </a:endParaRPr>
          </a:p>
        </p:txBody>
      </p:sp>
      <p:sp>
        <p:nvSpPr>
          <p:cNvPr id="62502" name="Rectangle 38"/>
          <p:cNvSpPr>
            <a:spLocks noChangeArrowheads="1"/>
          </p:cNvSpPr>
          <p:nvPr/>
        </p:nvSpPr>
        <p:spPr bwMode="auto">
          <a:xfrm>
            <a:off x="6443663" y="3789363"/>
            <a:ext cx="2520950" cy="504825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62503" name="Text Box 39"/>
          <p:cNvSpPr txBox="1">
            <a:spLocks noChangeArrowheads="1"/>
          </p:cNvSpPr>
          <p:nvPr/>
        </p:nvSpPr>
        <p:spPr bwMode="auto">
          <a:xfrm>
            <a:off x="6877050" y="4508500"/>
            <a:ext cx="2051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testosterone</a:t>
            </a:r>
            <a:endParaRPr lang="el-GR" sz="2000" b="1">
              <a:solidFill>
                <a:srgbClr val="FFFF00"/>
              </a:solidFill>
            </a:endParaRPr>
          </a:p>
        </p:txBody>
      </p:sp>
      <p:sp>
        <p:nvSpPr>
          <p:cNvPr id="62504" name="Rectangle 40"/>
          <p:cNvSpPr>
            <a:spLocks noChangeArrowheads="1"/>
          </p:cNvSpPr>
          <p:nvPr/>
        </p:nvSpPr>
        <p:spPr bwMode="auto">
          <a:xfrm>
            <a:off x="6804025" y="5013325"/>
            <a:ext cx="2160588" cy="360363"/>
          </a:xfrm>
          <a:prstGeom prst="rect">
            <a:avLst/>
          </a:prstGeom>
          <a:solidFill>
            <a:srgbClr val="8651FD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62505" name="Text Box 41"/>
          <p:cNvSpPr txBox="1">
            <a:spLocks noChangeArrowheads="1"/>
          </p:cNvSpPr>
          <p:nvPr/>
        </p:nvSpPr>
        <p:spPr bwMode="auto">
          <a:xfrm>
            <a:off x="6659563" y="5805488"/>
            <a:ext cx="2700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dihydrotestosterone</a:t>
            </a:r>
            <a:endParaRPr lang="el-GR" sz="2000">
              <a:solidFill>
                <a:srgbClr val="FFFF00"/>
              </a:solidFill>
            </a:endParaRPr>
          </a:p>
        </p:txBody>
      </p:sp>
      <p:sp>
        <p:nvSpPr>
          <p:cNvPr id="186410" name="Text Box 42"/>
          <p:cNvSpPr txBox="1">
            <a:spLocks noChangeArrowheads="1"/>
          </p:cNvSpPr>
          <p:nvPr/>
        </p:nvSpPr>
        <p:spPr bwMode="auto">
          <a:xfrm>
            <a:off x="323850" y="5084763"/>
            <a:ext cx="5327650" cy="36671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>
                <a:solidFill>
                  <a:schemeClr val="bg1"/>
                </a:solidFill>
              </a:rPr>
              <a:t>11β-</a:t>
            </a:r>
            <a:r>
              <a:rPr lang="en-US">
                <a:solidFill>
                  <a:schemeClr val="bg1"/>
                </a:solidFill>
              </a:rPr>
              <a:t>hydroxylase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62507" name="Text Box 43"/>
          <p:cNvSpPr txBox="1">
            <a:spLocks noChangeArrowheads="1"/>
          </p:cNvSpPr>
          <p:nvPr/>
        </p:nvSpPr>
        <p:spPr bwMode="auto">
          <a:xfrm>
            <a:off x="323850" y="3789363"/>
            <a:ext cx="5184775" cy="36671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>
                <a:solidFill>
                  <a:schemeClr val="bg1"/>
                </a:solidFill>
              </a:rPr>
              <a:t>21-</a:t>
            </a:r>
            <a:r>
              <a:rPr lang="en-US">
                <a:solidFill>
                  <a:schemeClr val="bg1"/>
                </a:solidFill>
              </a:rPr>
              <a:t>hydroxylase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62508" name="Text Box 44"/>
          <p:cNvSpPr txBox="1">
            <a:spLocks noChangeArrowheads="1"/>
          </p:cNvSpPr>
          <p:nvPr/>
        </p:nvSpPr>
        <p:spPr bwMode="auto">
          <a:xfrm>
            <a:off x="6804025" y="5013325"/>
            <a:ext cx="2052638" cy="3667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>
                <a:solidFill>
                  <a:schemeClr val="bg1"/>
                </a:solidFill>
              </a:rPr>
              <a:t>5-α-</a:t>
            </a:r>
            <a:r>
              <a:rPr lang="en-US">
                <a:solidFill>
                  <a:schemeClr val="bg1"/>
                </a:solidFill>
              </a:rPr>
              <a:t>reductase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62509" name="Text Box 45"/>
          <p:cNvSpPr txBox="1">
            <a:spLocks noChangeArrowheads="1"/>
          </p:cNvSpPr>
          <p:nvPr/>
        </p:nvSpPr>
        <p:spPr bwMode="auto">
          <a:xfrm>
            <a:off x="6372225" y="3789363"/>
            <a:ext cx="2592388" cy="581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8651FD"/>
                </a:solidFill>
              </a:rPr>
              <a:t>17-</a:t>
            </a:r>
            <a:r>
              <a:rPr lang="el-GR" sz="1600">
                <a:solidFill>
                  <a:srgbClr val="8651FD"/>
                </a:solidFill>
              </a:rPr>
              <a:t>β-ΟΗ-</a:t>
            </a:r>
            <a:r>
              <a:rPr lang="en-US" sz="1600">
                <a:solidFill>
                  <a:srgbClr val="8651FD"/>
                </a:solidFill>
              </a:rPr>
              <a:t>Steroid dehydrogenase</a:t>
            </a:r>
            <a:endParaRPr lang="el-GR" sz="1600">
              <a:solidFill>
                <a:srgbClr val="8651FD"/>
              </a:solidFill>
            </a:endParaRPr>
          </a:p>
        </p:txBody>
      </p:sp>
      <p:sp>
        <p:nvSpPr>
          <p:cNvPr id="62510" name="Text Box 46"/>
          <p:cNvSpPr txBox="1">
            <a:spLocks noChangeArrowheads="1"/>
          </p:cNvSpPr>
          <p:nvPr/>
        </p:nvSpPr>
        <p:spPr bwMode="auto">
          <a:xfrm>
            <a:off x="2051050" y="1557338"/>
            <a:ext cx="1225550" cy="36671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62511" name="Text Box 47"/>
          <p:cNvSpPr txBox="1">
            <a:spLocks noChangeArrowheads="1"/>
          </p:cNvSpPr>
          <p:nvPr/>
        </p:nvSpPr>
        <p:spPr bwMode="auto">
          <a:xfrm>
            <a:off x="1763713" y="1484313"/>
            <a:ext cx="1441450" cy="8255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17-α </a:t>
            </a:r>
            <a:r>
              <a:rPr lang="en-US" sz="1600">
                <a:solidFill>
                  <a:schemeClr val="bg1"/>
                </a:solidFill>
              </a:rPr>
              <a:t>hydroxylase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</a:t>
            </a:r>
            <a:r>
              <a:rPr lang="el-GR" sz="1600">
                <a:solidFill>
                  <a:schemeClr val="bg1"/>
                </a:solidFill>
              </a:rPr>
              <a:t>Ρ450</a:t>
            </a:r>
            <a:r>
              <a:rPr lang="en-US" sz="1600">
                <a:solidFill>
                  <a:schemeClr val="bg1"/>
                </a:solidFill>
              </a:rPr>
              <a:t>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62512" name="Text Box 48"/>
          <p:cNvSpPr txBox="1">
            <a:spLocks noChangeArrowheads="1"/>
          </p:cNvSpPr>
          <p:nvPr/>
        </p:nvSpPr>
        <p:spPr bwMode="auto">
          <a:xfrm>
            <a:off x="6011863" y="1484313"/>
            <a:ext cx="1366837" cy="5810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17,20 lyase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(P450c17)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62513" name="Text Box 49"/>
          <p:cNvSpPr txBox="1">
            <a:spLocks noChangeArrowheads="1"/>
          </p:cNvSpPr>
          <p:nvPr/>
        </p:nvSpPr>
        <p:spPr bwMode="auto">
          <a:xfrm>
            <a:off x="1763713" y="2852738"/>
            <a:ext cx="1512887" cy="8255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>
                <a:solidFill>
                  <a:schemeClr val="bg1"/>
                </a:solidFill>
              </a:rPr>
              <a:t>17-α </a:t>
            </a:r>
            <a:r>
              <a:rPr lang="en-US" sz="1400">
                <a:solidFill>
                  <a:schemeClr val="bg1"/>
                </a:solidFill>
              </a:rPr>
              <a:t>hydroxylase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</a:t>
            </a:r>
            <a:r>
              <a:rPr lang="el-GR" sz="1600">
                <a:solidFill>
                  <a:schemeClr val="bg1"/>
                </a:solidFill>
              </a:rPr>
              <a:t>Ρ450</a:t>
            </a:r>
            <a:r>
              <a:rPr lang="en-US" sz="1600">
                <a:solidFill>
                  <a:schemeClr val="bg1"/>
                </a:solidFill>
              </a:rPr>
              <a:t>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62514" name="Text Box 50"/>
          <p:cNvSpPr txBox="1">
            <a:spLocks noChangeArrowheads="1"/>
          </p:cNvSpPr>
          <p:nvPr/>
        </p:nvSpPr>
        <p:spPr bwMode="auto">
          <a:xfrm>
            <a:off x="5867400" y="2852738"/>
            <a:ext cx="1225550" cy="58102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17,20 lyase</a:t>
            </a:r>
            <a:r>
              <a:rPr lang="el-GR" sz="1600">
                <a:solidFill>
                  <a:schemeClr val="bg1"/>
                </a:solidFill>
              </a:rPr>
              <a:t> </a:t>
            </a:r>
            <a:r>
              <a:rPr lang="en-US" sz="1600">
                <a:solidFill>
                  <a:schemeClr val="bg1"/>
                </a:solidFill>
              </a:rPr>
              <a:t>(P450c17)</a:t>
            </a:r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62515" name="Text Box 51"/>
          <p:cNvSpPr txBox="1">
            <a:spLocks noChangeArrowheads="1"/>
          </p:cNvSpPr>
          <p:nvPr/>
        </p:nvSpPr>
        <p:spPr bwMode="auto">
          <a:xfrm>
            <a:off x="250825" y="2349500"/>
            <a:ext cx="8642350" cy="3667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3-</a:t>
            </a:r>
            <a:r>
              <a:rPr lang="el-GR">
                <a:solidFill>
                  <a:schemeClr val="bg1"/>
                </a:solidFill>
              </a:rPr>
              <a:t>β-</a:t>
            </a:r>
            <a:r>
              <a:rPr lang="en-US">
                <a:solidFill>
                  <a:schemeClr val="bg1"/>
                </a:solidFill>
              </a:rPr>
              <a:t>OH-dehydrogenase</a:t>
            </a:r>
            <a:endParaRPr lang="el-GR">
              <a:solidFill>
                <a:schemeClr val="bg1"/>
              </a:solidFill>
            </a:endParaRPr>
          </a:p>
        </p:txBody>
      </p:sp>
      <p:sp>
        <p:nvSpPr>
          <p:cNvPr id="186420" name="Line 52"/>
          <p:cNvSpPr>
            <a:spLocks noChangeShapeType="1"/>
          </p:cNvSpPr>
          <p:nvPr/>
        </p:nvSpPr>
        <p:spPr bwMode="auto">
          <a:xfrm>
            <a:off x="1042988" y="6165850"/>
            <a:ext cx="0" cy="431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86421" name="Line 53"/>
          <p:cNvSpPr>
            <a:spLocks noChangeShapeType="1"/>
          </p:cNvSpPr>
          <p:nvPr/>
        </p:nvSpPr>
        <p:spPr bwMode="auto">
          <a:xfrm>
            <a:off x="2411413" y="6021388"/>
            <a:ext cx="12239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86422" name="Line 54"/>
          <p:cNvSpPr>
            <a:spLocks noChangeShapeType="1"/>
          </p:cNvSpPr>
          <p:nvPr/>
        </p:nvSpPr>
        <p:spPr bwMode="auto">
          <a:xfrm>
            <a:off x="2843213" y="4724400"/>
            <a:ext cx="64928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86423" name="Line 55"/>
          <p:cNvSpPr>
            <a:spLocks noChangeShapeType="1"/>
          </p:cNvSpPr>
          <p:nvPr/>
        </p:nvSpPr>
        <p:spPr bwMode="auto">
          <a:xfrm>
            <a:off x="5940425" y="4724400"/>
            <a:ext cx="792163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86424" name="Text Box 56"/>
          <p:cNvSpPr txBox="1">
            <a:spLocks noChangeArrowheads="1"/>
          </p:cNvSpPr>
          <p:nvPr/>
        </p:nvSpPr>
        <p:spPr bwMode="auto">
          <a:xfrm>
            <a:off x="4643438" y="0"/>
            <a:ext cx="4500562" cy="641350"/>
          </a:xfrm>
          <a:prstGeom prst="rect">
            <a:avLst/>
          </a:prstGeom>
          <a:solidFill>
            <a:srgbClr val="8651F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600" b="1" i="1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Adrenal cortex...</a:t>
            </a:r>
            <a:endParaRPr lang="el-GR" sz="3600" b="1" i="1" u="sng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2521" name="Line 57"/>
          <p:cNvSpPr>
            <a:spLocks noChangeShapeType="1"/>
          </p:cNvSpPr>
          <p:nvPr/>
        </p:nvSpPr>
        <p:spPr bwMode="auto">
          <a:xfrm>
            <a:off x="9680575" y="2205038"/>
            <a:ext cx="0" cy="9366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62522" name="Line 58"/>
          <p:cNvSpPr>
            <a:spLocks noChangeShapeType="1"/>
          </p:cNvSpPr>
          <p:nvPr/>
        </p:nvSpPr>
        <p:spPr bwMode="auto">
          <a:xfrm flipV="1">
            <a:off x="9680575" y="4437063"/>
            <a:ext cx="0" cy="12239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62523" name="Text Box 60"/>
          <p:cNvSpPr txBox="1">
            <a:spLocks noChangeArrowheads="1"/>
          </p:cNvSpPr>
          <p:nvPr/>
        </p:nvSpPr>
        <p:spPr bwMode="auto">
          <a:xfrm>
            <a:off x="0" y="0"/>
            <a:ext cx="4103688" cy="617538"/>
          </a:xfrm>
          <a:prstGeom prst="rect">
            <a:avLst/>
          </a:prstGeom>
          <a:solidFill>
            <a:srgbClr val="8651FD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</a:pPr>
            <a:r>
              <a:rPr lang="el-GR" sz="3200">
                <a:solidFill>
                  <a:schemeClr val="bg1"/>
                </a:solidFill>
              </a:rPr>
              <a:t>Ανεπάρκεια </a:t>
            </a:r>
            <a:r>
              <a:rPr lang="en-US" sz="3200">
                <a:solidFill>
                  <a:schemeClr val="bg1"/>
                </a:solidFill>
              </a:rPr>
              <a:t>17</a:t>
            </a:r>
            <a:r>
              <a:rPr lang="el-GR" sz="3200">
                <a:solidFill>
                  <a:schemeClr val="bg1"/>
                </a:solidFill>
              </a:rPr>
              <a:t>β</a:t>
            </a:r>
            <a:r>
              <a:rPr lang="en-US" sz="3200">
                <a:solidFill>
                  <a:schemeClr val="bg1"/>
                </a:solidFill>
              </a:rPr>
              <a:t>HSD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6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8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6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6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6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6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6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6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6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86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86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86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186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186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186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6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6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6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6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6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6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6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6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6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18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7" grpId="0" animBg="1"/>
      <p:bldP spid="186378" grpId="0" animBg="1"/>
      <p:bldP spid="186380" grpId="0" animBg="1"/>
      <p:bldP spid="186381" grpId="0" animBg="1"/>
      <p:bldP spid="186392" grpId="0"/>
      <p:bldP spid="186393" grpId="0" animBg="1"/>
      <p:bldP spid="186394" grpId="0"/>
      <p:bldP spid="186395" grpId="0"/>
      <p:bldP spid="186403" grpId="0"/>
      <p:bldP spid="186404" grpId="0"/>
      <p:bldP spid="186410" grpId="0" animBg="1"/>
      <p:bldP spid="186420" grpId="0" animBg="1"/>
      <p:bldP spid="186421" grpId="0" animBg="1"/>
      <p:bldP spid="186422" grpId="0" animBg="1"/>
      <p:bldP spid="18642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966788" y="908050"/>
            <a:ext cx="7993062" cy="57943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Διαταραχές στη δράση της Τεστοστερόνης</a:t>
            </a:r>
            <a:endParaRPr lang="en-GB" sz="3200">
              <a:solidFill>
                <a:schemeClr val="bg1"/>
              </a:solidFill>
            </a:endParaRPr>
          </a:p>
        </p:txBody>
      </p:sp>
      <p:pic>
        <p:nvPicPr>
          <p:cNvPr id="66563" name="Picture 9" descr="male pseudohermaphrodism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888" y="2492375"/>
            <a:ext cx="8101012" cy="37433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6564" name="Rectangle 10"/>
          <p:cNvSpPr>
            <a:spLocks noChangeArrowheads="1"/>
          </p:cNvSpPr>
          <p:nvPr/>
        </p:nvSpPr>
        <p:spPr bwMode="auto">
          <a:xfrm>
            <a:off x="2406650" y="6400800"/>
            <a:ext cx="3600450" cy="45720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hCG test:  Testo,   DHT</a:t>
            </a:r>
            <a:endParaRPr lang="el-GR" sz="2400">
              <a:solidFill>
                <a:schemeClr val="bg1"/>
              </a:solidFill>
            </a:endParaRPr>
          </a:p>
        </p:txBody>
      </p:sp>
      <p:sp>
        <p:nvSpPr>
          <p:cNvPr id="66565" name="Line 11"/>
          <p:cNvSpPr>
            <a:spLocks noChangeShapeType="1"/>
          </p:cNvSpPr>
          <p:nvPr/>
        </p:nvSpPr>
        <p:spPr bwMode="auto">
          <a:xfrm flipV="1">
            <a:off x="3848100" y="6453188"/>
            <a:ext cx="0" cy="4048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66566" name="Line 12"/>
          <p:cNvSpPr>
            <a:spLocks noChangeShapeType="1"/>
          </p:cNvSpPr>
          <p:nvPr/>
        </p:nvSpPr>
        <p:spPr bwMode="auto">
          <a:xfrm>
            <a:off x="4927600" y="6453188"/>
            <a:ext cx="0" cy="404812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66567" name="Rectangle 13"/>
          <p:cNvSpPr>
            <a:spLocks noChangeArrowheads="1"/>
          </p:cNvSpPr>
          <p:nvPr/>
        </p:nvSpPr>
        <p:spPr bwMode="auto">
          <a:xfrm>
            <a:off x="2622550" y="211138"/>
            <a:ext cx="5414963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Άρρεν ψευδερμαφροδιτισμός</a:t>
            </a:r>
          </a:p>
        </p:txBody>
      </p:sp>
      <p:sp>
        <p:nvSpPr>
          <p:cNvPr id="66568" name="Text Box 14"/>
          <p:cNvSpPr txBox="1">
            <a:spLocks noChangeArrowheads="1"/>
          </p:cNvSpPr>
          <p:nvPr/>
        </p:nvSpPr>
        <p:spPr bwMode="auto">
          <a:xfrm>
            <a:off x="2406650" y="1773238"/>
            <a:ext cx="5616575" cy="579437"/>
          </a:xfrm>
          <a:prstGeom prst="rect">
            <a:avLst/>
          </a:prstGeom>
          <a:solidFill>
            <a:srgbClr val="8651FD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</a:pPr>
            <a:r>
              <a:rPr lang="el-GR" sz="3200">
                <a:solidFill>
                  <a:schemeClr val="bg1"/>
                </a:solidFill>
              </a:rPr>
              <a:t>Ανεπάρκεια </a:t>
            </a:r>
            <a:r>
              <a:rPr lang="en-US" sz="3200">
                <a:solidFill>
                  <a:schemeClr val="bg1"/>
                </a:solidFill>
              </a:rPr>
              <a:t>5</a:t>
            </a:r>
            <a:r>
              <a:rPr lang="el-GR" sz="3200">
                <a:solidFill>
                  <a:schemeClr val="bg1"/>
                </a:solidFill>
              </a:rPr>
              <a:t>α Αρωματάσης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9" descr="51 reductase deficienc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88" y="2708275"/>
            <a:ext cx="3425825" cy="3889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8611" name="Text Box 10"/>
          <p:cNvSpPr txBox="1">
            <a:spLocks noChangeArrowheads="1"/>
          </p:cNvSpPr>
          <p:nvPr/>
        </p:nvSpPr>
        <p:spPr bwMode="auto">
          <a:xfrm>
            <a:off x="7591425" y="2205038"/>
            <a:ext cx="2695575" cy="946150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>
                <a:solidFill>
                  <a:schemeClr val="bg1"/>
                </a:solidFill>
              </a:rPr>
              <a:t>Ετεροφυλετική ήβη</a:t>
            </a:r>
          </a:p>
        </p:txBody>
      </p:sp>
      <p:sp>
        <p:nvSpPr>
          <p:cNvPr id="68612" name="Rectangle 12"/>
          <p:cNvSpPr>
            <a:spLocks noChangeArrowheads="1"/>
          </p:cNvSpPr>
          <p:nvPr/>
        </p:nvSpPr>
        <p:spPr bwMode="auto">
          <a:xfrm>
            <a:off x="7508875" y="4076700"/>
            <a:ext cx="2778125" cy="204152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sz="2000">
                <a:solidFill>
                  <a:srgbClr val="000066"/>
                </a:solidFill>
              </a:rPr>
              <a:t>they wear underpants,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sz="2000">
                <a:solidFill>
                  <a:srgbClr val="000066"/>
                </a:solidFill>
              </a:rPr>
              <a:t>encouraged to stay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sz="2000">
                <a:solidFill>
                  <a:srgbClr val="000066"/>
                </a:solidFill>
              </a:rPr>
              <a:t>with their mothers,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sz="2000">
                <a:solidFill>
                  <a:srgbClr val="000066"/>
                </a:solidFill>
              </a:rPr>
              <a:t>participate in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sz="2000">
                <a:solidFill>
                  <a:srgbClr val="000066"/>
                </a:solidFill>
              </a:rPr>
              <a:t>household activities,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sz="2000">
                <a:solidFill>
                  <a:srgbClr val="000066"/>
                </a:solidFill>
              </a:rPr>
              <a:t>play near the house</a:t>
            </a:r>
            <a:endParaRPr lang="en-GB" sz="2000">
              <a:solidFill>
                <a:srgbClr val="000066"/>
              </a:solidFill>
            </a:endParaRPr>
          </a:p>
        </p:txBody>
      </p:sp>
      <p:pic>
        <p:nvPicPr>
          <p:cNvPr id="68613" name="Picture 13" descr="CPM02EN318F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3638" y="2719388"/>
            <a:ext cx="3671887" cy="3848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8614" name="Rectangle 14"/>
          <p:cNvSpPr>
            <a:spLocks noChangeArrowheads="1"/>
          </p:cNvSpPr>
          <p:nvPr/>
        </p:nvSpPr>
        <p:spPr bwMode="auto">
          <a:xfrm>
            <a:off x="2190750" y="188913"/>
            <a:ext cx="5414963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Άρρεν ψευδερμαφροδιτισμός</a:t>
            </a:r>
          </a:p>
        </p:txBody>
      </p:sp>
      <p:sp>
        <p:nvSpPr>
          <p:cNvPr id="68615" name="Text Box 15"/>
          <p:cNvSpPr txBox="1">
            <a:spLocks noChangeArrowheads="1"/>
          </p:cNvSpPr>
          <p:nvPr/>
        </p:nvSpPr>
        <p:spPr bwMode="auto">
          <a:xfrm>
            <a:off x="966788" y="908050"/>
            <a:ext cx="7993062" cy="57943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Διαταραχές στη δράση της Τεστοστερόνης</a:t>
            </a:r>
            <a:endParaRPr lang="en-GB" sz="3200">
              <a:solidFill>
                <a:schemeClr val="bg1"/>
              </a:solidFill>
            </a:endParaRPr>
          </a:p>
        </p:txBody>
      </p:sp>
      <p:sp>
        <p:nvSpPr>
          <p:cNvPr id="68616" name="Text Box 16"/>
          <p:cNvSpPr txBox="1">
            <a:spLocks noChangeArrowheads="1"/>
          </p:cNvSpPr>
          <p:nvPr/>
        </p:nvSpPr>
        <p:spPr bwMode="auto">
          <a:xfrm>
            <a:off x="1111250" y="1628775"/>
            <a:ext cx="5616575" cy="579438"/>
          </a:xfrm>
          <a:prstGeom prst="rect">
            <a:avLst/>
          </a:prstGeom>
          <a:solidFill>
            <a:srgbClr val="8651FD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</a:pPr>
            <a:r>
              <a:rPr lang="el-GR" sz="3200">
                <a:solidFill>
                  <a:schemeClr val="bg1"/>
                </a:solidFill>
              </a:rPr>
              <a:t>Ανεπάρκεια </a:t>
            </a:r>
            <a:r>
              <a:rPr lang="en-US" sz="3200">
                <a:solidFill>
                  <a:schemeClr val="bg1"/>
                </a:solidFill>
              </a:rPr>
              <a:t>5</a:t>
            </a:r>
            <a:r>
              <a:rPr lang="el-GR" sz="3200">
                <a:solidFill>
                  <a:schemeClr val="bg1"/>
                </a:solidFill>
              </a:rPr>
              <a:t>α Αρωματάσης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7"/>
          <p:cNvSpPr txBox="1">
            <a:spLocks noChangeArrowheads="1"/>
          </p:cNvSpPr>
          <p:nvPr/>
        </p:nvSpPr>
        <p:spPr bwMode="auto">
          <a:xfrm>
            <a:off x="4135438" y="4005263"/>
            <a:ext cx="5183187" cy="137318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>
                <a:solidFill>
                  <a:schemeClr val="bg1"/>
                </a:solidFill>
              </a:rPr>
              <a:t>Γενετικές βλάβες στο εξόνιο 5 του γονιδίου του ισοενζύματος α της 5α αναγωγάσης</a:t>
            </a:r>
          </a:p>
        </p:txBody>
      </p:sp>
      <p:pic>
        <p:nvPicPr>
          <p:cNvPr id="69635" name="Picture 9" descr="Herma androgy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" y="1628775"/>
            <a:ext cx="3036888" cy="51022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9636" name="Rectangle 10"/>
          <p:cNvSpPr>
            <a:spLocks noChangeArrowheads="1"/>
          </p:cNvSpPr>
          <p:nvPr/>
        </p:nvSpPr>
        <p:spPr bwMode="auto">
          <a:xfrm>
            <a:off x="2479675" y="211138"/>
            <a:ext cx="5414963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Άρρεν ψευδερμαφροδιτισμός</a:t>
            </a:r>
          </a:p>
        </p:txBody>
      </p:sp>
      <p:sp>
        <p:nvSpPr>
          <p:cNvPr id="69637" name="Text Box 11"/>
          <p:cNvSpPr txBox="1">
            <a:spLocks noChangeArrowheads="1"/>
          </p:cNvSpPr>
          <p:nvPr/>
        </p:nvSpPr>
        <p:spPr bwMode="auto">
          <a:xfrm>
            <a:off x="966788" y="908050"/>
            <a:ext cx="7993062" cy="57943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Διαταραχές στη δράση της Τεστοστερόνης</a:t>
            </a:r>
            <a:endParaRPr lang="en-GB" sz="3200">
              <a:solidFill>
                <a:schemeClr val="bg1"/>
              </a:solidFill>
            </a:endParaRPr>
          </a:p>
        </p:txBody>
      </p:sp>
      <p:sp>
        <p:nvSpPr>
          <p:cNvPr id="69638" name="Text Box 12"/>
          <p:cNvSpPr txBox="1">
            <a:spLocks noChangeArrowheads="1"/>
          </p:cNvSpPr>
          <p:nvPr/>
        </p:nvSpPr>
        <p:spPr bwMode="auto">
          <a:xfrm>
            <a:off x="3703638" y="2349500"/>
            <a:ext cx="5616575" cy="579438"/>
          </a:xfrm>
          <a:prstGeom prst="rect">
            <a:avLst/>
          </a:prstGeom>
          <a:solidFill>
            <a:srgbClr val="8651FD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</a:pPr>
            <a:r>
              <a:rPr lang="el-GR" sz="3200">
                <a:solidFill>
                  <a:schemeClr val="bg1"/>
                </a:solidFill>
              </a:rPr>
              <a:t>Ανεπάρκεια </a:t>
            </a:r>
            <a:r>
              <a:rPr lang="en-US" sz="3200">
                <a:solidFill>
                  <a:schemeClr val="bg1"/>
                </a:solidFill>
              </a:rPr>
              <a:t>5</a:t>
            </a:r>
            <a:r>
              <a:rPr lang="el-GR" sz="3200">
                <a:solidFill>
                  <a:schemeClr val="bg1"/>
                </a:solidFill>
              </a:rPr>
              <a:t>α Αρωματάσης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4"/>
          <p:cNvSpPr txBox="1">
            <a:spLocks noChangeArrowheads="1"/>
          </p:cNvSpPr>
          <p:nvPr/>
        </p:nvSpPr>
        <p:spPr bwMode="auto">
          <a:xfrm>
            <a:off x="4670425" y="3213100"/>
            <a:ext cx="5616575" cy="579438"/>
          </a:xfrm>
          <a:prstGeom prst="rect">
            <a:avLst/>
          </a:prstGeom>
          <a:solidFill>
            <a:srgbClr val="8651FD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</a:pPr>
            <a:r>
              <a:rPr lang="el-GR" sz="3200">
                <a:solidFill>
                  <a:schemeClr val="bg1"/>
                </a:solidFill>
              </a:rPr>
              <a:t>Ανεπάρκεια </a:t>
            </a:r>
            <a:r>
              <a:rPr lang="en-US" sz="3200">
                <a:solidFill>
                  <a:schemeClr val="bg1"/>
                </a:solidFill>
              </a:rPr>
              <a:t>5</a:t>
            </a:r>
            <a:r>
              <a:rPr lang="el-GR" sz="3200">
                <a:solidFill>
                  <a:schemeClr val="bg1"/>
                </a:solidFill>
              </a:rPr>
              <a:t>α Αρωματάσης</a:t>
            </a:r>
          </a:p>
        </p:txBody>
      </p:sp>
      <p:pic>
        <p:nvPicPr>
          <p:cNvPr id="70659" name="Picture 9" descr="Middles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25" y="1700213"/>
            <a:ext cx="4392613" cy="5157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0660" name="Rectangle 10"/>
          <p:cNvSpPr>
            <a:spLocks noChangeArrowheads="1"/>
          </p:cNvSpPr>
          <p:nvPr/>
        </p:nvSpPr>
        <p:spPr bwMode="auto">
          <a:xfrm>
            <a:off x="2695575" y="139700"/>
            <a:ext cx="5414963" cy="57943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Άρρεν ψευδερμαφροδιτισμός</a:t>
            </a:r>
          </a:p>
        </p:txBody>
      </p:sp>
      <p:sp>
        <p:nvSpPr>
          <p:cNvPr id="70661" name="Text Box 11"/>
          <p:cNvSpPr txBox="1">
            <a:spLocks noChangeArrowheads="1"/>
          </p:cNvSpPr>
          <p:nvPr/>
        </p:nvSpPr>
        <p:spPr bwMode="auto">
          <a:xfrm>
            <a:off x="966788" y="908050"/>
            <a:ext cx="7993062" cy="57943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Διαταραχές στη δράση της Τεστοστερόνης</a:t>
            </a:r>
            <a:endParaRPr lang="en-GB" sz="3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9" descr="male pseudohermaphrodism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325" y="2420938"/>
            <a:ext cx="8502650" cy="35290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71683" name="Text Box 10"/>
          <p:cNvSpPr txBox="1">
            <a:spLocks noChangeArrowheads="1"/>
          </p:cNvSpPr>
          <p:nvPr/>
        </p:nvSpPr>
        <p:spPr bwMode="auto">
          <a:xfrm>
            <a:off x="1903413" y="6092825"/>
            <a:ext cx="4679950" cy="45720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66"/>
                </a:solidFill>
                <a:latin typeface="Arial Black" pitchFamily="34" charset="0"/>
              </a:rPr>
              <a:t>hCG test: </a:t>
            </a:r>
            <a:r>
              <a:rPr lang="el-GR" sz="2400">
                <a:solidFill>
                  <a:srgbClr val="000066"/>
                </a:solidFill>
                <a:latin typeface="Arial Black" pitchFamily="34" charset="0"/>
              </a:rPr>
              <a:t>    Τ</a:t>
            </a:r>
            <a:r>
              <a:rPr lang="en-US" sz="2400">
                <a:solidFill>
                  <a:srgbClr val="000066"/>
                </a:solidFill>
                <a:latin typeface="Arial Black" pitchFamily="34" charset="0"/>
              </a:rPr>
              <a:t>estosterone</a:t>
            </a:r>
            <a:endParaRPr lang="el-GR" sz="2400">
              <a:solidFill>
                <a:srgbClr val="000066"/>
              </a:solidFill>
              <a:latin typeface="Arial Black" pitchFamily="34" charset="0"/>
            </a:endParaRPr>
          </a:p>
        </p:txBody>
      </p:sp>
      <p:sp>
        <p:nvSpPr>
          <p:cNvPr id="71684" name="Line 11"/>
          <p:cNvSpPr>
            <a:spLocks noChangeShapeType="1"/>
          </p:cNvSpPr>
          <p:nvPr/>
        </p:nvSpPr>
        <p:spPr bwMode="auto">
          <a:xfrm flipV="1">
            <a:off x="3848100" y="6165850"/>
            <a:ext cx="0" cy="358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71685" name="Rectangle 12"/>
          <p:cNvSpPr>
            <a:spLocks noChangeArrowheads="1"/>
          </p:cNvSpPr>
          <p:nvPr/>
        </p:nvSpPr>
        <p:spPr bwMode="auto">
          <a:xfrm>
            <a:off x="2119313" y="139700"/>
            <a:ext cx="5414962" cy="57943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Άρρεν ψευδερμαφροδιτισμός</a:t>
            </a:r>
          </a:p>
        </p:txBody>
      </p:sp>
      <p:sp>
        <p:nvSpPr>
          <p:cNvPr id="71686" name="Text Box 13"/>
          <p:cNvSpPr txBox="1">
            <a:spLocks noChangeArrowheads="1"/>
          </p:cNvSpPr>
          <p:nvPr/>
        </p:nvSpPr>
        <p:spPr bwMode="auto">
          <a:xfrm>
            <a:off x="966788" y="908050"/>
            <a:ext cx="7993062" cy="57943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Διαταραχές στη δράση της Τεστοστερόνης</a:t>
            </a:r>
            <a:endParaRPr lang="en-GB" sz="3200">
              <a:solidFill>
                <a:schemeClr val="bg1"/>
              </a:solidFill>
            </a:endParaRPr>
          </a:p>
        </p:txBody>
      </p:sp>
      <p:sp>
        <p:nvSpPr>
          <p:cNvPr id="71687" name="Text Box 14"/>
          <p:cNvSpPr txBox="1">
            <a:spLocks noChangeArrowheads="1"/>
          </p:cNvSpPr>
          <p:nvPr/>
        </p:nvSpPr>
        <p:spPr bwMode="auto">
          <a:xfrm>
            <a:off x="1543050" y="1628775"/>
            <a:ext cx="6192838" cy="579438"/>
          </a:xfrm>
          <a:prstGeom prst="rect">
            <a:avLst/>
          </a:prstGeom>
          <a:solidFill>
            <a:srgbClr val="8651FD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</a:pPr>
            <a:r>
              <a:rPr lang="el-GR" sz="3200">
                <a:solidFill>
                  <a:schemeClr val="bg1"/>
                </a:solidFill>
              </a:rPr>
              <a:t>Σύνδρομο θηλεοποιητικού όρχη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 descr="AG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7325" y="2667000"/>
            <a:ext cx="84867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Rectangle 6"/>
          <p:cNvSpPr>
            <a:spLocks noChangeArrowheads="1"/>
          </p:cNvSpPr>
          <p:nvPr/>
        </p:nvSpPr>
        <p:spPr bwMode="auto">
          <a:xfrm>
            <a:off x="2622550" y="139700"/>
            <a:ext cx="5414963" cy="57943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Άρρεν ψευδερμαφροδιτισμός</a:t>
            </a:r>
          </a:p>
        </p:txBody>
      </p:sp>
      <p:sp>
        <p:nvSpPr>
          <p:cNvPr id="72708" name="Text Box 7"/>
          <p:cNvSpPr txBox="1">
            <a:spLocks noChangeArrowheads="1"/>
          </p:cNvSpPr>
          <p:nvPr/>
        </p:nvSpPr>
        <p:spPr bwMode="auto">
          <a:xfrm>
            <a:off x="966788" y="908050"/>
            <a:ext cx="7993062" cy="57943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Διαταραχές στη δράση της Τεστοστερόνης</a:t>
            </a:r>
            <a:endParaRPr lang="en-GB" sz="3200">
              <a:solidFill>
                <a:schemeClr val="bg1"/>
              </a:solidFill>
            </a:endParaRPr>
          </a:p>
        </p:txBody>
      </p:sp>
      <p:sp>
        <p:nvSpPr>
          <p:cNvPr id="72709" name="Text Box 8"/>
          <p:cNvSpPr txBox="1">
            <a:spLocks noChangeArrowheads="1"/>
          </p:cNvSpPr>
          <p:nvPr/>
        </p:nvSpPr>
        <p:spPr bwMode="auto">
          <a:xfrm>
            <a:off x="1543050" y="1628775"/>
            <a:ext cx="6192838" cy="579438"/>
          </a:xfrm>
          <a:prstGeom prst="rect">
            <a:avLst/>
          </a:prstGeom>
          <a:solidFill>
            <a:srgbClr val="8651FD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</a:pPr>
            <a:r>
              <a:rPr lang="el-GR" sz="3200">
                <a:solidFill>
                  <a:schemeClr val="bg1"/>
                </a:solidFill>
              </a:rPr>
              <a:t>Σύνδρομο θηλεοποιητικού όρχη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9"/>
          <p:cNvSpPr txBox="1">
            <a:spLocks noChangeArrowheads="1"/>
          </p:cNvSpPr>
          <p:nvPr/>
        </p:nvSpPr>
        <p:spPr bwMode="auto">
          <a:xfrm>
            <a:off x="5851525" y="4456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l-GR">
              <a:cs typeface="Arial" charset="0"/>
            </a:endParaRPr>
          </a:p>
        </p:txBody>
      </p:sp>
      <p:pic>
        <p:nvPicPr>
          <p:cNvPr id="73731" name="Picture 10" descr="46xy_stand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8550" y="1844675"/>
            <a:ext cx="2441575" cy="4710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3732" name="Picture 11" descr="JL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1838" y="2276475"/>
            <a:ext cx="2803525" cy="414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3733" name="Picture 12" descr="picx_ften90236784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581525"/>
            <a:ext cx="2881313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13" descr="rpanama"/>
          <p:cNvPicPr>
            <a:picLocks noChangeAspect="1" noChangeArrowheads="1"/>
          </p:cNvPicPr>
          <p:nvPr/>
        </p:nvPicPr>
        <p:blipFill>
          <a:blip r:embed="rId5" cstate="print"/>
          <a:srcRect r="1512" b="2124"/>
          <a:stretch>
            <a:fillRect/>
          </a:stretch>
        </p:blipFill>
        <p:spPr bwMode="auto">
          <a:xfrm>
            <a:off x="539750" y="2636838"/>
            <a:ext cx="2344738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5" name="Rectangle 14"/>
          <p:cNvSpPr>
            <a:spLocks noChangeArrowheads="1"/>
          </p:cNvSpPr>
          <p:nvPr/>
        </p:nvSpPr>
        <p:spPr bwMode="auto">
          <a:xfrm>
            <a:off x="2263775" y="211138"/>
            <a:ext cx="5414963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Άρρεν ψευδερμαφροδιτισμός</a:t>
            </a:r>
          </a:p>
        </p:txBody>
      </p:sp>
      <p:sp>
        <p:nvSpPr>
          <p:cNvPr id="73736" name="Text Box 15"/>
          <p:cNvSpPr txBox="1">
            <a:spLocks noChangeArrowheads="1"/>
          </p:cNvSpPr>
          <p:nvPr/>
        </p:nvSpPr>
        <p:spPr bwMode="auto">
          <a:xfrm>
            <a:off x="966788" y="908050"/>
            <a:ext cx="7993062" cy="57943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Διαταραχές στη δράση της Τεστοστερόνης</a:t>
            </a:r>
            <a:endParaRPr lang="en-GB" sz="3200">
              <a:solidFill>
                <a:schemeClr val="bg1"/>
              </a:solidFill>
            </a:endParaRPr>
          </a:p>
        </p:txBody>
      </p:sp>
      <p:sp>
        <p:nvSpPr>
          <p:cNvPr id="73737" name="Text Box 16"/>
          <p:cNvSpPr txBox="1">
            <a:spLocks noChangeArrowheads="1"/>
          </p:cNvSpPr>
          <p:nvPr/>
        </p:nvSpPr>
        <p:spPr bwMode="auto">
          <a:xfrm>
            <a:off x="966788" y="1628775"/>
            <a:ext cx="6192837" cy="579438"/>
          </a:xfrm>
          <a:prstGeom prst="rect">
            <a:avLst/>
          </a:prstGeom>
          <a:solidFill>
            <a:srgbClr val="8651FD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</a:pPr>
            <a:r>
              <a:rPr lang="el-GR" sz="3200">
                <a:solidFill>
                  <a:schemeClr val="bg1"/>
                </a:solidFill>
              </a:rPr>
              <a:t>Σύνδρομο θηλεοποιητικού όρχη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7150" y="2276475"/>
            <a:ext cx="8143875" cy="17526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75779" name="Picture 6" descr="AR binding abnormalit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325" y="4149725"/>
            <a:ext cx="8969375" cy="25781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75780" name="Rectangle 7"/>
          <p:cNvSpPr>
            <a:spLocks noChangeArrowheads="1"/>
          </p:cNvSpPr>
          <p:nvPr/>
        </p:nvSpPr>
        <p:spPr bwMode="auto">
          <a:xfrm>
            <a:off x="2335213" y="139700"/>
            <a:ext cx="5414962" cy="57943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Άρρεν ψευδερμαφροδιτισμός</a:t>
            </a:r>
          </a:p>
        </p:txBody>
      </p:sp>
      <p:sp>
        <p:nvSpPr>
          <p:cNvPr id="75781" name="Text Box 8"/>
          <p:cNvSpPr txBox="1">
            <a:spLocks noChangeArrowheads="1"/>
          </p:cNvSpPr>
          <p:nvPr/>
        </p:nvSpPr>
        <p:spPr bwMode="auto">
          <a:xfrm>
            <a:off x="966788" y="908050"/>
            <a:ext cx="7993062" cy="57943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Διαταραχές στη δράση της Τεστοστερόνης</a:t>
            </a:r>
            <a:endParaRPr lang="en-GB" sz="3200">
              <a:solidFill>
                <a:schemeClr val="bg1"/>
              </a:solidFill>
            </a:endParaRPr>
          </a:p>
        </p:txBody>
      </p:sp>
      <p:sp>
        <p:nvSpPr>
          <p:cNvPr id="75782" name="Text Box 9"/>
          <p:cNvSpPr txBox="1">
            <a:spLocks noChangeArrowheads="1"/>
          </p:cNvSpPr>
          <p:nvPr/>
        </p:nvSpPr>
        <p:spPr bwMode="auto">
          <a:xfrm>
            <a:off x="1758950" y="1557338"/>
            <a:ext cx="6192838" cy="579437"/>
          </a:xfrm>
          <a:prstGeom prst="rect">
            <a:avLst/>
          </a:prstGeom>
          <a:solidFill>
            <a:srgbClr val="8651FD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</a:pPr>
            <a:r>
              <a:rPr lang="el-GR" sz="3200">
                <a:solidFill>
                  <a:schemeClr val="bg1"/>
                </a:solidFill>
              </a:rPr>
              <a:t>Σύνδρομο θηλεοποιητικού όρχη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2" name="Rectangle 4"/>
          <p:cNvSpPr>
            <a:spLocks noChangeArrowheads="1"/>
          </p:cNvSpPr>
          <p:nvPr/>
        </p:nvSpPr>
        <p:spPr bwMode="auto">
          <a:xfrm>
            <a:off x="3919538" y="3860800"/>
            <a:ext cx="5616575" cy="2305050"/>
          </a:xfrm>
          <a:prstGeom prst="rect">
            <a:avLst/>
          </a:prstGeom>
          <a:solidFill>
            <a:srgbClr val="8651F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</a:rPr>
              <a:t>     SRY – </a:t>
            </a:r>
            <a:r>
              <a:rPr lang="el-GR" sz="2000">
                <a:solidFill>
                  <a:schemeClr val="bg1"/>
                </a:solidFill>
              </a:rPr>
              <a:t>μονήρες εξόνιο με μία κεντρική διατηρημένη επανάληψη (</a:t>
            </a:r>
            <a:r>
              <a:rPr lang="en-US" sz="2000">
                <a:solidFill>
                  <a:schemeClr val="bg1"/>
                </a:solidFill>
              </a:rPr>
              <a:t>HMG</a:t>
            </a:r>
            <a:r>
              <a:rPr lang="el-GR" sz="2000">
                <a:solidFill>
                  <a:schemeClr val="bg1"/>
                </a:solidFill>
              </a:rPr>
              <a:t>)</a:t>
            </a:r>
            <a:r>
              <a:rPr lang="en-US" sz="2000">
                <a:solidFill>
                  <a:schemeClr val="bg1"/>
                </a:solidFill>
              </a:rPr>
              <a:t>  box </a:t>
            </a:r>
            <a:r>
              <a:rPr lang="el-GR" sz="2000">
                <a:solidFill>
                  <a:schemeClr val="bg1"/>
                </a:solidFill>
              </a:rPr>
              <a:t>στο </a:t>
            </a:r>
            <a:r>
              <a:rPr lang="en-US" sz="2000">
                <a:solidFill>
                  <a:schemeClr val="bg1"/>
                </a:solidFill>
              </a:rPr>
              <a:t>Y </a:t>
            </a:r>
            <a:r>
              <a:rPr lang="el-GR" sz="2000">
                <a:solidFill>
                  <a:schemeClr val="bg1"/>
                </a:solidFill>
              </a:rPr>
              <a:t>χρωμόσωμα. 	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l-GR" sz="2000">
                <a:solidFill>
                  <a:schemeClr val="bg1"/>
                </a:solidFill>
              </a:rPr>
              <a:t>	Η πρωτείνη του </a:t>
            </a:r>
            <a:r>
              <a:rPr lang="en-US" sz="2000">
                <a:solidFill>
                  <a:schemeClr val="bg1"/>
                </a:solidFill>
              </a:rPr>
              <a:t>SRY </a:t>
            </a:r>
            <a:r>
              <a:rPr lang="el-GR" sz="2000">
                <a:solidFill>
                  <a:schemeClr val="bg1"/>
                </a:solidFill>
              </a:rPr>
              <a:t>δεσμεύεται στο </a:t>
            </a:r>
            <a:r>
              <a:rPr lang="en-US" sz="2000">
                <a:solidFill>
                  <a:schemeClr val="bg1"/>
                </a:solidFill>
              </a:rPr>
              <a:t>DNA </a:t>
            </a:r>
            <a:r>
              <a:rPr lang="el-GR" sz="2000">
                <a:solidFill>
                  <a:schemeClr val="bg1"/>
                </a:solidFill>
              </a:rPr>
              <a:t>και λειτουργεί: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l-GR" sz="2000">
                <a:solidFill>
                  <a:schemeClr val="bg1"/>
                </a:solidFill>
              </a:rPr>
              <a:t>ενεργοποιώντας απαραίτητα γονίδια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l-GR" sz="2000">
                <a:solidFill>
                  <a:schemeClr val="bg1"/>
                </a:solidFill>
              </a:rPr>
              <a:t>αναστέλλοντας κατασταλτικά της ανδρικής διαφοροποίησης γονίδια</a:t>
            </a:r>
            <a:r>
              <a:rPr lang="el-GR" sz="2400" b="1">
                <a:solidFill>
                  <a:schemeClr val="bg1"/>
                </a:solidFill>
              </a:rPr>
              <a:t>  </a:t>
            </a:r>
            <a:endParaRPr lang="en-US" sz="2400" b="1">
              <a:solidFill>
                <a:schemeClr val="bg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</a:rPr>
              <a:t>     </a:t>
            </a:r>
            <a:endParaRPr lang="el-GR" sz="2000">
              <a:solidFill>
                <a:schemeClr val="bg1"/>
              </a:solidFill>
            </a:endParaRPr>
          </a:p>
        </p:txBody>
      </p:sp>
      <p:pic>
        <p:nvPicPr>
          <p:cNvPr id="211973" name="Picture 5" descr="SRY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716338"/>
            <a:ext cx="2881313" cy="281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4" name="SR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9788" y="5876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Sryproo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88913"/>
            <a:ext cx="6913563" cy="3425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1976" name="WordArt 8"/>
          <p:cNvSpPr>
            <a:spLocks noChangeArrowheads="1" noChangeShapeType="1" noTextEdit="1"/>
          </p:cNvSpPr>
          <p:nvPr/>
        </p:nvSpPr>
        <p:spPr bwMode="auto">
          <a:xfrm>
            <a:off x="1327150" y="2636838"/>
            <a:ext cx="14668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46,XX</a:t>
            </a:r>
            <a:endParaRPr lang="el-GR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211977" name="WordArt 9"/>
          <p:cNvSpPr>
            <a:spLocks noChangeArrowheads="1" noChangeShapeType="1" noTextEdit="1"/>
          </p:cNvSpPr>
          <p:nvPr/>
        </p:nvSpPr>
        <p:spPr bwMode="auto">
          <a:xfrm>
            <a:off x="5940425" y="2636838"/>
            <a:ext cx="28098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46,XX Male</a:t>
            </a:r>
            <a:endParaRPr lang="el-GR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 Black"/>
            </a:endParaRPr>
          </a:p>
        </p:txBody>
      </p:sp>
      <p:sp>
        <p:nvSpPr>
          <p:cNvPr id="211978" name="AutoShape 10"/>
          <p:cNvSpPr>
            <a:spLocks noChangeArrowheads="1"/>
          </p:cNvSpPr>
          <p:nvPr/>
        </p:nvSpPr>
        <p:spPr bwMode="auto">
          <a:xfrm>
            <a:off x="3132138" y="2852738"/>
            <a:ext cx="2663825" cy="288925"/>
          </a:xfrm>
          <a:prstGeom prst="rightArrow">
            <a:avLst>
              <a:gd name="adj1" fmla="val 50000"/>
              <a:gd name="adj2" fmla="val 23049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7231063" y="333375"/>
            <a:ext cx="2947987" cy="1465263"/>
          </a:xfrm>
          <a:prstGeom prst="rect">
            <a:avLst/>
          </a:prstGeom>
          <a:solidFill>
            <a:srgbClr val="776FD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 b="1">
                <a:solidFill>
                  <a:schemeClr val="bg1"/>
                </a:solidFill>
              </a:rPr>
              <a:t>Καθορισμός </a:t>
            </a:r>
          </a:p>
          <a:p>
            <a:pPr>
              <a:spcBef>
                <a:spcPct val="50000"/>
              </a:spcBef>
            </a:pPr>
            <a:r>
              <a:rPr lang="el-GR" sz="3600" b="1">
                <a:solidFill>
                  <a:schemeClr val="bg1"/>
                </a:solidFill>
              </a:rPr>
              <a:t>φύλου</a:t>
            </a:r>
            <a:endParaRPr lang="en-GB" sz="3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1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19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1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1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1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119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119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1974"/>
                </p:tgtEl>
              </p:cMediaNode>
            </p:audio>
          </p:childTnLst>
        </p:cTn>
      </p:par>
    </p:tnLst>
    <p:bldLst>
      <p:bldP spid="211972" grpId="0" build="p" animBg="1"/>
      <p:bldP spid="211976" grpId="0" animBg="1"/>
      <p:bldP spid="211977" grpId="0" animBg="1"/>
      <p:bldP spid="21197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ÎÏÎ¿ÏÎ­Î»ÎµÏÎ¼Î± ÎµÎ¹ÎºÏÎ½Î±Ï Î³Î¹Î± jeanne d'ar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1412875"/>
            <a:ext cx="47625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extBox 1"/>
          <p:cNvSpPr txBox="1">
            <a:spLocks noChangeArrowheads="1"/>
          </p:cNvSpPr>
          <p:nvPr/>
        </p:nvSpPr>
        <p:spPr bwMode="auto">
          <a:xfrm>
            <a:off x="2047875" y="404813"/>
            <a:ext cx="52562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Jeannne d’arc</a:t>
            </a:r>
            <a:endParaRPr lang="el-GR" sz="3200">
              <a:solidFill>
                <a:schemeClr val="bg1"/>
              </a:solidFill>
            </a:endParaRPr>
          </a:p>
        </p:txBody>
      </p:sp>
      <p:pic>
        <p:nvPicPr>
          <p:cNvPr id="77828" name="Picture 4" descr="ÎÏÎ¿ÏÎ­Î»ÎµÏÎ¼Î± ÎµÎ¹ÎºÏÎ½Î±Ï Î³Î¹Î± jeanne d'ar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6025" y="2205038"/>
            <a:ext cx="23812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4"/>
          <p:cNvSpPr txBox="1">
            <a:spLocks noChangeArrowheads="1"/>
          </p:cNvSpPr>
          <p:nvPr/>
        </p:nvSpPr>
        <p:spPr bwMode="auto">
          <a:xfrm>
            <a:off x="6080125" y="981075"/>
            <a:ext cx="3311525" cy="579438"/>
          </a:xfrm>
          <a:prstGeom prst="rect">
            <a:avLst/>
          </a:prstGeom>
          <a:solidFill>
            <a:srgbClr val="8651FD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</a:pPr>
            <a:r>
              <a:rPr lang="el-GR" sz="3200">
                <a:solidFill>
                  <a:schemeClr val="bg1"/>
                </a:solidFill>
              </a:rPr>
              <a:t>Ανεπάρκεια </a:t>
            </a:r>
            <a:r>
              <a:rPr lang="en-US" sz="3200">
                <a:solidFill>
                  <a:schemeClr val="bg1"/>
                </a:solidFill>
              </a:rPr>
              <a:t>MIH</a:t>
            </a:r>
            <a:endParaRPr lang="el-GR" sz="3200">
              <a:solidFill>
                <a:schemeClr val="bg1"/>
              </a:solidFill>
            </a:endParaRPr>
          </a:p>
        </p:txBody>
      </p:sp>
      <p:sp>
        <p:nvSpPr>
          <p:cNvPr id="78851" name="Text Box 6"/>
          <p:cNvSpPr txBox="1">
            <a:spLocks noChangeArrowheads="1"/>
          </p:cNvSpPr>
          <p:nvPr/>
        </p:nvSpPr>
        <p:spPr bwMode="auto">
          <a:xfrm>
            <a:off x="5648325" y="3789363"/>
            <a:ext cx="3743325" cy="82232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66"/>
                </a:solidFill>
                <a:latin typeface="Arial Black" pitchFamily="34" charset="0"/>
              </a:rPr>
              <a:t>hCG test: </a:t>
            </a:r>
            <a:r>
              <a:rPr lang="el-GR" sz="2400">
                <a:solidFill>
                  <a:srgbClr val="000066"/>
                </a:solidFill>
                <a:latin typeface="Arial Black" pitchFamily="34" charset="0"/>
              </a:rPr>
              <a:t>  </a:t>
            </a:r>
            <a:r>
              <a:rPr lang="en-US" sz="2400">
                <a:solidFill>
                  <a:srgbClr val="000066"/>
                </a:solidFill>
                <a:latin typeface="Arial Black" pitchFamily="34" charset="0"/>
              </a:rPr>
              <a:t> </a:t>
            </a:r>
          </a:p>
          <a:p>
            <a:r>
              <a:rPr lang="en-US" sz="2400">
                <a:solidFill>
                  <a:srgbClr val="000066"/>
                </a:solidFill>
                <a:latin typeface="Arial Black" pitchFamily="34" charset="0"/>
              </a:rPr>
              <a:t>normal</a:t>
            </a:r>
            <a:r>
              <a:rPr lang="el-GR" sz="2400">
                <a:solidFill>
                  <a:srgbClr val="000066"/>
                </a:solidFill>
                <a:latin typeface="Arial Black" pitchFamily="34" charset="0"/>
              </a:rPr>
              <a:t> Τ</a:t>
            </a:r>
            <a:r>
              <a:rPr lang="en-US" sz="2400">
                <a:solidFill>
                  <a:srgbClr val="000066"/>
                </a:solidFill>
                <a:latin typeface="Arial Black" pitchFamily="34" charset="0"/>
              </a:rPr>
              <a:t>estosterone</a:t>
            </a:r>
            <a:endParaRPr lang="el-GR" sz="2400">
              <a:solidFill>
                <a:srgbClr val="000066"/>
              </a:solidFill>
              <a:latin typeface="Arial Black" pitchFamily="34" charset="0"/>
            </a:endParaRPr>
          </a:p>
        </p:txBody>
      </p:sp>
      <p:sp>
        <p:nvSpPr>
          <p:cNvPr id="78852" name="Line 7"/>
          <p:cNvSpPr>
            <a:spLocks noChangeShapeType="1"/>
          </p:cNvSpPr>
          <p:nvPr/>
        </p:nvSpPr>
        <p:spPr bwMode="auto">
          <a:xfrm flipV="1">
            <a:off x="3848100" y="6165850"/>
            <a:ext cx="0" cy="358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78853" name="Text Box 8"/>
          <p:cNvSpPr txBox="1">
            <a:spLocks noChangeArrowheads="1"/>
          </p:cNvSpPr>
          <p:nvPr/>
        </p:nvSpPr>
        <p:spPr bwMode="auto">
          <a:xfrm>
            <a:off x="6007100" y="1989138"/>
            <a:ext cx="3095625" cy="118745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66"/>
                </a:solidFill>
                <a:latin typeface="Arial Black" pitchFamily="34" charset="0"/>
              </a:rPr>
              <a:t>Wolf’s ducts</a:t>
            </a:r>
            <a:r>
              <a:rPr lang="el-GR" sz="2400">
                <a:solidFill>
                  <a:srgbClr val="000066"/>
                </a:solidFill>
                <a:latin typeface="Arial Black" pitchFamily="34" charset="0"/>
              </a:rPr>
              <a:t>: </a:t>
            </a:r>
            <a:r>
              <a:rPr lang="el-GR" sz="2400">
                <a:solidFill>
                  <a:srgbClr val="FF0000"/>
                </a:solidFill>
                <a:latin typeface="Arial Black" pitchFamily="34" charset="0"/>
              </a:rPr>
              <a:t>+</a:t>
            </a:r>
            <a:r>
              <a:rPr lang="el-GR" sz="2400">
                <a:solidFill>
                  <a:srgbClr val="000066"/>
                </a:solidFill>
                <a:latin typeface="Arial Black" pitchFamily="34" charset="0"/>
              </a:rPr>
              <a:t>, </a:t>
            </a:r>
            <a:endParaRPr lang="en-US" sz="2400">
              <a:solidFill>
                <a:srgbClr val="000066"/>
              </a:solidFill>
              <a:latin typeface="Arial Black" pitchFamily="34" charset="0"/>
            </a:endParaRPr>
          </a:p>
          <a:p>
            <a:r>
              <a:rPr lang="en-US" sz="2400">
                <a:solidFill>
                  <a:srgbClr val="000066"/>
                </a:solidFill>
                <a:latin typeface="Arial Black" pitchFamily="34" charset="0"/>
              </a:rPr>
              <a:t>Muller’s ducts</a:t>
            </a:r>
            <a:r>
              <a:rPr lang="el-GR" sz="2400">
                <a:solidFill>
                  <a:srgbClr val="000066"/>
                </a:solidFill>
                <a:latin typeface="Arial Black" pitchFamily="34" charset="0"/>
              </a:rPr>
              <a:t>:</a:t>
            </a:r>
            <a:r>
              <a:rPr lang="el-GR" sz="240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Arial Black" pitchFamily="34" charset="0"/>
              </a:rPr>
              <a:t>+</a:t>
            </a:r>
            <a:endParaRPr lang="el-GR" sz="2400">
              <a:solidFill>
                <a:srgbClr val="000066"/>
              </a:solidFill>
              <a:latin typeface="Arial Black" pitchFamily="34" charset="0"/>
            </a:endParaRPr>
          </a:p>
          <a:p>
            <a:r>
              <a:rPr lang="en-US" sz="2400">
                <a:solidFill>
                  <a:srgbClr val="000066"/>
                </a:solidFill>
                <a:latin typeface="Arial Black" pitchFamily="34" charset="0"/>
              </a:rPr>
              <a:t>Uterus inghuinali</a:t>
            </a:r>
            <a:endParaRPr lang="el-GR" sz="2400">
              <a:solidFill>
                <a:srgbClr val="000066"/>
              </a:solidFill>
              <a:latin typeface="Arial Black" pitchFamily="34" charset="0"/>
            </a:endParaRPr>
          </a:p>
        </p:txBody>
      </p:sp>
      <p:pic>
        <p:nvPicPr>
          <p:cNvPr id="7885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8" y="836613"/>
            <a:ext cx="4968875" cy="59055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78855" name="Rectangle 10"/>
          <p:cNvSpPr>
            <a:spLocks noChangeArrowheads="1"/>
          </p:cNvSpPr>
          <p:nvPr/>
        </p:nvSpPr>
        <p:spPr bwMode="auto">
          <a:xfrm>
            <a:off x="2840038" y="139700"/>
            <a:ext cx="5414962" cy="57943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Άρρεν ψευδερμαφροδιτισμός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4" y="785794"/>
            <a:ext cx="1927940" cy="14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Ορθογώνιο"/>
          <p:cNvSpPr/>
          <p:nvPr/>
        </p:nvSpPr>
        <p:spPr>
          <a:xfrm>
            <a:off x="714344" y="142852"/>
            <a:ext cx="7643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Άτομο 46ΧΥ DSD με ανεπάρκεια </a:t>
            </a:r>
            <a:r>
              <a:rPr lang="el-GR" dirty="0" smtClean="0">
                <a:solidFill>
                  <a:schemeClr val="bg1"/>
                </a:solidFill>
              </a:rPr>
              <a:t>5</a:t>
            </a:r>
            <a:r>
              <a:rPr lang="el-GR" baseline="30000" dirty="0" smtClean="0">
                <a:solidFill>
                  <a:schemeClr val="bg1"/>
                </a:solidFill>
              </a:rPr>
              <a:t>α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αναγωγάσης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>
                <a:solidFill>
                  <a:schemeClr val="bg1"/>
                </a:solidFill>
              </a:rPr>
              <a:t>προ </a:t>
            </a:r>
            <a:r>
              <a:rPr lang="el-GR" dirty="0" smtClean="0">
                <a:solidFill>
                  <a:schemeClr val="bg1"/>
                </a:solidFill>
              </a:rPr>
              <a:t>θεραπείας</a:t>
            </a:r>
          </a:p>
          <a:p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>
                <a:solidFill>
                  <a:schemeClr val="bg1"/>
                </a:solidFill>
              </a:rPr>
              <a:t>(</a:t>
            </a:r>
            <a:r>
              <a:rPr lang="el-GR" dirty="0" err="1">
                <a:solidFill>
                  <a:schemeClr val="bg1"/>
                </a:solidFill>
              </a:rPr>
              <a:t>φωτ</a:t>
            </a:r>
            <a:r>
              <a:rPr lang="el-GR" dirty="0">
                <a:solidFill>
                  <a:schemeClr val="bg1"/>
                </a:solidFill>
              </a:rPr>
              <a:t>. </a:t>
            </a:r>
            <a:r>
              <a:rPr lang="el-GR" dirty="0" smtClean="0">
                <a:solidFill>
                  <a:schemeClr val="bg1"/>
                </a:solidFill>
              </a:rPr>
              <a:t>Νίκος </a:t>
            </a:r>
            <a:r>
              <a:rPr lang="el-GR" dirty="0" err="1" smtClean="0">
                <a:solidFill>
                  <a:schemeClr val="bg1"/>
                </a:solidFill>
              </a:rPr>
              <a:t>Σκορδής</a:t>
            </a:r>
            <a:r>
              <a:rPr lang="el-GR" dirty="0">
                <a:solidFill>
                  <a:schemeClr val="bg1"/>
                </a:solidFill>
              </a:rPr>
              <a:t>).</a:t>
            </a: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58" y="2928934"/>
            <a:ext cx="20383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285716" y="2285992"/>
            <a:ext cx="95726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Άτομο 46ΧΥ DSD με </a:t>
            </a:r>
            <a:r>
              <a:rPr lang="el-GR" dirty="0" smtClean="0">
                <a:solidFill>
                  <a:schemeClr val="bg1"/>
                </a:solidFill>
              </a:rPr>
              <a:t>ανεπάρκεια 17βHSD </a:t>
            </a:r>
            <a:r>
              <a:rPr lang="el-GR" dirty="0">
                <a:solidFill>
                  <a:schemeClr val="bg1"/>
                </a:solidFill>
              </a:rPr>
              <a:t>μετά από ορμονική </a:t>
            </a:r>
            <a:r>
              <a:rPr lang="el-GR" dirty="0" smtClean="0">
                <a:solidFill>
                  <a:schemeClr val="bg1"/>
                </a:solidFill>
              </a:rPr>
              <a:t>θεραπεία και </a:t>
            </a:r>
            <a:r>
              <a:rPr lang="el-GR" dirty="0">
                <a:solidFill>
                  <a:schemeClr val="bg1"/>
                </a:solidFill>
              </a:rPr>
              <a:t>χειρουργική αποκατάσταση </a:t>
            </a:r>
            <a:r>
              <a:rPr lang="el-GR" dirty="0" smtClean="0">
                <a:solidFill>
                  <a:schemeClr val="bg1"/>
                </a:solidFill>
              </a:rPr>
              <a:t>έξω γεννητικών </a:t>
            </a:r>
            <a:r>
              <a:rPr lang="el-GR" dirty="0">
                <a:solidFill>
                  <a:schemeClr val="bg1"/>
                </a:solidFill>
              </a:rPr>
              <a:t>οργάνων άρρενος  </a:t>
            </a:r>
            <a:r>
              <a:rPr lang="el-GR" dirty="0" smtClean="0">
                <a:solidFill>
                  <a:schemeClr val="bg1"/>
                </a:solidFill>
              </a:rPr>
              <a:t>(</a:t>
            </a:r>
            <a:r>
              <a:rPr lang="el-GR" dirty="0" err="1">
                <a:solidFill>
                  <a:schemeClr val="bg1"/>
                </a:solidFill>
              </a:rPr>
              <a:t>φωτ</a:t>
            </a:r>
            <a:r>
              <a:rPr lang="el-GR" dirty="0">
                <a:solidFill>
                  <a:schemeClr val="bg1"/>
                </a:solidFill>
              </a:rPr>
              <a:t>. </a:t>
            </a:r>
            <a:r>
              <a:rPr lang="el-GR" dirty="0" smtClean="0">
                <a:solidFill>
                  <a:schemeClr val="bg1"/>
                </a:solidFill>
              </a:rPr>
              <a:t>Νίκος </a:t>
            </a:r>
            <a:r>
              <a:rPr lang="el-GR" dirty="0" err="1" smtClean="0">
                <a:solidFill>
                  <a:schemeClr val="bg1"/>
                </a:solidFill>
              </a:rPr>
              <a:t>Σκορδής</a:t>
            </a:r>
            <a:r>
              <a:rPr lang="el-GR" dirty="0">
                <a:solidFill>
                  <a:schemeClr val="bg1"/>
                </a:solidFill>
              </a:rPr>
              <a:t>).</a:t>
            </a:r>
          </a:p>
        </p:txBody>
      </p:sp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0" y="5133975"/>
            <a:ext cx="15430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Ορθογώνιο"/>
          <p:cNvSpPr/>
          <p:nvPr/>
        </p:nvSpPr>
        <p:spPr>
          <a:xfrm>
            <a:off x="142840" y="4500570"/>
            <a:ext cx="9358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Ασθενής με μερικό σύνδρομο έλλειψης </a:t>
            </a:r>
            <a:r>
              <a:rPr lang="el-GR" dirty="0" smtClean="0">
                <a:solidFill>
                  <a:schemeClr val="bg1"/>
                </a:solidFill>
              </a:rPr>
              <a:t>ευαισθησίας στα </a:t>
            </a:r>
            <a:r>
              <a:rPr lang="el-GR" dirty="0">
                <a:solidFill>
                  <a:schemeClr val="bg1"/>
                </a:solidFill>
              </a:rPr>
              <a:t>ανδρογόνα (ΑΙ S) αρκετά χρόνια μετά από </a:t>
            </a:r>
            <a:r>
              <a:rPr lang="el-GR" dirty="0" smtClean="0">
                <a:solidFill>
                  <a:schemeClr val="bg1"/>
                </a:solidFill>
              </a:rPr>
              <a:t>την πρώτη </a:t>
            </a:r>
            <a:r>
              <a:rPr lang="el-GR" dirty="0">
                <a:solidFill>
                  <a:schemeClr val="bg1"/>
                </a:solidFill>
              </a:rPr>
              <a:t>επέμβαση ανακατασκευής του πέους</a:t>
            </a:r>
            <a:r>
              <a:rPr lang="el-GR" dirty="0" smtClean="0">
                <a:solidFill>
                  <a:schemeClr val="bg1"/>
                </a:solidFill>
              </a:rPr>
              <a:t>. (</a:t>
            </a:r>
            <a:r>
              <a:rPr lang="el-GR" dirty="0" err="1" smtClean="0">
                <a:solidFill>
                  <a:schemeClr val="bg1"/>
                </a:solidFill>
              </a:rPr>
              <a:t>φωτ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Miroslav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Djordjevic</a:t>
            </a:r>
            <a:r>
              <a:rPr lang="el-GR" dirty="0" smtClean="0">
                <a:solidFill>
                  <a:schemeClr val="bg1"/>
                </a:solidFill>
              </a:rPr>
              <a:t>)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ChangeArrowheads="1"/>
          </p:cNvSpPr>
          <p:nvPr/>
        </p:nvSpPr>
        <p:spPr bwMode="auto">
          <a:xfrm>
            <a:off x="247650" y="1412875"/>
            <a:ext cx="8640763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l-GR" sz="2000"/>
          </a:p>
          <a:p>
            <a:pPr marL="342900" indent="-342900">
              <a:spcBef>
                <a:spcPct val="20000"/>
              </a:spcBef>
            </a:pPr>
            <a:r>
              <a:rPr lang="el-GR" sz="3200">
                <a:solidFill>
                  <a:srgbClr val="FFFF00"/>
                </a:solidFill>
              </a:rPr>
              <a:t>Σύνδρομα πολλαπλών γενετικών ανωμαλιών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sz="3200">
              <a:solidFill>
                <a:srgbClr val="FFFF00"/>
              </a:solidFill>
            </a:endParaRPr>
          </a:p>
        </p:txBody>
      </p:sp>
      <p:sp>
        <p:nvSpPr>
          <p:cNvPr id="79875" name="Text Box 5"/>
          <p:cNvSpPr txBox="1">
            <a:spLocks noChangeArrowheads="1"/>
          </p:cNvSpPr>
          <p:nvPr/>
        </p:nvSpPr>
        <p:spPr bwMode="auto">
          <a:xfrm>
            <a:off x="2406650" y="2349500"/>
            <a:ext cx="3960813" cy="350678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66"/>
                </a:solidFill>
              </a:rPr>
              <a:t>Karyotype </a:t>
            </a:r>
            <a:r>
              <a:rPr lang="el-GR" sz="3200" b="1">
                <a:solidFill>
                  <a:srgbClr val="000066"/>
                </a:solidFill>
              </a:rPr>
              <a:t>ΧΟ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66"/>
                </a:solidFill>
              </a:rPr>
              <a:t>Mosaic </a:t>
            </a:r>
            <a:r>
              <a:rPr lang="el-GR" sz="3200" b="1">
                <a:solidFill>
                  <a:srgbClr val="000066"/>
                </a:solidFill>
              </a:rPr>
              <a:t>ΧΟ/ΧΧ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66"/>
                </a:solidFill>
              </a:rPr>
              <a:t>             </a:t>
            </a:r>
            <a:r>
              <a:rPr lang="el-GR" sz="3200" b="1">
                <a:solidFill>
                  <a:srgbClr val="000066"/>
                </a:solidFill>
              </a:rPr>
              <a:t>ΧΟ/ΧΥ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66"/>
                </a:solidFill>
              </a:rPr>
              <a:t>Congenital </a:t>
            </a:r>
            <a:r>
              <a:rPr lang="el-GR" sz="3200" b="1">
                <a:solidFill>
                  <a:srgbClr val="000066"/>
                </a:solidFill>
              </a:rPr>
              <a:t>ΧΧ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66"/>
                </a:solidFill>
              </a:rPr>
              <a:t>Congenital</a:t>
            </a:r>
            <a:r>
              <a:rPr lang="en-US" sz="3200" b="1"/>
              <a:t> </a:t>
            </a:r>
            <a:r>
              <a:rPr lang="el-GR" sz="3200" b="1">
                <a:solidFill>
                  <a:srgbClr val="000066"/>
                </a:solidFill>
              </a:rPr>
              <a:t>ΧΥ</a:t>
            </a:r>
          </a:p>
        </p:txBody>
      </p:sp>
      <p:sp>
        <p:nvSpPr>
          <p:cNvPr id="79876" name="Text Box 6"/>
          <p:cNvSpPr txBox="1">
            <a:spLocks noChangeArrowheads="1"/>
          </p:cNvSpPr>
          <p:nvPr/>
        </p:nvSpPr>
        <p:spPr bwMode="auto">
          <a:xfrm>
            <a:off x="1255713" y="6021388"/>
            <a:ext cx="6119812" cy="51911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>
                <a:solidFill>
                  <a:schemeClr val="bg1"/>
                </a:solidFill>
              </a:rPr>
              <a:t>Αμφίβολα ή θήλεα γεννητικά όργανα</a:t>
            </a:r>
          </a:p>
        </p:txBody>
      </p:sp>
      <p:sp>
        <p:nvSpPr>
          <p:cNvPr id="79877" name="Rectangle 8"/>
          <p:cNvSpPr>
            <a:spLocks noChangeArrowheads="1"/>
          </p:cNvSpPr>
          <p:nvPr/>
        </p:nvSpPr>
        <p:spPr bwMode="auto">
          <a:xfrm>
            <a:off x="1255713" y="188913"/>
            <a:ext cx="7419975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 Διαταραχές διαφοροποίησης του φύλου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20" name="Rectangle 4"/>
          <p:cNvSpPr>
            <a:spLocks noChangeArrowheads="1"/>
          </p:cNvSpPr>
          <p:nvPr/>
        </p:nvSpPr>
        <p:spPr bwMode="auto">
          <a:xfrm>
            <a:off x="4572000" y="3357563"/>
            <a:ext cx="4248150" cy="3097212"/>
          </a:xfrm>
          <a:prstGeom prst="rect">
            <a:avLst/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Mutated SRY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Mutated SOX9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Mutated SF 1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bg1"/>
                </a:solidFill>
              </a:rPr>
              <a:t>DAX 1 duplication = inability of SOX9 gene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   SRY inactivation</a:t>
            </a:r>
            <a:endParaRPr lang="el-GR" sz="2800">
              <a:solidFill>
                <a:schemeClr val="bg1"/>
              </a:solidFill>
            </a:endParaRPr>
          </a:p>
        </p:txBody>
      </p:sp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395288" y="260350"/>
            <a:ext cx="8424862" cy="1008063"/>
          </a:xfrm>
          <a:prstGeom prst="rect">
            <a:avLst/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/>
            </a:r>
            <a:br>
              <a:rPr lang="en-US" sz="3600">
                <a:solidFill>
                  <a:schemeClr val="bg1"/>
                </a:solidFill>
              </a:rPr>
            </a:br>
            <a:r>
              <a:rPr lang="en-US" sz="3600">
                <a:solidFill>
                  <a:schemeClr val="bg1"/>
                </a:solidFill>
              </a:rPr>
              <a:t/>
            </a:r>
            <a:br>
              <a:rPr lang="en-US" sz="3600">
                <a:solidFill>
                  <a:schemeClr val="bg1"/>
                </a:solidFill>
              </a:rPr>
            </a:br>
            <a:r>
              <a:rPr lang="en-US" sz="3600">
                <a:solidFill>
                  <a:schemeClr val="bg1"/>
                </a:solidFill>
              </a:rPr>
              <a:t>46, XY Sex Reversal</a:t>
            </a:r>
            <a:br>
              <a:rPr lang="en-US" sz="3600">
                <a:solidFill>
                  <a:schemeClr val="bg1"/>
                </a:solidFill>
              </a:rPr>
            </a:br>
            <a:r>
              <a:rPr lang="en-US" sz="3600">
                <a:solidFill>
                  <a:schemeClr val="bg1"/>
                </a:solidFill>
              </a:rPr>
              <a:t> </a:t>
            </a:r>
            <a:r>
              <a:rPr lang="el-GR" sz="3600">
                <a:solidFill>
                  <a:schemeClr val="bg1"/>
                </a:solidFill>
              </a:rPr>
              <a:t/>
            </a:r>
            <a:br>
              <a:rPr lang="el-GR" sz="3600">
                <a:solidFill>
                  <a:schemeClr val="bg1"/>
                </a:solidFill>
              </a:rPr>
            </a:br>
            <a:endParaRPr lang="el-GR" sz="3600">
              <a:solidFill>
                <a:schemeClr val="bg1"/>
              </a:solidFill>
            </a:endParaRPr>
          </a:p>
        </p:txBody>
      </p:sp>
      <p:pic>
        <p:nvPicPr>
          <p:cNvPr id="214022" name="Picture 6" descr="belly_dancer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2565400"/>
            <a:ext cx="2373313" cy="388937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214023" name="Rectangle 7"/>
          <p:cNvSpPr>
            <a:spLocks noChangeArrowheads="1"/>
          </p:cNvSpPr>
          <p:nvPr/>
        </p:nvSpPr>
        <p:spPr bwMode="auto">
          <a:xfrm>
            <a:off x="395288" y="1412875"/>
            <a:ext cx="8424862" cy="935038"/>
          </a:xfrm>
          <a:prstGeom prst="rect">
            <a:avLst/>
          </a:prstGeom>
          <a:solidFill>
            <a:srgbClr val="8651FD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/>
            </a:r>
            <a:br>
              <a:rPr lang="en-US" sz="3600">
                <a:solidFill>
                  <a:schemeClr val="bg1"/>
                </a:solidFill>
              </a:rPr>
            </a:br>
            <a:r>
              <a:rPr lang="en-US" sz="3600">
                <a:solidFill>
                  <a:schemeClr val="bg1"/>
                </a:solidFill>
              </a:rPr>
              <a:t>46, XY </a:t>
            </a:r>
            <a:r>
              <a:rPr lang="el-GR" sz="3600">
                <a:solidFill>
                  <a:schemeClr val="bg1"/>
                </a:solidFill>
              </a:rPr>
              <a:t>πλήρης γοναδική δυσγενεσία</a:t>
            </a:r>
            <a:br>
              <a:rPr lang="el-GR" sz="3600">
                <a:solidFill>
                  <a:schemeClr val="bg1"/>
                </a:solidFill>
              </a:rPr>
            </a:br>
            <a:endParaRPr lang="el-GR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4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0" grpId="0" animBg="1"/>
      <p:bldP spid="214021" grpId="0" animBg="1"/>
      <p:bldP spid="21402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46, XX Sex Reversal</a:t>
            </a:r>
            <a:endParaRPr lang="el-GR" sz="4400">
              <a:solidFill>
                <a:schemeClr val="bg1"/>
              </a:solidFill>
            </a:endParaRPr>
          </a:p>
        </p:txBody>
      </p:sp>
      <p:sp>
        <p:nvSpPr>
          <p:cNvPr id="215045" name="Rectangle 5"/>
          <p:cNvSpPr>
            <a:spLocks noChangeArrowheads="1"/>
          </p:cNvSpPr>
          <p:nvPr/>
        </p:nvSpPr>
        <p:spPr bwMode="auto">
          <a:xfrm>
            <a:off x="179388" y="2924175"/>
            <a:ext cx="4176712" cy="3744913"/>
          </a:xfrm>
          <a:prstGeom prst="rect">
            <a:avLst/>
          </a:prstGeom>
          <a:solidFill>
            <a:srgbClr val="000000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3200">
                <a:solidFill>
                  <a:schemeClr val="bg1"/>
                </a:solidFill>
              </a:rPr>
              <a:t>SRY translocation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3200">
                <a:solidFill>
                  <a:schemeClr val="bg1"/>
                </a:solidFill>
              </a:rPr>
              <a:t>DAX1 mutations</a:t>
            </a:r>
          </a:p>
          <a:p>
            <a:pPr marL="342900" indent="-342900">
              <a:spcBef>
                <a:spcPct val="20000"/>
              </a:spcBef>
            </a:pPr>
            <a:r>
              <a:rPr lang="en-US" sz="3200">
                <a:solidFill>
                  <a:schemeClr val="bg1"/>
                </a:solidFill>
              </a:rPr>
              <a:t>SOX9 duplication</a:t>
            </a:r>
          </a:p>
          <a:p>
            <a:pPr marL="342900" indent="-342900">
              <a:spcBef>
                <a:spcPct val="20000"/>
              </a:spcBef>
            </a:pPr>
            <a:endParaRPr lang="en-US" sz="320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sz="320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l-GR" sz="3200">
              <a:solidFill>
                <a:schemeClr val="bg1"/>
              </a:solidFill>
            </a:endParaRPr>
          </a:p>
        </p:txBody>
      </p:sp>
      <p:pic>
        <p:nvPicPr>
          <p:cNvPr id="215046" name="Picture 6" descr="Ritts H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7613" y="2924175"/>
            <a:ext cx="2579687" cy="3440113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215047" name="Rectangle 7"/>
          <p:cNvSpPr>
            <a:spLocks noChangeArrowheads="1"/>
          </p:cNvSpPr>
          <p:nvPr/>
        </p:nvSpPr>
        <p:spPr bwMode="auto">
          <a:xfrm>
            <a:off x="468313" y="1557338"/>
            <a:ext cx="8229600" cy="1143000"/>
          </a:xfrm>
          <a:prstGeom prst="rect">
            <a:avLst/>
          </a:prstGeom>
          <a:solidFill>
            <a:srgbClr val="8651FD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>
                <a:solidFill>
                  <a:srgbClr val="000066"/>
                </a:solidFill>
              </a:rPr>
              <a:t/>
            </a:r>
            <a:br>
              <a:rPr lang="en-US" sz="4400">
                <a:solidFill>
                  <a:srgbClr val="000066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46, XX testicular DSD</a:t>
            </a:r>
            <a:br>
              <a:rPr lang="en-US" sz="4400">
                <a:solidFill>
                  <a:schemeClr val="bg1"/>
                </a:solidFill>
              </a:rPr>
            </a:br>
            <a:endParaRPr lang="el-GR" sz="4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5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4" grpId="0" animBg="1"/>
      <p:bldP spid="215045" grpId="0" animBg="1"/>
      <p:bldP spid="21504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4"/>
          <p:cNvSpPr txBox="1">
            <a:spLocks noChangeArrowheads="1"/>
          </p:cNvSpPr>
          <p:nvPr/>
        </p:nvSpPr>
        <p:spPr bwMode="auto">
          <a:xfrm>
            <a:off x="5359400" y="1412875"/>
            <a:ext cx="2879725" cy="5191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>
                <a:solidFill>
                  <a:schemeClr val="bg1"/>
                </a:solidFill>
              </a:rPr>
              <a:t>Χρωμοσωμιακό</a:t>
            </a:r>
          </a:p>
        </p:txBody>
      </p:sp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2335213" y="3141663"/>
            <a:ext cx="1270000" cy="579437"/>
          </a:xfrm>
          <a:prstGeom prst="rect">
            <a:avLst/>
          </a:prstGeom>
          <a:solidFill>
            <a:srgbClr val="8651FD"/>
          </a:solidFill>
          <a:ln w="762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>
                <a:solidFill>
                  <a:schemeClr val="bg1"/>
                </a:solidFill>
              </a:rPr>
              <a:t>Φύλο</a:t>
            </a:r>
          </a:p>
        </p:txBody>
      </p:sp>
      <p:sp>
        <p:nvSpPr>
          <p:cNvPr id="82948" name="Line 6"/>
          <p:cNvSpPr>
            <a:spLocks noChangeShapeType="1"/>
          </p:cNvSpPr>
          <p:nvPr/>
        </p:nvSpPr>
        <p:spPr bwMode="auto">
          <a:xfrm flipV="1">
            <a:off x="3767138" y="1844675"/>
            <a:ext cx="1457325" cy="16557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2949" name="Line 7"/>
          <p:cNvSpPr>
            <a:spLocks noChangeShapeType="1"/>
          </p:cNvSpPr>
          <p:nvPr/>
        </p:nvSpPr>
        <p:spPr bwMode="auto">
          <a:xfrm flipV="1">
            <a:off x="3767138" y="3213100"/>
            <a:ext cx="1457325" cy="2873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2950" name="Line 8"/>
          <p:cNvSpPr>
            <a:spLocks noChangeShapeType="1"/>
          </p:cNvSpPr>
          <p:nvPr/>
        </p:nvSpPr>
        <p:spPr bwMode="auto">
          <a:xfrm>
            <a:off x="3767138" y="3500438"/>
            <a:ext cx="1376362" cy="10080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2951" name="Line 9"/>
          <p:cNvSpPr>
            <a:spLocks noChangeShapeType="1"/>
          </p:cNvSpPr>
          <p:nvPr/>
        </p:nvSpPr>
        <p:spPr bwMode="auto">
          <a:xfrm>
            <a:off x="3767138" y="3500438"/>
            <a:ext cx="1538287" cy="23764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2952" name="Rectangle 11"/>
          <p:cNvSpPr>
            <a:spLocks noChangeArrowheads="1"/>
          </p:cNvSpPr>
          <p:nvPr/>
        </p:nvSpPr>
        <p:spPr bwMode="auto">
          <a:xfrm>
            <a:off x="5648325" y="5465763"/>
            <a:ext cx="2228850" cy="51911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>
                <a:solidFill>
                  <a:schemeClr val="bg1"/>
                </a:solidFill>
              </a:rPr>
              <a:t>Ψυχολογικό</a:t>
            </a:r>
          </a:p>
        </p:txBody>
      </p:sp>
      <p:sp>
        <p:nvSpPr>
          <p:cNvPr id="82953" name="Rectangle 12"/>
          <p:cNvSpPr>
            <a:spLocks noChangeArrowheads="1"/>
          </p:cNvSpPr>
          <p:nvPr/>
        </p:nvSpPr>
        <p:spPr bwMode="auto">
          <a:xfrm>
            <a:off x="5575300" y="4241800"/>
            <a:ext cx="2362200" cy="5191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>
                <a:solidFill>
                  <a:schemeClr val="bg1"/>
                </a:solidFill>
              </a:rPr>
              <a:t>Φαινοτυπικό</a:t>
            </a:r>
          </a:p>
        </p:txBody>
      </p:sp>
      <p:sp>
        <p:nvSpPr>
          <p:cNvPr id="82954" name="Rectangle 13"/>
          <p:cNvSpPr>
            <a:spLocks noChangeArrowheads="1"/>
          </p:cNvSpPr>
          <p:nvPr/>
        </p:nvSpPr>
        <p:spPr bwMode="auto">
          <a:xfrm>
            <a:off x="5791200" y="2873375"/>
            <a:ext cx="1763713" cy="5191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>
                <a:solidFill>
                  <a:schemeClr val="bg1"/>
                </a:solidFill>
              </a:rPr>
              <a:t>Γοναδικό</a:t>
            </a:r>
          </a:p>
        </p:txBody>
      </p:sp>
      <p:sp>
        <p:nvSpPr>
          <p:cNvPr id="82955" name="Rectangle 14"/>
          <p:cNvSpPr>
            <a:spLocks noChangeArrowheads="1"/>
          </p:cNvSpPr>
          <p:nvPr/>
        </p:nvSpPr>
        <p:spPr bwMode="auto">
          <a:xfrm>
            <a:off x="1255713" y="188913"/>
            <a:ext cx="7419975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 Διαταραχές διαφοροποίησης του φύλου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en00501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6850" y="1484313"/>
            <a:ext cx="2195513" cy="2286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</p:pic>
      <p:pic>
        <p:nvPicPr>
          <p:cNvPr id="83971" name="Picture 5" descr="so01912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" y="4267200"/>
            <a:ext cx="15430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6" descr="bd05911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0300" y="2286000"/>
            <a:ext cx="42703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 Box 7"/>
          <p:cNvSpPr txBox="1">
            <a:spLocks noChangeArrowheads="1"/>
          </p:cNvSpPr>
          <p:nvPr/>
        </p:nvSpPr>
        <p:spPr bwMode="auto">
          <a:xfrm>
            <a:off x="3771900" y="5715000"/>
            <a:ext cx="1457325" cy="457200"/>
          </a:xfrm>
          <a:prstGeom prst="rect">
            <a:avLst/>
          </a:prstGeom>
          <a:solidFill>
            <a:srgbClr val="0000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>
                <a:solidFill>
                  <a:srgbClr val="00FF00"/>
                </a:solidFill>
                <a:latin typeface="Arial Black" pitchFamily="34" charset="0"/>
              </a:rPr>
              <a:t>Θήλυ</a:t>
            </a:r>
            <a:endParaRPr lang="en-GB" sz="2400" b="1">
              <a:solidFill>
                <a:srgbClr val="00FF00"/>
              </a:solidFill>
              <a:latin typeface="Arial Black" pitchFamily="34" charset="0"/>
            </a:endParaRPr>
          </a:p>
        </p:txBody>
      </p:sp>
      <p:sp>
        <p:nvSpPr>
          <p:cNvPr id="83974" name="Text Box 8"/>
          <p:cNvSpPr txBox="1">
            <a:spLocks noChangeArrowheads="1"/>
          </p:cNvSpPr>
          <p:nvPr/>
        </p:nvSpPr>
        <p:spPr bwMode="auto">
          <a:xfrm>
            <a:off x="4332288" y="2205038"/>
            <a:ext cx="1735137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>
                <a:solidFill>
                  <a:srgbClr val="00FF00"/>
                </a:solidFill>
                <a:latin typeface="Arial Black" pitchFamily="34" charset="0"/>
              </a:rPr>
              <a:t>Άρρεν</a:t>
            </a:r>
            <a:endParaRPr lang="en-GB" sz="2800" b="1">
              <a:solidFill>
                <a:srgbClr val="00FF00"/>
              </a:solidFill>
              <a:latin typeface="Arial Black" pitchFamily="34" charset="0"/>
            </a:endParaRPr>
          </a:p>
        </p:txBody>
      </p:sp>
      <p:sp>
        <p:nvSpPr>
          <p:cNvPr id="83975" name="Text Box 10"/>
          <p:cNvSpPr txBox="1">
            <a:spLocks noChangeArrowheads="1"/>
          </p:cNvSpPr>
          <p:nvPr/>
        </p:nvSpPr>
        <p:spPr bwMode="auto">
          <a:xfrm>
            <a:off x="5954713" y="5157788"/>
            <a:ext cx="3943350" cy="1198562"/>
          </a:xfrm>
          <a:prstGeom prst="rect">
            <a:avLst/>
          </a:prstGeom>
          <a:solidFill>
            <a:srgbClr val="000066"/>
          </a:solidFill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 b="1">
                <a:solidFill>
                  <a:srgbClr val="00FF00"/>
                </a:solidFill>
                <a:latin typeface="Arial Black" pitchFamily="34" charset="0"/>
              </a:rPr>
              <a:t>Θήλυ +</a:t>
            </a:r>
          </a:p>
          <a:p>
            <a:pPr algn="ctr">
              <a:spcBef>
                <a:spcPct val="50000"/>
              </a:spcBef>
            </a:pPr>
            <a:r>
              <a:rPr lang="el-GR" sz="2800" b="1">
                <a:solidFill>
                  <a:srgbClr val="00FF00"/>
                </a:solidFill>
                <a:latin typeface="Arial Black" pitchFamily="34" charset="0"/>
              </a:rPr>
              <a:t>Τεστοστερόνη</a:t>
            </a:r>
          </a:p>
        </p:txBody>
      </p:sp>
      <p:sp>
        <p:nvSpPr>
          <p:cNvPr id="83976" name="Line 11"/>
          <p:cNvSpPr>
            <a:spLocks noChangeShapeType="1"/>
          </p:cNvSpPr>
          <p:nvPr/>
        </p:nvSpPr>
        <p:spPr bwMode="auto">
          <a:xfrm flipV="1">
            <a:off x="9356725" y="3860800"/>
            <a:ext cx="0" cy="1292225"/>
          </a:xfrm>
          <a:prstGeom prst="line">
            <a:avLst/>
          </a:prstGeom>
          <a:noFill/>
          <a:ln w="76200" cap="rnd">
            <a:solidFill>
              <a:srgbClr val="FF0000"/>
            </a:solidFill>
            <a:prstDash val="sysDot"/>
            <a:miter lim="800000"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83977" name="Text Box 12"/>
          <p:cNvSpPr txBox="1">
            <a:spLocks noChangeArrowheads="1"/>
          </p:cNvSpPr>
          <p:nvPr/>
        </p:nvSpPr>
        <p:spPr bwMode="auto">
          <a:xfrm>
            <a:off x="1327150" y="1412875"/>
            <a:ext cx="5903913" cy="51911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>
                <a:solidFill>
                  <a:srgbClr val="000066"/>
                </a:solidFill>
                <a:latin typeface="Arial Black" pitchFamily="34" charset="0"/>
              </a:rPr>
              <a:t>Το τραγούδι του καναρινιού</a:t>
            </a:r>
            <a:endParaRPr lang="en-GB" sz="2800" b="1">
              <a:solidFill>
                <a:srgbClr val="000066"/>
              </a:solidFill>
              <a:latin typeface="Arial Black" pitchFamily="34" charset="0"/>
            </a:endParaRPr>
          </a:p>
        </p:txBody>
      </p:sp>
      <p:sp>
        <p:nvSpPr>
          <p:cNvPr id="83978" name="Rectangle 14"/>
          <p:cNvSpPr>
            <a:spLocks noChangeArrowheads="1"/>
          </p:cNvSpPr>
          <p:nvPr/>
        </p:nvSpPr>
        <p:spPr bwMode="auto">
          <a:xfrm>
            <a:off x="1255713" y="188913"/>
            <a:ext cx="7419975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 Διαταραχές διαφοροποίησης του φύλου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5503863" y="1628775"/>
            <a:ext cx="4176712" cy="5191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>
                <a:solidFill>
                  <a:schemeClr val="bg1"/>
                </a:solidFill>
              </a:rPr>
              <a:t>Αληθής ερμαφροδιτισμός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74625" y="2636838"/>
            <a:ext cx="3502025" cy="1311275"/>
          </a:xfrm>
          <a:prstGeom prst="rect">
            <a:avLst/>
          </a:prstGeom>
          <a:solidFill>
            <a:srgbClr val="8651FD"/>
          </a:solidFill>
          <a:ln w="762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Καθορισμός </a:t>
            </a:r>
          </a:p>
          <a:p>
            <a:pPr algn="ctr"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του φύλου</a:t>
            </a: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 flipV="1">
            <a:off x="3767138" y="1844675"/>
            <a:ext cx="1457325" cy="16557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 flipV="1">
            <a:off x="3767138" y="3213100"/>
            <a:ext cx="1457325" cy="2873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3767138" y="3500438"/>
            <a:ext cx="1376362" cy="10080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3767138" y="3500438"/>
            <a:ext cx="1538287" cy="23764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5000" name="Rectangle 9"/>
          <p:cNvSpPr>
            <a:spLocks noChangeArrowheads="1"/>
          </p:cNvSpPr>
          <p:nvPr/>
        </p:nvSpPr>
        <p:spPr bwMode="auto">
          <a:xfrm>
            <a:off x="3008313" y="5949950"/>
            <a:ext cx="7278687" cy="5191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l-GR" sz="2800">
                <a:solidFill>
                  <a:schemeClr val="bg1"/>
                </a:solidFill>
              </a:rPr>
              <a:t>Σύνδρομα πολλαπλών γενετικών ανωμαλιών</a:t>
            </a:r>
          </a:p>
        </p:txBody>
      </p:sp>
      <p:sp>
        <p:nvSpPr>
          <p:cNvPr id="85001" name="Rectangle 12"/>
          <p:cNvSpPr>
            <a:spLocks noChangeArrowheads="1"/>
          </p:cNvSpPr>
          <p:nvPr/>
        </p:nvSpPr>
        <p:spPr bwMode="auto">
          <a:xfrm>
            <a:off x="0" y="1916113"/>
            <a:ext cx="51435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>
              <a:solidFill>
                <a:schemeClr val="bg2"/>
              </a:solidFill>
            </a:endParaRPr>
          </a:p>
          <a:p>
            <a:endParaRPr lang="el-GR">
              <a:solidFill>
                <a:schemeClr val="bg2"/>
              </a:solidFill>
            </a:endParaRPr>
          </a:p>
          <a:p>
            <a:endParaRPr lang="el-GR">
              <a:solidFill>
                <a:srgbClr val="FF9900"/>
              </a:solidFill>
            </a:endParaRPr>
          </a:p>
          <a:p>
            <a:endParaRPr lang="el-GR"/>
          </a:p>
          <a:p>
            <a:endParaRPr lang="el-GR">
              <a:solidFill>
                <a:srgbClr val="FFFF00"/>
              </a:solidFill>
            </a:endParaRPr>
          </a:p>
        </p:txBody>
      </p:sp>
      <p:sp>
        <p:nvSpPr>
          <p:cNvPr id="85002" name="Text Box 13"/>
          <p:cNvSpPr txBox="1">
            <a:spLocks noChangeArrowheads="1"/>
          </p:cNvSpPr>
          <p:nvPr/>
        </p:nvSpPr>
        <p:spPr bwMode="auto">
          <a:xfrm>
            <a:off x="895350" y="4365625"/>
            <a:ext cx="1295400" cy="5794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>
                <a:solidFill>
                  <a:schemeClr val="bg1"/>
                </a:solidFill>
              </a:rPr>
              <a:t>Θήλυ</a:t>
            </a:r>
          </a:p>
        </p:txBody>
      </p:sp>
      <p:sp>
        <p:nvSpPr>
          <p:cNvPr id="85003" name="Rectangle 14"/>
          <p:cNvSpPr>
            <a:spLocks noChangeArrowheads="1"/>
          </p:cNvSpPr>
          <p:nvPr/>
        </p:nvSpPr>
        <p:spPr bwMode="auto">
          <a:xfrm>
            <a:off x="1255713" y="188913"/>
            <a:ext cx="7419975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 Διαταραχές διαφοροποίησης του φύλου</a:t>
            </a:r>
          </a:p>
        </p:txBody>
      </p:sp>
      <p:sp>
        <p:nvSpPr>
          <p:cNvPr id="85004" name="Rectangle 16"/>
          <p:cNvSpPr>
            <a:spLocks noChangeArrowheads="1"/>
          </p:cNvSpPr>
          <p:nvPr/>
        </p:nvSpPr>
        <p:spPr bwMode="auto">
          <a:xfrm>
            <a:off x="5359400" y="3068638"/>
            <a:ext cx="4759325" cy="51911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>
                <a:solidFill>
                  <a:schemeClr val="bg1"/>
                </a:solidFill>
              </a:rPr>
              <a:t>Άρρεν ψευδερμαφροδιτισμός</a:t>
            </a:r>
          </a:p>
        </p:txBody>
      </p:sp>
      <p:sp>
        <p:nvSpPr>
          <p:cNvPr id="85005" name="Rectangle 17"/>
          <p:cNvSpPr>
            <a:spLocks noChangeArrowheads="1"/>
          </p:cNvSpPr>
          <p:nvPr/>
        </p:nvSpPr>
        <p:spPr bwMode="auto">
          <a:xfrm>
            <a:off x="5214938" y="4292600"/>
            <a:ext cx="4800600" cy="5191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>
                <a:solidFill>
                  <a:schemeClr val="bg1"/>
                </a:solidFill>
              </a:rPr>
              <a:t>Θήλυς ψευδερμαφροδιτισμός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5503863" y="1628775"/>
            <a:ext cx="4176712" cy="5191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>
                <a:solidFill>
                  <a:schemeClr val="bg1"/>
                </a:solidFill>
              </a:rPr>
              <a:t>Αληθής ερμαφροδιτισμός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174625" y="2636838"/>
            <a:ext cx="3502025" cy="946150"/>
          </a:xfrm>
          <a:prstGeom prst="rect">
            <a:avLst/>
          </a:prstGeom>
          <a:solidFill>
            <a:srgbClr val="8651FD"/>
          </a:solidFill>
          <a:ln w="762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800">
                <a:solidFill>
                  <a:schemeClr val="bg1"/>
                </a:solidFill>
              </a:rPr>
              <a:t>Καθορισμός </a:t>
            </a:r>
          </a:p>
          <a:p>
            <a:pPr algn="ctr"/>
            <a:r>
              <a:rPr lang="el-GR" sz="2800">
                <a:solidFill>
                  <a:schemeClr val="bg1"/>
                </a:solidFill>
              </a:rPr>
              <a:t>του φύλου</a:t>
            </a:r>
            <a:endParaRPr lang="el-GR" sz="2800" b="1">
              <a:solidFill>
                <a:schemeClr val="bg1"/>
              </a:solidFill>
            </a:endParaRPr>
          </a:p>
        </p:txBody>
      </p:sp>
      <p:sp>
        <p:nvSpPr>
          <p:cNvPr id="86020" name="Line 4"/>
          <p:cNvSpPr>
            <a:spLocks noChangeShapeType="1"/>
          </p:cNvSpPr>
          <p:nvPr/>
        </p:nvSpPr>
        <p:spPr bwMode="auto">
          <a:xfrm flipV="1">
            <a:off x="3767138" y="1844675"/>
            <a:ext cx="1457325" cy="16557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6021" name="Line 5"/>
          <p:cNvSpPr>
            <a:spLocks noChangeShapeType="1"/>
          </p:cNvSpPr>
          <p:nvPr/>
        </p:nvSpPr>
        <p:spPr bwMode="auto">
          <a:xfrm>
            <a:off x="3767138" y="3500438"/>
            <a:ext cx="871537" cy="3603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6022" name="Rectangle 11"/>
          <p:cNvSpPr>
            <a:spLocks noChangeArrowheads="1"/>
          </p:cNvSpPr>
          <p:nvPr/>
        </p:nvSpPr>
        <p:spPr bwMode="auto">
          <a:xfrm>
            <a:off x="4927600" y="3429000"/>
            <a:ext cx="4759325" cy="519113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>
                <a:solidFill>
                  <a:schemeClr val="bg1"/>
                </a:solidFill>
              </a:rPr>
              <a:t>Άρρεν ψευδερμαφροδιτισμός</a:t>
            </a:r>
          </a:p>
        </p:txBody>
      </p:sp>
      <p:sp>
        <p:nvSpPr>
          <p:cNvPr id="86023" name="Rectangle 12"/>
          <p:cNvSpPr>
            <a:spLocks noChangeArrowheads="1"/>
          </p:cNvSpPr>
          <p:nvPr/>
        </p:nvSpPr>
        <p:spPr bwMode="auto">
          <a:xfrm>
            <a:off x="0" y="1916113"/>
            <a:ext cx="51435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>
              <a:solidFill>
                <a:schemeClr val="bg2"/>
              </a:solidFill>
            </a:endParaRPr>
          </a:p>
          <a:p>
            <a:endParaRPr lang="el-GR">
              <a:solidFill>
                <a:schemeClr val="bg2"/>
              </a:solidFill>
            </a:endParaRPr>
          </a:p>
          <a:p>
            <a:endParaRPr lang="el-GR">
              <a:solidFill>
                <a:srgbClr val="FF9900"/>
              </a:solidFill>
            </a:endParaRPr>
          </a:p>
          <a:p>
            <a:endParaRPr lang="el-GR"/>
          </a:p>
          <a:p>
            <a:endParaRPr lang="el-GR">
              <a:solidFill>
                <a:srgbClr val="FFFF00"/>
              </a:solidFill>
            </a:endParaRPr>
          </a:p>
        </p:txBody>
      </p:sp>
      <p:sp>
        <p:nvSpPr>
          <p:cNvPr id="86024" name="Text Box 13"/>
          <p:cNvSpPr txBox="1">
            <a:spLocks noChangeArrowheads="1"/>
          </p:cNvSpPr>
          <p:nvPr/>
        </p:nvSpPr>
        <p:spPr bwMode="auto">
          <a:xfrm>
            <a:off x="895350" y="4365625"/>
            <a:ext cx="1223963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>
                <a:solidFill>
                  <a:schemeClr val="bg1"/>
                </a:solidFill>
              </a:rPr>
              <a:t>Άρρεν</a:t>
            </a:r>
          </a:p>
        </p:txBody>
      </p:sp>
      <p:sp>
        <p:nvSpPr>
          <p:cNvPr id="86025" name="Text Box 14"/>
          <p:cNvSpPr txBox="1">
            <a:spLocks noChangeArrowheads="1"/>
          </p:cNvSpPr>
          <p:nvPr/>
        </p:nvSpPr>
        <p:spPr bwMode="auto">
          <a:xfrm>
            <a:off x="679450" y="5589588"/>
            <a:ext cx="8208963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>
                <a:solidFill>
                  <a:srgbClr val="8651FD"/>
                </a:solidFill>
              </a:rPr>
              <a:t>Εξαρτάται από τη λειτουργικότητα του φαλλού</a:t>
            </a:r>
          </a:p>
        </p:txBody>
      </p:sp>
      <p:sp>
        <p:nvSpPr>
          <p:cNvPr id="86026" name="Rectangle 15"/>
          <p:cNvSpPr>
            <a:spLocks noChangeArrowheads="1"/>
          </p:cNvSpPr>
          <p:nvPr/>
        </p:nvSpPr>
        <p:spPr bwMode="auto">
          <a:xfrm>
            <a:off x="1255713" y="188913"/>
            <a:ext cx="7419975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 Διαταραχές διαφοροποίησης του φύλου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4"/>
          <p:cNvSpPr>
            <a:spLocks noChangeArrowheads="1"/>
          </p:cNvSpPr>
          <p:nvPr/>
        </p:nvSpPr>
        <p:spPr bwMode="auto">
          <a:xfrm>
            <a:off x="4500563" y="2133600"/>
            <a:ext cx="215900" cy="1366838"/>
          </a:xfrm>
          <a:prstGeom prst="upArrow">
            <a:avLst>
              <a:gd name="adj1" fmla="val 50000"/>
              <a:gd name="adj2" fmla="val 15827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l-GR"/>
          </a:p>
        </p:txBody>
      </p:sp>
      <p:sp>
        <p:nvSpPr>
          <p:cNvPr id="8195" name="Oval 5"/>
          <p:cNvSpPr>
            <a:spLocks noChangeArrowheads="1"/>
          </p:cNvSpPr>
          <p:nvPr/>
        </p:nvSpPr>
        <p:spPr bwMode="auto">
          <a:xfrm>
            <a:off x="3581400" y="228600"/>
            <a:ext cx="1905000" cy="1828800"/>
          </a:xfrm>
          <a:prstGeom prst="ellipse">
            <a:avLst/>
          </a:prstGeom>
          <a:solidFill>
            <a:srgbClr val="8651FD"/>
          </a:solidFill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12998" name="Oval 6"/>
          <p:cNvSpPr>
            <a:spLocks noChangeArrowheads="1"/>
          </p:cNvSpPr>
          <p:nvPr/>
        </p:nvSpPr>
        <p:spPr bwMode="auto">
          <a:xfrm>
            <a:off x="6296025" y="3716338"/>
            <a:ext cx="1905000" cy="1828800"/>
          </a:xfrm>
          <a:prstGeom prst="ellipse">
            <a:avLst/>
          </a:prstGeom>
          <a:solidFill>
            <a:srgbClr val="3399FF"/>
          </a:solidFill>
          <a:ln w="76200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12999" name="Oval 7"/>
          <p:cNvSpPr>
            <a:spLocks noChangeArrowheads="1"/>
          </p:cNvSpPr>
          <p:nvPr/>
        </p:nvSpPr>
        <p:spPr bwMode="auto">
          <a:xfrm>
            <a:off x="1066800" y="3657600"/>
            <a:ext cx="1905000" cy="1828800"/>
          </a:xfrm>
          <a:prstGeom prst="ellipse">
            <a:avLst/>
          </a:prstGeom>
          <a:solidFill>
            <a:srgbClr val="FF66FF"/>
          </a:solidFill>
          <a:ln w="76200">
            <a:solidFill>
              <a:srgbClr val="FF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8198" name="Line 8"/>
          <p:cNvSpPr>
            <a:spLocks noChangeShapeType="1"/>
          </p:cNvSpPr>
          <p:nvPr/>
        </p:nvSpPr>
        <p:spPr bwMode="auto">
          <a:xfrm flipH="1">
            <a:off x="2667000" y="2133600"/>
            <a:ext cx="838200" cy="1295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8199" name="Line 9"/>
          <p:cNvSpPr>
            <a:spLocks noChangeShapeType="1"/>
          </p:cNvSpPr>
          <p:nvPr/>
        </p:nvSpPr>
        <p:spPr bwMode="auto">
          <a:xfrm>
            <a:off x="5435600" y="2133600"/>
            <a:ext cx="838200" cy="1295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8200" name="Text Box 10"/>
          <p:cNvSpPr txBox="1">
            <a:spLocks noChangeArrowheads="1"/>
          </p:cNvSpPr>
          <p:nvPr/>
        </p:nvSpPr>
        <p:spPr bwMode="auto">
          <a:xfrm>
            <a:off x="3524250" y="784225"/>
            <a:ext cx="2047875" cy="701675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l-GR" altLang="en-US" sz="2000">
                <a:solidFill>
                  <a:schemeClr val="bg1"/>
                </a:solidFill>
                <a:cs typeface="Arial" charset="0"/>
              </a:rPr>
              <a:t>Αδιαφοροποίητη</a:t>
            </a:r>
          </a:p>
          <a:p>
            <a:pPr algn="ctr" eaLnBrk="0" hangingPunct="0"/>
            <a:r>
              <a:rPr lang="el-GR" altLang="en-US" sz="2000">
                <a:solidFill>
                  <a:schemeClr val="bg1"/>
                </a:solidFill>
                <a:cs typeface="Arial" charset="0"/>
              </a:rPr>
              <a:t> γονάδα</a:t>
            </a:r>
            <a:endParaRPr lang="en-US" altLang="en-US" sz="2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13003" name="Text Box 11"/>
          <p:cNvSpPr txBox="1">
            <a:spLocks noChangeArrowheads="1"/>
          </p:cNvSpPr>
          <p:nvPr/>
        </p:nvSpPr>
        <p:spPr bwMode="auto">
          <a:xfrm>
            <a:off x="6511925" y="4292600"/>
            <a:ext cx="1228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l-GR" altLang="en-US" sz="3200">
                <a:cs typeface="Arial" charset="0"/>
              </a:rPr>
              <a:t>Όρχις</a:t>
            </a:r>
            <a:endParaRPr lang="en-US" altLang="en-US" sz="3200">
              <a:cs typeface="Arial" charset="0"/>
            </a:endParaRPr>
          </a:p>
        </p:txBody>
      </p:sp>
      <p:sp>
        <p:nvSpPr>
          <p:cNvPr id="213004" name="Text Box 12"/>
          <p:cNvSpPr txBox="1">
            <a:spLocks noChangeArrowheads="1"/>
          </p:cNvSpPr>
          <p:nvPr/>
        </p:nvSpPr>
        <p:spPr bwMode="auto">
          <a:xfrm>
            <a:off x="1143000" y="4289425"/>
            <a:ext cx="15922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l-GR" altLang="en-US" sz="3200">
                <a:cs typeface="Arial" charset="0"/>
              </a:rPr>
              <a:t>Ωοθήκη</a:t>
            </a:r>
            <a:endParaRPr lang="en-US" altLang="en-US" sz="3200">
              <a:cs typeface="Arial" charset="0"/>
            </a:endParaRPr>
          </a:p>
        </p:txBody>
      </p:sp>
      <p:sp>
        <p:nvSpPr>
          <p:cNvPr id="8203" name="Text Box 13"/>
          <p:cNvSpPr txBox="1">
            <a:spLocks noChangeArrowheads="1"/>
          </p:cNvSpPr>
          <p:nvPr/>
        </p:nvSpPr>
        <p:spPr bwMode="auto">
          <a:xfrm>
            <a:off x="3352800" y="5867400"/>
            <a:ext cx="2854325" cy="588963"/>
          </a:xfrm>
          <a:prstGeom prst="rect">
            <a:avLst/>
          </a:prstGeom>
          <a:solidFill>
            <a:srgbClr val="8651F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l-GR" altLang="en-US" sz="3200">
                <a:solidFill>
                  <a:schemeClr val="bg1"/>
                </a:solidFill>
                <a:cs typeface="Arial" charset="0"/>
              </a:rPr>
              <a:t>Γοναδικό φύλο</a:t>
            </a:r>
            <a:endParaRPr lang="en-US" altLang="en-US" sz="32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13006" name="Text Box 14"/>
          <p:cNvSpPr txBox="1">
            <a:spLocks noChangeArrowheads="1"/>
          </p:cNvSpPr>
          <p:nvPr/>
        </p:nvSpPr>
        <p:spPr bwMode="auto">
          <a:xfrm>
            <a:off x="7451725" y="15875"/>
            <a:ext cx="10207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SRY</a:t>
            </a:r>
            <a:endParaRPr lang="en-US" altLang="en-US" sz="32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13007" name="Text Box 15"/>
          <p:cNvSpPr txBox="1">
            <a:spLocks noChangeArrowheads="1"/>
          </p:cNvSpPr>
          <p:nvPr/>
        </p:nvSpPr>
        <p:spPr bwMode="auto">
          <a:xfrm>
            <a:off x="7380288" y="765175"/>
            <a:ext cx="9731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TDF</a:t>
            </a:r>
            <a:endParaRPr lang="en-US" altLang="en-US" sz="32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13008" name="Line 16"/>
          <p:cNvSpPr>
            <a:spLocks noChangeShapeType="1"/>
          </p:cNvSpPr>
          <p:nvPr/>
        </p:nvSpPr>
        <p:spPr bwMode="auto">
          <a:xfrm flipH="1">
            <a:off x="6172200" y="1524000"/>
            <a:ext cx="1447800" cy="1066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13009" name="Text Box 17"/>
          <p:cNvSpPr txBox="1">
            <a:spLocks noChangeArrowheads="1"/>
          </p:cNvSpPr>
          <p:nvPr/>
        </p:nvSpPr>
        <p:spPr bwMode="auto">
          <a:xfrm>
            <a:off x="395288" y="1628775"/>
            <a:ext cx="15367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3200">
                <a:solidFill>
                  <a:srgbClr val="FF3300"/>
                </a:solidFill>
                <a:cs typeface="Arial" charset="0"/>
              </a:rPr>
              <a:t>no TDF</a:t>
            </a:r>
          </a:p>
        </p:txBody>
      </p:sp>
      <p:sp>
        <p:nvSpPr>
          <p:cNvPr id="213010" name="Text Box 18"/>
          <p:cNvSpPr txBox="1">
            <a:spLocks noChangeArrowheads="1"/>
          </p:cNvSpPr>
          <p:nvPr/>
        </p:nvSpPr>
        <p:spPr bwMode="auto">
          <a:xfrm>
            <a:off x="468313" y="765175"/>
            <a:ext cx="1584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3200">
                <a:solidFill>
                  <a:srgbClr val="FF3300"/>
                </a:solidFill>
                <a:cs typeface="Arial" charset="0"/>
              </a:rPr>
              <a:t>no SRY</a:t>
            </a:r>
          </a:p>
        </p:txBody>
      </p:sp>
      <p:sp>
        <p:nvSpPr>
          <p:cNvPr id="213011" name="Line 19"/>
          <p:cNvSpPr>
            <a:spLocks noChangeShapeType="1"/>
          </p:cNvSpPr>
          <p:nvPr/>
        </p:nvSpPr>
        <p:spPr bwMode="auto">
          <a:xfrm>
            <a:off x="8001000" y="533400"/>
            <a:ext cx="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3708400" y="2565400"/>
            <a:ext cx="1727200" cy="576263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cs typeface="Arial" charset="0"/>
            </a:endParaRPr>
          </a:p>
          <a:p>
            <a:pPr algn="ctr"/>
            <a:r>
              <a:rPr lang="en-US" sz="2000" b="1">
                <a:cs typeface="Arial" charset="0"/>
              </a:rPr>
              <a:t>WT-1   SF1</a:t>
            </a:r>
          </a:p>
          <a:p>
            <a:pPr algn="ctr"/>
            <a:endParaRPr lang="el-GR" sz="2000" b="1">
              <a:cs typeface="Arial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3919538" y="3573463"/>
            <a:ext cx="1485900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400">
                <a:cs typeface="Arial" charset="0"/>
              </a:rPr>
              <a:t>Γενετική</a:t>
            </a:r>
          </a:p>
          <a:p>
            <a:r>
              <a:rPr lang="el-GR" sz="2400">
                <a:cs typeface="Arial" charset="0"/>
              </a:rPr>
              <a:t>καταβολή</a:t>
            </a:r>
          </a:p>
        </p:txBody>
      </p:sp>
      <p:sp>
        <p:nvSpPr>
          <p:cNvPr id="213014" name="Text Box 22"/>
          <p:cNvSpPr txBox="1">
            <a:spLocks noChangeArrowheads="1"/>
          </p:cNvSpPr>
          <p:nvPr/>
        </p:nvSpPr>
        <p:spPr bwMode="auto">
          <a:xfrm>
            <a:off x="5651500" y="1628775"/>
            <a:ext cx="3278188" cy="406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cs typeface="Arial" charset="0"/>
              </a:rPr>
              <a:t>SRY     </a:t>
            </a:r>
            <a:r>
              <a:rPr lang="en-US" sz="2000" b="1">
                <a:solidFill>
                  <a:srgbClr val="FF3300"/>
                </a:solidFill>
                <a:cs typeface="Arial" charset="0"/>
              </a:rPr>
              <a:t>-</a:t>
            </a:r>
            <a:r>
              <a:rPr lang="en-US" sz="2000" b="1">
                <a:solidFill>
                  <a:srgbClr val="000066"/>
                </a:solidFill>
                <a:cs typeface="Arial" charset="0"/>
              </a:rPr>
              <a:t> DAX1</a:t>
            </a:r>
            <a:r>
              <a:rPr lang="en-US" sz="2000" b="1">
                <a:solidFill>
                  <a:srgbClr val="FF0000"/>
                </a:solidFill>
                <a:cs typeface="Arial" charset="0"/>
              </a:rPr>
              <a:t>      + </a:t>
            </a:r>
            <a:r>
              <a:rPr lang="en-US" sz="2000" b="1">
                <a:cs typeface="Arial" charset="0"/>
              </a:rPr>
              <a:t>SOX9</a:t>
            </a:r>
            <a:r>
              <a:rPr lang="en-US">
                <a:cs typeface="Arial" charset="0"/>
              </a:rPr>
              <a:t> </a:t>
            </a:r>
            <a:endParaRPr lang="el-GR">
              <a:cs typeface="Arial" charset="0"/>
            </a:endParaRPr>
          </a:p>
        </p:txBody>
      </p:sp>
      <p:sp>
        <p:nvSpPr>
          <p:cNvPr id="8213" name="WordArt 23"/>
          <p:cNvSpPr>
            <a:spLocks noChangeArrowheads="1" noChangeShapeType="1" noTextEdit="1"/>
          </p:cNvSpPr>
          <p:nvPr/>
        </p:nvSpPr>
        <p:spPr bwMode="auto">
          <a:xfrm>
            <a:off x="5724525" y="260350"/>
            <a:ext cx="14668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46,XY</a:t>
            </a:r>
            <a:endParaRPr lang="el-GR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 Black"/>
            </a:endParaRPr>
          </a:p>
        </p:txBody>
      </p:sp>
      <p:sp>
        <p:nvSpPr>
          <p:cNvPr id="8214" name="WordArt 24"/>
          <p:cNvSpPr>
            <a:spLocks noChangeArrowheads="1" noChangeShapeType="1" noTextEdit="1"/>
          </p:cNvSpPr>
          <p:nvPr/>
        </p:nvSpPr>
        <p:spPr bwMode="auto">
          <a:xfrm>
            <a:off x="2195513" y="404813"/>
            <a:ext cx="1152525" cy="476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46,XX</a:t>
            </a:r>
            <a:endParaRPr lang="el-GR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 Black"/>
            </a:endParaRPr>
          </a:p>
        </p:txBody>
      </p:sp>
      <p:sp>
        <p:nvSpPr>
          <p:cNvPr id="213017" name="Text Box 25"/>
          <p:cNvSpPr txBox="1">
            <a:spLocks noChangeArrowheads="1"/>
          </p:cNvSpPr>
          <p:nvPr/>
        </p:nvSpPr>
        <p:spPr bwMode="auto">
          <a:xfrm>
            <a:off x="1187450" y="2349500"/>
            <a:ext cx="1509713" cy="406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cs typeface="Arial" charset="0"/>
              </a:rPr>
              <a:t> +  </a:t>
            </a:r>
            <a:r>
              <a:rPr lang="en-US" sz="2000" b="1">
                <a:solidFill>
                  <a:srgbClr val="FF0000"/>
                </a:solidFill>
                <a:cs typeface="Arial" charset="0"/>
              </a:rPr>
              <a:t>DAX 1   </a:t>
            </a:r>
            <a:endParaRPr lang="el-GR" sz="2000" b="1">
              <a:solidFill>
                <a:srgbClr val="FF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1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1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21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1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1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8" grpId="0" animBg="1"/>
      <p:bldP spid="212999" grpId="0" animBg="1"/>
      <p:bldP spid="213003" grpId="0" autoUpdateAnimBg="0"/>
      <p:bldP spid="213004" grpId="0" autoUpdateAnimBg="0"/>
      <p:bldP spid="213006" grpId="0" autoUpdateAnimBg="0"/>
      <p:bldP spid="213007" grpId="0" autoUpdateAnimBg="0"/>
      <p:bldP spid="213008" grpId="0" animBg="1"/>
      <p:bldP spid="213009" grpId="0" autoUpdateAnimBg="0"/>
      <p:bldP spid="213010" grpId="0" autoUpdateAnimBg="0"/>
      <p:bldP spid="213011" grpId="0" animBg="1"/>
      <p:bldP spid="213012" grpId="0" animBg="1"/>
      <p:bldP spid="213014" grpId="0" animBg="1"/>
      <p:bldP spid="21301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5648325" y="2420938"/>
            <a:ext cx="4535488" cy="1160462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>
                <a:solidFill>
                  <a:schemeClr val="bg1"/>
                </a:solidFill>
              </a:rPr>
              <a:t>Τεστοστερόνη</a:t>
            </a:r>
          </a:p>
          <a:p>
            <a:pPr>
              <a:spcBef>
                <a:spcPct val="50000"/>
              </a:spcBef>
            </a:pPr>
            <a:r>
              <a:rPr lang="el-GR" sz="2800">
                <a:solidFill>
                  <a:schemeClr val="bg1"/>
                </a:solidFill>
              </a:rPr>
              <a:t>Διόρθωση υποσπαδία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74625" y="2636838"/>
            <a:ext cx="3502025" cy="946150"/>
          </a:xfrm>
          <a:prstGeom prst="rect">
            <a:avLst/>
          </a:prstGeom>
          <a:solidFill>
            <a:srgbClr val="8651FD"/>
          </a:solidFill>
          <a:ln w="762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800">
                <a:solidFill>
                  <a:schemeClr val="bg1"/>
                </a:solidFill>
              </a:rPr>
              <a:t>Καθορισμός </a:t>
            </a:r>
          </a:p>
          <a:p>
            <a:pPr algn="ctr"/>
            <a:r>
              <a:rPr lang="el-GR" sz="2800">
                <a:solidFill>
                  <a:schemeClr val="bg1"/>
                </a:solidFill>
              </a:rPr>
              <a:t>του φύλου</a:t>
            </a:r>
            <a:endParaRPr lang="el-GR" sz="2800" b="1">
              <a:solidFill>
                <a:schemeClr val="bg1"/>
              </a:solidFill>
            </a:endParaRP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 flipV="1">
            <a:off x="3767138" y="1844675"/>
            <a:ext cx="1457325" cy="16557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3775075" y="3500438"/>
            <a:ext cx="1663700" cy="5048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7046" name="Rectangle 7"/>
          <p:cNvSpPr>
            <a:spLocks noChangeArrowheads="1"/>
          </p:cNvSpPr>
          <p:nvPr/>
        </p:nvSpPr>
        <p:spPr bwMode="auto">
          <a:xfrm>
            <a:off x="6151563" y="5229225"/>
            <a:ext cx="3297237" cy="1373188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>
                <a:solidFill>
                  <a:schemeClr val="bg1"/>
                </a:solidFill>
              </a:rPr>
              <a:t>Γοναδεκτομή </a:t>
            </a:r>
          </a:p>
          <a:p>
            <a:r>
              <a:rPr lang="el-GR" sz="2800">
                <a:solidFill>
                  <a:schemeClr val="bg1"/>
                </a:solidFill>
              </a:rPr>
              <a:t>Κλειτοριδοπλαστική</a:t>
            </a:r>
            <a:endParaRPr lang="en-US" sz="2800">
              <a:solidFill>
                <a:schemeClr val="bg1"/>
              </a:solidFill>
            </a:endParaRPr>
          </a:p>
          <a:p>
            <a:r>
              <a:rPr lang="el-GR" sz="2800">
                <a:solidFill>
                  <a:schemeClr val="bg1"/>
                </a:solidFill>
              </a:rPr>
              <a:t>ΘΟΥ στην εφηβεία</a:t>
            </a:r>
          </a:p>
        </p:txBody>
      </p:sp>
      <p:sp>
        <p:nvSpPr>
          <p:cNvPr id="87047" name="Rectangle 8"/>
          <p:cNvSpPr>
            <a:spLocks noChangeArrowheads="1"/>
          </p:cNvSpPr>
          <p:nvPr/>
        </p:nvSpPr>
        <p:spPr bwMode="auto">
          <a:xfrm>
            <a:off x="0" y="1916113"/>
            <a:ext cx="51435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>
              <a:solidFill>
                <a:schemeClr val="bg2"/>
              </a:solidFill>
            </a:endParaRPr>
          </a:p>
          <a:p>
            <a:endParaRPr lang="el-GR">
              <a:solidFill>
                <a:schemeClr val="bg2"/>
              </a:solidFill>
            </a:endParaRPr>
          </a:p>
          <a:p>
            <a:endParaRPr lang="el-GR">
              <a:solidFill>
                <a:srgbClr val="FF9900"/>
              </a:solidFill>
            </a:endParaRPr>
          </a:p>
          <a:p>
            <a:endParaRPr lang="el-GR"/>
          </a:p>
          <a:p>
            <a:endParaRPr lang="el-GR">
              <a:solidFill>
                <a:srgbClr val="FFFF00"/>
              </a:solidFill>
            </a:endParaRPr>
          </a:p>
        </p:txBody>
      </p:sp>
      <p:sp>
        <p:nvSpPr>
          <p:cNvPr id="87048" name="Text Box 9"/>
          <p:cNvSpPr txBox="1">
            <a:spLocks noChangeArrowheads="1"/>
          </p:cNvSpPr>
          <p:nvPr/>
        </p:nvSpPr>
        <p:spPr bwMode="auto">
          <a:xfrm>
            <a:off x="5648325" y="1628775"/>
            <a:ext cx="1223963" cy="5794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</a:rPr>
              <a:t>Male</a:t>
            </a:r>
            <a:endParaRPr lang="el-GR" sz="3200">
              <a:solidFill>
                <a:schemeClr val="bg1"/>
              </a:solidFill>
            </a:endParaRPr>
          </a:p>
        </p:txBody>
      </p:sp>
      <p:sp>
        <p:nvSpPr>
          <p:cNvPr id="87049" name="Text Box 11"/>
          <p:cNvSpPr txBox="1">
            <a:spLocks noChangeArrowheads="1"/>
          </p:cNvSpPr>
          <p:nvPr/>
        </p:nvSpPr>
        <p:spPr bwMode="auto">
          <a:xfrm>
            <a:off x="5648325" y="4076700"/>
            <a:ext cx="1584325" cy="5794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</a:rPr>
              <a:t>Female</a:t>
            </a:r>
            <a:endParaRPr lang="el-GR" sz="3200">
              <a:solidFill>
                <a:schemeClr val="bg1"/>
              </a:solidFill>
            </a:endParaRPr>
          </a:p>
        </p:txBody>
      </p:sp>
      <p:pic>
        <p:nvPicPr>
          <p:cNvPr id="87050" name="Picture 12" descr="D100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4450" y="115888"/>
            <a:ext cx="2303463" cy="21161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87051" name="Rectangle 13"/>
          <p:cNvSpPr>
            <a:spLocks noChangeArrowheads="1"/>
          </p:cNvSpPr>
          <p:nvPr/>
        </p:nvSpPr>
        <p:spPr bwMode="auto">
          <a:xfrm>
            <a:off x="0" y="115888"/>
            <a:ext cx="7419975" cy="579437"/>
          </a:xfrm>
          <a:prstGeom prst="rect">
            <a:avLst/>
          </a:prstGeom>
          <a:solidFill>
            <a:srgbClr val="8651F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200">
                <a:solidFill>
                  <a:schemeClr val="bg1"/>
                </a:solidFill>
              </a:rPr>
              <a:t> Διαταραχές διαφοροποίησης του φύλου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0" y="333375"/>
            <a:ext cx="10287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altLang="en-US" sz="2000">
                <a:solidFill>
                  <a:srgbClr val="FFFF00"/>
                </a:solidFill>
              </a:rPr>
              <a:t>Baubo:a Case of Ambiguous Genitalia in the Eleusinian</a:t>
            </a:r>
            <a:r>
              <a:rPr lang="en-US" altLang="en-US" sz="2000">
                <a:solidFill>
                  <a:srgbClr val="FFFF00"/>
                </a:solidFill>
              </a:rPr>
              <a:t> </a:t>
            </a:r>
          </a:p>
          <a:p>
            <a:r>
              <a:rPr lang="el-GR" altLang="en-US" sz="2000">
                <a:solidFill>
                  <a:srgbClr val="FFFF00"/>
                </a:solidFill>
              </a:rPr>
              <a:t>Mysteries</a:t>
            </a:r>
            <a:r>
              <a:rPr lang="en-US" altLang="en-US" sz="2000">
                <a:solidFill>
                  <a:srgbClr val="FFFF00"/>
                </a:solidFill>
              </a:rPr>
              <a:t> .   </a:t>
            </a:r>
            <a:r>
              <a:rPr lang="el-GR" altLang="en-US" sz="2000">
                <a:solidFill>
                  <a:srgbClr val="FFFF00"/>
                </a:solidFill>
              </a:rPr>
              <a:t>Georgopoulos</a:t>
            </a:r>
            <a:r>
              <a:rPr lang="en-US" altLang="en-US" sz="2000">
                <a:solidFill>
                  <a:srgbClr val="FFFF00"/>
                </a:solidFill>
              </a:rPr>
              <a:t> N.  -    </a:t>
            </a:r>
            <a:r>
              <a:rPr lang="en-US" altLang="en-US" sz="2000" b="1">
                <a:solidFill>
                  <a:srgbClr val="FFFF00"/>
                </a:solidFill>
              </a:rPr>
              <a:t>Hormones 2003</a:t>
            </a:r>
            <a:endParaRPr lang="el-GR" altLang="en-US" sz="2000" b="1">
              <a:solidFill>
                <a:srgbClr val="FFFF00"/>
              </a:solidFill>
            </a:endParaRPr>
          </a:p>
        </p:txBody>
      </p:sp>
      <p:pic>
        <p:nvPicPr>
          <p:cNvPr id="109571" name="Picture 3" descr="Βαυβώ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64333" y="1412878"/>
            <a:ext cx="2903934" cy="3681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88068" name="Text Box 5"/>
          <p:cNvSpPr txBox="1">
            <a:spLocks noChangeArrowheads="1"/>
          </p:cNvSpPr>
          <p:nvPr/>
        </p:nvSpPr>
        <p:spPr bwMode="auto">
          <a:xfrm>
            <a:off x="201613" y="5589588"/>
            <a:ext cx="6991350" cy="8302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2400" b="1">
                <a:solidFill>
                  <a:srgbClr val="FFFFFF"/>
                </a:solidFill>
                <a:latin typeface="Comic Sans MS" pitchFamily="66" charset="0"/>
              </a:rPr>
              <a:t>Ως ειπούσα πέπλους ανεσύρετο, δείξε δε πάντα σώματος ουδέ πρέποντα τύπον.</a:t>
            </a:r>
          </a:p>
        </p:txBody>
      </p:sp>
      <p:pic>
        <p:nvPicPr>
          <p:cNvPr id="109573" name="Picture 4" descr="http://www.bell-book-candle.co.uk/acatalog/isis_baubo_jpg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634885" y="214316"/>
            <a:ext cx="2187773" cy="6338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9574" name="Picture 1" descr="Baubo2.jpg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089797" y="1196977"/>
            <a:ext cx="2693194" cy="4329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0" y="222250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l-GR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ΑΔΙΑΦΟΡΟΠΟΙΗΤΕΣ ΔΟΜΕΣ</a:t>
            </a:r>
          </a:p>
        </p:txBody>
      </p:sp>
      <p:sp>
        <p:nvSpPr>
          <p:cNvPr id="221189" name="Rectangle 5"/>
          <p:cNvSpPr>
            <a:spLocks noChangeArrowheads="1"/>
          </p:cNvSpPr>
          <p:nvPr/>
        </p:nvSpPr>
        <p:spPr bwMode="auto">
          <a:xfrm>
            <a:off x="17463" y="1574800"/>
            <a:ext cx="46847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Char char=""/>
              <a:defRPr/>
            </a:pPr>
            <a:r>
              <a:rPr lang="el-G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Γοναδική καταβολή</a:t>
            </a: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(gonadal ridge)</a:t>
            </a:r>
            <a:endParaRPr lang="el-GR" sz="2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Char char=""/>
              <a:defRPr/>
            </a:pPr>
            <a:r>
              <a:rPr lang="el-G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Αρχέγονα γεννητικά κύτταρα</a:t>
            </a: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(germ cells)</a:t>
            </a:r>
            <a:endParaRPr lang="el-GR" sz="2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Char char=""/>
              <a:defRPr/>
            </a:pPr>
            <a:r>
              <a:rPr lang="el-G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Σύστημα εσωτερικών πόρων</a:t>
            </a: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(internal ducts)</a:t>
            </a:r>
            <a:endParaRPr lang="el-GR" sz="2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r>
              <a:rPr lang="el-G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- Πόροι του</a:t>
            </a: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Wolff</a:t>
            </a:r>
            <a:endParaRPr lang="el-GR" sz="2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r>
              <a:rPr lang="el-G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  ή μεσονεφρικοί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r>
              <a:rPr lang="el-G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- Πόροι του</a:t>
            </a: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Muller</a:t>
            </a:r>
            <a:endParaRPr lang="el-GR" sz="2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r>
              <a:rPr lang="el-G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   ή παραμεσονεφρικοί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Char char=""/>
              <a:defRPr/>
            </a:pPr>
            <a:r>
              <a:rPr lang="el-GR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Τα έξω γεννητικά όργανα</a:t>
            </a: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(external genitation)</a:t>
            </a:r>
            <a:endParaRPr lang="el-GR" sz="2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20" name="Line 6"/>
          <p:cNvSpPr>
            <a:spLocks noChangeShapeType="1"/>
          </p:cNvSpPr>
          <p:nvPr/>
        </p:nvSpPr>
        <p:spPr bwMode="auto">
          <a:xfrm>
            <a:off x="0" y="727075"/>
            <a:ext cx="9144000" cy="0"/>
          </a:xfrm>
          <a:prstGeom prst="line">
            <a:avLst/>
          </a:prstGeom>
          <a:noFill/>
          <a:ln w="57150">
            <a:solidFill>
              <a:srgbClr val="FF33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21191" name="Rectangle 7"/>
          <p:cNvSpPr>
            <a:spLocks noChangeArrowheads="1"/>
          </p:cNvSpPr>
          <p:nvPr/>
        </p:nvSpPr>
        <p:spPr bwMode="auto">
          <a:xfrm>
            <a:off x="0" y="976313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l-GR" sz="28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Όμοιες και αμφιδύναμες στα 46ΧΥ και 46ΧΧ έμβρυα</a:t>
            </a:r>
          </a:p>
        </p:txBody>
      </p:sp>
      <p:pic>
        <p:nvPicPr>
          <p:cNvPr id="9222" name="Picture 8" descr="3"/>
          <p:cNvPicPr>
            <a:picLocks noChangeAspect="1" noChangeArrowheads="1"/>
          </p:cNvPicPr>
          <p:nvPr/>
        </p:nvPicPr>
        <p:blipFill>
          <a:blip r:embed="rId2" cstate="print"/>
          <a:srcRect l="1035" r="41815"/>
          <a:stretch>
            <a:fillRect/>
          </a:stretch>
        </p:blipFill>
        <p:spPr bwMode="auto">
          <a:xfrm>
            <a:off x="4619625" y="2247900"/>
            <a:ext cx="4429125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2" name="Rectangle 4"/>
          <p:cNvSpPr>
            <a:spLocks noChangeArrowheads="1"/>
          </p:cNvSpPr>
          <p:nvPr/>
        </p:nvSpPr>
        <p:spPr bwMode="auto">
          <a:xfrm>
            <a:off x="0" y="825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l-GR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ΜΗΧΑΝΙΣΜΟΙ ΔΙΑΦΟΡΟΠΟΙΗΣΗΣ ΤΟΥ ΦΥΛΟΥ</a:t>
            </a:r>
          </a:p>
        </p:txBody>
      </p:sp>
      <p:sp>
        <p:nvSpPr>
          <p:cNvPr id="10243" name="Line 5"/>
          <p:cNvSpPr>
            <a:spLocks noChangeShapeType="1"/>
          </p:cNvSpPr>
          <p:nvPr/>
        </p:nvSpPr>
        <p:spPr bwMode="auto">
          <a:xfrm>
            <a:off x="0" y="598488"/>
            <a:ext cx="9144000" cy="0"/>
          </a:xfrm>
          <a:prstGeom prst="line">
            <a:avLst/>
          </a:prstGeom>
          <a:noFill/>
          <a:ln w="57150">
            <a:solidFill>
              <a:srgbClr val="FF33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22214" name="Rectangle 6"/>
          <p:cNvSpPr>
            <a:spLocks noChangeArrowheads="1"/>
          </p:cNvSpPr>
          <p:nvPr/>
        </p:nvSpPr>
        <p:spPr bwMode="auto">
          <a:xfrm>
            <a:off x="182563" y="1743075"/>
            <a:ext cx="35591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Char char=""/>
              <a:defRPr/>
            </a:pPr>
            <a:r>
              <a:rPr lang="el-GR" sz="32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Αμφιδύναμη γοναδική καταβολή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FF3399"/>
              </a:buClr>
              <a:buFont typeface="Wingdings 2" pitchFamily="18" charset="2"/>
              <a:buNone/>
              <a:defRPr/>
            </a:pPr>
            <a:r>
              <a:rPr lang="el-GR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l-G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Βρίσκεται στο μέσο της ουρογεννητικής ακρολοφίας στο έμβρυο των                5 εβδομάδων</a:t>
            </a:r>
          </a:p>
        </p:txBody>
      </p:sp>
      <p:pic>
        <p:nvPicPr>
          <p:cNvPr id="10245" name="Picture 7" descr="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7488" y="1428750"/>
            <a:ext cx="4451350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6" name="Rectangle 8"/>
          <p:cNvSpPr>
            <a:spLocks noChangeArrowheads="1"/>
          </p:cNvSpPr>
          <p:nvPr/>
        </p:nvSpPr>
        <p:spPr bwMode="auto">
          <a:xfrm>
            <a:off x="0" y="8223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l-GR" sz="3200" b="1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Πως επιτελούνται οι μεταβολές;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</TotalTime>
  <Words>1718</Words>
  <Application>Microsoft Office PowerPoint</Application>
  <PresentationFormat>Διαφάνειες 35 χιλ.</PresentationFormat>
  <Paragraphs>558</Paragraphs>
  <Slides>71</Slides>
  <Notes>0</Notes>
  <HiddenSlides>0</HiddenSlides>
  <MMClips>1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71</vt:i4>
      </vt:variant>
    </vt:vector>
  </HeadingPairs>
  <TitlesOfParts>
    <vt:vector size="74" baseType="lpstr">
      <vt:lpstr>Default Design</vt:lpstr>
      <vt:lpstr>Διαφάνεια του Microsoft Office PowerPoint 97-2003</vt:lpstr>
      <vt:lpstr>Chart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</vt:vector>
  </TitlesOfParts>
  <Company>patra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QUEST USER</dc:creator>
  <cp:lastModifiedBy>neoklisg</cp:lastModifiedBy>
  <cp:revision>142</cp:revision>
  <dcterms:created xsi:type="dcterms:W3CDTF">2002-02-20T04:55:43Z</dcterms:created>
  <dcterms:modified xsi:type="dcterms:W3CDTF">2021-09-24T17:05:36Z</dcterms:modified>
</cp:coreProperties>
</file>