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0983F867-7F8B-4577-A5E7-EF2AD23E975C}" type="slidenum">
              <a:rPr lang="el-GR" smtClean="0"/>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0983F867-7F8B-4577-A5E7-EF2AD23E975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983F867-7F8B-4577-A5E7-EF2AD23E975C}" type="slidenum">
              <a:rPr lang="el-GR" smtClean="0"/>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E3DAE7A-5E57-49D0-BD3F-B5FF1D27F811}" type="datetimeFigureOut">
              <a:rPr lang="el-GR" smtClean="0"/>
              <a:t>12/1/2022</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0983F867-7F8B-4577-A5E7-EF2AD23E975C}" type="slidenum">
              <a:rPr lang="el-GR" smtClean="0"/>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3DAE7A-5E57-49D0-BD3F-B5FF1D27F811}" type="datetimeFigureOut">
              <a:rPr lang="el-GR" smtClean="0"/>
              <a:t>12/1/2022</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983F867-7F8B-4577-A5E7-EF2AD23E975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Μαρία </a:t>
            </a:r>
            <a:r>
              <a:rPr lang="el-GR" dirty="0" err="1" smtClean="0"/>
              <a:t>Λαγκαδινού</a:t>
            </a:r>
            <a:endParaRPr lang="el-GR" dirty="0" smtClean="0"/>
          </a:p>
          <a:p>
            <a:r>
              <a:rPr lang="el-GR" dirty="0" err="1" smtClean="0"/>
              <a:t>Επικ.Καθηγήτρια</a:t>
            </a:r>
            <a:r>
              <a:rPr lang="el-GR" dirty="0" smtClean="0"/>
              <a:t> Παθολογίας</a:t>
            </a:r>
          </a:p>
          <a:p>
            <a:r>
              <a:rPr lang="el-GR" dirty="0" smtClean="0"/>
              <a:t>Τμήμα Νοσηλευτικής Παν/</a:t>
            </a:r>
            <a:r>
              <a:rPr lang="el-GR" dirty="0" err="1" smtClean="0"/>
              <a:t>μιο</a:t>
            </a:r>
            <a:r>
              <a:rPr lang="el-GR" dirty="0" smtClean="0"/>
              <a:t> Πατρών</a:t>
            </a:r>
            <a:endParaRPr lang="el-GR" dirty="0"/>
          </a:p>
        </p:txBody>
      </p:sp>
      <p:sp>
        <p:nvSpPr>
          <p:cNvPr id="2" name="1 - Τίτλος"/>
          <p:cNvSpPr>
            <a:spLocks noGrp="1"/>
          </p:cNvSpPr>
          <p:nvPr>
            <p:ph type="ctrTitle"/>
          </p:nvPr>
        </p:nvSpPr>
        <p:spPr/>
        <p:txBody>
          <a:bodyPr/>
          <a:lstStyle/>
          <a:p>
            <a:r>
              <a:rPr lang="el-GR" dirty="0" smtClean="0"/>
              <a:t>Παθήσεις Νευρικού Συστήματος</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Ημικρανία</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lvl="1" algn="just"/>
            <a:r>
              <a:rPr lang="el-GR" dirty="0" smtClean="0"/>
              <a:t>Χρόνια </a:t>
            </a:r>
            <a:r>
              <a:rPr lang="el-GR" dirty="0" smtClean="0"/>
              <a:t>διαταραχή που χαρακτηρίζεται από επαναλαμβανόμενες κρίσης μέτριας ή μεγάλης έντασης κεφαλαλγίας, συνήθως σε συνδυασμό με μια σειρά από συμπτώματα που αποκαλούνται "συμπτώματα του αυτόνομου νευρικού συστήματος" και τα κυριότερα είναι η δυσανεξία στο φως, τους ήχους και η ναυτία</a:t>
            </a:r>
            <a:endParaRPr lang="el-GR" sz="3600" dirty="0" smtClean="0"/>
          </a:p>
          <a:p>
            <a:pPr lvl="1" algn="just"/>
            <a:r>
              <a:rPr lang="el-GR" dirty="0" smtClean="0"/>
              <a:t>η κεφαλαλγία της ημικρανίας είναι </a:t>
            </a:r>
            <a:r>
              <a:rPr lang="el-GR" dirty="0" err="1" smtClean="0"/>
              <a:t>ετερόπλευρη</a:t>
            </a:r>
            <a:r>
              <a:rPr lang="el-GR" dirty="0" smtClean="0"/>
              <a:t> </a:t>
            </a:r>
            <a:r>
              <a:rPr lang="el-GR" dirty="0" smtClean="0"/>
              <a:t>(επηρεάζοντας το μισό μέρος του κεφαλιού) και παλλόμενη (δηλαδή ο πόνος αυξομειώνεται σε ένταση ρυθμικά), ενώ διαρκεί από 2 έως 72 ώρες. </a:t>
            </a:r>
            <a:endParaRPr lang="el-GR" dirty="0" smtClean="0"/>
          </a:p>
          <a:p>
            <a:pPr lvl="1" algn="just"/>
            <a:r>
              <a:rPr lang="el-GR" dirty="0" smtClean="0"/>
              <a:t>Μ</a:t>
            </a:r>
            <a:r>
              <a:rPr lang="el-GR" dirty="0" smtClean="0"/>
              <a:t>πορεί </a:t>
            </a:r>
            <a:r>
              <a:rPr lang="el-GR" dirty="0" smtClean="0"/>
              <a:t>να αφορά οποιοδήποτε τμήμα του κεφαλιού, μονόπλευρα ή αμφίπλευρα ενώ ο χαρακτήρας του πόνου μπορεί να είναι </a:t>
            </a:r>
            <a:r>
              <a:rPr lang="el-GR" dirty="0" err="1" smtClean="0"/>
              <a:t>συσφιγκτικός</a:t>
            </a:r>
            <a:r>
              <a:rPr lang="el-GR" dirty="0" smtClean="0"/>
              <a:t> (σαν σφίξιμο ή βάρος</a:t>
            </a:r>
            <a:r>
              <a:rPr lang="el-GR" dirty="0" smtClean="0"/>
              <a:t>)</a:t>
            </a:r>
            <a:r>
              <a:rPr lang="el-GR" baseline="30000" dirty="0" smtClean="0"/>
              <a:t>.</a:t>
            </a:r>
            <a:r>
              <a:rPr lang="el-GR" dirty="0" smtClean="0"/>
              <a:t> </a:t>
            </a:r>
          </a:p>
          <a:p>
            <a:pPr lvl="1" algn="just"/>
            <a:r>
              <a:rPr lang="el-GR" dirty="0" smtClean="0"/>
              <a:t>Τα </a:t>
            </a:r>
            <a:r>
              <a:rPr lang="el-GR" dirty="0" smtClean="0"/>
              <a:t>συσχετιζόμενα συμπτώματα από το αυτόνομο νευρικό σύστημα μπορεί να περιλαμβάνουν ναυτία, έμετο, φωτοφοβία (αυξημένη ευαισθησία στο φως), </a:t>
            </a:r>
            <a:r>
              <a:rPr lang="el-GR" dirty="0" err="1" smtClean="0"/>
              <a:t>φωνοφοβία</a:t>
            </a:r>
            <a:r>
              <a:rPr lang="el-GR" dirty="0" smtClean="0"/>
              <a:t> (αυξημένη ευαισθησία στον ήχο) και πόνο ο οποίος γενικά επιδεινώνεται με τη σωματική δραστηριότητα</a:t>
            </a:r>
            <a:r>
              <a:rPr lang="el-GR" dirty="0" smtClean="0"/>
              <a:t>.</a:t>
            </a:r>
            <a:endParaRPr lang="el-GR" baseline="30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marL="274320" lvl="1" indent="-274320" algn="just">
              <a:spcBef>
                <a:spcPts val="580"/>
              </a:spcBef>
              <a:buClr>
                <a:schemeClr val="accent1"/>
              </a:buClr>
            </a:pPr>
            <a:r>
              <a:rPr lang="el-GR" dirty="0" smtClean="0"/>
              <a:t>Η αρχική </a:t>
            </a:r>
            <a:r>
              <a:rPr lang="el-GR" dirty="0" smtClean="0"/>
              <a:t>αντιμετώπιση είναι: απλά</a:t>
            </a:r>
            <a:r>
              <a:rPr lang="el-GR" dirty="0" smtClean="0"/>
              <a:t> </a:t>
            </a:r>
            <a:r>
              <a:rPr lang="el-GR" dirty="0" smtClean="0"/>
              <a:t>αναλγητικά, </a:t>
            </a:r>
            <a:r>
              <a:rPr lang="el-GR" dirty="0" smtClean="0"/>
              <a:t>ένα αντιεμετικό για τη ναυτία καθώς και αποφυγή των εναυσμάτων της κεφαλαλγίας. </a:t>
            </a:r>
            <a:endParaRPr lang="el-GR" dirty="0" smtClean="0"/>
          </a:p>
          <a:p>
            <a:pPr marL="274320" lvl="1" indent="-274320" algn="just">
              <a:spcBef>
                <a:spcPts val="580"/>
              </a:spcBef>
              <a:buClr>
                <a:schemeClr val="accent1"/>
              </a:buClr>
            </a:pPr>
            <a:r>
              <a:rPr lang="el-GR" dirty="0" smtClean="0"/>
              <a:t>Ειδικά </a:t>
            </a:r>
            <a:r>
              <a:rPr lang="el-GR" dirty="0" smtClean="0"/>
              <a:t>φάρμακα, όπως </a:t>
            </a:r>
            <a:r>
              <a:rPr lang="el-GR" dirty="0" err="1" smtClean="0"/>
              <a:t>τριπτάνες</a:t>
            </a:r>
            <a:r>
              <a:rPr lang="el-GR" dirty="0" smtClean="0"/>
              <a:t> ή </a:t>
            </a:r>
            <a:r>
              <a:rPr lang="el-GR" dirty="0" err="1" smtClean="0"/>
              <a:t>εργοταμινικά</a:t>
            </a:r>
            <a:r>
              <a:rPr lang="el-GR" dirty="0" smtClean="0"/>
              <a:t> παράγωγα, μπορούν να χρησιμοποιηθούν από εκείνους στους οποίους τα απλά αναλγητικά δεν είναι αποτελεσματικά. </a:t>
            </a:r>
            <a:endParaRPr lang="el-GR" dirty="0" smtClean="0"/>
          </a:p>
          <a:p>
            <a:pPr marL="274320" lvl="1" indent="-274320" algn="just">
              <a:spcBef>
                <a:spcPts val="580"/>
              </a:spcBef>
              <a:buClr>
                <a:schemeClr val="accent1"/>
              </a:buClr>
            </a:pPr>
            <a:r>
              <a:rPr lang="el-GR" dirty="0" smtClean="0"/>
              <a:t>Παγκοσμίως</a:t>
            </a:r>
            <a:r>
              <a:rPr lang="el-GR" dirty="0" smtClean="0"/>
              <a:t>, περισσότερο από το 10% του πληθυσμού έρχεται αντιμέτωπο με την ημικρανία κάποια στιγμή στη ζωή του.</a:t>
            </a:r>
            <a:endParaRPr lang="el-GR" sz="2800"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Νευραλγία Τριδύμου</a:t>
            </a:r>
            <a:endParaRPr lang="el-GR" dirty="0"/>
          </a:p>
        </p:txBody>
      </p:sp>
      <p:sp>
        <p:nvSpPr>
          <p:cNvPr id="3" name="2 - Θέση περιεχομένου"/>
          <p:cNvSpPr>
            <a:spLocks noGrp="1"/>
          </p:cNvSpPr>
          <p:nvPr>
            <p:ph sz="quarter" idx="1"/>
          </p:nvPr>
        </p:nvSpPr>
        <p:spPr/>
        <p:txBody>
          <a:bodyPr>
            <a:normAutofit fontScale="92500"/>
          </a:bodyPr>
          <a:lstStyle/>
          <a:p>
            <a:pPr marL="274320" lvl="1" indent="-274320" algn="just">
              <a:spcBef>
                <a:spcPts val="580"/>
              </a:spcBef>
              <a:buClr>
                <a:schemeClr val="accent1"/>
              </a:buClr>
            </a:pPr>
            <a:r>
              <a:rPr lang="el-GR" dirty="0" smtClean="0"/>
              <a:t>Χαρακτηρίζεται </a:t>
            </a:r>
            <a:r>
              <a:rPr lang="el-GR" dirty="0" smtClean="0"/>
              <a:t>από δυνατό και μικρής διάρκειας πόνο, που εντοπίζεται σε περιοχή κατανομής του τριδύμου νεύρου (συνήθως στην κάτω γνάθο και την πλευρά του προσώπου, αλλά μπορεί επίσης να εμφανίζεται στην άνω γνάθο ή στην περιοχή του κροτάφου, του μετώπου και του ματιού</a:t>
            </a:r>
            <a:r>
              <a:rPr lang="el-GR" dirty="0" smtClean="0"/>
              <a:t>).</a:t>
            </a:r>
            <a:endParaRPr lang="el-GR" baseline="30000" dirty="0" smtClean="0"/>
          </a:p>
          <a:p>
            <a:pPr marL="274320" lvl="1" indent="-274320" algn="just">
              <a:spcBef>
                <a:spcPts val="580"/>
              </a:spcBef>
              <a:buClr>
                <a:schemeClr val="accent1"/>
              </a:buClr>
            </a:pPr>
            <a:endParaRPr lang="el-GR" baseline="30000" dirty="0" smtClean="0"/>
          </a:p>
          <a:p>
            <a:pPr marL="274320" lvl="1" indent="-274320" algn="just">
              <a:spcBef>
                <a:spcPts val="580"/>
              </a:spcBef>
              <a:buClr>
                <a:schemeClr val="accent1"/>
              </a:buClr>
            </a:pPr>
            <a:r>
              <a:rPr lang="el-GR" sz="4000" baseline="30000" dirty="0" smtClean="0"/>
              <a:t>Ο </a:t>
            </a:r>
            <a:r>
              <a:rPr lang="el-GR" sz="4000" baseline="30000" dirty="0" smtClean="0"/>
              <a:t>πόνος της νευραλγίας του τριδύμου μπορεί να επανέρχεται πολλές φορές την ημέρα και να προκαλείται από κινήσεις, όπως η ομιλία και η μάσηση. Συνήθως, ο ασθενής νιώθει ότι ο πόνος έχει χαρακτήρα «σαν να χτυπάει ηλεκτρικό ρεύμα».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Αίτια</a:t>
            </a:r>
            <a:endParaRPr lang="el-GR" dirty="0"/>
          </a:p>
        </p:txBody>
      </p:sp>
      <p:sp>
        <p:nvSpPr>
          <p:cNvPr id="3" name="2 - Θέση περιεχομένου"/>
          <p:cNvSpPr>
            <a:spLocks noGrp="1"/>
          </p:cNvSpPr>
          <p:nvPr>
            <p:ph sz="quarter" idx="1"/>
          </p:nvPr>
        </p:nvSpPr>
        <p:spPr/>
        <p:txBody>
          <a:bodyPr/>
          <a:lstStyle/>
          <a:p>
            <a:pPr marL="274320" lvl="1" indent="-274320">
              <a:spcBef>
                <a:spcPts val="580"/>
              </a:spcBef>
              <a:buClr>
                <a:schemeClr val="accent1"/>
              </a:buClr>
            </a:pPr>
            <a:r>
              <a:rPr lang="el-GR" dirty="0" smtClean="0"/>
              <a:t>Η νευραλγία τριδύμου εμφανίζεται συνήθως μετά την ηλικία των 50 ετών και συχνότερα στις γυναίκες, όμως έχουν αναφερθεί περιπτώσεις ασθενών έως και τριών </a:t>
            </a:r>
            <a:r>
              <a:rPr lang="el-GR" dirty="0" smtClean="0"/>
              <a:t>ετών.</a:t>
            </a:r>
            <a:endParaRPr lang="el-GR" baseline="30000" dirty="0" smtClean="0"/>
          </a:p>
          <a:p>
            <a:pPr marL="274320" lvl="1" indent="-274320">
              <a:spcBef>
                <a:spcPts val="580"/>
              </a:spcBef>
              <a:buClr>
                <a:schemeClr val="accent1"/>
              </a:buClr>
            </a:pPr>
            <a:endParaRPr lang="el-GR" baseline="30000" dirty="0" smtClean="0"/>
          </a:p>
          <a:p>
            <a:pPr marL="274320" lvl="1" indent="-274320" algn="just">
              <a:spcBef>
                <a:spcPts val="580"/>
              </a:spcBef>
              <a:buClr>
                <a:schemeClr val="accent1"/>
              </a:buClr>
            </a:pPr>
            <a:r>
              <a:rPr lang="el-GR" sz="3200" baseline="30000" dirty="0" smtClean="0"/>
              <a:t>Η </a:t>
            </a:r>
            <a:r>
              <a:rPr lang="el-GR" sz="3200" baseline="30000" dirty="0" smtClean="0"/>
              <a:t>εμφάνιση νευραλγίας του τριδύμου νεύρου αποτελεί εκδήλωση δυσλειτουργίας του, η οποία μπορεί να έχει κάποια συγκεκριμένη αιτία (για παράδειγμα, </a:t>
            </a:r>
            <a:r>
              <a:rPr lang="el-GR" sz="3200" baseline="30000" dirty="0" err="1" smtClean="0"/>
              <a:t>απομυελίνωση</a:t>
            </a:r>
            <a:r>
              <a:rPr lang="el-GR" sz="3200" baseline="30000" dirty="0" smtClean="0"/>
              <a:t> του τρίδυμου νεύρου από πίεση από αγγειακό κλάδο ή από όγκο), αλλά και για την οποία πολλές φορές δεν ανευρίσκεται υποκείμενο αίτιο («Ιδιοπαθής νευραλγία τριδύμου»).</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Συντηρητική αντιμετώπιση</a:t>
            </a:r>
            <a:endParaRPr lang="el-GR" dirty="0"/>
          </a:p>
        </p:txBody>
      </p:sp>
      <p:sp>
        <p:nvSpPr>
          <p:cNvPr id="3" name="2 - Θέση περιεχομένου"/>
          <p:cNvSpPr>
            <a:spLocks noGrp="1"/>
          </p:cNvSpPr>
          <p:nvPr>
            <p:ph sz="quarter" idx="1"/>
          </p:nvPr>
        </p:nvSpPr>
        <p:spPr/>
        <p:txBody>
          <a:bodyPr/>
          <a:lstStyle/>
          <a:p>
            <a:pPr lvl="1"/>
            <a:r>
              <a:rPr lang="el-GR" dirty="0" smtClean="0"/>
              <a:t>Στις περισσότερες περιπτώσεις, η Νευραλγία τριδύμου αντιμετωπίζεται αποτελεσματικά με τη χρήση ορισμένων </a:t>
            </a:r>
            <a:r>
              <a:rPr lang="el-GR" dirty="0" err="1" smtClean="0"/>
              <a:t>νευροτροποποιητικών</a:t>
            </a:r>
            <a:r>
              <a:rPr lang="el-GR" dirty="0" smtClean="0"/>
              <a:t> φαρμάκων </a:t>
            </a:r>
            <a:endParaRPr lang="el-GR" sz="2800" dirty="0" smtClean="0"/>
          </a:p>
          <a:p>
            <a:pPr lvl="1"/>
            <a:r>
              <a:rPr lang="el-GR" dirty="0" smtClean="0"/>
              <a:t> </a:t>
            </a:r>
            <a:r>
              <a:rPr lang="el-GR" dirty="0" err="1" smtClean="0"/>
              <a:t>καρβαμαζεπίνη</a:t>
            </a:r>
            <a:r>
              <a:rPr lang="el-GR" dirty="0" smtClean="0"/>
              <a:t> (</a:t>
            </a:r>
            <a:r>
              <a:rPr lang="en-US" dirty="0" smtClean="0"/>
              <a:t>TEGRETOL),</a:t>
            </a:r>
            <a:endParaRPr lang="en-US" sz="2800" dirty="0" smtClean="0"/>
          </a:p>
          <a:p>
            <a:pPr lvl="1"/>
            <a:r>
              <a:rPr lang="el-GR" dirty="0" smtClean="0"/>
              <a:t> </a:t>
            </a:r>
            <a:r>
              <a:rPr lang="el-GR" dirty="0" err="1" smtClean="0"/>
              <a:t>γκαμπαπεντίνη</a:t>
            </a:r>
            <a:r>
              <a:rPr lang="el-GR" dirty="0" smtClean="0"/>
              <a:t> (</a:t>
            </a:r>
            <a:r>
              <a:rPr lang="en-US" dirty="0" smtClean="0"/>
              <a:t>NEURONTIN) </a:t>
            </a:r>
            <a:r>
              <a:rPr lang="el-GR" dirty="0" smtClean="0"/>
              <a:t>και</a:t>
            </a:r>
            <a:endParaRPr lang="el-GR" sz="2800" dirty="0" smtClean="0"/>
          </a:p>
          <a:p>
            <a:pPr lvl="1"/>
            <a:r>
              <a:rPr lang="el-GR" dirty="0" smtClean="0"/>
              <a:t> νεότερη </a:t>
            </a:r>
            <a:r>
              <a:rPr lang="el-GR" dirty="0" err="1" smtClean="0"/>
              <a:t>πρεγκαμπαλίνη</a:t>
            </a:r>
            <a:r>
              <a:rPr lang="el-GR" dirty="0" smtClean="0"/>
              <a:t> (</a:t>
            </a:r>
            <a:r>
              <a:rPr lang="en-US" dirty="0" smtClean="0"/>
              <a:t>LYRICA)</a:t>
            </a:r>
            <a:endParaRPr lang="en-US" sz="2800" dirty="0" smtClean="0"/>
          </a:p>
          <a:p>
            <a:pPr lvl="1"/>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Χειρουργική θεραπεία</a:t>
            </a:r>
            <a:endParaRPr lang="el-GR" dirty="0"/>
          </a:p>
        </p:txBody>
      </p:sp>
      <p:sp>
        <p:nvSpPr>
          <p:cNvPr id="3" name="2 - Θέση περιεχομένου"/>
          <p:cNvSpPr>
            <a:spLocks noGrp="1"/>
          </p:cNvSpPr>
          <p:nvPr>
            <p:ph sz="quarter" idx="1"/>
          </p:nvPr>
        </p:nvSpPr>
        <p:spPr/>
        <p:txBody>
          <a:bodyPr/>
          <a:lstStyle/>
          <a:p>
            <a:pPr lvl="1"/>
            <a:r>
              <a:rPr lang="el-GR" dirty="0" smtClean="0"/>
              <a:t>Οι χειρουργικές επεμβάσεις που συνηθέστερα χρησιμοποιούνται σήμερα είναι:</a:t>
            </a:r>
            <a:endParaRPr lang="el-GR" sz="2800" dirty="0" smtClean="0"/>
          </a:p>
          <a:p>
            <a:pPr lvl="1"/>
            <a:r>
              <a:rPr lang="el-GR" dirty="0" smtClean="0"/>
              <a:t>Η </a:t>
            </a:r>
            <a:r>
              <a:rPr lang="el-GR" dirty="0" err="1" smtClean="0"/>
              <a:t>διαδερμική</a:t>
            </a:r>
            <a:r>
              <a:rPr lang="el-GR" dirty="0" smtClean="0"/>
              <a:t> </a:t>
            </a:r>
            <a:r>
              <a:rPr lang="el-GR" dirty="0" err="1" smtClean="0"/>
              <a:t>θερμοπηξία</a:t>
            </a:r>
            <a:r>
              <a:rPr lang="el-GR" dirty="0" smtClean="0"/>
              <a:t> του μηνοειδούς γαγγλίου,</a:t>
            </a:r>
            <a:endParaRPr lang="el-GR" sz="2800" dirty="0" smtClean="0"/>
          </a:p>
          <a:p>
            <a:pPr lvl="1"/>
            <a:r>
              <a:rPr lang="el-GR" dirty="0" smtClean="0"/>
              <a:t>Η </a:t>
            </a:r>
            <a:r>
              <a:rPr lang="el-GR" dirty="0" err="1" smtClean="0"/>
              <a:t>διαδερμική</a:t>
            </a:r>
            <a:r>
              <a:rPr lang="el-GR" dirty="0" smtClean="0"/>
              <a:t> συμπίεση με </a:t>
            </a:r>
            <a:r>
              <a:rPr lang="el-GR" dirty="0" err="1" smtClean="0"/>
              <a:t>μπαλλόνι</a:t>
            </a:r>
            <a:r>
              <a:rPr lang="el-GR" dirty="0" smtClean="0"/>
              <a:t> (</a:t>
            </a:r>
            <a:r>
              <a:rPr lang="en-US" dirty="0" smtClean="0"/>
              <a:t>balloon compression for trigeminal neuralgia)</a:t>
            </a:r>
            <a:r>
              <a:rPr lang="en-US" baseline="30000" dirty="0" smtClean="0"/>
              <a:t>[3]</a:t>
            </a:r>
            <a:r>
              <a:rPr lang="en-US" dirty="0" smtClean="0"/>
              <a:t>.,</a:t>
            </a:r>
            <a:endParaRPr lang="en-US" sz="2800" dirty="0" smtClean="0"/>
          </a:p>
          <a:p>
            <a:pPr lvl="1"/>
            <a:r>
              <a:rPr lang="el-GR" dirty="0" smtClean="0"/>
              <a:t>Η </a:t>
            </a:r>
            <a:r>
              <a:rPr lang="el-GR" dirty="0" err="1" smtClean="0"/>
              <a:t>διαδερμική</a:t>
            </a:r>
            <a:r>
              <a:rPr lang="el-GR" dirty="0" smtClean="0"/>
              <a:t> έγχυση </a:t>
            </a:r>
            <a:r>
              <a:rPr lang="el-GR" dirty="0" err="1" smtClean="0"/>
              <a:t>γλυκερόλης</a:t>
            </a:r>
            <a:r>
              <a:rPr lang="el-GR" dirty="0" smtClean="0"/>
              <a:t>,</a:t>
            </a:r>
            <a:endParaRPr lang="el-GR" sz="2800" dirty="0" smtClean="0"/>
          </a:p>
          <a:p>
            <a:pPr lvl="1"/>
            <a:r>
              <a:rPr lang="el-GR" dirty="0" smtClean="0"/>
              <a:t>Η </a:t>
            </a:r>
            <a:r>
              <a:rPr lang="el-GR" dirty="0" err="1" smtClean="0"/>
              <a:t>μικροαγγειακή</a:t>
            </a:r>
            <a:r>
              <a:rPr lang="el-GR" dirty="0" smtClean="0"/>
              <a:t> </a:t>
            </a:r>
            <a:r>
              <a:rPr lang="el-GR" dirty="0" err="1" smtClean="0"/>
              <a:t>αποσυμπίεση</a:t>
            </a:r>
            <a:r>
              <a:rPr lang="el-GR" dirty="0" smtClean="0"/>
              <a:t> του νεύρου.</a:t>
            </a:r>
            <a:endParaRPr lang="el-GR" sz="2800" dirty="0" smtClean="0"/>
          </a:p>
          <a:p>
            <a:pPr lvl="1"/>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Σκλήρυνση </a:t>
            </a:r>
            <a:r>
              <a:rPr lang="el-GR" b="1" dirty="0" smtClean="0"/>
              <a:t>κατά πλάκας</a:t>
            </a:r>
            <a:endParaRPr lang="el-GR" dirty="0"/>
          </a:p>
        </p:txBody>
      </p:sp>
      <p:sp>
        <p:nvSpPr>
          <p:cNvPr id="3" name="2 - Θέση περιεχομένου"/>
          <p:cNvSpPr>
            <a:spLocks noGrp="1"/>
          </p:cNvSpPr>
          <p:nvPr>
            <p:ph sz="quarter" idx="1"/>
          </p:nvPr>
        </p:nvSpPr>
        <p:spPr/>
        <p:txBody>
          <a:bodyPr>
            <a:normAutofit/>
          </a:bodyPr>
          <a:lstStyle/>
          <a:p>
            <a:pPr marL="274320" lvl="1" indent="-274320" algn="just">
              <a:spcBef>
                <a:spcPts val="580"/>
              </a:spcBef>
              <a:buClr>
                <a:schemeClr val="accent1"/>
              </a:buClr>
            </a:pPr>
            <a:endParaRPr lang="el-GR" dirty="0" smtClean="0"/>
          </a:p>
          <a:p>
            <a:pPr marL="274320" lvl="1" indent="-274320" algn="just">
              <a:spcBef>
                <a:spcPts val="580"/>
              </a:spcBef>
              <a:buClr>
                <a:schemeClr val="accent1"/>
              </a:buClr>
            </a:pPr>
            <a:endParaRPr lang="el-GR" dirty="0" smtClean="0"/>
          </a:p>
          <a:p>
            <a:pPr marL="274320" lvl="1" indent="-274320" algn="just">
              <a:spcBef>
                <a:spcPts val="580"/>
              </a:spcBef>
              <a:buClr>
                <a:schemeClr val="accent1"/>
              </a:buClr>
            </a:pPr>
            <a:r>
              <a:rPr lang="el-GR" dirty="0" smtClean="0"/>
              <a:t>είναι </a:t>
            </a:r>
            <a:r>
              <a:rPr lang="el-GR" dirty="0" smtClean="0"/>
              <a:t>μία φλεγμονώδης ασθένεια στην οποία τα μονωτικά καλύμματα των νευρικών κυττάρων στον εγκέφαλο και τη σπονδυλική στήλη καταστρέφονται. </a:t>
            </a:r>
            <a:endParaRPr lang="el-GR" dirty="0" smtClean="0"/>
          </a:p>
          <a:p>
            <a:pPr marL="274320" lvl="1" indent="-274320" algn="just">
              <a:spcBef>
                <a:spcPts val="580"/>
              </a:spcBef>
              <a:buClr>
                <a:schemeClr val="accent1"/>
              </a:buClr>
            </a:pPr>
            <a:r>
              <a:rPr lang="el-GR" dirty="0" smtClean="0"/>
              <a:t>Αυτή </a:t>
            </a:r>
            <a:r>
              <a:rPr lang="el-GR" dirty="0" smtClean="0"/>
              <a:t>η καταστροφή διαταράσσει την ικανότητα τμημάτων του νευρικού συστήματος να επικοινωνούν, με αποτέλεσμα ένα ευρύ φάσμα ενδείξεων και </a:t>
            </a:r>
            <a:r>
              <a:rPr lang="el-GR" dirty="0" smtClean="0"/>
              <a:t>συμπτωμάτων</a:t>
            </a:r>
            <a:endParaRPr lang="el-GR" sz="2800" baseline="30000" dirty="0" smtClean="0"/>
          </a:p>
          <a:p>
            <a:pPr algn="just"/>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pPr lvl="1" algn="just"/>
            <a:r>
              <a:rPr lang="el-GR" dirty="0" smtClean="0"/>
              <a:t>Ο υποκείμενος μηχανισμός είναι είτε η καταστροφή από το ανοσοποιητικό σύστημα είτε η αποτυχία των κυττάρων που παράγουν </a:t>
            </a:r>
            <a:r>
              <a:rPr lang="el-GR" dirty="0" err="1" smtClean="0"/>
              <a:t>μυελίνη</a:t>
            </a:r>
            <a:r>
              <a:rPr lang="el-GR" dirty="0" smtClean="0"/>
              <a:t>.</a:t>
            </a:r>
            <a:endParaRPr lang="el-GR" baseline="30000" dirty="0" smtClean="0"/>
          </a:p>
          <a:p>
            <a:pPr lvl="1" algn="just"/>
            <a:endParaRPr lang="el-GR" baseline="30000" dirty="0" smtClean="0"/>
          </a:p>
          <a:p>
            <a:pPr lvl="1" algn="just"/>
            <a:endParaRPr lang="el-GR" baseline="30000" dirty="0" smtClean="0"/>
          </a:p>
          <a:p>
            <a:pPr lvl="1" algn="just"/>
            <a:endParaRPr lang="el-GR" baseline="30000" dirty="0" smtClean="0"/>
          </a:p>
          <a:p>
            <a:pPr lvl="1" algn="just"/>
            <a:r>
              <a:rPr lang="el-GR" sz="3200" baseline="30000" dirty="0" smtClean="0"/>
              <a:t>Τα </a:t>
            </a:r>
            <a:r>
              <a:rPr lang="el-GR" sz="3200" baseline="30000" dirty="0" smtClean="0"/>
              <a:t>προτεινόμενα αίτια γι' αυτό περιλαμβάνουν τους γενετικούς και περιβαλλοντικούς παράγοντες όπως οι </a:t>
            </a:r>
            <a:r>
              <a:rPr lang="el-GR" sz="3200" baseline="30000" smtClean="0"/>
              <a:t>λοιμώξεις</a:t>
            </a:r>
            <a:r>
              <a:rPr lang="el-GR" sz="3200" baseline="30000" smtClean="0"/>
              <a:t>.</a:t>
            </a:r>
            <a:r>
              <a:rPr lang="el-GR" sz="3200" baseline="30000" dirty="0" smtClean="0"/>
              <a:t> Η πολλαπλή σκλήρυνση συνήθως διαγιγνώσκεται βάσει των παρουσιαζόμενων ενδείξεων και συμπτωμάτων και των αποτελεσμάτων των υποστηρικτικών ιατρικών εξετάσεων.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500042"/>
            <a:ext cx="7772400" cy="1143000"/>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Συμπτώματα</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77500" lnSpcReduction="20000"/>
          </a:bodyPr>
          <a:lstStyle/>
          <a:p>
            <a:pPr lvl="1" algn="just"/>
            <a:r>
              <a:rPr lang="el-GR" dirty="0" smtClean="0"/>
              <a:t>Ο </a:t>
            </a:r>
            <a:r>
              <a:rPr lang="el-GR" b="1" dirty="0" smtClean="0"/>
              <a:t>πονοκέφαλος ή κεφαλαλγία θεωρείται ότι είναι το συχνότερο σύμπτωμα για το οποίο αναζητείται ιατρική συμβουλή.</a:t>
            </a:r>
            <a:endParaRPr lang="el-GR" sz="3600" b="1" dirty="0" smtClean="0"/>
          </a:p>
          <a:p>
            <a:pPr lvl="1" algn="just"/>
            <a:r>
              <a:rPr lang="el-GR" b="1" dirty="0" smtClean="0"/>
              <a:t>Τρόμος είναι ένας τύπος ακούσιας  κίνησης</a:t>
            </a:r>
            <a:r>
              <a:rPr lang="el-GR" b="1" dirty="0" smtClean="0"/>
              <a:t>. </a:t>
            </a:r>
            <a:r>
              <a:rPr lang="el-GR" b="1" dirty="0" smtClean="0"/>
              <a:t>Ο τρόμος συχνά είναι πιο αξιοπρόσεκτος στα χέρια, αλλά μπορεί να επηρεάζει οποιοδήποτε μέρος του σώματος (ακόμα και το κεφάλι ή τη φωνή).</a:t>
            </a:r>
            <a:endParaRPr lang="el-GR" sz="3600" b="1" dirty="0" smtClean="0"/>
          </a:p>
          <a:p>
            <a:pPr lvl="1" algn="just"/>
            <a:endParaRPr lang="el-GR" dirty="0" smtClean="0"/>
          </a:p>
          <a:p>
            <a:pPr lvl="1" algn="just"/>
            <a:r>
              <a:rPr lang="el-GR" dirty="0" smtClean="0"/>
              <a:t>Υπάρχουν </a:t>
            </a:r>
            <a:r>
              <a:rPr lang="el-GR" dirty="0" smtClean="0"/>
              <a:t>τρεις κύριοι τύποι τρόμου:</a:t>
            </a:r>
            <a:endParaRPr lang="el-GR" sz="3600" dirty="0" smtClean="0"/>
          </a:p>
          <a:p>
            <a:pPr lvl="1" algn="just"/>
            <a:r>
              <a:rPr lang="el-GR" b="1" dirty="0" smtClean="0"/>
              <a:t>Τρόμος ηρεμίας (ή στατικός): </a:t>
            </a:r>
            <a:r>
              <a:rPr lang="el-GR" dirty="0" smtClean="0"/>
              <a:t>Ο τρόμος αυτός είναι παρόν όταν οι μύες σας βρίσκονται σε ηρεμία. Ο τρόμος μπορεί να φύγει ή να γίνει λιγότερο έντονος όταν κινείτε τους μύες που ενέχονται.</a:t>
            </a:r>
            <a:endParaRPr lang="el-GR" sz="3600" dirty="0" smtClean="0"/>
          </a:p>
          <a:p>
            <a:pPr lvl="1" algn="just"/>
            <a:r>
              <a:rPr lang="el-GR" b="1" dirty="0" smtClean="0"/>
              <a:t>Πρόθεσης (ή κινητικός): </a:t>
            </a:r>
            <a:r>
              <a:rPr lang="el-GR" dirty="0" smtClean="0"/>
              <a:t>Ο τρόμος αυτός συμβαίνει στο τέλος μια εκούσιας κίνησης, όπως γράψιμο, πίεση ενός πλήκτρου ή το πιάσιμο ενός αντικειμένου. Ο τρόμος συνήθως θα εξαφανιστεί όταν το επηρεασμένο τμήμα του σώματος βρίσκεται σε ηρεμία.</a:t>
            </a:r>
            <a:endParaRPr lang="el-GR" sz="3600" dirty="0" smtClean="0"/>
          </a:p>
          <a:p>
            <a:pPr lvl="1" algn="just"/>
            <a:r>
              <a:rPr lang="el-GR" b="1" dirty="0" smtClean="0"/>
              <a:t>Ο τρόμος θέσης ή δράσης </a:t>
            </a:r>
            <a:r>
              <a:rPr lang="el-GR" dirty="0" smtClean="0"/>
              <a:t>συμβαίνει όταν κρατάτε ένα άκρο σε μια θέση για κάποιο διάστημα έναντι της βαρύτητας</a:t>
            </a:r>
            <a:r>
              <a:rPr lang="el-GR" dirty="0" smtClean="0"/>
              <a:t>..</a:t>
            </a:r>
            <a:endParaRPr lang="el-GR" sz="3600"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lstStyle/>
          <a:p>
            <a:pPr lvl="1"/>
            <a:endParaRPr lang="el-GR" dirty="0" smtClean="0"/>
          </a:p>
          <a:p>
            <a:pPr lvl="1" algn="just"/>
            <a:r>
              <a:rPr lang="el-GR" dirty="0" smtClean="0"/>
              <a:t>Ο </a:t>
            </a:r>
            <a:r>
              <a:rPr lang="el-GR" dirty="0" smtClean="0"/>
              <a:t>ειδικός επιστημονικός όρος </a:t>
            </a:r>
            <a:r>
              <a:rPr lang="el-GR" b="1" dirty="0" smtClean="0"/>
              <a:t>αφασία (στερητικό α- και -φέτος από το ρήμα </a:t>
            </a:r>
            <a:r>
              <a:rPr lang="el-GR" b="1" dirty="0" err="1" smtClean="0"/>
              <a:t>φημί</a:t>
            </a:r>
            <a:r>
              <a:rPr lang="el-GR" b="1" dirty="0" smtClean="0"/>
              <a:t> = λέγω) αναφέρεται σε κάθε μερική ή ολική απώλεια γλωσσικών ικανοτήτων σε ενήλικες και παιδιά και γενικότερη ανικανότητα λόγου</a:t>
            </a:r>
            <a:endParaRPr lang="el-GR" sz="2800" b="1" dirty="0" smtClean="0"/>
          </a:p>
          <a:p>
            <a:pPr lvl="1" algn="just"/>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lstStyle/>
          <a:p>
            <a:pPr lvl="1" algn="just"/>
            <a:r>
              <a:rPr lang="el-GR" dirty="0" smtClean="0"/>
              <a:t>Πάρεση ενός νεύρου ονομάζουμε τη μερική ή πλήρη απώλεια της εκούσιας κίνησης της αντίστοιχης μυϊκής ομάδας που καλύπτει το νεύρο</a:t>
            </a:r>
            <a:endParaRPr lang="el-GR" sz="2800" dirty="0" smtClean="0"/>
          </a:p>
          <a:p>
            <a:pPr lvl="1" algn="just"/>
            <a:r>
              <a:rPr lang="el-GR" dirty="0" smtClean="0"/>
              <a:t>Με τον όρο </a:t>
            </a:r>
            <a:r>
              <a:rPr lang="el-GR" b="1" dirty="0" err="1" smtClean="0"/>
              <a:t>μονοπάρεση</a:t>
            </a:r>
            <a:r>
              <a:rPr lang="el-GR" b="1" dirty="0" smtClean="0"/>
              <a:t> περιγράφεται η αδυναμία ενός ποδιού ή χεριού, με τον όρο </a:t>
            </a:r>
            <a:r>
              <a:rPr lang="el-GR" b="1" dirty="0" err="1" smtClean="0"/>
              <a:t>παραπάρεση</a:t>
            </a:r>
            <a:r>
              <a:rPr lang="el-GR" b="1" dirty="0" smtClean="0"/>
              <a:t> η αδυναμία και των δύο ποδιών, με τον όρο </a:t>
            </a:r>
            <a:r>
              <a:rPr lang="el-GR" b="1" dirty="0" err="1" smtClean="0"/>
              <a:t>ημιπάρεση</a:t>
            </a:r>
            <a:r>
              <a:rPr lang="el-GR" b="1" dirty="0" smtClean="0"/>
              <a:t>, η αδυναμία του ενός χεριού και του ενός ποδιού σε μια πλευρά, </a:t>
            </a:r>
            <a:r>
              <a:rPr lang="el-GR" b="1" dirty="0" err="1" smtClean="0"/>
              <a:t>τετραπάρεση</a:t>
            </a:r>
            <a:r>
              <a:rPr lang="el-GR" b="1" dirty="0" smtClean="0"/>
              <a:t> ή τετραπληγία η αδυναμία και των τεσσάρων άκρων.</a:t>
            </a:r>
            <a:endParaRPr lang="el-GR" sz="2800" b="1"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Εγκεφαλικό επεισόδιο</a:t>
            </a:r>
            <a:endParaRPr lang="el-GR" dirty="0"/>
          </a:p>
        </p:txBody>
      </p:sp>
      <p:sp>
        <p:nvSpPr>
          <p:cNvPr id="3" name="2 - Θέση περιεχομένου"/>
          <p:cNvSpPr>
            <a:spLocks noGrp="1"/>
          </p:cNvSpPr>
          <p:nvPr>
            <p:ph sz="quarter" idx="1"/>
          </p:nvPr>
        </p:nvSpPr>
        <p:spPr/>
        <p:txBody>
          <a:bodyPr/>
          <a:lstStyle/>
          <a:p>
            <a:pPr lvl="1" algn="just"/>
            <a:r>
              <a:rPr lang="el-GR" dirty="0" smtClean="0"/>
              <a:t>Η</a:t>
            </a:r>
            <a:r>
              <a:rPr lang="el-GR" dirty="0" smtClean="0"/>
              <a:t> </a:t>
            </a:r>
            <a:r>
              <a:rPr lang="el-GR" dirty="0" smtClean="0"/>
              <a:t>βλάβη που προκαλείται όταν η παροχή του αίματος σε μία </a:t>
            </a:r>
            <a:r>
              <a:rPr lang="el-GR" dirty="0" smtClean="0"/>
              <a:t>περιοχή του</a:t>
            </a:r>
            <a:r>
              <a:rPr lang="el-GR" dirty="0" smtClean="0"/>
              <a:t> εγκεφάλου σταματήσει, οπότε τα κύτταρα που δεν παίρνουν οξυγόνο πεθαίνουν.</a:t>
            </a:r>
            <a:endParaRPr lang="el-GR" sz="2800" dirty="0" smtClean="0"/>
          </a:p>
          <a:p>
            <a:pPr lvl="1" algn="just"/>
            <a:r>
              <a:rPr lang="el-GR" dirty="0" smtClean="0"/>
              <a:t>Ένα εγκεφαλικό επεισόδιο μπορεί να είναι ελαφρύ ή πολύ σοβαρό και τα αποτελέσματά του είναι προσωρινά ή μόνιμα. </a:t>
            </a:r>
            <a:endParaRPr lang="el-GR" dirty="0" smtClean="0"/>
          </a:p>
          <a:p>
            <a:pPr lvl="1" algn="just"/>
            <a:r>
              <a:rPr lang="el-GR" dirty="0" smtClean="0"/>
              <a:t>Τα </a:t>
            </a:r>
            <a:r>
              <a:rPr lang="el-GR" dirty="0" smtClean="0"/>
              <a:t>αγγειακά εγκεφαλικά αποτελούν την τρίτη αιτία θανάτων στις αναπτυγμένες χώρες μετά τον καρκίνο και τα καρδιακά νοσήματα.</a:t>
            </a:r>
            <a:endParaRPr lang="el-GR" sz="2800" dirty="0" smtClean="0"/>
          </a:p>
          <a:p>
            <a:pPr lvl="1"/>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Τύπος</a:t>
            </a:r>
            <a:endParaRPr lang="el-GR" dirty="0"/>
          </a:p>
        </p:txBody>
      </p:sp>
      <p:sp>
        <p:nvSpPr>
          <p:cNvPr id="3" name="2 - Θέση περιεχομένου"/>
          <p:cNvSpPr>
            <a:spLocks noGrp="1"/>
          </p:cNvSpPr>
          <p:nvPr>
            <p:ph sz="quarter" idx="1"/>
          </p:nvPr>
        </p:nvSpPr>
        <p:spPr/>
        <p:txBody>
          <a:bodyPr/>
          <a:lstStyle/>
          <a:p>
            <a:pPr lvl="1"/>
            <a:r>
              <a:rPr lang="el-GR" b="1" dirty="0" smtClean="0"/>
              <a:t>Αποφρακτικά: 85% των περιπτώσεων</a:t>
            </a:r>
            <a:endParaRPr lang="el-GR" sz="2800" b="1" dirty="0" smtClean="0"/>
          </a:p>
          <a:p>
            <a:pPr lvl="1"/>
            <a:r>
              <a:rPr lang="el-GR" b="1" dirty="0" smtClean="0"/>
              <a:t> από ισχαιμία (ισχαιμικό εγκεφαλικό επεισόδιο - ΙΕΕ)</a:t>
            </a:r>
            <a:endParaRPr lang="el-GR" sz="2800" b="1" dirty="0" smtClean="0"/>
          </a:p>
          <a:p>
            <a:pPr lvl="1"/>
            <a:r>
              <a:rPr lang="el-GR" b="1" dirty="0" smtClean="0"/>
              <a:t>από εμβολή (</a:t>
            </a:r>
            <a:r>
              <a:rPr lang="el-GR" b="1" dirty="0" err="1" smtClean="0"/>
              <a:t>εμβολικό</a:t>
            </a:r>
            <a:r>
              <a:rPr lang="el-GR" b="1" dirty="0" smtClean="0"/>
              <a:t> εγκεφαλικό επεισόδιο - ΕΕΕ)</a:t>
            </a:r>
            <a:endParaRPr lang="el-GR" sz="2800" b="1" dirty="0" smtClean="0"/>
          </a:p>
          <a:p>
            <a:pPr lvl="1"/>
            <a:r>
              <a:rPr lang="el-GR" dirty="0" smtClean="0"/>
              <a:t>Απόφραξη της ροής αίματος ενός αγγείου προς τον </a:t>
            </a:r>
            <a:r>
              <a:rPr lang="el-GR" dirty="0" err="1" smtClean="0"/>
              <a:t>εγκέφα</a:t>
            </a:r>
            <a:endParaRPr lang="el-GR" sz="2800" dirty="0" smtClean="0"/>
          </a:p>
          <a:p>
            <a:pPr lvl="1"/>
            <a:r>
              <a:rPr lang="el-GR" b="1" dirty="0" smtClean="0"/>
              <a:t>Αιμορραγικά: 15% των περιπτώσεων (αιμορραγικό εγκεφαλικό επεισόδιο - ΑΕΕ)</a:t>
            </a:r>
            <a:endParaRPr lang="el-GR" sz="2800" b="1" dirty="0" smtClean="0"/>
          </a:p>
          <a:p>
            <a:pPr lvl="1"/>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normAutofit fontScale="92500"/>
          </a:bodyPr>
          <a:lstStyle/>
          <a:p>
            <a:pPr lvl="1"/>
            <a:r>
              <a:rPr lang="el-GR" dirty="0" smtClean="0"/>
              <a:t>Αδυναμία, μουδιάσματα, παράλυση σε ένα μέρος του σώματος (πρόσωπο, χέρια, πόδια)</a:t>
            </a:r>
            <a:endParaRPr lang="el-GR" sz="3100" dirty="0" smtClean="0"/>
          </a:p>
          <a:p>
            <a:pPr lvl="1"/>
            <a:r>
              <a:rPr lang="el-GR" dirty="0" smtClean="0"/>
              <a:t>Δυσκολίες ομιλίας, κατανόησης, σύγχυση</a:t>
            </a:r>
            <a:endParaRPr lang="el-GR" sz="3100" dirty="0" smtClean="0"/>
          </a:p>
          <a:p>
            <a:pPr lvl="1"/>
            <a:r>
              <a:rPr lang="el-GR" dirty="0" smtClean="0"/>
              <a:t>Δυσκολίες όρασης (απώλεια ή μείωση της όρασης στο ένα ή και στα δύο μάτια)</a:t>
            </a:r>
            <a:endParaRPr lang="el-GR" sz="3100" dirty="0" smtClean="0"/>
          </a:p>
          <a:p>
            <a:pPr lvl="1"/>
            <a:r>
              <a:rPr lang="el-GR" dirty="0" smtClean="0"/>
              <a:t>Ζαλάδες, απώλεια ισορροπίας, δυσκολίες βαδίσματος, απώλεια συντονισμού των κινήσεων</a:t>
            </a:r>
            <a:endParaRPr lang="el-GR" sz="3100" dirty="0" smtClean="0"/>
          </a:p>
          <a:p>
            <a:pPr lvl="1"/>
            <a:r>
              <a:rPr lang="el-GR" dirty="0" smtClean="0"/>
              <a:t>Έντονος επίπονος πονοκέφαλος που εμφανίζεται ξαφνικά χωρίς να υπάρχει γνωστή αιτία</a:t>
            </a:r>
            <a:endParaRPr lang="el-GR" sz="3100" dirty="0" smtClean="0"/>
          </a:p>
          <a:p>
            <a:pPr lvl="1"/>
            <a:r>
              <a:rPr lang="el-GR" dirty="0" smtClean="0"/>
              <a:t>Ημιπληγία (όταν παραλύει η μια πλευρά του σώματος)</a:t>
            </a:r>
            <a:endParaRPr lang="el-GR" sz="3100" dirty="0" smtClean="0"/>
          </a:p>
          <a:p>
            <a:pPr lvl="1"/>
            <a:r>
              <a:rPr lang="el-GR" dirty="0" smtClean="0"/>
              <a:t>Δυσκολία στην κίνηση της γλώσσας</a:t>
            </a:r>
            <a:endParaRPr lang="el-GR" sz="3100" dirty="0" smtClean="0"/>
          </a:p>
          <a:p>
            <a:pPr lvl="1"/>
            <a:r>
              <a:rPr lang="el-GR" dirty="0" smtClean="0"/>
              <a:t>Έντονη όσφρηση καμένου</a:t>
            </a:r>
            <a:endParaRPr lang="el-GR" sz="3100" dirty="0" smtClean="0"/>
          </a:p>
          <a:p>
            <a:pPr lvl="1"/>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Διάγνωση</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lvl="1"/>
            <a:r>
              <a:rPr lang="el-GR" dirty="0" smtClean="0"/>
              <a:t>Νευρολογική εξέταση</a:t>
            </a:r>
            <a:endParaRPr lang="el-GR" sz="2800" dirty="0" smtClean="0"/>
          </a:p>
          <a:p>
            <a:pPr lvl="1"/>
            <a:r>
              <a:rPr lang="el-GR" dirty="0" smtClean="0"/>
              <a:t>Εξετάσεις απεικόνισης (Μαγνητική ή </a:t>
            </a:r>
            <a:r>
              <a:rPr lang="el-GR" dirty="0" err="1" smtClean="0"/>
              <a:t>Αξονικη</a:t>
            </a:r>
            <a:r>
              <a:rPr lang="el-GR" dirty="0" smtClean="0"/>
              <a:t> τομογραφία)</a:t>
            </a:r>
            <a:endParaRPr lang="el-GR" sz="2800" dirty="0" smtClean="0"/>
          </a:p>
          <a:p>
            <a:pPr lvl="1"/>
            <a:r>
              <a:rPr lang="el-GR" dirty="0" smtClean="0"/>
              <a:t>Δοκιμασίες καρδιακής λειτουργίας</a:t>
            </a:r>
            <a:endParaRPr lang="el-GR" sz="2800" dirty="0" smtClean="0"/>
          </a:p>
          <a:p>
            <a:pPr lvl="1"/>
            <a:r>
              <a:rPr lang="el-GR" dirty="0" smtClean="0"/>
              <a:t>Φυσική εξέταση</a:t>
            </a:r>
            <a:endParaRPr lang="el-GR" sz="2800" dirty="0" smtClean="0"/>
          </a:p>
          <a:p>
            <a:pPr lvl="1"/>
            <a:r>
              <a:rPr lang="el-GR" dirty="0" smtClean="0"/>
              <a:t>Οι νευρολόγοι είναι οι γιατροί οι </a:t>
            </a:r>
            <a:r>
              <a:rPr lang="el-GR" dirty="0" err="1" smtClean="0"/>
              <a:t>οποιοι</a:t>
            </a:r>
            <a:r>
              <a:rPr lang="el-GR" dirty="0" smtClean="0"/>
              <a:t> εξειδικεύονται στην διάγνωση των </a:t>
            </a:r>
            <a:r>
              <a:rPr lang="el-GR" dirty="0" err="1" smtClean="0"/>
              <a:t>εγγεφαλικων</a:t>
            </a:r>
            <a:r>
              <a:rPr lang="el-GR" dirty="0" smtClean="0"/>
              <a:t>. Αλλά η καλύτερη διάγνωση μπορεί να γίνει μόνο με αξονική τομογραφία ή μαγνητική τομογραφία.</a:t>
            </a:r>
            <a:endParaRPr lang="el-GR" sz="2800" dirty="0" smtClean="0"/>
          </a:p>
          <a:p>
            <a:pPr lvl="1"/>
            <a:r>
              <a:rPr lang="el-GR" dirty="0" smtClean="0"/>
              <a:t>Για τον εντοπισμό αιμορραγιών στον εγκέφαλο, η μαγνητική τομογραφία προτιμάται καθώς επιτυγχάνει μεγαλύτερο ποσοστό επιτυχίας στο να εντοπίσει κάποια αιμορραγία στον εγκέφαλο.</a:t>
            </a:r>
            <a:endParaRPr lang="el-GR" sz="2800" dirty="0" smtClean="0"/>
          </a:p>
          <a:p>
            <a:pPr lvl="1"/>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Θεραπεία</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lvl="1"/>
            <a:r>
              <a:rPr lang="el-GR" dirty="0" smtClean="0"/>
              <a:t>Γ</a:t>
            </a:r>
            <a:r>
              <a:rPr lang="el-GR" dirty="0" smtClean="0"/>
              <a:t>ια </a:t>
            </a:r>
            <a:r>
              <a:rPr lang="el-GR" dirty="0" smtClean="0"/>
              <a:t>τα εγκεφαλικά επεισόδια αποφρακτικού τύπου, υπάρχει το φάρμακο </a:t>
            </a:r>
            <a:r>
              <a:rPr lang="el-GR" dirty="0" err="1" smtClean="0"/>
              <a:t>tPA</a:t>
            </a:r>
            <a:r>
              <a:rPr lang="el-GR" dirty="0" smtClean="0"/>
              <a:t> το οποίο μπορεί να διαλύει τον θρόμβο που σχηματίζεται και αποφράσσει ζωτικά αγγεία που τροφοδοτούν τον εγκέφαλο με αίμα. </a:t>
            </a:r>
            <a:endParaRPr lang="el-GR" sz="4000" dirty="0" smtClean="0"/>
          </a:p>
          <a:p>
            <a:pPr lvl="1"/>
            <a:r>
              <a:rPr lang="el-GR" dirty="0" smtClean="0"/>
              <a:t>Η </a:t>
            </a:r>
            <a:r>
              <a:rPr lang="el-GR" dirty="0" smtClean="0"/>
              <a:t>αξονική τομογραφία διάχυσης είναι πολύ καλή και ακριβής μέθοδος για την μέτρηση της ροής αίματος στον εγκέφαλο. Βοηθά ουσιαστικά στον καθορισμό των ασθενών που θα επωφεληθούν ή όχι από τη θρομβολυτική θεραπεία με το </a:t>
            </a:r>
            <a:r>
              <a:rPr lang="el-GR" dirty="0" err="1" smtClean="0"/>
              <a:t>tPA</a:t>
            </a:r>
            <a:r>
              <a:rPr lang="el-GR" dirty="0" smtClean="0"/>
              <a:t>.</a:t>
            </a:r>
            <a:endParaRPr lang="el-GR" sz="4000" dirty="0" smtClean="0"/>
          </a:p>
          <a:p>
            <a:pPr lvl="1"/>
            <a:r>
              <a:rPr lang="el-GR" dirty="0" smtClean="0"/>
              <a:t> </a:t>
            </a:r>
            <a:r>
              <a:rPr lang="el-GR" dirty="0" smtClean="0"/>
              <a:t>Αφού υπολογίσουν το ποσοστό των περιοχών που έχουν νεκρωθεί και αυτών που μπορούν να επωφεληθούν ακόμη από τη θεραπεία, οι γιατροί αποφασίζουν ποια μέθοδο θα χρησιμοποιήσουν για την αφαίρεση της απόφραξης των εγκεφαλικών αγγείων.</a:t>
            </a:r>
            <a:endParaRPr lang="el-GR" sz="4000"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470</Words>
  <Application>Microsoft Office PowerPoint</Application>
  <PresentationFormat>Προβολή στην οθόνη (4:3)</PresentationFormat>
  <Paragraphs>85</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Δικαιοσύνη</vt:lpstr>
      <vt:lpstr>Παθήσεις Νευρικού Συστήματος </vt:lpstr>
      <vt:lpstr>   Συμπτώματα </vt:lpstr>
      <vt:lpstr>Συμπτώματα</vt:lpstr>
      <vt:lpstr>Συμπτώματα</vt:lpstr>
      <vt:lpstr>Εγκεφαλικό επεισόδιο</vt:lpstr>
      <vt:lpstr>Τύπος</vt:lpstr>
      <vt:lpstr>Συμπτώματα</vt:lpstr>
      <vt:lpstr>Διάγνωση</vt:lpstr>
      <vt:lpstr>Θεραπεία</vt:lpstr>
      <vt:lpstr>Ημικρανία</vt:lpstr>
      <vt:lpstr>Διαφάνεια 11</vt:lpstr>
      <vt:lpstr>Νευραλγία Τριδύμου</vt:lpstr>
      <vt:lpstr>Αίτια</vt:lpstr>
      <vt:lpstr>Συντηρητική αντιμετώπιση</vt:lpstr>
      <vt:lpstr>Χειρουργική θεραπεία</vt:lpstr>
      <vt:lpstr>Σκλήρυνση κατά πλάκας</vt:lpstr>
      <vt:lpstr>Διαφάνεια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Παθήσεις Νευρικού Συστήματος</dc:title>
  <dc:creator>LAGA</dc:creator>
  <cp:lastModifiedBy>LAGA</cp:lastModifiedBy>
  <cp:revision>12</cp:revision>
  <dcterms:created xsi:type="dcterms:W3CDTF">2022-01-11T22:06:47Z</dcterms:created>
  <dcterms:modified xsi:type="dcterms:W3CDTF">2022-01-11T22:27:36Z</dcterms:modified>
</cp:coreProperties>
</file>