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7"/>
  </p:notesMasterIdLst>
  <p:sldIdLst>
    <p:sldId id="537" r:id="rId2"/>
    <p:sldId id="538" r:id="rId3"/>
    <p:sldId id="539" r:id="rId4"/>
    <p:sldId id="540" r:id="rId5"/>
    <p:sldId id="541" r:id="rId6"/>
    <p:sldId id="549" r:id="rId7"/>
    <p:sldId id="550" r:id="rId8"/>
    <p:sldId id="551" r:id="rId9"/>
    <p:sldId id="552" r:id="rId10"/>
    <p:sldId id="553" r:id="rId11"/>
    <p:sldId id="558" r:id="rId12"/>
    <p:sldId id="561" r:id="rId13"/>
    <p:sldId id="562" r:id="rId14"/>
    <p:sldId id="565" r:id="rId15"/>
    <p:sldId id="584" r:id="rId1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86387" autoAdjust="0"/>
  </p:normalViewPr>
  <p:slideViewPr>
    <p:cSldViewPr>
      <p:cViewPr varScale="1">
        <p:scale>
          <a:sx n="100" d="100"/>
          <a:sy n="100" d="100"/>
        </p:scale>
        <p:origin x="-194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432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15A738DE-8223-4836-939B-340363D964FD}" type="datetimeFigureOut">
              <a:rPr lang="en-US"/>
              <a:pPr>
                <a:defRPr/>
              </a:pPr>
              <a:t>4/6/2014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itchFamily="34" charset="0"/>
              </a:defRPr>
            </a:lvl1pPr>
          </a:lstStyle>
          <a:p>
            <a:pPr>
              <a:defRPr/>
            </a:pPr>
            <a:fld id="{B25B9168-0EDB-4076-9558-6A247D06FC27}"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p:spPr>
      </p:sp>
      <p:sp>
        <p:nvSpPr>
          <p:cNvPr id="81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ltLang="el-GR" smtClean="0"/>
          </a:p>
        </p:txBody>
      </p:sp>
      <p:sp>
        <p:nvSpPr>
          <p:cNvPr id="8196" name="Slide Number Placeholder 3"/>
          <p:cNvSpPr>
            <a:spLocks noGrp="1"/>
          </p:cNvSpPr>
          <p:nvPr>
            <p:ph type="sldNum" sz="quarter" idx="5"/>
          </p:nvPr>
        </p:nvSpPr>
        <p:spPr bwMode="auto">
          <a:noFill/>
          <a:ln>
            <a:miter lim="800000"/>
            <a:headEnd/>
            <a:tailEnd/>
          </a:ln>
        </p:spPr>
        <p:txBody>
          <a:bodyPr/>
          <a:lstStyle/>
          <a:p>
            <a:fld id="{FFBB51AA-72D8-45AE-86D2-5CE83E81C70B}" type="slidenum">
              <a:rPr lang="en-GB" altLang="el-GR"/>
              <a:pPr/>
              <a:t>1</a:t>
            </a:fld>
            <a:endParaRPr lang="en-GB" alt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ltLang="el-GR" smtClean="0"/>
          </a:p>
        </p:txBody>
      </p:sp>
      <p:sp>
        <p:nvSpPr>
          <p:cNvPr id="50180" name="Slide Number Placeholder 3"/>
          <p:cNvSpPr>
            <a:spLocks noGrp="1"/>
          </p:cNvSpPr>
          <p:nvPr>
            <p:ph type="sldNum" sz="quarter" idx="5"/>
          </p:nvPr>
        </p:nvSpPr>
        <p:spPr bwMode="auto">
          <a:noFill/>
          <a:ln>
            <a:miter lim="800000"/>
            <a:headEnd/>
            <a:tailEnd/>
          </a:ln>
        </p:spPr>
        <p:txBody>
          <a:bodyPr/>
          <a:lstStyle/>
          <a:p>
            <a:fld id="{6995CC3D-9DB6-4016-9E6E-51ABCFC90F8B}" type="slidenum">
              <a:rPr lang="en-GB" altLang="el-GR"/>
              <a:pPr/>
              <a:t>12</a:t>
            </a:fld>
            <a:endParaRPr lang="en-GB" alt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ltLang="el-GR" smtClean="0"/>
          </a:p>
        </p:txBody>
      </p:sp>
      <p:sp>
        <p:nvSpPr>
          <p:cNvPr id="52228" name="Slide Number Placeholder 3"/>
          <p:cNvSpPr>
            <a:spLocks noGrp="1"/>
          </p:cNvSpPr>
          <p:nvPr>
            <p:ph type="sldNum" sz="quarter" idx="5"/>
          </p:nvPr>
        </p:nvSpPr>
        <p:spPr bwMode="auto">
          <a:noFill/>
          <a:ln>
            <a:miter lim="800000"/>
            <a:headEnd/>
            <a:tailEnd/>
          </a:ln>
        </p:spPr>
        <p:txBody>
          <a:bodyPr/>
          <a:lstStyle/>
          <a:p>
            <a:fld id="{9B5B62F3-71FD-4939-83D2-76CB5B8CA2B8}" type="slidenum">
              <a:rPr lang="en-GB" altLang="el-GR"/>
              <a:pPr/>
              <a:t>13</a:t>
            </a:fld>
            <a:endParaRPr lang="en-GB" altLang="el-G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ltLang="el-GR" smtClean="0"/>
          </a:p>
        </p:txBody>
      </p:sp>
      <p:sp>
        <p:nvSpPr>
          <p:cNvPr id="56324" name="Slide Number Placeholder 3"/>
          <p:cNvSpPr>
            <a:spLocks noGrp="1"/>
          </p:cNvSpPr>
          <p:nvPr>
            <p:ph type="sldNum" sz="quarter" idx="5"/>
          </p:nvPr>
        </p:nvSpPr>
        <p:spPr bwMode="auto">
          <a:noFill/>
          <a:ln>
            <a:miter lim="800000"/>
            <a:headEnd/>
            <a:tailEnd/>
          </a:ln>
        </p:spPr>
        <p:txBody>
          <a:bodyPr/>
          <a:lstStyle/>
          <a:p>
            <a:fld id="{BC679B08-C0CB-430E-BF8A-E99C94F07D35}" type="slidenum">
              <a:rPr lang="en-GB" altLang="el-GR"/>
              <a:pPr/>
              <a:t>14</a:t>
            </a:fld>
            <a:endParaRPr lang="en-GB" altLang="el-G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p:spPr>
      </p:sp>
      <p:sp>
        <p:nvSpPr>
          <p:cNvPr id="798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ltLang="el-GR" smtClean="0"/>
          </a:p>
        </p:txBody>
      </p:sp>
      <p:sp>
        <p:nvSpPr>
          <p:cNvPr id="79876" name="Slide Number Placeholder 3"/>
          <p:cNvSpPr>
            <a:spLocks noGrp="1"/>
          </p:cNvSpPr>
          <p:nvPr>
            <p:ph type="sldNum" sz="quarter" idx="5"/>
          </p:nvPr>
        </p:nvSpPr>
        <p:spPr bwMode="auto">
          <a:noFill/>
          <a:ln>
            <a:miter lim="800000"/>
            <a:headEnd/>
            <a:tailEnd/>
          </a:ln>
        </p:spPr>
        <p:txBody>
          <a:bodyPr/>
          <a:lstStyle/>
          <a:p>
            <a:fld id="{31F47B9B-5F56-4EC0-9999-9DE760465A08}" type="slidenum">
              <a:rPr lang="en-GB" altLang="el-GR"/>
              <a:pPr/>
              <a:t>15</a:t>
            </a:fld>
            <a:endParaRPr lang="en-GB" alt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ltLang="el-GR" smtClean="0"/>
          </a:p>
        </p:txBody>
      </p:sp>
      <p:sp>
        <p:nvSpPr>
          <p:cNvPr id="10244" name="Slide Number Placeholder 3"/>
          <p:cNvSpPr>
            <a:spLocks noGrp="1"/>
          </p:cNvSpPr>
          <p:nvPr>
            <p:ph type="sldNum" sz="quarter" idx="5"/>
          </p:nvPr>
        </p:nvSpPr>
        <p:spPr bwMode="auto">
          <a:noFill/>
          <a:ln>
            <a:miter lim="800000"/>
            <a:headEnd/>
            <a:tailEnd/>
          </a:ln>
        </p:spPr>
        <p:txBody>
          <a:bodyPr/>
          <a:lstStyle/>
          <a:p>
            <a:fld id="{BC5410A9-0143-4C08-B9AD-B72D294FC46E}" type="slidenum">
              <a:rPr lang="en-GB" altLang="el-GR"/>
              <a:pPr/>
              <a:t>2</a:t>
            </a:fld>
            <a:endParaRPr lang="en-GB" alt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p:spPr>
      </p:sp>
      <p:sp>
        <p:nvSpPr>
          <p:cNvPr id="122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ltLang="el-GR" smtClean="0"/>
          </a:p>
        </p:txBody>
      </p:sp>
      <p:sp>
        <p:nvSpPr>
          <p:cNvPr id="12292" name="Slide Number Placeholder 3"/>
          <p:cNvSpPr>
            <a:spLocks noGrp="1"/>
          </p:cNvSpPr>
          <p:nvPr>
            <p:ph type="sldNum" sz="quarter" idx="5"/>
          </p:nvPr>
        </p:nvSpPr>
        <p:spPr bwMode="auto">
          <a:noFill/>
          <a:ln>
            <a:miter lim="800000"/>
            <a:headEnd/>
            <a:tailEnd/>
          </a:ln>
        </p:spPr>
        <p:txBody>
          <a:bodyPr/>
          <a:lstStyle/>
          <a:p>
            <a:fld id="{9732265A-4931-4AF7-8093-7F1B96E197B1}" type="slidenum">
              <a:rPr lang="en-GB" altLang="el-GR"/>
              <a:pPr/>
              <a:t>3</a:t>
            </a:fld>
            <a:endParaRPr lang="en-GB" alt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p:spPr>
      </p:sp>
      <p:sp>
        <p:nvSpPr>
          <p:cNvPr id="153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ltLang="el-GR" smtClean="0"/>
          </a:p>
        </p:txBody>
      </p:sp>
      <p:sp>
        <p:nvSpPr>
          <p:cNvPr id="15364" name="Slide Number Placeholder 3"/>
          <p:cNvSpPr>
            <a:spLocks noGrp="1"/>
          </p:cNvSpPr>
          <p:nvPr>
            <p:ph type="sldNum" sz="quarter" idx="5"/>
          </p:nvPr>
        </p:nvSpPr>
        <p:spPr bwMode="auto">
          <a:noFill/>
          <a:ln>
            <a:miter lim="800000"/>
            <a:headEnd/>
            <a:tailEnd/>
          </a:ln>
        </p:spPr>
        <p:txBody>
          <a:bodyPr/>
          <a:lstStyle/>
          <a:p>
            <a:fld id="{B7CA1D5A-65B1-455E-87F8-A2828A518603}" type="slidenum">
              <a:rPr lang="en-GB" altLang="el-GR"/>
              <a:pPr/>
              <a:t>5</a:t>
            </a:fld>
            <a:endParaRPr lang="en-GB" alt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ltLang="el-GR" smtClean="0"/>
          </a:p>
        </p:txBody>
      </p:sp>
      <p:sp>
        <p:nvSpPr>
          <p:cNvPr id="27652" name="Slide Number Placeholder 3"/>
          <p:cNvSpPr>
            <a:spLocks noGrp="1"/>
          </p:cNvSpPr>
          <p:nvPr>
            <p:ph type="sldNum" sz="quarter" idx="5"/>
          </p:nvPr>
        </p:nvSpPr>
        <p:spPr bwMode="auto">
          <a:noFill/>
          <a:ln>
            <a:miter lim="800000"/>
            <a:headEnd/>
            <a:tailEnd/>
          </a:ln>
        </p:spPr>
        <p:txBody>
          <a:bodyPr/>
          <a:lstStyle/>
          <a:p>
            <a:fld id="{FAD668AD-9A1F-4B1A-8DBF-69AC0BF0D7DE}" type="slidenum">
              <a:rPr lang="en-GB" altLang="el-GR"/>
              <a:pPr/>
              <a:t>6</a:t>
            </a:fld>
            <a:endParaRPr lang="en-GB" alt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ltLang="el-GR" smtClean="0"/>
          </a:p>
        </p:txBody>
      </p:sp>
      <p:sp>
        <p:nvSpPr>
          <p:cNvPr id="29700" name="Slide Number Placeholder 3"/>
          <p:cNvSpPr>
            <a:spLocks noGrp="1"/>
          </p:cNvSpPr>
          <p:nvPr>
            <p:ph type="sldNum" sz="quarter" idx="5"/>
          </p:nvPr>
        </p:nvSpPr>
        <p:spPr bwMode="auto">
          <a:noFill/>
          <a:ln>
            <a:miter lim="800000"/>
            <a:headEnd/>
            <a:tailEnd/>
          </a:ln>
        </p:spPr>
        <p:txBody>
          <a:bodyPr/>
          <a:lstStyle/>
          <a:p>
            <a:fld id="{E7B4CC10-4DF2-4C8E-AD51-91E0EC335026}" type="slidenum">
              <a:rPr lang="en-GB" altLang="el-GR"/>
              <a:pPr/>
              <a:t>7</a:t>
            </a:fld>
            <a:endParaRPr lang="en-GB" alt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ltLang="el-GR" smtClean="0"/>
          </a:p>
        </p:txBody>
      </p:sp>
      <p:sp>
        <p:nvSpPr>
          <p:cNvPr id="32772" name="Slide Number Placeholder 3"/>
          <p:cNvSpPr>
            <a:spLocks noGrp="1"/>
          </p:cNvSpPr>
          <p:nvPr>
            <p:ph type="sldNum" sz="quarter" idx="5"/>
          </p:nvPr>
        </p:nvSpPr>
        <p:spPr bwMode="auto">
          <a:noFill/>
          <a:ln>
            <a:miter lim="800000"/>
            <a:headEnd/>
            <a:tailEnd/>
          </a:ln>
        </p:spPr>
        <p:txBody>
          <a:bodyPr/>
          <a:lstStyle/>
          <a:p>
            <a:fld id="{1BB03E23-8E3F-4577-9446-2215B9777D7E}" type="slidenum">
              <a:rPr lang="en-GB" altLang="el-GR"/>
              <a:pPr/>
              <a:t>9</a:t>
            </a:fld>
            <a:endParaRPr lang="en-GB" alt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ltLang="el-GR" smtClean="0"/>
          </a:p>
        </p:txBody>
      </p:sp>
      <p:sp>
        <p:nvSpPr>
          <p:cNvPr id="34820" name="Slide Number Placeholder 3"/>
          <p:cNvSpPr>
            <a:spLocks noGrp="1"/>
          </p:cNvSpPr>
          <p:nvPr>
            <p:ph type="sldNum" sz="quarter" idx="5"/>
          </p:nvPr>
        </p:nvSpPr>
        <p:spPr bwMode="auto">
          <a:noFill/>
          <a:ln>
            <a:miter lim="800000"/>
            <a:headEnd/>
            <a:tailEnd/>
          </a:ln>
        </p:spPr>
        <p:txBody>
          <a:bodyPr/>
          <a:lstStyle/>
          <a:p>
            <a:fld id="{D39E26AA-F273-4C9F-A759-DFF797C720B2}" type="slidenum">
              <a:rPr lang="en-GB" altLang="el-GR"/>
              <a:pPr/>
              <a:t>10</a:t>
            </a:fld>
            <a:endParaRPr lang="en-GB" alt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ltLang="el-GR" smtClean="0"/>
          </a:p>
        </p:txBody>
      </p:sp>
      <p:sp>
        <p:nvSpPr>
          <p:cNvPr id="44036" name="Slide Number Placeholder 3"/>
          <p:cNvSpPr>
            <a:spLocks noGrp="1"/>
          </p:cNvSpPr>
          <p:nvPr>
            <p:ph type="sldNum" sz="quarter" idx="5"/>
          </p:nvPr>
        </p:nvSpPr>
        <p:spPr bwMode="auto">
          <a:noFill/>
          <a:ln>
            <a:miter lim="800000"/>
            <a:headEnd/>
            <a:tailEnd/>
          </a:ln>
        </p:spPr>
        <p:txBody>
          <a:bodyPr/>
          <a:lstStyle/>
          <a:p>
            <a:fld id="{EA3467C4-2291-48BC-84DD-0DB938E8964D}" type="slidenum">
              <a:rPr lang="en-GB" altLang="el-GR"/>
              <a:pPr/>
              <a:t>11</a:t>
            </a:fld>
            <a:endParaRPr lang="en-GB" alt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Oval 12"/>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fontAlgn="auto" hangingPunct="1">
              <a:spcBef>
                <a:spcPts val="0"/>
              </a:spcBef>
              <a:spcAft>
                <a:spcPts val="0"/>
              </a:spcAft>
              <a:defRPr/>
            </a:pPr>
            <a:endParaRPr lang="en-US"/>
          </a:p>
        </p:txBody>
      </p:sp>
      <p:sp>
        <p:nvSpPr>
          <p:cNvPr id="5" name="Oval 13"/>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fontAlgn="auto" hangingPunct="1">
              <a:spcBef>
                <a:spcPts val="0"/>
              </a:spcBef>
              <a:spcAft>
                <a:spcPts val="0"/>
              </a:spcAft>
              <a:defRPr/>
            </a:pPr>
            <a:endParaRPr lang="en-US"/>
          </a:p>
        </p:txBody>
      </p:sp>
      <p:sp>
        <p:nvSpPr>
          <p:cNvPr id="14" name="Title 13"/>
          <p:cNvSpPr>
            <a:spLocks noGrp="1"/>
          </p:cNvSpPr>
          <p:nvPr>
            <p:ph type="ctrTitle"/>
          </p:nvPr>
        </p:nvSpPr>
        <p:spPr>
          <a:xfrm>
            <a:off x="1432560" y="359898"/>
            <a:ext cx="7406640" cy="1472184"/>
          </a:xfrm>
        </p:spPr>
        <p:txBody>
          <a:bodyPr anchor="b"/>
          <a:lstStyle>
            <a:lvl1pPr algn="l">
              <a:defRPr/>
            </a:lvl1pPr>
            <a:extLst/>
          </a:lstStyle>
          <a:p>
            <a:r>
              <a:rPr lang="en-US" smtClean="0"/>
              <a:t>Click to edit Master title style</a:t>
            </a:r>
            <a:endParaRPr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6" name="Date Placeholder 6"/>
          <p:cNvSpPr>
            <a:spLocks noGrp="1"/>
          </p:cNvSpPr>
          <p:nvPr>
            <p:ph type="dt" sz="half" idx="10"/>
          </p:nvPr>
        </p:nvSpPr>
        <p:spPr/>
        <p:txBody>
          <a:bodyPr/>
          <a:lstStyle>
            <a:lvl1pPr>
              <a:defRPr/>
            </a:lvl1pPr>
            <a:extLst/>
          </a:lstStyle>
          <a:p>
            <a:pPr>
              <a:defRPr/>
            </a:pPr>
            <a:r>
              <a:rPr lang="el-GR"/>
              <a:t>11/10/2009</a:t>
            </a:r>
            <a:endParaRPr lang="en-US"/>
          </a:p>
        </p:txBody>
      </p:sp>
      <p:sp>
        <p:nvSpPr>
          <p:cNvPr id="7" name="Footer Placeholder 19"/>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a:t>Παιδαγωγικός Σχεδιασμός με ΤΠΕ</a:t>
            </a:r>
            <a:endParaRPr lang="en-US"/>
          </a:p>
        </p:txBody>
      </p:sp>
      <p:sp>
        <p:nvSpPr>
          <p:cNvPr id="8" name="Slide Number Placeholder 9"/>
          <p:cNvSpPr>
            <a:spLocks noGrp="1"/>
          </p:cNvSpPr>
          <p:nvPr>
            <p:ph type="sldNum" sz="quarter" idx="12"/>
          </p:nvPr>
        </p:nvSpPr>
        <p:spPr/>
        <p:txBody>
          <a:bodyPr/>
          <a:lstStyle>
            <a:lvl1pPr>
              <a:defRPr smtClean="0"/>
            </a:lvl1pPr>
          </a:lstStyle>
          <a:p>
            <a:pPr>
              <a:defRPr/>
            </a:pPr>
            <a:fld id="{15E8EC2A-B6E9-4040-9B05-AFFA3EC397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extLst/>
          </a:lstStyle>
          <a:p>
            <a:pPr>
              <a:defRPr/>
            </a:pPr>
            <a:r>
              <a:rPr lang="el-GR"/>
              <a:t>11/10/2009</a:t>
            </a:r>
            <a:endParaRPr lang="en-US"/>
          </a:p>
        </p:txBody>
      </p:sp>
      <p:sp>
        <p:nvSpPr>
          <p:cNvPr id="5" name="Footer Placeholder 4"/>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a:t>Παιδαγωγικός Σχεδιασμός με ΤΠΕ</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FD03B89C-EDC4-4EB4-8197-7DBB9CDA7F4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extLst/>
          </a:lstStyle>
          <a:p>
            <a:pPr>
              <a:defRPr/>
            </a:pPr>
            <a:r>
              <a:rPr lang="el-GR"/>
              <a:t>11/10/2009</a:t>
            </a:r>
            <a:endParaRPr lang="en-US"/>
          </a:p>
        </p:txBody>
      </p:sp>
      <p:sp>
        <p:nvSpPr>
          <p:cNvPr id="5" name="Footer Placeholder 4"/>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a:t>Παιδαγωγικός Σχεδιασμός με ΤΠΕ</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AAF44EAC-C929-4E24-8E4C-FD581ACCBD0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extLst/>
          </a:lstStyle>
          <a:p>
            <a:pPr>
              <a:defRPr/>
            </a:pPr>
            <a:r>
              <a:rPr lang="el-GR"/>
              <a:t>11/10/2009</a:t>
            </a:r>
            <a:endParaRPr lang="en-US"/>
          </a:p>
        </p:txBody>
      </p:sp>
      <p:sp>
        <p:nvSpPr>
          <p:cNvPr id="5" name="Footer Placeholder 4"/>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a:t>Παιδαγωγικός Σχεδιασμός με ΤΠΕ</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9FC84D4B-E573-43BE-A2AA-A21425463B6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12"/>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fontAlgn="auto" hangingPunct="1">
              <a:spcBef>
                <a:spcPts val="0"/>
              </a:spcBef>
              <a:spcAft>
                <a:spcPts val="0"/>
              </a:spcAft>
              <a:defRPr/>
            </a:pPr>
            <a:endParaRPr lang="en-US"/>
          </a:p>
        </p:txBody>
      </p:sp>
      <p:sp>
        <p:nvSpPr>
          <p:cNvPr id="5" name="Rectangle 13"/>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fontAlgn="auto" hangingPunct="1">
              <a:spcBef>
                <a:spcPts val="0"/>
              </a:spcBef>
              <a:spcAft>
                <a:spcPts val="0"/>
              </a:spcAft>
              <a:defRPr/>
            </a:pPr>
            <a:endParaRPr lang="en-US"/>
          </a:p>
        </p:txBody>
      </p:sp>
      <p:sp>
        <p:nvSpPr>
          <p:cNvPr id="6" name="Oval 1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fontAlgn="auto" hangingPunct="1">
              <a:spcBef>
                <a:spcPts val="0"/>
              </a:spcBef>
              <a:spcAft>
                <a:spcPts val="0"/>
              </a:spcAft>
              <a:defRPr/>
            </a:pPr>
            <a:endParaRPr lang="en-US"/>
          </a:p>
        </p:txBody>
      </p:sp>
      <p:sp>
        <p:nvSpPr>
          <p:cNvPr id="7" name="Oval 16"/>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fontAlgn="auto" hangingPunct="1">
              <a:spcBef>
                <a:spcPts val="0"/>
              </a:spcBef>
              <a:spcAft>
                <a:spcPts val="0"/>
              </a:spcAft>
              <a:defRPr/>
            </a:pPr>
            <a:endParaRPr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en-US" smtClean="0"/>
              <a:t>Click to edit Master title style</a:t>
            </a:r>
            <a:endParaRPr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8" name="Date Placeholder 3"/>
          <p:cNvSpPr>
            <a:spLocks noGrp="1"/>
          </p:cNvSpPr>
          <p:nvPr>
            <p:ph type="dt" sz="half" idx="10"/>
          </p:nvPr>
        </p:nvSpPr>
        <p:spPr/>
        <p:txBody>
          <a:bodyPr/>
          <a:lstStyle>
            <a:lvl1pPr>
              <a:defRPr/>
            </a:lvl1pPr>
            <a:extLst/>
          </a:lstStyle>
          <a:p>
            <a:pPr>
              <a:defRPr/>
            </a:pPr>
            <a:r>
              <a:rPr lang="el-GR"/>
              <a:t>11/10/2009</a:t>
            </a:r>
            <a:endParaRPr lang="en-US"/>
          </a:p>
        </p:txBody>
      </p:sp>
      <p:sp>
        <p:nvSpPr>
          <p:cNvPr id="9" name="Footer Placeholder 4"/>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a:t>Παιδαγωγικός Σχεδιασμός με ΤΠΕ</a:t>
            </a:r>
            <a:endParaRPr lang="en-US"/>
          </a:p>
        </p:txBody>
      </p:sp>
      <p:sp>
        <p:nvSpPr>
          <p:cNvPr id="10" name="Slide Number Placeholder 5"/>
          <p:cNvSpPr>
            <a:spLocks noGrp="1"/>
          </p:cNvSpPr>
          <p:nvPr>
            <p:ph type="sldNum" sz="quarter" idx="12"/>
          </p:nvPr>
        </p:nvSpPr>
        <p:spPr/>
        <p:txBody>
          <a:bodyPr/>
          <a:lstStyle>
            <a:lvl1pPr>
              <a:defRPr smtClean="0"/>
            </a:lvl1pPr>
          </a:lstStyle>
          <a:p>
            <a:pPr>
              <a:defRPr/>
            </a:pPr>
            <a:fld id="{2E4D8ACA-5033-4030-9EDD-E3BEF0BA791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r>
              <a:rPr lang="el-GR"/>
              <a:t>11/10/2009</a:t>
            </a:r>
            <a:endParaRPr lang="en-US"/>
          </a:p>
        </p:txBody>
      </p:sp>
      <p:sp>
        <p:nvSpPr>
          <p:cNvPr id="6" name="Footer Placeholder 5"/>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a:t>Παιδαγωγικός Σχεδιασμός με ΤΠΕ</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47417D15-797D-4542-AD21-F92CE9A7EEE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lstStyle>
            <a:lvl1pPr algn="ctr">
              <a:defRPr sz="4500" b="1" cap="none" baseline="0"/>
            </a:lvl1pPr>
            <a:extLst/>
          </a:lstStyle>
          <a:p>
            <a:r>
              <a:rPr lang="en-US" smtClean="0"/>
              <a:t>Click to edit Master title style</a:t>
            </a:r>
            <a:endParaRPr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r>
              <a:rPr lang="el-GR"/>
              <a:t>11/10/2009</a:t>
            </a:r>
            <a:endParaRPr lang="en-US"/>
          </a:p>
        </p:txBody>
      </p:sp>
      <p:sp>
        <p:nvSpPr>
          <p:cNvPr id="8" name="Footer Placeholder 7"/>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a:t>Παιδαγωγικός Σχεδιασμός με ΤΠΕ</a:t>
            </a:r>
            <a:endParaRPr lang="en-US"/>
          </a:p>
        </p:txBody>
      </p:sp>
      <p:sp>
        <p:nvSpPr>
          <p:cNvPr id="9" name="Slide Number Placeholder 8"/>
          <p:cNvSpPr>
            <a:spLocks noGrp="1"/>
          </p:cNvSpPr>
          <p:nvPr>
            <p:ph type="sldNum" sz="quarter" idx="12"/>
          </p:nvPr>
        </p:nvSpPr>
        <p:spPr/>
        <p:txBody>
          <a:bodyPr/>
          <a:lstStyle>
            <a:lvl1pPr>
              <a:defRPr smtClean="0"/>
            </a:lvl1pPr>
          </a:lstStyle>
          <a:p>
            <a:pPr>
              <a:defRPr/>
            </a:pPr>
            <a:fld id="{5924AE13-7804-4BCE-8E55-D36BA0BACD8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r>
              <a:rPr lang="el-GR"/>
              <a:t>11/10/2009</a:t>
            </a:r>
            <a:endParaRPr lang="en-US"/>
          </a:p>
        </p:txBody>
      </p:sp>
      <p:sp>
        <p:nvSpPr>
          <p:cNvPr id="4" name="Footer Placeholder 3"/>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a:t>Παιδαγωγικός Σχεδιασμός με ΤΠΕ</a:t>
            </a:r>
            <a:endParaRPr lang="en-US"/>
          </a:p>
        </p:txBody>
      </p:sp>
      <p:sp>
        <p:nvSpPr>
          <p:cNvPr id="5" name="Slide Number Placeholder 4"/>
          <p:cNvSpPr>
            <a:spLocks noGrp="1"/>
          </p:cNvSpPr>
          <p:nvPr>
            <p:ph type="sldNum" sz="quarter" idx="12"/>
          </p:nvPr>
        </p:nvSpPr>
        <p:spPr/>
        <p:txBody>
          <a:bodyPr/>
          <a:lstStyle>
            <a:lvl1pPr>
              <a:defRPr smtClean="0"/>
            </a:lvl1pPr>
          </a:lstStyle>
          <a:p>
            <a:pPr>
              <a:defRPr/>
            </a:pPr>
            <a:fld id="{89C566DC-65CC-4977-A4FD-E3FC2E0CCAB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fontAlgn="auto" hangingPunct="1">
              <a:spcBef>
                <a:spcPts val="0"/>
              </a:spcBef>
              <a:spcAft>
                <a:spcPts val="0"/>
              </a:spcAft>
              <a:defRPr/>
            </a:pPr>
            <a:endParaRPr lang="en-US"/>
          </a:p>
        </p:txBody>
      </p:sp>
      <p:sp>
        <p:nvSpPr>
          <p:cNvPr id="3" name="Rectangle 13"/>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fontAlgn="auto" hangingPunct="1">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extLst/>
          </a:lstStyle>
          <a:p>
            <a:pPr>
              <a:defRPr/>
            </a:pPr>
            <a:r>
              <a:rPr lang="el-GR"/>
              <a:t>11/10/2009</a:t>
            </a:r>
            <a:endParaRPr lang="en-US"/>
          </a:p>
        </p:txBody>
      </p:sp>
      <p:sp>
        <p:nvSpPr>
          <p:cNvPr id="5" name="Footer Placeholder 2"/>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a:t>Παιδαγωγικός Σχεδιασμός με ΤΠΕ</a:t>
            </a:r>
            <a:endParaRPr lang="en-US"/>
          </a:p>
        </p:txBody>
      </p:sp>
      <p:sp>
        <p:nvSpPr>
          <p:cNvPr id="6" name="Slide Number Placeholder 3"/>
          <p:cNvSpPr>
            <a:spLocks noGrp="1"/>
          </p:cNvSpPr>
          <p:nvPr>
            <p:ph type="sldNum" sz="quarter" idx="12"/>
          </p:nvPr>
        </p:nvSpPr>
        <p:spPr/>
        <p:txBody>
          <a:bodyPr/>
          <a:lstStyle>
            <a:lvl1pPr>
              <a:defRPr smtClean="0"/>
            </a:lvl1pPr>
          </a:lstStyle>
          <a:p>
            <a:pPr>
              <a:defRPr/>
            </a:pPr>
            <a:fld id="{B9B94632-CFBF-44B4-8AAC-C609BE6DB91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en-US" smtClean="0"/>
              <a:t>Click to edit Master title style</a:t>
            </a:r>
            <a:endParaRPr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r>
              <a:rPr lang="el-GR"/>
              <a:t>11/10/2009</a:t>
            </a:r>
            <a:endParaRPr lang="en-US"/>
          </a:p>
        </p:txBody>
      </p:sp>
      <p:sp>
        <p:nvSpPr>
          <p:cNvPr id="6" name="Footer Placeholder 5"/>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a:t>Παιδαγωγικός Σχεδιασμός με ΤΠΕ</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80EC0460-ABC3-4078-8517-F944D470689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12"/>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eaLnBrk="1" fontAlgn="auto" hangingPunct="1">
              <a:lnSpc>
                <a:spcPts val="3000"/>
              </a:lnSpc>
              <a:spcBef>
                <a:spcPts val="600"/>
              </a:spcBef>
              <a:spcAft>
                <a:spcPts val="0"/>
              </a:spcAft>
              <a:buClr>
                <a:schemeClr val="accent1"/>
              </a:buClr>
              <a:buSzPct val="80000"/>
              <a:buFont typeface="Wingdings 2"/>
              <a:buNone/>
              <a:defRPr/>
            </a:pPr>
            <a:endParaRPr lang="en-US" sz="3200">
              <a:latin typeface="+mn-lt"/>
            </a:endParaRPr>
          </a:p>
        </p:txBody>
      </p:sp>
      <p:sp>
        <p:nvSpPr>
          <p:cNvPr id="6" name="Flowchart: Process 13"/>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fontAlgn="auto" hangingPunct="1">
              <a:spcBef>
                <a:spcPts val="0"/>
              </a:spcBef>
              <a:spcAft>
                <a:spcPts val="0"/>
              </a:spcAft>
              <a:defRPr/>
            </a:pPr>
            <a:endParaRPr lang="en-US"/>
          </a:p>
        </p:txBody>
      </p:sp>
      <p:sp>
        <p:nvSpPr>
          <p:cNvPr id="7" name="Flowchart: Process 15"/>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fontAlgn="auto" hangingPunct="1">
              <a:spcBef>
                <a:spcPts val="0"/>
              </a:spcBef>
              <a:spcAft>
                <a:spcPts val="0"/>
              </a:spcAft>
              <a:defRPr/>
            </a:pPr>
            <a:endParaRPr lang="en-US" dirty="0"/>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n-US" smtClean="0"/>
              <a:t>Click to edit Master title style</a:t>
            </a:r>
            <a:endParaRPr lang="en-US"/>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extLst/>
          </a:lstStyle>
          <a:p>
            <a:pPr>
              <a:defRPr/>
            </a:pPr>
            <a:r>
              <a:rPr lang="el-GR"/>
              <a:t>11/10/2009</a:t>
            </a:r>
            <a:endParaRPr lang="en-US"/>
          </a:p>
        </p:txBody>
      </p:sp>
      <p:sp>
        <p:nvSpPr>
          <p:cNvPr id="9" name="Footer Placeholder 5"/>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a:t>Παιδαγωγικός Σχεδιασμός με ΤΠΕ</a:t>
            </a:r>
            <a:endParaRPr lang="en-US"/>
          </a:p>
        </p:txBody>
      </p:sp>
      <p:sp>
        <p:nvSpPr>
          <p:cNvPr id="10" name="Slide Number Placeholder 6"/>
          <p:cNvSpPr>
            <a:spLocks noGrp="1"/>
          </p:cNvSpPr>
          <p:nvPr>
            <p:ph type="sldNum" sz="quarter" idx="12"/>
          </p:nvPr>
        </p:nvSpPr>
        <p:spPr/>
        <p:txBody>
          <a:bodyPr/>
          <a:lstStyle>
            <a:lvl1pPr>
              <a:defRPr smtClean="0"/>
            </a:lvl1pPr>
          </a:lstStyle>
          <a:p>
            <a:pPr>
              <a:defRPr/>
            </a:pPr>
            <a:fld id="{7827C8FC-86B4-4E21-99BE-12558D44B27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1000" r="89000" b="90000"/>
          </a:stretch>
        </a:blipFill>
        <a:effectLst/>
      </p:bgPr>
    </p:bg>
    <p:spTree>
      <p:nvGrpSpPr>
        <p:cNvPr id="1" name=""/>
        <p:cNvGrpSpPr/>
        <p:nvPr/>
      </p:nvGrpSpPr>
      <p:grpSpPr>
        <a:xfrm>
          <a:off x="0" y="0"/>
          <a:ext cx="0" cy="0"/>
          <a:chOff x="0" y="0"/>
          <a:chExt cx="0" cy="0"/>
        </a:xfrm>
      </p:grpSpPr>
      <p:sp>
        <p:nvSpPr>
          <p:cNvPr id="7" name="Pie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fontAlgn="auto" hangingPunct="1">
              <a:spcBef>
                <a:spcPts val="0"/>
              </a:spcBef>
              <a:spcAft>
                <a:spcPts val="0"/>
              </a:spcAft>
              <a:defRPr/>
            </a:pPr>
            <a:endParaRPr lang="en-US"/>
          </a:p>
        </p:txBody>
      </p:sp>
      <p:sp>
        <p:nvSpPr>
          <p:cNvPr id="8" name="Oval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fontAlgn="auto" hangingPunct="1">
              <a:spcBef>
                <a:spcPts val="0"/>
              </a:spcBef>
              <a:spcAft>
                <a:spcPts val="0"/>
              </a:spcAft>
              <a:defRPr/>
            </a:pP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fontAlgn="auto" hangingPunct="1">
              <a:spcBef>
                <a:spcPts val="0"/>
              </a:spcBef>
              <a:spcAft>
                <a:spcPts val="0"/>
              </a:spcAft>
              <a:defRPr/>
            </a:pPr>
            <a:endParaRPr lang="en-US"/>
          </a:p>
        </p:txBody>
      </p:sp>
      <p:sp>
        <p:nvSpPr>
          <p:cNvPr id="12" name="Rectangle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fontAlgn="auto" hangingPunct="1">
              <a:spcBef>
                <a:spcPts val="0"/>
              </a:spcBef>
              <a:spcAft>
                <a:spcPts val="0"/>
              </a:spcAft>
              <a:defRPr/>
            </a:pPr>
            <a:endParaRPr lang="en-US"/>
          </a:p>
        </p:txBody>
      </p:sp>
      <p:sp>
        <p:nvSpPr>
          <p:cNvPr id="5" name="Title Placeholder 4"/>
          <p:cNvSpPr>
            <a:spLocks noGrp="1"/>
          </p:cNvSpPr>
          <p:nvPr>
            <p:ph type="title"/>
          </p:nvPr>
        </p:nvSpPr>
        <p:spPr>
          <a:xfrm>
            <a:off x="1435100" y="274638"/>
            <a:ext cx="7499350" cy="1143000"/>
          </a:xfrm>
          <a:prstGeom prst="rect">
            <a:avLst/>
          </a:prstGeom>
        </p:spPr>
        <p:txBody>
          <a:bodyPr anchor="ctr">
            <a:normAutofit/>
          </a:bodyPr>
          <a:lstStyle>
            <a:extLst/>
          </a:lstStyle>
          <a:p>
            <a:r>
              <a:rPr lang="en-US" smtClean="0"/>
              <a:t>Click to edit Master title style</a:t>
            </a:r>
            <a:endParaRPr lang="en-US"/>
          </a:p>
        </p:txBody>
      </p:sp>
      <p:sp>
        <p:nvSpPr>
          <p:cNvPr id="1033" name="Text Placeholder 8"/>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1200">
                <a:solidFill>
                  <a:schemeClr val="bg2">
                    <a:shade val="50000"/>
                    <a:satMod val="200000"/>
                  </a:schemeClr>
                </a:solidFill>
                <a:latin typeface="+mn-lt"/>
              </a:defRPr>
            </a:lvl1pPr>
            <a:extLst/>
          </a:lstStyle>
          <a:p>
            <a:pPr>
              <a:defRPr/>
            </a:pPr>
            <a:r>
              <a:rPr lang="el-GR"/>
              <a:t>11/10/2009</a:t>
            </a:r>
            <a:endParaRPr lang="en-US">
              <a:solidFill>
                <a:schemeClr val="bg2">
                  <a:shade val="50000"/>
                </a:schemeClr>
              </a:solidFill>
            </a:endParaRP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1200">
                <a:solidFill>
                  <a:schemeClr val="bg2">
                    <a:shade val="50000"/>
                  </a:schemeClr>
                </a:solidFill>
                <a:effectLst/>
                <a:latin typeface="+mn-lt"/>
              </a:defRPr>
            </a:lvl1pPr>
            <a:extLst/>
          </a:lstStyle>
          <a:p>
            <a:pPr>
              <a:defRPr/>
            </a:pPr>
            <a:r>
              <a:rPr lang="el-GR"/>
              <a:t>Παιδαγωγικός Σχεδιασμός με ΤΠΕ</a:t>
            </a:r>
            <a:endParaRPr lang="en-US"/>
          </a:p>
        </p:txBody>
      </p:sp>
      <p:sp>
        <p:nvSpPr>
          <p:cNvPr id="22" name="Slide Number Placeholder 21"/>
          <p:cNvSpPr>
            <a:spLocks noGrp="1"/>
          </p:cNvSpPr>
          <p:nvPr>
            <p:ph type="sldNum" sz="quarter" idx="4"/>
          </p:nvPr>
        </p:nvSpPr>
        <p:spPr>
          <a:xfrm>
            <a:off x="8613775" y="6305550"/>
            <a:ext cx="457200" cy="476250"/>
          </a:xfrm>
          <a:prstGeom prst="rect">
            <a:avLst/>
          </a:prstGeom>
        </p:spPr>
        <p:txBody>
          <a:bodyPr vert="horz" wrap="square" lIns="91440" tIns="45720" rIns="91440" bIns="45720" numCol="1" anchor="b" anchorCtr="0" compatLnSpc="1">
            <a:prstTxWarp prst="textNoShape">
              <a:avLst/>
            </a:prstTxWarp>
          </a:bodyPr>
          <a:lstStyle>
            <a:lvl1pPr algn="ctr" eaLnBrk="1" hangingPunct="1">
              <a:defRPr sz="1200" smtClean="0">
                <a:solidFill>
                  <a:srgbClr val="B5A788"/>
                </a:solidFill>
                <a:latin typeface="Gill Sans MT" pitchFamily="34" charset="0"/>
              </a:defRPr>
            </a:lvl1pPr>
          </a:lstStyle>
          <a:p>
            <a:pPr>
              <a:defRPr/>
            </a:pPr>
            <a:fld id="{18D40222-17D4-4CD4-B7FA-140AAD08E01E}" type="slidenum">
              <a:rPr lang="en-US"/>
              <a:pPr>
                <a:defRPr/>
              </a:pPr>
              <a:t>‹#›</a:t>
            </a:fld>
            <a:endParaRPr lang="en-US">
              <a:solidFill>
                <a:srgbClr val="AAA393"/>
              </a:solidFill>
            </a:endParaRPr>
          </a:p>
        </p:txBody>
      </p:sp>
      <p:sp>
        <p:nvSpPr>
          <p:cNvPr id="15" name="Rectangle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fontAlgn="auto" hangingPunct="1">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4324" r:id="rId1"/>
    <p:sldLayoutId id="2147484325" r:id="rId2"/>
    <p:sldLayoutId id="2147484326" r:id="rId3"/>
    <p:sldLayoutId id="2147484327" r:id="rId4"/>
    <p:sldLayoutId id="2147484328" r:id="rId5"/>
    <p:sldLayoutId id="2147484329" r:id="rId6"/>
    <p:sldLayoutId id="2147484330" r:id="rId7"/>
    <p:sldLayoutId id="2147484331" r:id="rId8"/>
    <p:sldLayoutId id="2147484332" r:id="rId9"/>
    <p:sldLayoutId id="2147484333" r:id="rId10"/>
    <p:sldLayoutId id="2147484334" r:id="rId11"/>
  </p:sldLayoutIdLst>
  <p:hf hdr="0" dt="0"/>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pitchFamily="34" charset="0"/>
        </a:defRPr>
      </a:lvl2pPr>
      <a:lvl3pPr algn="l" rtl="0" eaLnBrk="0" fontAlgn="base" hangingPunct="0">
        <a:spcBef>
          <a:spcPct val="0"/>
        </a:spcBef>
        <a:spcAft>
          <a:spcPct val="0"/>
        </a:spcAft>
        <a:defRPr sz="4300">
          <a:solidFill>
            <a:srgbClr val="572314"/>
          </a:solidFill>
          <a:latin typeface="Gill Sans MT" pitchFamily="34" charset="0"/>
        </a:defRPr>
      </a:lvl3pPr>
      <a:lvl4pPr algn="l" rtl="0" eaLnBrk="0" fontAlgn="base" hangingPunct="0">
        <a:spcBef>
          <a:spcPct val="0"/>
        </a:spcBef>
        <a:spcAft>
          <a:spcPct val="0"/>
        </a:spcAft>
        <a:defRPr sz="4300">
          <a:solidFill>
            <a:srgbClr val="572314"/>
          </a:solidFill>
          <a:latin typeface="Gill Sans MT" pitchFamily="34" charset="0"/>
        </a:defRPr>
      </a:lvl4pPr>
      <a:lvl5pPr algn="l" rtl="0" eaLnBrk="0" fontAlgn="base" hangingPunct="0">
        <a:spcBef>
          <a:spcPct val="0"/>
        </a:spcBef>
        <a:spcAft>
          <a:spcPct val="0"/>
        </a:spcAft>
        <a:defRPr sz="4300">
          <a:solidFill>
            <a:srgbClr val="572314"/>
          </a:solidFill>
          <a:latin typeface="Gill Sans MT" pitchFamily="34" charset="0"/>
        </a:defRPr>
      </a:lvl5pPr>
      <a:lvl6pPr marL="457200" algn="l" rtl="0" fontAlgn="base">
        <a:spcBef>
          <a:spcPct val="0"/>
        </a:spcBef>
        <a:spcAft>
          <a:spcPct val="0"/>
        </a:spcAft>
        <a:defRPr sz="4300">
          <a:solidFill>
            <a:srgbClr val="572314"/>
          </a:solidFill>
          <a:latin typeface="Gill Sans MT" pitchFamily="34" charset="0"/>
        </a:defRPr>
      </a:lvl6pPr>
      <a:lvl7pPr marL="914400" algn="l" rtl="0" fontAlgn="base">
        <a:spcBef>
          <a:spcPct val="0"/>
        </a:spcBef>
        <a:spcAft>
          <a:spcPct val="0"/>
        </a:spcAft>
        <a:defRPr sz="4300">
          <a:solidFill>
            <a:srgbClr val="572314"/>
          </a:solidFill>
          <a:latin typeface="Gill Sans MT" pitchFamily="34" charset="0"/>
        </a:defRPr>
      </a:lvl7pPr>
      <a:lvl8pPr marL="1371600" algn="l" rtl="0" fontAlgn="base">
        <a:spcBef>
          <a:spcPct val="0"/>
        </a:spcBef>
        <a:spcAft>
          <a:spcPct val="0"/>
        </a:spcAft>
        <a:defRPr sz="4300">
          <a:solidFill>
            <a:srgbClr val="572314"/>
          </a:solidFill>
          <a:latin typeface="Gill Sans MT" pitchFamily="34" charset="0"/>
        </a:defRPr>
      </a:lvl8pPr>
      <a:lvl9pPr marL="1828800" algn="l" rtl="0" fontAlgn="base">
        <a:spcBef>
          <a:spcPct val="0"/>
        </a:spcBef>
        <a:spcAft>
          <a:spcPct val="0"/>
        </a:spcAft>
        <a:defRPr sz="4300">
          <a:solidFill>
            <a:srgbClr val="572314"/>
          </a:solidFill>
          <a:latin typeface="Gill Sans MT" pitchFamily="34" charset="0"/>
        </a:defRPr>
      </a:lvl9pPr>
      <a:extLst/>
    </p:titleStyle>
    <p:bodyStyle>
      <a:lvl1pPr marL="365125" indent="-282575" algn="l" rtl="0"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tzavara@upatras.g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ecedu.upatras.gr/moodle/mod/glossary/showentry.php?courseid=10&amp;concept=%CE%91%CE%BD%CE%B1%CE%BB%CF%85%CF%84%CE%B9%CE%BA%CE%AC+%CE%A0%CF%81%CE%BF%CE%B3%CF%81%CE%AC%CE%BC%CE%BC%CE%B1%CF%84%CE%B1+%CE%A3%CF%80%CE%BF%CF%85%CE%B4%CF%8E%CE%BD+%CF%84%CF%89%CE%BD+%CE%93%CE%BD%CF%89%CF%83%CF%84%CE%B9%CE%BA%CF%8E%CE%BD+%CE%91%CE%BD%CF%84%CE%B9%CE%BA%CE%B5%CE%B9%CE%BC%CE%AD%CE%BD%CF%89%CE%BD"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www.ecedu.upatras.gr/moodle/mod/glossary/showentry.php?courseid=10&amp;concept=%CE%94%CE%B9%CE%B1%CE%B8%CE%B5%CE%BC%CE%B1%CF%84%CE%B9%CE%BA%CF%8C%CF%84%CE%B7%CF%84%CE%B1"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ctrTitle"/>
          </p:nvPr>
        </p:nvSpPr>
        <p:spPr>
          <a:xfrm>
            <a:off x="1763688" y="1484784"/>
            <a:ext cx="6343873" cy="1511622"/>
          </a:xfrm>
        </p:spPr>
        <p:txBody>
          <a:bodyPr/>
          <a:lstStyle/>
          <a:p>
            <a:pPr algn="ctr" eaLnBrk="1" hangingPunct="1"/>
            <a:r>
              <a:rPr lang="el-GR" altLang="el-GR" sz="5400" dirty="0" smtClean="0">
                <a:latin typeface="+mn-lt"/>
              </a:rPr>
              <a:t>ΔΕΠΠΣ</a:t>
            </a:r>
            <a:endParaRPr lang="en-GB" altLang="el-GR" sz="5400" dirty="0" smtClean="0">
              <a:latin typeface="+mn-lt"/>
            </a:endParaRPr>
          </a:p>
        </p:txBody>
      </p:sp>
      <p:sp>
        <p:nvSpPr>
          <p:cNvPr id="7171" name="TextBox 3"/>
          <p:cNvSpPr txBox="1">
            <a:spLocks noChangeArrowheads="1"/>
          </p:cNvSpPr>
          <p:nvPr/>
        </p:nvSpPr>
        <p:spPr bwMode="auto">
          <a:xfrm>
            <a:off x="2195737" y="4005065"/>
            <a:ext cx="4897214" cy="1169551"/>
          </a:xfrm>
          <a:prstGeom prst="rect">
            <a:avLst/>
          </a:prstGeom>
          <a:noFill/>
          <a:ln w="9525">
            <a:noFill/>
            <a:miter lim="800000"/>
            <a:headEnd/>
            <a:tailEnd/>
          </a:ln>
        </p:spPr>
        <p:txBody>
          <a:bodyPr wrap="square">
            <a:spAutoFit/>
          </a:bodyPr>
          <a:lstStyle/>
          <a:p>
            <a:pPr algn="ctr"/>
            <a:r>
              <a:rPr lang="el-GR" altLang="el-GR" sz="1400" dirty="0">
                <a:latin typeface="+mn-lt"/>
              </a:rPr>
              <a:t>Τζαβάρα Αγγελική, νηπιαγωγός, </a:t>
            </a:r>
            <a:r>
              <a:rPr lang="el-GR" altLang="el-GR" sz="1400" dirty="0" err="1">
                <a:latin typeface="+mn-lt"/>
              </a:rPr>
              <a:t>μτπχ</a:t>
            </a:r>
            <a:r>
              <a:rPr lang="el-GR" altLang="el-GR" sz="1400" dirty="0">
                <a:latin typeface="+mn-lt"/>
              </a:rPr>
              <a:t> στις επιστήμες της αγωγής, υποψήφια διδάκτωρ </a:t>
            </a:r>
          </a:p>
          <a:p>
            <a:pPr algn="ctr"/>
            <a:r>
              <a:rPr lang="el-GR" altLang="el-GR" sz="1400" dirty="0">
                <a:latin typeface="+mn-lt"/>
              </a:rPr>
              <a:t>ΤΕΕΑΠΗ, Πανεπιστήμιο Πατρών</a:t>
            </a:r>
          </a:p>
          <a:p>
            <a:pPr algn="ctr"/>
            <a:r>
              <a:rPr lang="en-US" altLang="el-GR" sz="1400" dirty="0">
                <a:latin typeface="+mn-lt"/>
                <a:hlinkClick r:id="rId3"/>
              </a:rPr>
              <a:t>tzavara@upatras.gr</a:t>
            </a:r>
            <a:endParaRPr lang="en-US" altLang="el-GR" sz="1400" dirty="0">
              <a:latin typeface="+mn-lt"/>
            </a:endParaRPr>
          </a:p>
          <a:p>
            <a:pPr algn="ctr"/>
            <a:endParaRPr lang="el-GR" altLang="el-GR"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p:cNvSpPr>
          <p:nvPr>
            <p:ph type="ctrTitle"/>
          </p:nvPr>
        </p:nvSpPr>
        <p:spPr>
          <a:xfrm>
            <a:off x="1259632" y="188640"/>
            <a:ext cx="6155581" cy="1008112"/>
          </a:xfrm>
        </p:spPr>
        <p:txBody>
          <a:bodyPr/>
          <a:lstStyle/>
          <a:p>
            <a:pPr eaLnBrk="1" hangingPunct="1"/>
            <a:r>
              <a:rPr lang="en-US" altLang="el-GR" sz="2900" b="1" dirty="0" err="1" smtClean="0">
                <a:effectLst/>
                <a:latin typeface="Corbel" pitchFamily="34" charset="0"/>
              </a:rPr>
              <a:t>Αναλυτικά</a:t>
            </a:r>
            <a:r>
              <a:rPr lang="en-US" altLang="el-GR" sz="2900" b="1" dirty="0" smtClean="0">
                <a:effectLst/>
                <a:latin typeface="Corbel" pitchFamily="34" charset="0"/>
              </a:rPr>
              <a:t> </a:t>
            </a:r>
            <a:r>
              <a:rPr lang="en-US" altLang="el-GR" sz="2900" b="1" dirty="0" err="1" smtClean="0">
                <a:effectLst/>
                <a:latin typeface="Corbel" pitchFamily="34" charset="0"/>
              </a:rPr>
              <a:t>Προγράμματα</a:t>
            </a:r>
            <a:r>
              <a:rPr lang="en-US" altLang="el-GR" sz="2900" b="1" dirty="0" smtClean="0">
                <a:effectLst/>
                <a:latin typeface="Corbel" pitchFamily="34" charset="0"/>
              </a:rPr>
              <a:t> </a:t>
            </a:r>
            <a:r>
              <a:rPr lang="en-US" altLang="el-GR" sz="2900" b="1" dirty="0" err="1" smtClean="0">
                <a:effectLst/>
                <a:latin typeface="Corbel" pitchFamily="34" charset="0"/>
              </a:rPr>
              <a:t>Γνωστικών</a:t>
            </a:r>
            <a:r>
              <a:rPr lang="en-US" altLang="el-GR" sz="2900" b="1" dirty="0" smtClean="0">
                <a:effectLst/>
                <a:latin typeface="Corbel" pitchFamily="34" charset="0"/>
              </a:rPr>
              <a:t> </a:t>
            </a:r>
            <a:r>
              <a:rPr lang="en-US" altLang="el-GR" sz="2900" b="1" dirty="0" err="1" smtClean="0">
                <a:effectLst/>
                <a:latin typeface="Corbel" pitchFamily="34" charset="0"/>
              </a:rPr>
              <a:t>Αντικειμένων</a:t>
            </a:r>
            <a:r>
              <a:rPr lang="en-US" altLang="el-GR" sz="2900" b="1" dirty="0" smtClean="0">
                <a:effectLst/>
                <a:latin typeface="Corbel" pitchFamily="34" charset="0"/>
              </a:rPr>
              <a:t> (2) </a:t>
            </a:r>
          </a:p>
        </p:txBody>
      </p:sp>
      <p:sp>
        <p:nvSpPr>
          <p:cNvPr id="33795" name="Rectangle 3"/>
          <p:cNvSpPr>
            <a:spLocks noGrp="1"/>
          </p:cNvSpPr>
          <p:nvPr>
            <p:ph type="subTitle" idx="1"/>
          </p:nvPr>
        </p:nvSpPr>
        <p:spPr>
          <a:xfrm>
            <a:off x="1259632" y="1773238"/>
            <a:ext cx="6336704" cy="4320058"/>
          </a:xfrm>
        </p:spPr>
        <p:txBody>
          <a:bodyPr/>
          <a:lstStyle/>
          <a:p>
            <a:pPr marL="273050" lvl="1" indent="-273050" algn="l" eaLnBrk="1" hangingPunct="1">
              <a:buFont typeface="Arial" pitchFamily="34" charset="0"/>
              <a:buChar char="•"/>
            </a:pPr>
            <a:r>
              <a:rPr lang="en-US" altLang="el-GR" sz="2400" dirty="0" err="1" smtClean="0">
                <a:solidFill>
                  <a:schemeClr val="tx1"/>
                </a:solidFill>
                <a:latin typeface="Corbel" pitchFamily="34" charset="0"/>
              </a:rPr>
              <a:t>Στα</a:t>
            </a:r>
            <a:r>
              <a:rPr lang="en-US" altLang="el-GR" sz="2400" dirty="0" smtClean="0">
                <a:solidFill>
                  <a:schemeClr val="tx1"/>
                </a:solidFill>
                <a:latin typeface="Corbel" pitchFamily="34" charset="0"/>
              </a:rPr>
              <a:t> </a:t>
            </a:r>
            <a:r>
              <a:rPr lang="en-US" altLang="el-GR" sz="2400" dirty="0" smtClean="0">
                <a:solidFill>
                  <a:schemeClr val="tx1"/>
                </a:solidFill>
                <a:latin typeface="Corbel" pitchFamily="34" charset="0"/>
                <a:hlinkClick r:id="rId3" tooltip="Γλωσσάρι: Αναλυτικά Προγράμματα Σπουδών των Γνωστικών Αντικειμένων"/>
              </a:rPr>
              <a:t>ΑΠΣ</a:t>
            </a:r>
            <a:r>
              <a:rPr lang="en-US" altLang="el-GR" sz="2400" dirty="0" smtClean="0">
                <a:solidFill>
                  <a:schemeClr val="tx1"/>
                </a:solidFill>
                <a:latin typeface="Corbel" pitchFamily="34" charset="0"/>
              </a:rPr>
              <a:t> </a:t>
            </a:r>
            <a:r>
              <a:rPr lang="en-US" altLang="el-GR" sz="2400" dirty="0" err="1" smtClean="0">
                <a:solidFill>
                  <a:schemeClr val="tx1"/>
                </a:solidFill>
                <a:latin typeface="Corbel" pitchFamily="34" charset="0"/>
              </a:rPr>
              <a:t>για</a:t>
            </a:r>
            <a:r>
              <a:rPr lang="en-US" altLang="el-GR" sz="2400" dirty="0" smtClean="0">
                <a:solidFill>
                  <a:schemeClr val="tx1"/>
                </a:solidFill>
                <a:latin typeface="Corbel" pitchFamily="34" charset="0"/>
              </a:rPr>
              <a:t> </a:t>
            </a:r>
            <a:r>
              <a:rPr lang="en-US" altLang="el-GR" sz="2400" dirty="0" err="1" smtClean="0">
                <a:solidFill>
                  <a:schemeClr val="tx1"/>
                </a:solidFill>
                <a:latin typeface="Corbel" pitchFamily="34" charset="0"/>
              </a:rPr>
              <a:t>το</a:t>
            </a:r>
            <a:r>
              <a:rPr lang="en-US" altLang="el-GR" sz="2400" dirty="0" smtClean="0">
                <a:solidFill>
                  <a:schemeClr val="tx1"/>
                </a:solidFill>
                <a:latin typeface="Corbel" pitchFamily="34" charset="0"/>
              </a:rPr>
              <a:t> </a:t>
            </a:r>
            <a:r>
              <a:rPr lang="en-US" altLang="el-GR" sz="2400" dirty="0" err="1" smtClean="0">
                <a:solidFill>
                  <a:schemeClr val="tx1"/>
                </a:solidFill>
                <a:latin typeface="Corbel" pitchFamily="34" charset="0"/>
              </a:rPr>
              <a:t>Νηπιαγωγείο</a:t>
            </a:r>
            <a:r>
              <a:rPr lang="en-US" altLang="el-GR" sz="2400" dirty="0" smtClean="0">
                <a:solidFill>
                  <a:schemeClr val="tx1"/>
                </a:solidFill>
                <a:latin typeface="Corbel" pitchFamily="34" charset="0"/>
              </a:rPr>
              <a:t> </a:t>
            </a:r>
            <a:r>
              <a:rPr lang="en-US" altLang="el-GR" sz="2400" dirty="0" err="1" smtClean="0">
                <a:solidFill>
                  <a:schemeClr val="tx1"/>
                </a:solidFill>
                <a:latin typeface="Corbel" pitchFamily="34" charset="0"/>
              </a:rPr>
              <a:t>παρατίθενται</a:t>
            </a:r>
            <a:r>
              <a:rPr lang="en-US" altLang="el-GR" sz="2400" dirty="0" smtClean="0">
                <a:solidFill>
                  <a:schemeClr val="tx1"/>
                </a:solidFill>
                <a:latin typeface="Corbel" pitchFamily="34" charset="0"/>
              </a:rPr>
              <a:t>: </a:t>
            </a:r>
          </a:p>
          <a:p>
            <a:pPr marL="730250" lvl="2" indent="-273050" algn="l" eaLnBrk="1" hangingPunct="1">
              <a:buFont typeface="Arial" pitchFamily="34" charset="0"/>
              <a:buChar char="•"/>
            </a:pPr>
            <a:r>
              <a:rPr lang="en-US" altLang="el-GR" dirty="0" err="1" smtClean="0">
                <a:solidFill>
                  <a:schemeClr val="tx1"/>
                </a:solidFill>
                <a:latin typeface="Corbel" pitchFamily="34" charset="0"/>
              </a:rPr>
              <a:t>οι</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στόχοι</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και</a:t>
            </a:r>
            <a:r>
              <a:rPr lang="en-US" altLang="el-GR" dirty="0" smtClean="0">
                <a:solidFill>
                  <a:schemeClr val="tx1"/>
                </a:solidFill>
                <a:latin typeface="Corbel" pitchFamily="34" charset="0"/>
              </a:rPr>
              <a:t> </a:t>
            </a:r>
            <a:endParaRPr lang="el-GR" altLang="el-GR" dirty="0" smtClean="0">
              <a:solidFill>
                <a:schemeClr val="tx1"/>
              </a:solidFill>
              <a:latin typeface="Corbel" pitchFamily="34" charset="0"/>
            </a:endParaRPr>
          </a:p>
          <a:p>
            <a:pPr marL="730250" lvl="2" indent="-273050" algn="l" eaLnBrk="1" hangingPunct="1">
              <a:buFont typeface="Arial" pitchFamily="34" charset="0"/>
              <a:buChar char="•"/>
            </a:pPr>
            <a:r>
              <a:rPr lang="en-US" altLang="el-GR" dirty="0" err="1" smtClean="0">
                <a:solidFill>
                  <a:schemeClr val="tx1"/>
                </a:solidFill>
                <a:latin typeface="Corbel" pitchFamily="34" charset="0"/>
              </a:rPr>
              <a:t>οι</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ικανότητες</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που</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επιδιώκονται</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να</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αναπτυχθούν</a:t>
            </a:r>
            <a:r>
              <a:rPr lang="en-US" altLang="el-GR" dirty="0" smtClean="0">
                <a:solidFill>
                  <a:schemeClr val="tx1"/>
                </a:solidFill>
                <a:latin typeface="Corbel" pitchFamily="34" charset="0"/>
              </a:rPr>
              <a:t>, </a:t>
            </a:r>
          </a:p>
          <a:p>
            <a:pPr marL="273050" lvl="1" indent="-273050" algn="l" eaLnBrk="1" hangingPunct="1">
              <a:buFont typeface="Arial" pitchFamily="34" charset="0"/>
              <a:buChar char="•"/>
            </a:pPr>
            <a:r>
              <a:rPr lang="en-US" altLang="el-GR" sz="2400" dirty="0" err="1" smtClean="0">
                <a:solidFill>
                  <a:schemeClr val="tx1"/>
                </a:solidFill>
                <a:latin typeface="Corbel" pitchFamily="34" charset="0"/>
              </a:rPr>
              <a:t>και</a:t>
            </a:r>
            <a:r>
              <a:rPr lang="en-US" altLang="el-GR" sz="2400" dirty="0" smtClean="0">
                <a:solidFill>
                  <a:schemeClr val="tx1"/>
                </a:solidFill>
                <a:latin typeface="Corbel" pitchFamily="34" charset="0"/>
              </a:rPr>
              <a:t> </a:t>
            </a:r>
            <a:r>
              <a:rPr lang="en-US" altLang="el-GR" sz="2400" dirty="0" err="1" smtClean="0">
                <a:solidFill>
                  <a:schemeClr val="tx1"/>
                </a:solidFill>
                <a:latin typeface="Corbel" pitchFamily="34" charset="0"/>
              </a:rPr>
              <a:t>οι</a:t>
            </a:r>
            <a:r>
              <a:rPr lang="en-US" altLang="el-GR" sz="2400" dirty="0" smtClean="0">
                <a:solidFill>
                  <a:schemeClr val="tx1"/>
                </a:solidFill>
                <a:latin typeface="Corbel" pitchFamily="34" charset="0"/>
              </a:rPr>
              <a:t> </a:t>
            </a:r>
            <a:r>
              <a:rPr lang="en-US" altLang="el-GR" sz="2400" dirty="0" err="1" smtClean="0">
                <a:solidFill>
                  <a:schemeClr val="tx1"/>
                </a:solidFill>
                <a:latin typeface="Corbel" pitchFamily="34" charset="0"/>
              </a:rPr>
              <a:t>ενδεικτικές</a:t>
            </a:r>
            <a:r>
              <a:rPr lang="en-US" altLang="el-GR" sz="2400" dirty="0" smtClean="0">
                <a:solidFill>
                  <a:schemeClr val="tx1"/>
                </a:solidFill>
                <a:latin typeface="Corbel" pitchFamily="34" charset="0"/>
              </a:rPr>
              <a:t> </a:t>
            </a:r>
            <a:r>
              <a:rPr lang="en-US" altLang="el-GR" sz="2400" dirty="0" err="1" smtClean="0">
                <a:solidFill>
                  <a:schemeClr val="tx1"/>
                </a:solidFill>
                <a:latin typeface="Corbel" pitchFamily="34" charset="0"/>
              </a:rPr>
              <a:t>δραστηριότητες</a:t>
            </a:r>
            <a:r>
              <a:rPr lang="en-US" altLang="el-GR" sz="2400" dirty="0" smtClean="0">
                <a:solidFill>
                  <a:schemeClr val="tx1"/>
                </a:solidFill>
                <a:latin typeface="Corbel" pitchFamily="34" charset="0"/>
              </a:rPr>
              <a:t> </a:t>
            </a:r>
            <a:r>
              <a:rPr lang="en-US" altLang="el-GR" sz="2400" dirty="0" err="1" smtClean="0">
                <a:solidFill>
                  <a:schemeClr val="tx1"/>
                </a:solidFill>
                <a:latin typeface="Corbel" pitchFamily="34" charset="0"/>
              </a:rPr>
              <a:t>που</a:t>
            </a:r>
            <a:r>
              <a:rPr lang="en-US" altLang="el-GR" sz="2400" dirty="0" smtClean="0">
                <a:solidFill>
                  <a:schemeClr val="tx1"/>
                </a:solidFill>
                <a:latin typeface="Corbel" pitchFamily="34" charset="0"/>
              </a:rPr>
              <a:t> </a:t>
            </a:r>
            <a:r>
              <a:rPr lang="en-US" altLang="el-GR" sz="2400" dirty="0" err="1" smtClean="0">
                <a:solidFill>
                  <a:schemeClr val="tx1"/>
                </a:solidFill>
                <a:latin typeface="Corbel" pitchFamily="34" charset="0"/>
              </a:rPr>
              <a:t>υλοποιούν</a:t>
            </a:r>
            <a:r>
              <a:rPr lang="en-US" altLang="el-GR" sz="2400" dirty="0" smtClean="0">
                <a:solidFill>
                  <a:schemeClr val="tx1"/>
                </a:solidFill>
                <a:latin typeface="Corbel" pitchFamily="34" charset="0"/>
              </a:rPr>
              <a:t> </a:t>
            </a:r>
            <a:r>
              <a:rPr lang="en-US" altLang="el-GR" sz="2400" dirty="0" err="1" smtClean="0">
                <a:solidFill>
                  <a:schemeClr val="tx1"/>
                </a:solidFill>
                <a:latin typeface="Corbel" pitchFamily="34" charset="0"/>
              </a:rPr>
              <a:t>το</a:t>
            </a:r>
            <a:r>
              <a:rPr lang="en-US" altLang="el-GR" sz="2400" dirty="0" smtClean="0">
                <a:solidFill>
                  <a:schemeClr val="tx1"/>
                </a:solidFill>
                <a:latin typeface="Corbel" pitchFamily="34" charset="0"/>
              </a:rPr>
              <a:t> </a:t>
            </a:r>
            <a:r>
              <a:rPr lang="en-US" altLang="el-GR" sz="2400" dirty="0" err="1" smtClean="0">
                <a:solidFill>
                  <a:schemeClr val="tx1"/>
                </a:solidFill>
                <a:latin typeface="Corbel" pitchFamily="34" charset="0"/>
              </a:rPr>
              <a:t>περιεχόμενο</a:t>
            </a:r>
            <a:r>
              <a:rPr lang="en-US" altLang="el-GR" sz="2400" dirty="0" smtClean="0">
                <a:solidFill>
                  <a:schemeClr val="tx1"/>
                </a:solidFill>
                <a:latin typeface="Corbel" pitchFamily="34" charset="0"/>
              </a:rPr>
              <a:t> </a:t>
            </a:r>
            <a:r>
              <a:rPr lang="en-US" altLang="el-GR" sz="2400" dirty="0" err="1" smtClean="0">
                <a:solidFill>
                  <a:schemeClr val="tx1"/>
                </a:solidFill>
                <a:latin typeface="Corbel" pitchFamily="34" charset="0"/>
              </a:rPr>
              <a:t>των</a:t>
            </a:r>
            <a:r>
              <a:rPr lang="en-US" altLang="el-GR" sz="2400" dirty="0" smtClean="0">
                <a:solidFill>
                  <a:schemeClr val="tx1"/>
                </a:solidFill>
                <a:latin typeface="Corbel" pitchFamily="34" charset="0"/>
              </a:rPr>
              <a:t> </a:t>
            </a:r>
            <a:r>
              <a:rPr lang="en-US" altLang="el-GR" sz="2400" dirty="0" err="1" smtClean="0">
                <a:solidFill>
                  <a:schemeClr val="tx1"/>
                </a:solidFill>
                <a:latin typeface="Corbel" pitchFamily="34" charset="0"/>
              </a:rPr>
              <a:t>γνωστικών</a:t>
            </a:r>
            <a:r>
              <a:rPr lang="en-US" altLang="el-GR" sz="2400" dirty="0" smtClean="0">
                <a:solidFill>
                  <a:schemeClr val="tx1"/>
                </a:solidFill>
                <a:latin typeface="Corbel" pitchFamily="34" charset="0"/>
              </a:rPr>
              <a:t> </a:t>
            </a:r>
            <a:r>
              <a:rPr lang="en-US" altLang="el-GR" sz="2400" dirty="0" err="1" smtClean="0">
                <a:solidFill>
                  <a:schemeClr val="tx1"/>
                </a:solidFill>
                <a:latin typeface="Corbel" pitchFamily="34" charset="0"/>
              </a:rPr>
              <a:t>αντικειμένων</a:t>
            </a:r>
            <a:r>
              <a:rPr lang="en-US" altLang="el-GR" sz="2400" dirty="0" smtClean="0">
                <a:solidFill>
                  <a:schemeClr val="tx1"/>
                </a:solidFill>
                <a:latin typeface="Corbel" pitchFamily="34" charset="0"/>
              </a:rPr>
              <a:t>: </a:t>
            </a:r>
          </a:p>
          <a:p>
            <a:pPr marL="730250" lvl="2" indent="-273050" algn="l" eaLnBrk="1" hangingPunct="1">
              <a:buFont typeface="Arial" pitchFamily="34" charset="0"/>
              <a:buChar char="•"/>
            </a:pPr>
            <a:r>
              <a:rPr lang="en-US" altLang="el-GR" dirty="0" err="1" smtClean="0">
                <a:solidFill>
                  <a:schemeClr val="tx1"/>
                </a:solidFill>
                <a:latin typeface="Corbel" pitchFamily="34" charset="0"/>
              </a:rPr>
              <a:t>Γνώσεων</a:t>
            </a:r>
            <a:r>
              <a:rPr lang="en-US" altLang="el-GR" dirty="0" smtClean="0">
                <a:solidFill>
                  <a:schemeClr val="tx1"/>
                </a:solidFill>
                <a:latin typeface="Corbel" pitchFamily="34" charset="0"/>
              </a:rPr>
              <a:t> </a:t>
            </a:r>
          </a:p>
          <a:p>
            <a:pPr marL="730250" lvl="2" indent="-273050" algn="l" eaLnBrk="1" hangingPunct="1">
              <a:buFont typeface="Arial" pitchFamily="34" charset="0"/>
              <a:buChar char="•"/>
            </a:pPr>
            <a:r>
              <a:rPr lang="en-US" altLang="el-GR" dirty="0" err="1" smtClean="0">
                <a:solidFill>
                  <a:schemeClr val="tx1"/>
                </a:solidFill>
                <a:latin typeface="Corbel" pitchFamily="34" charset="0"/>
              </a:rPr>
              <a:t>Δεξιοτήτων</a:t>
            </a:r>
            <a:r>
              <a:rPr lang="en-US" altLang="el-GR" dirty="0" smtClean="0">
                <a:solidFill>
                  <a:schemeClr val="tx1"/>
                </a:solidFill>
                <a:latin typeface="Corbel" pitchFamily="34" charset="0"/>
              </a:rPr>
              <a:t> </a:t>
            </a:r>
          </a:p>
          <a:p>
            <a:pPr marL="730250" lvl="2" indent="-273050" algn="l" eaLnBrk="1" hangingPunct="1">
              <a:buFont typeface="Arial" pitchFamily="34" charset="0"/>
              <a:buChar char="•"/>
            </a:pPr>
            <a:r>
              <a:rPr lang="en-US" altLang="el-GR" dirty="0" err="1" smtClean="0">
                <a:solidFill>
                  <a:schemeClr val="tx1"/>
                </a:solidFill>
                <a:latin typeface="Corbel" pitchFamily="34" charset="0"/>
              </a:rPr>
              <a:t>Στάσεων</a:t>
            </a:r>
            <a:r>
              <a:rPr lang="el-GR" altLang="el-GR" dirty="0" smtClean="0">
                <a:solidFill>
                  <a:schemeClr val="tx1"/>
                </a:solidFill>
                <a:latin typeface="Corbel" pitchFamily="34" charset="0"/>
              </a:rPr>
              <a:t> </a:t>
            </a:r>
            <a:r>
              <a:rPr lang="en-US" altLang="el-GR" dirty="0" smtClean="0">
                <a:solidFill>
                  <a:schemeClr val="tx1"/>
                </a:solidFill>
                <a:latin typeface="Corbel" pitchFamily="34" charset="0"/>
              </a:rPr>
              <a:t>–</a:t>
            </a:r>
            <a:r>
              <a:rPr lang="el-GR" altLang="el-GR" dirty="0" smtClean="0">
                <a:solidFill>
                  <a:schemeClr val="tx1"/>
                </a:solidFill>
                <a:latin typeface="Corbel" pitchFamily="34" charset="0"/>
              </a:rPr>
              <a:t> </a:t>
            </a:r>
            <a:r>
              <a:rPr lang="en-US" altLang="el-GR" dirty="0" err="1" smtClean="0">
                <a:solidFill>
                  <a:schemeClr val="tx1"/>
                </a:solidFill>
                <a:latin typeface="Corbel" pitchFamily="34" charset="0"/>
              </a:rPr>
              <a:t>Συμπεριφορών</a:t>
            </a:r>
            <a:r>
              <a:rPr lang="el-GR" altLang="el-GR" dirty="0" smtClean="0">
                <a:solidFill>
                  <a:schemeClr val="tx1"/>
                </a:solidFill>
                <a:latin typeface="Corbel" pitchFamily="34" charset="0"/>
              </a:rPr>
              <a:t> </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Αξιών</a:t>
            </a:r>
            <a:r>
              <a:rPr lang="en-US" altLang="el-GR" dirty="0" smtClean="0">
                <a:solidFill>
                  <a:schemeClr val="tx1"/>
                </a:solidFill>
                <a:latin typeface="Corbel" pitchFamily="34" charset="0"/>
              </a:rPr>
              <a:t> </a:t>
            </a:r>
          </a:p>
          <a:p>
            <a:pPr eaLnBrk="1" hangingPunct="1"/>
            <a:endParaRPr lang="en-US" altLang="el-GR" sz="2800" dirty="0" smtClean="0">
              <a:latin typeface="+mn-lt"/>
            </a:endParaRPr>
          </a:p>
          <a:p>
            <a:pPr eaLnBrk="1" hangingPunct="1"/>
            <a:endParaRPr lang="en-US" altLang="el-GR" sz="2800" dirty="0" smtClean="0">
              <a:latin typeface="+mn-l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p:cNvSpPr>
          <p:nvPr>
            <p:ph type="ctrTitle"/>
          </p:nvPr>
        </p:nvSpPr>
        <p:spPr>
          <a:xfrm>
            <a:off x="1115616" y="476672"/>
            <a:ext cx="7058025" cy="792163"/>
          </a:xfrm>
        </p:spPr>
        <p:txBody>
          <a:bodyPr>
            <a:normAutofit/>
          </a:bodyPr>
          <a:lstStyle/>
          <a:p>
            <a:pPr eaLnBrk="1" hangingPunct="1">
              <a:defRPr/>
            </a:pPr>
            <a:r>
              <a:rPr lang="en-US" altLang="el-GR" sz="3900" b="1" dirty="0" smtClean="0">
                <a:effectLst/>
                <a:latin typeface="Corbel" pitchFamily="34" charset="0"/>
              </a:rPr>
              <a:t>Η </a:t>
            </a:r>
            <a:r>
              <a:rPr lang="en-US" altLang="el-GR" sz="3900" b="1" dirty="0" err="1">
                <a:effectLst/>
                <a:latin typeface="Corbel" pitchFamily="34" charset="0"/>
              </a:rPr>
              <a:t>μεθοδολογί</a:t>
            </a:r>
            <a:r>
              <a:rPr lang="en-US" altLang="el-GR" sz="3900" b="1" dirty="0">
                <a:effectLst/>
                <a:latin typeface="Corbel" pitchFamily="34" charset="0"/>
              </a:rPr>
              <a:t>α</a:t>
            </a:r>
            <a:r>
              <a:rPr lang="en-US" altLang="el-GR" sz="3900" b="1" dirty="0" smtClean="0">
                <a:effectLst/>
                <a:latin typeface="Corbel" pitchFamily="34" charset="0"/>
              </a:rPr>
              <a:t> του Δ.Ε.Π.Π.Σ.</a:t>
            </a:r>
            <a:r>
              <a:rPr lang="en-US" altLang="el-GR" sz="3900" dirty="0" smtClean="0">
                <a:effectLst/>
                <a:latin typeface="Corbel" pitchFamily="34" charset="0"/>
              </a:rPr>
              <a:t> </a:t>
            </a:r>
          </a:p>
        </p:txBody>
      </p:sp>
      <p:sp>
        <p:nvSpPr>
          <p:cNvPr id="39939" name="Rectangle 3"/>
          <p:cNvSpPr>
            <a:spLocks noGrp="1"/>
          </p:cNvSpPr>
          <p:nvPr>
            <p:ph type="subTitle" idx="1"/>
          </p:nvPr>
        </p:nvSpPr>
        <p:spPr>
          <a:xfrm>
            <a:off x="1187624" y="1700808"/>
            <a:ext cx="6697489" cy="4608512"/>
          </a:xfrm>
        </p:spPr>
        <p:txBody>
          <a:bodyPr rtlCol="0">
            <a:normAutofit fontScale="25000" lnSpcReduction="20000"/>
          </a:bodyPr>
          <a:lstStyle/>
          <a:p>
            <a:pPr marL="730250" lvl="2" indent="-273050" algn="l" eaLnBrk="1" hangingPunct="1">
              <a:lnSpc>
                <a:spcPct val="120000"/>
              </a:lnSpc>
              <a:buFont typeface="Arial" pitchFamily="34" charset="0"/>
              <a:buChar char="•"/>
              <a:defRPr/>
            </a:pPr>
            <a:r>
              <a:rPr lang="en-US" altLang="el-GR" sz="8000" dirty="0" err="1">
                <a:solidFill>
                  <a:schemeClr val="tx1"/>
                </a:solidFill>
                <a:latin typeface="Corbel" pitchFamily="34" charset="0"/>
              </a:rPr>
              <a:t>Το</a:t>
            </a:r>
            <a:r>
              <a:rPr lang="en-US" altLang="el-GR" sz="8000" dirty="0">
                <a:solidFill>
                  <a:schemeClr val="tx1"/>
                </a:solidFill>
                <a:latin typeface="Corbel" pitchFamily="34" charset="0"/>
              </a:rPr>
              <a:t> πα</a:t>
            </a:r>
            <a:r>
              <a:rPr lang="en-US" altLang="el-GR" sz="8000" dirty="0" err="1">
                <a:solidFill>
                  <a:schemeClr val="tx1"/>
                </a:solidFill>
                <a:latin typeface="Corbel" pitchFamily="34" charset="0"/>
              </a:rPr>
              <a:t>ιδί</a:t>
            </a:r>
            <a:r>
              <a:rPr lang="en-US" altLang="el-GR" sz="8000" dirty="0">
                <a:solidFill>
                  <a:schemeClr val="tx1"/>
                </a:solidFill>
                <a:latin typeface="Corbel" pitchFamily="34" charset="0"/>
              </a:rPr>
              <a:t> </a:t>
            </a:r>
            <a:r>
              <a:rPr lang="en-US" altLang="el-GR" sz="8000" dirty="0" err="1">
                <a:solidFill>
                  <a:schemeClr val="tx1"/>
                </a:solidFill>
                <a:latin typeface="Corbel" pitchFamily="34" charset="0"/>
              </a:rPr>
              <a:t>είν</a:t>
            </a:r>
            <a:r>
              <a:rPr lang="en-US" altLang="el-GR" sz="8000" dirty="0">
                <a:solidFill>
                  <a:schemeClr val="tx1"/>
                </a:solidFill>
                <a:latin typeface="Corbel" pitchFamily="34" charset="0"/>
              </a:rPr>
              <a:t>αι στο κέντρο της εκπαιδευτικής διαδικασίας </a:t>
            </a:r>
          </a:p>
          <a:p>
            <a:pPr marL="730250" lvl="2" indent="-273050" algn="l" eaLnBrk="1" hangingPunct="1">
              <a:lnSpc>
                <a:spcPct val="120000"/>
              </a:lnSpc>
              <a:buFont typeface="Arial" pitchFamily="34" charset="0"/>
              <a:buChar char="•"/>
              <a:defRPr/>
            </a:pPr>
            <a:r>
              <a:rPr lang="en-US" altLang="el-GR" sz="8000" dirty="0" err="1">
                <a:solidFill>
                  <a:schemeClr val="tx1"/>
                </a:solidFill>
                <a:latin typeface="Corbel" pitchFamily="34" charset="0"/>
              </a:rPr>
              <a:t>Αξιο</a:t>
            </a:r>
            <a:r>
              <a:rPr lang="en-US" altLang="el-GR" sz="8000" dirty="0">
                <a:solidFill>
                  <a:schemeClr val="tx1"/>
                </a:solidFill>
                <a:latin typeface="Corbel" pitchFamily="34" charset="0"/>
              </a:rPr>
              <a:t>ποίηση των εμπειριών των παιδιών </a:t>
            </a:r>
          </a:p>
          <a:p>
            <a:pPr marL="730250" lvl="2" indent="-273050" algn="l" eaLnBrk="1" hangingPunct="1">
              <a:lnSpc>
                <a:spcPct val="120000"/>
              </a:lnSpc>
              <a:buFont typeface="Arial" pitchFamily="34" charset="0"/>
              <a:buChar char="•"/>
              <a:defRPr/>
            </a:pPr>
            <a:r>
              <a:rPr lang="en-US" altLang="el-GR" sz="8000" dirty="0" err="1">
                <a:solidFill>
                  <a:schemeClr val="tx1"/>
                </a:solidFill>
                <a:latin typeface="Corbel" pitchFamily="34" charset="0"/>
              </a:rPr>
              <a:t>Έμφ</a:t>
            </a:r>
            <a:r>
              <a:rPr lang="en-US" altLang="el-GR" sz="8000" dirty="0">
                <a:solidFill>
                  <a:schemeClr val="tx1"/>
                </a:solidFill>
                <a:latin typeface="Corbel" pitchFamily="34" charset="0"/>
              </a:rPr>
              <a:t>αση στην ομαδική εργασία </a:t>
            </a:r>
          </a:p>
          <a:p>
            <a:pPr marL="730250" lvl="2" indent="-273050" algn="l" eaLnBrk="1" hangingPunct="1">
              <a:lnSpc>
                <a:spcPct val="120000"/>
              </a:lnSpc>
              <a:buFont typeface="Arial" pitchFamily="34" charset="0"/>
              <a:buChar char="•"/>
              <a:defRPr/>
            </a:pPr>
            <a:r>
              <a:rPr lang="en-US" altLang="el-GR" sz="8000" dirty="0" err="1">
                <a:solidFill>
                  <a:schemeClr val="tx1"/>
                </a:solidFill>
                <a:latin typeface="Corbel" pitchFamily="34" charset="0"/>
              </a:rPr>
              <a:t>Αξιο</a:t>
            </a:r>
            <a:r>
              <a:rPr lang="en-US" altLang="el-GR" sz="8000" dirty="0">
                <a:solidFill>
                  <a:schemeClr val="tx1"/>
                </a:solidFill>
                <a:latin typeface="Corbel" pitchFamily="34" charset="0"/>
              </a:rPr>
              <a:t>ποίηση διαφορετικών πηγών πληροφόρησης </a:t>
            </a:r>
          </a:p>
          <a:p>
            <a:pPr marL="730250" lvl="2" indent="-273050" algn="l" eaLnBrk="1" hangingPunct="1">
              <a:lnSpc>
                <a:spcPct val="120000"/>
              </a:lnSpc>
              <a:buFont typeface="Arial" pitchFamily="34" charset="0"/>
              <a:buChar char="•"/>
              <a:defRPr/>
            </a:pPr>
            <a:r>
              <a:rPr lang="en-US" altLang="el-GR" sz="8000" dirty="0" err="1">
                <a:solidFill>
                  <a:schemeClr val="tx1"/>
                </a:solidFill>
                <a:latin typeface="Corbel" pitchFamily="34" charset="0"/>
              </a:rPr>
              <a:t>Έμφ</a:t>
            </a:r>
            <a:r>
              <a:rPr lang="en-US" altLang="el-GR" sz="8000" dirty="0">
                <a:solidFill>
                  <a:schemeClr val="tx1"/>
                </a:solidFill>
                <a:latin typeface="Corbel" pitchFamily="34" charset="0"/>
              </a:rPr>
              <a:t>αση στην επικοινωνία με την οικογένεια </a:t>
            </a:r>
          </a:p>
          <a:p>
            <a:pPr marL="730250" lvl="2" indent="-273050" algn="l" eaLnBrk="1" hangingPunct="1">
              <a:lnSpc>
                <a:spcPct val="120000"/>
              </a:lnSpc>
              <a:buFont typeface="Arial" pitchFamily="34" charset="0"/>
              <a:buChar char="•"/>
              <a:defRPr/>
            </a:pPr>
            <a:r>
              <a:rPr lang="en-US" altLang="el-GR" sz="8000" dirty="0" err="1">
                <a:solidFill>
                  <a:schemeClr val="tx1"/>
                </a:solidFill>
                <a:latin typeface="Corbel" pitchFamily="34" charset="0"/>
              </a:rPr>
              <a:t>Ανάδειξη</a:t>
            </a:r>
            <a:r>
              <a:rPr lang="en-US" altLang="el-GR" sz="8000" dirty="0">
                <a:solidFill>
                  <a:schemeClr val="tx1"/>
                </a:solidFill>
                <a:latin typeface="Corbel" pitchFamily="34" charset="0"/>
              </a:rPr>
              <a:t> </a:t>
            </a:r>
            <a:r>
              <a:rPr lang="en-US" altLang="el-GR" sz="8000" dirty="0" err="1">
                <a:solidFill>
                  <a:schemeClr val="tx1"/>
                </a:solidFill>
                <a:latin typeface="Corbel" pitchFamily="34" charset="0"/>
              </a:rPr>
              <a:t>του</a:t>
            </a:r>
            <a:r>
              <a:rPr lang="en-US" altLang="el-GR" sz="8000" dirty="0">
                <a:solidFill>
                  <a:schemeClr val="tx1"/>
                </a:solidFill>
                <a:latin typeface="Corbel" pitchFamily="34" charset="0"/>
              </a:rPr>
              <a:t> </a:t>
            </a:r>
            <a:r>
              <a:rPr lang="en-US" altLang="el-GR" sz="8000" dirty="0" err="1">
                <a:solidFill>
                  <a:schemeClr val="tx1"/>
                </a:solidFill>
                <a:latin typeface="Corbel" pitchFamily="34" charset="0"/>
              </a:rPr>
              <a:t>ρόλου</a:t>
            </a:r>
            <a:r>
              <a:rPr lang="en-US" altLang="el-GR" sz="8000" dirty="0">
                <a:solidFill>
                  <a:schemeClr val="tx1"/>
                </a:solidFill>
                <a:latin typeface="Corbel" pitchFamily="34" charset="0"/>
              </a:rPr>
              <a:t> </a:t>
            </a:r>
            <a:r>
              <a:rPr lang="en-US" altLang="el-GR" sz="8000" dirty="0" err="1">
                <a:solidFill>
                  <a:schemeClr val="tx1"/>
                </a:solidFill>
                <a:latin typeface="Corbel" pitchFamily="34" charset="0"/>
              </a:rPr>
              <a:t>του</a:t>
            </a:r>
            <a:r>
              <a:rPr lang="en-US" altLang="el-GR" sz="8000" dirty="0">
                <a:solidFill>
                  <a:schemeClr val="tx1"/>
                </a:solidFill>
                <a:latin typeface="Corbel" pitchFamily="34" charset="0"/>
              </a:rPr>
              <a:t> </a:t>
            </a:r>
            <a:r>
              <a:rPr lang="en-US" altLang="el-GR" sz="8000" dirty="0" err="1">
                <a:solidFill>
                  <a:schemeClr val="tx1"/>
                </a:solidFill>
                <a:latin typeface="Corbel" pitchFamily="34" charset="0"/>
              </a:rPr>
              <a:t>εκ</a:t>
            </a:r>
            <a:r>
              <a:rPr lang="en-US" altLang="el-GR" sz="8000" dirty="0">
                <a:solidFill>
                  <a:schemeClr val="tx1"/>
                </a:solidFill>
                <a:latin typeface="Corbel" pitchFamily="34" charset="0"/>
              </a:rPr>
              <a:t>παιδευτικού </a:t>
            </a:r>
          </a:p>
          <a:p>
            <a:pPr marL="730250" lvl="2" indent="-273050" algn="l" eaLnBrk="1" hangingPunct="1">
              <a:lnSpc>
                <a:spcPct val="120000"/>
              </a:lnSpc>
              <a:buFont typeface="Arial" pitchFamily="34" charset="0"/>
              <a:buChar char="•"/>
              <a:defRPr/>
            </a:pPr>
            <a:r>
              <a:rPr lang="en-US" altLang="el-GR" sz="8000" dirty="0" err="1">
                <a:solidFill>
                  <a:schemeClr val="tx1"/>
                </a:solidFill>
                <a:latin typeface="Corbel" pitchFamily="34" charset="0"/>
              </a:rPr>
              <a:t>Στη</a:t>
            </a:r>
            <a:r>
              <a:rPr lang="en-US" altLang="el-GR" sz="8000" dirty="0">
                <a:solidFill>
                  <a:schemeClr val="tx1"/>
                </a:solidFill>
                <a:latin typeface="Corbel" pitchFamily="34" charset="0"/>
              </a:rPr>
              <a:t> </a:t>
            </a:r>
            <a:r>
              <a:rPr lang="en-US" altLang="el-GR" sz="8000" dirty="0" err="1">
                <a:solidFill>
                  <a:schemeClr val="tx1"/>
                </a:solidFill>
                <a:latin typeface="Corbel" pitchFamily="34" charset="0"/>
              </a:rPr>
              <a:t>συστημ</a:t>
            </a:r>
            <a:r>
              <a:rPr lang="en-US" altLang="el-GR" sz="8000" dirty="0">
                <a:solidFill>
                  <a:schemeClr val="tx1"/>
                </a:solidFill>
                <a:latin typeface="Corbel" pitchFamily="34" charset="0"/>
              </a:rPr>
              <a:t>ατική καταγραφή-παρατήρηση του παιδιού </a:t>
            </a:r>
          </a:p>
          <a:p>
            <a:pPr marL="730250" lvl="2" indent="-273050" algn="l" eaLnBrk="1" hangingPunct="1">
              <a:lnSpc>
                <a:spcPct val="120000"/>
              </a:lnSpc>
              <a:buFont typeface="Arial" pitchFamily="34" charset="0"/>
              <a:buChar char="•"/>
              <a:defRPr/>
            </a:pPr>
            <a:r>
              <a:rPr lang="en-US" altLang="el-GR" sz="8000" dirty="0" err="1">
                <a:solidFill>
                  <a:schemeClr val="tx1"/>
                </a:solidFill>
                <a:latin typeface="Corbel" pitchFamily="34" charset="0"/>
              </a:rPr>
              <a:t>Στη</a:t>
            </a:r>
            <a:r>
              <a:rPr lang="en-US" altLang="el-GR" sz="8000" dirty="0">
                <a:solidFill>
                  <a:schemeClr val="tx1"/>
                </a:solidFill>
                <a:latin typeface="Corbel" pitchFamily="34" charset="0"/>
              </a:rPr>
              <a:t> </a:t>
            </a:r>
            <a:r>
              <a:rPr lang="en-US" altLang="el-GR" sz="8000" dirty="0" err="1">
                <a:solidFill>
                  <a:schemeClr val="tx1"/>
                </a:solidFill>
                <a:latin typeface="Corbel" pitchFamily="34" charset="0"/>
              </a:rPr>
              <a:t>συστημ</a:t>
            </a:r>
            <a:r>
              <a:rPr lang="en-US" altLang="el-GR" sz="8000" dirty="0">
                <a:solidFill>
                  <a:schemeClr val="tx1"/>
                </a:solidFill>
                <a:latin typeface="Corbel" pitchFamily="34" charset="0"/>
              </a:rPr>
              <a:t>ατική οργάνωση του φακέλου του παιδιού </a:t>
            </a:r>
          </a:p>
          <a:p>
            <a:pPr marL="730250" lvl="2" indent="-273050" algn="l" eaLnBrk="1" hangingPunct="1">
              <a:lnSpc>
                <a:spcPct val="120000"/>
              </a:lnSpc>
              <a:buFont typeface="Arial" pitchFamily="34" charset="0"/>
              <a:buChar char="•"/>
              <a:defRPr/>
            </a:pPr>
            <a:r>
              <a:rPr lang="en-US" altLang="el-GR" sz="8000" dirty="0" err="1">
                <a:solidFill>
                  <a:schemeClr val="tx1"/>
                </a:solidFill>
                <a:latin typeface="Corbel" pitchFamily="34" charset="0"/>
              </a:rPr>
              <a:t>Στ</a:t>
            </a:r>
            <a:r>
              <a:rPr lang="en-US" altLang="el-GR" sz="8000" dirty="0">
                <a:solidFill>
                  <a:schemeClr val="tx1"/>
                </a:solidFill>
                <a:latin typeface="Corbel" pitchFamily="34" charset="0"/>
              </a:rPr>
              <a:t>α εργαλεία Καταγραφής </a:t>
            </a:r>
          </a:p>
          <a:p>
            <a:pPr marL="730250" lvl="2" indent="-273050" algn="l" eaLnBrk="1" hangingPunct="1">
              <a:lnSpc>
                <a:spcPct val="120000"/>
              </a:lnSpc>
              <a:buFont typeface="Arial" pitchFamily="34" charset="0"/>
              <a:buChar char="•"/>
              <a:defRPr/>
            </a:pPr>
            <a:r>
              <a:rPr lang="en-US" altLang="el-GR" sz="8000" dirty="0" err="1">
                <a:solidFill>
                  <a:schemeClr val="tx1"/>
                </a:solidFill>
                <a:latin typeface="Corbel" pitchFamily="34" charset="0"/>
              </a:rPr>
              <a:t>Στην</a:t>
            </a:r>
            <a:r>
              <a:rPr lang="en-US" altLang="el-GR" sz="8000" dirty="0">
                <a:solidFill>
                  <a:schemeClr val="tx1"/>
                </a:solidFill>
                <a:latin typeface="Corbel" pitchFamily="34" charset="0"/>
              </a:rPr>
              <a:t> α</a:t>
            </a:r>
            <a:r>
              <a:rPr lang="en-US" altLang="el-GR" sz="8000" dirty="0" err="1">
                <a:solidFill>
                  <a:schemeClr val="tx1"/>
                </a:solidFill>
                <a:latin typeface="Corbel" pitchFamily="34" charset="0"/>
              </a:rPr>
              <a:t>ξιολόγηση</a:t>
            </a:r>
            <a:r>
              <a:rPr lang="en-US" altLang="el-GR" sz="8000" dirty="0">
                <a:solidFill>
                  <a:schemeClr val="tx1"/>
                </a:solidFill>
                <a:latin typeface="Corbel" pitchFamily="34" charset="0"/>
              </a:rPr>
              <a:t> </a:t>
            </a:r>
          </a:p>
          <a:p>
            <a:pPr eaLnBrk="1" fontAlgn="auto" hangingPunct="1">
              <a:lnSpc>
                <a:spcPct val="80000"/>
              </a:lnSpc>
              <a:spcAft>
                <a:spcPts val="0"/>
              </a:spcAft>
              <a:buFont typeface="Arial" pitchFamily="34" charset="0"/>
              <a:buChar char="•"/>
              <a:defRPr/>
            </a:pPr>
            <a:endParaRPr lang="en-US" altLang="el-GR" dirty="0" smtClean="0">
              <a:latin typeface="+mn-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p:cNvSpPr>
          <p:nvPr>
            <p:ph type="ctrTitle"/>
          </p:nvPr>
        </p:nvSpPr>
        <p:spPr>
          <a:xfrm>
            <a:off x="1331640" y="404664"/>
            <a:ext cx="5938961" cy="936104"/>
          </a:xfrm>
        </p:spPr>
        <p:txBody>
          <a:bodyPr>
            <a:normAutofit/>
          </a:bodyPr>
          <a:lstStyle/>
          <a:p>
            <a:pPr eaLnBrk="1" hangingPunct="1"/>
            <a:r>
              <a:rPr lang="en-US" altLang="el-GR" sz="4000" b="1" dirty="0" err="1" smtClean="0">
                <a:effectLst/>
                <a:latin typeface="Corbel" pitchFamily="34" charset="0"/>
              </a:rPr>
              <a:t>Τι</a:t>
            </a:r>
            <a:r>
              <a:rPr lang="en-US" altLang="el-GR" sz="4000" b="1" dirty="0" smtClean="0">
                <a:effectLst/>
                <a:latin typeface="Corbel" pitchFamily="34" charset="0"/>
              </a:rPr>
              <a:t> </a:t>
            </a:r>
            <a:r>
              <a:rPr lang="en-US" altLang="el-GR" sz="4000" b="1" dirty="0" err="1" smtClean="0">
                <a:effectLst/>
                <a:latin typeface="Corbel" pitchFamily="34" charset="0"/>
              </a:rPr>
              <a:t>προτείνει</a:t>
            </a:r>
            <a:r>
              <a:rPr lang="en-US" altLang="el-GR" sz="4000" b="1" dirty="0" smtClean="0">
                <a:effectLst/>
                <a:latin typeface="Corbel" pitchFamily="34" charset="0"/>
              </a:rPr>
              <a:t> </a:t>
            </a:r>
          </a:p>
        </p:txBody>
      </p:sp>
      <p:sp>
        <p:nvSpPr>
          <p:cNvPr id="49155" name="Rectangle 3"/>
          <p:cNvSpPr>
            <a:spLocks noGrp="1"/>
          </p:cNvSpPr>
          <p:nvPr>
            <p:ph type="subTitle" idx="1"/>
          </p:nvPr>
        </p:nvSpPr>
        <p:spPr>
          <a:xfrm>
            <a:off x="1115616" y="1412776"/>
            <a:ext cx="7056388" cy="5229200"/>
          </a:xfrm>
        </p:spPr>
        <p:txBody>
          <a:bodyPr/>
          <a:lstStyle/>
          <a:p>
            <a:pPr marL="730250" lvl="2" indent="-273050" algn="l" eaLnBrk="1" hangingPunct="1">
              <a:buFont typeface="Arial" pitchFamily="34" charset="0"/>
              <a:buChar char="•"/>
            </a:pPr>
            <a:r>
              <a:rPr lang="en-US" altLang="el-GR" dirty="0" err="1" smtClean="0">
                <a:solidFill>
                  <a:schemeClr val="tx1"/>
                </a:solidFill>
                <a:latin typeface="Corbel" pitchFamily="34" charset="0"/>
              </a:rPr>
              <a:t>Ενοποίηση</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και</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όχι</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κατακερματισμό</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της</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γνώσης</a:t>
            </a:r>
            <a:r>
              <a:rPr lang="en-US" altLang="el-GR" dirty="0" smtClean="0">
                <a:solidFill>
                  <a:schemeClr val="tx1"/>
                </a:solidFill>
                <a:latin typeface="Corbel" pitchFamily="34" charset="0"/>
              </a:rPr>
              <a:t> </a:t>
            </a:r>
          </a:p>
          <a:p>
            <a:pPr marL="730250" lvl="2" indent="-273050" algn="l" eaLnBrk="1" hangingPunct="1">
              <a:buFont typeface="Arial" pitchFamily="34" charset="0"/>
              <a:buChar char="•"/>
            </a:pPr>
            <a:r>
              <a:rPr lang="en-US" altLang="el-GR" dirty="0" err="1" smtClean="0">
                <a:solidFill>
                  <a:schemeClr val="tx1"/>
                </a:solidFill>
                <a:latin typeface="Corbel" pitchFamily="34" charset="0"/>
              </a:rPr>
              <a:t>Μάθηση</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μέσα</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από</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την</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επίλυση</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προβλημάτων</a:t>
            </a:r>
            <a:r>
              <a:rPr lang="en-US" altLang="el-GR" dirty="0" smtClean="0">
                <a:solidFill>
                  <a:schemeClr val="tx1"/>
                </a:solidFill>
                <a:latin typeface="Corbel" pitchFamily="34" charset="0"/>
              </a:rPr>
              <a:t> </a:t>
            </a:r>
          </a:p>
          <a:p>
            <a:pPr marL="730250" lvl="2" indent="-273050" algn="l" eaLnBrk="1" hangingPunct="1">
              <a:buFont typeface="Arial" pitchFamily="34" charset="0"/>
              <a:buChar char="•"/>
            </a:pPr>
            <a:r>
              <a:rPr lang="en-US" altLang="el-GR" dirty="0" err="1" smtClean="0">
                <a:solidFill>
                  <a:schemeClr val="tx1"/>
                </a:solidFill>
                <a:latin typeface="Corbel" pitchFamily="34" charset="0"/>
              </a:rPr>
              <a:t>Σύνδεση</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της</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μάθησης</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μέσω</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της</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εργασίας</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και</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του</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παιχνιδιού</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με</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την</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πραγματικότητα</a:t>
            </a:r>
            <a:r>
              <a:rPr lang="en-US" altLang="el-GR" dirty="0" smtClean="0">
                <a:solidFill>
                  <a:schemeClr val="tx1"/>
                </a:solidFill>
                <a:latin typeface="Corbel" pitchFamily="34" charset="0"/>
              </a:rPr>
              <a:t> </a:t>
            </a:r>
          </a:p>
          <a:p>
            <a:pPr marL="730250" lvl="2" indent="-273050" algn="l" eaLnBrk="1" hangingPunct="1">
              <a:buFont typeface="Arial" pitchFamily="34" charset="0"/>
              <a:buChar char="•"/>
            </a:pPr>
            <a:r>
              <a:rPr lang="en-US" altLang="el-GR" dirty="0" err="1" smtClean="0">
                <a:solidFill>
                  <a:schemeClr val="tx1"/>
                </a:solidFill>
                <a:latin typeface="Corbel" pitchFamily="34" charset="0"/>
              </a:rPr>
              <a:t>Ενίσχυση</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των</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κινήτρων</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για</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την</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κατάκτηση</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γνώσεων</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και</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δεξιοτήτων</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μέσα</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από</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διαφορετικά</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γνωστικά</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αντικείμενα</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του</a:t>
            </a:r>
            <a:r>
              <a:rPr lang="en-US" altLang="el-GR" dirty="0" smtClean="0">
                <a:solidFill>
                  <a:schemeClr val="tx1"/>
                </a:solidFill>
                <a:latin typeface="Corbel" pitchFamily="34" charset="0"/>
              </a:rPr>
              <a:t> </a:t>
            </a:r>
            <a:r>
              <a:rPr lang="el-GR" altLang="el-GR" dirty="0" smtClean="0">
                <a:solidFill>
                  <a:schemeClr val="tx1"/>
                </a:solidFill>
                <a:latin typeface="Corbel" pitchFamily="34" charset="0"/>
              </a:rPr>
              <a:t>αναλυτικού προγράμματος</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μέσα</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από</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το</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παιχνίδι</a:t>
            </a:r>
            <a:r>
              <a:rPr lang="en-US" altLang="el-GR" dirty="0" smtClean="0">
                <a:solidFill>
                  <a:schemeClr val="tx1"/>
                </a:solidFill>
                <a:latin typeface="Corbel" pitchFamily="34" charset="0"/>
              </a:rPr>
              <a:t> </a:t>
            </a:r>
          </a:p>
          <a:p>
            <a:pPr marL="730250" lvl="2" indent="-273050" algn="l" eaLnBrk="1" hangingPunct="1">
              <a:buFont typeface="Arial" pitchFamily="34" charset="0"/>
              <a:buChar char="•"/>
            </a:pPr>
            <a:r>
              <a:rPr lang="en-US" altLang="el-GR" dirty="0" err="1" smtClean="0">
                <a:solidFill>
                  <a:schemeClr val="tx1"/>
                </a:solidFill>
                <a:latin typeface="Corbel" pitchFamily="34" charset="0"/>
              </a:rPr>
              <a:t>Σεβασμό</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στον</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προσωπικό</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ρυθμό</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ανάπτυξης</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κάθε</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παιδιού</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και</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στον</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τρόπο</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που</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αναζητά</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και</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κατακτά</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τη</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γνώση</a:t>
            </a:r>
            <a:r>
              <a:rPr lang="en-US" altLang="el-GR" sz="2800" dirty="0" smtClean="0">
                <a:solidFill>
                  <a:schemeClr val="tx1"/>
                </a:solidFill>
                <a:latin typeface="Corbel" pitchFamily="34" charset="0"/>
              </a:rPr>
              <a:t>. </a:t>
            </a:r>
          </a:p>
          <a:p>
            <a:pPr marL="730250" lvl="2" indent="-273050" algn="l" eaLnBrk="1" hangingPunct="1">
              <a:buFont typeface="Brush Script MT" pitchFamily="66" charset="0"/>
              <a:buChar char="O"/>
            </a:pPr>
            <a:endParaRPr lang="en-US" altLang="el-GR" dirty="0" smtClean="0">
              <a:solidFill>
                <a:schemeClr val="tx1"/>
              </a:solidFill>
              <a:latin typeface="+mn-l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p:cNvSpPr>
          <p:nvPr>
            <p:ph type="ctrTitle"/>
          </p:nvPr>
        </p:nvSpPr>
        <p:spPr>
          <a:xfrm>
            <a:off x="1115616" y="188640"/>
            <a:ext cx="7426722" cy="792435"/>
          </a:xfrm>
        </p:spPr>
        <p:txBody>
          <a:bodyPr/>
          <a:lstStyle/>
          <a:p>
            <a:pPr eaLnBrk="1" hangingPunct="1"/>
            <a:r>
              <a:rPr lang="el-GR" altLang="el-GR" sz="3600" b="1" dirty="0" err="1" smtClean="0">
                <a:effectLst/>
                <a:latin typeface="Corbel" pitchFamily="34" charset="0"/>
              </a:rPr>
              <a:t>Διαθεματική</a:t>
            </a:r>
            <a:r>
              <a:rPr lang="el-GR" altLang="el-GR" sz="3600" b="1" dirty="0" smtClean="0">
                <a:effectLst/>
                <a:latin typeface="Corbel" pitchFamily="34" charset="0"/>
              </a:rPr>
              <a:t> Προσέγγιση </a:t>
            </a:r>
            <a:endParaRPr lang="en-US" altLang="el-GR" sz="3600" b="1" dirty="0" smtClean="0">
              <a:effectLst/>
              <a:latin typeface="Corbel" pitchFamily="34" charset="0"/>
            </a:endParaRPr>
          </a:p>
        </p:txBody>
      </p:sp>
      <p:sp>
        <p:nvSpPr>
          <p:cNvPr id="51203" name="Rectangle 3"/>
          <p:cNvSpPr>
            <a:spLocks noGrp="1"/>
          </p:cNvSpPr>
          <p:nvPr>
            <p:ph type="subTitle" idx="1"/>
          </p:nvPr>
        </p:nvSpPr>
        <p:spPr>
          <a:xfrm>
            <a:off x="1187624" y="1196752"/>
            <a:ext cx="6696744" cy="4392488"/>
          </a:xfrm>
        </p:spPr>
        <p:txBody>
          <a:bodyPr/>
          <a:lstStyle/>
          <a:p>
            <a:pPr marL="730250" lvl="2" indent="-273050" algn="just" eaLnBrk="1" hangingPunct="1">
              <a:lnSpc>
                <a:spcPct val="80000"/>
              </a:lnSpc>
              <a:buFont typeface="Arial" pitchFamily="34" charset="0"/>
              <a:buChar char="•"/>
            </a:pPr>
            <a:endParaRPr lang="en-US" altLang="el-GR" dirty="0" smtClean="0">
              <a:latin typeface="Corbel" pitchFamily="34" charset="0"/>
              <a:hlinkClick r:id="rId3" tooltip="Γλωσσάρι: Διαθεματικότητα"/>
            </a:endParaRPr>
          </a:p>
          <a:p>
            <a:pPr marL="730250" lvl="2" indent="-273050" algn="just" eaLnBrk="1" hangingPunct="1">
              <a:lnSpc>
                <a:spcPct val="80000"/>
              </a:lnSpc>
              <a:buFont typeface="Arial" pitchFamily="34" charset="0"/>
              <a:buChar char="•"/>
            </a:pPr>
            <a:r>
              <a:rPr lang="en-US" altLang="el-GR" dirty="0" err="1" smtClean="0">
                <a:latin typeface="Corbel" pitchFamily="34" charset="0"/>
                <a:hlinkClick r:id="rId3" tooltip="Γλωσσάρι: Διαθεματικότητα"/>
              </a:rPr>
              <a:t>Διαθεματικότητα</a:t>
            </a:r>
            <a:r>
              <a:rPr lang="en-US" altLang="el-GR" dirty="0" smtClean="0">
                <a:latin typeface="Corbel" pitchFamily="34" charset="0"/>
              </a:rPr>
              <a:t> </a:t>
            </a:r>
            <a:r>
              <a:rPr lang="en-US" altLang="el-GR" dirty="0" err="1" smtClean="0">
                <a:latin typeface="Corbel" pitchFamily="34" charset="0"/>
              </a:rPr>
              <a:t>σημαίνει</a:t>
            </a:r>
            <a:r>
              <a:rPr lang="en-US" altLang="el-GR" dirty="0" smtClean="0">
                <a:latin typeface="Corbel" pitchFamily="34" charset="0"/>
              </a:rPr>
              <a:t> η </a:t>
            </a:r>
            <a:r>
              <a:rPr lang="en-US" altLang="el-GR" dirty="0" err="1" smtClean="0">
                <a:latin typeface="Corbel" pitchFamily="34" charset="0"/>
              </a:rPr>
              <a:t>προσέγγιση</a:t>
            </a:r>
            <a:r>
              <a:rPr lang="en-US" altLang="el-GR" dirty="0" smtClean="0">
                <a:latin typeface="Corbel" pitchFamily="34" charset="0"/>
              </a:rPr>
              <a:t> </a:t>
            </a:r>
            <a:r>
              <a:rPr lang="en-US" altLang="el-GR" dirty="0" err="1" smtClean="0">
                <a:latin typeface="Corbel" pitchFamily="34" charset="0"/>
              </a:rPr>
              <a:t>ενός</a:t>
            </a:r>
            <a:r>
              <a:rPr lang="en-US" altLang="el-GR" dirty="0" smtClean="0">
                <a:latin typeface="Corbel" pitchFamily="34" charset="0"/>
              </a:rPr>
              <a:t> </a:t>
            </a:r>
            <a:r>
              <a:rPr lang="en-US" altLang="el-GR" dirty="0" err="1" smtClean="0">
                <a:latin typeface="Corbel" pitchFamily="34" charset="0"/>
              </a:rPr>
              <a:t>θέματος</a:t>
            </a:r>
            <a:r>
              <a:rPr lang="en-US" altLang="el-GR" dirty="0" smtClean="0">
                <a:latin typeface="Corbel" pitchFamily="34" charset="0"/>
              </a:rPr>
              <a:t> </a:t>
            </a:r>
            <a:r>
              <a:rPr lang="en-US" altLang="el-GR" dirty="0" err="1" smtClean="0">
                <a:latin typeface="Corbel" pitchFamily="34" charset="0"/>
              </a:rPr>
              <a:t>από</a:t>
            </a:r>
            <a:r>
              <a:rPr lang="en-US" altLang="el-GR" dirty="0" smtClean="0">
                <a:latin typeface="Corbel" pitchFamily="34" charset="0"/>
              </a:rPr>
              <a:t> </a:t>
            </a:r>
            <a:r>
              <a:rPr lang="en-US" altLang="el-GR" dirty="0" err="1" smtClean="0">
                <a:latin typeface="Corbel" pitchFamily="34" charset="0"/>
              </a:rPr>
              <a:t>διαφορετικές</a:t>
            </a:r>
            <a:r>
              <a:rPr lang="en-US" altLang="el-GR" dirty="0" smtClean="0">
                <a:latin typeface="Corbel" pitchFamily="34" charset="0"/>
              </a:rPr>
              <a:t> </a:t>
            </a:r>
            <a:r>
              <a:rPr lang="en-US" altLang="el-GR" dirty="0" err="1" smtClean="0">
                <a:latin typeface="Corbel" pitchFamily="34" charset="0"/>
              </a:rPr>
              <a:t>απόψεις</a:t>
            </a:r>
            <a:r>
              <a:rPr lang="en-US" altLang="el-GR" dirty="0" smtClean="0">
                <a:latin typeface="Corbel" pitchFamily="34" charset="0"/>
              </a:rPr>
              <a:t> </a:t>
            </a:r>
            <a:r>
              <a:rPr lang="en-US" altLang="el-GR" dirty="0" err="1" smtClean="0">
                <a:latin typeface="Corbel" pitchFamily="34" charset="0"/>
              </a:rPr>
              <a:t>με</a:t>
            </a:r>
            <a:r>
              <a:rPr lang="en-US" altLang="el-GR" dirty="0" smtClean="0">
                <a:latin typeface="Corbel" pitchFamily="34" charset="0"/>
              </a:rPr>
              <a:t> </a:t>
            </a:r>
            <a:r>
              <a:rPr lang="en-US" altLang="el-GR" dirty="0" err="1" smtClean="0">
                <a:latin typeface="Corbel" pitchFamily="34" charset="0"/>
              </a:rPr>
              <a:t>ολιστικό</a:t>
            </a:r>
            <a:r>
              <a:rPr lang="en-US" altLang="el-GR" dirty="0" smtClean="0">
                <a:latin typeface="Corbel" pitchFamily="34" charset="0"/>
              </a:rPr>
              <a:t> </a:t>
            </a:r>
            <a:r>
              <a:rPr lang="en-US" altLang="el-GR" dirty="0" err="1" smtClean="0">
                <a:latin typeface="Corbel" pitchFamily="34" charset="0"/>
              </a:rPr>
              <a:t>τρόπο</a:t>
            </a:r>
            <a:r>
              <a:rPr lang="en-US" altLang="el-GR" dirty="0" smtClean="0">
                <a:latin typeface="Corbel" pitchFamily="34" charset="0"/>
              </a:rPr>
              <a:t>. </a:t>
            </a:r>
            <a:endParaRPr lang="el-GR" altLang="el-GR" dirty="0" smtClean="0">
              <a:latin typeface="Corbel" pitchFamily="34" charset="0"/>
            </a:endParaRPr>
          </a:p>
          <a:p>
            <a:pPr marL="730250" lvl="2" indent="-273050" algn="just" eaLnBrk="1" hangingPunct="1">
              <a:lnSpc>
                <a:spcPct val="80000"/>
              </a:lnSpc>
              <a:buFont typeface="Arial" pitchFamily="34" charset="0"/>
              <a:buChar char="•"/>
            </a:pPr>
            <a:r>
              <a:rPr lang="en-US" altLang="el-GR" dirty="0" smtClean="0">
                <a:latin typeface="Corbel" pitchFamily="34" charset="0"/>
              </a:rPr>
              <a:t>Η </a:t>
            </a:r>
            <a:r>
              <a:rPr lang="en-US" altLang="el-GR" dirty="0" err="1" smtClean="0">
                <a:latin typeface="Corbel" pitchFamily="34" charset="0"/>
                <a:hlinkClick r:id="rId3" tooltip="Γλωσσάρι: Διαθεματικότητα"/>
              </a:rPr>
              <a:t>Διαθεματικότητα</a:t>
            </a:r>
            <a:r>
              <a:rPr lang="en-US" altLang="el-GR" dirty="0" smtClean="0">
                <a:latin typeface="Corbel" pitchFamily="34" charset="0"/>
              </a:rPr>
              <a:t> </a:t>
            </a:r>
            <a:r>
              <a:rPr lang="en-US" altLang="el-GR" dirty="0" err="1" smtClean="0">
                <a:latin typeface="Corbel" pitchFamily="34" charset="0"/>
              </a:rPr>
              <a:t>με</a:t>
            </a:r>
            <a:r>
              <a:rPr lang="en-US" altLang="el-GR" dirty="0" smtClean="0">
                <a:latin typeface="Corbel" pitchFamily="34" charset="0"/>
              </a:rPr>
              <a:t> </a:t>
            </a:r>
            <a:r>
              <a:rPr lang="en-US" altLang="el-GR" dirty="0" err="1" smtClean="0">
                <a:latin typeface="Corbel" pitchFamily="34" charset="0"/>
              </a:rPr>
              <a:t>βασικά</a:t>
            </a:r>
            <a:r>
              <a:rPr lang="en-US" altLang="el-GR" dirty="0" smtClean="0">
                <a:latin typeface="Corbel" pitchFamily="34" charset="0"/>
              </a:rPr>
              <a:t> </a:t>
            </a:r>
            <a:r>
              <a:rPr lang="en-US" altLang="el-GR" dirty="0" err="1" smtClean="0">
                <a:latin typeface="Corbel" pitchFamily="34" charset="0"/>
              </a:rPr>
              <a:t>χαρακτηριστικά</a:t>
            </a:r>
            <a:r>
              <a:rPr lang="en-US" altLang="el-GR" dirty="0" smtClean="0">
                <a:latin typeface="Corbel" pitchFamily="34" charset="0"/>
              </a:rPr>
              <a:t> </a:t>
            </a:r>
            <a:r>
              <a:rPr lang="en-US" altLang="el-GR" dirty="0" err="1" smtClean="0">
                <a:latin typeface="Corbel" pitchFamily="34" charset="0"/>
              </a:rPr>
              <a:t>την</a:t>
            </a:r>
            <a:r>
              <a:rPr lang="en-US" altLang="el-GR" dirty="0" smtClean="0">
                <a:latin typeface="Corbel" pitchFamily="34" charset="0"/>
              </a:rPr>
              <a:t> </a:t>
            </a:r>
            <a:r>
              <a:rPr lang="en-US" altLang="el-GR" dirty="0" err="1" smtClean="0">
                <a:latin typeface="Corbel" pitchFamily="34" charset="0"/>
              </a:rPr>
              <a:t>ενιαιοποίηση</a:t>
            </a:r>
            <a:r>
              <a:rPr lang="en-US" altLang="el-GR" dirty="0" smtClean="0">
                <a:latin typeface="Corbel" pitchFamily="34" charset="0"/>
              </a:rPr>
              <a:t> </a:t>
            </a:r>
            <a:r>
              <a:rPr lang="en-US" altLang="el-GR" dirty="0" err="1" smtClean="0">
                <a:latin typeface="Corbel" pitchFamily="34" charset="0"/>
              </a:rPr>
              <a:t>της</a:t>
            </a:r>
            <a:r>
              <a:rPr lang="en-US" altLang="el-GR" dirty="0" smtClean="0">
                <a:latin typeface="Corbel" pitchFamily="34" charset="0"/>
              </a:rPr>
              <a:t> </a:t>
            </a:r>
            <a:r>
              <a:rPr lang="en-US" altLang="el-GR" dirty="0" err="1" smtClean="0">
                <a:latin typeface="Corbel" pitchFamily="34" charset="0"/>
              </a:rPr>
              <a:t>γνώσης</a:t>
            </a:r>
            <a:r>
              <a:rPr lang="en-US" altLang="el-GR" dirty="0" smtClean="0">
                <a:latin typeface="Corbel" pitchFamily="34" charset="0"/>
              </a:rPr>
              <a:t>, </a:t>
            </a:r>
            <a:r>
              <a:rPr lang="en-US" altLang="el-GR" dirty="0" err="1" smtClean="0">
                <a:latin typeface="Corbel" pitchFamily="34" charset="0"/>
              </a:rPr>
              <a:t>με</a:t>
            </a:r>
            <a:r>
              <a:rPr lang="en-US" altLang="el-GR" dirty="0" smtClean="0">
                <a:latin typeface="Corbel" pitchFamily="34" charset="0"/>
              </a:rPr>
              <a:t> </a:t>
            </a:r>
            <a:r>
              <a:rPr lang="en-US" altLang="el-GR" dirty="0" err="1" smtClean="0">
                <a:latin typeface="Corbel" pitchFamily="34" charset="0"/>
              </a:rPr>
              <a:t>την</a:t>
            </a:r>
            <a:r>
              <a:rPr lang="en-US" altLang="el-GR" dirty="0" smtClean="0">
                <a:latin typeface="Corbel" pitchFamily="34" charset="0"/>
              </a:rPr>
              <a:t> </a:t>
            </a:r>
            <a:r>
              <a:rPr lang="en-US" altLang="el-GR" dirty="0" err="1" smtClean="0">
                <a:latin typeface="Corbel" pitchFamily="34" charset="0"/>
              </a:rPr>
              <a:t>κατάργηση</a:t>
            </a:r>
            <a:r>
              <a:rPr lang="en-US" altLang="el-GR" dirty="0" smtClean="0">
                <a:latin typeface="Corbel" pitchFamily="34" charset="0"/>
              </a:rPr>
              <a:t> </a:t>
            </a:r>
            <a:r>
              <a:rPr lang="en-US" altLang="el-GR" dirty="0" err="1" smtClean="0">
                <a:latin typeface="Corbel" pitchFamily="34" charset="0"/>
              </a:rPr>
              <a:t>των</a:t>
            </a:r>
            <a:r>
              <a:rPr lang="en-US" altLang="el-GR" dirty="0" smtClean="0">
                <a:latin typeface="Corbel" pitchFamily="34" charset="0"/>
              </a:rPr>
              <a:t> </a:t>
            </a:r>
            <a:r>
              <a:rPr lang="en-US" altLang="el-GR" dirty="0" err="1" smtClean="0">
                <a:latin typeface="Corbel" pitchFamily="34" charset="0"/>
              </a:rPr>
              <a:t>χωριστών</a:t>
            </a:r>
            <a:r>
              <a:rPr lang="en-US" altLang="el-GR" dirty="0" smtClean="0">
                <a:latin typeface="Corbel" pitchFamily="34" charset="0"/>
              </a:rPr>
              <a:t> </a:t>
            </a:r>
            <a:r>
              <a:rPr lang="en-US" altLang="el-GR" dirty="0" err="1" smtClean="0">
                <a:latin typeface="Corbel" pitchFamily="34" charset="0"/>
              </a:rPr>
              <a:t>μαθημάτων</a:t>
            </a:r>
            <a:r>
              <a:rPr lang="en-US" altLang="el-GR" dirty="0" smtClean="0">
                <a:latin typeface="Corbel" pitchFamily="34" charset="0"/>
              </a:rPr>
              <a:t> </a:t>
            </a:r>
            <a:r>
              <a:rPr lang="en-US" altLang="el-GR" dirty="0" err="1" smtClean="0">
                <a:latin typeface="Corbel" pitchFamily="34" charset="0"/>
              </a:rPr>
              <a:t>και</a:t>
            </a:r>
            <a:r>
              <a:rPr lang="en-US" altLang="el-GR" dirty="0" smtClean="0">
                <a:latin typeface="Corbel" pitchFamily="34" charset="0"/>
              </a:rPr>
              <a:t> </a:t>
            </a:r>
            <a:r>
              <a:rPr lang="en-US" altLang="el-GR" dirty="0" err="1" smtClean="0">
                <a:latin typeface="Corbel" pitchFamily="34" charset="0"/>
              </a:rPr>
              <a:t>την</a:t>
            </a:r>
            <a:r>
              <a:rPr lang="en-US" altLang="el-GR" dirty="0" smtClean="0">
                <a:latin typeface="Corbel" pitchFamily="34" charset="0"/>
              </a:rPr>
              <a:t> </a:t>
            </a:r>
            <a:r>
              <a:rPr lang="en-US" altLang="el-GR" dirty="0" err="1" smtClean="0">
                <a:latin typeface="Corbel" pitchFamily="34" charset="0"/>
              </a:rPr>
              <a:t>στροφή</a:t>
            </a:r>
            <a:r>
              <a:rPr lang="en-US" altLang="el-GR" dirty="0" smtClean="0">
                <a:latin typeface="Corbel" pitchFamily="34" charset="0"/>
              </a:rPr>
              <a:t> </a:t>
            </a:r>
            <a:r>
              <a:rPr lang="en-US" altLang="el-GR" dirty="0" err="1" smtClean="0">
                <a:latin typeface="Corbel" pitchFamily="34" charset="0"/>
              </a:rPr>
              <a:t>προς</a:t>
            </a:r>
            <a:r>
              <a:rPr lang="en-US" altLang="el-GR" dirty="0" smtClean="0">
                <a:latin typeface="Corbel" pitchFamily="34" charset="0"/>
              </a:rPr>
              <a:t> </a:t>
            </a:r>
            <a:r>
              <a:rPr lang="en-US" altLang="el-GR" dirty="0" err="1" smtClean="0">
                <a:latin typeface="Corbel" pitchFamily="34" charset="0"/>
              </a:rPr>
              <a:t>τον</a:t>
            </a:r>
            <a:r>
              <a:rPr lang="en-US" altLang="el-GR" dirty="0" smtClean="0">
                <a:latin typeface="Corbel" pitchFamily="34" charset="0"/>
              </a:rPr>
              <a:t> </a:t>
            </a:r>
            <a:r>
              <a:rPr lang="en-US" altLang="el-GR" dirty="0" err="1" smtClean="0">
                <a:latin typeface="Corbel" pitchFamily="34" charset="0"/>
              </a:rPr>
              <a:t>παιδοκεντρισμό</a:t>
            </a:r>
            <a:endParaRPr lang="en-US" altLang="el-GR" dirty="0" smtClean="0">
              <a:latin typeface="Corbel" pitchFamily="34" charset="0"/>
            </a:endParaRPr>
          </a:p>
          <a:p>
            <a:pPr lvl="1" algn="just" eaLnBrk="1" hangingPunct="1">
              <a:lnSpc>
                <a:spcPct val="80000"/>
              </a:lnSpc>
              <a:buFont typeface="Arial" pitchFamily="34" charset="0"/>
              <a:buChar char="•"/>
            </a:pPr>
            <a:r>
              <a:rPr lang="en-US" altLang="el-GR" sz="2000" b="1" dirty="0" err="1" smtClean="0">
                <a:latin typeface="Corbel" pitchFamily="34" charset="0"/>
              </a:rPr>
              <a:t>τοποθετεί</a:t>
            </a:r>
            <a:r>
              <a:rPr lang="en-US" altLang="el-GR" sz="2000" b="1" dirty="0" smtClean="0">
                <a:latin typeface="Corbel" pitchFamily="34" charset="0"/>
              </a:rPr>
              <a:t> </a:t>
            </a:r>
            <a:r>
              <a:rPr lang="en-US" altLang="el-GR" sz="2000" b="1" dirty="0" err="1" smtClean="0">
                <a:latin typeface="Corbel" pitchFamily="34" charset="0"/>
              </a:rPr>
              <a:t>το</a:t>
            </a:r>
            <a:r>
              <a:rPr lang="en-US" altLang="el-GR" sz="2000" b="1" dirty="0" smtClean="0">
                <a:latin typeface="Corbel" pitchFamily="34" charset="0"/>
              </a:rPr>
              <a:t> </a:t>
            </a:r>
            <a:r>
              <a:rPr lang="en-US" altLang="el-GR" sz="2000" b="1" dirty="0" err="1" smtClean="0">
                <a:latin typeface="Corbel" pitchFamily="34" charset="0"/>
              </a:rPr>
              <a:t>μαθητή</a:t>
            </a:r>
            <a:r>
              <a:rPr lang="en-US" altLang="el-GR" sz="2000" b="1" dirty="0" smtClean="0">
                <a:latin typeface="Corbel" pitchFamily="34" charset="0"/>
              </a:rPr>
              <a:t> </a:t>
            </a:r>
            <a:r>
              <a:rPr lang="en-US" altLang="el-GR" sz="2000" b="1" dirty="0" err="1" smtClean="0">
                <a:latin typeface="Corbel" pitchFamily="34" charset="0"/>
              </a:rPr>
              <a:t>στο</a:t>
            </a:r>
            <a:r>
              <a:rPr lang="en-US" altLang="el-GR" sz="2000" b="1" dirty="0" smtClean="0">
                <a:latin typeface="Corbel" pitchFamily="34" charset="0"/>
              </a:rPr>
              <a:t> </a:t>
            </a:r>
            <a:r>
              <a:rPr lang="en-US" altLang="el-GR" sz="2000" b="1" dirty="0" err="1" smtClean="0">
                <a:latin typeface="Corbel" pitchFamily="34" charset="0"/>
              </a:rPr>
              <a:t>κέντρο</a:t>
            </a:r>
            <a:r>
              <a:rPr lang="en-US" altLang="el-GR" sz="2000" b="1" dirty="0" smtClean="0">
                <a:latin typeface="Corbel" pitchFamily="34" charset="0"/>
              </a:rPr>
              <a:t> </a:t>
            </a:r>
            <a:r>
              <a:rPr lang="en-US" altLang="el-GR" sz="2000" dirty="0" err="1" smtClean="0">
                <a:latin typeface="Corbel" pitchFamily="34" charset="0"/>
              </a:rPr>
              <a:t>της</a:t>
            </a:r>
            <a:r>
              <a:rPr lang="en-US" altLang="el-GR" sz="2000" dirty="0" smtClean="0">
                <a:latin typeface="Corbel" pitchFamily="34" charset="0"/>
              </a:rPr>
              <a:t> </a:t>
            </a:r>
            <a:r>
              <a:rPr lang="en-US" altLang="el-GR" sz="2000" dirty="0" err="1" smtClean="0">
                <a:latin typeface="Corbel" pitchFamily="34" charset="0"/>
              </a:rPr>
              <a:t>εκπαιδευτικής</a:t>
            </a:r>
            <a:r>
              <a:rPr lang="en-US" altLang="el-GR" sz="2000" dirty="0" smtClean="0">
                <a:latin typeface="Corbel" pitchFamily="34" charset="0"/>
              </a:rPr>
              <a:t> </a:t>
            </a:r>
            <a:r>
              <a:rPr lang="en-US" altLang="el-GR" sz="2000" dirty="0" err="1" smtClean="0">
                <a:latin typeface="Corbel" pitchFamily="34" charset="0"/>
              </a:rPr>
              <a:t>προσπάθειας</a:t>
            </a:r>
            <a:r>
              <a:rPr lang="en-US" altLang="el-GR" sz="2000" dirty="0" smtClean="0">
                <a:latin typeface="Corbel" pitchFamily="34" charset="0"/>
              </a:rPr>
              <a:t> </a:t>
            </a:r>
            <a:r>
              <a:rPr lang="en-US" altLang="el-GR" sz="2000" dirty="0" err="1" smtClean="0">
                <a:latin typeface="Corbel" pitchFamily="34" charset="0"/>
              </a:rPr>
              <a:t>και</a:t>
            </a:r>
            <a:r>
              <a:rPr lang="en-US" altLang="el-GR" sz="2000" dirty="0" smtClean="0">
                <a:latin typeface="Corbel" pitchFamily="34" charset="0"/>
              </a:rPr>
              <a:t> </a:t>
            </a:r>
            <a:r>
              <a:rPr lang="en-US" altLang="el-GR" sz="2000" dirty="0" err="1" smtClean="0">
                <a:latin typeface="Corbel" pitchFamily="34" charset="0"/>
              </a:rPr>
              <a:t>σε</a:t>
            </a:r>
            <a:r>
              <a:rPr lang="en-US" altLang="el-GR" sz="2000" dirty="0" smtClean="0">
                <a:latin typeface="Corbel" pitchFamily="34" charset="0"/>
              </a:rPr>
              <a:t> </a:t>
            </a:r>
            <a:r>
              <a:rPr lang="en-US" altLang="el-GR" sz="2000" dirty="0" err="1" smtClean="0">
                <a:latin typeface="Corbel" pitchFamily="34" charset="0"/>
              </a:rPr>
              <a:t>αμφίδρομη</a:t>
            </a:r>
            <a:r>
              <a:rPr lang="en-US" altLang="el-GR" sz="2000" dirty="0" smtClean="0">
                <a:latin typeface="Corbel" pitchFamily="34" charset="0"/>
              </a:rPr>
              <a:t> </a:t>
            </a:r>
            <a:r>
              <a:rPr lang="en-US" altLang="el-GR" sz="2000" dirty="0" err="1" smtClean="0">
                <a:latin typeface="Corbel" pitchFamily="34" charset="0"/>
              </a:rPr>
              <a:t>επικοινωνία</a:t>
            </a:r>
            <a:r>
              <a:rPr lang="en-US" altLang="el-GR" sz="2000" dirty="0" smtClean="0">
                <a:latin typeface="Corbel" pitchFamily="34" charset="0"/>
              </a:rPr>
              <a:t> </a:t>
            </a:r>
            <a:r>
              <a:rPr lang="en-US" altLang="el-GR" sz="2000" dirty="0" err="1" smtClean="0">
                <a:latin typeface="Corbel" pitchFamily="34" charset="0"/>
              </a:rPr>
              <a:t>και</a:t>
            </a:r>
            <a:r>
              <a:rPr lang="en-US" altLang="el-GR" sz="2000" dirty="0" smtClean="0">
                <a:latin typeface="Corbel" pitchFamily="34" charset="0"/>
              </a:rPr>
              <a:t> </a:t>
            </a:r>
            <a:r>
              <a:rPr lang="en-US" altLang="el-GR" sz="2000" dirty="0" err="1" smtClean="0">
                <a:latin typeface="Corbel" pitchFamily="34" charset="0"/>
              </a:rPr>
              <a:t>καθιστώντας</a:t>
            </a:r>
            <a:r>
              <a:rPr lang="en-US" altLang="el-GR" sz="2000" dirty="0" smtClean="0">
                <a:latin typeface="Corbel" pitchFamily="34" charset="0"/>
              </a:rPr>
              <a:t> </a:t>
            </a:r>
            <a:r>
              <a:rPr lang="en-US" altLang="el-GR" sz="2000" dirty="0" err="1" smtClean="0">
                <a:latin typeface="Corbel" pitchFamily="34" charset="0"/>
              </a:rPr>
              <a:t>τον</a:t>
            </a:r>
            <a:r>
              <a:rPr lang="en-US" altLang="el-GR" sz="2000" dirty="0" smtClean="0">
                <a:latin typeface="Corbel" pitchFamily="34" charset="0"/>
              </a:rPr>
              <a:t> </a:t>
            </a:r>
            <a:r>
              <a:rPr lang="en-US" altLang="el-GR" sz="2000" dirty="0" err="1" smtClean="0">
                <a:latin typeface="Corbel" pitchFamily="34" charset="0"/>
              </a:rPr>
              <a:t>υπεύθυνο</a:t>
            </a:r>
            <a:r>
              <a:rPr lang="en-US" altLang="el-GR" sz="2000" dirty="0" smtClean="0">
                <a:latin typeface="Corbel" pitchFamily="34" charset="0"/>
              </a:rPr>
              <a:t> </a:t>
            </a:r>
          </a:p>
          <a:p>
            <a:pPr eaLnBrk="1" hangingPunct="1">
              <a:lnSpc>
                <a:spcPct val="80000"/>
              </a:lnSpc>
            </a:pPr>
            <a:endParaRPr lang="en-US" altLang="el-GR" sz="2800" dirty="0" smtClean="0">
              <a:latin typeface="+mn-l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p:cNvSpPr>
          <p:nvPr>
            <p:ph type="ctrTitle"/>
          </p:nvPr>
        </p:nvSpPr>
        <p:spPr>
          <a:xfrm>
            <a:off x="1727200" y="1795463"/>
            <a:ext cx="5722938" cy="1827212"/>
          </a:xfrm>
        </p:spPr>
        <p:txBody>
          <a:bodyPr/>
          <a:lstStyle/>
          <a:p>
            <a:pPr eaLnBrk="1" hangingPunct="1"/>
            <a:r>
              <a:rPr lang="en-US" altLang="el-GR" sz="3200" dirty="0" smtClean="0">
                <a:latin typeface="+mn-lt"/>
              </a:rPr>
              <a:t/>
            </a:r>
            <a:br>
              <a:rPr lang="en-US" altLang="el-GR" sz="3200" dirty="0" smtClean="0">
                <a:latin typeface="+mn-lt"/>
              </a:rPr>
            </a:br>
            <a:endParaRPr lang="el-GR" altLang="el-GR" sz="3200" dirty="0" smtClean="0">
              <a:latin typeface="+mn-lt"/>
            </a:endParaRPr>
          </a:p>
        </p:txBody>
      </p:sp>
      <p:sp>
        <p:nvSpPr>
          <p:cNvPr id="44035" name="Rectangle 3"/>
          <p:cNvSpPr>
            <a:spLocks noGrp="1"/>
          </p:cNvSpPr>
          <p:nvPr>
            <p:ph type="subTitle" idx="1"/>
          </p:nvPr>
        </p:nvSpPr>
        <p:spPr>
          <a:xfrm>
            <a:off x="1143000" y="1447800"/>
            <a:ext cx="6813550" cy="4213225"/>
          </a:xfrm>
        </p:spPr>
        <p:txBody>
          <a:bodyPr rtlCol="0">
            <a:normAutofit lnSpcReduction="10000"/>
          </a:bodyPr>
          <a:lstStyle/>
          <a:p>
            <a:pPr algn="just" eaLnBrk="1" fontAlgn="auto" hangingPunct="1">
              <a:lnSpc>
                <a:spcPct val="90000"/>
              </a:lnSpc>
              <a:spcAft>
                <a:spcPts val="0"/>
              </a:spcAft>
              <a:defRPr/>
            </a:pPr>
            <a:r>
              <a:rPr lang="el-GR" altLang="el-GR" b="1" dirty="0">
                <a:solidFill>
                  <a:srgbClr val="FF0000"/>
                </a:solidFill>
                <a:latin typeface="+mn-lt"/>
              </a:rPr>
              <a:t>Θεματικές Προσεγγίσεις </a:t>
            </a:r>
          </a:p>
          <a:p>
            <a:pPr lvl="1" algn="just" eaLnBrk="1" fontAlgn="auto" hangingPunct="1">
              <a:lnSpc>
                <a:spcPct val="90000"/>
              </a:lnSpc>
              <a:spcAft>
                <a:spcPts val="0"/>
              </a:spcAft>
              <a:defRPr/>
            </a:pPr>
            <a:r>
              <a:rPr lang="el-GR" altLang="el-GR" sz="2000" dirty="0">
                <a:solidFill>
                  <a:schemeClr val="tx1"/>
                </a:solidFill>
                <a:latin typeface="+mn-lt"/>
              </a:rPr>
              <a:t>Αναφέρονται ως οι διερευνήσεις θεμάτων που επιλέγει να προτείνει η εκπαιδευτικός, η οποία έχει σχεδιάσει την πορεία τους και έχει προσδιορίσει τη χρονική τους διάρκεια και τους μαθησιακούς στόχους</a:t>
            </a:r>
            <a:r>
              <a:rPr lang="el-GR" altLang="el-GR" sz="2000" dirty="0" smtClean="0">
                <a:solidFill>
                  <a:schemeClr val="tx1"/>
                </a:solidFill>
                <a:latin typeface="+mn-lt"/>
              </a:rPr>
              <a:t>.</a:t>
            </a:r>
            <a:endParaRPr lang="el-GR" altLang="el-GR" b="1" dirty="0" smtClean="0">
              <a:solidFill>
                <a:srgbClr val="FF0000"/>
              </a:solidFill>
              <a:latin typeface="+mn-lt"/>
            </a:endParaRPr>
          </a:p>
          <a:p>
            <a:pPr algn="just" eaLnBrk="1" fontAlgn="auto" hangingPunct="1">
              <a:lnSpc>
                <a:spcPct val="90000"/>
              </a:lnSpc>
              <a:spcAft>
                <a:spcPts val="0"/>
              </a:spcAft>
              <a:defRPr/>
            </a:pPr>
            <a:r>
              <a:rPr lang="el-GR" altLang="el-GR" b="1" dirty="0" smtClean="0">
                <a:solidFill>
                  <a:srgbClr val="FF0000"/>
                </a:solidFill>
                <a:latin typeface="+mn-lt"/>
              </a:rPr>
              <a:t>Σχέδια εργασίας</a:t>
            </a:r>
          </a:p>
          <a:p>
            <a:pPr lvl="1" algn="just" eaLnBrk="1" fontAlgn="auto" hangingPunct="1">
              <a:lnSpc>
                <a:spcPct val="90000"/>
              </a:lnSpc>
              <a:spcAft>
                <a:spcPts val="0"/>
              </a:spcAft>
              <a:defRPr/>
            </a:pPr>
            <a:r>
              <a:rPr lang="el-GR" altLang="el-GR" sz="2000" dirty="0" smtClean="0">
                <a:solidFill>
                  <a:schemeClr val="tx1"/>
                </a:solidFill>
                <a:latin typeface="+mn-lt"/>
              </a:rPr>
              <a:t>Αποδίδονται σε διερευνήσεις θεμάτων που αναδύονται από τα ίδια τα παιδιά, τα οποία, στο πλαίσιο των συζητήσεων που αναπτύσσονται με την υποστήριξη της εκπαιδευτικού, πραγματοποιούν επιλογές που καθορίζουν την εξέλιξή τους. </a:t>
            </a:r>
          </a:p>
          <a:p>
            <a:pPr algn="just" eaLnBrk="1" fontAlgn="auto" hangingPunct="1">
              <a:lnSpc>
                <a:spcPct val="90000"/>
              </a:lnSpc>
              <a:spcAft>
                <a:spcPts val="0"/>
              </a:spcAft>
              <a:defRPr/>
            </a:pPr>
            <a:r>
              <a:rPr lang="el-GR" altLang="el-GR" b="1" dirty="0" smtClean="0">
                <a:solidFill>
                  <a:srgbClr val="FF0000"/>
                </a:solidFill>
                <a:latin typeface="+mn-lt"/>
              </a:rPr>
              <a:t>Διαφορά</a:t>
            </a:r>
          </a:p>
          <a:p>
            <a:pPr algn="just" eaLnBrk="1" fontAlgn="auto" hangingPunct="1">
              <a:lnSpc>
                <a:spcPct val="90000"/>
              </a:lnSpc>
              <a:spcAft>
                <a:spcPts val="0"/>
              </a:spcAft>
              <a:defRPr/>
            </a:pPr>
            <a:r>
              <a:rPr lang="el-GR" altLang="el-GR" sz="2000" dirty="0" smtClean="0">
                <a:solidFill>
                  <a:schemeClr val="tx1"/>
                </a:solidFill>
                <a:latin typeface="+mn-lt"/>
              </a:rPr>
              <a:t>Έγκειται στο βαθμό ανάδυσης των ουσιαστικών επιλογών και στο βαθμό εμβάθυνσης της μελέτης από τα ίδια τα παιδιά. </a:t>
            </a:r>
          </a:p>
        </p:txBody>
      </p:sp>
      <p:sp>
        <p:nvSpPr>
          <p:cNvPr id="6" name="Rectangle 2"/>
          <p:cNvSpPr txBox="1">
            <a:spLocks noChangeArrowheads="1"/>
          </p:cNvSpPr>
          <p:nvPr/>
        </p:nvSpPr>
        <p:spPr>
          <a:xfrm>
            <a:off x="1043608" y="260648"/>
            <a:ext cx="7543800" cy="620713"/>
          </a:xfrm>
          <a:prstGeom prst="rect">
            <a:avLst/>
          </a:prstGeom>
        </p:spPr>
        <p:txBody>
          <a:bodyPr anchor="b">
            <a:normAutofit fontScale="97500"/>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l-GR" altLang="el-GR" sz="3500" b="1" i="0" u="none" strike="noStrike" kern="1200" cap="none" spc="0" normalizeH="0" baseline="0" noProof="0" dirty="0" smtClean="0">
                <a:ln>
                  <a:noFill/>
                </a:ln>
                <a:solidFill>
                  <a:srgbClr val="572314"/>
                </a:solidFill>
                <a:effectLst>
                  <a:outerShdw blurRad="50000" dist="30000" dir="5400000" algn="tl" rotWithShape="0">
                    <a:srgbClr val="000000">
                      <a:alpha val="30000"/>
                    </a:srgbClr>
                  </a:outerShdw>
                </a:effectLst>
                <a:uLnTx/>
                <a:uFillTx/>
                <a:latin typeface="+mj-lt"/>
                <a:ea typeface="+mj-ea"/>
                <a:cs typeface="+mj-cs"/>
              </a:rPr>
              <a:t>Μεθοδολογικές προσεγγίσεις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p:cNvSpPr>
          <p:nvPr>
            <p:ph type="ctrTitle"/>
          </p:nvPr>
        </p:nvSpPr>
        <p:spPr>
          <a:xfrm>
            <a:off x="1259632" y="188639"/>
            <a:ext cx="6082556" cy="792089"/>
          </a:xfrm>
        </p:spPr>
        <p:txBody>
          <a:bodyPr/>
          <a:lstStyle/>
          <a:p>
            <a:pPr eaLnBrk="1" hangingPunct="1"/>
            <a:r>
              <a:rPr lang="en-US" altLang="el-GR" sz="3600" b="1" dirty="0" err="1" smtClean="0">
                <a:effectLst/>
                <a:latin typeface="Corbel" pitchFamily="34" charset="0"/>
              </a:rPr>
              <a:t>Οδηγός</a:t>
            </a:r>
            <a:r>
              <a:rPr lang="en-US" altLang="el-GR" sz="3600" b="1" dirty="0" smtClean="0">
                <a:effectLst/>
                <a:latin typeface="Corbel" pitchFamily="34" charset="0"/>
              </a:rPr>
              <a:t> </a:t>
            </a:r>
            <a:r>
              <a:rPr lang="en-US" altLang="el-GR" sz="3600" b="1" dirty="0" err="1" smtClean="0">
                <a:effectLst/>
                <a:latin typeface="Corbel" pitchFamily="34" charset="0"/>
              </a:rPr>
              <a:t>Νηπιαγωγού</a:t>
            </a:r>
            <a:r>
              <a:rPr lang="el-GR" altLang="el-GR" sz="3600" b="1" dirty="0" smtClean="0">
                <a:effectLst/>
                <a:latin typeface="Corbel" pitchFamily="34" charset="0"/>
              </a:rPr>
              <a:t> </a:t>
            </a:r>
            <a:r>
              <a:rPr lang="en-US" altLang="el-GR" dirty="0" smtClean="0">
                <a:effectLst/>
                <a:latin typeface="Corbel" pitchFamily="34" charset="0"/>
              </a:rPr>
              <a:t> </a:t>
            </a:r>
            <a:endParaRPr lang="en-US" altLang="el-GR" dirty="0" smtClean="0">
              <a:effectLst/>
              <a:latin typeface="Corbel" pitchFamily="34" charset="0"/>
            </a:endParaRPr>
          </a:p>
        </p:txBody>
      </p:sp>
      <p:sp>
        <p:nvSpPr>
          <p:cNvPr id="50179" name="Rectangle 3"/>
          <p:cNvSpPr>
            <a:spLocks noGrp="1"/>
          </p:cNvSpPr>
          <p:nvPr>
            <p:ph type="subTitle" idx="1"/>
          </p:nvPr>
        </p:nvSpPr>
        <p:spPr>
          <a:xfrm>
            <a:off x="1116013" y="1412875"/>
            <a:ext cx="6840537" cy="4319588"/>
          </a:xfrm>
        </p:spPr>
        <p:txBody>
          <a:bodyPr rtlCol="0">
            <a:normAutofit/>
          </a:bodyPr>
          <a:lstStyle/>
          <a:p>
            <a:pPr algn="just" eaLnBrk="1" fontAlgn="auto" hangingPunct="1">
              <a:spcAft>
                <a:spcPts val="0"/>
              </a:spcAft>
              <a:defRPr/>
            </a:pPr>
            <a:r>
              <a:rPr lang="en-US" altLang="el-GR" dirty="0" err="1" smtClean="0">
                <a:solidFill>
                  <a:schemeClr val="tx1"/>
                </a:solidFill>
                <a:latin typeface="Corbel" pitchFamily="34" charset="0"/>
              </a:rPr>
              <a:t>Με</a:t>
            </a:r>
            <a:r>
              <a:rPr lang="en-US" altLang="el-GR" dirty="0" smtClean="0">
                <a:solidFill>
                  <a:schemeClr val="tx1"/>
                </a:solidFill>
                <a:latin typeface="Corbel" pitchFamily="34" charset="0"/>
              </a:rPr>
              <a:t> β</a:t>
            </a:r>
            <a:r>
              <a:rPr lang="en-US" altLang="el-GR" dirty="0" err="1" smtClean="0">
                <a:solidFill>
                  <a:schemeClr val="tx1"/>
                </a:solidFill>
                <a:latin typeface="Corbel" pitchFamily="34" charset="0"/>
              </a:rPr>
              <a:t>άση</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το</a:t>
            </a:r>
            <a:r>
              <a:rPr lang="en-US" altLang="el-GR" dirty="0" smtClean="0">
                <a:solidFill>
                  <a:schemeClr val="tx1"/>
                </a:solidFill>
                <a:latin typeface="Corbel" pitchFamily="34" charset="0"/>
              </a:rPr>
              <a:t> </a:t>
            </a:r>
            <a:r>
              <a:rPr lang="en-US" altLang="el-GR" dirty="0" err="1" smtClean="0">
                <a:solidFill>
                  <a:schemeClr val="tx1"/>
                </a:solidFill>
                <a:latin typeface="Corbel" pitchFamily="34" charset="0"/>
              </a:rPr>
              <a:t>ισχύον</a:t>
            </a:r>
            <a:r>
              <a:rPr lang="en-US" altLang="el-GR" dirty="0" smtClean="0">
                <a:solidFill>
                  <a:schemeClr val="tx1"/>
                </a:solidFill>
                <a:latin typeface="Corbel" pitchFamily="34" charset="0"/>
              </a:rPr>
              <a:t> ανα</a:t>
            </a:r>
            <a:r>
              <a:rPr lang="en-US" altLang="el-GR" dirty="0" err="1" smtClean="0">
                <a:solidFill>
                  <a:schemeClr val="tx1"/>
                </a:solidFill>
                <a:latin typeface="Corbel" pitchFamily="34" charset="0"/>
              </a:rPr>
              <a:t>λυτικό</a:t>
            </a:r>
            <a:r>
              <a:rPr lang="en-US" altLang="el-GR" dirty="0" smtClean="0">
                <a:solidFill>
                  <a:schemeClr val="tx1"/>
                </a:solidFill>
                <a:latin typeface="Corbel" pitchFamily="34" charset="0"/>
              </a:rPr>
              <a:t> π</a:t>
            </a:r>
            <a:r>
              <a:rPr lang="en-US" altLang="el-GR" dirty="0" err="1" smtClean="0">
                <a:solidFill>
                  <a:schemeClr val="tx1"/>
                </a:solidFill>
                <a:latin typeface="Corbel" pitchFamily="34" charset="0"/>
              </a:rPr>
              <a:t>ρόγρ</a:t>
            </a:r>
            <a:r>
              <a:rPr lang="en-US" altLang="el-GR" dirty="0" smtClean="0">
                <a:solidFill>
                  <a:schemeClr val="tx1"/>
                </a:solidFill>
                <a:latin typeface="Corbel" pitchFamily="34" charset="0"/>
              </a:rPr>
              <a:t>αμμα έχει γραφτεί το βιβλίο με τίτλο «Οδηγός Νηπιαγωγού: Εκπαιδευτικοί σχεδιασμοί- Δημιουργικά περιβάλλοντα μάθησης» </a:t>
            </a:r>
          </a:p>
          <a:p>
            <a:pPr marL="800100" lvl="1" indent="-342900" algn="just" eaLnBrk="1" fontAlgn="auto" hangingPunct="1">
              <a:spcAft>
                <a:spcPts val="0"/>
              </a:spcAft>
              <a:buFont typeface="Arial" panose="020B0604020202020204" pitchFamily="34" charset="0"/>
              <a:buChar char="•"/>
              <a:defRPr/>
            </a:pPr>
            <a:r>
              <a:rPr lang="en-US" altLang="el-GR" sz="2000" dirty="0">
                <a:solidFill>
                  <a:schemeClr val="tx1"/>
                </a:solidFill>
                <a:latin typeface="Corbel" pitchFamily="34" charset="0"/>
              </a:rPr>
              <a:t>απ</a:t>
            </a:r>
            <a:r>
              <a:rPr lang="en-US" altLang="el-GR" sz="2000" dirty="0" err="1">
                <a:solidFill>
                  <a:schemeClr val="tx1"/>
                </a:solidFill>
                <a:latin typeface="Corbel" pitchFamily="34" charset="0"/>
              </a:rPr>
              <a:t>οτελεί</a:t>
            </a:r>
            <a:r>
              <a:rPr lang="en-US" altLang="el-GR" sz="2000" dirty="0">
                <a:solidFill>
                  <a:schemeClr val="tx1"/>
                </a:solidFill>
                <a:latin typeface="Corbel" pitchFamily="34" charset="0"/>
              </a:rPr>
              <a:t> </a:t>
            </a:r>
            <a:r>
              <a:rPr lang="en-US" altLang="el-GR" sz="2000" dirty="0" err="1">
                <a:solidFill>
                  <a:schemeClr val="tx1"/>
                </a:solidFill>
                <a:latin typeface="Corbel" pitchFamily="34" charset="0"/>
              </a:rPr>
              <a:t>χρήσιμο</a:t>
            </a:r>
            <a:r>
              <a:rPr lang="en-US" altLang="el-GR" sz="2000" dirty="0">
                <a:solidFill>
                  <a:schemeClr val="tx1"/>
                </a:solidFill>
                <a:latin typeface="Corbel" pitchFamily="34" charset="0"/>
              </a:rPr>
              <a:t> </a:t>
            </a:r>
            <a:r>
              <a:rPr lang="en-US" altLang="el-GR" sz="2000" dirty="0" err="1">
                <a:solidFill>
                  <a:schemeClr val="tx1"/>
                </a:solidFill>
                <a:latin typeface="Corbel" pitchFamily="34" charset="0"/>
              </a:rPr>
              <a:t>μεθοδολογικό</a:t>
            </a:r>
            <a:r>
              <a:rPr lang="en-US" altLang="el-GR" sz="2000" dirty="0">
                <a:solidFill>
                  <a:schemeClr val="tx1"/>
                </a:solidFill>
                <a:latin typeface="Corbel" pitchFamily="34" charset="0"/>
              </a:rPr>
              <a:t> </a:t>
            </a:r>
            <a:r>
              <a:rPr lang="en-US" altLang="el-GR" sz="2000" dirty="0" err="1">
                <a:solidFill>
                  <a:schemeClr val="tx1"/>
                </a:solidFill>
                <a:latin typeface="Corbel" pitchFamily="34" charset="0"/>
              </a:rPr>
              <a:t>εργ</a:t>
            </a:r>
            <a:r>
              <a:rPr lang="en-US" altLang="el-GR" sz="2000" dirty="0">
                <a:solidFill>
                  <a:schemeClr val="tx1"/>
                </a:solidFill>
                <a:latin typeface="Corbel" pitchFamily="34" charset="0"/>
              </a:rPr>
              <a:t>αλείο για κάθε νηπιαγωγό </a:t>
            </a:r>
          </a:p>
          <a:p>
            <a:pPr marL="800100" lvl="1" indent="-342900" algn="just" eaLnBrk="1" fontAlgn="auto" hangingPunct="1">
              <a:spcAft>
                <a:spcPts val="0"/>
              </a:spcAft>
              <a:buFont typeface="Arial" panose="020B0604020202020204" pitchFamily="34" charset="0"/>
              <a:buChar char="•"/>
              <a:defRPr/>
            </a:pPr>
            <a:r>
              <a:rPr lang="en-US" altLang="el-GR" sz="2000" dirty="0" err="1">
                <a:solidFill>
                  <a:schemeClr val="tx1"/>
                </a:solidFill>
                <a:latin typeface="Corbel" pitchFamily="34" charset="0"/>
              </a:rPr>
              <a:t>στόχοι</a:t>
            </a:r>
            <a:r>
              <a:rPr lang="en-US" altLang="el-GR" sz="2000" dirty="0">
                <a:solidFill>
                  <a:schemeClr val="tx1"/>
                </a:solidFill>
                <a:latin typeface="Corbel" pitchFamily="34" charset="0"/>
              </a:rPr>
              <a:t> </a:t>
            </a:r>
            <a:r>
              <a:rPr lang="en-US" altLang="el-GR" sz="2000" dirty="0" err="1">
                <a:solidFill>
                  <a:schemeClr val="tx1"/>
                </a:solidFill>
                <a:latin typeface="Corbel" pitchFamily="34" charset="0"/>
              </a:rPr>
              <a:t>του</a:t>
            </a:r>
            <a:r>
              <a:rPr lang="en-US" altLang="el-GR" sz="2000" dirty="0">
                <a:solidFill>
                  <a:schemeClr val="tx1"/>
                </a:solidFill>
                <a:latin typeface="Corbel" pitchFamily="34" charset="0"/>
              </a:rPr>
              <a:t> βιβ</a:t>
            </a:r>
            <a:r>
              <a:rPr lang="en-US" altLang="el-GR" sz="2000" dirty="0" err="1">
                <a:solidFill>
                  <a:schemeClr val="tx1"/>
                </a:solidFill>
                <a:latin typeface="Corbel" pitchFamily="34" charset="0"/>
              </a:rPr>
              <a:t>λίου</a:t>
            </a:r>
            <a:r>
              <a:rPr lang="en-US" altLang="el-GR" sz="2000" dirty="0">
                <a:solidFill>
                  <a:schemeClr val="tx1"/>
                </a:solidFill>
                <a:latin typeface="Corbel" pitchFamily="34" charset="0"/>
              </a:rPr>
              <a:t> </a:t>
            </a:r>
            <a:r>
              <a:rPr lang="en-US" altLang="el-GR" sz="2000" dirty="0" err="1">
                <a:solidFill>
                  <a:schemeClr val="tx1"/>
                </a:solidFill>
                <a:latin typeface="Corbel" pitchFamily="34" charset="0"/>
              </a:rPr>
              <a:t>είν</a:t>
            </a:r>
            <a:r>
              <a:rPr lang="en-US" altLang="el-GR" sz="2000" dirty="0">
                <a:solidFill>
                  <a:schemeClr val="tx1"/>
                </a:solidFill>
                <a:latin typeface="Corbel" pitchFamily="34" charset="0"/>
              </a:rPr>
              <a:t>αι να αποτελέσει μια βάση θεωρητικής και μεθοδολογικής υποστήριξης αλλά και μια βάση άμεσων παραδειγμάτων </a:t>
            </a:r>
          </a:p>
          <a:p>
            <a:pPr lvl="1" algn="just" eaLnBrk="1" fontAlgn="auto" hangingPunct="1">
              <a:spcAft>
                <a:spcPts val="0"/>
              </a:spcAft>
              <a:defRPr/>
            </a:pPr>
            <a:endParaRPr lang="en-US" altLang="el-GR" sz="2600" dirty="0" smtClean="0">
              <a:solidFill>
                <a:schemeClr val="tx1"/>
              </a:solidFill>
              <a:latin typeface="+mn-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p:cNvSpPr>
          <p:nvPr>
            <p:ph type="ctrTitle"/>
          </p:nvPr>
        </p:nvSpPr>
        <p:spPr>
          <a:xfrm>
            <a:off x="1115616" y="332656"/>
            <a:ext cx="7416824" cy="864096"/>
          </a:xfrm>
        </p:spPr>
        <p:txBody>
          <a:bodyPr>
            <a:normAutofit/>
          </a:bodyPr>
          <a:lstStyle/>
          <a:p>
            <a:pPr eaLnBrk="1" hangingPunct="1"/>
            <a:r>
              <a:rPr lang="en-US" altLang="el-GR" sz="3600" b="1" dirty="0" err="1" smtClean="0">
                <a:latin typeface="Corbel" pitchFamily="34" charset="0"/>
              </a:rPr>
              <a:t>Αναλυτικά</a:t>
            </a:r>
            <a:r>
              <a:rPr lang="en-US" altLang="el-GR" sz="3600" b="1" dirty="0" smtClean="0">
                <a:latin typeface="Corbel" pitchFamily="34" charset="0"/>
              </a:rPr>
              <a:t> </a:t>
            </a:r>
            <a:r>
              <a:rPr lang="en-US" altLang="el-GR" sz="3600" b="1" dirty="0" err="1" smtClean="0">
                <a:latin typeface="Corbel" pitchFamily="34" charset="0"/>
              </a:rPr>
              <a:t>Προγράμματα</a:t>
            </a:r>
            <a:r>
              <a:rPr lang="en-US" altLang="el-GR" sz="3600" b="1" dirty="0" smtClean="0">
                <a:latin typeface="Corbel" pitchFamily="34" charset="0"/>
              </a:rPr>
              <a:t> </a:t>
            </a:r>
            <a:r>
              <a:rPr lang="en-US" altLang="el-GR" sz="3600" b="1" dirty="0" err="1" smtClean="0">
                <a:latin typeface="Corbel" pitchFamily="34" charset="0"/>
              </a:rPr>
              <a:t>Σπουδών</a:t>
            </a:r>
            <a:r>
              <a:rPr lang="en-US" altLang="el-GR" sz="3900" dirty="0" smtClean="0">
                <a:latin typeface="Corbel" pitchFamily="34" charset="0"/>
              </a:rPr>
              <a:t> </a:t>
            </a:r>
          </a:p>
        </p:txBody>
      </p:sp>
      <p:sp>
        <p:nvSpPr>
          <p:cNvPr id="19459" name="Rectangle 3"/>
          <p:cNvSpPr>
            <a:spLocks noGrp="1"/>
          </p:cNvSpPr>
          <p:nvPr>
            <p:ph type="subTitle" idx="1"/>
          </p:nvPr>
        </p:nvSpPr>
        <p:spPr>
          <a:xfrm>
            <a:off x="1116013" y="1268413"/>
            <a:ext cx="6911975" cy="4240212"/>
          </a:xfrm>
        </p:spPr>
        <p:txBody>
          <a:bodyPr rtlCol="0">
            <a:normAutofit lnSpcReduction="10000"/>
          </a:bodyPr>
          <a:lstStyle/>
          <a:p>
            <a:pPr eaLnBrk="1" fontAlgn="auto" hangingPunct="1">
              <a:lnSpc>
                <a:spcPct val="90000"/>
              </a:lnSpc>
              <a:spcAft>
                <a:spcPts val="0"/>
              </a:spcAft>
              <a:defRPr/>
            </a:pPr>
            <a:r>
              <a:rPr lang="el-GR" altLang="el-GR" sz="2800" b="1" dirty="0" smtClean="0">
                <a:latin typeface="+mn-lt"/>
              </a:rPr>
              <a:t>Τι είναι τα ΑΠΣ;</a:t>
            </a:r>
          </a:p>
          <a:p>
            <a:pPr lvl="1" eaLnBrk="1" fontAlgn="auto" hangingPunct="1">
              <a:lnSpc>
                <a:spcPct val="90000"/>
              </a:lnSpc>
              <a:spcAft>
                <a:spcPts val="0"/>
              </a:spcAft>
              <a:defRPr/>
            </a:pPr>
            <a:endParaRPr lang="el-GR" altLang="el-GR" sz="2400" dirty="0" smtClean="0">
              <a:latin typeface="+mn-lt"/>
            </a:endParaRPr>
          </a:p>
          <a:p>
            <a:pPr lvl="1" eaLnBrk="1" fontAlgn="auto" hangingPunct="1">
              <a:lnSpc>
                <a:spcPct val="90000"/>
              </a:lnSpc>
              <a:spcAft>
                <a:spcPts val="0"/>
              </a:spcAft>
              <a:defRPr/>
            </a:pPr>
            <a:endParaRPr lang="el-GR" altLang="el-GR" sz="2400" dirty="0">
              <a:latin typeface="+mn-lt"/>
            </a:endParaRPr>
          </a:p>
          <a:p>
            <a:pPr lvl="1" eaLnBrk="1" fontAlgn="auto" hangingPunct="1">
              <a:lnSpc>
                <a:spcPct val="90000"/>
              </a:lnSpc>
              <a:spcAft>
                <a:spcPts val="0"/>
              </a:spcAft>
              <a:defRPr/>
            </a:pPr>
            <a:r>
              <a:rPr lang="en-US" altLang="el-GR" sz="2400" dirty="0">
                <a:solidFill>
                  <a:schemeClr val="tx1"/>
                </a:solidFill>
                <a:latin typeface="Corbel" pitchFamily="34" charset="0"/>
              </a:rPr>
              <a:t>«</a:t>
            </a:r>
            <a:r>
              <a:rPr lang="el-GR" altLang="el-GR" sz="2400" dirty="0">
                <a:solidFill>
                  <a:schemeClr val="tx1"/>
                </a:solidFill>
                <a:latin typeface="Corbel" pitchFamily="34" charset="0"/>
              </a:rPr>
              <a:t>…</a:t>
            </a:r>
            <a:r>
              <a:rPr lang="en-US" altLang="el-GR" sz="2400" dirty="0">
                <a:solidFill>
                  <a:schemeClr val="tx1"/>
                </a:solidFill>
                <a:latin typeface="Corbel" pitchFamily="34" charset="0"/>
              </a:rPr>
              <a:t>επ</a:t>
            </a:r>
            <a:r>
              <a:rPr lang="en-US" altLang="el-GR" sz="2400" dirty="0" err="1">
                <a:solidFill>
                  <a:schemeClr val="tx1"/>
                </a:solidFill>
                <a:latin typeface="Corbel" pitchFamily="34" charset="0"/>
              </a:rPr>
              <a:t>ίσημ</a:t>
            </a:r>
            <a:r>
              <a:rPr lang="en-US" altLang="el-GR" sz="2400" dirty="0">
                <a:solidFill>
                  <a:schemeClr val="tx1"/>
                </a:solidFill>
                <a:latin typeface="Corbel" pitchFamily="34" charset="0"/>
              </a:rPr>
              <a:t>α νομικά κείμενα, τα οποία καθορίζουν τα μορφωτικά αγαθά, δηλαδή τη διδακτέα ύλη, </a:t>
            </a:r>
          </a:p>
          <a:p>
            <a:pPr lvl="1" eaLnBrk="1" fontAlgn="auto" hangingPunct="1">
              <a:lnSpc>
                <a:spcPct val="90000"/>
              </a:lnSpc>
              <a:spcAft>
                <a:spcPts val="0"/>
              </a:spcAft>
              <a:defRPr/>
            </a:pPr>
            <a:r>
              <a:rPr lang="en-US" altLang="el-GR" sz="2400" dirty="0">
                <a:solidFill>
                  <a:schemeClr val="tx1"/>
                </a:solidFill>
                <a:latin typeface="Corbel" pitchFamily="34" charset="0"/>
              </a:rPr>
              <a:t>π</a:t>
            </a:r>
            <a:r>
              <a:rPr lang="en-US" altLang="el-GR" sz="2400" dirty="0" err="1">
                <a:solidFill>
                  <a:schemeClr val="tx1"/>
                </a:solidFill>
                <a:latin typeface="Corbel" pitchFamily="34" charset="0"/>
              </a:rPr>
              <a:t>εριέχουν</a:t>
            </a:r>
            <a:r>
              <a:rPr lang="en-US" altLang="el-GR" sz="2400" dirty="0">
                <a:solidFill>
                  <a:schemeClr val="tx1"/>
                </a:solidFill>
                <a:latin typeface="Corbel" pitchFamily="34" charset="0"/>
              </a:rPr>
              <a:t> </a:t>
            </a:r>
            <a:r>
              <a:rPr lang="en-US" altLang="el-GR" sz="2400" dirty="0" err="1">
                <a:solidFill>
                  <a:schemeClr val="tx1"/>
                </a:solidFill>
                <a:latin typeface="Corbel" pitchFamily="34" charset="0"/>
              </a:rPr>
              <a:t>γενικούς</a:t>
            </a:r>
            <a:r>
              <a:rPr lang="en-US" altLang="el-GR" sz="2400" dirty="0">
                <a:solidFill>
                  <a:schemeClr val="tx1"/>
                </a:solidFill>
                <a:latin typeface="Corbel" pitchFamily="34" charset="0"/>
              </a:rPr>
              <a:t> </a:t>
            </a:r>
            <a:r>
              <a:rPr lang="en-US" altLang="el-GR" sz="2400" dirty="0" err="1">
                <a:solidFill>
                  <a:schemeClr val="tx1"/>
                </a:solidFill>
                <a:latin typeface="Corbel" pitchFamily="34" charset="0"/>
              </a:rPr>
              <a:t>σκο</a:t>
            </a:r>
            <a:r>
              <a:rPr lang="en-US" altLang="el-GR" sz="2400" dirty="0">
                <a:solidFill>
                  <a:schemeClr val="tx1"/>
                </a:solidFill>
                <a:latin typeface="Corbel" pitchFamily="34" charset="0"/>
              </a:rPr>
              <a:t>πούς διδασκαλίας, συνήθως περιλαμβάνουν διδακτικές και μεθοδολογικές οδηγίες, </a:t>
            </a:r>
          </a:p>
          <a:p>
            <a:pPr lvl="1" eaLnBrk="1" fontAlgn="auto" hangingPunct="1">
              <a:lnSpc>
                <a:spcPct val="90000"/>
              </a:lnSpc>
              <a:spcAft>
                <a:spcPts val="0"/>
              </a:spcAft>
              <a:defRPr/>
            </a:pPr>
            <a:r>
              <a:rPr lang="en-US" altLang="el-GR" sz="2400" dirty="0">
                <a:solidFill>
                  <a:schemeClr val="tx1"/>
                </a:solidFill>
                <a:latin typeface="Corbel" pitchFamily="34" charset="0"/>
              </a:rPr>
              <a:t>και </a:t>
            </a:r>
            <a:r>
              <a:rPr lang="en-US" altLang="el-GR" sz="2400" dirty="0" err="1">
                <a:solidFill>
                  <a:schemeClr val="tx1"/>
                </a:solidFill>
                <a:latin typeface="Corbel" pitchFamily="34" charset="0"/>
              </a:rPr>
              <a:t>όχι</a:t>
            </a:r>
            <a:r>
              <a:rPr lang="en-US" altLang="el-GR" sz="2400" dirty="0">
                <a:solidFill>
                  <a:schemeClr val="tx1"/>
                </a:solidFill>
                <a:latin typeface="Corbel" pitchFamily="34" charset="0"/>
              </a:rPr>
              <a:t> σπ</a:t>
            </a:r>
            <a:r>
              <a:rPr lang="en-US" altLang="el-GR" sz="2400" dirty="0" err="1">
                <a:solidFill>
                  <a:schemeClr val="tx1"/>
                </a:solidFill>
                <a:latin typeface="Corbel" pitchFamily="34" charset="0"/>
              </a:rPr>
              <a:t>άνι</a:t>
            </a:r>
            <a:r>
              <a:rPr lang="en-US" altLang="el-GR" sz="2400" dirty="0">
                <a:solidFill>
                  <a:schemeClr val="tx1"/>
                </a:solidFill>
                <a:latin typeface="Corbel" pitchFamily="34" charset="0"/>
              </a:rPr>
              <a:t>α έχουν ενσωματωμένο και το ωρολόγιο πρόγραμμα του σχολείου»</a:t>
            </a:r>
            <a:r>
              <a:rPr lang="en-US" altLang="el-GR" sz="2400" dirty="0" smtClean="0">
                <a:latin typeface="Corbel" pitchFamily="34" charset="0"/>
              </a:rPr>
              <a:t> (Κιτσαράς, 2004) </a:t>
            </a:r>
          </a:p>
          <a:p>
            <a:pPr eaLnBrk="1" fontAlgn="auto" hangingPunct="1">
              <a:lnSpc>
                <a:spcPct val="90000"/>
              </a:lnSpc>
              <a:spcAft>
                <a:spcPts val="0"/>
              </a:spcAft>
              <a:defRPr/>
            </a:pPr>
            <a:endParaRPr lang="en-US" altLang="el-GR" sz="2800" dirty="0" smtClean="0">
              <a:latin typeface="+mn-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p:cNvSpPr>
          <p:nvPr>
            <p:ph type="ctrTitle"/>
          </p:nvPr>
        </p:nvSpPr>
        <p:spPr>
          <a:xfrm>
            <a:off x="1115617" y="404664"/>
            <a:ext cx="8028384" cy="886495"/>
          </a:xfrm>
          <a:extLst/>
        </p:spPr>
        <p:txBody>
          <a:bodyPr rtlCol="0">
            <a:normAutofit fontScale="90000"/>
          </a:bodyPr>
          <a:lstStyle/>
          <a:p>
            <a:pPr eaLnBrk="1" fontAlgn="auto" hangingPunct="1">
              <a:spcAft>
                <a:spcPts val="0"/>
              </a:spcAft>
              <a:defRPr/>
            </a:pPr>
            <a:r>
              <a:rPr lang="en-US" sz="4000" b="1" dirty="0" smtClean="0">
                <a:effectLst/>
                <a:latin typeface="+mn-lt"/>
              </a:rPr>
              <a:t/>
            </a:r>
            <a:br>
              <a:rPr lang="en-US" sz="4000" b="1" dirty="0" smtClean="0">
                <a:effectLst/>
                <a:latin typeface="+mn-lt"/>
              </a:rPr>
            </a:br>
            <a:r>
              <a:rPr lang="en-US" sz="3600" b="1" dirty="0" smtClean="0">
                <a:effectLst/>
                <a:latin typeface="Corbel" pitchFamily="34" charset="0"/>
              </a:rPr>
              <a:t>Η </a:t>
            </a:r>
            <a:r>
              <a:rPr lang="en-US" sz="3600" b="1" dirty="0" err="1" smtClean="0">
                <a:effectLst/>
                <a:latin typeface="Corbel" pitchFamily="34" charset="0"/>
              </a:rPr>
              <a:t>σημ</a:t>
            </a:r>
            <a:r>
              <a:rPr lang="en-US" sz="3600" b="1" dirty="0" smtClean="0">
                <a:effectLst/>
                <a:latin typeface="Corbel" pitchFamily="34" charset="0"/>
              </a:rPr>
              <a:t>ασία των </a:t>
            </a:r>
            <a:r>
              <a:rPr lang="el-GR" sz="3600" b="1" dirty="0" smtClean="0">
                <a:effectLst/>
                <a:latin typeface="Corbel" pitchFamily="34" charset="0"/>
              </a:rPr>
              <a:t>Α</a:t>
            </a:r>
            <a:r>
              <a:rPr lang="en-US" sz="3600" b="1" dirty="0" smtClean="0">
                <a:effectLst/>
                <a:latin typeface="Corbel" pitchFamily="34" charset="0"/>
              </a:rPr>
              <a:t>να</a:t>
            </a:r>
            <a:r>
              <a:rPr lang="en-US" sz="3600" b="1" dirty="0" err="1" smtClean="0">
                <a:effectLst/>
                <a:latin typeface="Corbel" pitchFamily="34" charset="0"/>
              </a:rPr>
              <a:t>λυτικών</a:t>
            </a:r>
            <a:r>
              <a:rPr lang="en-US" sz="3600" b="1" dirty="0" smtClean="0">
                <a:effectLst/>
                <a:latin typeface="Corbel" pitchFamily="34" charset="0"/>
              </a:rPr>
              <a:t> </a:t>
            </a:r>
            <a:r>
              <a:rPr lang="el-GR" sz="3600" b="1" dirty="0" smtClean="0">
                <a:effectLst/>
                <a:latin typeface="Corbel" pitchFamily="34" charset="0"/>
              </a:rPr>
              <a:t>Π</a:t>
            </a:r>
            <a:r>
              <a:rPr lang="en-US" sz="3600" b="1" dirty="0" err="1" smtClean="0">
                <a:effectLst/>
                <a:latin typeface="Corbel" pitchFamily="34" charset="0"/>
              </a:rPr>
              <a:t>ρογρ</a:t>
            </a:r>
            <a:r>
              <a:rPr lang="en-US" sz="3600" b="1" dirty="0" smtClean="0">
                <a:effectLst/>
                <a:latin typeface="Corbel" pitchFamily="34" charset="0"/>
              </a:rPr>
              <a:t>αμμάτων</a:t>
            </a:r>
            <a:r>
              <a:rPr lang="el-GR" sz="3600" b="1" dirty="0" smtClean="0">
                <a:effectLst/>
                <a:latin typeface="Corbel" pitchFamily="34" charset="0"/>
              </a:rPr>
              <a:t> Σπουδών</a:t>
            </a:r>
            <a:r>
              <a:rPr lang="en-US" sz="3600" b="1" dirty="0" smtClean="0">
                <a:effectLst/>
                <a:latin typeface="Corbel" pitchFamily="34" charset="0"/>
              </a:rPr>
              <a:t> </a:t>
            </a:r>
          </a:p>
        </p:txBody>
      </p:sp>
      <p:sp>
        <p:nvSpPr>
          <p:cNvPr id="7171" name="Rectangle 3"/>
          <p:cNvSpPr>
            <a:spLocks noGrp="1"/>
          </p:cNvSpPr>
          <p:nvPr>
            <p:ph type="subTitle" idx="1"/>
          </p:nvPr>
        </p:nvSpPr>
        <p:spPr>
          <a:xfrm>
            <a:off x="1259632" y="1628800"/>
            <a:ext cx="7272908" cy="4824536"/>
          </a:xfrm>
        </p:spPr>
        <p:txBody>
          <a:bodyPr/>
          <a:lstStyle/>
          <a:p>
            <a:pPr marL="273050" indent="-273050" algn="l" eaLnBrk="1" hangingPunct="1">
              <a:lnSpc>
                <a:spcPct val="80000"/>
              </a:lnSpc>
              <a:buFont typeface="Arial" pitchFamily="34" charset="0"/>
              <a:buChar char="•"/>
              <a:defRPr/>
            </a:pPr>
            <a:r>
              <a:rPr lang="el-GR" altLang="el-GR" sz="2400" dirty="0">
                <a:solidFill>
                  <a:schemeClr val="tx1"/>
                </a:solidFill>
                <a:latin typeface="Corbel" pitchFamily="34" charset="0"/>
              </a:rPr>
              <a:t>Έχουν πολύ μεγάλη </a:t>
            </a:r>
            <a:r>
              <a:rPr lang="el-GR" altLang="el-GR" sz="2400" dirty="0">
                <a:solidFill>
                  <a:srgbClr val="FF0000"/>
                </a:solidFill>
                <a:latin typeface="Corbel" pitchFamily="34" charset="0"/>
              </a:rPr>
              <a:t>σημασία</a:t>
            </a:r>
          </a:p>
          <a:p>
            <a:pPr marL="273050" indent="-273050" algn="l" eaLnBrk="1" hangingPunct="1">
              <a:lnSpc>
                <a:spcPct val="80000"/>
              </a:lnSpc>
              <a:buFont typeface="Arial" pitchFamily="34" charset="0"/>
              <a:buChar char="•"/>
              <a:defRPr/>
            </a:pPr>
            <a:r>
              <a:rPr lang="el-GR" altLang="el-GR" sz="2400" dirty="0">
                <a:solidFill>
                  <a:schemeClr val="tx1"/>
                </a:solidFill>
                <a:latin typeface="Corbel" pitchFamily="34" charset="0"/>
              </a:rPr>
              <a:t>Β</a:t>
            </a:r>
            <a:r>
              <a:rPr lang="en-US" altLang="el-GR" sz="2400" dirty="0" err="1">
                <a:solidFill>
                  <a:schemeClr val="tx1"/>
                </a:solidFill>
                <a:latin typeface="Corbel" pitchFamily="34" charset="0"/>
              </a:rPr>
              <a:t>ρίσκοντ</a:t>
            </a:r>
            <a:r>
              <a:rPr lang="en-US" altLang="el-GR" sz="2400" dirty="0">
                <a:solidFill>
                  <a:schemeClr val="tx1"/>
                </a:solidFill>
                <a:latin typeface="Corbel" pitchFamily="34" charset="0"/>
              </a:rPr>
              <a:t>αι στον </a:t>
            </a:r>
            <a:r>
              <a:rPr lang="en-US" altLang="el-GR" sz="2400" dirty="0">
                <a:solidFill>
                  <a:srgbClr val="FF0000"/>
                </a:solidFill>
                <a:latin typeface="Corbel" pitchFamily="34" charset="0"/>
              </a:rPr>
              <a:t>πυρήνα</a:t>
            </a:r>
            <a:r>
              <a:rPr lang="en-US" altLang="el-GR" sz="2400" dirty="0">
                <a:solidFill>
                  <a:schemeClr val="tx1"/>
                </a:solidFill>
                <a:latin typeface="Corbel" pitchFamily="34" charset="0"/>
              </a:rPr>
              <a:t> της εκπαιδευτικής διαδικασίας </a:t>
            </a:r>
          </a:p>
          <a:p>
            <a:pPr marL="273050" indent="-273050" algn="l" eaLnBrk="1" hangingPunct="1">
              <a:lnSpc>
                <a:spcPct val="80000"/>
              </a:lnSpc>
              <a:buFont typeface="Arial" pitchFamily="34" charset="0"/>
              <a:buChar char="•"/>
              <a:defRPr/>
            </a:pPr>
            <a:r>
              <a:rPr lang="en-US" altLang="el-GR" sz="2400" dirty="0">
                <a:solidFill>
                  <a:schemeClr val="tx1"/>
                </a:solidFill>
                <a:latin typeface="Corbel" pitchFamily="34" charset="0"/>
              </a:rPr>
              <a:t>Απ</a:t>
            </a:r>
            <a:r>
              <a:rPr lang="en-US" altLang="el-GR" sz="2400" dirty="0" err="1">
                <a:solidFill>
                  <a:schemeClr val="tx1"/>
                </a:solidFill>
                <a:latin typeface="Corbel" pitchFamily="34" charset="0"/>
              </a:rPr>
              <a:t>οτελούν</a:t>
            </a:r>
            <a:r>
              <a:rPr lang="en-US" altLang="el-GR" sz="2400" dirty="0">
                <a:solidFill>
                  <a:schemeClr val="tx1"/>
                </a:solidFill>
                <a:latin typeface="Corbel" pitchFamily="34" charset="0"/>
              </a:rPr>
              <a:t> </a:t>
            </a:r>
            <a:r>
              <a:rPr lang="en-US" altLang="el-GR" sz="2400" dirty="0">
                <a:solidFill>
                  <a:srgbClr val="FF0000"/>
                </a:solidFill>
                <a:latin typeface="Corbel" pitchFamily="34" charset="0"/>
              </a:rPr>
              <a:t>π</a:t>
            </a:r>
            <a:r>
              <a:rPr lang="en-US" altLang="el-GR" sz="2400" dirty="0" err="1">
                <a:solidFill>
                  <a:srgbClr val="FF0000"/>
                </a:solidFill>
                <a:latin typeface="Corbel" pitchFamily="34" charset="0"/>
              </a:rPr>
              <a:t>ολύτιμο</a:t>
            </a:r>
            <a:r>
              <a:rPr lang="en-US" altLang="el-GR" sz="2400" dirty="0">
                <a:solidFill>
                  <a:srgbClr val="FF0000"/>
                </a:solidFill>
                <a:latin typeface="Corbel" pitchFamily="34" charset="0"/>
              </a:rPr>
              <a:t> </a:t>
            </a:r>
            <a:r>
              <a:rPr lang="en-US" altLang="el-GR" sz="2400" dirty="0" err="1">
                <a:solidFill>
                  <a:srgbClr val="FF0000"/>
                </a:solidFill>
                <a:latin typeface="Corbel" pitchFamily="34" charset="0"/>
              </a:rPr>
              <a:t>εργ</a:t>
            </a:r>
            <a:r>
              <a:rPr lang="en-US" altLang="el-GR" sz="2400" dirty="0">
                <a:solidFill>
                  <a:srgbClr val="FF0000"/>
                </a:solidFill>
                <a:latin typeface="Corbel" pitchFamily="34" charset="0"/>
              </a:rPr>
              <a:t>αλείο </a:t>
            </a:r>
            <a:r>
              <a:rPr lang="en-US" altLang="el-GR" sz="2400" dirty="0">
                <a:solidFill>
                  <a:schemeClr val="tx1"/>
                </a:solidFill>
                <a:latin typeface="Corbel" pitchFamily="34" charset="0"/>
              </a:rPr>
              <a:t>για κάθε εκπαιδευτικό προσδιορίζουν τη διδακτέα ύλη</a:t>
            </a:r>
            <a:r>
              <a:rPr lang="el-GR" altLang="el-GR" sz="2400" dirty="0">
                <a:solidFill>
                  <a:schemeClr val="tx1"/>
                </a:solidFill>
                <a:latin typeface="Corbel" pitchFamily="34" charset="0"/>
              </a:rPr>
              <a:t>: </a:t>
            </a:r>
            <a:r>
              <a:rPr lang="en-US" altLang="el-GR" sz="2400" dirty="0" err="1">
                <a:solidFill>
                  <a:schemeClr val="tx1"/>
                </a:solidFill>
                <a:latin typeface="Corbel" pitchFamily="34" charset="0"/>
              </a:rPr>
              <a:t>τι</a:t>
            </a:r>
            <a:r>
              <a:rPr lang="en-US" altLang="el-GR" sz="2400" dirty="0">
                <a:solidFill>
                  <a:schemeClr val="tx1"/>
                </a:solidFill>
                <a:latin typeface="Corbel" pitchFamily="34" charset="0"/>
              </a:rPr>
              <a:t> θα </a:t>
            </a:r>
            <a:r>
              <a:rPr lang="en-US" altLang="el-GR" sz="2400" dirty="0" err="1">
                <a:solidFill>
                  <a:schemeClr val="tx1"/>
                </a:solidFill>
                <a:latin typeface="Corbel" pitchFamily="34" charset="0"/>
              </a:rPr>
              <a:t>διδ</a:t>
            </a:r>
            <a:r>
              <a:rPr lang="en-US" altLang="el-GR" sz="2400" dirty="0">
                <a:solidFill>
                  <a:schemeClr val="tx1"/>
                </a:solidFill>
                <a:latin typeface="Corbel" pitchFamily="34" charset="0"/>
              </a:rPr>
              <a:t>αχθεί ο μαθητής και τη μέθοδο διδασκαλίας, πως δηλαδή θα το διδαχθεί</a:t>
            </a:r>
            <a:endParaRPr lang="el-GR" altLang="el-GR" sz="2400" dirty="0">
              <a:solidFill>
                <a:schemeClr val="tx1"/>
              </a:solidFill>
              <a:latin typeface="Corbel" pitchFamily="34" charset="0"/>
            </a:endParaRPr>
          </a:p>
          <a:p>
            <a:pPr marL="273050" indent="-273050" algn="l" eaLnBrk="1" hangingPunct="1">
              <a:lnSpc>
                <a:spcPct val="80000"/>
              </a:lnSpc>
              <a:buFont typeface="Arial" pitchFamily="34" charset="0"/>
              <a:buChar char="•"/>
              <a:defRPr/>
            </a:pPr>
            <a:r>
              <a:rPr lang="el-GR" altLang="el-GR" sz="2400" dirty="0">
                <a:solidFill>
                  <a:schemeClr val="tx1"/>
                </a:solidFill>
                <a:latin typeface="Corbel" pitchFamily="34" charset="0"/>
              </a:rPr>
              <a:t>Τ</a:t>
            </a:r>
            <a:r>
              <a:rPr lang="en-US" altLang="el-GR" sz="2400" dirty="0">
                <a:solidFill>
                  <a:schemeClr val="tx1"/>
                </a:solidFill>
                <a:latin typeface="Corbel" pitchFamily="34" charset="0"/>
              </a:rPr>
              <a:t>α</a:t>
            </a:r>
            <a:r>
              <a:rPr lang="el-GR" altLang="el-GR" sz="2400" dirty="0">
                <a:solidFill>
                  <a:schemeClr val="tx1"/>
                </a:solidFill>
                <a:latin typeface="Corbel" pitchFamily="34" charset="0"/>
              </a:rPr>
              <a:t> </a:t>
            </a:r>
            <a:r>
              <a:rPr lang="en-US" altLang="el-GR" sz="2400" dirty="0">
                <a:solidFill>
                  <a:schemeClr val="tx1"/>
                </a:solidFill>
                <a:latin typeface="Corbel" pitchFamily="34" charset="0"/>
              </a:rPr>
              <a:t>ανα</a:t>
            </a:r>
            <a:r>
              <a:rPr lang="en-US" altLang="el-GR" sz="2400" dirty="0" err="1">
                <a:solidFill>
                  <a:schemeClr val="tx1"/>
                </a:solidFill>
                <a:latin typeface="Corbel" pitchFamily="34" charset="0"/>
              </a:rPr>
              <a:t>λυτικά</a:t>
            </a:r>
            <a:r>
              <a:rPr lang="en-US" altLang="el-GR" sz="2400" dirty="0">
                <a:solidFill>
                  <a:schemeClr val="tx1"/>
                </a:solidFill>
                <a:latin typeface="Corbel" pitchFamily="34" charset="0"/>
              </a:rPr>
              <a:t> π</a:t>
            </a:r>
            <a:r>
              <a:rPr lang="en-US" altLang="el-GR" sz="2400" dirty="0" err="1">
                <a:solidFill>
                  <a:schemeClr val="tx1"/>
                </a:solidFill>
                <a:latin typeface="Corbel" pitchFamily="34" charset="0"/>
              </a:rPr>
              <a:t>ρογράμμ</a:t>
            </a:r>
            <a:r>
              <a:rPr lang="en-US" altLang="el-GR" sz="2400" dirty="0">
                <a:solidFill>
                  <a:schemeClr val="tx1"/>
                </a:solidFill>
                <a:latin typeface="Corbel" pitchFamily="34" charset="0"/>
              </a:rPr>
              <a:t>ατα, είναι άμεσα </a:t>
            </a:r>
            <a:r>
              <a:rPr lang="en-US" altLang="el-GR" sz="2400" dirty="0">
                <a:solidFill>
                  <a:srgbClr val="FF0000"/>
                </a:solidFill>
                <a:latin typeface="Corbel" pitchFamily="34" charset="0"/>
              </a:rPr>
              <a:t>συνδεδεμένα με </a:t>
            </a:r>
            <a:r>
              <a:rPr lang="en-US" altLang="el-GR" sz="2400" dirty="0">
                <a:solidFill>
                  <a:schemeClr val="tx1"/>
                </a:solidFill>
                <a:latin typeface="Corbel" pitchFamily="34" charset="0"/>
              </a:rPr>
              <a:t>τα σχολικά εγχειρίδια, τα διδακτικά υλικά κ.ά. </a:t>
            </a:r>
          </a:p>
          <a:p>
            <a:pPr marL="273050" indent="-273050" algn="l" eaLnBrk="1" hangingPunct="1">
              <a:lnSpc>
                <a:spcPct val="80000"/>
              </a:lnSpc>
              <a:buFont typeface="Arial" pitchFamily="34" charset="0"/>
              <a:buChar char="•"/>
              <a:defRPr/>
            </a:pPr>
            <a:r>
              <a:rPr lang="en-US" altLang="el-GR" sz="2400" dirty="0" err="1">
                <a:solidFill>
                  <a:schemeClr val="tx1"/>
                </a:solidFill>
                <a:latin typeface="Corbel" pitchFamily="34" charset="0"/>
              </a:rPr>
              <a:t>Είν</a:t>
            </a:r>
            <a:r>
              <a:rPr lang="en-US" altLang="el-GR" sz="2400" dirty="0">
                <a:solidFill>
                  <a:schemeClr val="tx1"/>
                </a:solidFill>
                <a:latin typeface="Corbel" pitchFamily="34" charset="0"/>
              </a:rPr>
              <a:t>αι σημαντικό τα προγράμματα να ικανοποιούν τις </a:t>
            </a:r>
            <a:r>
              <a:rPr lang="en-US" altLang="el-GR" sz="2400" dirty="0">
                <a:solidFill>
                  <a:srgbClr val="FF0000"/>
                </a:solidFill>
                <a:latin typeface="Corbel" pitchFamily="34" charset="0"/>
              </a:rPr>
              <a:t>διαφοροποιημένες ανάγκες </a:t>
            </a:r>
            <a:r>
              <a:rPr lang="en-US" altLang="el-GR" sz="2400" dirty="0">
                <a:solidFill>
                  <a:schemeClr val="tx1"/>
                </a:solidFill>
                <a:latin typeface="Corbel" pitchFamily="34" charset="0"/>
              </a:rPr>
              <a:t>και να ανταποκρίνονται στην ευρεία </a:t>
            </a:r>
            <a:r>
              <a:rPr lang="en-US" altLang="el-GR" sz="2400" dirty="0">
                <a:solidFill>
                  <a:srgbClr val="FF0000"/>
                </a:solidFill>
                <a:latin typeface="Corbel" pitchFamily="34" charset="0"/>
              </a:rPr>
              <a:t>κλίμακα ενδιαφερόντων και δυνατοτήτων</a:t>
            </a:r>
            <a:r>
              <a:rPr lang="en-US" altLang="el-GR" sz="2400" dirty="0">
                <a:solidFill>
                  <a:schemeClr val="tx1"/>
                </a:solidFill>
                <a:latin typeface="Corbel" pitchFamily="34" charset="0"/>
              </a:rPr>
              <a:t> κάθε ομάδας μαθητών </a:t>
            </a:r>
          </a:p>
          <a:p>
            <a:pPr eaLnBrk="1" hangingPunct="1">
              <a:lnSpc>
                <a:spcPct val="80000"/>
              </a:lnSpc>
              <a:defRPr/>
            </a:pPr>
            <a:endParaRPr lang="en-US" altLang="el-GR" dirty="0" smtClean="0">
              <a:latin typeface="+mn-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42988" y="11113"/>
            <a:ext cx="6965950" cy="609600"/>
          </a:xfrm>
        </p:spPr>
        <p:txBody>
          <a:bodyPr rtlCol="0">
            <a:normAutofit fontScale="90000"/>
          </a:bodyPr>
          <a:lstStyle/>
          <a:p>
            <a:pPr eaLnBrk="1" fontAlgn="auto" hangingPunct="1">
              <a:spcAft>
                <a:spcPts val="0"/>
              </a:spcAft>
              <a:defRPr/>
            </a:pPr>
            <a:r>
              <a:rPr lang="el-GR" b="1" dirty="0" smtClean="0">
                <a:effectLst/>
                <a:latin typeface="+mn-lt"/>
              </a:rPr>
              <a:t>Τι είναι πρόγραμμα σπουδών;</a:t>
            </a:r>
            <a:endParaRPr lang="el-GR" b="1" dirty="0">
              <a:effectLst/>
              <a:latin typeface="+mn-lt"/>
            </a:endParaRPr>
          </a:p>
        </p:txBody>
      </p:sp>
      <p:sp>
        <p:nvSpPr>
          <p:cNvPr id="13315" name="Θέση περιεχομένου 2"/>
          <p:cNvSpPr>
            <a:spLocks noGrp="1"/>
          </p:cNvSpPr>
          <p:nvPr>
            <p:ph idx="1"/>
          </p:nvPr>
        </p:nvSpPr>
        <p:spPr>
          <a:xfrm>
            <a:off x="971600" y="1268412"/>
            <a:ext cx="7459612" cy="5472956"/>
          </a:xfrm>
        </p:spPr>
        <p:txBody>
          <a:bodyPr/>
          <a:lstStyle/>
          <a:p>
            <a:pPr eaLnBrk="1" hangingPunct="1"/>
            <a:r>
              <a:rPr lang="el-GR" altLang="el-GR" sz="2800" dirty="0" smtClean="0">
                <a:latin typeface="+mn-lt"/>
              </a:rPr>
              <a:t>Πρόγραμμα Σπουδών – Αναλυτικό Πρόγραμμα </a:t>
            </a:r>
          </a:p>
          <a:p>
            <a:pPr algn="just" eaLnBrk="1" hangingPunct="1"/>
            <a:r>
              <a:rPr lang="el-GR" altLang="el-GR" sz="2000" dirty="0" smtClean="0">
                <a:latin typeface="+mn-lt"/>
              </a:rPr>
              <a:t>Ο όρος </a:t>
            </a:r>
            <a:r>
              <a:rPr lang="el-GR" altLang="el-GR" sz="2000" dirty="0" smtClean="0">
                <a:solidFill>
                  <a:srgbClr val="FF0000"/>
                </a:solidFill>
                <a:latin typeface="+mn-lt"/>
              </a:rPr>
              <a:t>"αναλυτικό πρόγραμμα"</a:t>
            </a:r>
            <a:r>
              <a:rPr lang="el-GR" altLang="el-GR" sz="2000" dirty="0" smtClean="0">
                <a:latin typeface="+mn-lt"/>
              </a:rPr>
              <a:t> αναφέρεται στη διατύπωση των χαρακτηριστικών μιας διδακτικής πρότασης. Τυπικές παράμετροι ενός αναλυτικού προγράμματος είναι οι στόχοι του, το περιεχόμενο στο οποίο αναφέρεται, οι μέθοδοι που χρησιμοποιεί, οι διαδικασίες που προτείνει ή οι προτάσεις αξιολόγησής του. Η διδακτική πρόταση μπορεί να αφορά τη διδασκαλία μιας ολόκληρης εκπαιδευτικής βαθμίδας ή τάξης σε συγκεκριμένο γνωστικό αντικείμενο ή σε σύνολο γνωστικών αντικειμένων.</a:t>
            </a:r>
          </a:p>
          <a:p>
            <a:pPr eaLnBrk="1" hangingPunct="1"/>
            <a:r>
              <a:rPr lang="el-GR" altLang="el-GR" sz="2800" dirty="0" smtClean="0">
                <a:latin typeface="+mn-lt"/>
              </a:rPr>
              <a:t>Ένα πρόγραμμα σπουδών προβλέπει το </a:t>
            </a:r>
          </a:p>
          <a:p>
            <a:pPr lvl="1" eaLnBrk="1" hangingPunct="1"/>
            <a:r>
              <a:rPr lang="el-GR" altLang="el-GR" sz="1800" dirty="0" smtClean="0">
                <a:latin typeface="+mn-lt"/>
              </a:rPr>
              <a:t>Τι </a:t>
            </a:r>
          </a:p>
          <a:p>
            <a:pPr lvl="1" eaLnBrk="1" hangingPunct="1"/>
            <a:r>
              <a:rPr lang="el-GR" altLang="el-GR" sz="1800" dirty="0" smtClean="0">
                <a:latin typeface="+mn-lt"/>
              </a:rPr>
              <a:t>Πως</a:t>
            </a:r>
          </a:p>
          <a:p>
            <a:pPr lvl="1" eaLnBrk="1" hangingPunct="1"/>
            <a:r>
              <a:rPr lang="el-GR" altLang="el-GR" sz="1800" dirty="0" smtClean="0">
                <a:latin typeface="+mn-lt"/>
              </a:rPr>
              <a:t>Γιατί </a:t>
            </a:r>
          </a:p>
          <a:p>
            <a:pPr eaLnBrk="1" hangingPunct="1"/>
            <a:endParaRPr lang="el-GR" altLang="el-GR" dirty="0" smtClean="0">
              <a:latin typeface="+mn-lt"/>
            </a:endParaRPr>
          </a:p>
          <a:p>
            <a:pPr eaLnBrk="1" hangingPunct="1"/>
            <a:endParaRPr lang="el-GR" altLang="el-GR" dirty="0" smtClean="0">
              <a:latin typeface="+mn-lt"/>
            </a:endParaRPr>
          </a:p>
        </p:txBody>
      </p:sp>
      <p:sp>
        <p:nvSpPr>
          <p:cNvPr id="13316" name="Θέση αριθμού διαφάνειας 2"/>
          <p:cNvSpPr>
            <a:spLocks noGrp="1"/>
          </p:cNvSpPr>
          <p:nvPr>
            <p:ph type="sldNum" sz="quarter" idx="12"/>
          </p:nvPr>
        </p:nvSpPr>
        <p:spPr bwMode="auto">
          <a:noFill/>
          <a:ln>
            <a:miter lim="800000"/>
            <a:headEnd/>
            <a:tailEnd/>
          </a:ln>
        </p:spPr>
        <p:txBody>
          <a:bodyPr/>
          <a:lstStyle/>
          <a:p>
            <a:fld id="{8E32F29E-AE33-4FD7-BF0B-7ABC9CF4B061}" type="slidenum">
              <a:rPr lang="en-US" altLang="el-GR">
                <a:solidFill>
                  <a:srgbClr val="B5A788"/>
                </a:solidFill>
                <a:latin typeface="Gill Sans MT" pitchFamily="34" charset="0"/>
              </a:rPr>
              <a:pPr/>
              <a:t>4</a:t>
            </a:fld>
            <a:endParaRPr lang="en-US" altLang="el-GR">
              <a:solidFill>
                <a:srgbClr val="B5A788"/>
              </a:solidFill>
              <a:latin typeface="Gill Sans MT"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331640" y="274638"/>
            <a:ext cx="7602810" cy="994122"/>
          </a:xfrm>
        </p:spPr>
        <p:txBody>
          <a:bodyPr rtlCol="0">
            <a:noAutofit/>
          </a:bodyPr>
          <a:lstStyle/>
          <a:p>
            <a:pPr eaLnBrk="1" fontAlgn="auto" hangingPunct="1">
              <a:spcAft>
                <a:spcPts val="0"/>
              </a:spcAft>
              <a:defRPr/>
            </a:pPr>
            <a:r>
              <a:rPr lang="el-GR" sz="3600" b="1" dirty="0">
                <a:effectLst/>
                <a:latin typeface="+mn-lt"/>
              </a:rPr>
              <a:t>Τα Προγράμματα Σπουδών του Νηπιαγωγείου</a:t>
            </a:r>
            <a:endParaRPr lang="en-GB" sz="3600" b="1" dirty="0">
              <a:effectLst/>
              <a:latin typeface="+mn-lt"/>
            </a:endParaRPr>
          </a:p>
        </p:txBody>
      </p:sp>
      <p:sp>
        <p:nvSpPr>
          <p:cNvPr id="14339" name="Rectangle 3"/>
          <p:cNvSpPr>
            <a:spLocks noGrp="1" noChangeArrowheads="1"/>
          </p:cNvSpPr>
          <p:nvPr>
            <p:ph idx="1"/>
          </p:nvPr>
        </p:nvSpPr>
        <p:spPr>
          <a:xfrm>
            <a:off x="1475656" y="2060849"/>
            <a:ext cx="6850782" cy="3971652"/>
          </a:xfrm>
        </p:spPr>
        <p:txBody>
          <a:bodyPr/>
          <a:lstStyle/>
          <a:p>
            <a:pPr eaLnBrk="1" hangingPunct="1"/>
            <a:r>
              <a:rPr lang="el-GR" altLang="el-GR" dirty="0" smtClean="0">
                <a:latin typeface="+mn-lt"/>
              </a:rPr>
              <a:t>Πρέπει να βασίζονται:</a:t>
            </a:r>
          </a:p>
          <a:p>
            <a:pPr lvl="1" eaLnBrk="1" hangingPunct="1"/>
            <a:r>
              <a:rPr lang="el-GR" altLang="el-GR" dirty="0" smtClean="0">
                <a:latin typeface="+mn-lt"/>
              </a:rPr>
              <a:t>Στη γνώση για το πώς μαθαίνουν και αναπτύσσονται τα παιδιά</a:t>
            </a:r>
          </a:p>
          <a:p>
            <a:pPr lvl="1" eaLnBrk="1" hangingPunct="1"/>
            <a:r>
              <a:rPr lang="el-GR" altLang="el-GR" dirty="0" smtClean="0">
                <a:latin typeface="+mn-lt"/>
              </a:rPr>
              <a:t>Στις σχετικές συζητήσεις και θεωρίες για τον σχεδιασμό κατάλληλων προγραμμάτων σπουδών  </a:t>
            </a:r>
            <a:endParaRPr lang="en-GB" altLang="el-GR" dirty="0" smtClean="0">
              <a:latin typeface="+mn-lt"/>
            </a:endParaRPr>
          </a:p>
        </p:txBody>
      </p:sp>
      <p:sp>
        <p:nvSpPr>
          <p:cNvPr id="14340" name="Θέση αριθμού διαφάνειας 1"/>
          <p:cNvSpPr>
            <a:spLocks noGrp="1"/>
          </p:cNvSpPr>
          <p:nvPr>
            <p:ph type="sldNum" sz="quarter" idx="12"/>
          </p:nvPr>
        </p:nvSpPr>
        <p:spPr bwMode="auto">
          <a:noFill/>
          <a:ln>
            <a:miter lim="800000"/>
            <a:headEnd/>
            <a:tailEnd/>
          </a:ln>
        </p:spPr>
        <p:txBody>
          <a:bodyPr/>
          <a:lstStyle/>
          <a:p>
            <a:fld id="{63843EF4-2561-4A59-AA42-548897612AD5}" type="slidenum">
              <a:rPr lang="en-US" altLang="el-GR">
                <a:solidFill>
                  <a:srgbClr val="B5A788"/>
                </a:solidFill>
                <a:latin typeface="Gill Sans MT" pitchFamily="34" charset="0"/>
              </a:rPr>
              <a:pPr/>
              <a:t>5</a:t>
            </a:fld>
            <a:endParaRPr lang="en-US" altLang="el-GR">
              <a:solidFill>
                <a:srgbClr val="B5A788"/>
              </a:solidFill>
              <a:latin typeface="Gill Sans MT"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p:cNvSpPr>
          <p:nvPr>
            <p:ph type="ctrTitle"/>
          </p:nvPr>
        </p:nvSpPr>
        <p:spPr>
          <a:xfrm>
            <a:off x="1187624" y="188640"/>
            <a:ext cx="7138814" cy="864096"/>
          </a:xfrm>
        </p:spPr>
        <p:txBody>
          <a:bodyPr/>
          <a:lstStyle/>
          <a:p>
            <a:pPr eaLnBrk="1" hangingPunct="1"/>
            <a:r>
              <a:rPr lang="en-US" altLang="el-GR" sz="3600" b="1" dirty="0" smtClean="0">
                <a:effectLst/>
                <a:latin typeface="Corbel" pitchFamily="34" charset="0"/>
              </a:rPr>
              <a:t>Δ.Ε.Π.Π.Σ. (</a:t>
            </a:r>
            <a:r>
              <a:rPr lang="en-US" altLang="el-GR" sz="3600" b="1" dirty="0" err="1" smtClean="0">
                <a:effectLst/>
                <a:latin typeface="Corbel" pitchFamily="34" charset="0"/>
              </a:rPr>
              <a:t>για</a:t>
            </a:r>
            <a:r>
              <a:rPr lang="en-US" altLang="el-GR" sz="3600" b="1" dirty="0" smtClean="0">
                <a:effectLst/>
                <a:latin typeface="Corbel" pitchFamily="34" charset="0"/>
              </a:rPr>
              <a:t> </a:t>
            </a:r>
            <a:r>
              <a:rPr lang="en-US" altLang="el-GR" sz="3600" b="1" dirty="0" err="1" smtClean="0">
                <a:effectLst/>
                <a:latin typeface="Corbel" pitchFamily="34" charset="0"/>
              </a:rPr>
              <a:t>το</a:t>
            </a:r>
            <a:r>
              <a:rPr lang="en-US" altLang="el-GR" sz="3600" b="1" dirty="0" smtClean="0">
                <a:effectLst/>
                <a:latin typeface="Corbel" pitchFamily="34" charset="0"/>
              </a:rPr>
              <a:t> </a:t>
            </a:r>
            <a:r>
              <a:rPr lang="en-US" altLang="el-GR" sz="3600" b="1" dirty="0" err="1" smtClean="0">
                <a:effectLst/>
                <a:latin typeface="Corbel" pitchFamily="34" charset="0"/>
              </a:rPr>
              <a:t>νηπιαγωγείο</a:t>
            </a:r>
            <a:r>
              <a:rPr lang="en-US" altLang="el-GR" sz="3600" b="1" dirty="0" smtClean="0">
                <a:effectLst/>
                <a:latin typeface="Corbel" pitchFamily="34" charset="0"/>
              </a:rPr>
              <a:t>)</a:t>
            </a:r>
            <a:r>
              <a:rPr lang="en-US" altLang="el-GR" sz="3900" b="1" dirty="0" smtClean="0">
                <a:effectLst/>
                <a:latin typeface="Corbel" pitchFamily="34" charset="0"/>
              </a:rPr>
              <a:t> </a:t>
            </a:r>
          </a:p>
        </p:txBody>
      </p:sp>
      <p:sp>
        <p:nvSpPr>
          <p:cNvPr id="23555" name="Rectangle 3"/>
          <p:cNvSpPr>
            <a:spLocks noGrp="1"/>
          </p:cNvSpPr>
          <p:nvPr>
            <p:ph type="subTitle" idx="1"/>
          </p:nvPr>
        </p:nvSpPr>
        <p:spPr>
          <a:xfrm>
            <a:off x="1116013" y="1844674"/>
            <a:ext cx="7272411" cy="3600549"/>
          </a:xfrm>
        </p:spPr>
        <p:txBody>
          <a:bodyPr rtlCol="0">
            <a:normAutofit/>
          </a:bodyPr>
          <a:lstStyle/>
          <a:p>
            <a:pPr eaLnBrk="1" fontAlgn="auto" hangingPunct="1">
              <a:spcAft>
                <a:spcPts val="0"/>
              </a:spcAft>
              <a:buFont typeface="Arial" pitchFamily="34" charset="0"/>
              <a:buChar char="•"/>
              <a:defRPr/>
            </a:pPr>
            <a:r>
              <a:rPr lang="en-US" altLang="el-GR" sz="2800" dirty="0" err="1" smtClean="0">
                <a:latin typeface="Corbel" pitchFamily="34" charset="0"/>
              </a:rPr>
              <a:t>Το</a:t>
            </a:r>
            <a:r>
              <a:rPr lang="en-US" altLang="el-GR" sz="2800" dirty="0" smtClean="0">
                <a:latin typeface="Corbel" pitchFamily="34" charset="0"/>
              </a:rPr>
              <a:t> </a:t>
            </a:r>
            <a:r>
              <a:rPr lang="en-US" altLang="el-GR" sz="2800" dirty="0" err="1" smtClean="0">
                <a:latin typeface="Corbel" pitchFamily="34" charset="0"/>
              </a:rPr>
              <a:t>Διαθεματικό</a:t>
            </a:r>
            <a:r>
              <a:rPr lang="en-US" altLang="el-GR" sz="2800" dirty="0" smtClean="0">
                <a:latin typeface="Corbel" pitchFamily="34" charset="0"/>
              </a:rPr>
              <a:t> </a:t>
            </a:r>
            <a:r>
              <a:rPr lang="en-US" altLang="el-GR" sz="2800" dirty="0" err="1" smtClean="0">
                <a:latin typeface="Corbel" pitchFamily="34" charset="0"/>
              </a:rPr>
              <a:t>Ενιαίο</a:t>
            </a:r>
            <a:r>
              <a:rPr lang="en-US" altLang="el-GR" sz="2800" dirty="0" smtClean="0">
                <a:latin typeface="Corbel" pitchFamily="34" charset="0"/>
              </a:rPr>
              <a:t> </a:t>
            </a:r>
            <a:r>
              <a:rPr lang="en-US" altLang="el-GR" sz="2800" dirty="0" err="1" smtClean="0">
                <a:latin typeface="Corbel" pitchFamily="34" charset="0"/>
              </a:rPr>
              <a:t>Πλαίσιο</a:t>
            </a:r>
            <a:r>
              <a:rPr lang="en-US" altLang="el-GR" sz="2800" dirty="0" smtClean="0">
                <a:latin typeface="Corbel" pitchFamily="34" charset="0"/>
              </a:rPr>
              <a:t> </a:t>
            </a:r>
            <a:r>
              <a:rPr lang="en-US" altLang="el-GR" sz="2800" dirty="0" err="1" smtClean="0">
                <a:latin typeface="Corbel" pitchFamily="34" charset="0"/>
              </a:rPr>
              <a:t>Προγραμμάτων</a:t>
            </a:r>
            <a:r>
              <a:rPr lang="en-US" altLang="el-GR" sz="2800" dirty="0" smtClean="0">
                <a:latin typeface="Corbel" pitchFamily="34" charset="0"/>
              </a:rPr>
              <a:t> </a:t>
            </a:r>
            <a:r>
              <a:rPr lang="en-US" altLang="el-GR" sz="2800" dirty="0" smtClean="0">
                <a:latin typeface="Corbel" pitchFamily="34" charset="0"/>
              </a:rPr>
              <a:t>Σπουδών για το Νηπιαγωγείο: </a:t>
            </a:r>
            <a:endParaRPr lang="el-GR" altLang="el-GR" sz="2800" dirty="0" smtClean="0">
              <a:latin typeface="Corbel" pitchFamily="34" charset="0"/>
            </a:endParaRPr>
          </a:p>
          <a:p>
            <a:pPr marL="730250" lvl="2" indent="-273050" algn="l" eaLnBrk="1" hangingPunct="1">
              <a:lnSpc>
                <a:spcPct val="90000"/>
              </a:lnSpc>
              <a:buFont typeface="Arial" pitchFamily="34" charset="0"/>
              <a:buChar char="•"/>
              <a:defRPr/>
            </a:pPr>
            <a:r>
              <a:rPr lang="el-GR" altLang="el-GR" dirty="0">
                <a:solidFill>
                  <a:schemeClr val="tx1"/>
                </a:solidFill>
                <a:latin typeface="Corbel" pitchFamily="34" charset="0"/>
              </a:rPr>
              <a:t>εκπονήθηκε από </a:t>
            </a:r>
            <a:r>
              <a:rPr lang="en-US" altLang="el-GR" dirty="0" err="1">
                <a:solidFill>
                  <a:schemeClr val="tx1"/>
                </a:solidFill>
                <a:latin typeface="Corbel" pitchFamily="34" charset="0"/>
              </a:rPr>
              <a:t>το</a:t>
            </a:r>
            <a:r>
              <a:rPr lang="en-US" altLang="el-GR" dirty="0">
                <a:solidFill>
                  <a:schemeClr val="tx1"/>
                </a:solidFill>
                <a:latin typeface="Corbel" pitchFamily="34" charset="0"/>
              </a:rPr>
              <a:t> Πα</a:t>
            </a:r>
            <a:r>
              <a:rPr lang="en-US" altLang="el-GR" dirty="0" err="1">
                <a:solidFill>
                  <a:schemeClr val="tx1"/>
                </a:solidFill>
                <a:latin typeface="Corbel" pitchFamily="34" charset="0"/>
              </a:rPr>
              <a:t>ιδ</a:t>
            </a:r>
            <a:r>
              <a:rPr lang="en-US" altLang="el-GR" dirty="0">
                <a:solidFill>
                  <a:schemeClr val="tx1"/>
                </a:solidFill>
                <a:latin typeface="Corbel" pitchFamily="34" charset="0"/>
              </a:rPr>
              <a:t>αγωγικό Ινστιτούτο και δημοσιεύτηκε αρχικά στο </a:t>
            </a:r>
            <a:r>
              <a:rPr lang="en-US" altLang="el-GR" dirty="0" smtClean="0">
                <a:solidFill>
                  <a:schemeClr val="tx1"/>
                </a:solidFill>
                <a:latin typeface="Corbel" pitchFamily="34" charset="0"/>
              </a:rPr>
              <a:t>Φ.Ε.Κ1376/18.10.2001 </a:t>
            </a:r>
            <a:endParaRPr lang="el-GR" altLang="el-GR" dirty="0">
              <a:solidFill>
                <a:schemeClr val="tx1"/>
              </a:solidFill>
              <a:latin typeface="Corbel" pitchFamily="34" charset="0"/>
            </a:endParaRPr>
          </a:p>
          <a:p>
            <a:pPr marL="730250" lvl="2" indent="-273050" algn="l" eaLnBrk="1" hangingPunct="1">
              <a:lnSpc>
                <a:spcPct val="90000"/>
              </a:lnSpc>
              <a:buFont typeface="Arial" pitchFamily="34" charset="0"/>
              <a:buChar char="•"/>
              <a:defRPr/>
            </a:pPr>
            <a:r>
              <a:rPr lang="el-GR" dirty="0">
                <a:solidFill>
                  <a:schemeClr val="tx1"/>
                </a:solidFill>
                <a:latin typeface="Corbel" pitchFamily="34" charset="0"/>
              </a:rPr>
              <a:t>ήρθε να αντικαταστήσει το αναλυτικό πρόγραμμα του 1989(Π.Δ.486/1989-ΦΕΚ.208 Α’).</a:t>
            </a:r>
          </a:p>
          <a:p>
            <a:pPr eaLnBrk="1" fontAlgn="auto" hangingPunct="1">
              <a:spcAft>
                <a:spcPts val="0"/>
              </a:spcAft>
              <a:defRPr/>
            </a:pPr>
            <a:endParaRPr lang="en-US" altLang="el-GR" dirty="0" smtClean="0">
              <a:latin typeface="+mn-lt"/>
            </a:endParaRPr>
          </a:p>
          <a:p>
            <a:pPr eaLnBrk="1" fontAlgn="auto" hangingPunct="1">
              <a:spcAft>
                <a:spcPts val="0"/>
              </a:spcAft>
              <a:buFont typeface="Wingdings 2" pitchFamily="18" charset="2"/>
              <a:buNone/>
              <a:defRPr/>
            </a:pPr>
            <a:endParaRPr lang="en-US" altLang="el-GR" dirty="0" smtClean="0">
              <a:latin typeface="+mn-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p:cNvSpPr>
          <p:nvPr>
            <p:ph type="ctrTitle"/>
          </p:nvPr>
        </p:nvSpPr>
        <p:spPr>
          <a:xfrm>
            <a:off x="900113" y="115888"/>
            <a:ext cx="7772400" cy="655637"/>
          </a:xfrm>
        </p:spPr>
        <p:txBody>
          <a:bodyPr/>
          <a:lstStyle/>
          <a:p>
            <a:pPr eaLnBrk="1" hangingPunct="1"/>
            <a:r>
              <a:rPr lang="en-US" altLang="el-GR" sz="3600" b="1" dirty="0" smtClean="0">
                <a:latin typeface="+mn-lt"/>
              </a:rPr>
              <a:t>Δ.Ε.Π.Π.Σ. (</a:t>
            </a:r>
            <a:r>
              <a:rPr lang="en-US" altLang="el-GR" sz="3600" b="1" dirty="0" err="1" smtClean="0">
                <a:latin typeface="+mn-lt"/>
              </a:rPr>
              <a:t>για</a:t>
            </a:r>
            <a:r>
              <a:rPr lang="en-US" altLang="el-GR" sz="3600" b="1" dirty="0" smtClean="0">
                <a:latin typeface="+mn-lt"/>
              </a:rPr>
              <a:t> </a:t>
            </a:r>
            <a:r>
              <a:rPr lang="en-US" altLang="el-GR" sz="3600" b="1" dirty="0" err="1" smtClean="0">
                <a:latin typeface="+mn-lt"/>
              </a:rPr>
              <a:t>το</a:t>
            </a:r>
            <a:r>
              <a:rPr lang="en-US" altLang="el-GR" sz="3600" b="1" dirty="0" smtClean="0">
                <a:latin typeface="+mn-lt"/>
              </a:rPr>
              <a:t> </a:t>
            </a:r>
            <a:r>
              <a:rPr lang="en-US" altLang="el-GR" sz="3600" b="1" dirty="0" err="1" smtClean="0">
                <a:latin typeface="+mn-lt"/>
              </a:rPr>
              <a:t>νηπιαγωγείο</a:t>
            </a:r>
            <a:r>
              <a:rPr lang="en-US" altLang="el-GR" sz="3600" b="1" dirty="0" smtClean="0">
                <a:latin typeface="+mn-lt"/>
              </a:rPr>
              <a:t>)</a:t>
            </a:r>
          </a:p>
        </p:txBody>
      </p:sp>
      <p:sp>
        <p:nvSpPr>
          <p:cNvPr id="28675" name="Rectangle 3"/>
          <p:cNvSpPr>
            <a:spLocks noGrp="1"/>
          </p:cNvSpPr>
          <p:nvPr>
            <p:ph type="subTitle" idx="1"/>
          </p:nvPr>
        </p:nvSpPr>
        <p:spPr>
          <a:xfrm>
            <a:off x="1214438" y="1268413"/>
            <a:ext cx="6670675" cy="4464050"/>
          </a:xfrm>
        </p:spPr>
        <p:txBody>
          <a:bodyPr/>
          <a:lstStyle/>
          <a:p>
            <a:pPr eaLnBrk="1" hangingPunct="1">
              <a:buFont typeface="Arial" pitchFamily="34" charset="0"/>
              <a:buChar char="•"/>
            </a:pPr>
            <a:r>
              <a:rPr lang="en-US" altLang="el-GR" sz="2800" dirty="0" err="1" smtClean="0">
                <a:latin typeface="+mn-lt"/>
              </a:rPr>
              <a:t>Ένα</a:t>
            </a:r>
            <a:r>
              <a:rPr lang="en-US" altLang="el-GR" sz="2800" dirty="0" smtClean="0">
                <a:latin typeface="+mn-lt"/>
              </a:rPr>
              <a:t> </a:t>
            </a:r>
            <a:r>
              <a:rPr lang="en-US" altLang="el-GR" sz="2800" dirty="0" err="1" smtClean="0">
                <a:latin typeface="+mn-lt"/>
              </a:rPr>
              <a:t>οργανωμένο</a:t>
            </a:r>
            <a:r>
              <a:rPr lang="en-US" altLang="el-GR" sz="2800" dirty="0" smtClean="0">
                <a:latin typeface="+mn-lt"/>
              </a:rPr>
              <a:t> </a:t>
            </a:r>
            <a:r>
              <a:rPr lang="en-US" altLang="el-GR" sz="2800" dirty="0" err="1" smtClean="0">
                <a:latin typeface="+mn-lt"/>
              </a:rPr>
              <a:t>σύστημα</a:t>
            </a:r>
            <a:r>
              <a:rPr lang="en-US" altLang="el-GR" sz="2800" dirty="0" smtClean="0">
                <a:latin typeface="+mn-lt"/>
              </a:rPr>
              <a:t> </a:t>
            </a:r>
            <a:r>
              <a:rPr lang="en-US" altLang="el-GR" sz="2800" dirty="0" err="1" smtClean="0">
                <a:latin typeface="+mn-lt"/>
              </a:rPr>
              <a:t>εργασίας</a:t>
            </a:r>
            <a:r>
              <a:rPr lang="en-US" altLang="el-GR" sz="2800" dirty="0" smtClean="0">
                <a:latin typeface="+mn-lt"/>
              </a:rPr>
              <a:t> </a:t>
            </a:r>
            <a:r>
              <a:rPr lang="en-US" altLang="el-GR" sz="2800" dirty="0" err="1" smtClean="0">
                <a:latin typeface="+mn-lt"/>
              </a:rPr>
              <a:t>το</a:t>
            </a:r>
            <a:r>
              <a:rPr lang="en-US" altLang="el-GR" sz="2800" dirty="0" smtClean="0">
                <a:latin typeface="+mn-lt"/>
              </a:rPr>
              <a:t> </a:t>
            </a:r>
            <a:r>
              <a:rPr lang="en-US" altLang="el-GR" sz="2800" dirty="0" err="1" smtClean="0">
                <a:latin typeface="+mn-lt"/>
              </a:rPr>
              <a:t>οποίο</a:t>
            </a:r>
            <a:r>
              <a:rPr lang="en-US" altLang="el-GR" sz="2800" dirty="0" smtClean="0">
                <a:latin typeface="+mn-lt"/>
              </a:rPr>
              <a:t> </a:t>
            </a:r>
            <a:r>
              <a:rPr lang="en-US" altLang="el-GR" sz="2800" dirty="0" err="1" smtClean="0">
                <a:latin typeface="+mn-lt"/>
              </a:rPr>
              <a:t>σκιαγραφεί</a:t>
            </a:r>
            <a:r>
              <a:rPr lang="en-US" altLang="el-GR" sz="2800" b="1" dirty="0" smtClean="0">
                <a:latin typeface="+mn-lt"/>
              </a:rPr>
              <a:t>:</a:t>
            </a:r>
            <a:r>
              <a:rPr lang="en-US" altLang="el-GR" sz="2800" dirty="0" smtClean="0">
                <a:latin typeface="+mn-lt"/>
              </a:rPr>
              <a:t> </a:t>
            </a:r>
          </a:p>
          <a:p>
            <a:pPr marL="273050" lvl="1" indent="-273050" algn="l" eaLnBrk="1" hangingPunct="1">
              <a:lnSpc>
                <a:spcPct val="90000"/>
              </a:lnSpc>
              <a:buFont typeface="Arial" pitchFamily="34" charset="0"/>
              <a:buChar char="•"/>
            </a:pPr>
            <a:r>
              <a:rPr lang="en-US" altLang="el-GR" sz="2400" dirty="0" err="1" smtClean="0">
                <a:solidFill>
                  <a:schemeClr val="tx1"/>
                </a:solidFill>
                <a:latin typeface="+mn-lt"/>
              </a:rPr>
              <a:t>τι</a:t>
            </a:r>
            <a:r>
              <a:rPr lang="en-US" altLang="el-GR" sz="2400" dirty="0" smtClean="0">
                <a:solidFill>
                  <a:schemeClr val="tx1"/>
                </a:solidFill>
                <a:latin typeface="+mn-lt"/>
              </a:rPr>
              <a:t> </a:t>
            </a:r>
            <a:r>
              <a:rPr lang="en-US" altLang="el-GR" sz="2400" dirty="0" err="1" smtClean="0">
                <a:solidFill>
                  <a:schemeClr val="tx1"/>
                </a:solidFill>
                <a:latin typeface="+mn-lt"/>
              </a:rPr>
              <a:t>πρέπει</a:t>
            </a:r>
            <a:r>
              <a:rPr lang="en-US" altLang="el-GR" sz="2400" dirty="0" smtClean="0">
                <a:solidFill>
                  <a:schemeClr val="tx1"/>
                </a:solidFill>
                <a:latin typeface="+mn-lt"/>
              </a:rPr>
              <a:t> </a:t>
            </a:r>
            <a:r>
              <a:rPr lang="en-US" altLang="el-GR" sz="2400" dirty="0" err="1" smtClean="0">
                <a:solidFill>
                  <a:schemeClr val="tx1"/>
                </a:solidFill>
                <a:latin typeface="+mn-lt"/>
              </a:rPr>
              <a:t>να</a:t>
            </a:r>
            <a:r>
              <a:rPr lang="en-US" altLang="el-GR" sz="2400" dirty="0" smtClean="0">
                <a:solidFill>
                  <a:schemeClr val="tx1"/>
                </a:solidFill>
                <a:latin typeface="+mn-lt"/>
              </a:rPr>
              <a:t> </a:t>
            </a:r>
            <a:r>
              <a:rPr lang="en-US" altLang="el-GR" sz="2400" dirty="0" err="1" smtClean="0">
                <a:solidFill>
                  <a:schemeClr val="tx1"/>
                </a:solidFill>
                <a:latin typeface="+mn-lt"/>
              </a:rPr>
              <a:t>μάθουν</a:t>
            </a:r>
            <a:r>
              <a:rPr lang="en-US" altLang="el-GR" sz="2400" dirty="0" smtClean="0">
                <a:solidFill>
                  <a:schemeClr val="tx1"/>
                </a:solidFill>
                <a:latin typeface="+mn-lt"/>
              </a:rPr>
              <a:t> </a:t>
            </a:r>
            <a:r>
              <a:rPr lang="en-US" altLang="el-GR" sz="2400" dirty="0" err="1" smtClean="0">
                <a:solidFill>
                  <a:schemeClr val="tx1"/>
                </a:solidFill>
                <a:latin typeface="+mn-lt"/>
              </a:rPr>
              <a:t>τα</a:t>
            </a:r>
            <a:r>
              <a:rPr lang="en-US" altLang="el-GR" sz="2400" dirty="0" smtClean="0">
                <a:solidFill>
                  <a:schemeClr val="tx1"/>
                </a:solidFill>
                <a:latin typeface="+mn-lt"/>
              </a:rPr>
              <a:t> </a:t>
            </a:r>
            <a:r>
              <a:rPr lang="en-US" altLang="el-GR" sz="2400" dirty="0" err="1" smtClean="0">
                <a:solidFill>
                  <a:schemeClr val="tx1"/>
                </a:solidFill>
                <a:latin typeface="+mn-lt"/>
              </a:rPr>
              <a:t>παιδιά</a:t>
            </a:r>
            <a:r>
              <a:rPr lang="en-US" altLang="el-GR" sz="2400" dirty="0" smtClean="0">
                <a:solidFill>
                  <a:schemeClr val="tx1"/>
                </a:solidFill>
                <a:latin typeface="+mn-lt"/>
              </a:rPr>
              <a:t> </a:t>
            </a:r>
          </a:p>
          <a:p>
            <a:pPr marL="273050" lvl="1" indent="-273050" algn="l" eaLnBrk="1" hangingPunct="1">
              <a:lnSpc>
                <a:spcPct val="90000"/>
              </a:lnSpc>
              <a:buFont typeface="Arial" pitchFamily="34" charset="0"/>
              <a:buChar char="•"/>
            </a:pPr>
            <a:r>
              <a:rPr lang="en-US" altLang="el-GR" sz="2400" dirty="0" err="1" smtClean="0">
                <a:solidFill>
                  <a:schemeClr val="tx1"/>
                </a:solidFill>
                <a:latin typeface="+mn-lt"/>
              </a:rPr>
              <a:t>με</a:t>
            </a:r>
            <a:r>
              <a:rPr lang="en-US" altLang="el-GR" sz="2400" dirty="0" smtClean="0">
                <a:solidFill>
                  <a:schemeClr val="tx1"/>
                </a:solidFill>
                <a:latin typeface="+mn-lt"/>
              </a:rPr>
              <a:t> </a:t>
            </a:r>
            <a:r>
              <a:rPr lang="en-US" altLang="el-GR" sz="2400" dirty="0" err="1" smtClean="0">
                <a:solidFill>
                  <a:schemeClr val="tx1"/>
                </a:solidFill>
                <a:latin typeface="+mn-lt"/>
              </a:rPr>
              <a:t>ποιες</a:t>
            </a:r>
            <a:r>
              <a:rPr lang="en-US" altLang="el-GR" sz="2400" dirty="0" smtClean="0">
                <a:solidFill>
                  <a:schemeClr val="tx1"/>
                </a:solidFill>
                <a:latin typeface="+mn-lt"/>
              </a:rPr>
              <a:t> </a:t>
            </a:r>
            <a:r>
              <a:rPr lang="en-US" altLang="el-GR" sz="2400" dirty="0" err="1" smtClean="0">
                <a:solidFill>
                  <a:schemeClr val="tx1"/>
                </a:solidFill>
                <a:latin typeface="+mn-lt"/>
              </a:rPr>
              <a:t>διαδικασίες</a:t>
            </a:r>
            <a:r>
              <a:rPr lang="en-US" altLang="el-GR" sz="2400" dirty="0" smtClean="0">
                <a:solidFill>
                  <a:schemeClr val="tx1"/>
                </a:solidFill>
                <a:latin typeface="+mn-lt"/>
              </a:rPr>
              <a:t> </a:t>
            </a:r>
            <a:r>
              <a:rPr lang="en-US" altLang="el-GR" sz="2400" dirty="0" err="1" smtClean="0">
                <a:solidFill>
                  <a:schemeClr val="tx1"/>
                </a:solidFill>
                <a:latin typeface="+mn-lt"/>
              </a:rPr>
              <a:t>επιτυγχάνεται</a:t>
            </a:r>
            <a:r>
              <a:rPr lang="en-US" altLang="el-GR" sz="2400" dirty="0" smtClean="0">
                <a:solidFill>
                  <a:schemeClr val="tx1"/>
                </a:solidFill>
                <a:latin typeface="+mn-lt"/>
              </a:rPr>
              <a:t> η </a:t>
            </a:r>
            <a:r>
              <a:rPr lang="en-US" altLang="el-GR" sz="2400" dirty="0" err="1" smtClean="0">
                <a:solidFill>
                  <a:schemeClr val="tx1"/>
                </a:solidFill>
                <a:latin typeface="+mn-lt"/>
              </a:rPr>
              <a:t>μάθηση</a:t>
            </a:r>
            <a:r>
              <a:rPr lang="en-US" altLang="el-GR" sz="2400" dirty="0" smtClean="0">
                <a:solidFill>
                  <a:schemeClr val="tx1"/>
                </a:solidFill>
                <a:latin typeface="+mn-lt"/>
              </a:rPr>
              <a:t> </a:t>
            </a:r>
          </a:p>
          <a:p>
            <a:pPr marL="273050" lvl="1" indent="-273050" algn="l" eaLnBrk="1" hangingPunct="1">
              <a:lnSpc>
                <a:spcPct val="90000"/>
              </a:lnSpc>
              <a:buFont typeface="Arial" pitchFamily="34" charset="0"/>
              <a:buChar char="•"/>
            </a:pPr>
            <a:r>
              <a:rPr lang="en-US" altLang="el-GR" sz="2400" dirty="0" err="1" smtClean="0">
                <a:solidFill>
                  <a:schemeClr val="tx1"/>
                </a:solidFill>
                <a:latin typeface="+mn-lt"/>
              </a:rPr>
              <a:t>ποιος</a:t>
            </a:r>
            <a:r>
              <a:rPr lang="en-US" altLang="el-GR" sz="2400" dirty="0" smtClean="0">
                <a:solidFill>
                  <a:schemeClr val="tx1"/>
                </a:solidFill>
                <a:latin typeface="+mn-lt"/>
              </a:rPr>
              <a:t> </a:t>
            </a:r>
            <a:r>
              <a:rPr lang="en-US" altLang="el-GR" sz="2400" dirty="0" err="1" smtClean="0">
                <a:solidFill>
                  <a:schemeClr val="tx1"/>
                </a:solidFill>
                <a:latin typeface="+mn-lt"/>
              </a:rPr>
              <a:t>είναι</a:t>
            </a:r>
            <a:r>
              <a:rPr lang="en-US" altLang="el-GR" sz="2400" dirty="0" smtClean="0">
                <a:solidFill>
                  <a:schemeClr val="tx1"/>
                </a:solidFill>
                <a:latin typeface="+mn-lt"/>
              </a:rPr>
              <a:t> ο </a:t>
            </a:r>
            <a:r>
              <a:rPr lang="en-US" altLang="el-GR" sz="2400" dirty="0" err="1" smtClean="0">
                <a:solidFill>
                  <a:schemeClr val="tx1"/>
                </a:solidFill>
                <a:latin typeface="+mn-lt"/>
              </a:rPr>
              <a:t>ρόλος</a:t>
            </a:r>
            <a:r>
              <a:rPr lang="en-US" altLang="el-GR" sz="2400" dirty="0" smtClean="0">
                <a:solidFill>
                  <a:schemeClr val="tx1"/>
                </a:solidFill>
                <a:latin typeface="+mn-lt"/>
              </a:rPr>
              <a:t> </a:t>
            </a:r>
            <a:r>
              <a:rPr lang="en-US" altLang="el-GR" sz="2400" dirty="0" err="1" smtClean="0">
                <a:solidFill>
                  <a:schemeClr val="tx1"/>
                </a:solidFill>
                <a:latin typeface="+mn-lt"/>
              </a:rPr>
              <a:t>του</a:t>
            </a:r>
            <a:r>
              <a:rPr lang="en-US" altLang="el-GR" sz="2400" dirty="0" smtClean="0">
                <a:solidFill>
                  <a:schemeClr val="tx1"/>
                </a:solidFill>
                <a:latin typeface="+mn-lt"/>
              </a:rPr>
              <a:t> </a:t>
            </a:r>
            <a:r>
              <a:rPr lang="en-US" altLang="el-GR" sz="2400" dirty="0" err="1" smtClean="0">
                <a:solidFill>
                  <a:schemeClr val="tx1"/>
                </a:solidFill>
                <a:latin typeface="+mn-lt"/>
              </a:rPr>
              <a:t>εκπαιδευτικού</a:t>
            </a:r>
            <a:r>
              <a:rPr lang="en-US" altLang="el-GR" sz="2400" dirty="0" smtClean="0">
                <a:solidFill>
                  <a:schemeClr val="tx1"/>
                </a:solidFill>
                <a:latin typeface="+mn-lt"/>
              </a:rPr>
              <a:t> </a:t>
            </a:r>
          </a:p>
          <a:p>
            <a:pPr marL="273050" lvl="1" indent="-273050" algn="l" eaLnBrk="1" hangingPunct="1">
              <a:lnSpc>
                <a:spcPct val="90000"/>
              </a:lnSpc>
              <a:buFont typeface="Arial" pitchFamily="34" charset="0"/>
              <a:buChar char="•"/>
            </a:pPr>
            <a:r>
              <a:rPr lang="en-US" altLang="el-GR" sz="2400" dirty="0" err="1" smtClean="0">
                <a:solidFill>
                  <a:schemeClr val="tx1"/>
                </a:solidFill>
                <a:latin typeface="+mn-lt"/>
              </a:rPr>
              <a:t>ποιο</a:t>
            </a:r>
            <a:r>
              <a:rPr lang="en-US" altLang="el-GR" sz="2400" dirty="0" smtClean="0">
                <a:solidFill>
                  <a:schemeClr val="tx1"/>
                </a:solidFill>
                <a:latin typeface="+mn-lt"/>
              </a:rPr>
              <a:t> </a:t>
            </a:r>
            <a:r>
              <a:rPr lang="en-US" altLang="el-GR" sz="2400" dirty="0" err="1" smtClean="0">
                <a:solidFill>
                  <a:schemeClr val="tx1"/>
                </a:solidFill>
                <a:latin typeface="+mn-lt"/>
              </a:rPr>
              <a:t>είναι</a:t>
            </a:r>
            <a:r>
              <a:rPr lang="en-US" altLang="el-GR" sz="2400" dirty="0" smtClean="0">
                <a:solidFill>
                  <a:schemeClr val="tx1"/>
                </a:solidFill>
                <a:latin typeface="+mn-lt"/>
              </a:rPr>
              <a:t> </a:t>
            </a:r>
            <a:r>
              <a:rPr lang="en-US" altLang="el-GR" sz="2400" dirty="0" err="1" smtClean="0">
                <a:solidFill>
                  <a:schemeClr val="tx1"/>
                </a:solidFill>
                <a:latin typeface="+mn-lt"/>
              </a:rPr>
              <a:t>το</a:t>
            </a:r>
            <a:r>
              <a:rPr lang="en-US" altLang="el-GR" sz="2400" dirty="0" smtClean="0">
                <a:solidFill>
                  <a:schemeClr val="tx1"/>
                </a:solidFill>
                <a:latin typeface="+mn-lt"/>
              </a:rPr>
              <a:t> </a:t>
            </a:r>
            <a:r>
              <a:rPr lang="en-US" altLang="el-GR" sz="2400" dirty="0" err="1" smtClean="0">
                <a:solidFill>
                  <a:schemeClr val="tx1"/>
                </a:solidFill>
                <a:latin typeface="+mn-lt"/>
              </a:rPr>
              <a:t>πλαίσιο</a:t>
            </a:r>
            <a:r>
              <a:rPr lang="en-US" altLang="el-GR" sz="2400" dirty="0" smtClean="0">
                <a:solidFill>
                  <a:schemeClr val="tx1"/>
                </a:solidFill>
                <a:latin typeface="+mn-lt"/>
              </a:rPr>
              <a:t> </a:t>
            </a:r>
            <a:r>
              <a:rPr lang="en-US" altLang="el-GR" sz="2400" dirty="0" err="1" smtClean="0">
                <a:solidFill>
                  <a:schemeClr val="tx1"/>
                </a:solidFill>
                <a:latin typeface="+mn-lt"/>
              </a:rPr>
              <a:t>στο</a:t>
            </a:r>
            <a:r>
              <a:rPr lang="en-US" altLang="el-GR" sz="2400" dirty="0" smtClean="0">
                <a:solidFill>
                  <a:schemeClr val="tx1"/>
                </a:solidFill>
                <a:latin typeface="+mn-lt"/>
              </a:rPr>
              <a:t> </a:t>
            </a:r>
            <a:r>
              <a:rPr lang="en-US" altLang="el-GR" sz="2400" dirty="0" err="1" smtClean="0">
                <a:solidFill>
                  <a:schemeClr val="tx1"/>
                </a:solidFill>
                <a:latin typeface="+mn-lt"/>
              </a:rPr>
              <a:t>οποίο</a:t>
            </a:r>
            <a:r>
              <a:rPr lang="en-US" altLang="el-GR" sz="2400" dirty="0" smtClean="0">
                <a:solidFill>
                  <a:schemeClr val="tx1"/>
                </a:solidFill>
                <a:latin typeface="+mn-lt"/>
              </a:rPr>
              <a:t> </a:t>
            </a:r>
            <a:r>
              <a:rPr lang="en-US" altLang="el-GR" sz="2400" dirty="0" err="1" smtClean="0">
                <a:solidFill>
                  <a:schemeClr val="tx1"/>
                </a:solidFill>
                <a:latin typeface="+mn-lt"/>
              </a:rPr>
              <a:t>πραγματοποιείται</a:t>
            </a:r>
            <a:r>
              <a:rPr lang="en-US" altLang="el-GR" sz="2400" dirty="0" smtClean="0">
                <a:solidFill>
                  <a:schemeClr val="tx1"/>
                </a:solidFill>
                <a:latin typeface="+mn-lt"/>
              </a:rPr>
              <a:t> η </a:t>
            </a:r>
            <a:r>
              <a:rPr lang="en-US" altLang="el-GR" sz="2400" dirty="0" err="1" smtClean="0">
                <a:solidFill>
                  <a:schemeClr val="tx1"/>
                </a:solidFill>
                <a:latin typeface="+mn-lt"/>
              </a:rPr>
              <a:t>μάθηση</a:t>
            </a:r>
            <a:r>
              <a:rPr lang="en-US" altLang="el-GR" sz="2400" dirty="0" smtClean="0">
                <a:solidFill>
                  <a:schemeClr val="tx1"/>
                </a:solidFill>
                <a:latin typeface="+mn-lt"/>
              </a:rPr>
              <a:t> </a:t>
            </a:r>
            <a:r>
              <a:rPr lang="en-US" altLang="el-GR" sz="2400" dirty="0" err="1" smtClean="0">
                <a:solidFill>
                  <a:schemeClr val="tx1"/>
                </a:solidFill>
                <a:latin typeface="+mn-lt"/>
              </a:rPr>
              <a:t>και</a:t>
            </a:r>
            <a:r>
              <a:rPr lang="en-US" altLang="el-GR" sz="2400" dirty="0" smtClean="0">
                <a:solidFill>
                  <a:schemeClr val="tx1"/>
                </a:solidFill>
                <a:latin typeface="+mn-lt"/>
              </a:rPr>
              <a:t> η </a:t>
            </a:r>
            <a:r>
              <a:rPr lang="en-US" altLang="el-GR" sz="2400" dirty="0" err="1" smtClean="0">
                <a:solidFill>
                  <a:schemeClr val="tx1"/>
                </a:solidFill>
                <a:latin typeface="+mn-lt"/>
              </a:rPr>
              <a:t>διδασκαλία</a:t>
            </a:r>
            <a:r>
              <a:rPr lang="en-US" altLang="el-GR" sz="2400" dirty="0" smtClean="0">
                <a:solidFill>
                  <a:schemeClr val="tx1"/>
                </a:solidFill>
                <a:latin typeface="+mn-lt"/>
              </a:rPr>
              <a:t>. </a:t>
            </a:r>
          </a:p>
          <a:p>
            <a:pPr marL="273050" lvl="1" indent="-273050" algn="l" eaLnBrk="1" hangingPunct="1">
              <a:lnSpc>
                <a:spcPct val="90000"/>
              </a:lnSpc>
              <a:buFont typeface="Arial" pitchFamily="34" charset="0"/>
              <a:buChar char="•"/>
            </a:pPr>
            <a:r>
              <a:rPr lang="en-US" altLang="el-GR" sz="2400" dirty="0" err="1" smtClean="0">
                <a:solidFill>
                  <a:schemeClr val="tx1"/>
                </a:solidFill>
                <a:latin typeface="+mn-lt"/>
              </a:rPr>
              <a:t>περιλαμβάνει</a:t>
            </a:r>
            <a:r>
              <a:rPr lang="en-US" altLang="el-GR" sz="2400" dirty="0" smtClean="0">
                <a:solidFill>
                  <a:schemeClr val="tx1"/>
                </a:solidFill>
                <a:latin typeface="+mn-lt"/>
              </a:rPr>
              <a:t> </a:t>
            </a:r>
            <a:r>
              <a:rPr lang="en-US" altLang="el-GR" sz="2400" dirty="0" err="1" smtClean="0">
                <a:solidFill>
                  <a:schemeClr val="tx1"/>
                </a:solidFill>
                <a:latin typeface="+mn-lt"/>
              </a:rPr>
              <a:t>τα</a:t>
            </a:r>
            <a:r>
              <a:rPr lang="en-US" altLang="el-GR" sz="2400" dirty="0" smtClean="0">
                <a:solidFill>
                  <a:schemeClr val="tx1"/>
                </a:solidFill>
                <a:latin typeface="+mn-lt"/>
              </a:rPr>
              <a:t> </a:t>
            </a:r>
            <a:r>
              <a:rPr lang="en-US" altLang="el-GR" sz="2400" dirty="0" err="1" smtClean="0">
                <a:solidFill>
                  <a:schemeClr val="tx1"/>
                </a:solidFill>
                <a:latin typeface="+mn-lt"/>
              </a:rPr>
              <a:t>επιμέρους</a:t>
            </a:r>
            <a:r>
              <a:rPr lang="en-US" altLang="el-GR" sz="2400" dirty="0" smtClean="0">
                <a:solidFill>
                  <a:schemeClr val="tx1"/>
                </a:solidFill>
                <a:latin typeface="+mn-lt"/>
              </a:rPr>
              <a:t> </a:t>
            </a:r>
            <a:r>
              <a:rPr lang="en-US" altLang="el-GR" sz="2400" dirty="0" err="1" smtClean="0">
                <a:solidFill>
                  <a:schemeClr val="tx1"/>
                </a:solidFill>
                <a:latin typeface="+mn-lt"/>
              </a:rPr>
              <a:t>Αναλυτικά</a:t>
            </a:r>
            <a:r>
              <a:rPr lang="en-US" altLang="el-GR" sz="2400" dirty="0" smtClean="0">
                <a:solidFill>
                  <a:schemeClr val="tx1"/>
                </a:solidFill>
                <a:latin typeface="+mn-lt"/>
              </a:rPr>
              <a:t> </a:t>
            </a:r>
            <a:r>
              <a:rPr lang="en-US" altLang="el-GR" sz="2400" dirty="0" err="1" smtClean="0">
                <a:solidFill>
                  <a:schemeClr val="tx1"/>
                </a:solidFill>
                <a:latin typeface="+mn-lt"/>
              </a:rPr>
              <a:t>Προγράμματα</a:t>
            </a:r>
            <a:r>
              <a:rPr lang="en-US" altLang="el-GR" sz="2400" dirty="0" smtClean="0">
                <a:solidFill>
                  <a:schemeClr val="tx1"/>
                </a:solidFill>
                <a:latin typeface="+mn-lt"/>
              </a:rPr>
              <a:t> </a:t>
            </a:r>
            <a:r>
              <a:rPr lang="en-US" altLang="el-GR" sz="2400" dirty="0" err="1" smtClean="0">
                <a:solidFill>
                  <a:schemeClr val="tx1"/>
                </a:solidFill>
                <a:latin typeface="+mn-lt"/>
              </a:rPr>
              <a:t>Σπουδών</a:t>
            </a:r>
            <a:r>
              <a:rPr lang="en-US" altLang="el-GR" sz="2400" dirty="0" smtClean="0">
                <a:solidFill>
                  <a:schemeClr val="tx1"/>
                </a:solidFill>
                <a:latin typeface="+mn-lt"/>
              </a:rPr>
              <a:t> (ΑΠΣ) </a:t>
            </a:r>
            <a:r>
              <a:rPr lang="en-US" altLang="el-GR" sz="2400" dirty="0" err="1" smtClean="0">
                <a:solidFill>
                  <a:schemeClr val="tx1"/>
                </a:solidFill>
                <a:latin typeface="+mn-lt"/>
              </a:rPr>
              <a:t>των</a:t>
            </a:r>
            <a:r>
              <a:rPr lang="en-US" altLang="el-GR" sz="2400" dirty="0" smtClean="0">
                <a:solidFill>
                  <a:schemeClr val="tx1"/>
                </a:solidFill>
                <a:latin typeface="+mn-lt"/>
              </a:rPr>
              <a:t> </a:t>
            </a:r>
            <a:r>
              <a:rPr lang="en-US" altLang="el-GR" sz="2400" dirty="0" err="1" smtClean="0">
                <a:solidFill>
                  <a:schemeClr val="tx1"/>
                </a:solidFill>
                <a:latin typeface="+mn-lt"/>
              </a:rPr>
              <a:t>γνωστικών</a:t>
            </a:r>
            <a:r>
              <a:rPr lang="en-US" altLang="el-GR" sz="2400" dirty="0" smtClean="0">
                <a:solidFill>
                  <a:schemeClr val="tx1"/>
                </a:solidFill>
                <a:latin typeface="+mn-lt"/>
              </a:rPr>
              <a:t> </a:t>
            </a:r>
            <a:r>
              <a:rPr lang="en-US" altLang="el-GR" sz="2400" dirty="0" err="1" smtClean="0">
                <a:solidFill>
                  <a:schemeClr val="tx1"/>
                </a:solidFill>
                <a:latin typeface="+mn-lt"/>
              </a:rPr>
              <a:t>αντικειμένων</a:t>
            </a:r>
            <a:r>
              <a:rPr lang="en-US" altLang="el-GR" sz="2400" dirty="0" smtClean="0">
                <a:solidFill>
                  <a:schemeClr val="tx1"/>
                </a:solidFill>
                <a:latin typeface="+mn-lt"/>
              </a:rPr>
              <a:t> </a:t>
            </a:r>
          </a:p>
          <a:p>
            <a:pPr marL="273050" lvl="1" indent="-273050" algn="l" eaLnBrk="1" hangingPunct="1">
              <a:lnSpc>
                <a:spcPct val="90000"/>
              </a:lnSpc>
              <a:buFont typeface="Arial" pitchFamily="34" charset="0"/>
              <a:buChar char="•"/>
            </a:pPr>
            <a:r>
              <a:rPr lang="en-US" altLang="el-GR" sz="2400" dirty="0" err="1" smtClean="0">
                <a:solidFill>
                  <a:schemeClr val="tx1"/>
                </a:solidFill>
                <a:latin typeface="+mn-lt"/>
              </a:rPr>
              <a:t>στοιχεία</a:t>
            </a:r>
            <a:r>
              <a:rPr lang="en-US" altLang="el-GR" sz="2400" dirty="0" smtClean="0">
                <a:solidFill>
                  <a:schemeClr val="tx1"/>
                </a:solidFill>
                <a:latin typeface="+mn-lt"/>
              </a:rPr>
              <a:t> </a:t>
            </a:r>
            <a:r>
              <a:rPr lang="en-US" altLang="el-GR" sz="2400" dirty="0" err="1" smtClean="0">
                <a:solidFill>
                  <a:schemeClr val="tx1"/>
                </a:solidFill>
                <a:latin typeface="+mn-lt"/>
              </a:rPr>
              <a:t>μεθοδολογίας</a:t>
            </a:r>
            <a:r>
              <a:rPr lang="en-US" altLang="el-GR" sz="2400" dirty="0" smtClean="0">
                <a:solidFill>
                  <a:schemeClr val="tx1"/>
                </a:solidFill>
                <a:latin typeface="+mn-lt"/>
              </a:rPr>
              <a:t> </a:t>
            </a:r>
            <a:r>
              <a:rPr lang="en-US" altLang="el-GR" sz="2400" dirty="0" err="1" smtClean="0">
                <a:solidFill>
                  <a:schemeClr val="tx1"/>
                </a:solidFill>
                <a:latin typeface="+mn-lt"/>
              </a:rPr>
              <a:t>και</a:t>
            </a:r>
            <a:r>
              <a:rPr lang="en-US" altLang="el-GR" sz="2400" dirty="0" smtClean="0">
                <a:solidFill>
                  <a:schemeClr val="tx1"/>
                </a:solidFill>
                <a:latin typeface="+mn-lt"/>
              </a:rPr>
              <a:t> </a:t>
            </a:r>
            <a:r>
              <a:rPr lang="en-US" altLang="el-GR" sz="2400" dirty="0" err="1" smtClean="0">
                <a:solidFill>
                  <a:schemeClr val="tx1"/>
                </a:solidFill>
                <a:latin typeface="+mn-lt"/>
              </a:rPr>
              <a:t>αξιολόγησης</a:t>
            </a:r>
            <a:r>
              <a:rPr lang="en-US" altLang="el-GR" sz="2400" dirty="0" smtClean="0">
                <a:solidFill>
                  <a:schemeClr val="tx1"/>
                </a:solidFill>
                <a:latin typeface="+mn-lt"/>
              </a:rPr>
              <a:t> </a:t>
            </a:r>
          </a:p>
          <a:p>
            <a:pPr eaLnBrk="1" hangingPunct="1"/>
            <a:endParaRPr lang="en-US" altLang="el-GR" sz="2800" dirty="0" smtClean="0">
              <a:latin typeface="+mn-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Θέση αριθμού διαφάνειας 2"/>
          <p:cNvSpPr>
            <a:spLocks noGrp="1"/>
          </p:cNvSpPr>
          <p:nvPr>
            <p:ph type="sldNum" sz="quarter" idx="12"/>
          </p:nvPr>
        </p:nvSpPr>
        <p:spPr bwMode="auto">
          <a:noFill/>
          <a:ln>
            <a:miter lim="800000"/>
            <a:headEnd/>
            <a:tailEnd/>
          </a:ln>
        </p:spPr>
        <p:txBody>
          <a:bodyPr/>
          <a:lstStyle/>
          <a:p>
            <a:fld id="{19514895-5CC9-40E9-93E8-B44F565D1735}" type="slidenum">
              <a:rPr lang="en-US" altLang="el-GR">
                <a:solidFill>
                  <a:srgbClr val="B5A788"/>
                </a:solidFill>
                <a:latin typeface="Gill Sans MT" pitchFamily="34" charset="0"/>
              </a:rPr>
              <a:pPr/>
              <a:t>8</a:t>
            </a:fld>
            <a:endParaRPr lang="en-US" altLang="el-GR">
              <a:solidFill>
                <a:srgbClr val="B5A788"/>
              </a:solidFill>
              <a:latin typeface="Gill Sans MT" pitchFamily="34" charset="0"/>
            </a:endParaRPr>
          </a:p>
        </p:txBody>
      </p:sp>
      <p:grpSp>
        <p:nvGrpSpPr>
          <p:cNvPr id="16" name="15 - Ομάδα"/>
          <p:cNvGrpSpPr/>
          <p:nvPr/>
        </p:nvGrpSpPr>
        <p:grpSpPr>
          <a:xfrm>
            <a:off x="1247775" y="1697038"/>
            <a:ext cx="6769100" cy="4392612"/>
            <a:chOff x="1247775" y="1697038"/>
            <a:chExt cx="6769100" cy="4392612"/>
          </a:xfrm>
        </p:grpSpPr>
        <p:grpSp>
          <p:nvGrpSpPr>
            <p:cNvPr id="2" name="Group 4"/>
            <p:cNvGrpSpPr>
              <a:grpSpLocks/>
            </p:cNvGrpSpPr>
            <p:nvPr/>
          </p:nvGrpSpPr>
          <p:grpSpPr bwMode="auto">
            <a:xfrm>
              <a:off x="1247775" y="1697038"/>
              <a:ext cx="6769100" cy="4392612"/>
              <a:chOff x="2788" y="1884"/>
              <a:chExt cx="5354" cy="5243"/>
            </a:xfrm>
          </p:grpSpPr>
          <p:sp>
            <p:nvSpPr>
              <p:cNvPr id="15371" name="_s1181"/>
              <p:cNvSpPr>
                <a:spLocks noChangeArrowheads="1"/>
              </p:cNvSpPr>
              <p:nvPr/>
            </p:nvSpPr>
            <p:spPr bwMode="auto">
              <a:xfrm>
                <a:off x="3913" y="1884"/>
                <a:ext cx="3105" cy="3106"/>
              </a:xfrm>
              <a:prstGeom prst="ellipse">
                <a:avLst/>
              </a:prstGeom>
              <a:solidFill>
                <a:srgbClr val="7030A0">
                  <a:alpha val="49000"/>
                </a:srgbClr>
              </a:solidFill>
              <a:ln>
                <a:solidFill>
                  <a:schemeClr val="accent1">
                    <a:alpha val="50000"/>
                  </a:schemeClr>
                </a:solidFill>
                <a:headEnd/>
                <a:tailEnd/>
              </a:ln>
            </p:spPr>
            <p:style>
              <a:lnRef idx="1">
                <a:schemeClr val="accent6"/>
              </a:lnRef>
              <a:fillRef idx="2">
                <a:schemeClr val="accent6"/>
              </a:fillRef>
              <a:effectRef idx="1">
                <a:schemeClr val="accent6"/>
              </a:effectRef>
              <a:fontRef idx="minor">
                <a:schemeClr val="dk1"/>
              </a:fontRef>
            </p:style>
            <p:txBody>
              <a:bodyPr anchor="ctr"/>
              <a:lstStyle>
                <a:lvl1pPr>
                  <a:spcBef>
                    <a:spcPct val="20000"/>
                  </a:spcBef>
                  <a:buClr>
                    <a:schemeClr val="accent2"/>
                  </a:buClr>
                  <a:buSzPct val="85000"/>
                  <a:buFont typeface="Brush Script MT" pitchFamily="66" charset="0"/>
                  <a:buChar char="O"/>
                  <a:defRPr sz="2400">
                    <a:solidFill>
                      <a:schemeClr val="tx1"/>
                    </a:solidFill>
                    <a:latin typeface="Franklin Gothic Book" pitchFamily="34" charset="0"/>
                  </a:defRPr>
                </a:lvl1pPr>
                <a:lvl2pPr marL="742950" indent="-285750">
                  <a:spcBef>
                    <a:spcPct val="20000"/>
                  </a:spcBef>
                  <a:buClr>
                    <a:schemeClr val="accent2"/>
                  </a:buClr>
                  <a:buSzPct val="85000"/>
                  <a:buFont typeface="Brush Script MT" pitchFamily="66" charset="0"/>
                  <a:buChar char="O"/>
                  <a:defRPr sz="2200">
                    <a:solidFill>
                      <a:schemeClr val="tx1"/>
                    </a:solidFill>
                    <a:latin typeface="Franklin Gothic Book" pitchFamily="34" charset="0"/>
                  </a:defRPr>
                </a:lvl2pPr>
                <a:lvl3pPr marL="1143000" indent="-228600">
                  <a:spcBef>
                    <a:spcPct val="20000"/>
                  </a:spcBef>
                  <a:buClr>
                    <a:schemeClr val="accent2"/>
                  </a:buClr>
                  <a:buSzPct val="85000"/>
                  <a:buFont typeface="Brush Script MT" pitchFamily="66" charset="0"/>
                  <a:buChar char="O"/>
                  <a:defRPr sz="2000">
                    <a:solidFill>
                      <a:schemeClr val="tx1"/>
                    </a:solidFill>
                    <a:latin typeface="Franklin Gothic Book" pitchFamily="34" charset="0"/>
                  </a:defRPr>
                </a:lvl3pPr>
                <a:lvl4pPr marL="1600200" indent="-228600">
                  <a:spcBef>
                    <a:spcPct val="20000"/>
                  </a:spcBef>
                  <a:buClr>
                    <a:schemeClr val="accent2"/>
                  </a:buClr>
                  <a:buSzPct val="85000"/>
                  <a:buFont typeface="Brush Script MT" pitchFamily="66" charset="0"/>
                  <a:buChar char="O"/>
                  <a:defRPr>
                    <a:solidFill>
                      <a:schemeClr val="tx1"/>
                    </a:solidFill>
                    <a:latin typeface="Franklin Gothic Book" pitchFamily="34" charset="0"/>
                  </a:defRPr>
                </a:lvl4pPr>
                <a:lvl5pPr marL="2057400" indent="-228600">
                  <a:spcBef>
                    <a:spcPct val="20000"/>
                  </a:spcBef>
                  <a:buClr>
                    <a:schemeClr val="accent2"/>
                  </a:buClr>
                  <a:buSzPct val="85000"/>
                  <a:buFont typeface="Brush Script MT" pitchFamily="66" charset="0"/>
                  <a:buChar char="O"/>
                  <a:defRPr sz="1600">
                    <a:solidFill>
                      <a:schemeClr val="tx1"/>
                    </a:solidFill>
                    <a:latin typeface="Franklin Gothic Book" pitchFamily="34" charset="0"/>
                  </a:defRPr>
                </a:lvl5pPr>
                <a:lvl6pPr marL="2514600" indent="-228600" eaLnBrk="0" fontAlgn="base" hangingPunct="0">
                  <a:spcBef>
                    <a:spcPct val="20000"/>
                  </a:spcBef>
                  <a:spcAft>
                    <a:spcPct val="0"/>
                  </a:spcAft>
                  <a:buClr>
                    <a:schemeClr val="accent2"/>
                  </a:buClr>
                  <a:buSzPct val="85000"/>
                  <a:buFont typeface="Brush Script MT" pitchFamily="66" charset="0"/>
                  <a:buChar char="O"/>
                  <a:defRPr sz="1600">
                    <a:solidFill>
                      <a:schemeClr val="tx1"/>
                    </a:solidFill>
                    <a:latin typeface="Franklin Gothic Book" pitchFamily="34" charset="0"/>
                  </a:defRPr>
                </a:lvl6pPr>
                <a:lvl7pPr marL="2971800" indent="-228600" eaLnBrk="0" fontAlgn="base" hangingPunct="0">
                  <a:spcBef>
                    <a:spcPct val="20000"/>
                  </a:spcBef>
                  <a:spcAft>
                    <a:spcPct val="0"/>
                  </a:spcAft>
                  <a:buClr>
                    <a:schemeClr val="accent2"/>
                  </a:buClr>
                  <a:buSzPct val="85000"/>
                  <a:buFont typeface="Brush Script MT" pitchFamily="66" charset="0"/>
                  <a:buChar char="O"/>
                  <a:defRPr sz="1600">
                    <a:solidFill>
                      <a:schemeClr val="tx1"/>
                    </a:solidFill>
                    <a:latin typeface="Franklin Gothic Book" pitchFamily="34" charset="0"/>
                  </a:defRPr>
                </a:lvl7pPr>
                <a:lvl8pPr marL="3429000" indent="-228600" eaLnBrk="0" fontAlgn="base" hangingPunct="0">
                  <a:spcBef>
                    <a:spcPct val="20000"/>
                  </a:spcBef>
                  <a:spcAft>
                    <a:spcPct val="0"/>
                  </a:spcAft>
                  <a:buClr>
                    <a:schemeClr val="accent2"/>
                  </a:buClr>
                  <a:buSzPct val="85000"/>
                  <a:buFont typeface="Brush Script MT" pitchFamily="66" charset="0"/>
                  <a:buChar char="O"/>
                  <a:defRPr sz="1600">
                    <a:solidFill>
                      <a:schemeClr val="tx1"/>
                    </a:solidFill>
                    <a:latin typeface="Franklin Gothic Book" pitchFamily="34" charset="0"/>
                  </a:defRPr>
                </a:lvl8pPr>
                <a:lvl9pPr marL="3886200" indent="-228600" eaLnBrk="0" fontAlgn="base" hangingPunct="0">
                  <a:spcBef>
                    <a:spcPct val="20000"/>
                  </a:spcBef>
                  <a:spcAft>
                    <a:spcPct val="0"/>
                  </a:spcAft>
                  <a:buClr>
                    <a:schemeClr val="accent2"/>
                  </a:buClr>
                  <a:buSzPct val="85000"/>
                  <a:buFont typeface="Brush Script MT" pitchFamily="66" charset="0"/>
                  <a:buChar char="O"/>
                  <a:defRPr sz="1600">
                    <a:solidFill>
                      <a:schemeClr val="tx1"/>
                    </a:solidFill>
                    <a:latin typeface="Franklin Gothic Book" pitchFamily="34" charset="0"/>
                  </a:defRPr>
                </a:lvl9pPr>
              </a:lstStyle>
              <a:p>
                <a:pPr eaLnBrk="1" hangingPunct="1">
                  <a:spcBef>
                    <a:spcPct val="0"/>
                  </a:spcBef>
                  <a:buClrTx/>
                  <a:buSzTx/>
                  <a:buFontTx/>
                  <a:buNone/>
                  <a:defRPr/>
                </a:pPr>
                <a:endParaRPr lang="el-GR" altLang="el-GR" sz="1800" smtClean="0">
                  <a:latin typeface="Arial" charset="0"/>
                </a:endParaRPr>
              </a:p>
            </p:txBody>
          </p:sp>
          <p:sp>
            <p:nvSpPr>
              <p:cNvPr id="30732" name="_s1183"/>
              <p:cNvSpPr>
                <a:spLocks noChangeArrowheads="1"/>
              </p:cNvSpPr>
              <p:nvPr/>
            </p:nvSpPr>
            <p:spPr bwMode="auto">
              <a:xfrm>
                <a:off x="5037" y="2700"/>
                <a:ext cx="3105" cy="3105"/>
              </a:xfrm>
              <a:prstGeom prst="ellipse">
                <a:avLst/>
              </a:prstGeom>
              <a:solidFill>
                <a:srgbClr val="009999">
                  <a:alpha val="30980"/>
                </a:srgbClr>
              </a:solidFill>
              <a:ln w="4669">
                <a:solidFill>
                  <a:schemeClr val="accent1">
                    <a:alpha val="50195"/>
                  </a:schemeClr>
                </a:solidFill>
                <a:round/>
                <a:headEnd/>
                <a:tailEnd/>
              </a:ln>
            </p:spPr>
            <p:txBody>
              <a:bodyPr anchor="ctr"/>
              <a:lstStyle/>
              <a:p>
                <a:pPr eaLnBrk="1" hangingPunct="1"/>
                <a:endParaRPr lang="el-GR" altLang="el-GR"/>
              </a:p>
            </p:txBody>
          </p:sp>
          <p:sp>
            <p:nvSpPr>
              <p:cNvPr id="15373" name="_s1185"/>
              <p:cNvSpPr>
                <a:spLocks noChangeArrowheads="1"/>
              </p:cNvSpPr>
              <p:nvPr/>
            </p:nvSpPr>
            <p:spPr bwMode="auto">
              <a:xfrm>
                <a:off x="4607" y="4021"/>
                <a:ext cx="3105" cy="3106"/>
              </a:xfrm>
              <a:prstGeom prst="ellipse">
                <a:avLst/>
              </a:prstGeom>
              <a:solidFill>
                <a:schemeClr val="tx1">
                  <a:lumMod val="50000"/>
                  <a:lumOff val="50000"/>
                  <a:alpha val="23000"/>
                </a:schemeClr>
              </a:solidFill>
              <a:ln>
                <a:solidFill>
                  <a:schemeClr val="accent1">
                    <a:alpha val="50000"/>
                  </a:schemeClr>
                </a:solidFill>
                <a:headEnd/>
                <a:tailEnd/>
              </a:ln>
            </p:spPr>
            <p:style>
              <a:lnRef idx="1">
                <a:schemeClr val="dk1"/>
              </a:lnRef>
              <a:fillRef idx="2">
                <a:schemeClr val="dk1"/>
              </a:fillRef>
              <a:effectRef idx="1">
                <a:schemeClr val="dk1"/>
              </a:effectRef>
              <a:fontRef idx="minor">
                <a:schemeClr val="dk1"/>
              </a:fontRef>
            </p:style>
            <p:txBody>
              <a:bodyPr anchor="ctr"/>
              <a:lstStyle>
                <a:lvl1pPr>
                  <a:spcBef>
                    <a:spcPct val="20000"/>
                  </a:spcBef>
                  <a:buClr>
                    <a:schemeClr val="accent2"/>
                  </a:buClr>
                  <a:buSzPct val="85000"/>
                  <a:buFont typeface="Brush Script MT" pitchFamily="66" charset="0"/>
                  <a:buChar char="O"/>
                  <a:defRPr sz="2400">
                    <a:solidFill>
                      <a:schemeClr val="tx1"/>
                    </a:solidFill>
                    <a:latin typeface="Franklin Gothic Book" pitchFamily="34" charset="0"/>
                  </a:defRPr>
                </a:lvl1pPr>
                <a:lvl2pPr marL="742950" indent="-285750">
                  <a:spcBef>
                    <a:spcPct val="20000"/>
                  </a:spcBef>
                  <a:buClr>
                    <a:schemeClr val="accent2"/>
                  </a:buClr>
                  <a:buSzPct val="85000"/>
                  <a:buFont typeface="Brush Script MT" pitchFamily="66" charset="0"/>
                  <a:buChar char="O"/>
                  <a:defRPr sz="2200">
                    <a:solidFill>
                      <a:schemeClr val="tx1"/>
                    </a:solidFill>
                    <a:latin typeface="Franklin Gothic Book" pitchFamily="34" charset="0"/>
                  </a:defRPr>
                </a:lvl2pPr>
                <a:lvl3pPr marL="1143000" indent="-228600">
                  <a:spcBef>
                    <a:spcPct val="20000"/>
                  </a:spcBef>
                  <a:buClr>
                    <a:schemeClr val="accent2"/>
                  </a:buClr>
                  <a:buSzPct val="85000"/>
                  <a:buFont typeface="Brush Script MT" pitchFamily="66" charset="0"/>
                  <a:buChar char="O"/>
                  <a:defRPr sz="2000">
                    <a:solidFill>
                      <a:schemeClr val="tx1"/>
                    </a:solidFill>
                    <a:latin typeface="Franklin Gothic Book" pitchFamily="34" charset="0"/>
                  </a:defRPr>
                </a:lvl3pPr>
                <a:lvl4pPr marL="1600200" indent="-228600">
                  <a:spcBef>
                    <a:spcPct val="20000"/>
                  </a:spcBef>
                  <a:buClr>
                    <a:schemeClr val="accent2"/>
                  </a:buClr>
                  <a:buSzPct val="85000"/>
                  <a:buFont typeface="Brush Script MT" pitchFamily="66" charset="0"/>
                  <a:buChar char="O"/>
                  <a:defRPr>
                    <a:solidFill>
                      <a:schemeClr val="tx1"/>
                    </a:solidFill>
                    <a:latin typeface="Franklin Gothic Book" pitchFamily="34" charset="0"/>
                  </a:defRPr>
                </a:lvl4pPr>
                <a:lvl5pPr marL="2057400" indent="-228600">
                  <a:spcBef>
                    <a:spcPct val="20000"/>
                  </a:spcBef>
                  <a:buClr>
                    <a:schemeClr val="accent2"/>
                  </a:buClr>
                  <a:buSzPct val="85000"/>
                  <a:buFont typeface="Brush Script MT" pitchFamily="66" charset="0"/>
                  <a:buChar char="O"/>
                  <a:defRPr sz="1600">
                    <a:solidFill>
                      <a:schemeClr val="tx1"/>
                    </a:solidFill>
                    <a:latin typeface="Franklin Gothic Book" pitchFamily="34" charset="0"/>
                  </a:defRPr>
                </a:lvl5pPr>
                <a:lvl6pPr marL="2514600" indent="-228600" eaLnBrk="0" fontAlgn="base" hangingPunct="0">
                  <a:spcBef>
                    <a:spcPct val="20000"/>
                  </a:spcBef>
                  <a:spcAft>
                    <a:spcPct val="0"/>
                  </a:spcAft>
                  <a:buClr>
                    <a:schemeClr val="accent2"/>
                  </a:buClr>
                  <a:buSzPct val="85000"/>
                  <a:buFont typeface="Brush Script MT" pitchFamily="66" charset="0"/>
                  <a:buChar char="O"/>
                  <a:defRPr sz="1600">
                    <a:solidFill>
                      <a:schemeClr val="tx1"/>
                    </a:solidFill>
                    <a:latin typeface="Franklin Gothic Book" pitchFamily="34" charset="0"/>
                  </a:defRPr>
                </a:lvl6pPr>
                <a:lvl7pPr marL="2971800" indent="-228600" eaLnBrk="0" fontAlgn="base" hangingPunct="0">
                  <a:spcBef>
                    <a:spcPct val="20000"/>
                  </a:spcBef>
                  <a:spcAft>
                    <a:spcPct val="0"/>
                  </a:spcAft>
                  <a:buClr>
                    <a:schemeClr val="accent2"/>
                  </a:buClr>
                  <a:buSzPct val="85000"/>
                  <a:buFont typeface="Brush Script MT" pitchFamily="66" charset="0"/>
                  <a:buChar char="O"/>
                  <a:defRPr sz="1600">
                    <a:solidFill>
                      <a:schemeClr val="tx1"/>
                    </a:solidFill>
                    <a:latin typeface="Franklin Gothic Book" pitchFamily="34" charset="0"/>
                  </a:defRPr>
                </a:lvl7pPr>
                <a:lvl8pPr marL="3429000" indent="-228600" eaLnBrk="0" fontAlgn="base" hangingPunct="0">
                  <a:spcBef>
                    <a:spcPct val="20000"/>
                  </a:spcBef>
                  <a:spcAft>
                    <a:spcPct val="0"/>
                  </a:spcAft>
                  <a:buClr>
                    <a:schemeClr val="accent2"/>
                  </a:buClr>
                  <a:buSzPct val="85000"/>
                  <a:buFont typeface="Brush Script MT" pitchFamily="66" charset="0"/>
                  <a:buChar char="O"/>
                  <a:defRPr sz="1600">
                    <a:solidFill>
                      <a:schemeClr val="tx1"/>
                    </a:solidFill>
                    <a:latin typeface="Franklin Gothic Book" pitchFamily="34" charset="0"/>
                  </a:defRPr>
                </a:lvl8pPr>
                <a:lvl9pPr marL="3886200" indent="-228600" eaLnBrk="0" fontAlgn="base" hangingPunct="0">
                  <a:spcBef>
                    <a:spcPct val="20000"/>
                  </a:spcBef>
                  <a:spcAft>
                    <a:spcPct val="0"/>
                  </a:spcAft>
                  <a:buClr>
                    <a:schemeClr val="accent2"/>
                  </a:buClr>
                  <a:buSzPct val="85000"/>
                  <a:buFont typeface="Brush Script MT" pitchFamily="66" charset="0"/>
                  <a:buChar char="O"/>
                  <a:defRPr sz="1600">
                    <a:solidFill>
                      <a:schemeClr val="tx1"/>
                    </a:solidFill>
                    <a:latin typeface="Franklin Gothic Book" pitchFamily="34" charset="0"/>
                  </a:defRPr>
                </a:lvl9pPr>
              </a:lstStyle>
              <a:p>
                <a:pPr eaLnBrk="1" hangingPunct="1">
                  <a:spcBef>
                    <a:spcPct val="0"/>
                  </a:spcBef>
                  <a:buClrTx/>
                  <a:buSzTx/>
                  <a:buFontTx/>
                  <a:buNone/>
                  <a:defRPr/>
                </a:pPr>
                <a:endParaRPr lang="el-GR" altLang="el-GR" sz="1800" smtClean="0">
                  <a:latin typeface="Arial" charset="0"/>
                </a:endParaRPr>
              </a:p>
            </p:txBody>
          </p:sp>
          <p:sp>
            <p:nvSpPr>
              <p:cNvPr id="15374" name="_s1187"/>
              <p:cNvSpPr>
                <a:spLocks noChangeArrowheads="1"/>
              </p:cNvSpPr>
              <p:nvPr/>
            </p:nvSpPr>
            <p:spPr bwMode="auto">
              <a:xfrm>
                <a:off x="3217" y="4021"/>
                <a:ext cx="3105" cy="3106"/>
              </a:xfrm>
              <a:prstGeom prst="ellipse">
                <a:avLst/>
              </a:prstGeom>
              <a:solidFill>
                <a:schemeClr val="accent2">
                  <a:lumMod val="60000"/>
                  <a:lumOff val="40000"/>
                  <a:alpha val="56000"/>
                </a:schemeClr>
              </a:solidFill>
              <a:ln>
                <a:solidFill>
                  <a:schemeClr val="accent1">
                    <a:alpha val="50000"/>
                  </a:schemeClr>
                </a:solidFill>
                <a:headEnd/>
                <a:tailEnd/>
              </a:ln>
            </p:spPr>
            <p:style>
              <a:lnRef idx="1">
                <a:schemeClr val="accent2"/>
              </a:lnRef>
              <a:fillRef idx="2">
                <a:schemeClr val="accent2"/>
              </a:fillRef>
              <a:effectRef idx="1">
                <a:schemeClr val="accent2"/>
              </a:effectRef>
              <a:fontRef idx="minor">
                <a:schemeClr val="dk1"/>
              </a:fontRef>
            </p:style>
            <p:txBody>
              <a:bodyPr anchor="ctr"/>
              <a:lstStyle>
                <a:lvl1pPr>
                  <a:spcBef>
                    <a:spcPct val="20000"/>
                  </a:spcBef>
                  <a:buClr>
                    <a:schemeClr val="accent2"/>
                  </a:buClr>
                  <a:buSzPct val="85000"/>
                  <a:buFont typeface="Brush Script MT" pitchFamily="66" charset="0"/>
                  <a:buChar char="O"/>
                  <a:defRPr sz="2400">
                    <a:solidFill>
                      <a:schemeClr val="tx1"/>
                    </a:solidFill>
                    <a:latin typeface="Franklin Gothic Book" pitchFamily="34" charset="0"/>
                  </a:defRPr>
                </a:lvl1pPr>
                <a:lvl2pPr marL="742950" indent="-285750">
                  <a:spcBef>
                    <a:spcPct val="20000"/>
                  </a:spcBef>
                  <a:buClr>
                    <a:schemeClr val="accent2"/>
                  </a:buClr>
                  <a:buSzPct val="85000"/>
                  <a:buFont typeface="Brush Script MT" pitchFamily="66" charset="0"/>
                  <a:buChar char="O"/>
                  <a:defRPr sz="2200">
                    <a:solidFill>
                      <a:schemeClr val="tx1"/>
                    </a:solidFill>
                    <a:latin typeface="Franklin Gothic Book" pitchFamily="34" charset="0"/>
                  </a:defRPr>
                </a:lvl2pPr>
                <a:lvl3pPr marL="1143000" indent="-228600">
                  <a:spcBef>
                    <a:spcPct val="20000"/>
                  </a:spcBef>
                  <a:buClr>
                    <a:schemeClr val="accent2"/>
                  </a:buClr>
                  <a:buSzPct val="85000"/>
                  <a:buFont typeface="Brush Script MT" pitchFamily="66" charset="0"/>
                  <a:buChar char="O"/>
                  <a:defRPr sz="2000">
                    <a:solidFill>
                      <a:schemeClr val="tx1"/>
                    </a:solidFill>
                    <a:latin typeface="Franklin Gothic Book" pitchFamily="34" charset="0"/>
                  </a:defRPr>
                </a:lvl3pPr>
                <a:lvl4pPr marL="1600200" indent="-228600">
                  <a:spcBef>
                    <a:spcPct val="20000"/>
                  </a:spcBef>
                  <a:buClr>
                    <a:schemeClr val="accent2"/>
                  </a:buClr>
                  <a:buSzPct val="85000"/>
                  <a:buFont typeface="Brush Script MT" pitchFamily="66" charset="0"/>
                  <a:buChar char="O"/>
                  <a:defRPr>
                    <a:solidFill>
                      <a:schemeClr val="tx1"/>
                    </a:solidFill>
                    <a:latin typeface="Franklin Gothic Book" pitchFamily="34" charset="0"/>
                  </a:defRPr>
                </a:lvl4pPr>
                <a:lvl5pPr marL="2057400" indent="-228600">
                  <a:spcBef>
                    <a:spcPct val="20000"/>
                  </a:spcBef>
                  <a:buClr>
                    <a:schemeClr val="accent2"/>
                  </a:buClr>
                  <a:buSzPct val="85000"/>
                  <a:buFont typeface="Brush Script MT" pitchFamily="66" charset="0"/>
                  <a:buChar char="O"/>
                  <a:defRPr sz="1600">
                    <a:solidFill>
                      <a:schemeClr val="tx1"/>
                    </a:solidFill>
                    <a:latin typeface="Franklin Gothic Book" pitchFamily="34" charset="0"/>
                  </a:defRPr>
                </a:lvl5pPr>
                <a:lvl6pPr marL="2514600" indent="-228600" eaLnBrk="0" fontAlgn="base" hangingPunct="0">
                  <a:spcBef>
                    <a:spcPct val="20000"/>
                  </a:spcBef>
                  <a:spcAft>
                    <a:spcPct val="0"/>
                  </a:spcAft>
                  <a:buClr>
                    <a:schemeClr val="accent2"/>
                  </a:buClr>
                  <a:buSzPct val="85000"/>
                  <a:buFont typeface="Brush Script MT" pitchFamily="66" charset="0"/>
                  <a:buChar char="O"/>
                  <a:defRPr sz="1600">
                    <a:solidFill>
                      <a:schemeClr val="tx1"/>
                    </a:solidFill>
                    <a:latin typeface="Franklin Gothic Book" pitchFamily="34" charset="0"/>
                  </a:defRPr>
                </a:lvl6pPr>
                <a:lvl7pPr marL="2971800" indent="-228600" eaLnBrk="0" fontAlgn="base" hangingPunct="0">
                  <a:spcBef>
                    <a:spcPct val="20000"/>
                  </a:spcBef>
                  <a:spcAft>
                    <a:spcPct val="0"/>
                  </a:spcAft>
                  <a:buClr>
                    <a:schemeClr val="accent2"/>
                  </a:buClr>
                  <a:buSzPct val="85000"/>
                  <a:buFont typeface="Brush Script MT" pitchFamily="66" charset="0"/>
                  <a:buChar char="O"/>
                  <a:defRPr sz="1600">
                    <a:solidFill>
                      <a:schemeClr val="tx1"/>
                    </a:solidFill>
                    <a:latin typeface="Franklin Gothic Book" pitchFamily="34" charset="0"/>
                  </a:defRPr>
                </a:lvl7pPr>
                <a:lvl8pPr marL="3429000" indent="-228600" eaLnBrk="0" fontAlgn="base" hangingPunct="0">
                  <a:spcBef>
                    <a:spcPct val="20000"/>
                  </a:spcBef>
                  <a:spcAft>
                    <a:spcPct val="0"/>
                  </a:spcAft>
                  <a:buClr>
                    <a:schemeClr val="accent2"/>
                  </a:buClr>
                  <a:buSzPct val="85000"/>
                  <a:buFont typeface="Brush Script MT" pitchFamily="66" charset="0"/>
                  <a:buChar char="O"/>
                  <a:defRPr sz="1600">
                    <a:solidFill>
                      <a:schemeClr val="tx1"/>
                    </a:solidFill>
                    <a:latin typeface="Franklin Gothic Book" pitchFamily="34" charset="0"/>
                  </a:defRPr>
                </a:lvl8pPr>
                <a:lvl9pPr marL="3886200" indent="-228600" eaLnBrk="0" fontAlgn="base" hangingPunct="0">
                  <a:spcBef>
                    <a:spcPct val="20000"/>
                  </a:spcBef>
                  <a:spcAft>
                    <a:spcPct val="0"/>
                  </a:spcAft>
                  <a:buClr>
                    <a:schemeClr val="accent2"/>
                  </a:buClr>
                  <a:buSzPct val="85000"/>
                  <a:buFont typeface="Brush Script MT" pitchFamily="66" charset="0"/>
                  <a:buChar char="O"/>
                  <a:defRPr sz="1600">
                    <a:solidFill>
                      <a:schemeClr val="tx1"/>
                    </a:solidFill>
                    <a:latin typeface="Franklin Gothic Book" pitchFamily="34" charset="0"/>
                  </a:defRPr>
                </a:lvl9pPr>
              </a:lstStyle>
              <a:p>
                <a:pPr eaLnBrk="1" hangingPunct="1">
                  <a:spcBef>
                    <a:spcPct val="0"/>
                  </a:spcBef>
                  <a:buClrTx/>
                  <a:buSzTx/>
                  <a:buFontTx/>
                  <a:buNone/>
                  <a:defRPr/>
                </a:pPr>
                <a:endParaRPr lang="el-GR" altLang="el-GR" sz="1800" smtClean="0">
                  <a:latin typeface="Arial" charset="0"/>
                </a:endParaRPr>
              </a:p>
            </p:txBody>
          </p:sp>
          <p:sp>
            <p:nvSpPr>
              <p:cNvPr id="15375" name="_s1189"/>
              <p:cNvSpPr>
                <a:spLocks noChangeArrowheads="1"/>
              </p:cNvSpPr>
              <p:nvPr/>
            </p:nvSpPr>
            <p:spPr bwMode="auto">
              <a:xfrm>
                <a:off x="2788" y="2701"/>
                <a:ext cx="3105" cy="3104"/>
              </a:xfrm>
              <a:prstGeom prst="ellipse">
                <a:avLst/>
              </a:prstGeom>
              <a:solidFill>
                <a:schemeClr val="accent6">
                  <a:lumMod val="40000"/>
                  <a:lumOff val="60000"/>
                  <a:alpha val="60000"/>
                </a:schemeClr>
              </a:solidFill>
              <a:ln>
                <a:solidFill>
                  <a:schemeClr val="accent1">
                    <a:alpha val="50000"/>
                  </a:schemeClr>
                </a:solidFill>
                <a:headEnd/>
                <a:tailEnd/>
              </a:ln>
            </p:spPr>
            <p:style>
              <a:lnRef idx="1">
                <a:schemeClr val="accent1"/>
              </a:lnRef>
              <a:fillRef idx="2">
                <a:schemeClr val="accent1"/>
              </a:fillRef>
              <a:effectRef idx="1">
                <a:schemeClr val="accent1"/>
              </a:effectRef>
              <a:fontRef idx="minor">
                <a:schemeClr val="dk1"/>
              </a:fontRef>
            </p:style>
            <p:txBody>
              <a:bodyPr anchor="ctr"/>
              <a:lstStyle>
                <a:lvl1pPr>
                  <a:spcBef>
                    <a:spcPct val="20000"/>
                  </a:spcBef>
                  <a:buClr>
                    <a:schemeClr val="accent2"/>
                  </a:buClr>
                  <a:buSzPct val="85000"/>
                  <a:buFont typeface="Brush Script MT" pitchFamily="66" charset="0"/>
                  <a:buChar char="O"/>
                  <a:defRPr sz="2400">
                    <a:solidFill>
                      <a:schemeClr val="tx1"/>
                    </a:solidFill>
                    <a:latin typeface="Franklin Gothic Book" pitchFamily="34" charset="0"/>
                  </a:defRPr>
                </a:lvl1pPr>
                <a:lvl2pPr marL="742950" indent="-285750">
                  <a:spcBef>
                    <a:spcPct val="20000"/>
                  </a:spcBef>
                  <a:buClr>
                    <a:schemeClr val="accent2"/>
                  </a:buClr>
                  <a:buSzPct val="85000"/>
                  <a:buFont typeface="Brush Script MT" pitchFamily="66" charset="0"/>
                  <a:buChar char="O"/>
                  <a:defRPr sz="2200">
                    <a:solidFill>
                      <a:schemeClr val="tx1"/>
                    </a:solidFill>
                    <a:latin typeface="Franklin Gothic Book" pitchFamily="34" charset="0"/>
                  </a:defRPr>
                </a:lvl2pPr>
                <a:lvl3pPr marL="1143000" indent="-228600">
                  <a:spcBef>
                    <a:spcPct val="20000"/>
                  </a:spcBef>
                  <a:buClr>
                    <a:schemeClr val="accent2"/>
                  </a:buClr>
                  <a:buSzPct val="85000"/>
                  <a:buFont typeface="Brush Script MT" pitchFamily="66" charset="0"/>
                  <a:buChar char="O"/>
                  <a:defRPr sz="2000">
                    <a:solidFill>
                      <a:schemeClr val="tx1"/>
                    </a:solidFill>
                    <a:latin typeface="Franklin Gothic Book" pitchFamily="34" charset="0"/>
                  </a:defRPr>
                </a:lvl3pPr>
                <a:lvl4pPr marL="1600200" indent="-228600">
                  <a:spcBef>
                    <a:spcPct val="20000"/>
                  </a:spcBef>
                  <a:buClr>
                    <a:schemeClr val="accent2"/>
                  </a:buClr>
                  <a:buSzPct val="85000"/>
                  <a:buFont typeface="Brush Script MT" pitchFamily="66" charset="0"/>
                  <a:buChar char="O"/>
                  <a:defRPr>
                    <a:solidFill>
                      <a:schemeClr val="tx1"/>
                    </a:solidFill>
                    <a:latin typeface="Franklin Gothic Book" pitchFamily="34" charset="0"/>
                  </a:defRPr>
                </a:lvl4pPr>
                <a:lvl5pPr marL="2057400" indent="-228600">
                  <a:spcBef>
                    <a:spcPct val="20000"/>
                  </a:spcBef>
                  <a:buClr>
                    <a:schemeClr val="accent2"/>
                  </a:buClr>
                  <a:buSzPct val="85000"/>
                  <a:buFont typeface="Brush Script MT" pitchFamily="66" charset="0"/>
                  <a:buChar char="O"/>
                  <a:defRPr sz="1600">
                    <a:solidFill>
                      <a:schemeClr val="tx1"/>
                    </a:solidFill>
                    <a:latin typeface="Franklin Gothic Book" pitchFamily="34" charset="0"/>
                  </a:defRPr>
                </a:lvl5pPr>
                <a:lvl6pPr marL="2514600" indent="-228600" eaLnBrk="0" fontAlgn="base" hangingPunct="0">
                  <a:spcBef>
                    <a:spcPct val="20000"/>
                  </a:spcBef>
                  <a:spcAft>
                    <a:spcPct val="0"/>
                  </a:spcAft>
                  <a:buClr>
                    <a:schemeClr val="accent2"/>
                  </a:buClr>
                  <a:buSzPct val="85000"/>
                  <a:buFont typeface="Brush Script MT" pitchFamily="66" charset="0"/>
                  <a:buChar char="O"/>
                  <a:defRPr sz="1600">
                    <a:solidFill>
                      <a:schemeClr val="tx1"/>
                    </a:solidFill>
                    <a:latin typeface="Franklin Gothic Book" pitchFamily="34" charset="0"/>
                  </a:defRPr>
                </a:lvl6pPr>
                <a:lvl7pPr marL="2971800" indent="-228600" eaLnBrk="0" fontAlgn="base" hangingPunct="0">
                  <a:spcBef>
                    <a:spcPct val="20000"/>
                  </a:spcBef>
                  <a:spcAft>
                    <a:spcPct val="0"/>
                  </a:spcAft>
                  <a:buClr>
                    <a:schemeClr val="accent2"/>
                  </a:buClr>
                  <a:buSzPct val="85000"/>
                  <a:buFont typeface="Brush Script MT" pitchFamily="66" charset="0"/>
                  <a:buChar char="O"/>
                  <a:defRPr sz="1600">
                    <a:solidFill>
                      <a:schemeClr val="tx1"/>
                    </a:solidFill>
                    <a:latin typeface="Franklin Gothic Book" pitchFamily="34" charset="0"/>
                  </a:defRPr>
                </a:lvl7pPr>
                <a:lvl8pPr marL="3429000" indent="-228600" eaLnBrk="0" fontAlgn="base" hangingPunct="0">
                  <a:spcBef>
                    <a:spcPct val="20000"/>
                  </a:spcBef>
                  <a:spcAft>
                    <a:spcPct val="0"/>
                  </a:spcAft>
                  <a:buClr>
                    <a:schemeClr val="accent2"/>
                  </a:buClr>
                  <a:buSzPct val="85000"/>
                  <a:buFont typeface="Brush Script MT" pitchFamily="66" charset="0"/>
                  <a:buChar char="O"/>
                  <a:defRPr sz="1600">
                    <a:solidFill>
                      <a:schemeClr val="tx1"/>
                    </a:solidFill>
                    <a:latin typeface="Franklin Gothic Book" pitchFamily="34" charset="0"/>
                  </a:defRPr>
                </a:lvl8pPr>
                <a:lvl9pPr marL="3886200" indent="-228600" eaLnBrk="0" fontAlgn="base" hangingPunct="0">
                  <a:spcBef>
                    <a:spcPct val="20000"/>
                  </a:spcBef>
                  <a:spcAft>
                    <a:spcPct val="0"/>
                  </a:spcAft>
                  <a:buClr>
                    <a:schemeClr val="accent2"/>
                  </a:buClr>
                  <a:buSzPct val="85000"/>
                  <a:buFont typeface="Brush Script MT" pitchFamily="66" charset="0"/>
                  <a:buChar char="O"/>
                  <a:defRPr sz="1600">
                    <a:solidFill>
                      <a:schemeClr val="tx1"/>
                    </a:solidFill>
                    <a:latin typeface="Franklin Gothic Book" pitchFamily="34" charset="0"/>
                  </a:defRPr>
                </a:lvl9pPr>
              </a:lstStyle>
              <a:p>
                <a:pPr eaLnBrk="1" hangingPunct="1">
                  <a:spcBef>
                    <a:spcPct val="0"/>
                  </a:spcBef>
                  <a:buClrTx/>
                  <a:buSzTx/>
                  <a:buFontTx/>
                  <a:buNone/>
                  <a:defRPr/>
                </a:pPr>
                <a:endParaRPr lang="el-GR" altLang="el-GR" sz="1800" smtClean="0">
                  <a:latin typeface="Arial" charset="0"/>
                </a:endParaRPr>
              </a:p>
            </p:txBody>
          </p:sp>
        </p:grpSp>
        <p:grpSp>
          <p:nvGrpSpPr>
            <p:cNvPr id="3" name="Group 10"/>
            <p:cNvGrpSpPr>
              <a:grpSpLocks/>
            </p:cNvGrpSpPr>
            <p:nvPr/>
          </p:nvGrpSpPr>
          <p:grpSpPr bwMode="auto">
            <a:xfrm>
              <a:off x="2051050" y="2489200"/>
              <a:ext cx="5283200" cy="2968625"/>
              <a:chOff x="3262" y="1637"/>
              <a:chExt cx="4757" cy="3790"/>
            </a:xfrm>
          </p:grpSpPr>
          <p:sp>
            <p:nvSpPr>
              <p:cNvPr id="30726" name="Text Box 11"/>
              <p:cNvSpPr txBox="1">
                <a:spLocks noChangeArrowheads="1"/>
              </p:cNvSpPr>
              <p:nvPr/>
            </p:nvSpPr>
            <p:spPr bwMode="auto">
              <a:xfrm>
                <a:off x="4703" y="1637"/>
                <a:ext cx="1878" cy="630"/>
              </a:xfrm>
              <a:prstGeom prst="rect">
                <a:avLst/>
              </a:prstGeom>
              <a:noFill/>
              <a:ln w="9525">
                <a:solidFill>
                  <a:srgbClr val="000000"/>
                </a:solidFill>
                <a:miter lim="800000"/>
                <a:headEnd/>
                <a:tailEnd/>
              </a:ln>
            </p:spPr>
            <p:txBody>
              <a:bodyPr/>
              <a:lstStyle/>
              <a:p>
                <a:pPr algn="ctr" eaLnBrk="1" hangingPunct="1"/>
                <a:r>
                  <a:rPr lang="el-GR" altLang="el-GR">
                    <a:latin typeface="Times New Roman" pitchFamily="18" charset="0"/>
                  </a:rPr>
                  <a:t>Μαθηματικά</a:t>
                </a:r>
                <a:endParaRPr lang="en-GB" altLang="el-GR"/>
              </a:p>
            </p:txBody>
          </p:sp>
          <p:sp>
            <p:nvSpPr>
              <p:cNvPr id="30727" name="Text Box 12"/>
              <p:cNvSpPr txBox="1">
                <a:spLocks noChangeArrowheads="1"/>
              </p:cNvSpPr>
              <p:nvPr/>
            </p:nvSpPr>
            <p:spPr bwMode="auto">
              <a:xfrm>
                <a:off x="3262" y="2674"/>
                <a:ext cx="1690" cy="815"/>
              </a:xfrm>
              <a:prstGeom prst="rect">
                <a:avLst/>
              </a:prstGeom>
              <a:noFill/>
              <a:ln w="9525">
                <a:solidFill>
                  <a:srgbClr val="000000"/>
                </a:solidFill>
                <a:miter lim="800000"/>
                <a:headEnd/>
                <a:tailEnd/>
              </a:ln>
            </p:spPr>
            <p:txBody>
              <a:bodyPr/>
              <a:lstStyle/>
              <a:p>
                <a:pPr algn="ctr" eaLnBrk="1" hangingPunct="1"/>
                <a:r>
                  <a:rPr lang="el-GR" altLang="el-GR" dirty="0">
                    <a:latin typeface="Times New Roman" pitchFamily="18" charset="0"/>
                  </a:rPr>
                  <a:t>Δημιουργία &amp; Έκφραση</a:t>
                </a:r>
                <a:endParaRPr lang="en-GB" altLang="el-GR" dirty="0"/>
              </a:p>
            </p:txBody>
          </p:sp>
          <p:sp>
            <p:nvSpPr>
              <p:cNvPr id="30728" name="Text Box 13"/>
              <p:cNvSpPr txBox="1">
                <a:spLocks noChangeArrowheads="1"/>
              </p:cNvSpPr>
              <p:nvPr/>
            </p:nvSpPr>
            <p:spPr bwMode="auto">
              <a:xfrm>
                <a:off x="3620" y="4658"/>
                <a:ext cx="2335" cy="769"/>
              </a:xfrm>
              <a:prstGeom prst="rect">
                <a:avLst/>
              </a:prstGeom>
              <a:noFill/>
              <a:ln w="9525">
                <a:solidFill>
                  <a:srgbClr val="000000"/>
                </a:solidFill>
                <a:miter lim="800000"/>
                <a:headEnd/>
                <a:tailEnd/>
              </a:ln>
            </p:spPr>
            <p:txBody>
              <a:bodyPr/>
              <a:lstStyle/>
              <a:p>
                <a:pPr algn="ctr" eaLnBrk="1" hangingPunct="1"/>
                <a:r>
                  <a:rPr lang="el-GR" altLang="el-GR">
                    <a:latin typeface="Times New Roman" pitchFamily="18" charset="0"/>
                  </a:rPr>
                  <a:t>Μελέτη περιβάλλοντος (ανθρωπογενές /φυσικό)</a:t>
                </a:r>
                <a:endParaRPr lang="en-GB" altLang="el-GR"/>
              </a:p>
            </p:txBody>
          </p:sp>
          <p:sp>
            <p:nvSpPr>
              <p:cNvPr id="30729" name="Text Box 14"/>
              <p:cNvSpPr txBox="1">
                <a:spLocks noChangeArrowheads="1"/>
              </p:cNvSpPr>
              <p:nvPr/>
            </p:nvSpPr>
            <p:spPr bwMode="auto">
              <a:xfrm>
                <a:off x="6704" y="2764"/>
                <a:ext cx="1315" cy="375"/>
              </a:xfrm>
              <a:prstGeom prst="rect">
                <a:avLst/>
              </a:prstGeom>
              <a:noFill/>
              <a:ln w="9525">
                <a:solidFill>
                  <a:srgbClr val="000000"/>
                </a:solidFill>
                <a:miter lim="800000"/>
                <a:headEnd/>
                <a:tailEnd/>
              </a:ln>
            </p:spPr>
            <p:txBody>
              <a:bodyPr/>
              <a:lstStyle/>
              <a:p>
                <a:pPr algn="ctr" eaLnBrk="1" hangingPunct="1"/>
                <a:r>
                  <a:rPr lang="el-GR" altLang="el-GR">
                    <a:latin typeface="Times New Roman" pitchFamily="18" charset="0"/>
                  </a:rPr>
                  <a:t>Γλώσσα</a:t>
                </a:r>
                <a:endParaRPr lang="en-GB" altLang="el-GR"/>
              </a:p>
            </p:txBody>
          </p:sp>
          <p:sp>
            <p:nvSpPr>
              <p:cNvPr id="30730" name="Text Box 15"/>
              <p:cNvSpPr txBox="1">
                <a:spLocks noChangeArrowheads="1"/>
              </p:cNvSpPr>
              <p:nvPr/>
            </p:nvSpPr>
            <p:spPr bwMode="auto">
              <a:xfrm>
                <a:off x="6310" y="4617"/>
                <a:ext cx="1584" cy="375"/>
              </a:xfrm>
              <a:prstGeom prst="rect">
                <a:avLst/>
              </a:prstGeom>
              <a:noFill/>
              <a:ln w="9525">
                <a:solidFill>
                  <a:srgbClr val="000000"/>
                </a:solidFill>
                <a:miter lim="800000"/>
                <a:headEnd/>
                <a:tailEnd/>
              </a:ln>
            </p:spPr>
            <p:txBody>
              <a:bodyPr/>
              <a:lstStyle/>
              <a:p>
                <a:pPr algn="ctr" eaLnBrk="1" hangingPunct="1"/>
                <a:r>
                  <a:rPr lang="el-GR" altLang="el-GR">
                    <a:latin typeface="Times New Roman" pitchFamily="18" charset="0"/>
                  </a:rPr>
                  <a:t>Πληροφορική</a:t>
                </a:r>
                <a:endParaRPr lang="en-GB" altLang="el-GR"/>
              </a:p>
            </p:txBody>
          </p:sp>
        </p:grpSp>
      </p:grpSp>
      <p:sp>
        <p:nvSpPr>
          <p:cNvPr id="17" name="Rectangle 2"/>
          <p:cNvSpPr>
            <a:spLocks noGrp="1" noChangeArrowheads="1"/>
          </p:cNvSpPr>
          <p:nvPr>
            <p:ph type="title"/>
          </p:nvPr>
        </p:nvSpPr>
        <p:spPr>
          <a:xfrm>
            <a:off x="1259632" y="332656"/>
            <a:ext cx="7567365" cy="648072"/>
          </a:xfrm>
        </p:spPr>
        <p:txBody>
          <a:bodyPr rtlCol="0">
            <a:normAutofit/>
          </a:bodyPr>
          <a:lstStyle/>
          <a:p>
            <a:pPr eaLnBrk="1" fontAlgn="auto" hangingPunct="1">
              <a:spcAft>
                <a:spcPts val="0"/>
              </a:spcAft>
              <a:defRPr/>
            </a:pPr>
            <a:r>
              <a:rPr lang="el-GR" sz="3600" b="1" dirty="0" smtClean="0">
                <a:effectLst/>
                <a:latin typeface="+mn-lt"/>
              </a:rPr>
              <a:t>Δ.Ε.Π.Π.Σ. – Γνωστικά αντικείμενα</a:t>
            </a:r>
            <a:endParaRPr lang="el-GR" sz="3600" b="1" dirty="0">
              <a:effectLst/>
              <a:latin typeface="+mn-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p:cNvSpPr>
          <p:nvPr>
            <p:ph type="ctrTitle"/>
          </p:nvPr>
        </p:nvSpPr>
        <p:spPr>
          <a:xfrm>
            <a:off x="1259632" y="260648"/>
            <a:ext cx="6624736" cy="936104"/>
          </a:xfrm>
        </p:spPr>
        <p:txBody>
          <a:bodyPr>
            <a:noAutofit/>
          </a:bodyPr>
          <a:lstStyle/>
          <a:p>
            <a:pPr eaLnBrk="1" fontAlgn="auto" hangingPunct="1">
              <a:spcAft>
                <a:spcPts val="0"/>
              </a:spcAft>
              <a:defRPr/>
            </a:pPr>
            <a:r>
              <a:rPr lang="en-US" altLang="el-GR" sz="2800" b="1" dirty="0" err="1">
                <a:effectLst/>
                <a:latin typeface="Corbel" pitchFamily="34" charset="0"/>
              </a:rPr>
              <a:t>Αν</a:t>
            </a:r>
            <a:r>
              <a:rPr lang="en-US" altLang="el-GR" sz="2800" b="1" dirty="0">
                <a:effectLst/>
                <a:latin typeface="Corbel" pitchFamily="34" charset="0"/>
              </a:rPr>
              <a:t>αλυτικά Προγράμματα Γνωστικών Αντικειμένων (</a:t>
            </a:r>
            <a:r>
              <a:rPr lang="el-GR" altLang="el-GR" sz="2800" b="1" dirty="0">
                <a:effectLst/>
                <a:latin typeface="Corbel" pitchFamily="34" charset="0"/>
              </a:rPr>
              <a:t>1</a:t>
            </a:r>
            <a:r>
              <a:rPr lang="en-US" altLang="el-GR" sz="2800" b="1" dirty="0">
                <a:effectLst/>
                <a:latin typeface="Corbel" pitchFamily="34" charset="0"/>
              </a:rPr>
              <a:t>) </a:t>
            </a:r>
          </a:p>
        </p:txBody>
      </p:sp>
      <p:sp>
        <p:nvSpPr>
          <p:cNvPr id="29699" name="Rectangle 3"/>
          <p:cNvSpPr>
            <a:spLocks noGrp="1"/>
          </p:cNvSpPr>
          <p:nvPr>
            <p:ph type="subTitle" idx="1"/>
          </p:nvPr>
        </p:nvSpPr>
        <p:spPr>
          <a:xfrm>
            <a:off x="1475656" y="1412777"/>
            <a:ext cx="6552332" cy="4176812"/>
          </a:xfrm>
        </p:spPr>
        <p:txBody>
          <a:bodyPr rtlCol="0">
            <a:normAutofit fontScale="85000" lnSpcReduction="10000"/>
          </a:bodyPr>
          <a:lstStyle/>
          <a:p>
            <a:pPr eaLnBrk="1" fontAlgn="auto" hangingPunct="1">
              <a:lnSpc>
                <a:spcPct val="90000"/>
              </a:lnSpc>
              <a:spcAft>
                <a:spcPts val="0"/>
              </a:spcAft>
              <a:buFont typeface="Arial" pitchFamily="34" charset="0"/>
              <a:buChar char="•"/>
              <a:defRPr/>
            </a:pPr>
            <a:r>
              <a:rPr lang="en-US" altLang="el-GR" sz="2800" dirty="0" err="1" smtClean="0">
                <a:latin typeface="Corbel" pitchFamily="34" charset="0"/>
              </a:rPr>
              <a:t>Είν</a:t>
            </a:r>
            <a:r>
              <a:rPr lang="en-US" altLang="el-GR" sz="2800" dirty="0" smtClean="0">
                <a:latin typeface="Corbel" pitchFamily="34" charset="0"/>
              </a:rPr>
              <a:t>αι τα προγράμματα των γνωστικών αντικειμένων </a:t>
            </a:r>
          </a:p>
          <a:p>
            <a:pPr marL="273050" lvl="1" indent="-273050" algn="l" eaLnBrk="1" hangingPunct="1">
              <a:buFont typeface="Arial" pitchFamily="34" charset="0"/>
              <a:buChar char="•"/>
              <a:defRPr/>
            </a:pPr>
            <a:r>
              <a:rPr lang="en-US" altLang="el-GR" sz="2600" dirty="0" err="1">
                <a:solidFill>
                  <a:schemeClr val="tx1"/>
                </a:solidFill>
                <a:latin typeface="Corbel" pitchFamily="34" charset="0"/>
              </a:rPr>
              <a:t>Γλώσσ</a:t>
            </a:r>
            <a:r>
              <a:rPr lang="en-US" altLang="el-GR" sz="2600" dirty="0">
                <a:solidFill>
                  <a:schemeClr val="tx1"/>
                </a:solidFill>
                <a:latin typeface="Corbel" pitchFamily="34" charset="0"/>
              </a:rPr>
              <a:t>ας (ακρόαση, ομιλία, ανάγνωση και γραφή) </a:t>
            </a:r>
          </a:p>
          <a:p>
            <a:pPr marL="273050" lvl="1" indent="-273050" algn="l" eaLnBrk="1" hangingPunct="1">
              <a:buFont typeface="Arial" pitchFamily="34" charset="0"/>
              <a:buChar char="•"/>
              <a:defRPr/>
            </a:pPr>
            <a:r>
              <a:rPr lang="en-US" altLang="el-GR" sz="2600" dirty="0">
                <a:solidFill>
                  <a:schemeClr val="tx1"/>
                </a:solidFill>
                <a:latin typeface="Corbel" pitchFamily="34" charset="0"/>
              </a:rPr>
              <a:t>Μα</a:t>
            </a:r>
            <a:r>
              <a:rPr lang="en-US" altLang="el-GR" sz="2600" dirty="0" err="1">
                <a:solidFill>
                  <a:schemeClr val="tx1"/>
                </a:solidFill>
                <a:latin typeface="Corbel" pitchFamily="34" charset="0"/>
              </a:rPr>
              <a:t>θημ</a:t>
            </a:r>
            <a:r>
              <a:rPr lang="en-US" altLang="el-GR" sz="2600" dirty="0">
                <a:solidFill>
                  <a:schemeClr val="tx1"/>
                </a:solidFill>
                <a:latin typeface="Corbel" pitchFamily="34" charset="0"/>
              </a:rPr>
              <a:t>ατικών </a:t>
            </a:r>
          </a:p>
          <a:p>
            <a:pPr marL="273050" lvl="1" indent="-273050" algn="l" eaLnBrk="1" hangingPunct="1">
              <a:buFont typeface="Arial" pitchFamily="34" charset="0"/>
              <a:buChar char="•"/>
              <a:defRPr/>
            </a:pPr>
            <a:r>
              <a:rPr lang="en-US" altLang="el-GR" sz="2600" dirty="0" err="1">
                <a:solidFill>
                  <a:schemeClr val="tx1"/>
                </a:solidFill>
                <a:latin typeface="Corbel" pitchFamily="34" charset="0"/>
              </a:rPr>
              <a:t>Μελέτης</a:t>
            </a:r>
            <a:r>
              <a:rPr lang="en-US" altLang="el-GR" sz="2600" dirty="0">
                <a:solidFill>
                  <a:schemeClr val="tx1"/>
                </a:solidFill>
                <a:latin typeface="Corbel" pitchFamily="34" charset="0"/>
              </a:rPr>
              <a:t> π</a:t>
            </a:r>
            <a:r>
              <a:rPr lang="en-US" altLang="el-GR" sz="2600" dirty="0" err="1">
                <a:solidFill>
                  <a:schemeClr val="tx1"/>
                </a:solidFill>
                <a:latin typeface="Corbel" pitchFamily="34" charset="0"/>
              </a:rPr>
              <a:t>ερι</a:t>
            </a:r>
            <a:r>
              <a:rPr lang="en-US" altLang="el-GR" sz="2600" dirty="0">
                <a:solidFill>
                  <a:schemeClr val="tx1"/>
                </a:solidFill>
                <a:latin typeface="Corbel" pitchFamily="34" charset="0"/>
              </a:rPr>
              <a:t>βάλλοντος (ανθρωπογενές και φυσικό περιβάλλον) </a:t>
            </a:r>
          </a:p>
          <a:p>
            <a:pPr marL="273050" lvl="1" indent="-273050" algn="l" eaLnBrk="1" hangingPunct="1">
              <a:buFont typeface="Arial" pitchFamily="34" charset="0"/>
              <a:buChar char="•"/>
              <a:defRPr/>
            </a:pPr>
            <a:r>
              <a:rPr lang="en-US" altLang="el-GR" sz="2600" dirty="0" err="1">
                <a:solidFill>
                  <a:schemeClr val="tx1"/>
                </a:solidFill>
                <a:latin typeface="Corbel" pitchFamily="34" charset="0"/>
              </a:rPr>
              <a:t>Δημιουργί</a:t>
            </a:r>
            <a:r>
              <a:rPr lang="en-US" altLang="el-GR" sz="2600" dirty="0">
                <a:solidFill>
                  <a:schemeClr val="tx1"/>
                </a:solidFill>
                <a:latin typeface="Corbel" pitchFamily="34" charset="0"/>
              </a:rPr>
              <a:t>ας και Έκφρασης (Φυσική Αγωγή-Μουσική-Εικαστική, Δραματική τέχνη) </a:t>
            </a:r>
          </a:p>
          <a:p>
            <a:pPr marL="273050" lvl="1" indent="-273050" algn="l" eaLnBrk="1" hangingPunct="1">
              <a:buFont typeface="Arial" pitchFamily="34" charset="0"/>
              <a:buChar char="•"/>
              <a:defRPr/>
            </a:pPr>
            <a:r>
              <a:rPr lang="en-US" altLang="el-GR" sz="2600" dirty="0" err="1">
                <a:solidFill>
                  <a:schemeClr val="tx1"/>
                </a:solidFill>
                <a:latin typeface="Corbel" pitchFamily="34" charset="0"/>
              </a:rPr>
              <a:t>Πληροφορικής</a:t>
            </a:r>
            <a:r>
              <a:rPr lang="en-US" altLang="el-GR" sz="2600" dirty="0">
                <a:solidFill>
                  <a:schemeClr val="tx1"/>
                </a:solidFill>
                <a:latin typeface="Corbel" pitchFamily="34" charset="0"/>
              </a:rPr>
              <a:t> </a:t>
            </a:r>
            <a:endParaRPr lang="el-GR" altLang="el-GR" sz="2600" dirty="0" smtClean="0">
              <a:solidFill>
                <a:schemeClr val="tx1"/>
              </a:solidFill>
              <a:latin typeface="Corbel" pitchFamily="34" charset="0"/>
            </a:endParaRPr>
          </a:p>
          <a:p>
            <a:pPr marL="273050" lvl="1" indent="-273050" algn="l" eaLnBrk="1" hangingPunct="1">
              <a:buFont typeface="Brush Script MT" pitchFamily="66" charset="0"/>
              <a:buChar char="O"/>
              <a:defRPr/>
            </a:pPr>
            <a:endParaRPr lang="el-GR" altLang="el-GR" sz="2600" dirty="0" smtClean="0">
              <a:solidFill>
                <a:schemeClr val="tx1"/>
              </a:solidFill>
              <a:latin typeface="+mn-lt"/>
            </a:endParaRPr>
          </a:p>
          <a:p>
            <a:pPr marL="0" lvl="1" algn="l" eaLnBrk="1" hangingPunct="1">
              <a:defRPr/>
            </a:pPr>
            <a:r>
              <a:rPr lang="el-GR" sz="1600" i="1" dirty="0" smtClean="0">
                <a:solidFill>
                  <a:schemeClr val="tx1"/>
                </a:solidFill>
                <a:latin typeface="+mn-lt"/>
              </a:rPr>
              <a:t>«…</a:t>
            </a:r>
            <a:r>
              <a:rPr lang="el-GR" sz="1600" i="1" dirty="0">
                <a:solidFill>
                  <a:schemeClr val="tx1"/>
                </a:solidFill>
                <a:latin typeface="+mn-lt"/>
              </a:rPr>
              <a:t>δε νοούνται ως διακριτά διδακτικά αντικείμενα και δεν προτείνονται για αυτοτελή διδασκαλία αλλά για τον προγραμματισμό και την υλοποίηση δραστηριοτήτων που έχουν νόημα και σκοπό για τα ίδια τα παιδιά…» </a:t>
            </a:r>
            <a:endParaRPr lang="en-US" altLang="el-GR" sz="1600" i="1" dirty="0">
              <a:solidFill>
                <a:schemeClr val="tx1"/>
              </a:solidFill>
              <a:latin typeface="+mn-lt"/>
            </a:endParaRPr>
          </a:p>
          <a:p>
            <a:pPr eaLnBrk="1" fontAlgn="auto" hangingPunct="1">
              <a:lnSpc>
                <a:spcPct val="90000"/>
              </a:lnSpc>
              <a:spcAft>
                <a:spcPts val="0"/>
              </a:spcAft>
              <a:defRPr/>
            </a:pPr>
            <a:endParaRPr lang="en-US" altLang="el-GR" dirty="0" smtClean="0">
              <a:latin typeface="+mn-l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1200</TotalTime>
  <Words>832</Words>
  <Application>Microsoft Office PowerPoint</Application>
  <PresentationFormat>Προβολή στην οθόνη (4:3)</PresentationFormat>
  <Paragraphs>113</Paragraphs>
  <Slides>15</Slides>
  <Notes>13</Notes>
  <HiddenSlides>0</HiddenSlides>
  <MMClips>0</MMClips>
  <ScaleCrop>false</ScaleCrop>
  <HeadingPairs>
    <vt:vector size="4" baseType="variant">
      <vt:variant>
        <vt:lpstr>Θέμα</vt:lpstr>
      </vt:variant>
      <vt:variant>
        <vt:i4>1</vt:i4>
      </vt:variant>
      <vt:variant>
        <vt:lpstr>Τίτλοι διαφανειών</vt:lpstr>
      </vt:variant>
      <vt:variant>
        <vt:i4>15</vt:i4>
      </vt:variant>
    </vt:vector>
  </HeadingPairs>
  <TitlesOfParts>
    <vt:vector size="16" baseType="lpstr">
      <vt:lpstr>Solstice</vt:lpstr>
      <vt:lpstr>ΔΕΠΠΣ</vt:lpstr>
      <vt:lpstr>Αναλυτικά Προγράμματα Σπουδών </vt:lpstr>
      <vt:lpstr> Η σημασία των Αναλυτικών Προγραμμάτων Σπουδών </vt:lpstr>
      <vt:lpstr>Τι είναι πρόγραμμα σπουδών;</vt:lpstr>
      <vt:lpstr>Τα Προγράμματα Σπουδών του Νηπιαγωγείου</vt:lpstr>
      <vt:lpstr>Δ.Ε.Π.Π.Σ. (για το νηπιαγωγείο) </vt:lpstr>
      <vt:lpstr>Δ.Ε.Π.Π.Σ. (για το νηπιαγωγείο)</vt:lpstr>
      <vt:lpstr>Δ.Ε.Π.Π.Σ. – Γνωστικά αντικείμενα</vt:lpstr>
      <vt:lpstr>Αναλυτικά Προγράμματα Γνωστικών Αντικειμένων (1) </vt:lpstr>
      <vt:lpstr>Αναλυτικά Προγράμματα Γνωστικών Αντικειμένων (2) </vt:lpstr>
      <vt:lpstr>Η μεθοδολογία του Δ.Ε.Π.Π.Σ. </vt:lpstr>
      <vt:lpstr>Τι προτείνει </vt:lpstr>
      <vt:lpstr>Διαθεματική Προσέγγιση </vt:lpstr>
      <vt:lpstr> </vt:lpstr>
      <vt:lpstr>Οδηγός Νηπιαγωγού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Φάσεις και Μοντέλα ένταξης των Τεχνολογιών της Πληροφορίας και των Επικοινωνιών στην Εκπαίδευση</dc:title>
  <dc:creator>std</dc:creator>
  <cp:lastModifiedBy>maxoula</cp:lastModifiedBy>
  <cp:revision>389</cp:revision>
  <dcterms:created xsi:type="dcterms:W3CDTF">2007-03-24T20:13:53Z</dcterms:created>
  <dcterms:modified xsi:type="dcterms:W3CDTF">2014-04-06T21:01:01Z</dcterms:modified>
</cp:coreProperties>
</file>