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2" r:id="rId2"/>
  </p:sldMasterIdLst>
  <p:notesMasterIdLst>
    <p:notesMasterId r:id="rId45"/>
  </p:notesMasterIdLst>
  <p:sldIdLst>
    <p:sldId id="429" r:id="rId3"/>
    <p:sldId id="496" r:id="rId4"/>
    <p:sldId id="498" r:id="rId5"/>
    <p:sldId id="499" r:id="rId6"/>
    <p:sldId id="506" r:id="rId7"/>
    <p:sldId id="502" r:id="rId8"/>
    <p:sldId id="500" r:id="rId9"/>
    <p:sldId id="501" r:id="rId10"/>
    <p:sldId id="503" r:id="rId11"/>
    <p:sldId id="504" r:id="rId12"/>
    <p:sldId id="505" r:id="rId13"/>
    <p:sldId id="509" r:id="rId14"/>
    <p:sldId id="507" r:id="rId15"/>
    <p:sldId id="431" r:id="rId16"/>
    <p:sldId id="432" r:id="rId17"/>
    <p:sldId id="433" r:id="rId18"/>
    <p:sldId id="434" r:id="rId19"/>
    <p:sldId id="435" r:id="rId20"/>
    <p:sldId id="436" r:id="rId21"/>
    <p:sldId id="437" r:id="rId22"/>
    <p:sldId id="508" r:id="rId23"/>
    <p:sldId id="438" r:id="rId24"/>
    <p:sldId id="441" r:id="rId25"/>
    <p:sldId id="442" r:id="rId26"/>
    <p:sldId id="444" r:id="rId27"/>
    <p:sldId id="445" r:id="rId28"/>
    <p:sldId id="446" r:id="rId29"/>
    <p:sldId id="448" r:id="rId30"/>
    <p:sldId id="460" r:id="rId31"/>
    <p:sldId id="461" r:id="rId32"/>
    <p:sldId id="462" r:id="rId33"/>
    <p:sldId id="463" r:id="rId34"/>
    <p:sldId id="464" r:id="rId35"/>
    <p:sldId id="465" r:id="rId36"/>
    <p:sldId id="466" r:id="rId37"/>
    <p:sldId id="467" r:id="rId38"/>
    <p:sldId id="468" r:id="rId39"/>
    <p:sldId id="469" r:id="rId40"/>
    <p:sldId id="470" r:id="rId41"/>
    <p:sldId id="471" r:id="rId42"/>
    <p:sldId id="473" r:id="rId43"/>
    <p:sldId id="475" r:id="rId4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76"/>
    <a:srgbClr val="294C63"/>
    <a:srgbClr val="396989"/>
    <a:srgbClr val="5C4A00"/>
    <a:srgbClr val="6731BF"/>
    <a:srgbClr val="00346E"/>
    <a:srgbClr val="003C7E"/>
    <a:srgbClr val="001B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5" autoAdjust="0"/>
    <p:restoredTop sz="94493" autoAdjust="0"/>
  </p:normalViewPr>
  <p:slideViewPr>
    <p:cSldViewPr>
      <p:cViewPr varScale="1">
        <p:scale>
          <a:sx n="45" d="100"/>
          <a:sy n="45" d="100"/>
        </p:scale>
        <p:origin x="1498" y="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yros Sioutas" userId="85976355e7f43e1c" providerId="LiveId" clId="{95366DB6-B891-449D-8896-AF56209FB1C0}"/>
    <pc:docChg chg="custSel delSld modSld">
      <pc:chgData name="Spyros Sioutas" userId="85976355e7f43e1c" providerId="LiveId" clId="{95366DB6-B891-449D-8896-AF56209FB1C0}" dt="2024-03-01T15:21:10.936" v="96" actId="20577"/>
      <pc:docMkLst>
        <pc:docMk/>
      </pc:docMkLst>
      <pc:sldChg chg="modSp mod">
        <pc:chgData name="Spyros Sioutas" userId="85976355e7f43e1c" providerId="LiveId" clId="{95366DB6-B891-449D-8896-AF56209FB1C0}" dt="2024-03-01T15:21:10.936" v="96" actId="20577"/>
        <pc:sldMkLst>
          <pc:docMk/>
          <pc:sldMk cId="0" sldId="429"/>
        </pc:sldMkLst>
        <pc:spChg chg="mod">
          <ac:chgData name="Spyros Sioutas" userId="85976355e7f43e1c" providerId="LiveId" clId="{95366DB6-B891-449D-8896-AF56209FB1C0}" dt="2024-03-01T15:21:10.936" v="96" actId="20577"/>
          <ac:spMkLst>
            <pc:docMk/>
            <pc:sldMk cId="0" sldId="429"/>
            <ac:spMk id="4099" creationId="{00000000-0000-0000-0000-000000000000}"/>
          </ac:spMkLst>
        </pc:spChg>
      </pc:sldChg>
      <pc:sldChg chg="del">
        <pc:chgData name="Spyros Sioutas" userId="85976355e7f43e1c" providerId="LiveId" clId="{95366DB6-B891-449D-8896-AF56209FB1C0}" dt="2024-03-01T14:12:59.834" v="0" actId="47"/>
        <pc:sldMkLst>
          <pc:docMk/>
          <pc:sldMk cId="0" sldId="439"/>
        </pc:sldMkLst>
      </pc:sldChg>
      <pc:sldChg chg="del">
        <pc:chgData name="Spyros Sioutas" userId="85976355e7f43e1c" providerId="LiveId" clId="{95366DB6-B891-449D-8896-AF56209FB1C0}" dt="2024-03-01T14:13:20.966" v="1" actId="47"/>
        <pc:sldMkLst>
          <pc:docMk/>
          <pc:sldMk cId="0" sldId="440"/>
        </pc:sldMkLst>
      </pc:sldChg>
      <pc:sldChg chg="del">
        <pc:chgData name="Spyros Sioutas" userId="85976355e7f43e1c" providerId="LiveId" clId="{95366DB6-B891-449D-8896-AF56209FB1C0}" dt="2024-03-01T14:13:28.767" v="2" actId="47"/>
        <pc:sldMkLst>
          <pc:docMk/>
          <pc:sldMk cId="0" sldId="443"/>
        </pc:sldMkLst>
      </pc:sldChg>
      <pc:sldChg chg="del">
        <pc:chgData name="Spyros Sioutas" userId="85976355e7f43e1c" providerId="LiveId" clId="{95366DB6-B891-449D-8896-AF56209FB1C0}" dt="2024-03-01T14:15:21.592" v="3" actId="47"/>
        <pc:sldMkLst>
          <pc:docMk/>
          <pc:sldMk cId="0" sldId="447"/>
        </pc:sldMkLst>
      </pc:sldChg>
      <pc:sldChg chg="del">
        <pc:chgData name="Spyros Sioutas" userId="85976355e7f43e1c" providerId="LiveId" clId="{95366DB6-B891-449D-8896-AF56209FB1C0}" dt="2024-03-01T14:17:55.829" v="4" actId="47"/>
        <pc:sldMkLst>
          <pc:docMk/>
          <pc:sldMk cId="0" sldId="449"/>
        </pc:sldMkLst>
      </pc:sldChg>
      <pc:sldChg chg="del">
        <pc:chgData name="Spyros Sioutas" userId="85976355e7f43e1c" providerId="LiveId" clId="{95366DB6-B891-449D-8896-AF56209FB1C0}" dt="2024-03-01T14:17:56.646" v="5" actId="47"/>
        <pc:sldMkLst>
          <pc:docMk/>
          <pc:sldMk cId="0" sldId="450"/>
        </pc:sldMkLst>
      </pc:sldChg>
      <pc:sldChg chg="del">
        <pc:chgData name="Spyros Sioutas" userId="85976355e7f43e1c" providerId="LiveId" clId="{95366DB6-B891-449D-8896-AF56209FB1C0}" dt="2024-03-01T14:17:57.255" v="6" actId="47"/>
        <pc:sldMkLst>
          <pc:docMk/>
          <pc:sldMk cId="0" sldId="451"/>
        </pc:sldMkLst>
      </pc:sldChg>
      <pc:sldChg chg="del">
        <pc:chgData name="Spyros Sioutas" userId="85976355e7f43e1c" providerId="LiveId" clId="{95366DB6-B891-449D-8896-AF56209FB1C0}" dt="2024-03-01T14:17:57.767" v="7" actId="47"/>
        <pc:sldMkLst>
          <pc:docMk/>
          <pc:sldMk cId="0" sldId="452"/>
        </pc:sldMkLst>
      </pc:sldChg>
      <pc:sldChg chg="del">
        <pc:chgData name="Spyros Sioutas" userId="85976355e7f43e1c" providerId="LiveId" clId="{95366DB6-B891-449D-8896-AF56209FB1C0}" dt="2024-03-01T14:17:58.704" v="8" actId="47"/>
        <pc:sldMkLst>
          <pc:docMk/>
          <pc:sldMk cId="0" sldId="453"/>
        </pc:sldMkLst>
      </pc:sldChg>
      <pc:sldChg chg="del">
        <pc:chgData name="Spyros Sioutas" userId="85976355e7f43e1c" providerId="LiveId" clId="{95366DB6-B891-449D-8896-AF56209FB1C0}" dt="2024-03-01T14:17:59.506" v="9" actId="47"/>
        <pc:sldMkLst>
          <pc:docMk/>
          <pc:sldMk cId="0" sldId="454"/>
        </pc:sldMkLst>
      </pc:sldChg>
      <pc:sldChg chg="del">
        <pc:chgData name="Spyros Sioutas" userId="85976355e7f43e1c" providerId="LiveId" clId="{95366DB6-B891-449D-8896-AF56209FB1C0}" dt="2024-03-01T14:18:00.265" v="10" actId="47"/>
        <pc:sldMkLst>
          <pc:docMk/>
          <pc:sldMk cId="0" sldId="455"/>
        </pc:sldMkLst>
      </pc:sldChg>
      <pc:sldChg chg="del">
        <pc:chgData name="Spyros Sioutas" userId="85976355e7f43e1c" providerId="LiveId" clId="{95366DB6-B891-449D-8896-AF56209FB1C0}" dt="2024-03-01T14:18:01.013" v="11" actId="47"/>
        <pc:sldMkLst>
          <pc:docMk/>
          <pc:sldMk cId="0" sldId="456"/>
        </pc:sldMkLst>
      </pc:sldChg>
      <pc:sldChg chg="del">
        <pc:chgData name="Spyros Sioutas" userId="85976355e7f43e1c" providerId="LiveId" clId="{95366DB6-B891-449D-8896-AF56209FB1C0}" dt="2024-03-01T14:18:01.709" v="12" actId="47"/>
        <pc:sldMkLst>
          <pc:docMk/>
          <pc:sldMk cId="0" sldId="457"/>
        </pc:sldMkLst>
      </pc:sldChg>
      <pc:sldChg chg="del">
        <pc:chgData name="Spyros Sioutas" userId="85976355e7f43e1c" providerId="LiveId" clId="{95366DB6-B891-449D-8896-AF56209FB1C0}" dt="2024-03-01T14:18:02.484" v="13" actId="47"/>
        <pc:sldMkLst>
          <pc:docMk/>
          <pc:sldMk cId="0" sldId="458"/>
        </pc:sldMkLst>
      </pc:sldChg>
      <pc:sldChg chg="del">
        <pc:chgData name="Spyros Sioutas" userId="85976355e7f43e1c" providerId="LiveId" clId="{95366DB6-B891-449D-8896-AF56209FB1C0}" dt="2024-03-01T14:18:03.277" v="14" actId="47"/>
        <pc:sldMkLst>
          <pc:docMk/>
          <pc:sldMk cId="0" sldId="459"/>
        </pc:sldMkLst>
      </pc:sldChg>
      <pc:sldChg chg="del">
        <pc:chgData name="Spyros Sioutas" userId="85976355e7f43e1c" providerId="LiveId" clId="{95366DB6-B891-449D-8896-AF56209FB1C0}" dt="2024-03-01T15:16:52.444" v="31" actId="47"/>
        <pc:sldMkLst>
          <pc:docMk/>
          <pc:sldMk cId="0" sldId="472"/>
        </pc:sldMkLst>
      </pc:sldChg>
      <pc:sldChg chg="del">
        <pc:chgData name="Spyros Sioutas" userId="85976355e7f43e1c" providerId="LiveId" clId="{95366DB6-B891-449D-8896-AF56209FB1C0}" dt="2024-03-01T15:17:01.315" v="32" actId="47"/>
        <pc:sldMkLst>
          <pc:docMk/>
          <pc:sldMk cId="0" sldId="474"/>
        </pc:sldMkLst>
      </pc:sldChg>
      <pc:sldChg chg="del">
        <pc:chgData name="Spyros Sioutas" userId="85976355e7f43e1c" providerId="LiveId" clId="{95366DB6-B891-449D-8896-AF56209FB1C0}" dt="2024-03-01T15:17:47.384" v="33" actId="47"/>
        <pc:sldMkLst>
          <pc:docMk/>
          <pc:sldMk cId="0" sldId="476"/>
        </pc:sldMkLst>
      </pc:sldChg>
      <pc:sldChg chg="del">
        <pc:chgData name="Spyros Sioutas" userId="85976355e7f43e1c" providerId="LiveId" clId="{95366DB6-B891-449D-8896-AF56209FB1C0}" dt="2024-03-01T14:19:12.569" v="30" actId="47"/>
        <pc:sldMkLst>
          <pc:docMk/>
          <pc:sldMk cId="0" sldId="477"/>
        </pc:sldMkLst>
      </pc:sldChg>
      <pc:sldChg chg="del">
        <pc:chgData name="Spyros Sioutas" userId="85976355e7f43e1c" providerId="LiveId" clId="{95366DB6-B891-449D-8896-AF56209FB1C0}" dt="2024-03-01T14:18:59.352" v="15" actId="47"/>
        <pc:sldMkLst>
          <pc:docMk/>
          <pc:sldMk cId="0" sldId="478"/>
        </pc:sldMkLst>
      </pc:sldChg>
      <pc:sldChg chg="del">
        <pc:chgData name="Spyros Sioutas" userId="85976355e7f43e1c" providerId="LiveId" clId="{95366DB6-B891-449D-8896-AF56209FB1C0}" dt="2024-03-01T14:18:59.700" v="16" actId="47"/>
        <pc:sldMkLst>
          <pc:docMk/>
          <pc:sldMk cId="0" sldId="479"/>
        </pc:sldMkLst>
      </pc:sldChg>
      <pc:sldChg chg="del">
        <pc:chgData name="Spyros Sioutas" userId="85976355e7f43e1c" providerId="LiveId" clId="{95366DB6-B891-449D-8896-AF56209FB1C0}" dt="2024-03-01T14:19:00.206" v="17" actId="47"/>
        <pc:sldMkLst>
          <pc:docMk/>
          <pc:sldMk cId="0" sldId="480"/>
        </pc:sldMkLst>
      </pc:sldChg>
      <pc:sldChg chg="del">
        <pc:chgData name="Spyros Sioutas" userId="85976355e7f43e1c" providerId="LiveId" clId="{95366DB6-B891-449D-8896-AF56209FB1C0}" dt="2024-03-01T14:19:00.689" v="18" actId="47"/>
        <pc:sldMkLst>
          <pc:docMk/>
          <pc:sldMk cId="0" sldId="481"/>
        </pc:sldMkLst>
      </pc:sldChg>
      <pc:sldChg chg="del">
        <pc:chgData name="Spyros Sioutas" userId="85976355e7f43e1c" providerId="LiveId" clId="{95366DB6-B891-449D-8896-AF56209FB1C0}" dt="2024-03-01T14:19:01.295" v="19" actId="47"/>
        <pc:sldMkLst>
          <pc:docMk/>
          <pc:sldMk cId="0" sldId="482"/>
        </pc:sldMkLst>
      </pc:sldChg>
      <pc:sldChg chg="del">
        <pc:chgData name="Spyros Sioutas" userId="85976355e7f43e1c" providerId="LiveId" clId="{95366DB6-B891-449D-8896-AF56209FB1C0}" dt="2024-03-01T14:19:01.754" v="20" actId="47"/>
        <pc:sldMkLst>
          <pc:docMk/>
          <pc:sldMk cId="0" sldId="483"/>
        </pc:sldMkLst>
      </pc:sldChg>
      <pc:sldChg chg="del">
        <pc:chgData name="Spyros Sioutas" userId="85976355e7f43e1c" providerId="LiveId" clId="{95366DB6-B891-449D-8896-AF56209FB1C0}" dt="2024-03-01T14:19:02.264" v="21" actId="47"/>
        <pc:sldMkLst>
          <pc:docMk/>
          <pc:sldMk cId="0" sldId="484"/>
        </pc:sldMkLst>
      </pc:sldChg>
      <pc:sldChg chg="del">
        <pc:chgData name="Spyros Sioutas" userId="85976355e7f43e1c" providerId="LiveId" clId="{95366DB6-B891-449D-8896-AF56209FB1C0}" dt="2024-03-01T14:19:02.898" v="22" actId="47"/>
        <pc:sldMkLst>
          <pc:docMk/>
          <pc:sldMk cId="0" sldId="485"/>
        </pc:sldMkLst>
      </pc:sldChg>
      <pc:sldChg chg="del">
        <pc:chgData name="Spyros Sioutas" userId="85976355e7f43e1c" providerId="LiveId" clId="{95366DB6-B891-449D-8896-AF56209FB1C0}" dt="2024-03-01T14:19:03.512" v="23" actId="47"/>
        <pc:sldMkLst>
          <pc:docMk/>
          <pc:sldMk cId="0" sldId="486"/>
        </pc:sldMkLst>
      </pc:sldChg>
      <pc:sldChg chg="del">
        <pc:chgData name="Spyros Sioutas" userId="85976355e7f43e1c" providerId="LiveId" clId="{95366DB6-B891-449D-8896-AF56209FB1C0}" dt="2024-03-01T14:19:04.909" v="24" actId="47"/>
        <pc:sldMkLst>
          <pc:docMk/>
          <pc:sldMk cId="0" sldId="487"/>
        </pc:sldMkLst>
      </pc:sldChg>
      <pc:sldChg chg="del">
        <pc:chgData name="Spyros Sioutas" userId="85976355e7f43e1c" providerId="LiveId" clId="{95366DB6-B891-449D-8896-AF56209FB1C0}" dt="2024-03-01T14:19:06.320" v="25" actId="47"/>
        <pc:sldMkLst>
          <pc:docMk/>
          <pc:sldMk cId="0" sldId="488"/>
        </pc:sldMkLst>
      </pc:sldChg>
      <pc:sldChg chg="del">
        <pc:chgData name="Spyros Sioutas" userId="85976355e7f43e1c" providerId="LiveId" clId="{95366DB6-B891-449D-8896-AF56209FB1C0}" dt="2024-03-01T14:19:06.964" v="26" actId="47"/>
        <pc:sldMkLst>
          <pc:docMk/>
          <pc:sldMk cId="0" sldId="489"/>
        </pc:sldMkLst>
      </pc:sldChg>
      <pc:sldChg chg="del">
        <pc:chgData name="Spyros Sioutas" userId="85976355e7f43e1c" providerId="LiveId" clId="{95366DB6-B891-449D-8896-AF56209FB1C0}" dt="2024-03-01T14:19:07.909" v="27" actId="47"/>
        <pc:sldMkLst>
          <pc:docMk/>
          <pc:sldMk cId="0" sldId="490"/>
        </pc:sldMkLst>
      </pc:sldChg>
      <pc:sldChg chg="del">
        <pc:chgData name="Spyros Sioutas" userId="85976355e7f43e1c" providerId="LiveId" clId="{95366DB6-B891-449D-8896-AF56209FB1C0}" dt="2024-03-01T14:19:08.675" v="28" actId="47"/>
        <pc:sldMkLst>
          <pc:docMk/>
          <pc:sldMk cId="0" sldId="491"/>
        </pc:sldMkLst>
      </pc:sldChg>
      <pc:sldChg chg="del">
        <pc:chgData name="Spyros Sioutas" userId="85976355e7f43e1c" providerId="LiveId" clId="{95366DB6-B891-449D-8896-AF56209FB1C0}" dt="2024-03-01T14:19:09.493" v="29" actId="47"/>
        <pc:sldMkLst>
          <pc:docMk/>
          <pc:sldMk cId="0" sldId="492"/>
        </pc:sldMkLst>
      </pc:sldChg>
    </pc:docChg>
  </pc:docChgLst>
  <pc:docChgLst>
    <pc:chgData name="Spyros Sioutas" userId="85976355e7f43e1c" providerId="LiveId" clId="{4DB85CFB-249A-44B6-8C6B-E4ED23DEAB85}"/>
    <pc:docChg chg="modSld sldOrd">
      <pc:chgData name="Spyros Sioutas" userId="85976355e7f43e1c" providerId="LiveId" clId="{4DB85CFB-249A-44B6-8C6B-E4ED23DEAB85}" dt="2023-10-18T14:17:49.466" v="3"/>
      <pc:docMkLst>
        <pc:docMk/>
      </pc:docMkLst>
      <pc:sldChg chg="ord">
        <pc:chgData name="Spyros Sioutas" userId="85976355e7f43e1c" providerId="LiveId" clId="{4DB85CFB-249A-44B6-8C6B-E4ED23DEAB85}" dt="2023-10-18T14:17:49.466" v="3"/>
        <pc:sldMkLst>
          <pc:docMk/>
          <pc:sldMk cId="0" sldId="5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mn-cs"/>
              </a:defRPr>
            </a:lvl1pPr>
          </a:lstStyle>
          <a:p>
            <a:pPr>
              <a:defRPr/>
            </a:pPr>
            <a:endParaRPr lang="en-US"/>
          </a:p>
        </p:txBody>
      </p:sp>
      <p:sp>
        <p:nvSpPr>
          <p:cNvPr id="81923"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mn-cs"/>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mn-cs"/>
              </a:defRPr>
            </a:lvl1pPr>
          </a:lstStyle>
          <a:p>
            <a:pPr>
              <a:defRPr/>
            </a:pPr>
            <a:endParaRPr lang="en-US"/>
          </a:p>
        </p:txBody>
      </p:sp>
      <p:sp>
        <p:nvSpPr>
          <p:cNvPr id="81927"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mn-cs"/>
              </a:defRPr>
            </a:lvl1pPr>
          </a:lstStyle>
          <a:p>
            <a:pPr>
              <a:defRPr/>
            </a:pPr>
            <a:fld id="{DF594DF5-4214-457E-B224-445420D9D6C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3FDFCD7-6464-47AF-909A-48C1CBCBCAA1}" type="slidenum">
              <a:rPr lang="en-US" smtClean="0">
                <a:latin typeface="Arial" pitchFamily="34" charset="0"/>
              </a:rPr>
              <a:pPr/>
              <a:t>1</a:t>
            </a:fld>
            <a:endParaRPr lang="en-US">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F452926-1F88-48D2-9B6F-B92BC3A889FC}" type="slidenum">
              <a:rPr lang="en-US"/>
              <a:pPr/>
              <a:t>16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lnSpc>
                <a:spcPct val="90000"/>
              </a:lnSpc>
            </a:pPr>
            <a:r>
              <a:rPr lang="en-US" dirty="0"/>
              <a:t>So, let’s take a closer look at how it all started…</a:t>
            </a:r>
          </a:p>
          <a:p>
            <a:pPr eaLnBrk="1" hangingPunct="1">
              <a:lnSpc>
                <a:spcPct val="90000"/>
              </a:lnSpc>
            </a:pPr>
            <a:endParaRPr lang="en-US" dirty="0"/>
          </a:p>
          <a:p>
            <a:pPr eaLnBrk="1" hangingPunct="1">
              <a:lnSpc>
                <a:spcPct val="90000"/>
              </a:lnSpc>
            </a:pPr>
            <a:r>
              <a:rPr lang="en-US" dirty="0"/>
              <a:t>Disruption of the Internet community</a:t>
            </a:r>
          </a:p>
          <a:p>
            <a:pPr eaLnBrk="1" hangingPunct="1"/>
            <a:endParaRPr lang="en-US" dirty="0"/>
          </a:p>
          <a:p>
            <a:pPr eaLnBrk="1" hangingPunct="1"/>
            <a:r>
              <a:rPr lang="en-US" dirty="0"/>
              <a:t>In June 1999, Napster is born…</a:t>
            </a:r>
          </a:p>
          <a:p>
            <a:pPr eaLnBrk="1" hangingPunct="1"/>
            <a:r>
              <a:rPr lang="en-US" dirty="0"/>
              <a:t>…a system that was soon proven to be the 1</a:t>
            </a:r>
            <a:r>
              <a:rPr lang="en-US" baseline="30000" dirty="0"/>
              <a:t>st</a:t>
            </a:r>
            <a:r>
              <a:rPr lang="en-US" dirty="0"/>
              <a:t> massively popular P2P system ever!</a:t>
            </a:r>
          </a:p>
          <a:p>
            <a:pPr eaLnBrk="1" hangingPunct="1"/>
            <a:r>
              <a:rPr lang="en-US" dirty="0"/>
              <a:t>Users do not only download content, but also offer content to others, by direct communication among themselves.</a:t>
            </a:r>
          </a:p>
          <a:p>
            <a:pPr eaLnBrk="1" hangingPunct="1"/>
            <a:endParaRPr lang="en-US" dirty="0"/>
          </a:p>
          <a:p>
            <a:pPr eaLnBrk="1" hangingPunct="1"/>
            <a:r>
              <a:rPr lang="en-US" dirty="0"/>
              <a:t>People were happily (yet illegally) copying music, but this was too good to be true…</a:t>
            </a:r>
          </a:p>
          <a:p>
            <a:pPr eaLnBrk="1" hangingPunct="1"/>
            <a:r>
              <a:rPr lang="en-US" dirty="0"/>
              <a:t>Just half year later the Recording Industry Association of America takes Napster to the court for copyright violation.</a:t>
            </a:r>
          </a:p>
          <a:p>
            <a:pPr eaLnBrk="1" hangingPunct="1"/>
            <a:r>
              <a:rPr lang="en-US" dirty="0"/>
              <a:t>Their TARGET was Napster’s central server.</a:t>
            </a:r>
          </a:p>
          <a:p>
            <a:pPr eaLnBrk="1" hangingPunct="1"/>
            <a:r>
              <a:rPr lang="en-US" dirty="0"/>
              <a:t>What they ACHIEVED was to help Napster’s popularity skyrocket!!</a:t>
            </a:r>
          </a:p>
          <a:p>
            <a:pPr eaLnBrk="1" hangingPunct="1"/>
            <a:endParaRPr lang="en-US" dirty="0"/>
          </a:p>
          <a:p>
            <a:pPr eaLnBrk="1" hangingPunct="1"/>
            <a:r>
              <a:rPr lang="en-US" dirty="0"/>
              <a:t>Indeed, in February 2001, Napster reached peak operation, with 26M users and almost 3bn files/month!!</a:t>
            </a:r>
          </a:p>
          <a:p>
            <a:pPr eaLnBrk="1" hangingPunct="1"/>
            <a:endParaRPr lang="en-US" dirty="0"/>
          </a:p>
          <a:p>
            <a:pPr eaLnBrk="1" hangingPunct="1"/>
            <a:r>
              <a:rPr lang="en-US" dirty="0"/>
              <a:t>In July 2001 the judge orders Napster to pull the plug.</a:t>
            </a:r>
          </a:p>
          <a:p>
            <a:pPr eaLnBrk="1" hangingPunct="1"/>
            <a:r>
              <a:rPr lang="en-US" dirty="0"/>
              <a:t>The Napster network collapses instantly.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5EFB094-2CC5-4C3F-826B-3EA1DDDD8717}" type="slidenum">
              <a:rPr lang="en-US"/>
              <a:pPr/>
              <a:t>17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lnSpc>
                <a:spcPct val="80000"/>
              </a:lnSpc>
            </a:pPr>
            <a:r>
              <a:rPr lang="en-US" sz="800" dirty="0"/>
              <a:t>In the meantime, and while legal problems with Napster were foreseeable in the horizon,</a:t>
            </a:r>
          </a:p>
          <a:p>
            <a:pPr eaLnBrk="1" hangingPunct="1">
              <a:lnSpc>
                <a:spcPct val="80000"/>
              </a:lnSpc>
            </a:pPr>
            <a:r>
              <a:rPr lang="en-US" sz="800" dirty="0"/>
              <a:t>A number of other P2P file-sharing systems came out.</a:t>
            </a:r>
          </a:p>
          <a:p>
            <a:pPr eaLnBrk="1" hangingPunct="1">
              <a:lnSpc>
                <a:spcPct val="80000"/>
              </a:lnSpc>
            </a:pPr>
            <a:endParaRPr lang="en-US" sz="800" dirty="0"/>
          </a:p>
          <a:p>
            <a:pPr eaLnBrk="1" hangingPunct="1">
              <a:lnSpc>
                <a:spcPct val="80000"/>
              </a:lnSpc>
            </a:pPr>
            <a:r>
              <a:rPr lang="en-US" sz="800" dirty="0"/>
              <a:t>In March 2000, Gnutella was released by </a:t>
            </a:r>
            <a:r>
              <a:rPr lang="en-US" sz="800" dirty="0" err="1"/>
              <a:t>Nullsoft</a:t>
            </a:r>
            <a:r>
              <a:rPr lang="en-US" sz="800" dirty="0"/>
              <a:t>, as an open source project.</a:t>
            </a:r>
          </a:p>
          <a:p>
            <a:pPr eaLnBrk="1" hangingPunct="1">
              <a:lnSpc>
                <a:spcPct val="80000"/>
              </a:lnSpc>
            </a:pPr>
            <a:r>
              <a:rPr lang="en-US" sz="800" dirty="0"/>
              <a:t>In Gnutella, there is not central server.</a:t>
            </a:r>
          </a:p>
          <a:p>
            <a:pPr eaLnBrk="1" hangingPunct="1">
              <a:lnSpc>
                <a:spcPct val="80000"/>
              </a:lnSpc>
            </a:pPr>
            <a:r>
              <a:rPr lang="en-US" sz="800" dirty="0"/>
              <a:t>Nodes are linked in a P2P network, and route queries for files among themselves, in a real P2P, decentralized fashion.</a:t>
            </a:r>
          </a:p>
          <a:p>
            <a:pPr eaLnBrk="1" hangingPunct="1">
              <a:lnSpc>
                <a:spcPct val="80000"/>
              </a:lnSpc>
            </a:pPr>
            <a:endParaRPr lang="en-US" sz="800" dirty="0"/>
          </a:p>
          <a:p>
            <a:pPr eaLnBrk="1" hangingPunct="1">
              <a:lnSpc>
                <a:spcPct val="80000"/>
              </a:lnSpc>
            </a:pPr>
            <a:r>
              <a:rPr lang="en-US" sz="800" dirty="0"/>
              <a:t>The motivation for designing such a system is clear:</a:t>
            </a:r>
          </a:p>
          <a:p>
            <a:pPr eaLnBrk="1" hangingPunct="1">
              <a:lnSpc>
                <a:spcPct val="80000"/>
              </a:lnSpc>
            </a:pPr>
            <a:r>
              <a:rPr lang="en-US" sz="800" dirty="0"/>
              <a:t>Since there was no central server, RIAA and MPAA had no target to attack!</a:t>
            </a:r>
          </a:p>
          <a:p>
            <a:pPr eaLnBrk="1" hangingPunct="1">
              <a:lnSpc>
                <a:spcPct val="80000"/>
              </a:lnSpc>
            </a:pPr>
            <a:r>
              <a:rPr lang="en-US" sz="800" dirty="0"/>
              <a:t>To stop its operation, they would have to attack all participating nodes, something far from trivial, as it amounted to some million users world-wide.</a:t>
            </a:r>
          </a:p>
          <a:p>
            <a:pPr eaLnBrk="1" hangingPunct="1">
              <a:lnSpc>
                <a:spcPct val="80000"/>
              </a:lnSpc>
            </a:pPr>
            <a:endParaRPr lang="en-US" sz="800" dirty="0"/>
          </a:p>
          <a:p>
            <a:pPr eaLnBrk="1" hangingPunct="1">
              <a:lnSpc>
                <a:spcPct val="80000"/>
              </a:lnSpc>
            </a:pPr>
            <a:r>
              <a:rPr lang="en-US" sz="800" dirty="0"/>
              <a:t>However, Gnutella was not so efficient.</a:t>
            </a:r>
          </a:p>
          <a:p>
            <a:pPr eaLnBrk="1" hangingPunct="1">
              <a:lnSpc>
                <a:spcPct val="80000"/>
              </a:lnSpc>
            </a:pPr>
            <a:endParaRPr lang="en-US" sz="800" dirty="0"/>
          </a:p>
          <a:p>
            <a:pPr eaLnBrk="1" hangingPunct="1">
              <a:lnSpc>
                <a:spcPct val="80000"/>
              </a:lnSpc>
            </a:pPr>
            <a:r>
              <a:rPr lang="en-US" sz="800" dirty="0"/>
              <a:t>Later on in 2000, some other protocols were designed to improve on efficiency.</a:t>
            </a:r>
          </a:p>
          <a:p>
            <a:pPr eaLnBrk="1" hangingPunct="1">
              <a:lnSpc>
                <a:spcPct val="80000"/>
              </a:lnSpc>
            </a:pPr>
            <a:r>
              <a:rPr lang="en-US" sz="800" dirty="0"/>
              <a:t>The super-peer concept was introduced, in which some nodes act as indexers, in a way similar to the Napster server, serving a portion of the user population.</a:t>
            </a:r>
          </a:p>
          <a:p>
            <a:pPr eaLnBrk="1" hangingPunct="1">
              <a:lnSpc>
                <a:spcPct val="80000"/>
              </a:lnSpc>
            </a:pPr>
            <a:r>
              <a:rPr lang="en-US" sz="800" dirty="0"/>
              <a:t>This makes searching far more efficient than pure P2P search, while there is still no single point of failure or target.</a:t>
            </a:r>
          </a:p>
          <a:p>
            <a:pPr eaLnBrk="1" hangingPunct="1">
              <a:lnSpc>
                <a:spcPct val="80000"/>
              </a:lnSpc>
            </a:pPr>
            <a:r>
              <a:rPr lang="en-US" sz="800" dirty="0"/>
              <a:t>The most famous systems that adopted this technique were </a:t>
            </a:r>
            <a:r>
              <a:rPr lang="en-US" sz="800" dirty="0" err="1"/>
              <a:t>FastTrack</a:t>
            </a:r>
            <a:r>
              <a:rPr lang="en-US" sz="800" dirty="0"/>
              <a:t> (</a:t>
            </a:r>
            <a:r>
              <a:rPr lang="en-US" sz="800" dirty="0" err="1"/>
              <a:t>KaZaA</a:t>
            </a:r>
            <a:r>
              <a:rPr lang="en-US" sz="800" dirty="0"/>
              <a:t>) and the eDonkey2000 network (</a:t>
            </a:r>
            <a:r>
              <a:rPr lang="en-US" sz="800" dirty="0" err="1"/>
              <a:t>eMule</a:t>
            </a:r>
            <a:r>
              <a:rPr lang="en-US" sz="800" dirty="0"/>
              <a:t>).</a:t>
            </a:r>
          </a:p>
          <a:p>
            <a:pPr eaLnBrk="1" hangingPunct="1">
              <a:lnSpc>
                <a:spcPct val="80000"/>
              </a:lnSpc>
            </a:pPr>
            <a:endParaRPr lang="en-US" sz="800" dirty="0"/>
          </a:p>
          <a:p>
            <a:pPr eaLnBrk="1" hangingPunct="1">
              <a:lnSpc>
                <a:spcPct val="80000"/>
              </a:lnSpc>
            </a:pPr>
            <a:r>
              <a:rPr lang="en-US" sz="800" dirty="0"/>
              <a:t>In the following couple of years, </a:t>
            </a:r>
            <a:r>
              <a:rPr lang="en-US" sz="800" dirty="0" err="1"/>
              <a:t>KaZaA</a:t>
            </a:r>
            <a:r>
              <a:rPr lang="en-US" sz="800" dirty="0"/>
              <a:t> lost ground due to …</a:t>
            </a:r>
          </a:p>
          <a:p>
            <a:pPr eaLnBrk="1" hangingPunct="1">
              <a:lnSpc>
                <a:spcPct val="80000"/>
              </a:lnSpc>
            </a:pPr>
            <a:r>
              <a:rPr lang="en-US" sz="800" dirty="0"/>
              <a:t>…</a:t>
            </a:r>
          </a:p>
          <a:p>
            <a:pPr eaLnBrk="1" hangingPunct="1">
              <a:lnSpc>
                <a:spcPct val="80000"/>
              </a:lnSpc>
            </a:pPr>
            <a:endParaRPr lang="en-US" sz="800" dirty="0"/>
          </a:p>
          <a:p>
            <a:pPr eaLnBrk="1" hangingPunct="1">
              <a:lnSpc>
                <a:spcPct val="80000"/>
              </a:lnSpc>
            </a:pPr>
            <a:r>
              <a:rPr lang="en-US" sz="1000" dirty="0"/>
              <a:t>Variety of similar fully decentralized P2P-protocols followed soon: </a:t>
            </a:r>
          </a:p>
          <a:p>
            <a:pPr lvl="1" eaLnBrk="1" hangingPunct="1">
              <a:lnSpc>
                <a:spcPct val="80000"/>
              </a:lnSpc>
            </a:pPr>
            <a:r>
              <a:rPr lang="en-US" sz="800" dirty="0" err="1"/>
              <a:t>Audiogalaxy</a:t>
            </a:r>
            <a:endParaRPr lang="en-US" sz="800" dirty="0"/>
          </a:p>
          <a:p>
            <a:pPr lvl="1" eaLnBrk="1" hangingPunct="1">
              <a:lnSpc>
                <a:spcPct val="80000"/>
              </a:lnSpc>
            </a:pPr>
            <a:r>
              <a:rPr lang="en-US" sz="800" dirty="0" err="1"/>
              <a:t>FastTrack</a:t>
            </a:r>
            <a:r>
              <a:rPr lang="en-US" sz="800" dirty="0"/>
              <a:t>/</a:t>
            </a:r>
            <a:r>
              <a:rPr lang="en-US" sz="800" dirty="0" err="1"/>
              <a:t>KaZaA</a:t>
            </a:r>
            <a:endParaRPr lang="en-US" sz="800" dirty="0"/>
          </a:p>
          <a:p>
            <a:pPr lvl="1" eaLnBrk="1" hangingPunct="1">
              <a:lnSpc>
                <a:spcPct val="80000"/>
              </a:lnSpc>
            </a:pPr>
            <a:r>
              <a:rPr lang="en-US" sz="800" dirty="0" err="1"/>
              <a:t>iMesh</a:t>
            </a:r>
            <a:endParaRPr lang="en-US" sz="800" dirty="0"/>
          </a:p>
          <a:p>
            <a:pPr lvl="1" eaLnBrk="1" hangingPunct="1">
              <a:lnSpc>
                <a:spcPct val="80000"/>
              </a:lnSpc>
            </a:pPr>
            <a:r>
              <a:rPr lang="en-US" sz="800" dirty="0" err="1"/>
              <a:t>Freenet</a:t>
            </a:r>
            <a:endParaRPr lang="en-US" sz="800" dirty="0"/>
          </a:p>
          <a:p>
            <a:pPr eaLnBrk="1" hangingPunct="1">
              <a:lnSpc>
                <a:spcPct val="80000"/>
              </a:lnSpc>
            </a:pPr>
            <a:endParaRPr lang="en-US" sz="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ED10C6D-FD69-43D8-B14C-64F8EAEA1EFD}" type="slidenum">
              <a:rPr lang="en-US"/>
              <a:pPr/>
              <a:t>18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t>This change in the use of the aforementioned systems can be clearly seen in this graph,</a:t>
            </a:r>
          </a:p>
          <a:p>
            <a:pPr eaLnBrk="1" hangingPunct="1"/>
            <a:r>
              <a:rPr lang="en-US"/>
              <a:t>depicting the distribution of P2P traffic in 2001.</a:t>
            </a:r>
          </a:p>
          <a:p>
            <a:pPr eaLnBrk="1" hangingPunct="1"/>
            <a:endParaRPr lang="en-US"/>
          </a:p>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8F2EDEA-2180-4288-B3AF-4EB7335A7F0E}" type="slidenum">
              <a:rPr lang="en-US"/>
              <a:pPr/>
              <a:t>19</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lnSpc>
                <a:spcPct val="90000"/>
              </a:lnSpc>
            </a:pPr>
            <a:r>
              <a:rPr lang="en-US" sz="1100" dirty="0"/>
              <a:t>Year 2001: Third Generation of P2P initiated</a:t>
            </a:r>
          </a:p>
          <a:p>
            <a:pPr lvl="1" eaLnBrk="1" hangingPunct="1"/>
            <a:r>
              <a:rPr lang="en-US" dirty="0"/>
              <a:t>First research started on the third generation of P2P, so called structured P2P networks</a:t>
            </a:r>
          </a:p>
          <a:p>
            <a:pPr lvl="1" eaLnBrk="1" hangingPunct="1"/>
            <a:r>
              <a:rPr lang="en-US" dirty="0"/>
              <a:t>Basic characteristics: Usage of a proactive routing algorithm based on Distributed Hash tables (DHTs)</a:t>
            </a:r>
          </a:p>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2B61EC6-BF5E-496F-92A5-917CF2701647}" type="slidenum">
              <a:rPr lang="en-US"/>
              <a:pPr/>
              <a:t>20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lnSpc>
                <a:spcPct val="90000"/>
              </a:lnSpc>
            </a:pPr>
            <a:r>
              <a:rPr lang="en-US"/>
              <a:t>And to conclude this short historical introduction on how P2P systems evolved,</a:t>
            </a:r>
          </a:p>
          <a:p>
            <a:pPr eaLnBrk="1" hangingPunct="1">
              <a:lnSpc>
                <a:spcPct val="90000"/>
              </a:lnSpc>
            </a:pPr>
            <a:r>
              <a:rPr lang="en-US"/>
              <a:t>I’ll show you this graph that gives you an idea of the magnitude of the effect P2P has had on Internet usage.</a:t>
            </a:r>
          </a:p>
          <a:p>
            <a:pPr eaLnBrk="1" hangingPunct="1">
              <a:lnSpc>
                <a:spcPct val="90000"/>
              </a:lnSpc>
            </a:pPr>
            <a:endParaRPr lang="en-US"/>
          </a:p>
          <a:p>
            <a:pPr eaLnBrk="1" hangingPunct="1">
              <a:lnSpc>
                <a:spcPct val="90000"/>
              </a:lnSpc>
            </a:pPr>
            <a:r>
              <a:rPr lang="en-US"/>
              <a:t>It illustrates the percentage of traffic used by Internet application types.</a:t>
            </a:r>
          </a:p>
          <a:p>
            <a:pPr eaLnBrk="1" hangingPunct="1">
              <a:lnSpc>
                <a:spcPct val="90000"/>
              </a:lnSpc>
            </a:pPr>
            <a:r>
              <a:rPr lang="en-US"/>
              <a:t>Early enough, till around 93-94, FTP and email are taking up most of the internet traffic.</a:t>
            </a:r>
          </a:p>
          <a:p>
            <a:pPr eaLnBrk="1" hangingPunct="1">
              <a:lnSpc>
                <a:spcPct val="90000"/>
              </a:lnSpc>
            </a:pPr>
            <a:endParaRPr lang="en-US"/>
          </a:p>
          <a:p>
            <a:pPr eaLnBrk="1" hangingPunct="1">
              <a:lnSpc>
                <a:spcPct val="90000"/>
              </a:lnSpc>
            </a:pPr>
            <a:r>
              <a:rPr lang="en-US"/>
              <a:t>Later on, in the mid-’90s, as you expect the WWW is almost monopolizing the bandwidth used.</a:t>
            </a:r>
          </a:p>
          <a:p>
            <a:pPr eaLnBrk="1" hangingPunct="1">
              <a:lnSpc>
                <a:spcPct val="90000"/>
              </a:lnSpc>
            </a:pPr>
            <a:endParaRPr lang="en-US"/>
          </a:p>
          <a:p>
            <a:pPr eaLnBrk="1" hangingPunct="1">
              <a:lnSpc>
                <a:spcPct val="90000"/>
              </a:lnSpc>
            </a:pPr>
            <a:r>
              <a:rPr lang="en-US"/>
              <a:t>From around 2000 that P2P apps enter the arena, we notice an enormous use of bandwidth by them, which soon becomes orders of magnitude higher than more “traditional” apps.</a:t>
            </a:r>
          </a:p>
          <a:p>
            <a:pPr eaLnBrk="1" hangingPunct="1">
              <a:lnSpc>
                <a:spcPct val="90000"/>
              </a:lnSpc>
            </a:pPr>
            <a:endParaRPr lang="en-US"/>
          </a:p>
          <a:p>
            <a:pPr eaLnBrk="1" hangingPunct="1">
              <a:lnSpc>
                <a:spcPct val="90000"/>
              </a:lnSpc>
            </a:pPr>
            <a:r>
              <a:rPr lang="en-US"/>
              <a:t>Note that email, FTP, or even Web traffic seems to be decreasing.</a:t>
            </a:r>
          </a:p>
          <a:p>
            <a:pPr eaLnBrk="1" hangingPunct="1">
              <a:lnSpc>
                <a:spcPct val="90000"/>
              </a:lnSpc>
            </a:pPr>
            <a:r>
              <a:rPr lang="en-US"/>
              <a:t>Apparently it has been constantly increasing in absolute numbers,</a:t>
            </a:r>
          </a:p>
          <a:p>
            <a:pPr eaLnBrk="1" hangingPunct="1">
              <a:lnSpc>
                <a:spcPct val="90000"/>
              </a:lnSpc>
            </a:pPr>
            <a:r>
              <a:rPr lang="en-US"/>
              <a:t>but P2P traffic increased so much more, that in comparison, traditional applications seem to be using negligible bandwidth nowadays.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2B61EC6-BF5E-496F-92A5-917CF2701647}" type="slidenum">
              <a:rPr lang="en-US"/>
              <a:pPr/>
              <a:t>21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lnSpc>
                <a:spcPct val="90000"/>
              </a:lnSpc>
            </a:pPr>
            <a:r>
              <a:rPr lang="en-US"/>
              <a:t>And to conclude this short historical introduction on how P2P systems evolved,</a:t>
            </a:r>
          </a:p>
          <a:p>
            <a:pPr eaLnBrk="1" hangingPunct="1">
              <a:lnSpc>
                <a:spcPct val="90000"/>
              </a:lnSpc>
            </a:pPr>
            <a:r>
              <a:rPr lang="en-US"/>
              <a:t>I’ll show you this graph that gives you an idea of the magnitude of the effect P2P has had on Internet usage.</a:t>
            </a:r>
          </a:p>
          <a:p>
            <a:pPr eaLnBrk="1" hangingPunct="1">
              <a:lnSpc>
                <a:spcPct val="90000"/>
              </a:lnSpc>
            </a:pPr>
            <a:endParaRPr lang="en-US"/>
          </a:p>
          <a:p>
            <a:pPr eaLnBrk="1" hangingPunct="1">
              <a:lnSpc>
                <a:spcPct val="90000"/>
              </a:lnSpc>
            </a:pPr>
            <a:r>
              <a:rPr lang="en-US"/>
              <a:t>It illustrates the percentage of traffic used by Internet application types.</a:t>
            </a:r>
          </a:p>
          <a:p>
            <a:pPr eaLnBrk="1" hangingPunct="1">
              <a:lnSpc>
                <a:spcPct val="90000"/>
              </a:lnSpc>
            </a:pPr>
            <a:r>
              <a:rPr lang="en-US"/>
              <a:t>Early enough, till around 93-94, FTP and email are taking up most of the internet traffic.</a:t>
            </a:r>
          </a:p>
          <a:p>
            <a:pPr eaLnBrk="1" hangingPunct="1">
              <a:lnSpc>
                <a:spcPct val="90000"/>
              </a:lnSpc>
            </a:pPr>
            <a:endParaRPr lang="en-US"/>
          </a:p>
          <a:p>
            <a:pPr eaLnBrk="1" hangingPunct="1">
              <a:lnSpc>
                <a:spcPct val="90000"/>
              </a:lnSpc>
            </a:pPr>
            <a:r>
              <a:rPr lang="en-US"/>
              <a:t>Later on, in the mid-’90s, as you expect the WWW is almost monopolizing the bandwidth used.</a:t>
            </a:r>
          </a:p>
          <a:p>
            <a:pPr eaLnBrk="1" hangingPunct="1">
              <a:lnSpc>
                <a:spcPct val="90000"/>
              </a:lnSpc>
            </a:pPr>
            <a:endParaRPr lang="en-US"/>
          </a:p>
          <a:p>
            <a:pPr eaLnBrk="1" hangingPunct="1">
              <a:lnSpc>
                <a:spcPct val="90000"/>
              </a:lnSpc>
            </a:pPr>
            <a:r>
              <a:rPr lang="en-US"/>
              <a:t>From around 2000 that P2P apps enter the arena, we notice an enormous use of bandwidth by them, which soon becomes orders of magnitude higher than more “traditional” apps.</a:t>
            </a:r>
          </a:p>
          <a:p>
            <a:pPr eaLnBrk="1" hangingPunct="1">
              <a:lnSpc>
                <a:spcPct val="90000"/>
              </a:lnSpc>
            </a:pPr>
            <a:endParaRPr lang="en-US"/>
          </a:p>
          <a:p>
            <a:pPr eaLnBrk="1" hangingPunct="1">
              <a:lnSpc>
                <a:spcPct val="90000"/>
              </a:lnSpc>
            </a:pPr>
            <a:r>
              <a:rPr lang="en-US"/>
              <a:t>Note that email, FTP, or even Web traffic seems to be decreasing.</a:t>
            </a:r>
          </a:p>
          <a:p>
            <a:pPr eaLnBrk="1" hangingPunct="1">
              <a:lnSpc>
                <a:spcPct val="90000"/>
              </a:lnSpc>
            </a:pPr>
            <a:r>
              <a:rPr lang="en-US"/>
              <a:t>Apparently it has been constantly increasing in absolute numbers,</a:t>
            </a:r>
          </a:p>
          <a:p>
            <a:pPr eaLnBrk="1" hangingPunct="1">
              <a:lnSpc>
                <a:spcPct val="90000"/>
              </a:lnSpc>
            </a:pPr>
            <a:r>
              <a:rPr lang="en-US"/>
              <a:t>but P2P traffic increased so much more, that in comparison, traditional applications seem to be using negligible bandwidth nowadays.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1448B2E-20AA-4EB5-AD39-9506830A265B}" type="slidenum">
              <a:rPr lang="en-US"/>
              <a:pPr/>
              <a:t>22</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9F4BD07-7F10-4199-9192-F1618CCD3FED}" type="slidenum">
              <a:rPr lang="en-US"/>
              <a:pPr/>
              <a:t>23</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74726" y="4560889"/>
            <a:ext cx="5365750" cy="4319587"/>
          </a:xfrm>
          <a:noFill/>
          <a:ln/>
        </p:spPr>
        <p:txBody>
          <a:bodyPr/>
          <a:lstStyle/>
          <a:p>
            <a:pPr eaLnBrk="1" hangingPunct="1"/>
            <a:r>
              <a:rPr lang="en-US"/>
              <a:t>“Who owns the hardware” is more important than “can the nodes speak to each other”.</a:t>
            </a:r>
          </a:p>
          <a:p>
            <a:pPr eaLnBrk="1" hangingPunct="1"/>
            <a:endParaRPr lang="en-US"/>
          </a:p>
          <a:p>
            <a:pPr eaLnBrk="1" hangingPunct="1"/>
            <a:r>
              <a:rPr lang="en-US"/>
              <a:t>“Do nodes contribute” is more important than “can the nodes speak to each other”.</a:t>
            </a:r>
          </a:p>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FB4A819-F031-4CC3-B50C-E81DFE755D30}" type="slidenum">
              <a:rPr lang="en-US"/>
              <a:pPr/>
              <a:t>24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74726" y="4560889"/>
            <a:ext cx="5365750" cy="4319587"/>
          </a:xfrm>
          <a:noFill/>
          <a:ln/>
        </p:spPr>
        <p:txBody>
          <a:bodyPr/>
          <a:lstStyle/>
          <a:p>
            <a:pPr eaLnBrk="1" hangingPunct="1"/>
            <a:endParaRPr lang="en-US"/>
          </a:p>
          <a:p>
            <a:pPr eaLnBrk="1" hangingPunct="1"/>
            <a:endParaRPr lang="en-US"/>
          </a:p>
          <a:p>
            <a:pPr eaLnBrk="1" hangingPunct="1"/>
            <a:r>
              <a:rPr lang="en-US"/>
              <a:t>We have unpredictable IP addresses because there weren't enough to go around when the web happened. It's tempting to think that when enough new IP addresses are created, though, the old "One Device/One Address" regime will be restored, and the Net will return to its pre-P2P architecture.</a:t>
            </a:r>
          </a:p>
          <a:p>
            <a:pPr eaLnBrk="1" hangingPunct="1"/>
            <a:endParaRPr lang="en-US"/>
          </a:p>
          <a:p>
            <a:pPr eaLnBrk="1" hangingPunct="1"/>
            <a:r>
              <a:rPr lang="en-US"/>
              <a:t>This won't happen, because no matter how many new IP addresses there are, P2P systems often create addresses for things that aren't machines. Freenet and MojoNation create addresses for content intentionally spread across multiple computers. AIM and ICQ create names which refer to human beings and not machines. P2P is designed to handle unpredictability, and nothing is more unpredictable than the humans who use the network. As the Net becomes more human-centered, the need for addressing schemes that tolerate and even expect temporary and unstable patterns of use will grow.</a:t>
            </a:r>
          </a:p>
          <a:p>
            <a:pPr eaLnBrk="1" hangingPunct="1"/>
            <a:endParaRPr lang="en-US"/>
          </a:p>
          <a:p>
            <a:pPr eaLnBrk="1" hangingPunct="1"/>
            <a:endParaRPr lang="en-US"/>
          </a:p>
          <a:p>
            <a:pPr eaLnBrk="1" hangingPunct="1"/>
            <a:r>
              <a:rPr lang="en-US"/>
              <a:t>Irregularities and temporal nature of the network are treated as the norm, not as an exception.</a:t>
            </a:r>
          </a:p>
          <a:p>
            <a:pPr eaLnBrk="1" hangingPunct="1"/>
            <a:endParaRPr lang="en-US"/>
          </a:p>
          <a:p>
            <a:pPr eaLnBrk="1" hangingPunct="1"/>
            <a:r>
              <a:rPr lang="en-US"/>
              <a:t>The key characteristic that distinguishes P2P systems from other resource sharing systems is its symmetric communication model between peers, each of which acts as both a client and a server.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E931C56-99B0-4471-92BE-5971D05D14C2}" type="slidenum">
              <a:rPr lang="en-US"/>
              <a:pPr/>
              <a:t>25</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a:p>
            <a:pPr eaLnBrk="1" hangingPunct="1"/>
            <a:r>
              <a:rPr lang="en-US"/>
              <a:t>The interesting property of this model, is that system load and system resources grow aside, and proportionally to the number of participating computers.</a:t>
            </a:r>
          </a:p>
          <a:p>
            <a:pPr eaLnBrk="1" hangingPunct="1"/>
            <a:endParaRPr lang="en-US"/>
          </a:p>
          <a:p>
            <a:pPr eaLnBrk="1" hangingPunct="1"/>
            <a:r>
              <a:rPr lang="en-US"/>
              <a:t>As a result, P2P systems tend to be extremely scalable, and can spontaneously adapt to unexpected increase or decrease in demand.</a:t>
            </a:r>
          </a:p>
          <a:p>
            <a:pPr eaLnBrk="1" hangingPunct="1"/>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dirty="0"/>
              <a:t>Let me start with an observation that</a:t>
            </a:r>
          </a:p>
          <a:p>
            <a:pPr>
              <a:defRPr/>
            </a:pPr>
            <a:r>
              <a:rPr lang="en-US" dirty="0"/>
              <a:t>distributed applications have grown larger</a:t>
            </a:r>
          </a:p>
          <a:p>
            <a:pPr>
              <a:defRPr/>
            </a:pPr>
            <a:r>
              <a:rPr lang="en-US" dirty="0"/>
              <a:t>from large to massive scale!</a:t>
            </a:r>
          </a:p>
          <a:p>
            <a:pPr>
              <a:defRPr/>
            </a:pPr>
            <a:endParaRPr lang="en-US" dirty="0"/>
          </a:p>
          <a:p>
            <a:pPr>
              <a:defRPr/>
            </a:pPr>
            <a:endParaRPr lang="en-US" dirty="0"/>
          </a:p>
          <a:p>
            <a:pPr>
              <a:defRPr/>
            </a:pPr>
            <a:endParaRPr lang="en-US" dirty="0"/>
          </a:p>
          <a:p>
            <a:pPr>
              <a:defRPr/>
            </a:pPr>
            <a:r>
              <a:rPr lang="en-US" dirty="0"/>
              <a:t>Let me start with the observation that in the recent years we have experienced a noticeable shift</a:t>
            </a:r>
          </a:p>
          <a:p>
            <a:pPr>
              <a:defRPr/>
            </a:pPr>
            <a:r>
              <a:rPr lang="en-US" dirty="0"/>
              <a:t>from the paradigm of passively networked end-computers,</a:t>
            </a:r>
          </a:p>
          <a:p>
            <a:pPr>
              <a:defRPr/>
            </a:pPr>
            <a:r>
              <a:rPr lang="en-US" dirty="0"/>
              <a:t>to that of end-computers being active components in distributed applications,</a:t>
            </a:r>
          </a:p>
          <a:p>
            <a:pPr>
              <a:defRPr/>
            </a:pPr>
            <a:r>
              <a:rPr lang="en-US" dirty="0"/>
              <a:t>actively participating, interacting, and contributing to those systems.</a:t>
            </a:r>
          </a:p>
          <a:p>
            <a:pPr>
              <a:defRPr/>
            </a:pPr>
            <a:endParaRPr lang="en-US" dirty="0"/>
          </a:p>
          <a:p>
            <a:pPr>
              <a:defRPr/>
            </a:pPr>
            <a:r>
              <a:rPr lang="en-US" dirty="0"/>
              <a:t>Distributed applications have grown larger, from large to massive scale.</a:t>
            </a:r>
          </a:p>
          <a:p>
            <a:pPr>
              <a:defRPr/>
            </a:pPr>
            <a:endParaRPr lang="en-US" dirty="0"/>
          </a:p>
          <a:p>
            <a:pPr>
              <a:defRPr/>
            </a:pPr>
            <a:r>
              <a:rPr lang="en-US" dirty="0"/>
              <a:t>Certainly, the most famous ---or infamous--- example are file-sharing systems</a:t>
            </a:r>
          </a:p>
          <a:p>
            <a:pPr>
              <a:defRPr/>
            </a:pPr>
            <a:r>
              <a:rPr lang="en-US" dirty="0"/>
              <a:t>---controversial with respect to legal issues---</a:t>
            </a:r>
          </a:p>
          <a:p>
            <a:pPr>
              <a:defRPr/>
            </a:pPr>
            <a:r>
              <a:rPr lang="en-US" dirty="0"/>
              <a:t>with up to millions of nodes interacting,</a:t>
            </a:r>
          </a:p>
          <a:p>
            <a:pPr>
              <a:defRPr/>
            </a:pPr>
            <a:r>
              <a:rPr lang="en-US" dirty="0"/>
              <a:t>but they are not the only example,</a:t>
            </a:r>
          </a:p>
          <a:p>
            <a:pPr>
              <a:defRPr/>
            </a:pPr>
            <a:r>
              <a:rPr lang="en-US" dirty="0"/>
              <a:t>neither are they necessarily used for illegal activity.</a:t>
            </a:r>
          </a:p>
          <a:p>
            <a:pPr>
              <a:defRPr/>
            </a:pPr>
            <a:endParaRPr lang="en-US" dirty="0"/>
          </a:p>
          <a:p>
            <a:pPr>
              <a:defRPr/>
            </a:pPr>
            <a:r>
              <a:rPr lang="en-US" dirty="0"/>
              <a:t>The increasing number of connected devices, and the proliferation of networks,</a:t>
            </a:r>
          </a:p>
          <a:p>
            <a:pPr>
              <a:defRPr/>
            </a:pPr>
            <a:r>
              <a:rPr lang="en-US" dirty="0"/>
              <a:t>provide no indication of a slowdown in this tendency.</a:t>
            </a:r>
          </a:p>
          <a:p>
            <a:pPr>
              <a:defRPr/>
            </a:pPr>
            <a:endParaRPr lang="en-US" dirty="0"/>
          </a:p>
          <a:p>
            <a:pPr>
              <a:defRPr/>
            </a:pPr>
            <a:r>
              <a:rPr lang="en-US" dirty="0"/>
              <a:t>Quite on the contrary, we anticipate new, unimaginable applications to come up.</a:t>
            </a:r>
          </a:p>
          <a:p>
            <a:pPr>
              <a:defRPr/>
            </a:pPr>
            <a:endParaRPr lang="en-US" dirty="0"/>
          </a:p>
          <a:p>
            <a:pPr>
              <a:defRPr/>
            </a:pPr>
            <a:r>
              <a:rPr lang="en-US" dirty="0"/>
              <a:t>The focus of my research, so far, has been to design fundamental protocols to</a:t>
            </a:r>
          </a:p>
          <a:p>
            <a:pPr>
              <a:defRPr/>
            </a:pPr>
            <a:r>
              <a:rPr lang="en-US" dirty="0"/>
              <a:t>build, manage, and handle massive scale decentralized systems.</a:t>
            </a:r>
          </a:p>
          <a:p>
            <a:pPr>
              <a:defRPr/>
            </a:pPr>
            <a:endParaRPr lang="en-US" dirty="0"/>
          </a:p>
          <a:p>
            <a:pPr>
              <a:defRPr/>
            </a:pPr>
            <a:endParaRPr lang="en-US" dirty="0"/>
          </a:p>
        </p:txBody>
      </p:sp>
      <p:sp>
        <p:nvSpPr>
          <p:cNvPr id="153604" name="Slide Number Placeholder 3"/>
          <p:cNvSpPr>
            <a:spLocks noGrp="1"/>
          </p:cNvSpPr>
          <p:nvPr>
            <p:ph type="sldNum" sz="quarter" idx="5"/>
          </p:nvPr>
        </p:nvSpPr>
        <p:spPr>
          <a:noFill/>
        </p:spPr>
        <p:txBody>
          <a:bodyPr/>
          <a:lstStyle/>
          <a:p>
            <a:fld id="{DB5739FC-1D5E-4A34-85BB-A842B68AC1FA}" type="slidenum">
              <a:rPr lang="el-GR" smtClean="0">
                <a:latin typeface="Arial" pitchFamily="34" charset="0"/>
              </a:rPr>
              <a:pPr/>
              <a:t>3</a:t>
            </a:fld>
            <a:endParaRPr lang="el-GR">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E8F95DB-90D2-4C3F-AADB-9202D583858F}" type="slidenum">
              <a:rPr lang="en-US"/>
              <a:pPr/>
              <a:t>26</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a:t>Ok, let’s now get a bit more technical,</a:t>
            </a:r>
          </a:p>
          <a:p>
            <a:pPr eaLnBrk="1" hangingPunct="1"/>
            <a:r>
              <a:rPr lang="en-US"/>
              <a:t>and talk about notions and issues that are fundamental to P2P systems.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8864D6D-B5A4-4A48-BFDA-347C553A6560}" type="slidenum">
              <a:rPr lang="en-US"/>
              <a:pPr/>
              <a:t>27</a:t>
            </a:fld>
            <a:endParaRPr lang="en-US"/>
          </a:p>
        </p:txBody>
      </p:sp>
      <p:sp>
        <p:nvSpPr>
          <p:cNvPr id="99331" name="Rectangle 2"/>
          <p:cNvSpPr>
            <a:spLocks noGrp="1" noRot="1" noChangeAspect="1" noChangeArrowheads="1" noTextEdit="1"/>
          </p:cNvSpPr>
          <p:nvPr>
            <p:ph type="sldImg"/>
          </p:nvPr>
        </p:nvSpPr>
        <p:spPr>
          <a:xfrm>
            <a:off x="1257300" y="720725"/>
            <a:ext cx="4802188" cy="3600450"/>
          </a:xfrm>
          <a:ln/>
        </p:spPr>
      </p:sp>
      <p:sp>
        <p:nvSpPr>
          <p:cNvPr id="99332" name="Rectangle 3"/>
          <p:cNvSpPr>
            <a:spLocks noGrp="1" noChangeArrowheads="1"/>
          </p:cNvSpPr>
          <p:nvPr>
            <p:ph type="body" idx="1"/>
          </p:nvPr>
        </p:nvSpPr>
        <p:spPr>
          <a:xfrm>
            <a:off x="731839" y="4562475"/>
            <a:ext cx="5851525" cy="4318000"/>
          </a:xfrm>
          <a:noFill/>
          <a:ln/>
        </p:spPr>
        <p:txBody>
          <a:bodyPr/>
          <a:lstStyle/>
          <a:p>
            <a:pPr eaLnBrk="1" hangingPunct="1"/>
            <a:r>
              <a:rPr lang="en-US" dirty="0"/>
              <a:t>The most fundamental notion behind P2P systems is that of OVERLAYS.</a:t>
            </a:r>
          </a:p>
          <a:p>
            <a:pPr eaLnBrk="1" hangingPunct="1"/>
            <a:r>
              <a:rPr lang="en-US" dirty="0"/>
              <a:t>Computers are connected to each other via routers,</a:t>
            </a:r>
          </a:p>
          <a:p>
            <a:pPr eaLnBrk="1" hangingPunct="1"/>
            <a:r>
              <a:rPr lang="en-US" dirty="0"/>
              <a:t>which can (in principle) route packets between any of them.</a:t>
            </a:r>
          </a:p>
          <a:p>
            <a:pPr eaLnBrk="1" hangingPunct="1"/>
            <a:endParaRPr lang="en-US" dirty="0"/>
          </a:p>
          <a:p>
            <a:pPr eaLnBrk="1" hangingPunct="1"/>
            <a:r>
              <a:rPr lang="en-US" dirty="0"/>
              <a:t>However, in a P2P application, we only care about the communication between participants of the application.</a:t>
            </a:r>
          </a:p>
          <a:p>
            <a:pPr eaLnBrk="1" hangingPunct="1"/>
            <a:r>
              <a:rPr lang="en-US" dirty="0"/>
              <a:t>Moreover [CLICK], we create an abstraction of the physical network, which we call the OVERLAY NETWORK.</a:t>
            </a:r>
          </a:p>
          <a:p>
            <a:pPr eaLnBrk="1" hangingPunct="1"/>
            <a:endParaRPr lang="en-US" dirty="0"/>
          </a:p>
          <a:p>
            <a:pPr eaLnBrk="1" hangingPunct="1"/>
            <a:r>
              <a:rPr lang="en-US" dirty="0"/>
              <a:t>The overlay network consists of the participant nodes, and links among them.</a:t>
            </a:r>
          </a:p>
          <a:p>
            <a:pPr eaLnBrk="1" hangingPunct="1"/>
            <a:r>
              <a:rPr lang="en-US" dirty="0"/>
              <a:t>The links are logical links.</a:t>
            </a:r>
          </a:p>
          <a:p>
            <a:pPr eaLnBrk="1" hangingPunct="1"/>
            <a:r>
              <a:rPr lang="en-US" dirty="0"/>
              <a:t>A link from a node A to a node B means that A can send a message to B, for instance, A knows B’s address.</a:t>
            </a:r>
          </a:p>
          <a:p>
            <a:pPr eaLnBrk="1" hangingPunct="1"/>
            <a:r>
              <a:rPr lang="en-US" dirty="0"/>
              <a:t>The fact that a message from A to B goes in reality through some routers, is of no interest to the P2P app.</a:t>
            </a:r>
          </a:p>
          <a:p>
            <a:pPr eaLnBrk="1" hangingPunct="1"/>
            <a:endParaRPr lang="en-US" dirty="0"/>
          </a:p>
          <a:p>
            <a:pPr eaLnBrk="1" hangingPunct="1"/>
            <a:r>
              <a:rPr lang="en-US" dirty="0"/>
              <a:t>Basic idea</a:t>
            </a:r>
          </a:p>
          <a:p>
            <a:pPr eaLnBrk="1" hangingPunct="1">
              <a:buFontTx/>
              <a:buChar char="-"/>
            </a:pPr>
            <a:r>
              <a:rPr lang="en-US" dirty="0"/>
              <a:t>Treat multiple hops through IP network as one hop in an overlay network</a:t>
            </a:r>
          </a:p>
          <a:p>
            <a:pPr eaLnBrk="1" hangingPunct="1">
              <a:buFontTx/>
              <a:buChar char="-"/>
            </a:pPr>
            <a:r>
              <a:rPr lang="en-US" dirty="0"/>
              <a:t>Run routing protocol on overlay nodes</a:t>
            </a:r>
          </a:p>
          <a:p>
            <a:pPr eaLnBrk="1" hangingPunct="1"/>
            <a:endParaRPr lang="en-US" dirty="0"/>
          </a:p>
          <a:p>
            <a:pPr eaLnBrk="1" hangingPunct="1"/>
            <a:r>
              <a:rPr lang="en-US" dirty="0"/>
              <a:t>Why?</a:t>
            </a:r>
          </a:p>
          <a:p>
            <a:pPr eaLnBrk="1" hangingPunct="1">
              <a:buFontTx/>
              <a:buChar char="-"/>
            </a:pPr>
            <a:r>
              <a:rPr lang="en-US" dirty="0"/>
              <a:t>For membership management </a:t>
            </a:r>
            <a:r>
              <a:rPr lang="en-US" dirty="0">
                <a:cs typeface="Arial" charset="0"/>
              </a:rPr>
              <a:t>—</a:t>
            </a:r>
            <a:r>
              <a:rPr lang="en-US" dirty="0"/>
              <a:t> information should be possible to flow between participants, and only them. Since no central authority maintains a list of who the members are and how to reach them, this information should be maintained by nodes themselves.</a:t>
            </a:r>
          </a:p>
          <a:p>
            <a:pPr eaLnBrk="1" hangingPunct="1">
              <a:buFontTx/>
              <a:buChar char="-"/>
            </a:pPr>
            <a:r>
              <a:rPr lang="en-US" dirty="0"/>
              <a:t>For functionality </a:t>
            </a:r>
            <a:r>
              <a:rPr lang="en-US" dirty="0">
                <a:cs typeface="Arial" charset="0"/>
              </a:rPr>
              <a:t>—</a:t>
            </a:r>
            <a:r>
              <a:rPr lang="en-US" dirty="0"/>
              <a:t> can provide new features such as multicast, active processing, security, caching, </a:t>
            </a:r>
            <a:r>
              <a:rPr lang="en-US" dirty="0" err="1"/>
              <a:t>transcoding</a:t>
            </a:r>
            <a:r>
              <a:rPr lang="en-US" dirty="0"/>
              <a:t>, storing/querying, etc.</a:t>
            </a:r>
          </a:p>
          <a:p>
            <a:pPr eaLnBrk="1" hangingPunct="1">
              <a:buFontTx/>
              <a:buChar char="-"/>
            </a:pPr>
            <a:r>
              <a:rPr lang="en-US" dirty="0"/>
              <a:t>#For performance </a:t>
            </a:r>
            <a:r>
              <a:rPr lang="en-US" dirty="0">
                <a:cs typeface="Arial" charset="0"/>
              </a:rPr>
              <a:t>—</a:t>
            </a:r>
            <a:r>
              <a:rPr lang="en-US" dirty="0"/>
              <a:t> can run more clever protocol on overlay</a:t>
            </a:r>
          </a:p>
          <a:p>
            <a:pPr eaLnBrk="1" hangingPunct="1">
              <a:buFontTx/>
              <a:buChar char="-"/>
            </a:pPr>
            <a:r>
              <a:rPr lang="en-US" dirty="0"/>
              <a:t>#For efficiency </a:t>
            </a:r>
            <a:r>
              <a:rPr lang="en-US" dirty="0">
                <a:cs typeface="Arial" charset="0"/>
              </a:rPr>
              <a:t>—</a:t>
            </a:r>
            <a:r>
              <a:rPr lang="en-US" dirty="0"/>
              <a:t> can make core routers very simple</a:t>
            </a:r>
          </a:p>
          <a:p>
            <a:pPr eaLnBrk="1" hangingPunct="1"/>
            <a:endParaRPr lang="en-US" dirty="0"/>
          </a:p>
          <a:p>
            <a:pPr eaLnBrk="1" hangingPunct="1"/>
            <a:r>
              <a:rPr lang="en-US" dirty="0"/>
              <a:t>How to build an efficient overlay?</a:t>
            </a:r>
          </a:p>
          <a:p>
            <a:pPr eaLnBrk="1" hangingPunct="1">
              <a:buFontTx/>
              <a:buChar char="-"/>
            </a:pPr>
            <a:r>
              <a:rPr lang="en-US" dirty="0"/>
              <a:t>Probably don’t want all N</a:t>
            </a:r>
            <a:r>
              <a:rPr lang="en-US" baseline="30000" dirty="0"/>
              <a:t>2</a:t>
            </a:r>
            <a:r>
              <a:rPr lang="en-US" dirty="0"/>
              <a:t> links — which links to create?</a:t>
            </a:r>
          </a:p>
          <a:p>
            <a:pPr eaLnBrk="1" hangingPunct="1">
              <a:buFontTx/>
              <a:buChar char="-"/>
            </a:pPr>
            <a:r>
              <a:rPr lang="en-US" dirty="0"/>
              <a:t>Topology: how to know what is nearby and what is efficient?</a:t>
            </a:r>
          </a:p>
          <a:p>
            <a:pPr eaLnBrk="1" hangingPunct="1">
              <a:buFontTx/>
              <a:buChar char="-"/>
            </a:pPr>
            <a:r>
              <a:rPr lang="en-US" dirty="0"/>
              <a:t>How to maintain and update links in case of changes?</a:t>
            </a:r>
          </a:p>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AB8DAB5-EEFF-40B0-89DA-51F2827C4C72}" type="slidenum">
              <a:rPr lang="en-US"/>
              <a:pPr/>
              <a:t>28</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a:t>Based on the type of overlay employed, P2P systems can be grouped in some categories.</a:t>
            </a:r>
          </a:p>
          <a:p>
            <a:pPr eaLnBrk="1" hangingPunct="1"/>
            <a:endParaRPr lang="en-US"/>
          </a:p>
          <a:p>
            <a:pPr eaLnBrk="1" hangingPunct="1"/>
            <a:r>
              <a:rPr lang="en-US"/>
              <a:t>The main distinction is made between structured and unstructured P2P systems.</a:t>
            </a:r>
          </a:p>
          <a:p>
            <a:pPr eaLnBrk="1" hangingPunct="1"/>
            <a:r>
              <a:rPr lang="en-US"/>
              <a:t>In short, in unstructured P2P, any two nodes could establish a link among themselves.</a:t>
            </a:r>
          </a:p>
          <a:p>
            <a:pPr eaLnBrk="1" hangingPunct="1"/>
            <a:r>
              <a:rPr lang="en-US"/>
              <a:t>Topology evolves at random, or to reflect desired properties of linked nodes.</a:t>
            </a:r>
          </a:p>
          <a:p>
            <a:pPr eaLnBrk="1" hangingPunct="1"/>
            <a:r>
              <a:rPr lang="en-US"/>
              <a:t>In structured, the topology is strictly determined by node IDs.</a:t>
            </a:r>
          </a:p>
          <a:p>
            <a:pPr eaLnBrk="1" hangingPunct="1"/>
            <a:endParaRPr lang="en-US"/>
          </a:p>
          <a:p>
            <a:pPr eaLnBrk="1" hangingPunct="1"/>
            <a:r>
              <a:rPr lang="en-US"/>
              <a:t>Unstructured are further subdivided in more categories.</a:t>
            </a:r>
          </a:p>
          <a:p>
            <a:pPr eaLnBrk="1" hangingPunct="1"/>
            <a:r>
              <a:rPr lang="en-US"/>
              <a:t>Centralized…</a:t>
            </a:r>
          </a:p>
          <a:p>
            <a:pPr eaLnBrk="1" hangingPunct="1"/>
            <a:r>
              <a:rPr lang="en-US"/>
              <a:t>Pure…</a:t>
            </a:r>
          </a:p>
          <a:p>
            <a:pPr eaLnBrk="1" hangingPunct="1"/>
            <a:r>
              <a:rPr lang="en-US"/>
              <a:t>Hybrid…</a:t>
            </a:r>
          </a:p>
          <a:p>
            <a:pPr eaLnBrk="1" hangingPunct="1"/>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9415943-0EFF-4411-A950-1C525CD45779}" type="slidenum">
              <a:rPr lang="en-US"/>
              <a:pPr/>
              <a:t>29</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a:t>So far, I have referred almost exclusively to file-sharing applications, as these are the most widely known.</a:t>
            </a:r>
          </a:p>
          <a:p>
            <a:pPr eaLnBrk="1" hangingPunct="1"/>
            <a:endParaRPr lang="en-US"/>
          </a:p>
          <a:p>
            <a:pPr eaLnBrk="1" hangingPunct="1"/>
            <a:r>
              <a:rPr lang="en-US"/>
              <a:t>But I mentioned that P2P is not just file-sharing…</a:t>
            </a:r>
          </a:p>
          <a:p>
            <a:pPr eaLnBrk="1" hangingPunct="1"/>
            <a:endParaRPr lang="en-US"/>
          </a:p>
          <a:p>
            <a:pPr eaLnBrk="1" hangingPunct="1"/>
            <a:r>
              <a:rPr lang="en-US"/>
              <a:t>…can someone give me some ideas of P2P systems,</a:t>
            </a:r>
          </a:p>
          <a:p>
            <a:pPr eaLnBrk="1" hangingPunct="1"/>
            <a:r>
              <a:rPr lang="en-US"/>
              <a:t>apart from file-sharing of course???</a:t>
            </a:r>
          </a:p>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6C6C02C-9D41-481B-A5C3-6FB1AA249341}" type="slidenum">
              <a:rPr lang="en-US"/>
              <a:pPr/>
              <a:t>30</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a:t>A good way to classify P2P applications is based on the type of resource that is shared.</a:t>
            </a:r>
          </a:p>
          <a:p>
            <a:pPr eaLnBrk="1" hangingPunct="1"/>
            <a:r>
              <a:rPr lang="en-US"/>
              <a:t>Based on that, we can have a high-level grouping of P2P apps in 5 categories.</a:t>
            </a:r>
          </a:p>
          <a:p>
            <a:pPr eaLnBrk="1" hangingPunct="1"/>
            <a:r>
              <a:rPr lang="en-US"/>
              <a:t>In many cases the boundaries of such groups are not clear, and applications can belong to more than one group.</a:t>
            </a:r>
          </a:p>
          <a:p>
            <a:pPr eaLnBrk="1" hangingPunct="1"/>
            <a:endParaRPr lang="en-US"/>
          </a:p>
          <a:p>
            <a:pPr eaLnBrk="1" hangingPunct="1"/>
            <a:r>
              <a:rPr lang="en-US"/>
              <a:t>So, the resources that can be shared are:</a:t>
            </a:r>
          </a:p>
          <a:p>
            <a:pPr eaLnBrk="1" hangingPunct="1">
              <a:buFontTx/>
              <a:buChar char="-"/>
            </a:pPr>
            <a:r>
              <a:rPr lang="en-US"/>
              <a:t>CONTENT: sharing files, and generally information and data that peers already possess. They could discover content, aggregate content, filter content, and generally manage content that they already possess.</a:t>
            </a:r>
          </a:p>
          <a:p>
            <a:pPr eaLnBrk="1" hangingPunct="1">
              <a:buFontTx/>
              <a:buChar char="-"/>
            </a:pPr>
            <a:r>
              <a:rPr lang="en-US"/>
              <a:t>STORAGE: peers offer some of their storage capacity to form a network storage service, to help caching content for faster access, to help replicating content to increase data persistence, etc.</a:t>
            </a:r>
          </a:p>
          <a:p>
            <a:pPr eaLnBrk="1" hangingPunct="1">
              <a:buFontTx/>
              <a:buChar char="-"/>
            </a:pPr>
            <a:r>
              <a:rPr lang="en-US"/>
              <a:t>BANDWIDTH: peers offer their bandwidth capacity, to enhance the quick dissemination of information to very large sets of nodes, to facilitate access to some data, etc.</a:t>
            </a:r>
          </a:p>
          <a:p>
            <a:pPr eaLnBrk="1" hangingPunct="1">
              <a:buFontTx/>
              <a:buChar char="-"/>
            </a:pPr>
            <a:r>
              <a:rPr lang="en-US"/>
              <a:t>CPU: peers offer their computational capacity, to contribute in solving very computational demanding problems. This is the GRID COMPUTING model.</a:t>
            </a:r>
          </a:p>
          <a:p>
            <a:pPr eaLnBrk="1" hangingPunct="1">
              <a:buFontTx/>
              <a:buChar char="-"/>
            </a:pPr>
            <a:r>
              <a:rPr lang="en-US"/>
              <a:t>COLLABORATION: the point of interest is the management of distributed information, such as people’s presence, communication between people, gaming, collaborative editing of files, etc.</a:t>
            </a:r>
          </a:p>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D6EE379-08F4-4E3A-9F79-76FBCE72B89E}" type="slidenum">
              <a:rPr lang="en-US"/>
              <a:pPr/>
              <a:t>31</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705638D-FF52-4991-88C4-6E6BA19137EC}" type="slidenum">
              <a:rPr lang="en-US"/>
              <a:pPr/>
              <a:t>32</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0D299E8-E5D0-4D36-89F4-B312AC333E0A}" type="slidenum">
              <a:rPr lang="en-US"/>
              <a:pPr/>
              <a:t>33</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F183CF8-60DD-4507-AEA7-153DD1E5F726}" type="slidenum">
              <a:rPr lang="en-US"/>
              <a:pPr/>
              <a:t>36</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DC4628C-2025-40B9-B4BB-F21943BC03B2}" type="slidenum">
              <a:rPr lang="en-US"/>
              <a:pPr/>
              <a:t>38</a:t>
            </a:fld>
            <a:endParaRPr lang="en-US"/>
          </a:p>
        </p:txBody>
      </p:sp>
      <p:sp>
        <p:nvSpPr>
          <p:cNvPr id="119811" name="Rectangle 2"/>
          <p:cNvSpPr>
            <a:spLocks noGrp="1" noRot="1" noChangeAspect="1" noChangeArrowheads="1" noTextEdit="1"/>
          </p:cNvSpPr>
          <p:nvPr>
            <p:ph type="sldImg"/>
          </p:nvPr>
        </p:nvSpPr>
        <p:spPr>
          <a:xfrm>
            <a:off x="1257300" y="720725"/>
            <a:ext cx="4802188" cy="3600450"/>
          </a:xfrm>
          <a:ln/>
        </p:spPr>
      </p:sp>
      <p:sp>
        <p:nvSpPr>
          <p:cNvPr id="119812" name="Rectangle 3"/>
          <p:cNvSpPr>
            <a:spLocks noGrp="1" noChangeArrowheads="1"/>
          </p:cNvSpPr>
          <p:nvPr>
            <p:ph type="body" idx="1"/>
          </p:nvPr>
        </p:nvSpPr>
        <p:spPr>
          <a:noFill/>
          <a:ln/>
        </p:spPr>
        <p:txBody>
          <a:bodyPr/>
          <a:lstStyle/>
          <a:p>
            <a:pPr eaLnBrk="1" hangingPunct="1"/>
            <a:r>
              <a:rPr lang="en-US"/>
              <a:t>90% utilization of the links</a:t>
            </a:r>
          </a:p>
          <a:p>
            <a:pPr eaLnBrk="1" hangingPunct="1"/>
            <a:r>
              <a:rPr lang="en-US"/>
              <a:t>Best-case scenario (high server bandwidth, no congestion, no failure)</a:t>
            </a:r>
          </a:p>
          <a:p>
            <a:pPr eaLnBrk="1" hangingPunct="1"/>
            <a:r>
              <a:rPr lang="en-US"/>
              <a:t>Intuition: very simplified (simplistic) description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a:latin typeface="Arial" pitchFamily="34" charset="0"/>
            </a:endParaRPr>
          </a:p>
        </p:txBody>
      </p:sp>
      <p:sp>
        <p:nvSpPr>
          <p:cNvPr id="154628" name="Slide Number Placeholder 3"/>
          <p:cNvSpPr>
            <a:spLocks noGrp="1"/>
          </p:cNvSpPr>
          <p:nvPr>
            <p:ph type="sldNum" sz="quarter" idx="5"/>
          </p:nvPr>
        </p:nvSpPr>
        <p:spPr>
          <a:noFill/>
        </p:spPr>
        <p:txBody>
          <a:bodyPr/>
          <a:lstStyle/>
          <a:p>
            <a:fld id="{975F56BB-911F-4E81-823C-A787672A689E}" type="slidenum">
              <a:rPr lang="el-GR" smtClean="0">
                <a:latin typeface="Arial" pitchFamily="34" charset="0"/>
              </a:rPr>
              <a:pPr/>
              <a:t>7</a:t>
            </a:fld>
            <a:endParaRPr lang="el-GR">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4ABB3D6-9840-49F2-8BD1-495916F7655C}" type="slidenum">
              <a:rPr lang="en-US"/>
              <a:pPr/>
              <a:t>39</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E3D1B5B-CBB5-4230-86C3-08F03555084A}" type="slidenum">
              <a:rPr lang="en-US"/>
              <a:pPr/>
              <a:t>40</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524B2B3-24B8-4ED5-AE31-372D3E5F313F}" type="slidenum">
              <a:rPr lang="en-US"/>
              <a:pPr/>
              <a:t>41</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8988DCC-C883-4652-BE87-39361BE92944}" type="slidenum">
              <a:rPr lang="en-US"/>
              <a:pPr/>
              <a:t>42</a:t>
            </a:fld>
            <a:endParaRPr lang="en-US"/>
          </a:p>
        </p:txBody>
      </p:sp>
      <p:sp>
        <p:nvSpPr>
          <p:cNvPr id="125955" name="Rectangle 2"/>
          <p:cNvSpPr>
            <a:spLocks noGrp="1" noRot="1" noChangeAspect="1" noChangeArrowheads="1" noTextEdit="1"/>
          </p:cNvSpPr>
          <p:nvPr>
            <p:ph type="sldImg"/>
          </p:nvPr>
        </p:nvSpPr>
        <p:spPr>
          <a:xfrm>
            <a:off x="1222375" y="700088"/>
            <a:ext cx="4845050" cy="3633787"/>
          </a:xfrm>
          <a:ln/>
        </p:spPr>
      </p:sp>
      <p:sp>
        <p:nvSpPr>
          <p:cNvPr id="125956" name="Rectangle 3"/>
          <p:cNvSpPr>
            <a:spLocks noGrp="1" noChangeArrowheads="1"/>
          </p:cNvSpPr>
          <p:nvPr>
            <p:ph type="body" idx="1"/>
          </p:nvPr>
        </p:nvSpPr>
        <p:spPr>
          <a:xfrm>
            <a:off x="965201" y="4567239"/>
            <a:ext cx="5334000" cy="4333875"/>
          </a:xfrm>
          <a:noFill/>
          <a:ln/>
        </p:spPr>
        <p:txBody>
          <a:bodyPr/>
          <a:lstStyle/>
          <a:p>
            <a:pPr eaLnBrk="1" hangingPunct="1"/>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a:latin typeface="Arial" pitchFamily="34" charset="0"/>
            </a:endParaRPr>
          </a:p>
        </p:txBody>
      </p:sp>
      <p:sp>
        <p:nvSpPr>
          <p:cNvPr id="155652" name="Slide Number Placeholder 3"/>
          <p:cNvSpPr>
            <a:spLocks noGrp="1"/>
          </p:cNvSpPr>
          <p:nvPr>
            <p:ph type="sldNum" sz="quarter" idx="5"/>
          </p:nvPr>
        </p:nvSpPr>
        <p:spPr>
          <a:noFill/>
        </p:spPr>
        <p:txBody>
          <a:bodyPr/>
          <a:lstStyle/>
          <a:p>
            <a:fld id="{A7A0DDDC-7DD6-42FB-82B4-147AE9358130}" type="slidenum">
              <a:rPr lang="el-GR" smtClean="0">
                <a:latin typeface="Arial" pitchFamily="34" charset="0"/>
              </a:rPr>
              <a:pPr/>
              <a:t>9</a:t>
            </a:fld>
            <a:endParaRPr lang="el-GR">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5A8A68B1-206B-4133-8980-0985A877D2D1}" type="slidenum">
              <a:rPr lang="en-US" smtClean="0">
                <a:latin typeface="Arial" pitchFamily="34" charset="0"/>
              </a:rPr>
              <a:pPr/>
              <a:t>10</a:t>
            </a:fld>
            <a:endParaRPr lang="en-US">
              <a:latin typeface="Arial" pitchFamily="34" charset="0"/>
            </a:endParaRPr>
          </a:p>
        </p:txBody>
      </p:sp>
      <p:sp>
        <p:nvSpPr>
          <p:cNvPr id="156675" name="Rectangle 2"/>
          <p:cNvSpPr>
            <a:spLocks noGrp="1" noRot="1" noChangeAspect="1" noChangeArrowheads="1" noTextEdit="1"/>
          </p:cNvSpPr>
          <p:nvPr>
            <p:ph type="sldImg"/>
          </p:nvPr>
        </p:nvSpPr>
        <p:spPr>
          <a:xfrm>
            <a:off x="1258888" y="720725"/>
            <a:ext cx="4797425" cy="3598863"/>
          </a:xfrm>
          <a:ln/>
        </p:spPr>
      </p:sp>
      <p:sp>
        <p:nvSpPr>
          <p:cNvPr id="156676" name="Rectangle 3"/>
          <p:cNvSpPr>
            <a:spLocks noGrp="1" noChangeArrowheads="1"/>
          </p:cNvSpPr>
          <p:nvPr>
            <p:ph type="body" idx="1"/>
          </p:nvPr>
        </p:nvSpPr>
        <p:spPr>
          <a:xfrm>
            <a:off x="731520" y="4558904"/>
            <a:ext cx="5852160" cy="4322206"/>
          </a:xfrm>
          <a:noFill/>
          <a:ln/>
        </p:spPr>
        <p:txBody>
          <a:bodyPr/>
          <a:lstStyle/>
          <a:p>
            <a:pPr eaLnBrk="1" hangingPunct="1"/>
            <a:r>
              <a:rPr lang="en-US" dirty="0">
                <a:latin typeface="Arial" pitchFamily="34" charset="0"/>
              </a:rPr>
              <a:t>So, the moral story of this introduction is that</a:t>
            </a:r>
          </a:p>
          <a:p>
            <a:pPr eaLnBrk="1" hangingPunct="1"/>
            <a:r>
              <a:rPr lang="en-US" dirty="0">
                <a:latin typeface="Arial" pitchFamily="34" charset="0"/>
                <a:sym typeface="Wingdings" pitchFamily="2" charset="2"/>
              </a:rPr>
              <a:t> </a:t>
            </a:r>
            <a:r>
              <a:rPr lang="en-US" dirty="0">
                <a:latin typeface="Arial" pitchFamily="34" charset="0"/>
              </a:rPr>
              <a:t>distributed applications have grown larger, from large to massive scale!</a:t>
            </a:r>
          </a:p>
          <a:p>
            <a:pPr eaLnBrk="1" hangingPunct="1"/>
            <a:endParaRPr lang="en-US" dirty="0">
              <a:latin typeface="Arial" pitchFamily="34" charset="0"/>
            </a:endParaRPr>
          </a:p>
          <a:p>
            <a:pPr eaLnBrk="1" hangingPunct="1"/>
            <a:r>
              <a:rPr lang="en-US" dirty="0">
                <a:latin typeface="Arial" pitchFamily="34" charset="0"/>
              </a:rPr>
              <a:t>Massive scale, in combination with a very dynamic environment,</a:t>
            </a:r>
          </a:p>
          <a:p>
            <a:pPr eaLnBrk="1" hangingPunct="1"/>
            <a:r>
              <a:rPr lang="en-US" dirty="0">
                <a:latin typeface="Arial" pitchFamily="34" charset="0"/>
              </a:rPr>
              <a:t>with nodes and links failing, nodes joining and leaving at will,</a:t>
            </a:r>
          </a:p>
          <a:p>
            <a:pPr eaLnBrk="1" hangingPunct="1"/>
            <a:r>
              <a:rPr lang="en-US" dirty="0">
                <a:latin typeface="Arial" pitchFamily="34" charset="0"/>
              </a:rPr>
              <a:t>being heterogeneous, etc.,</a:t>
            </a:r>
          </a:p>
          <a:p>
            <a:pPr eaLnBrk="1" hangingPunct="1"/>
            <a:r>
              <a:rPr lang="en-US" dirty="0">
                <a:latin typeface="Arial" pitchFamily="34" charset="0"/>
              </a:rPr>
              <a:t>renders traditional centralized control </a:t>
            </a:r>
            <a:r>
              <a:rPr lang="en-US" i="1" dirty="0">
                <a:latin typeface="Arial" pitchFamily="34" charset="0"/>
              </a:rPr>
              <a:t>infeasible</a:t>
            </a:r>
            <a:r>
              <a:rPr lang="en-US" dirty="0">
                <a:latin typeface="Arial" pitchFamily="34" charset="0"/>
              </a:rPr>
              <a:t>, or at least very hard to implement.</a:t>
            </a:r>
          </a:p>
          <a:p>
            <a:pPr eaLnBrk="1" hangingPunct="1"/>
            <a:endParaRPr lang="en-US" dirty="0">
              <a:latin typeface="Arial" pitchFamily="34" charset="0"/>
            </a:endParaRPr>
          </a:p>
          <a:p>
            <a:pPr eaLnBrk="1" hangingPunct="1"/>
            <a:r>
              <a:rPr lang="en-US" dirty="0">
                <a:latin typeface="Arial" pitchFamily="34" charset="0"/>
              </a:rPr>
              <a:t>Building a sophisticated but deterministic protocol, such as a hierarchical structure to alleviate scale issues,</a:t>
            </a:r>
          </a:p>
          <a:p>
            <a:pPr eaLnBrk="1" hangingPunct="1"/>
            <a:r>
              <a:rPr lang="en-US" dirty="0">
                <a:latin typeface="Arial" pitchFamily="34" charset="0"/>
              </a:rPr>
              <a:t>has tremendous administration costs.</a:t>
            </a:r>
          </a:p>
          <a:p>
            <a:pPr eaLnBrk="1" hangingPunct="1"/>
            <a:endParaRPr lang="en-US" dirty="0">
              <a:latin typeface="Arial" pitchFamily="34" charset="0"/>
            </a:endParaRPr>
          </a:p>
          <a:p>
            <a:pPr eaLnBrk="1" hangingPunct="1"/>
            <a:r>
              <a:rPr lang="en-US" dirty="0">
                <a:latin typeface="Arial" pitchFamily="34" charset="0"/>
              </a:rPr>
              <a:t>Generally, trying to impose explicit control on these systems, and tracking them by traditional methods becomes increasingly complex.</a:t>
            </a:r>
          </a:p>
          <a:p>
            <a:pPr eaLnBrk="1" hangingPunct="1"/>
            <a:r>
              <a:rPr lang="en-US" dirty="0">
                <a:latin typeface="Arial" pitchFamily="34" charset="0"/>
              </a:rPr>
              <a:t>It is generally becoming too complex to design deterministic protocols for this class of systems.</a:t>
            </a:r>
          </a:p>
          <a:p>
            <a:pPr eaLnBrk="1" hangingPunct="1"/>
            <a:endParaRPr lang="en-US" dirty="0">
              <a:latin typeface="Arial" pitchFamily="34" charset="0"/>
            </a:endParaRPr>
          </a:p>
          <a:p>
            <a:pPr eaLnBrk="1" hangingPunct="1"/>
            <a:r>
              <a:rPr lang="en-US" dirty="0">
                <a:latin typeface="Arial" pitchFamily="34" charset="0"/>
              </a:rPr>
              <a:t>We basically need to build systems in such a way that they do not depend on the availability of all nodes.</a:t>
            </a:r>
            <a:endParaRPr lang="el-GR"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3152B13-BC4E-422B-BDB9-F9EEE49CC795}" type="slidenum">
              <a:rPr lang="el-GR" smtClean="0">
                <a:latin typeface="Arial" pitchFamily="34" charset="0"/>
              </a:rPr>
              <a:pPr/>
              <a:t>11</a:t>
            </a:fld>
            <a:endParaRPr lang="el-GR">
              <a:latin typeface="Arial"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n-US">
                <a:latin typeface="Arial" pitchFamily="34" charset="0"/>
              </a:rPr>
              <a:t>Well, then, what should decentralized systems be like?</a:t>
            </a:r>
          </a:p>
          <a:p>
            <a:pPr eaLnBrk="1" hangingPunct="1"/>
            <a:endParaRPr lang="en-US">
              <a:latin typeface="Arial" pitchFamily="34" charset="0"/>
            </a:endParaRPr>
          </a:p>
          <a:p>
            <a:pPr eaLnBrk="1" hangingPunct="1"/>
            <a:r>
              <a:rPr lang="en-US">
                <a:latin typeface="Arial" pitchFamily="34" charset="0"/>
              </a:rPr>
              <a:t>First, they should be self-configurable.</a:t>
            </a:r>
          </a:p>
          <a:p>
            <a:pPr eaLnBrk="1" hangingPunct="1"/>
            <a:r>
              <a:rPr lang="en-US">
                <a:latin typeface="Arial" pitchFamily="34" charset="0"/>
              </a:rPr>
              <a:t>That is, configuration and administration of such systems should be simple!</a:t>
            </a:r>
          </a:p>
          <a:p>
            <a:pPr eaLnBrk="1" hangingPunct="1"/>
            <a:r>
              <a:rPr lang="en-US">
                <a:latin typeface="Arial" pitchFamily="34" charset="0"/>
              </a:rPr>
              <a:t>It should be done by means of high-level commands, such as join this cluster or that application.</a:t>
            </a:r>
          </a:p>
          <a:p>
            <a:pPr eaLnBrk="1" hangingPunct="1"/>
            <a:r>
              <a:rPr lang="en-US">
                <a:latin typeface="Arial" pitchFamily="34" charset="0"/>
              </a:rPr>
              <a:t>They should be plug-and-play, in a decentralized sense.</a:t>
            </a:r>
          </a:p>
          <a:p>
            <a:pPr eaLnBrk="1" hangingPunct="1"/>
            <a:endParaRPr lang="en-US">
              <a:latin typeface="Arial" pitchFamily="34" charset="0"/>
            </a:endParaRPr>
          </a:p>
          <a:p>
            <a:pPr eaLnBrk="1" hangingPunct="1"/>
            <a:r>
              <a:rPr lang="en-US">
                <a:latin typeface="Arial" pitchFamily="34" charset="0"/>
              </a:rPr>
              <a:t>Then, they should be self-organized.</a:t>
            </a:r>
          </a:p>
          <a:p>
            <a:pPr eaLnBrk="1" hangingPunct="1"/>
            <a:r>
              <a:rPr lang="en-US">
                <a:latin typeface="Arial" pitchFamily="34" charset="0"/>
              </a:rPr>
              <a:t>They should adapt fast and reliably to changes.</a:t>
            </a:r>
          </a:p>
          <a:p>
            <a:pPr eaLnBrk="1" hangingPunct="1"/>
            <a:r>
              <a:rPr lang="en-US">
                <a:latin typeface="Arial" pitchFamily="34" charset="0"/>
              </a:rPr>
              <a:t>In fact, they should be flexible enough to withstand continuous changes, in very dynamic environments.</a:t>
            </a:r>
          </a:p>
          <a:p>
            <a:pPr eaLnBrk="1" hangingPunct="1"/>
            <a:r>
              <a:rPr lang="en-US">
                <a:latin typeface="Arial" pitchFamily="34" charset="0"/>
              </a:rPr>
              <a:t>In the presence of large-scale failures (network partitioning) they should be robust, and they should self-heal.</a:t>
            </a:r>
          </a:p>
          <a:p>
            <a:pPr eaLnBrk="1" hangingPunct="1"/>
            <a:endParaRPr lang="en-US">
              <a:latin typeface="Arial" pitchFamily="34" charset="0"/>
            </a:endParaRPr>
          </a:p>
          <a:p>
            <a:pPr eaLnBrk="1" hangingPunct="1"/>
            <a:r>
              <a:rPr lang="en-US">
                <a:latin typeface="Arial" pitchFamily="34" charset="0"/>
              </a:rPr>
              <a:t>Of course, they should be highly scalable, and even more, demonstrate elastic capacity.</a:t>
            </a:r>
          </a:p>
          <a:p>
            <a:pPr eaLnBrk="1" hangingPunct="1"/>
            <a:r>
              <a:rPr lang="en-US">
                <a:latin typeface="Arial" pitchFamily="34" charset="0"/>
              </a:rPr>
              <a:t>That means that the capacity of a system should increase by its size.</a:t>
            </a:r>
          </a:p>
          <a:p>
            <a:pPr eaLnBrk="1" hangingPunct="1"/>
            <a:r>
              <a:rPr lang="en-US">
                <a:latin typeface="Arial" pitchFamily="34" charset="0"/>
              </a:rPr>
              <a:t>This way, the larger it gets (and therefore the higher the demand), the more capacity it has to serve that demand.</a:t>
            </a:r>
          </a:p>
          <a:p>
            <a:pPr eaLnBrk="1" hangingPunct="1"/>
            <a:r>
              <a:rPr lang="en-US">
                <a:latin typeface="Arial" pitchFamily="34" charset="0"/>
              </a:rPr>
              <a:t>Such networks can spontaneously adapt to unexpected increase or decrease in demand.</a:t>
            </a:r>
          </a:p>
          <a:p>
            <a:pPr eaLnBrk="1" hangingPunct="1"/>
            <a:endParaRPr lang="en-US">
              <a:latin typeface="Arial" pitchFamily="34" charset="0"/>
            </a:endParaRPr>
          </a:p>
          <a:p>
            <a:pPr eaLnBrk="1" hangingPunct="1"/>
            <a:r>
              <a:rPr lang="en-US">
                <a:latin typeface="Arial" pitchFamily="34" charset="0"/>
              </a:rPr>
              <a:t>And last , but not least, what we need is </a:t>
            </a:r>
            <a:r>
              <a:rPr lang="en-US" i="1">
                <a:latin typeface="Arial" pitchFamily="34" charset="0"/>
              </a:rPr>
              <a:t>simplicity</a:t>
            </a:r>
            <a:r>
              <a:rPr lang="en-US">
                <a:latin typeface="Arial" pitchFamily="34" charset="0"/>
              </a:rPr>
              <a:t>!!</a:t>
            </a:r>
          </a:p>
          <a:p>
            <a:pPr eaLnBrk="1" hangingPunct="1"/>
            <a:r>
              <a:rPr lang="en-US">
                <a:latin typeface="Arial" pitchFamily="34" charset="0"/>
              </a:rPr>
              <a:t>Things are gonna get messy anyway!</a:t>
            </a:r>
          </a:p>
          <a:p>
            <a:pPr eaLnBrk="1" hangingPunct="1"/>
            <a:endParaRPr lang="en-US">
              <a:latin typeface="Arial" pitchFamily="34" charset="0"/>
            </a:endParaRPr>
          </a:p>
          <a:p>
            <a:pPr eaLnBrk="1" hangingPunct="1"/>
            <a:endParaRPr lang="en-US">
              <a:latin typeface="Arial" pitchFamily="34" charset="0"/>
            </a:endParaRPr>
          </a:p>
          <a:p>
            <a:pPr eaLnBrk="1" hangingPunct="1"/>
            <a:endParaRPr lang="en-US">
              <a:latin typeface="Arial" pitchFamily="34" charset="0"/>
            </a:endParaRPr>
          </a:p>
          <a:p>
            <a:pPr eaLnBrk="1" hangingPunct="1"/>
            <a:r>
              <a:rPr lang="el-GR">
                <a:latin typeface="Arial" pitchFamily="34" charset="0"/>
              </a:rPr>
              <a:t>is based on the premise that the capacity of a network is as high as the sum of the resources of its nodes: the more peers in the network, the higher its aggregate bandwidth, and the better it can scale and serve new peers. Such networks can thus spontaneously adapt to the demand by taking advantage of available resources. </a:t>
            </a:r>
            <a:endParaRPr lang="en-US">
              <a:latin typeface="Arial" pitchFamily="34" charset="0"/>
            </a:endParaRPr>
          </a:p>
          <a:p>
            <a:pPr eaLnBrk="1" hangingPunct="1"/>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5A8A68B1-206B-4133-8980-0985A877D2D1}" type="slidenum">
              <a:rPr lang="en-US" smtClean="0">
                <a:latin typeface="Arial" pitchFamily="34" charset="0"/>
              </a:rPr>
              <a:pPr/>
              <a:t>12</a:t>
            </a:fld>
            <a:endParaRPr lang="en-US">
              <a:latin typeface="Arial" pitchFamily="34" charset="0"/>
            </a:endParaRPr>
          </a:p>
        </p:txBody>
      </p:sp>
      <p:sp>
        <p:nvSpPr>
          <p:cNvPr id="156675" name="Rectangle 2"/>
          <p:cNvSpPr>
            <a:spLocks noGrp="1" noRot="1" noChangeAspect="1" noChangeArrowheads="1" noTextEdit="1"/>
          </p:cNvSpPr>
          <p:nvPr>
            <p:ph type="sldImg"/>
          </p:nvPr>
        </p:nvSpPr>
        <p:spPr>
          <a:xfrm>
            <a:off x="1258888" y="720725"/>
            <a:ext cx="4797425" cy="3598863"/>
          </a:xfrm>
          <a:ln/>
        </p:spPr>
      </p:sp>
      <p:sp>
        <p:nvSpPr>
          <p:cNvPr id="156676" name="Rectangle 3"/>
          <p:cNvSpPr>
            <a:spLocks noGrp="1" noChangeArrowheads="1"/>
          </p:cNvSpPr>
          <p:nvPr>
            <p:ph type="body" idx="1"/>
          </p:nvPr>
        </p:nvSpPr>
        <p:spPr>
          <a:xfrm>
            <a:off x="731520" y="4558904"/>
            <a:ext cx="5852160" cy="4322206"/>
          </a:xfrm>
          <a:noFill/>
          <a:ln/>
        </p:spPr>
        <p:txBody>
          <a:bodyPr/>
          <a:lstStyle/>
          <a:p>
            <a:pPr eaLnBrk="1" hangingPunct="1"/>
            <a:r>
              <a:rPr lang="en-US" dirty="0">
                <a:latin typeface="Arial" pitchFamily="34" charset="0"/>
              </a:rPr>
              <a:t>So, the moral story of this introduction is that</a:t>
            </a:r>
          </a:p>
          <a:p>
            <a:pPr eaLnBrk="1" hangingPunct="1"/>
            <a:r>
              <a:rPr lang="en-US" dirty="0">
                <a:latin typeface="Arial" pitchFamily="34" charset="0"/>
                <a:sym typeface="Wingdings" pitchFamily="2" charset="2"/>
              </a:rPr>
              <a:t> </a:t>
            </a:r>
            <a:r>
              <a:rPr lang="en-US" dirty="0">
                <a:latin typeface="Arial" pitchFamily="34" charset="0"/>
              </a:rPr>
              <a:t>distributed applications have grown larger, from large to massive scale!</a:t>
            </a:r>
          </a:p>
          <a:p>
            <a:pPr eaLnBrk="1" hangingPunct="1"/>
            <a:endParaRPr lang="en-US" dirty="0">
              <a:latin typeface="Arial" pitchFamily="34" charset="0"/>
            </a:endParaRPr>
          </a:p>
          <a:p>
            <a:pPr eaLnBrk="1" hangingPunct="1"/>
            <a:r>
              <a:rPr lang="en-US" dirty="0">
                <a:latin typeface="Arial" pitchFamily="34" charset="0"/>
              </a:rPr>
              <a:t>Massive scale, in combination with a very dynamic environment,</a:t>
            </a:r>
          </a:p>
          <a:p>
            <a:pPr eaLnBrk="1" hangingPunct="1"/>
            <a:r>
              <a:rPr lang="en-US" dirty="0">
                <a:latin typeface="Arial" pitchFamily="34" charset="0"/>
              </a:rPr>
              <a:t>with nodes and links failing, nodes joining and leaving at will,</a:t>
            </a:r>
          </a:p>
          <a:p>
            <a:pPr eaLnBrk="1" hangingPunct="1"/>
            <a:r>
              <a:rPr lang="en-US" dirty="0">
                <a:latin typeface="Arial" pitchFamily="34" charset="0"/>
              </a:rPr>
              <a:t>being heterogeneous, etc.,</a:t>
            </a:r>
          </a:p>
          <a:p>
            <a:pPr eaLnBrk="1" hangingPunct="1"/>
            <a:r>
              <a:rPr lang="en-US" dirty="0">
                <a:latin typeface="Arial" pitchFamily="34" charset="0"/>
              </a:rPr>
              <a:t>renders traditional centralized control </a:t>
            </a:r>
            <a:r>
              <a:rPr lang="en-US" i="1" dirty="0">
                <a:latin typeface="Arial" pitchFamily="34" charset="0"/>
              </a:rPr>
              <a:t>infeasible</a:t>
            </a:r>
            <a:r>
              <a:rPr lang="en-US" dirty="0">
                <a:latin typeface="Arial" pitchFamily="34" charset="0"/>
              </a:rPr>
              <a:t>, or at least very hard to implement.</a:t>
            </a:r>
          </a:p>
          <a:p>
            <a:pPr eaLnBrk="1" hangingPunct="1"/>
            <a:endParaRPr lang="en-US" dirty="0">
              <a:latin typeface="Arial" pitchFamily="34" charset="0"/>
            </a:endParaRPr>
          </a:p>
          <a:p>
            <a:pPr eaLnBrk="1" hangingPunct="1"/>
            <a:r>
              <a:rPr lang="en-US" dirty="0">
                <a:latin typeface="Arial" pitchFamily="34" charset="0"/>
              </a:rPr>
              <a:t>Building a sophisticated but deterministic protocol, such as a hierarchical structure to alleviate scale issues,</a:t>
            </a:r>
          </a:p>
          <a:p>
            <a:pPr eaLnBrk="1" hangingPunct="1"/>
            <a:r>
              <a:rPr lang="en-US" dirty="0">
                <a:latin typeface="Arial" pitchFamily="34" charset="0"/>
              </a:rPr>
              <a:t>has tremendous administration costs.</a:t>
            </a:r>
          </a:p>
          <a:p>
            <a:pPr eaLnBrk="1" hangingPunct="1"/>
            <a:endParaRPr lang="en-US" dirty="0">
              <a:latin typeface="Arial" pitchFamily="34" charset="0"/>
            </a:endParaRPr>
          </a:p>
          <a:p>
            <a:pPr eaLnBrk="1" hangingPunct="1"/>
            <a:r>
              <a:rPr lang="en-US" dirty="0">
                <a:latin typeface="Arial" pitchFamily="34" charset="0"/>
              </a:rPr>
              <a:t>Generally, trying to impose explicit control on these systems, and tracking them by traditional methods becomes increasingly complex.</a:t>
            </a:r>
          </a:p>
          <a:p>
            <a:pPr eaLnBrk="1" hangingPunct="1"/>
            <a:r>
              <a:rPr lang="en-US" dirty="0">
                <a:latin typeface="Arial" pitchFamily="34" charset="0"/>
              </a:rPr>
              <a:t>It is generally becoming too complex to design deterministic protocols for this class of systems.</a:t>
            </a:r>
          </a:p>
          <a:p>
            <a:pPr eaLnBrk="1" hangingPunct="1"/>
            <a:endParaRPr lang="en-US" dirty="0">
              <a:latin typeface="Arial" pitchFamily="34" charset="0"/>
            </a:endParaRPr>
          </a:p>
          <a:p>
            <a:pPr eaLnBrk="1" hangingPunct="1"/>
            <a:r>
              <a:rPr lang="en-US" dirty="0">
                <a:latin typeface="Arial" pitchFamily="34" charset="0"/>
              </a:rPr>
              <a:t>We basically need to build systems in such a way that they do not depend on the availability of all nodes.</a:t>
            </a:r>
            <a:endParaRPr lang="el-GR"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42114FD-7D9B-40C1-8DE1-45F86D80997E}" type="slidenum">
              <a:rPr lang="en-US"/>
              <a:pPr/>
              <a:t>14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lnSpc>
                <a:spcPct val="80000"/>
              </a:lnSpc>
            </a:pPr>
            <a:r>
              <a:rPr lang="en-US" sz="1000" dirty="0"/>
              <a:t>This course, as you already know apparently, is about P2P and Self-Organizing Networks.</a:t>
            </a:r>
          </a:p>
          <a:p>
            <a:pPr eaLnBrk="1" hangingPunct="1">
              <a:lnSpc>
                <a:spcPct val="80000"/>
              </a:lnSpc>
            </a:pPr>
            <a:endParaRPr lang="en-US" sz="1000" dirty="0"/>
          </a:p>
          <a:p>
            <a:pPr eaLnBrk="1" hangingPunct="1">
              <a:lnSpc>
                <a:spcPct val="80000"/>
              </a:lnSpc>
            </a:pPr>
            <a:r>
              <a:rPr lang="en-US" sz="1000" dirty="0"/>
              <a:t>I’ll get to the Self-Organizing part later,</a:t>
            </a:r>
          </a:p>
          <a:p>
            <a:pPr eaLnBrk="1" hangingPunct="1">
              <a:lnSpc>
                <a:spcPct val="80000"/>
              </a:lnSpc>
            </a:pPr>
            <a:r>
              <a:rPr lang="en-US" sz="1000" dirty="0"/>
              <a:t>but as far as the P2P term is concerned, I’m sure all of you have heard of it,</a:t>
            </a:r>
          </a:p>
          <a:p>
            <a:pPr eaLnBrk="1" hangingPunct="1">
              <a:lnSpc>
                <a:spcPct val="80000"/>
              </a:lnSpc>
            </a:pPr>
            <a:r>
              <a:rPr lang="en-US" sz="1000" dirty="0"/>
              <a:t>and most likely all of you have used P2P systems to download music and movies.</a:t>
            </a:r>
          </a:p>
          <a:p>
            <a:pPr eaLnBrk="1" hangingPunct="1">
              <a:lnSpc>
                <a:spcPct val="80000"/>
              </a:lnSpc>
            </a:pPr>
            <a:endParaRPr lang="en-US" sz="1000" dirty="0"/>
          </a:p>
          <a:p>
            <a:pPr eaLnBrk="1" hangingPunct="1">
              <a:lnSpc>
                <a:spcPct val="80000"/>
              </a:lnSpc>
            </a:pPr>
            <a:r>
              <a:rPr lang="en-US" sz="1000" dirty="0"/>
              <a:t>In fact, the term P2P has become very widely known in the last few years,</a:t>
            </a:r>
          </a:p>
          <a:p>
            <a:pPr eaLnBrk="1" hangingPunct="1">
              <a:lnSpc>
                <a:spcPct val="80000"/>
              </a:lnSpc>
            </a:pPr>
            <a:r>
              <a:rPr lang="en-US" sz="1000" dirty="0"/>
              <a:t>and known not just to the computer-related crowd but also to the general population,</a:t>
            </a:r>
          </a:p>
          <a:p>
            <a:pPr eaLnBrk="1" hangingPunct="1">
              <a:lnSpc>
                <a:spcPct val="80000"/>
              </a:lnSpc>
            </a:pPr>
            <a:r>
              <a:rPr lang="en-US" sz="1000" dirty="0"/>
              <a:t>with frequent articles on TV or general topic newspapers.</a:t>
            </a:r>
          </a:p>
          <a:p>
            <a:pPr eaLnBrk="1" hangingPunct="1">
              <a:lnSpc>
                <a:spcPct val="80000"/>
              </a:lnSpc>
            </a:pPr>
            <a:endParaRPr lang="en-US" sz="1000" dirty="0"/>
          </a:p>
          <a:p>
            <a:pPr eaLnBrk="1" hangingPunct="1">
              <a:lnSpc>
                <a:spcPct val="80000"/>
              </a:lnSpc>
            </a:pPr>
            <a:r>
              <a:rPr lang="en-US" sz="1000" dirty="0"/>
              <a:t>This wide reputation of P2P systems is</a:t>
            </a:r>
          </a:p>
          <a:p>
            <a:pPr eaLnBrk="1" hangingPunct="1">
              <a:lnSpc>
                <a:spcPct val="80000"/>
              </a:lnSpc>
            </a:pPr>
            <a:r>
              <a:rPr lang="en-US" sz="1000" dirty="0"/>
              <a:t>mainly due to massively popular file-sharing applications,</a:t>
            </a:r>
          </a:p>
          <a:p>
            <a:pPr eaLnBrk="1" hangingPunct="1">
              <a:lnSpc>
                <a:spcPct val="80000"/>
              </a:lnSpc>
            </a:pPr>
            <a:r>
              <a:rPr lang="en-US" sz="1000" dirty="0"/>
              <a:t>and more recently for Voice over IP telephony.</a:t>
            </a:r>
          </a:p>
          <a:p>
            <a:pPr eaLnBrk="1" hangingPunct="1">
              <a:lnSpc>
                <a:spcPct val="80000"/>
              </a:lnSpc>
            </a:pPr>
            <a:endParaRPr lang="en-US" sz="1000" dirty="0"/>
          </a:p>
          <a:p>
            <a:pPr eaLnBrk="1" hangingPunct="1">
              <a:lnSpc>
                <a:spcPct val="80000"/>
              </a:lnSpc>
            </a:pPr>
            <a:r>
              <a:rPr lang="en-US" sz="1000" dirty="0"/>
              <a:t>P2P has become almost synonymous to applications like </a:t>
            </a:r>
            <a:r>
              <a:rPr lang="en-US" sz="1000" dirty="0" err="1"/>
              <a:t>BitTorrent</a:t>
            </a:r>
            <a:r>
              <a:rPr lang="en-US" sz="1000" dirty="0"/>
              <a:t>, </a:t>
            </a:r>
            <a:r>
              <a:rPr lang="en-US" sz="1000" dirty="0" err="1"/>
              <a:t>eMule</a:t>
            </a:r>
            <a:r>
              <a:rPr lang="en-US" sz="1000" dirty="0"/>
              <a:t>, Gnutella, and (in the earlier days) Napster.</a:t>
            </a:r>
          </a:p>
          <a:p>
            <a:pPr eaLnBrk="1" hangingPunct="1">
              <a:lnSpc>
                <a:spcPct val="80000"/>
              </a:lnSpc>
            </a:pPr>
            <a:endParaRPr lang="en-US" sz="1000" dirty="0"/>
          </a:p>
          <a:p>
            <a:pPr eaLnBrk="1" hangingPunct="1">
              <a:lnSpc>
                <a:spcPct val="80000"/>
              </a:lnSpc>
            </a:pPr>
            <a:r>
              <a:rPr lang="en-US" sz="1000" dirty="0"/>
              <a:t>However, P2P is not only that!!</a:t>
            </a:r>
          </a:p>
          <a:p>
            <a:pPr eaLnBrk="1" hangingPunct="1">
              <a:lnSpc>
                <a:spcPct val="80000"/>
              </a:lnSpc>
            </a:pPr>
            <a:r>
              <a:rPr lang="en-US" sz="1000" dirty="0"/>
              <a:t>Contrary to common belief, file-sharing is only one aspect of P2P systems.</a:t>
            </a:r>
          </a:p>
          <a:p>
            <a:pPr eaLnBrk="1" hangingPunct="1">
              <a:lnSpc>
                <a:spcPct val="80000"/>
              </a:lnSpc>
            </a:pPr>
            <a:r>
              <a:rPr lang="en-US" sz="1000" dirty="0"/>
              <a:t>The goal of this course will be to show you and take a detailed view at various other, very different, and very technical aspects of P2P systems.</a:t>
            </a:r>
          </a:p>
          <a:p>
            <a:pPr eaLnBrk="1" hangingPunct="1">
              <a:lnSpc>
                <a:spcPct val="80000"/>
              </a:lnSpc>
            </a:pPr>
            <a:endParaRPr lang="en-US" sz="1000" dirty="0"/>
          </a:p>
          <a:p>
            <a:pPr eaLnBrk="1" hangingPunct="1">
              <a:lnSpc>
                <a:spcPct val="80000"/>
              </a:lnSpc>
            </a:pPr>
            <a:r>
              <a:rPr lang="en-US" sz="1000" dirty="0"/>
              <a:t>Only in today’s lecture we’ll talk a bit about some of these applications.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A6B74ED-757B-42A1-83C3-2CEBE21A5924}" type="slidenum">
              <a:rPr lang="en-US"/>
              <a:pPr/>
              <a:t>15</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a:t>But let’s take a view on the historic flow of events, and how it all started…</a:t>
            </a:r>
          </a:p>
          <a:p>
            <a:pPr eaLnBrk="1" hangingPunct="1"/>
            <a:endParaRPr lang="en-US" dirty="0"/>
          </a:p>
          <a:p>
            <a:pPr eaLnBrk="1" hangingPunct="1"/>
            <a:r>
              <a:rPr lang="en-US" dirty="0"/>
              <a:t>In the late 60’s the Internet was born. More precisely, it was called ARPANET at that time, the predecessor of the current Internet.</a:t>
            </a:r>
          </a:p>
          <a:p>
            <a:pPr eaLnBrk="1" hangingPunct="1"/>
            <a:endParaRPr lang="en-US" dirty="0"/>
          </a:p>
          <a:p>
            <a:pPr eaLnBrk="1" hangingPunct="1"/>
            <a:r>
              <a:rPr lang="en-US" dirty="0"/>
              <a:t>For a couple of decades, till the end of the 80’s, the Internet has been a tool exclusively for research and military use.</a:t>
            </a:r>
          </a:p>
          <a:p>
            <a:pPr eaLnBrk="1" hangingPunct="1"/>
            <a:r>
              <a:rPr lang="en-US" dirty="0"/>
              <a:t>Not known to the public.</a:t>
            </a:r>
          </a:p>
          <a:p>
            <a:pPr eaLnBrk="1" hangingPunct="1"/>
            <a:endParaRPr lang="en-US" dirty="0"/>
          </a:p>
          <a:p>
            <a:pPr eaLnBrk="1" hangingPunct="1"/>
            <a:r>
              <a:rPr lang="en-US" dirty="0"/>
              <a:t>In the early ’90s, the Internet started becoming known to the wider public, leading to a global-scale revolution in communications.</a:t>
            </a:r>
          </a:p>
          <a:p>
            <a:pPr eaLnBrk="1" hangingPunct="1"/>
            <a:r>
              <a:rPr lang="en-US" dirty="0"/>
              <a:t>The wider population rushes to join the internet.</a:t>
            </a:r>
          </a:p>
          <a:p>
            <a:pPr eaLnBrk="1" hangingPunct="1"/>
            <a:endParaRPr lang="en-US" dirty="0"/>
          </a:p>
          <a:p>
            <a:pPr eaLnBrk="1" hangingPunct="1"/>
            <a:r>
              <a:rPr lang="en-US" dirty="0"/>
              <a:t>The killer apps that define the Internet of the ’90s are by far the World Wide Web, and based on that e-Commerce was born too.</a:t>
            </a:r>
          </a:p>
          <a:p>
            <a:pPr eaLnBrk="1" hangingPunct="1"/>
            <a:r>
              <a:rPr lang="en-US" dirty="0"/>
              <a:t>In such applications, user’s home computers behave as clients, accessing some Web or e-Commerce service offered by some central authority.</a:t>
            </a:r>
          </a:p>
          <a:p>
            <a:pPr eaLnBrk="1" hangingPunct="1"/>
            <a:endParaRPr lang="en-US" dirty="0"/>
          </a:p>
          <a:p>
            <a:pPr eaLnBrk="1" hangingPunct="1"/>
            <a:r>
              <a:rPr lang="en-US" dirty="0"/>
              <a:t>Since the late ’90s, an alternative to the Client/Server model came out, and this is the P2P model.</a:t>
            </a:r>
          </a:p>
          <a:p>
            <a:pPr eaLnBrk="1" hangingPunct="1"/>
            <a:r>
              <a:rPr lang="en-US" dirty="0"/>
              <a:t>In P2P, users’ computers are transformed from passive clients to active peers,</a:t>
            </a:r>
          </a:p>
          <a:p>
            <a:pPr eaLnBrk="1" hangingPunct="1"/>
            <a:r>
              <a:rPr lang="en-US" dirty="0"/>
              <a:t>playing a role, contributing, interacting directly with other peers.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228600" y="4035425"/>
            <a:ext cx="8591550" cy="107950"/>
          </a:xfrm>
          <a:prstGeom prst="rect">
            <a:avLst/>
          </a:prstGeom>
          <a:gradFill rotWithShape="1">
            <a:gsLst>
              <a:gs pos="0">
                <a:srgbClr val="292929"/>
              </a:gs>
              <a:gs pos="100000">
                <a:srgbClr val="292929">
                  <a:gamma/>
                  <a:tint val="23922"/>
                  <a:invGamma/>
                  <a:alpha val="0"/>
                </a:srgbClr>
              </a:gs>
            </a:gsLst>
            <a:lin ang="2700000" scaled="1"/>
          </a:gradFill>
          <a:ln w="9525">
            <a:noFill/>
            <a:miter lim="800000"/>
            <a:headEnd/>
            <a:tailEnd/>
          </a:ln>
          <a:effectLst/>
        </p:spPr>
        <p:txBody>
          <a:bodyPr wrap="none" anchor="ctr"/>
          <a:lstStyle/>
          <a:p>
            <a:pPr>
              <a:defRPr/>
            </a:pPr>
            <a:endParaRPr lang="en-US"/>
          </a:p>
        </p:txBody>
      </p:sp>
      <p:sp>
        <p:nvSpPr>
          <p:cNvPr id="5" name="Rectangle 15"/>
          <p:cNvSpPr>
            <a:spLocks noChangeArrowheads="1"/>
          </p:cNvSpPr>
          <p:nvPr userDrawn="1"/>
        </p:nvSpPr>
        <p:spPr bwMode="auto">
          <a:xfrm>
            <a:off x="0" y="6642100"/>
            <a:ext cx="9144000" cy="215900"/>
          </a:xfrm>
          <a:prstGeom prst="rect">
            <a:avLst/>
          </a:prstGeom>
          <a:gradFill rotWithShape="0">
            <a:gsLst>
              <a:gs pos="0">
                <a:srgbClr val="2A6AB3">
                  <a:gamma/>
                  <a:shade val="37647"/>
                  <a:invGamma/>
                </a:srgbClr>
              </a:gs>
              <a:gs pos="100000">
                <a:srgbClr val="2A6AB3"/>
              </a:gs>
            </a:gsLst>
            <a:lin ang="0" scaled="1"/>
          </a:gradFill>
          <a:ln w="9525">
            <a:noFill/>
            <a:miter lim="800000"/>
            <a:headEnd/>
            <a:tailEnd/>
          </a:ln>
          <a:effectLst/>
        </p:spPr>
        <p:txBody>
          <a:bodyPr wrap="none" anchor="ctr"/>
          <a:lstStyle/>
          <a:p>
            <a:pPr algn="ctr" eaLnBrk="1" hangingPunct="1">
              <a:spcBef>
                <a:spcPct val="20000"/>
              </a:spcBef>
              <a:buClr>
                <a:srgbClr val="52ADE7"/>
              </a:buClr>
              <a:buFont typeface="Wingdings" pitchFamily="2" charset="2"/>
              <a:buNone/>
              <a:defRPr/>
            </a:pPr>
            <a:endParaRPr lang="en-GB" sz="3000">
              <a:latin typeface="Arial" charset="0"/>
            </a:endParaRPr>
          </a:p>
        </p:txBody>
      </p:sp>
      <p:sp>
        <p:nvSpPr>
          <p:cNvPr id="6" name="Rectangle 16"/>
          <p:cNvSpPr>
            <a:spLocks noChangeArrowheads="1"/>
          </p:cNvSpPr>
          <p:nvPr userDrawn="1"/>
        </p:nvSpPr>
        <p:spPr bwMode="auto">
          <a:xfrm>
            <a:off x="0" y="0"/>
            <a:ext cx="9144000" cy="215900"/>
          </a:xfrm>
          <a:prstGeom prst="rect">
            <a:avLst/>
          </a:prstGeom>
          <a:gradFill rotWithShape="0">
            <a:gsLst>
              <a:gs pos="0">
                <a:srgbClr val="2A6AB3"/>
              </a:gs>
              <a:gs pos="100000">
                <a:srgbClr val="2A6AB3">
                  <a:gamma/>
                  <a:shade val="45490"/>
                  <a:invGamma/>
                </a:srgbClr>
              </a:gs>
            </a:gsLst>
            <a:lin ang="0" scaled="1"/>
          </a:gradFill>
          <a:ln w="9525">
            <a:noFill/>
            <a:miter lim="800000"/>
            <a:headEnd/>
            <a:tailEnd/>
          </a:ln>
          <a:effectLst/>
        </p:spPr>
        <p:txBody>
          <a:bodyPr wrap="none" anchor="ctr"/>
          <a:lstStyle/>
          <a:p>
            <a:pPr>
              <a:defRPr/>
            </a:pPr>
            <a:endParaRPr lang="en-US"/>
          </a:p>
        </p:txBody>
      </p:sp>
      <p:sp>
        <p:nvSpPr>
          <p:cNvPr id="7170" name="Rectangle 2"/>
          <p:cNvSpPr>
            <a:spLocks noGrp="1" noChangeArrowheads="1"/>
          </p:cNvSpPr>
          <p:nvPr>
            <p:ph type="ctrTitle"/>
          </p:nvPr>
        </p:nvSpPr>
        <p:spPr>
          <a:xfrm>
            <a:off x="0" y="1825625"/>
            <a:ext cx="9144000" cy="2127250"/>
          </a:xfrm>
        </p:spPr>
        <p:txBody>
          <a:bodyPr anchor="ctr"/>
          <a:lstStyle>
            <a:lvl1pPr>
              <a:defRPr sz="5400"/>
            </a:lvl1pPr>
          </a:lstStyle>
          <a:p>
            <a:r>
              <a:rPr lang="en-US" dirty="0"/>
              <a:t>Click to edit Master title style</a:t>
            </a:r>
          </a:p>
        </p:txBody>
      </p:sp>
      <p:sp>
        <p:nvSpPr>
          <p:cNvPr id="7171" name="Rectangle 3"/>
          <p:cNvSpPr>
            <a:spLocks noGrp="1" noChangeArrowheads="1"/>
          </p:cNvSpPr>
          <p:nvPr>
            <p:ph type="subTitle" idx="1"/>
          </p:nvPr>
        </p:nvSpPr>
        <p:spPr>
          <a:xfrm>
            <a:off x="0" y="4645025"/>
            <a:ext cx="9144000" cy="1755775"/>
          </a:xfrm>
        </p:spPr>
        <p:txBody>
          <a:bodyPr lIns="91440" tIns="45720" rIns="91440" bIns="45720" anchor="ctr"/>
          <a:lstStyle>
            <a:lvl1pPr marL="0" marR="0" indent="0" algn="ctr" defTabSz="914400" rtl="0" eaLnBrk="0" fontAlgn="base" latinLnBrk="0" hangingPunct="0">
              <a:lnSpc>
                <a:spcPct val="100000"/>
              </a:lnSpc>
              <a:spcBef>
                <a:spcPct val="20000"/>
              </a:spcBef>
              <a:spcAft>
                <a:spcPct val="0"/>
              </a:spcAft>
              <a:buClr>
                <a:srgbClr val="333399"/>
              </a:buClr>
              <a:buSzPct val="80000"/>
              <a:buFont typeface="Wingdings" pitchFamily="2" charset="2"/>
              <a:buNone/>
              <a:tabLst/>
              <a:defRPr sz="3600" baseline="0">
                <a:solidFill>
                  <a:srgbClr val="333333"/>
                </a:solidFill>
                <a:latin typeface="+mj-lt"/>
              </a:defRPr>
            </a:lvl1pPr>
          </a:lstStyle>
          <a:p>
            <a:r>
              <a:rPr kumimoji="0" lang="en-US" sz="4400" b="0" i="0" u="none" strike="noStrike" kern="0" cap="none" spc="0" normalizeH="0" baseline="0" noProof="0" dirty="0">
                <a:ln>
                  <a:noFill/>
                </a:ln>
                <a:solidFill>
                  <a:srgbClr val="333333"/>
                </a:solidFill>
                <a:effectLst/>
                <a:uLnTx/>
                <a:uFillTx/>
                <a:latin typeface="+mj-lt"/>
                <a:ea typeface="+mj-ea"/>
                <a:cs typeface="+mj-cs"/>
              </a:rPr>
              <a:t>Click to edit Master subtitle style</a:t>
            </a:r>
            <a:endParaRPr lang="en-US" dirty="0"/>
          </a:p>
        </p:txBody>
      </p:sp>
      <p:sp>
        <p:nvSpPr>
          <p:cNvPr id="8" name="Rectangle 7"/>
          <p:cNvSpPr/>
          <p:nvPr userDrawn="1"/>
        </p:nvSpPr>
        <p:spPr>
          <a:xfrm>
            <a:off x="66605" y="620688"/>
            <a:ext cx="901080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l-GR" sz="5400" b="1" cap="none" spc="150" dirty="0">
                <a:ln w="11430">
                  <a:solidFill>
                    <a:srgbClr val="0070C0"/>
                  </a:solidFill>
                </a:ln>
                <a:solidFill>
                  <a:srgbClr val="0070C0"/>
                </a:solidFill>
                <a:effectLst>
                  <a:outerShdw blurRad="25400" algn="tl" rotWithShape="0">
                    <a:srgbClr val="000000">
                      <a:alpha val="43000"/>
                    </a:srgbClr>
                  </a:outerShdw>
                </a:effectLst>
              </a:rPr>
              <a:t>Πανεπιστήμιο Πατρών</a:t>
            </a:r>
            <a:endParaRPr lang="en-US" sz="5400" b="1" cap="none" spc="150" dirty="0">
              <a:ln w="11430">
                <a:solidFill>
                  <a:srgbClr val="0070C0"/>
                </a:solidFill>
              </a:ln>
              <a:solidFill>
                <a:srgbClr val="0070C0"/>
              </a:solidFill>
              <a:effectLst>
                <a:outerShdw blurRad="25400" algn="tl" rotWithShape="0">
                  <a:srgbClr val="000000">
                    <a:alpha val="43000"/>
                  </a:srgbClr>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7813"/>
            <a:ext cx="2286000" cy="6122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277813"/>
            <a:ext cx="6705600" cy="6122987"/>
          </a:xfrm>
        </p:spPr>
        <p:txBody>
          <a:bodyPr vert="eaVert"/>
          <a:lstStyle>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31863" y="96838"/>
            <a:ext cx="7678737" cy="5999162"/>
          </a:xfrm>
        </p:spPr>
        <p:txBody>
          <a:bodyPr/>
          <a:lstStyle>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ctr"/>
          <a:lstStyle>
            <a:lvl1pPr algn="ctr">
              <a:defRPr sz="4000" b="0">
                <a:solidFill>
                  <a:schemeClr val="tx1"/>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36575" y="1371600"/>
            <a:ext cx="8061325" cy="5257800"/>
          </a:xfrm>
        </p:spPr>
        <p:txBody>
          <a:bodyPr/>
          <a:lstStyle>
            <a:lvl2pPr>
              <a:defRPr sz="18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828800"/>
            <a:ext cx="395446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828800"/>
            <a:ext cx="3954462"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77813"/>
            <a:ext cx="9144000" cy="712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6148" name="Rectangle 4"/>
          <p:cNvSpPr>
            <a:spLocks noGrp="1" noChangeArrowheads="1"/>
          </p:cNvSpPr>
          <p:nvPr>
            <p:ph type="dt" sz="half" idx="2"/>
          </p:nvPr>
        </p:nvSpPr>
        <p:spPr bwMode="auto">
          <a:xfrm>
            <a:off x="457200" y="6629400"/>
            <a:ext cx="2133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US"/>
          </a:p>
        </p:txBody>
      </p:sp>
      <p:sp>
        <p:nvSpPr>
          <p:cNvPr id="6149" name="Rectangle 5"/>
          <p:cNvSpPr>
            <a:spLocks noGrp="1" noChangeArrowheads="1"/>
          </p:cNvSpPr>
          <p:nvPr>
            <p:ph type="ftr" sz="quarter" idx="3"/>
          </p:nvPr>
        </p:nvSpPr>
        <p:spPr bwMode="auto">
          <a:xfrm>
            <a:off x="3124200" y="66294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p>
        </p:txBody>
      </p:sp>
      <p:sp>
        <p:nvSpPr>
          <p:cNvPr id="6150" name="Rectangle 6"/>
          <p:cNvSpPr>
            <a:spLocks noGrp="1" noChangeArrowheads="1"/>
          </p:cNvSpPr>
          <p:nvPr>
            <p:ph type="sldNum" sz="quarter" idx="4"/>
          </p:nvPr>
        </p:nvSpPr>
        <p:spPr bwMode="auto">
          <a:xfrm>
            <a:off x="6553200" y="6629400"/>
            <a:ext cx="2133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6A6CF0D3-603B-4384-BB7C-A973B5D31391}" type="slidenum">
              <a:rPr lang="en-US"/>
              <a:pPr>
                <a:defRPr/>
              </a:pPr>
              <a:t>‹#›</a:t>
            </a:fld>
            <a:endParaRPr lang="en-US"/>
          </a:p>
        </p:txBody>
      </p:sp>
      <p:sp>
        <p:nvSpPr>
          <p:cNvPr id="6152" name="Rectangle 8"/>
          <p:cNvSpPr>
            <a:spLocks noChangeArrowheads="1"/>
          </p:cNvSpPr>
          <p:nvPr/>
        </p:nvSpPr>
        <p:spPr bwMode="auto">
          <a:xfrm>
            <a:off x="468313" y="990600"/>
            <a:ext cx="8207375" cy="69850"/>
          </a:xfrm>
          <a:prstGeom prst="rect">
            <a:avLst/>
          </a:prstGeom>
          <a:gradFill rotWithShape="1">
            <a:gsLst>
              <a:gs pos="0">
                <a:srgbClr val="292929">
                  <a:alpha val="70000"/>
                </a:srgbClr>
              </a:gs>
              <a:gs pos="100000">
                <a:srgbClr val="292929">
                  <a:gamma/>
                  <a:tint val="23922"/>
                  <a:invGamma/>
                  <a:alpha val="0"/>
                </a:srgbClr>
              </a:gs>
            </a:gsLst>
            <a:lin ang="2700000" scaled="1"/>
          </a:gradFill>
          <a:ln w="9525">
            <a:noFill/>
            <a:miter lim="800000"/>
            <a:headEnd/>
            <a:tailEnd/>
          </a:ln>
          <a:effectLst/>
        </p:spPr>
        <p:txBody>
          <a:bodyPr wrap="none" anchor="ctr"/>
          <a:lstStyle/>
          <a:p>
            <a:pPr>
              <a:defRPr/>
            </a:pPr>
            <a:endParaRPr lang="en-US"/>
          </a:p>
        </p:txBody>
      </p:sp>
      <p:sp>
        <p:nvSpPr>
          <p:cNvPr id="1031" name="Rectangle 12"/>
          <p:cNvSpPr>
            <a:spLocks noGrp="1" noChangeArrowheads="1"/>
          </p:cNvSpPr>
          <p:nvPr>
            <p:ph type="body" idx="1"/>
          </p:nvPr>
        </p:nvSpPr>
        <p:spPr bwMode="auto">
          <a:xfrm>
            <a:off x="536575" y="1828800"/>
            <a:ext cx="8061325" cy="457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Master text format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6157" name="Rectangle 13"/>
          <p:cNvSpPr>
            <a:spLocks noChangeArrowheads="1"/>
          </p:cNvSpPr>
          <p:nvPr userDrawn="1"/>
        </p:nvSpPr>
        <p:spPr bwMode="auto">
          <a:xfrm>
            <a:off x="0" y="6642100"/>
            <a:ext cx="9144000" cy="215900"/>
          </a:xfrm>
          <a:prstGeom prst="rect">
            <a:avLst/>
          </a:prstGeom>
          <a:gradFill rotWithShape="0">
            <a:gsLst>
              <a:gs pos="0">
                <a:srgbClr val="2A6AB3">
                  <a:gamma/>
                  <a:shade val="37647"/>
                  <a:invGamma/>
                </a:srgbClr>
              </a:gs>
              <a:gs pos="100000">
                <a:srgbClr val="2A6AB3"/>
              </a:gs>
            </a:gsLst>
            <a:lin ang="0" scaled="1"/>
          </a:gradFill>
          <a:ln w="9525">
            <a:noFill/>
            <a:miter lim="800000"/>
            <a:headEnd/>
            <a:tailEnd/>
          </a:ln>
          <a:effectLst/>
        </p:spPr>
        <p:txBody>
          <a:bodyPr wrap="none" anchor="ctr"/>
          <a:lstStyle/>
          <a:p>
            <a:pPr algn="ctr" eaLnBrk="1" hangingPunct="1">
              <a:spcBef>
                <a:spcPct val="20000"/>
              </a:spcBef>
              <a:buClr>
                <a:srgbClr val="52ADE7"/>
              </a:buClr>
              <a:buFont typeface="Wingdings" pitchFamily="2" charset="2"/>
              <a:buNone/>
              <a:defRPr/>
            </a:pPr>
            <a:endParaRPr lang="en-GB" sz="3000">
              <a:latin typeface="Arial" charset="0"/>
            </a:endParaRPr>
          </a:p>
        </p:txBody>
      </p:sp>
      <p:sp>
        <p:nvSpPr>
          <p:cNvPr id="6158" name="Rectangle 14"/>
          <p:cNvSpPr>
            <a:spLocks noChangeArrowheads="1"/>
          </p:cNvSpPr>
          <p:nvPr userDrawn="1"/>
        </p:nvSpPr>
        <p:spPr bwMode="auto">
          <a:xfrm>
            <a:off x="0" y="0"/>
            <a:ext cx="9144000" cy="215900"/>
          </a:xfrm>
          <a:prstGeom prst="rect">
            <a:avLst/>
          </a:prstGeom>
          <a:gradFill rotWithShape="0">
            <a:gsLst>
              <a:gs pos="0">
                <a:srgbClr val="2A6AB3"/>
              </a:gs>
              <a:gs pos="100000">
                <a:srgbClr val="2A6AB3">
                  <a:gamma/>
                  <a:shade val="45490"/>
                  <a:invGamma/>
                </a:srgbClr>
              </a:gs>
            </a:gsLst>
            <a:lin ang="0" scaled="1"/>
          </a:gradFill>
          <a:ln w="9525">
            <a:noFill/>
            <a:miter lim="800000"/>
            <a:headEnd/>
            <a:tailEnd/>
          </a:ln>
          <a:effectLst/>
        </p:spPr>
        <p:txBody>
          <a:bodyPr wrap="none" anchor="ctr"/>
          <a:lstStyle/>
          <a:p>
            <a:pPr>
              <a:defRPr/>
            </a:pPr>
            <a:endParaRPr lang="en-US"/>
          </a:p>
        </p:txBody>
      </p:sp>
      <p:sp>
        <p:nvSpPr>
          <p:cNvPr id="6159" name="Rectangle 15"/>
          <p:cNvSpPr>
            <a:spLocks noChangeArrowheads="1"/>
          </p:cNvSpPr>
          <p:nvPr/>
        </p:nvSpPr>
        <p:spPr bwMode="auto">
          <a:xfrm>
            <a:off x="7812088" y="6632575"/>
            <a:ext cx="762000" cy="230188"/>
          </a:xfrm>
          <a:prstGeom prst="rect">
            <a:avLst/>
          </a:prstGeom>
          <a:noFill/>
          <a:ln w="9525">
            <a:noFill/>
            <a:miter lim="800000"/>
            <a:headEnd/>
            <a:tailEnd/>
          </a:ln>
          <a:effectLst/>
        </p:spPr>
        <p:txBody>
          <a:bodyPr lIns="0" tIns="144000" rIns="0" bIns="0" anchor="ctr"/>
          <a:lstStyle/>
          <a:p>
            <a:pPr algn="r">
              <a:defRPr/>
            </a:pPr>
            <a:fld id="{714099C3-A89B-4A3B-9005-A4789C533FB3}" type="slidenum">
              <a:rPr lang="de-CH" sz="900">
                <a:solidFill>
                  <a:schemeClr val="bg1"/>
                </a:solidFill>
                <a:latin typeface="Arial" charset="0"/>
              </a:rPr>
              <a:pPr algn="r">
                <a:defRPr/>
              </a:pPr>
              <a:t>‹#›</a:t>
            </a:fld>
            <a:endParaRPr lang="de-CH" sz="900" dirty="0">
              <a:solidFill>
                <a:schemeClr val="bg1"/>
              </a:solidFill>
              <a:latin typeface="Arial" charset="0"/>
            </a:endParaRPr>
          </a:p>
          <a:p>
            <a:pPr algn="r">
              <a:defRPr/>
            </a:pPr>
            <a:endParaRPr lang="de-CH" sz="1000" dirty="0">
              <a:solidFill>
                <a:schemeClr val="bg1"/>
              </a:solidFill>
              <a:latin typeface="Arial" charset="0"/>
            </a:endParaRPr>
          </a:p>
        </p:txBody>
      </p:sp>
      <p:sp>
        <p:nvSpPr>
          <p:cNvPr id="6160" name="Text Box 16"/>
          <p:cNvSpPr txBox="1">
            <a:spLocks noChangeArrowheads="1"/>
          </p:cNvSpPr>
          <p:nvPr userDrawn="1"/>
        </p:nvSpPr>
        <p:spPr bwMode="auto">
          <a:xfrm>
            <a:off x="3338513" y="6629400"/>
            <a:ext cx="2452687" cy="214312"/>
          </a:xfrm>
          <a:prstGeom prst="rect">
            <a:avLst/>
          </a:prstGeom>
          <a:noFill/>
          <a:ln w="9525">
            <a:noFill/>
            <a:miter lim="800000"/>
            <a:headEnd/>
            <a:tailEnd/>
          </a:ln>
          <a:effectLst/>
        </p:spPr>
        <p:txBody>
          <a:bodyPr>
            <a:spAutoFit/>
          </a:bodyPr>
          <a:lstStyle/>
          <a:p>
            <a:pPr algn="ctr">
              <a:spcBef>
                <a:spcPct val="50000"/>
              </a:spcBef>
              <a:defRPr/>
            </a:pPr>
            <a:r>
              <a:rPr lang="el-GR" sz="800" dirty="0">
                <a:solidFill>
                  <a:schemeClr val="bg1"/>
                </a:solidFill>
                <a:latin typeface="Arial" charset="0"/>
              </a:rPr>
              <a:t>Σπύρος Βούλγαρης</a:t>
            </a:r>
            <a:r>
              <a:rPr lang="el-GR" sz="800" baseline="0" dirty="0">
                <a:solidFill>
                  <a:schemeClr val="bg1"/>
                </a:solidFill>
                <a:latin typeface="Arial" charset="0"/>
              </a:rPr>
              <a:t> – Πανεπιστήμιο Πατρών</a:t>
            </a:r>
            <a:endParaRPr lang="el-GR" sz="800" dirty="0">
              <a:solidFill>
                <a:schemeClr val="bg1"/>
              </a:solidFill>
              <a:latin typeface="Arial" charset="0"/>
            </a:endParaRPr>
          </a:p>
        </p:txBody>
      </p:sp>
      <p:sp>
        <p:nvSpPr>
          <p:cNvPr id="6162" name="Text Box 18"/>
          <p:cNvSpPr txBox="1">
            <a:spLocks noChangeArrowheads="1"/>
          </p:cNvSpPr>
          <p:nvPr userDrawn="1"/>
        </p:nvSpPr>
        <p:spPr bwMode="auto">
          <a:xfrm>
            <a:off x="2068513" y="14288"/>
            <a:ext cx="4992687" cy="214312"/>
          </a:xfrm>
          <a:prstGeom prst="rect">
            <a:avLst/>
          </a:prstGeom>
          <a:noFill/>
          <a:ln w="9525">
            <a:noFill/>
            <a:miter lim="800000"/>
            <a:headEnd/>
            <a:tailEnd/>
          </a:ln>
          <a:effectLst/>
        </p:spPr>
        <p:txBody>
          <a:bodyPr>
            <a:spAutoFit/>
          </a:bodyPr>
          <a:lstStyle/>
          <a:p>
            <a:pPr algn="ctr">
              <a:spcBef>
                <a:spcPct val="50000"/>
              </a:spcBef>
              <a:defRPr/>
            </a:pPr>
            <a:r>
              <a:rPr lang="el-GR" sz="800" dirty="0">
                <a:solidFill>
                  <a:schemeClr val="bg1"/>
                </a:solidFill>
                <a:latin typeface="Arial" charset="0"/>
              </a:rPr>
              <a:t>Προχωρημένα</a:t>
            </a:r>
            <a:r>
              <a:rPr lang="el-GR" sz="800" baseline="0" dirty="0">
                <a:solidFill>
                  <a:schemeClr val="bg1"/>
                </a:solidFill>
                <a:latin typeface="Arial" charset="0"/>
              </a:rPr>
              <a:t> Θέματα σε Κατανεμημένα Συστήματα</a:t>
            </a:r>
            <a:endParaRPr lang="de-CH" sz="800" dirty="0">
              <a:solidFill>
                <a:schemeClr val="bg1"/>
              </a:solidFill>
              <a:latin typeface="Arial" charset="0"/>
            </a:endParaRPr>
          </a:p>
        </p:txBody>
      </p:sp>
      <p:sp>
        <p:nvSpPr>
          <p:cNvPr id="6163" name="Text Box 19"/>
          <p:cNvSpPr txBox="1">
            <a:spLocks noChangeArrowheads="1"/>
          </p:cNvSpPr>
          <p:nvPr userDrawn="1"/>
        </p:nvSpPr>
        <p:spPr bwMode="auto">
          <a:xfrm>
            <a:off x="7904163" y="0"/>
            <a:ext cx="1239837" cy="214313"/>
          </a:xfrm>
          <a:prstGeom prst="rect">
            <a:avLst/>
          </a:prstGeom>
          <a:noFill/>
          <a:ln w="9525">
            <a:noFill/>
            <a:miter lim="800000"/>
            <a:headEnd/>
            <a:tailEnd/>
          </a:ln>
          <a:effectLst/>
        </p:spPr>
        <p:txBody>
          <a:bodyPr>
            <a:spAutoFit/>
          </a:bodyPr>
          <a:lstStyle/>
          <a:p>
            <a:pPr algn="ctr">
              <a:spcBef>
                <a:spcPct val="50000"/>
              </a:spcBef>
              <a:defRPr/>
            </a:pPr>
            <a:fld id="{10839D20-7BC4-4E7C-A851-197C94B03247}" type="datetime1">
              <a:rPr lang="el-GR" sz="800">
                <a:solidFill>
                  <a:schemeClr val="bg1"/>
                </a:solidFill>
                <a:latin typeface="Arial" charset="0"/>
              </a:rPr>
              <a:pPr algn="ctr">
                <a:spcBef>
                  <a:spcPct val="50000"/>
                </a:spcBef>
                <a:defRPr/>
              </a:pPr>
              <a:t>1/3/2024</a:t>
            </a:fld>
            <a:endParaRPr lang="el-GR" sz="800" dirty="0">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rtl="0" eaLnBrk="0" fontAlgn="base" hangingPunct="0">
        <a:spcBef>
          <a:spcPct val="0"/>
        </a:spcBef>
        <a:spcAft>
          <a:spcPct val="0"/>
        </a:spcAft>
        <a:defRPr sz="4400">
          <a:solidFill>
            <a:srgbClr val="333333"/>
          </a:solidFill>
          <a:latin typeface="+mj-lt"/>
          <a:ea typeface="+mj-ea"/>
          <a:cs typeface="+mj-cs"/>
        </a:defRPr>
      </a:lvl1pPr>
      <a:lvl2pPr algn="ctr" rtl="0" eaLnBrk="0" fontAlgn="base" hangingPunct="0">
        <a:spcBef>
          <a:spcPct val="0"/>
        </a:spcBef>
        <a:spcAft>
          <a:spcPct val="0"/>
        </a:spcAft>
        <a:defRPr sz="4400">
          <a:solidFill>
            <a:srgbClr val="333333"/>
          </a:solidFill>
          <a:latin typeface="Book Antiqua" pitchFamily="18" charset="0"/>
        </a:defRPr>
      </a:lvl2pPr>
      <a:lvl3pPr algn="ctr" rtl="0" eaLnBrk="0" fontAlgn="base" hangingPunct="0">
        <a:spcBef>
          <a:spcPct val="0"/>
        </a:spcBef>
        <a:spcAft>
          <a:spcPct val="0"/>
        </a:spcAft>
        <a:defRPr sz="4400">
          <a:solidFill>
            <a:srgbClr val="333333"/>
          </a:solidFill>
          <a:latin typeface="Book Antiqua" pitchFamily="18" charset="0"/>
        </a:defRPr>
      </a:lvl3pPr>
      <a:lvl4pPr algn="ctr" rtl="0" eaLnBrk="0" fontAlgn="base" hangingPunct="0">
        <a:spcBef>
          <a:spcPct val="0"/>
        </a:spcBef>
        <a:spcAft>
          <a:spcPct val="0"/>
        </a:spcAft>
        <a:defRPr sz="4400">
          <a:solidFill>
            <a:srgbClr val="333333"/>
          </a:solidFill>
          <a:latin typeface="Book Antiqua" pitchFamily="18" charset="0"/>
        </a:defRPr>
      </a:lvl4pPr>
      <a:lvl5pPr algn="ctr" rtl="0" eaLnBrk="0" fontAlgn="base" hangingPunct="0">
        <a:spcBef>
          <a:spcPct val="0"/>
        </a:spcBef>
        <a:spcAft>
          <a:spcPct val="0"/>
        </a:spcAft>
        <a:defRPr sz="4400">
          <a:solidFill>
            <a:srgbClr val="333333"/>
          </a:solidFill>
          <a:latin typeface="Book Antiqua" pitchFamily="18" charset="0"/>
        </a:defRPr>
      </a:lvl5pPr>
      <a:lvl6pPr marL="457200" algn="ctr" rtl="0" fontAlgn="base">
        <a:spcBef>
          <a:spcPct val="0"/>
        </a:spcBef>
        <a:spcAft>
          <a:spcPct val="0"/>
        </a:spcAft>
        <a:defRPr sz="4400">
          <a:solidFill>
            <a:srgbClr val="333333"/>
          </a:solidFill>
          <a:latin typeface="Book Antiqua" pitchFamily="18" charset="0"/>
        </a:defRPr>
      </a:lvl6pPr>
      <a:lvl7pPr marL="914400" algn="ctr" rtl="0" fontAlgn="base">
        <a:spcBef>
          <a:spcPct val="0"/>
        </a:spcBef>
        <a:spcAft>
          <a:spcPct val="0"/>
        </a:spcAft>
        <a:defRPr sz="4400">
          <a:solidFill>
            <a:srgbClr val="333333"/>
          </a:solidFill>
          <a:latin typeface="Book Antiqua" pitchFamily="18" charset="0"/>
        </a:defRPr>
      </a:lvl7pPr>
      <a:lvl8pPr marL="1371600" algn="ctr" rtl="0" fontAlgn="base">
        <a:spcBef>
          <a:spcPct val="0"/>
        </a:spcBef>
        <a:spcAft>
          <a:spcPct val="0"/>
        </a:spcAft>
        <a:defRPr sz="4400">
          <a:solidFill>
            <a:srgbClr val="333333"/>
          </a:solidFill>
          <a:latin typeface="Book Antiqua" pitchFamily="18" charset="0"/>
        </a:defRPr>
      </a:lvl8pPr>
      <a:lvl9pPr marL="1828800" algn="ctr" rtl="0" fontAlgn="base">
        <a:spcBef>
          <a:spcPct val="0"/>
        </a:spcBef>
        <a:spcAft>
          <a:spcPct val="0"/>
        </a:spcAft>
        <a:defRPr sz="4400">
          <a:solidFill>
            <a:srgbClr val="333333"/>
          </a:solidFill>
          <a:latin typeface="Book Antiqua" pitchFamily="18" charset="0"/>
        </a:defRPr>
      </a:lvl9pPr>
    </p:titleStyle>
    <p:bodyStyle>
      <a:lvl1pPr marL="342900" indent="-342900" algn="l" rtl="0" eaLnBrk="0" fontAlgn="base" hangingPunct="0">
        <a:spcBef>
          <a:spcPct val="20000"/>
        </a:spcBef>
        <a:spcAft>
          <a:spcPct val="0"/>
        </a:spcAft>
        <a:buClr>
          <a:srgbClr val="333399"/>
        </a:buClr>
        <a:buSzPct val="80000"/>
        <a:buFont typeface="Wingdings" pitchFamily="2" charset="2"/>
        <a:buChar char="p"/>
        <a:defRPr sz="1800">
          <a:solidFill>
            <a:srgbClr val="000000"/>
          </a:solidFill>
          <a:latin typeface="Calibri" pitchFamily="34" charset="0"/>
          <a:ea typeface="+mn-ea"/>
          <a:cs typeface="+mn-cs"/>
        </a:defRPr>
      </a:lvl1pPr>
      <a:lvl2pPr marL="742950" indent="-285750" algn="l" rtl="0" eaLnBrk="0" fontAlgn="base" hangingPunct="0">
        <a:spcBef>
          <a:spcPct val="20000"/>
        </a:spcBef>
        <a:spcAft>
          <a:spcPct val="0"/>
        </a:spcAft>
        <a:buClr>
          <a:srgbClr val="333399"/>
        </a:buClr>
        <a:buSzPct val="80000"/>
        <a:buFont typeface="Wingdings" pitchFamily="2" charset="2"/>
        <a:buChar char="n"/>
        <a:defRPr sz="1800">
          <a:solidFill>
            <a:srgbClr val="000000"/>
          </a:solidFill>
          <a:latin typeface="Calibri" pitchFamily="34" charset="0"/>
        </a:defRPr>
      </a:lvl2pPr>
      <a:lvl3pPr marL="1143000" indent="-228600" algn="l" rtl="0" eaLnBrk="0" fontAlgn="base" hangingPunct="0">
        <a:spcBef>
          <a:spcPct val="20000"/>
        </a:spcBef>
        <a:spcAft>
          <a:spcPct val="0"/>
        </a:spcAft>
        <a:buClr>
          <a:srgbClr val="333399"/>
        </a:buClr>
        <a:buSzPct val="80000"/>
        <a:buFont typeface="Wingdings" pitchFamily="2" charset="2"/>
        <a:buChar char="p"/>
        <a:defRPr sz="1600">
          <a:solidFill>
            <a:srgbClr val="000000"/>
          </a:solidFill>
          <a:latin typeface="Calibri" pitchFamily="34" charset="0"/>
        </a:defRPr>
      </a:lvl3pPr>
      <a:lvl4pPr marL="1600200" indent="-228600" algn="l" rtl="0" eaLnBrk="0" fontAlgn="base" hangingPunct="0">
        <a:spcBef>
          <a:spcPct val="20000"/>
        </a:spcBef>
        <a:spcAft>
          <a:spcPct val="0"/>
        </a:spcAft>
        <a:buClr>
          <a:srgbClr val="333399"/>
        </a:buClr>
        <a:buSzPct val="80000"/>
        <a:buFont typeface="Wingdings" pitchFamily="2" charset="2"/>
        <a:buChar char="§"/>
        <a:defRPr sz="1600">
          <a:solidFill>
            <a:srgbClr val="000000"/>
          </a:solidFill>
          <a:latin typeface="Calibri" pitchFamily="34" charset="0"/>
        </a:defRPr>
      </a:lvl4pPr>
      <a:lvl5pPr marL="2057400" indent="-228600" algn="l" rtl="0" eaLnBrk="0" fontAlgn="base" hangingPunct="0">
        <a:spcBef>
          <a:spcPct val="20000"/>
        </a:spcBef>
        <a:spcAft>
          <a:spcPct val="0"/>
        </a:spcAft>
        <a:buClr>
          <a:srgbClr val="333399"/>
        </a:buClr>
        <a:buSzPct val="80000"/>
        <a:buFont typeface="Wingdings" pitchFamily="2" charset="2"/>
        <a:buChar char="§"/>
        <a:defRPr sz="1600">
          <a:solidFill>
            <a:srgbClr val="000000"/>
          </a:solidFill>
          <a:latin typeface="Calibri" pitchFamily="34" charset="0"/>
        </a:defRPr>
      </a:lvl5pPr>
      <a:lvl6pPr marL="2514600" indent="-228600" algn="l" rtl="0" fontAlgn="base">
        <a:spcBef>
          <a:spcPct val="20000"/>
        </a:spcBef>
        <a:spcAft>
          <a:spcPct val="0"/>
        </a:spcAft>
        <a:buClr>
          <a:srgbClr val="333399"/>
        </a:buClr>
        <a:buSzPct val="80000"/>
        <a:buFont typeface="Wingdings" pitchFamily="2" charset="2"/>
        <a:buChar char="§"/>
        <a:defRPr sz="1400">
          <a:solidFill>
            <a:srgbClr val="000000"/>
          </a:solidFill>
          <a:latin typeface="+mn-lt"/>
        </a:defRPr>
      </a:lvl6pPr>
      <a:lvl7pPr marL="2971800" indent="-228600" algn="l" rtl="0" fontAlgn="base">
        <a:spcBef>
          <a:spcPct val="20000"/>
        </a:spcBef>
        <a:spcAft>
          <a:spcPct val="0"/>
        </a:spcAft>
        <a:buClr>
          <a:srgbClr val="333399"/>
        </a:buClr>
        <a:buSzPct val="80000"/>
        <a:buFont typeface="Wingdings" pitchFamily="2" charset="2"/>
        <a:buChar char="§"/>
        <a:defRPr sz="1400">
          <a:solidFill>
            <a:srgbClr val="000000"/>
          </a:solidFill>
          <a:latin typeface="+mn-lt"/>
        </a:defRPr>
      </a:lvl7pPr>
      <a:lvl8pPr marL="3429000" indent="-228600" algn="l" rtl="0" fontAlgn="base">
        <a:spcBef>
          <a:spcPct val="20000"/>
        </a:spcBef>
        <a:spcAft>
          <a:spcPct val="0"/>
        </a:spcAft>
        <a:buClr>
          <a:srgbClr val="333399"/>
        </a:buClr>
        <a:buSzPct val="80000"/>
        <a:buFont typeface="Wingdings" pitchFamily="2" charset="2"/>
        <a:buChar char="§"/>
        <a:defRPr sz="1400">
          <a:solidFill>
            <a:srgbClr val="000000"/>
          </a:solidFill>
          <a:latin typeface="+mn-lt"/>
        </a:defRPr>
      </a:lvl8pPr>
      <a:lvl9pPr marL="3886200" indent="-228600" algn="l" rtl="0" fontAlgn="base">
        <a:spcBef>
          <a:spcPct val="20000"/>
        </a:spcBef>
        <a:spcAft>
          <a:spcPct val="0"/>
        </a:spcAft>
        <a:buClr>
          <a:srgbClr val="333399"/>
        </a:buClr>
        <a:buSzPct val="80000"/>
        <a:buFont typeface="Wingdings" pitchFamily="2" charset="2"/>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gs>
            <a:gs pos="50000">
              <a:schemeClr val="accent1">
                <a:gamma/>
                <a:tint val="43922"/>
                <a:invGamma/>
              </a:schemeClr>
            </a:gs>
            <a:gs pos="100000">
              <a:schemeClr val="accent1"/>
            </a:gs>
          </a:gsLst>
          <a:lin ang="5400000" scaled="1"/>
        </a:gradFill>
        <a:effectLst/>
      </p:bgPr>
    </p:bg>
    <p:spTree>
      <p:nvGrpSpPr>
        <p:cNvPr id="1" name=""/>
        <p:cNvGrpSpPr/>
        <p:nvPr/>
      </p:nvGrpSpPr>
      <p:grpSpPr>
        <a:xfrm>
          <a:off x="0" y="0"/>
          <a:ext cx="0" cy="0"/>
          <a:chOff x="0" y="0"/>
          <a:chExt cx="0" cy="0"/>
        </a:xfrm>
      </p:grpSpPr>
      <p:sp>
        <p:nvSpPr>
          <p:cNvPr id="851971" name="Rectangle 3"/>
          <p:cNvSpPr>
            <a:spLocks noChangeArrowheads="1"/>
          </p:cNvSpPr>
          <p:nvPr/>
        </p:nvSpPr>
        <p:spPr bwMode="auto">
          <a:xfrm>
            <a:off x="0" y="6642100"/>
            <a:ext cx="9144000" cy="215900"/>
          </a:xfrm>
          <a:prstGeom prst="rect">
            <a:avLst/>
          </a:prstGeom>
          <a:gradFill rotWithShape="0">
            <a:gsLst>
              <a:gs pos="0">
                <a:srgbClr val="2A6AB3">
                  <a:gamma/>
                  <a:shade val="37647"/>
                  <a:invGamma/>
                </a:srgbClr>
              </a:gs>
              <a:gs pos="100000">
                <a:srgbClr val="2A6AB3"/>
              </a:gs>
            </a:gsLst>
            <a:lin ang="0" scaled="1"/>
          </a:gradFill>
          <a:ln w="9525">
            <a:noFill/>
            <a:miter lim="800000"/>
            <a:headEnd/>
            <a:tailEnd/>
          </a:ln>
          <a:effectLst/>
        </p:spPr>
        <p:txBody>
          <a:bodyPr wrap="none" anchor="ctr"/>
          <a:lstStyle/>
          <a:p>
            <a:pPr algn="ctr">
              <a:lnSpc>
                <a:spcPct val="80000"/>
              </a:lnSpc>
              <a:spcBef>
                <a:spcPct val="20000"/>
              </a:spcBef>
              <a:buClr>
                <a:srgbClr val="52ADE7"/>
              </a:buClr>
              <a:buFont typeface="Wingdings" pitchFamily="2" charset="2"/>
              <a:buChar char="n"/>
              <a:defRPr/>
            </a:pPr>
            <a:endParaRPr lang="en-GB" sz="3000">
              <a:latin typeface="Arial" charset="0"/>
            </a:endParaRPr>
          </a:p>
        </p:txBody>
      </p:sp>
      <p:sp>
        <p:nvSpPr>
          <p:cNvPr id="10" name="Rectangle 10"/>
          <p:cNvSpPr>
            <a:spLocks noChangeArrowheads="1"/>
          </p:cNvSpPr>
          <p:nvPr/>
        </p:nvSpPr>
        <p:spPr bwMode="auto">
          <a:xfrm>
            <a:off x="0" y="0"/>
            <a:ext cx="9144000" cy="215900"/>
          </a:xfrm>
          <a:prstGeom prst="rect">
            <a:avLst/>
          </a:prstGeom>
          <a:gradFill rotWithShape="0">
            <a:gsLst>
              <a:gs pos="0">
                <a:srgbClr val="2A6AB3"/>
              </a:gs>
              <a:gs pos="100000">
                <a:srgbClr val="2A6AB3">
                  <a:gamma/>
                  <a:shade val="45490"/>
                  <a:invGamma/>
                </a:srgbClr>
              </a:gs>
            </a:gsLst>
            <a:lin ang="0" scaled="1"/>
          </a:gra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l-GR" sz="800" b="0" i="0" u="none" strike="noStrike" kern="1200" cap="none" spc="0" normalizeH="0" baseline="0" noProof="0" dirty="0">
                <a:ln>
                  <a:noFill/>
                </a:ln>
                <a:solidFill>
                  <a:prstClr val="white"/>
                </a:solidFill>
                <a:effectLst/>
                <a:uLnTx/>
                <a:uFillTx/>
                <a:latin typeface="Arial" charset="0"/>
                <a:ea typeface="+mn-ea"/>
                <a:cs typeface="Arial" pitchFamily="34" charset="0"/>
              </a:rPr>
              <a:t>Προχωρημένα Θέματα σε Κατανεμημένα Συστήματα</a:t>
            </a:r>
            <a:endParaRPr kumimoji="0" lang="de-CH" sz="800" b="0" i="0" u="none" strike="noStrike" kern="1200" cap="none" spc="0" normalizeH="0" baseline="0" noProof="0" dirty="0">
              <a:ln>
                <a:noFill/>
              </a:ln>
              <a:solidFill>
                <a:prstClr val="white"/>
              </a:solidFill>
              <a:effectLst/>
              <a:uLnTx/>
              <a:uFillTx/>
              <a:latin typeface="Arial"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0" fontAlgn="base" hangingPunct="0">
        <a:spcBef>
          <a:spcPct val="0"/>
        </a:spcBef>
        <a:spcAft>
          <a:spcPct val="0"/>
        </a:spcAft>
        <a:defRPr sz="4000">
          <a:solidFill>
            <a:srgbClr val="0066FF"/>
          </a:solidFill>
          <a:latin typeface="+mj-lt"/>
          <a:ea typeface="+mj-ea"/>
          <a:cs typeface="+mj-cs"/>
        </a:defRPr>
      </a:lvl1pPr>
      <a:lvl2pPr algn="l" rtl="0" eaLnBrk="0" fontAlgn="base" hangingPunct="0">
        <a:spcBef>
          <a:spcPct val="0"/>
        </a:spcBef>
        <a:spcAft>
          <a:spcPct val="0"/>
        </a:spcAft>
        <a:defRPr sz="4000">
          <a:solidFill>
            <a:srgbClr val="0066FF"/>
          </a:solidFill>
          <a:latin typeface="Book Antiqua" pitchFamily="18" charset="0"/>
        </a:defRPr>
      </a:lvl2pPr>
      <a:lvl3pPr algn="l" rtl="0" eaLnBrk="0" fontAlgn="base" hangingPunct="0">
        <a:spcBef>
          <a:spcPct val="0"/>
        </a:spcBef>
        <a:spcAft>
          <a:spcPct val="0"/>
        </a:spcAft>
        <a:defRPr sz="4000">
          <a:solidFill>
            <a:srgbClr val="0066FF"/>
          </a:solidFill>
          <a:latin typeface="Book Antiqua" pitchFamily="18" charset="0"/>
        </a:defRPr>
      </a:lvl3pPr>
      <a:lvl4pPr algn="l" rtl="0" eaLnBrk="0" fontAlgn="base" hangingPunct="0">
        <a:spcBef>
          <a:spcPct val="0"/>
        </a:spcBef>
        <a:spcAft>
          <a:spcPct val="0"/>
        </a:spcAft>
        <a:defRPr sz="4000">
          <a:solidFill>
            <a:srgbClr val="0066FF"/>
          </a:solidFill>
          <a:latin typeface="Book Antiqua" pitchFamily="18" charset="0"/>
        </a:defRPr>
      </a:lvl4pPr>
      <a:lvl5pPr algn="l" rtl="0" eaLnBrk="0" fontAlgn="base" hangingPunct="0">
        <a:spcBef>
          <a:spcPct val="0"/>
        </a:spcBef>
        <a:spcAft>
          <a:spcPct val="0"/>
        </a:spcAft>
        <a:defRPr sz="4000">
          <a:solidFill>
            <a:srgbClr val="0066FF"/>
          </a:solidFill>
          <a:latin typeface="Book Antiqua" pitchFamily="18" charset="0"/>
        </a:defRPr>
      </a:lvl5pPr>
      <a:lvl6pPr marL="457200" algn="l" rtl="0" fontAlgn="base">
        <a:spcBef>
          <a:spcPct val="0"/>
        </a:spcBef>
        <a:spcAft>
          <a:spcPct val="0"/>
        </a:spcAft>
        <a:defRPr sz="4000">
          <a:solidFill>
            <a:srgbClr val="0066FF"/>
          </a:solidFill>
          <a:latin typeface="Book Antiqua" pitchFamily="18" charset="0"/>
        </a:defRPr>
      </a:lvl6pPr>
      <a:lvl7pPr marL="914400" algn="l" rtl="0" fontAlgn="base">
        <a:spcBef>
          <a:spcPct val="0"/>
        </a:spcBef>
        <a:spcAft>
          <a:spcPct val="0"/>
        </a:spcAft>
        <a:defRPr sz="4000">
          <a:solidFill>
            <a:srgbClr val="0066FF"/>
          </a:solidFill>
          <a:latin typeface="Book Antiqua" pitchFamily="18" charset="0"/>
        </a:defRPr>
      </a:lvl7pPr>
      <a:lvl8pPr marL="1371600" algn="l" rtl="0" fontAlgn="base">
        <a:spcBef>
          <a:spcPct val="0"/>
        </a:spcBef>
        <a:spcAft>
          <a:spcPct val="0"/>
        </a:spcAft>
        <a:defRPr sz="4000">
          <a:solidFill>
            <a:srgbClr val="0066FF"/>
          </a:solidFill>
          <a:latin typeface="Book Antiqua" pitchFamily="18" charset="0"/>
        </a:defRPr>
      </a:lvl8pPr>
      <a:lvl9pPr marL="1828800" algn="l" rtl="0" fontAlgn="base">
        <a:spcBef>
          <a:spcPct val="0"/>
        </a:spcBef>
        <a:spcAft>
          <a:spcPct val="0"/>
        </a:spcAft>
        <a:defRPr sz="4000">
          <a:solidFill>
            <a:srgbClr val="0066FF"/>
          </a:solidFill>
          <a:latin typeface="Book Antiqua"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3.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hyperlink" Target="http://www.skyp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2.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oleObject" Target="../embeddings/oleObject3.bin"/><Relationship Id="rId5" Type="http://schemas.openxmlformats.org/officeDocument/2006/relationships/image" Target="../media/image22.wmf"/><Relationship Id="rId10" Type="http://schemas.openxmlformats.org/officeDocument/2006/relationships/image" Target="../media/image25.png"/><Relationship Id="rId4" Type="http://schemas.openxmlformats.org/officeDocument/2006/relationships/oleObject" Target="../embeddings/oleObject2.bin"/><Relationship Id="rId9" Type="http://schemas.openxmlformats.org/officeDocument/2006/relationships/image" Target="../media/image24.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8.wmf"/><Relationship Id="rId4" Type="http://schemas.openxmlformats.org/officeDocument/2006/relationships/image" Target="../media/image27.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9.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0.png"/><Relationship Id="rId4"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r>
              <a:rPr lang="en-GB" dirty="0"/>
              <a:t>Software Systems for Big Data Management and Analytics</a:t>
            </a:r>
            <a:endParaRPr lang="el-GR" dirty="0"/>
          </a:p>
        </p:txBody>
      </p:sp>
      <p:sp>
        <p:nvSpPr>
          <p:cNvPr id="4100" name="Rectangle 3"/>
          <p:cNvSpPr>
            <a:spLocks noGrp="1" noChangeArrowheads="1"/>
          </p:cNvSpPr>
          <p:nvPr>
            <p:ph type="subTitle" idx="1"/>
          </p:nvPr>
        </p:nvSpPr>
        <p:spPr/>
        <p:txBody>
          <a:bodyPr/>
          <a:lstStyle/>
          <a:p>
            <a:r>
              <a:rPr lang="el-GR" dirty="0"/>
              <a:t>Εισαγωγή</a:t>
            </a:r>
            <a:endParaRPr lang="en-US" dirty="0"/>
          </a:p>
          <a:p>
            <a:r>
              <a:rPr lang="el-GR" sz="2400" dirty="0"/>
              <a:t>Σ.ΣΙΟΥΤΑΣ, Σ. ΒΟΥΛΓΑΡΗΣ</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r>
              <a:rPr lang="en-US"/>
              <a:t>Massive Distributed Applications</a:t>
            </a:r>
            <a:endParaRPr lang="el-GR"/>
          </a:p>
        </p:txBody>
      </p:sp>
      <p:sp>
        <p:nvSpPr>
          <p:cNvPr id="49155" name="Rectangle 6"/>
          <p:cNvSpPr>
            <a:spLocks noGrp="1" noChangeArrowheads="1"/>
          </p:cNvSpPr>
          <p:nvPr>
            <p:ph type="body" idx="1"/>
          </p:nvPr>
        </p:nvSpPr>
        <p:spPr/>
        <p:txBody>
          <a:bodyPr>
            <a:normAutofit/>
          </a:bodyPr>
          <a:lstStyle/>
          <a:p>
            <a:r>
              <a:rPr lang="en-US" dirty="0"/>
              <a:t>Challenges</a:t>
            </a:r>
          </a:p>
          <a:p>
            <a:pPr lvl="1"/>
            <a:r>
              <a:rPr lang="en-US" dirty="0"/>
              <a:t>Increased </a:t>
            </a:r>
            <a:r>
              <a:rPr lang="en-US" b="1" dirty="0">
                <a:solidFill>
                  <a:srgbClr val="C00000"/>
                </a:solidFill>
              </a:rPr>
              <a:t>scale</a:t>
            </a:r>
          </a:p>
          <a:p>
            <a:pPr lvl="1"/>
            <a:r>
              <a:rPr lang="en-US" b="1" dirty="0">
                <a:solidFill>
                  <a:srgbClr val="C00000"/>
                </a:solidFill>
              </a:rPr>
              <a:t>Geographic spread</a:t>
            </a:r>
          </a:p>
          <a:p>
            <a:pPr lvl="1"/>
            <a:r>
              <a:rPr lang="en-US" b="1" dirty="0">
                <a:solidFill>
                  <a:srgbClr val="C00000"/>
                </a:solidFill>
              </a:rPr>
              <a:t>Dynamic</a:t>
            </a:r>
            <a:r>
              <a:rPr lang="en-US" dirty="0"/>
              <a:t> membership</a:t>
            </a:r>
          </a:p>
          <a:p>
            <a:pPr lvl="2"/>
            <a:r>
              <a:rPr lang="en-US" dirty="0"/>
              <a:t>Node </a:t>
            </a:r>
            <a:r>
              <a:rPr lang="en-US" b="1" dirty="0">
                <a:solidFill>
                  <a:srgbClr val="C00000"/>
                </a:solidFill>
              </a:rPr>
              <a:t>churn</a:t>
            </a:r>
          </a:p>
          <a:p>
            <a:pPr lvl="2"/>
            <a:r>
              <a:rPr lang="en-US" b="1" dirty="0">
                <a:solidFill>
                  <a:srgbClr val="C00000"/>
                </a:solidFill>
              </a:rPr>
              <a:t>Failures</a:t>
            </a:r>
          </a:p>
          <a:p>
            <a:pPr lvl="2"/>
            <a:r>
              <a:rPr lang="en-US" dirty="0" err="1"/>
              <a:t>Prob</a:t>
            </a:r>
            <a:r>
              <a:rPr lang="en-US" dirty="0"/>
              <a:t> [ at least one machine fails at a given time ]  ≈  100%</a:t>
            </a:r>
          </a:p>
          <a:p>
            <a:pPr lvl="1"/>
            <a:r>
              <a:rPr lang="en-US" dirty="0"/>
              <a:t>Multiple </a:t>
            </a:r>
            <a:r>
              <a:rPr lang="en-US" b="1" dirty="0">
                <a:solidFill>
                  <a:srgbClr val="C00000"/>
                </a:solidFill>
              </a:rPr>
              <a:t>administrative domains</a:t>
            </a:r>
            <a:endParaRPr lang="el-GR" b="1" dirty="0">
              <a:solidFill>
                <a:srgbClr val="C00000"/>
              </a:solidFill>
            </a:endParaRPr>
          </a:p>
          <a:p>
            <a:endParaRPr lang="en-US" dirty="0"/>
          </a:p>
          <a:p>
            <a:r>
              <a:rPr lang="en-US" dirty="0"/>
              <a:t>Impact on system design</a:t>
            </a:r>
          </a:p>
          <a:p>
            <a:pPr lvl="1"/>
            <a:r>
              <a:rPr lang="en-US" dirty="0"/>
              <a:t>Centralized control		</a:t>
            </a:r>
            <a:r>
              <a:rPr lang="en-US" dirty="0">
                <a:sym typeface="Wingdings" pitchFamily="2" charset="2"/>
              </a:rPr>
              <a:t>	infeasible!</a:t>
            </a:r>
          </a:p>
          <a:p>
            <a:pPr lvl="1"/>
            <a:r>
              <a:rPr lang="en-US" dirty="0"/>
              <a:t>Administration costs		</a:t>
            </a:r>
            <a:r>
              <a:rPr lang="en-US" dirty="0">
                <a:sym typeface="Wingdings" pitchFamily="2" charset="2"/>
              </a:rPr>
              <a:t> 	increase!</a:t>
            </a:r>
          </a:p>
          <a:p>
            <a:pPr lvl="1"/>
            <a:r>
              <a:rPr lang="en-US" dirty="0">
                <a:sym typeface="Wingdings" pitchFamily="2" charset="2"/>
              </a:rPr>
              <a:t>Imposing explicit control	 	more complex!</a:t>
            </a:r>
          </a:p>
          <a:p>
            <a:pPr lvl="1"/>
            <a:r>
              <a:rPr lang="en-US" dirty="0"/>
              <a:t>Need to consider failures as the norm</a:t>
            </a:r>
            <a:endParaRPr lang="el-GR" dirty="0">
              <a:sym typeface="Wingdings" pitchFamily="2" charset="2"/>
            </a:endParaRPr>
          </a:p>
          <a:p>
            <a:endParaRPr lang="el-GR" dirty="0"/>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9"/>
          <p:cNvSpPr>
            <a:spLocks noGrp="1" noChangeArrowheads="1"/>
          </p:cNvSpPr>
          <p:nvPr>
            <p:ph type="title"/>
          </p:nvPr>
        </p:nvSpPr>
        <p:spPr/>
        <p:txBody>
          <a:bodyPr/>
          <a:lstStyle/>
          <a:p>
            <a:pPr eaLnBrk="1" hangingPunct="1"/>
            <a:r>
              <a:rPr lang="en-US"/>
              <a:t>Large-scale Decentralized Systems</a:t>
            </a:r>
            <a:endParaRPr lang="el-GR"/>
          </a:p>
        </p:txBody>
      </p:sp>
      <p:sp>
        <p:nvSpPr>
          <p:cNvPr id="202762" name="Rectangle 10"/>
          <p:cNvSpPr>
            <a:spLocks noGrp="1" noChangeArrowheads="1"/>
          </p:cNvSpPr>
          <p:nvPr>
            <p:ph idx="1"/>
          </p:nvPr>
        </p:nvSpPr>
        <p:spPr/>
        <p:txBody>
          <a:bodyPr>
            <a:normAutofit/>
          </a:bodyPr>
          <a:lstStyle/>
          <a:p>
            <a:pPr eaLnBrk="1" hangingPunct="1">
              <a:defRPr/>
            </a:pPr>
            <a:r>
              <a:rPr lang="en-US" dirty="0"/>
              <a:t>Self-configurable</a:t>
            </a:r>
          </a:p>
          <a:p>
            <a:pPr lvl="1" eaLnBrk="1" hangingPunct="1">
              <a:defRPr/>
            </a:pPr>
            <a:r>
              <a:rPr lang="en-US" b="1" dirty="0">
                <a:solidFill>
                  <a:srgbClr val="C00000"/>
                </a:solidFill>
              </a:rPr>
              <a:t>low administration</a:t>
            </a:r>
          </a:p>
          <a:p>
            <a:pPr lvl="1" eaLnBrk="1" hangingPunct="1">
              <a:defRPr/>
            </a:pPr>
            <a:r>
              <a:rPr lang="en-US" dirty="0"/>
              <a:t>High-level commands, i.e. “join cluster A”, “join application B”</a:t>
            </a:r>
          </a:p>
          <a:p>
            <a:pPr lvl="1" eaLnBrk="1" hangingPunct="1">
              <a:defRPr/>
            </a:pPr>
            <a:r>
              <a:rPr lang="en-US" dirty="0"/>
              <a:t>“Plug-and-play”</a:t>
            </a:r>
          </a:p>
          <a:p>
            <a:pPr lvl="1" eaLnBrk="1" hangingPunct="1">
              <a:defRPr/>
            </a:pPr>
            <a:endParaRPr lang="en-US" dirty="0"/>
          </a:p>
          <a:p>
            <a:pPr eaLnBrk="1" hangingPunct="1">
              <a:defRPr/>
            </a:pPr>
            <a:r>
              <a:rPr lang="en-US" dirty="0"/>
              <a:t>Self-organized</a:t>
            </a:r>
          </a:p>
          <a:p>
            <a:pPr lvl="1" eaLnBrk="1" hangingPunct="1">
              <a:defRPr/>
            </a:pPr>
            <a:r>
              <a:rPr lang="en-US" dirty="0"/>
              <a:t>Highly </a:t>
            </a:r>
            <a:r>
              <a:rPr lang="en-US" b="1" dirty="0">
                <a:solidFill>
                  <a:srgbClr val="C00000"/>
                </a:solidFill>
              </a:rPr>
              <a:t>adaptable</a:t>
            </a:r>
            <a:r>
              <a:rPr lang="en-US" dirty="0"/>
              <a:t> to changes</a:t>
            </a:r>
          </a:p>
          <a:p>
            <a:pPr lvl="1" eaLnBrk="1" hangingPunct="1">
              <a:defRPr/>
            </a:pPr>
            <a:r>
              <a:rPr lang="en-US" dirty="0"/>
              <a:t>Flexible in </a:t>
            </a:r>
            <a:r>
              <a:rPr lang="en-US" b="1" dirty="0">
                <a:solidFill>
                  <a:srgbClr val="C00000"/>
                </a:solidFill>
              </a:rPr>
              <a:t>dynamic environments</a:t>
            </a:r>
          </a:p>
          <a:p>
            <a:pPr lvl="1" eaLnBrk="1" hangingPunct="1">
              <a:defRPr/>
            </a:pPr>
            <a:r>
              <a:rPr lang="en-US" b="1" dirty="0">
                <a:solidFill>
                  <a:srgbClr val="C00000"/>
                </a:solidFill>
              </a:rPr>
              <a:t>Robust</a:t>
            </a:r>
            <a:r>
              <a:rPr lang="en-US" dirty="0"/>
              <a:t>, </a:t>
            </a:r>
            <a:r>
              <a:rPr lang="en-US" b="1" dirty="0">
                <a:solidFill>
                  <a:srgbClr val="C00000"/>
                </a:solidFill>
              </a:rPr>
              <a:t>Resilient</a:t>
            </a:r>
            <a:r>
              <a:rPr lang="en-US" dirty="0"/>
              <a:t> to massive failures</a:t>
            </a:r>
          </a:p>
          <a:p>
            <a:pPr lvl="1" eaLnBrk="1" hangingPunct="1">
              <a:defRPr/>
            </a:pPr>
            <a:r>
              <a:rPr lang="en-US" b="1" dirty="0">
                <a:solidFill>
                  <a:srgbClr val="C00000"/>
                </a:solidFill>
              </a:rPr>
              <a:t>Load balancing</a:t>
            </a:r>
          </a:p>
          <a:p>
            <a:pPr lvl="1" eaLnBrk="1" hangingPunct="1">
              <a:defRPr/>
            </a:pPr>
            <a:r>
              <a:rPr lang="en-US" b="1" dirty="0">
                <a:solidFill>
                  <a:srgbClr val="C00000"/>
                </a:solidFill>
              </a:rPr>
              <a:t>High Availability</a:t>
            </a:r>
          </a:p>
          <a:p>
            <a:pPr lvl="1" eaLnBrk="1" hangingPunct="1">
              <a:defRPr/>
            </a:pPr>
            <a:r>
              <a:rPr lang="en-US" b="1" dirty="0">
                <a:solidFill>
                  <a:srgbClr val="C00000"/>
                </a:solidFill>
              </a:rPr>
              <a:t>Self-healing</a:t>
            </a:r>
          </a:p>
          <a:p>
            <a:pPr lvl="1" eaLnBrk="1" hangingPunct="1">
              <a:defRPr/>
            </a:pPr>
            <a:endParaRPr lang="en-US" dirty="0"/>
          </a:p>
          <a:p>
            <a:pPr eaLnBrk="1" hangingPunct="1">
              <a:defRPr/>
            </a:pPr>
            <a:r>
              <a:rPr lang="en-US" dirty="0"/>
              <a:t>High </a:t>
            </a:r>
            <a:r>
              <a:rPr lang="en-US" b="1" dirty="0">
                <a:solidFill>
                  <a:srgbClr val="C00000"/>
                </a:solidFill>
              </a:rPr>
              <a:t>scalability</a:t>
            </a:r>
            <a:r>
              <a:rPr lang="en-US" dirty="0"/>
              <a:t>, and</a:t>
            </a:r>
            <a:r>
              <a:rPr lang="en-US" dirty="0">
                <a:solidFill>
                  <a:srgbClr val="FF3300"/>
                </a:solidFill>
              </a:rPr>
              <a:t> </a:t>
            </a:r>
            <a:r>
              <a:rPr lang="en-US" b="1" dirty="0">
                <a:solidFill>
                  <a:srgbClr val="C00000"/>
                </a:solidFill>
              </a:rPr>
              <a:t>elasticity</a:t>
            </a:r>
          </a:p>
          <a:p>
            <a:pPr eaLnBrk="1" hangingPunct="1">
              <a:defRPr/>
            </a:pPr>
            <a:endParaRPr lang="en-US" dirty="0">
              <a:solidFill>
                <a:srgbClr val="FF3300"/>
              </a:solidFill>
            </a:endParaRPr>
          </a:p>
          <a:p>
            <a:pPr eaLnBrk="1" hangingPunct="1">
              <a:defRPr/>
            </a:pPr>
            <a:r>
              <a:rPr lang="en-US" b="1" dirty="0">
                <a:solidFill>
                  <a:srgbClr val="C00000"/>
                </a:solidFill>
              </a:rPr>
              <a:t>SIMPLICITY !</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2762">
                                            <p:txEl>
                                              <p:pRg st="0" end="0"/>
                                            </p:txEl>
                                          </p:spTgt>
                                        </p:tgtEl>
                                        <p:attrNameLst>
                                          <p:attrName>style.visibility</p:attrName>
                                        </p:attrNameLst>
                                      </p:cBhvr>
                                      <p:to>
                                        <p:strVal val="visible"/>
                                      </p:to>
                                    </p:set>
                                    <p:animEffect transition="in" filter="fade">
                                      <p:cBhvr>
                                        <p:cTn id="7" dur="200"/>
                                        <p:tgtEl>
                                          <p:spTgt spid="20276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2762">
                                            <p:txEl>
                                              <p:pRg st="1" end="1"/>
                                            </p:txEl>
                                          </p:spTgt>
                                        </p:tgtEl>
                                        <p:attrNameLst>
                                          <p:attrName>style.visibility</p:attrName>
                                        </p:attrNameLst>
                                      </p:cBhvr>
                                      <p:to>
                                        <p:strVal val="visible"/>
                                      </p:to>
                                    </p:set>
                                    <p:animEffect transition="in" filter="fade">
                                      <p:cBhvr>
                                        <p:cTn id="10" dur="200"/>
                                        <p:tgtEl>
                                          <p:spTgt spid="20276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2762">
                                            <p:txEl>
                                              <p:pRg st="2" end="2"/>
                                            </p:txEl>
                                          </p:spTgt>
                                        </p:tgtEl>
                                        <p:attrNameLst>
                                          <p:attrName>style.visibility</p:attrName>
                                        </p:attrNameLst>
                                      </p:cBhvr>
                                      <p:to>
                                        <p:strVal val="visible"/>
                                      </p:to>
                                    </p:set>
                                    <p:animEffect transition="in" filter="fade">
                                      <p:cBhvr>
                                        <p:cTn id="13" dur="200"/>
                                        <p:tgtEl>
                                          <p:spTgt spid="20276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2762">
                                            <p:txEl>
                                              <p:pRg st="3" end="3"/>
                                            </p:txEl>
                                          </p:spTgt>
                                        </p:tgtEl>
                                        <p:attrNameLst>
                                          <p:attrName>style.visibility</p:attrName>
                                        </p:attrNameLst>
                                      </p:cBhvr>
                                      <p:to>
                                        <p:strVal val="visible"/>
                                      </p:to>
                                    </p:set>
                                    <p:animEffect transition="in" filter="fade">
                                      <p:cBhvr>
                                        <p:cTn id="16" dur="200"/>
                                        <p:tgtEl>
                                          <p:spTgt spid="20276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2762">
                                            <p:txEl>
                                              <p:pRg st="5" end="5"/>
                                            </p:txEl>
                                          </p:spTgt>
                                        </p:tgtEl>
                                        <p:attrNameLst>
                                          <p:attrName>style.visibility</p:attrName>
                                        </p:attrNameLst>
                                      </p:cBhvr>
                                      <p:to>
                                        <p:strVal val="visible"/>
                                      </p:to>
                                    </p:set>
                                    <p:animEffect transition="in" filter="fade">
                                      <p:cBhvr>
                                        <p:cTn id="21" dur="200"/>
                                        <p:tgtEl>
                                          <p:spTgt spid="20276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2762">
                                            <p:txEl>
                                              <p:pRg st="6" end="6"/>
                                            </p:txEl>
                                          </p:spTgt>
                                        </p:tgtEl>
                                        <p:attrNameLst>
                                          <p:attrName>style.visibility</p:attrName>
                                        </p:attrNameLst>
                                      </p:cBhvr>
                                      <p:to>
                                        <p:strVal val="visible"/>
                                      </p:to>
                                    </p:set>
                                    <p:animEffect transition="in" filter="fade">
                                      <p:cBhvr>
                                        <p:cTn id="24" dur="200"/>
                                        <p:tgtEl>
                                          <p:spTgt spid="20276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2762">
                                            <p:txEl>
                                              <p:pRg st="7" end="7"/>
                                            </p:txEl>
                                          </p:spTgt>
                                        </p:tgtEl>
                                        <p:attrNameLst>
                                          <p:attrName>style.visibility</p:attrName>
                                        </p:attrNameLst>
                                      </p:cBhvr>
                                      <p:to>
                                        <p:strVal val="visible"/>
                                      </p:to>
                                    </p:set>
                                    <p:animEffect transition="in" filter="fade">
                                      <p:cBhvr>
                                        <p:cTn id="27" dur="200"/>
                                        <p:tgtEl>
                                          <p:spTgt spid="202762">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2762">
                                            <p:txEl>
                                              <p:pRg st="8" end="8"/>
                                            </p:txEl>
                                          </p:spTgt>
                                        </p:tgtEl>
                                        <p:attrNameLst>
                                          <p:attrName>style.visibility</p:attrName>
                                        </p:attrNameLst>
                                      </p:cBhvr>
                                      <p:to>
                                        <p:strVal val="visible"/>
                                      </p:to>
                                    </p:set>
                                    <p:animEffect transition="in" filter="fade">
                                      <p:cBhvr>
                                        <p:cTn id="30" dur="200"/>
                                        <p:tgtEl>
                                          <p:spTgt spid="202762">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2762">
                                            <p:txEl>
                                              <p:pRg st="9" end="9"/>
                                            </p:txEl>
                                          </p:spTgt>
                                        </p:tgtEl>
                                        <p:attrNameLst>
                                          <p:attrName>style.visibility</p:attrName>
                                        </p:attrNameLst>
                                      </p:cBhvr>
                                      <p:to>
                                        <p:strVal val="visible"/>
                                      </p:to>
                                    </p:set>
                                    <p:animEffect transition="in" filter="fade">
                                      <p:cBhvr>
                                        <p:cTn id="33" dur="200"/>
                                        <p:tgtEl>
                                          <p:spTgt spid="202762">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2762">
                                            <p:txEl>
                                              <p:pRg st="10" end="10"/>
                                            </p:txEl>
                                          </p:spTgt>
                                        </p:tgtEl>
                                        <p:attrNameLst>
                                          <p:attrName>style.visibility</p:attrName>
                                        </p:attrNameLst>
                                      </p:cBhvr>
                                      <p:to>
                                        <p:strVal val="visible"/>
                                      </p:to>
                                    </p:set>
                                    <p:animEffect transition="in" filter="fade">
                                      <p:cBhvr>
                                        <p:cTn id="36" dur="200"/>
                                        <p:tgtEl>
                                          <p:spTgt spid="202762">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2762">
                                            <p:txEl>
                                              <p:pRg st="11" end="11"/>
                                            </p:txEl>
                                          </p:spTgt>
                                        </p:tgtEl>
                                        <p:attrNameLst>
                                          <p:attrName>style.visibility</p:attrName>
                                        </p:attrNameLst>
                                      </p:cBhvr>
                                      <p:to>
                                        <p:strVal val="visible"/>
                                      </p:to>
                                    </p:set>
                                    <p:animEffect transition="in" filter="fade">
                                      <p:cBhvr>
                                        <p:cTn id="39" dur="200"/>
                                        <p:tgtEl>
                                          <p:spTgt spid="202762">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2762">
                                            <p:txEl>
                                              <p:pRg st="13" end="13"/>
                                            </p:txEl>
                                          </p:spTgt>
                                        </p:tgtEl>
                                        <p:attrNameLst>
                                          <p:attrName>style.visibility</p:attrName>
                                        </p:attrNameLst>
                                      </p:cBhvr>
                                      <p:to>
                                        <p:strVal val="visible"/>
                                      </p:to>
                                    </p:set>
                                    <p:animEffect transition="in" filter="fade">
                                      <p:cBhvr>
                                        <p:cTn id="44" dur="200"/>
                                        <p:tgtEl>
                                          <p:spTgt spid="202762">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2762">
                                            <p:txEl>
                                              <p:pRg st="15" end="15"/>
                                            </p:txEl>
                                          </p:spTgt>
                                        </p:tgtEl>
                                        <p:attrNameLst>
                                          <p:attrName>style.visibility</p:attrName>
                                        </p:attrNameLst>
                                      </p:cBhvr>
                                      <p:to>
                                        <p:strVal val="visible"/>
                                      </p:to>
                                    </p:set>
                                    <p:animEffect transition="in" filter="fade">
                                      <p:cBhvr>
                                        <p:cTn id="49" dur="200"/>
                                        <p:tgtEl>
                                          <p:spTgt spid="20276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r>
              <a:rPr lang="en-US" dirty="0"/>
              <a:t>Course Layout</a:t>
            </a:r>
            <a:endParaRPr lang="el-GR" dirty="0"/>
          </a:p>
        </p:txBody>
      </p:sp>
      <p:sp>
        <p:nvSpPr>
          <p:cNvPr id="49155" name="Rectangle 6"/>
          <p:cNvSpPr>
            <a:spLocks noGrp="1" noChangeArrowheads="1"/>
          </p:cNvSpPr>
          <p:nvPr>
            <p:ph sz="half" idx="1"/>
          </p:nvPr>
        </p:nvSpPr>
        <p:spPr/>
        <p:txBody>
          <a:bodyPr>
            <a:normAutofit/>
          </a:bodyPr>
          <a:lstStyle/>
          <a:p>
            <a:r>
              <a:rPr lang="en-US" b="1" dirty="0">
                <a:solidFill>
                  <a:srgbClr val="C00000"/>
                </a:solidFill>
              </a:rPr>
              <a:t>P2P</a:t>
            </a:r>
          </a:p>
          <a:p>
            <a:pPr lvl="1"/>
            <a:r>
              <a:rPr lang="en-US" dirty="0"/>
              <a:t>Structured / Unstructured  P2P Overlays</a:t>
            </a:r>
          </a:p>
          <a:p>
            <a:pPr lvl="1"/>
            <a:r>
              <a:rPr lang="en-US" dirty="0"/>
              <a:t>DHTs</a:t>
            </a:r>
            <a:endParaRPr lang="en-US" dirty="0">
              <a:solidFill>
                <a:schemeClr val="tx1"/>
              </a:solidFill>
            </a:endParaRPr>
          </a:p>
          <a:p>
            <a:pPr lvl="1"/>
            <a:r>
              <a:rPr lang="en-US" dirty="0">
                <a:solidFill>
                  <a:schemeClr val="tx1"/>
                </a:solidFill>
              </a:rPr>
              <a:t>Epidemic Protocols</a:t>
            </a:r>
          </a:p>
          <a:p>
            <a:pPr lvl="1"/>
            <a:r>
              <a:rPr lang="en-US" dirty="0">
                <a:solidFill>
                  <a:schemeClr val="tx1"/>
                </a:solidFill>
              </a:rPr>
              <a:t>Aggregation</a:t>
            </a:r>
          </a:p>
          <a:p>
            <a:pPr lvl="1"/>
            <a:r>
              <a:rPr lang="en-US" dirty="0">
                <a:solidFill>
                  <a:schemeClr val="tx1"/>
                </a:solidFill>
              </a:rPr>
              <a:t>Slicing</a:t>
            </a:r>
          </a:p>
          <a:p>
            <a:pPr lvl="1"/>
            <a:r>
              <a:rPr lang="en-US" dirty="0">
                <a:solidFill>
                  <a:schemeClr val="tx1"/>
                </a:solidFill>
              </a:rPr>
              <a:t>…</a:t>
            </a:r>
          </a:p>
          <a:p>
            <a:pPr lvl="1"/>
            <a:endParaRPr lang="en-US" dirty="0">
              <a:solidFill>
                <a:schemeClr val="tx1"/>
              </a:solidFill>
            </a:endParaRPr>
          </a:p>
        </p:txBody>
      </p:sp>
      <p:sp>
        <p:nvSpPr>
          <p:cNvPr id="4" name="Content Placeholder 3"/>
          <p:cNvSpPr>
            <a:spLocks noGrp="1"/>
          </p:cNvSpPr>
          <p:nvPr>
            <p:ph sz="half" idx="2"/>
          </p:nvPr>
        </p:nvSpPr>
        <p:spPr/>
        <p:txBody>
          <a:bodyPr>
            <a:normAutofit/>
          </a:bodyPr>
          <a:lstStyle/>
          <a:p>
            <a:r>
              <a:rPr lang="en-US" b="1" dirty="0">
                <a:solidFill>
                  <a:srgbClr val="C00000"/>
                </a:solidFill>
              </a:rPr>
              <a:t>Cloud Computing</a:t>
            </a:r>
          </a:p>
          <a:p>
            <a:pPr lvl="1"/>
            <a:r>
              <a:rPr lang="en-US" dirty="0"/>
              <a:t>MapReduce / Hadoop</a:t>
            </a:r>
          </a:p>
          <a:p>
            <a:pPr lvl="1"/>
            <a:r>
              <a:rPr lang="en-US" dirty="0"/>
              <a:t>Distributed File Systems (Google File System, </a:t>
            </a:r>
            <a:r>
              <a:rPr lang="en-US" dirty="0" err="1"/>
              <a:t>Hbase</a:t>
            </a:r>
            <a:r>
              <a:rPr lang="en-US" dirty="0"/>
              <a:t>)</a:t>
            </a:r>
          </a:p>
          <a:p>
            <a:pPr lvl="1"/>
            <a:r>
              <a:rPr lang="en-US" dirty="0" err="1"/>
              <a:t>BigTable</a:t>
            </a:r>
            <a:endParaRPr lang="en-US" dirty="0"/>
          </a:p>
          <a:p>
            <a:pPr lvl="1"/>
            <a:r>
              <a:rPr lang="en-US" dirty="0"/>
              <a:t>Stream Processing</a:t>
            </a:r>
          </a:p>
          <a:p>
            <a:pPr lvl="1"/>
            <a:r>
              <a:rPr lang="en-US" dirty="0"/>
              <a:t>Graph Databases</a:t>
            </a:r>
          </a:p>
          <a:p>
            <a:pPr lvl="1"/>
            <a:r>
              <a:rPr lang="en-US" dirty="0"/>
              <a:t>…</a:t>
            </a:r>
          </a:p>
        </p:txBody>
      </p:sp>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Peer-to-Peer</a:t>
            </a:r>
            <a:br>
              <a:rPr lang="en-US" dirty="0"/>
            </a:br>
            <a:r>
              <a:rPr lang="en-US" dirty="0"/>
              <a:t>Systems</a:t>
            </a:r>
          </a:p>
        </p:txBody>
      </p:sp>
      <p:sp>
        <p:nvSpPr>
          <p:cNvPr id="7" name="Subtitle 6"/>
          <p:cNvSpPr>
            <a:spLocks noGrp="1"/>
          </p:cNvSpPr>
          <p:nvPr>
            <p:ph type="subTitle" idx="1"/>
          </p:nvPr>
        </p:nvSpPr>
        <p:spPr/>
        <p:txBody>
          <a:bodyPr/>
          <a:lstStyle/>
          <a:p>
            <a:endParaRPr lang="en-US"/>
          </a:p>
        </p:txBody>
      </p:sp>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Peer-to-Peer Systems</a:t>
            </a:r>
          </a:p>
        </p:txBody>
      </p:sp>
      <p:pic>
        <p:nvPicPr>
          <p:cNvPr id="9225" name="Picture 9" descr="logo-skype"/>
          <p:cNvPicPr>
            <a:picLocks noChangeAspect="1" noChangeArrowheads="1"/>
          </p:cNvPicPr>
          <p:nvPr/>
        </p:nvPicPr>
        <p:blipFill>
          <a:blip r:embed="rId4" cstate="print"/>
          <a:srcRect/>
          <a:stretch>
            <a:fillRect/>
          </a:stretch>
        </p:blipFill>
        <p:spPr bwMode="auto">
          <a:xfrm>
            <a:off x="4876800" y="5105400"/>
            <a:ext cx="2133600" cy="939800"/>
          </a:xfrm>
          <a:prstGeom prst="rect">
            <a:avLst/>
          </a:prstGeom>
          <a:noFill/>
          <a:ln w="9525">
            <a:noFill/>
            <a:miter lim="800000"/>
            <a:headEnd/>
            <a:tailEnd/>
          </a:ln>
        </p:spPr>
      </p:pic>
      <p:pic>
        <p:nvPicPr>
          <p:cNvPr id="9226" name="Picture 10" descr="logo-bittorrent"/>
          <p:cNvPicPr>
            <a:picLocks noChangeAspect="1" noChangeArrowheads="1"/>
          </p:cNvPicPr>
          <p:nvPr/>
        </p:nvPicPr>
        <p:blipFill>
          <a:blip r:embed="rId5" cstate="print"/>
          <a:srcRect/>
          <a:stretch>
            <a:fillRect/>
          </a:stretch>
        </p:blipFill>
        <p:spPr bwMode="auto">
          <a:xfrm>
            <a:off x="3886200" y="3733800"/>
            <a:ext cx="2667000" cy="935038"/>
          </a:xfrm>
          <a:prstGeom prst="rect">
            <a:avLst/>
          </a:prstGeom>
          <a:noFill/>
          <a:ln w="9525">
            <a:noFill/>
            <a:miter lim="800000"/>
            <a:headEnd/>
            <a:tailEnd/>
          </a:ln>
        </p:spPr>
      </p:pic>
      <p:pic>
        <p:nvPicPr>
          <p:cNvPr id="9227" name="Picture 11" descr="logo-emule"/>
          <p:cNvPicPr>
            <a:picLocks noChangeAspect="1" noChangeArrowheads="1"/>
          </p:cNvPicPr>
          <p:nvPr/>
        </p:nvPicPr>
        <p:blipFill>
          <a:blip r:embed="rId6" cstate="print"/>
          <a:srcRect/>
          <a:stretch>
            <a:fillRect/>
          </a:stretch>
        </p:blipFill>
        <p:spPr bwMode="auto">
          <a:xfrm>
            <a:off x="685800" y="4114800"/>
            <a:ext cx="2057400" cy="1036638"/>
          </a:xfrm>
          <a:prstGeom prst="rect">
            <a:avLst/>
          </a:prstGeom>
          <a:noFill/>
          <a:ln w="9525">
            <a:noFill/>
            <a:miter lim="800000"/>
            <a:headEnd/>
            <a:tailEnd/>
          </a:ln>
        </p:spPr>
      </p:pic>
      <p:pic>
        <p:nvPicPr>
          <p:cNvPr id="9228" name="Picture 12" descr="logo-gnutella"/>
          <p:cNvPicPr>
            <a:picLocks noChangeAspect="1" noChangeArrowheads="1"/>
          </p:cNvPicPr>
          <p:nvPr/>
        </p:nvPicPr>
        <p:blipFill>
          <a:blip r:embed="rId7" cstate="print"/>
          <a:srcRect/>
          <a:stretch>
            <a:fillRect/>
          </a:stretch>
        </p:blipFill>
        <p:spPr bwMode="auto">
          <a:xfrm>
            <a:off x="6248400" y="1752600"/>
            <a:ext cx="1620838" cy="1676400"/>
          </a:xfrm>
          <a:prstGeom prst="rect">
            <a:avLst/>
          </a:prstGeom>
          <a:noFill/>
          <a:ln w="9525">
            <a:noFill/>
            <a:miter lim="800000"/>
            <a:headEnd/>
            <a:tailEnd/>
          </a:ln>
        </p:spPr>
      </p:pic>
      <p:pic>
        <p:nvPicPr>
          <p:cNvPr id="9229" name="Picture 13" descr="logo-napster"/>
          <p:cNvPicPr>
            <a:picLocks noChangeAspect="1" noChangeArrowheads="1"/>
          </p:cNvPicPr>
          <p:nvPr/>
        </p:nvPicPr>
        <p:blipFill>
          <a:blip r:embed="rId8" cstate="print"/>
          <a:srcRect/>
          <a:stretch>
            <a:fillRect/>
          </a:stretch>
        </p:blipFill>
        <p:spPr bwMode="auto">
          <a:xfrm>
            <a:off x="2286000" y="1676400"/>
            <a:ext cx="1244600" cy="1524000"/>
          </a:xfrm>
          <a:prstGeom prst="rect">
            <a:avLst/>
          </a:prstGeom>
          <a:noFill/>
          <a:ln w="9525">
            <a:noFill/>
            <a:miter lim="800000"/>
            <a:headEnd/>
            <a:tailEnd/>
          </a:ln>
        </p:spPr>
      </p:pic>
      <p:sp>
        <p:nvSpPr>
          <p:cNvPr id="8" name="7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5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29"/>
                                        </p:tgtEl>
                                        <p:attrNameLst>
                                          <p:attrName>style.visibility</p:attrName>
                                        </p:attrNameLst>
                                      </p:cBhvr>
                                      <p:to>
                                        <p:strVal val="visible"/>
                                      </p:to>
                                    </p:set>
                                    <p:anim calcmode="lin" valueType="num">
                                      <p:cBhvr>
                                        <p:cTn id="7" dur="500" fill="hold"/>
                                        <p:tgtEl>
                                          <p:spTgt spid="9229"/>
                                        </p:tgtEl>
                                        <p:attrNameLst>
                                          <p:attrName>ppt_w</p:attrName>
                                        </p:attrNameLst>
                                      </p:cBhvr>
                                      <p:tavLst>
                                        <p:tav tm="0">
                                          <p:val>
                                            <p:fltVal val="0"/>
                                          </p:val>
                                        </p:tav>
                                        <p:tav tm="100000">
                                          <p:val>
                                            <p:strVal val="#ppt_w"/>
                                          </p:val>
                                        </p:tav>
                                      </p:tavLst>
                                    </p:anim>
                                    <p:anim calcmode="lin" valueType="num">
                                      <p:cBhvr>
                                        <p:cTn id="8" dur="500" fill="hold"/>
                                        <p:tgtEl>
                                          <p:spTgt spid="9229"/>
                                        </p:tgtEl>
                                        <p:attrNameLst>
                                          <p:attrName>ppt_h</p:attrName>
                                        </p:attrNameLst>
                                      </p:cBhvr>
                                      <p:tavLst>
                                        <p:tav tm="0">
                                          <p:val>
                                            <p:fltVal val="0"/>
                                          </p:val>
                                        </p:tav>
                                        <p:tav tm="100000">
                                          <p:val>
                                            <p:strVal val="#ppt_h"/>
                                          </p:val>
                                        </p:tav>
                                      </p:tavLst>
                                    </p:anim>
                                    <p:animEffect transition="in" filter="fade">
                                      <p:cBhvr>
                                        <p:cTn id="9" dur="500"/>
                                        <p:tgtEl>
                                          <p:spTgt spid="9229"/>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9228"/>
                                        </p:tgtEl>
                                        <p:attrNameLst>
                                          <p:attrName>style.visibility</p:attrName>
                                        </p:attrNameLst>
                                      </p:cBhvr>
                                      <p:to>
                                        <p:strVal val="visible"/>
                                      </p:to>
                                    </p:set>
                                    <p:anim calcmode="lin" valueType="num">
                                      <p:cBhvr>
                                        <p:cTn id="13" dur="500" fill="hold"/>
                                        <p:tgtEl>
                                          <p:spTgt spid="9228"/>
                                        </p:tgtEl>
                                        <p:attrNameLst>
                                          <p:attrName>ppt_w</p:attrName>
                                        </p:attrNameLst>
                                      </p:cBhvr>
                                      <p:tavLst>
                                        <p:tav tm="0">
                                          <p:val>
                                            <p:fltVal val="0"/>
                                          </p:val>
                                        </p:tav>
                                        <p:tav tm="100000">
                                          <p:val>
                                            <p:strVal val="#ppt_w"/>
                                          </p:val>
                                        </p:tav>
                                      </p:tavLst>
                                    </p:anim>
                                    <p:anim calcmode="lin" valueType="num">
                                      <p:cBhvr>
                                        <p:cTn id="14" dur="500" fill="hold"/>
                                        <p:tgtEl>
                                          <p:spTgt spid="9228"/>
                                        </p:tgtEl>
                                        <p:attrNameLst>
                                          <p:attrName>ppt_h</p:attrName>
                                        </p:attrNameLst>
                                      </p:cBhvr>
                                      <p:tavLst>
                                        <p:tav tm="0">
                                          <p:val>
                                            <p:fltVal val="0"/>
                                          </p:val>
                                        </p:tav>
                                        <p:tav tm="100000">
                                          <p:val>
                                            <p:strVal val="#ppt_h"/>
                                          </p:val>
                                        </p:tav>
                                      </p:tavLst>
                                    </p:anim>
                                    <p:animEffect transition="in" filter="fade">
                                      <p:cBhvr>
                                        <p:cTn id="15" dur="500"/>
                                        <p:tgtEl>
                                          <p:spTgt spid="9228"/>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9227"/>
                                        </p:tgtEl>
                                        <p:attrNameLst>
                                          <p:attrName>style.visibility</p:attrName>
                                        </p:attrNameLst>
                                      </p:cBhvr>
                                      <p:to>
                                        <p:strVal val="visible"/>
                                      </p:to>
                                    </p:set>
                                    <p:anim calcmode="lin" valueType="num">
                                      <p:cBhvr>
                                        <p:cTn id="19" dur="500" fill="hold"/>
                                        <p:tgtEl>
                                          <p:spTgt spid="9227"/>
                                        </p:tgtEl>
                                        <p:attrNameLst>
                                          <p:attrName>ppt_w</p:attrName>
                                        </p:attrNameLst>
                                      </p:cBhvr>
                                      <p:tavLst>
                                        <p:tav tm="0">
                                          <p:val>
                                            <p:fltVal val="0"/>
                                          </p:val>
                                        </p:tav>
                                        <p:tav tm="100000">
                                          <p:val>
                                            <p:strVal val="#ppt_w"/>
                                          </p:val>
                                        </p:tav>
                                      </p:tavLst>
                                    </p:anim>
                                    <p:anim calcmode="lin" valueType="num">
                                      <p:cBhvr>
                                        <p:cTn id="20" dur="500" fill="hold"/>
                                        <p:tgtEl>
                                          <p:spTgt spid="9227"/>
                                        </p:tgtEl>
                                        <p:attrNameLst>
                                          <p:attrName>ppt_h</p:attrName>
                                        </p:attrNameLst>
                                      </p:cBhvr>
                                      <p:tavLst>
                                        <p:tav tm="0">
                                          <p:val>
                                            <p:fltVal val="0"/>
                                          </p:val>
                                        </p:tav>
                                        <p:tav tm="100000">
                                          <p:val>
                                            <p:strVal val="#ppt_h"/>
                                          </p:val>
                                        </p:tav>
                                      </p:tavLst>
                                    </p:anim>
                                    <p:animEffect transition="in" filter="fade">
                                      <p:cBhvr>
                                        <p:cTn id="21" dur="500"/>
                                        <p:tgtEl>
                                          <p:spTgt spid="9227"/>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9226"/>
                                        </p:tgtEl>
                                        <p:attrNameLst>
                                          <p:attrName>style.visibility</p:attrName>
                                        </p:attrNameLst>
                                      </p:cBhvr>
                                      <p:to>
                                        <p:strVal val="visible"/>
                                      </p:to>
                                    </p:set>
                                    <p:anim calcmode="lin" valueType="num">
                                      <p:cBhvr>
                                        <p:cTn id="25" dur="500" fill="hold"/>
                                        <p:tgtEl>
                                          <p:spTgt spid="9226"/>
                                        </p:tgtEl>
                                        <p:attrNameLst>
                                          <p:attrName>ppt_w</p:attrName>
                                        </p:attrNameLst>
                                      </p:cBhvr>
                                      <p:tavLst>
                                        <p:tav tm="0">
                                          <p:val>
                                            <p:fltVal val="0"/>
                                          </p:val>
                                        </p:tav>
                                        <p:tav tm="100000">
                                          <p:val>
                                            <p:strVal val="#ppt_w"/>
                                          </p:val>
                                        </p:tav>
                                      </p:tavLst>
                                    </p:anim>
                                    <p:anim calcmode="lin" valueType="num">
                                      <p:cBhvr>
                                        <p:cTn id="26" dur="500" fill="hold"/>
                                        <p:tgtEl>
                                          <p:spTgt spid="9226"/>
                                        </p:tgtEl>
                                        <p:attrNameLst>
                                          <p:attrName>ppt_h</p:attrName>
                                        </p:attrNameLst>
                                      </p:cBhvr>
                                      <p:tavLst>
                                        <p:tav tm="0">
                                          <p:val>
                                            <p:fltVal val="0"/>
                                          </p:val>
                                        </p:tav>
                                        <p:tav tm="100000">
                                          <p:val>
                                            <p:strVal val="#ppt_h"/>
                                          </p:val>
                                        </p:tav>
                                      </p:tavLst>
                                    </p:anim>
                                    <p:animEffect transition="in" filter="fade">
                                      <p:cBhvr>
                                        <p:cTn id="27" dur="500"/>
                                        <p:tgtEl>
                                          <p:spTgt spid="9226"/>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9225"/>
                                        </p:tgtEl>
                                        <p:attrNameLst>
                                          <p:attrName>style.visibility</p:attrName>
                                        </p:attrNameLst>
                                      </p:cBhvr>
                                      <p:to>
                                        <p:strVal val="visible"/>
                                      </p:to>
                                    </p:set>
                                    <p:anim calcmode="lin" valueType="num">
                                      <p:cBhvr>
                                        <p:cTn id="31" dur="500" fill="hold"/>
                                        <p:tgtEl>
                                          <p:spTgt spid="9225"/>
                                        </p:tgtEl>
                                        <p:attrNameLst>
                                          <p:attrName>ppt_w</p:attrName>
                                        </p:attrNameLst>
                                      </p:cBhvr>
                                      <p:tavLst>
                                        <p:tav tm="0">
                                          <p:val>
                                            <p:fltVal val="0"/>
                                          </p:val>
                                        </p:tav>
                                        <p:tav tm="100000">
                                          <p:val>
                                            <p:strVal val="#ppt_w"/>
                                          </p:val>
                                        </p:tav>
                                      </p:tavLst>
                                    </p:anim>
                                    <p:anim calcmode="lin" valueType="num">
                                      <p:cBhvr>
                                        <p:cTn id="32" dur="500" fill="hold"/>
                                        <p:tgtEl>
                                          <p:spTgt spid="9225"/>
                                        </p:tgtEl>
                                        <p:attrNameLst>
                                          <p:attrName>ppt_h</p:attrName>
                                        </p:attrNameLst>
                                      </p:cBhvr>
                                      <p:tavLst>
                                        <p:tav tm="0">
                                          <p:val>
                                            <p:fltVal val="0"/>
                                          </p:val>
                                        </p:tav>
                                        <p:tav tm="100000">
                                          <p:val>
                                            <p:strVal val="#ppt_h"/>
                                          </p:val>
                                        </p:tav>
                                      </p:tavLst>
                                    </p:anim>
                                    <p:animEffect transition="in" filter="fade">
                                      <p:cBhvr>
                                        <p:cTn id="33"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Historical perspective</a:t>
            </a:r>
          </a:p>
        </p:txBody>
      </p:sp>
      <p:sp>
        <p:nvSpPr>
          <p:cNvPr id="18435" name="Rectangle 3"/>
          <p:cNvSpPr>
            <a:spLocks noGrp="1" noChangeArrowheads="1"/>
          </p:cNvSpPr>
          <p:nvPr>
            <p:ph type="body" idx="1"/>
          </p:nvPr>
        </p:nvSpPr>
        <p:spPr>
          <a:xfrm>
            <a:off x="536575" y="1600200"/>
            <a:ext cx="8061325" cy="1371600"/>
          </a:xfrm>
          <a:solidFill>
            <a:srgbClr val="CCECFF"/>
          </a:solidFill>
        </p:spPr>
        <p:txBody>
          <a:bodyPr/>
          <a:lstStyle/>
          <a:p>
            <a:pPr eaLnBrk="1" hangingPunct="1">
              <a:lnSpc>
                <a:spcPct val="90000"/>
              </a:lnSpc>
            </a:pPr>
            <a:r>
              <a:rPr lang="en-US" sz="1800"/>
              <a:t>1970s - 1980s: Birth of the Internet</a:t>
            </a:r>
          </a:p>
          <a:p>
            <a:pPr lvl="1" eaLnBrk="1" hangingPunct="1">
              <a:lnSpc>
                <a:spcPct val="90000"/>
              </a:lnSpc>
            </a:pPr>
            <a:r>
              <a:rPr lang="en-US" sz="1600"/>
              <a:t>Limited reach of the Internet</a:t>
            </a:r>
          </a:p>
          <a:p>
            <a:pPr lvl="1" eaLnBrk="1" hangingPunct="1">
              <a:lnSpc>
                <a:spcPct val="90000"/>
              </a:lnSpc>
            </a:pPr>
            <a:r>
              <a:rPr lang="en-US" sz="1600"/>
              <a:t>Email, FTP, Telnet</a:t>
            </a:r>
          </a:p>
          <a:p>
            <a:pPr lvl="1" eaLnBrk="1" hangingPunct="1">
              <a:lnSpc>
                <a:spcPct val="90000"/>
              </a:lnSpc>
            </a:pPr>
            <a:r>
              <a:rPr lang="en-US" sz="1600"/>
              <a:t>Share documents and resources between research centers</a:t>
            </a:r>
          </a:p>
          <a:p>
            <a:pPr lvl="1" eaLnBrk="1" hangingPunct="1">
              <a:lnSpc>
                <a:spcPct val="90000"/>
              </a:lnSpc>
            </a:pPr>
            <a:r>
              <a:rPr lang="en-US" sz="1600"/>
              <a:t>Central committee to organize and maintain it</a:t>
            </a:r>
            <a:endParaRPr lang="el-GR" sz="1600"/>
          </a:p>
        </p:txBody>
      </p:sp>
      <p:sp>
        <p:nvSpPr>
          <p:cNvPr id="49156" name="Rectangle 4"/>
          <p:cNvSpPr>
            <a:spLocks noChangeArrowheads="1"/>
          </p:cNvSpPr>
          <p:nvPr/>
        </p:nvSpPr>
        <p:spPr bwMode="auto">
          <a:xfrm>
            <a:off x="533400" y="3276600"/>
            <a:ext cx="8061325" cy="1371600"/>
          </a:xfrm>
          <a:prstGeom prst="rect">
            <a:avLst/>
          </a:prstGeom>
          <a:solidFill>
            <a:srgbClr val="99CCFF"/>
          </a:solidFill>
          <a:ln w="9525">
            <a:noFill/>
            <a:miter lim="800000"/>
            <a:headEnd/>
            <a:tailEnd/>
          </a:ln>
        </p:spPr>
        <p:txBody>
          <a:bodyPr lIns="0" tIns="0" rIns="0" bIns="0"/>
          <a:lstStyle/>
          <a:p>
            <a:pPr marL="342900" indent="-342900">
              <a:buClr>
                <a:schemeClr val="bg2"/>
              </a:buClr>
              <a:buSzPct val="75000"/>
              <a:buFont typeface="Wingdings" pitchFamily="2" charset="2"/>
              <a:buChar char="n"/>
            </a:pPr>
            <a:r>
              <a:rPr lang="en-US"/>
              <a:t>1990s</a:t>
            </a:r>
          </a:p>
          <a:p>
            <a:pPr marL="742950" lvl="1" indent="-285750">
              <a:buClr>
                <a:schemeClr val="accent2"/>
              </a:buClr>
              <a:buSzPct val="80000"/>
              <a:buFont typeface="Wingdings" pitchFamily="2" charset="2"/>
              <a:buChar char="¨"/>
            </a:pPr>
            <a:r>
              <a:rPr lang="en-US" sz="1600"/>
              <a:t>Tremendous expansion &amp; diffusion</a:t>
            </a:r>
          </a:p>
          <a:p>
            <a:pPr marL="742950" lvl="1" indent="-285750">
              <a:buClr>
                <a:schemeClr val="accent2"/>
              </a:buClr>
              <a:buSzPct val="80000"/>
              <a:buFont typeface="Wingdings" pitchFamily="2" charset="2"/>
              <a:buChar char="¨"/>
            </a:pPr>
            <a:r>
              <a:rPr lang="en-US" sz="1600"/>
              <a:t>Killer apps: </a:t>
            </a:r>
            <a:r>
              <a:rPr lang="en-US" sz="1600">
                <a:solidFill>
                  <a:srgbClr val="FF3300"/>
                </a:solidFill>
              </a:rPr>
              <a:t>WWW</a:t>
            </a:r>
            <a:r>
              <a:rPr lang="en-US" sz="1600"/>
              <a:t> and </a:t>
            </a:r>
            <a:r>
              <a:rPr lang="en-US" sz="1600">
                <a:solidFill>
                  <a:srgbClr val="FF3300"/>
                </a:solidFill>
              </a:rPr>
              <a:t>e-Commerce</a:t>
            </a:r>
          </a:p>
          <a:p>
            <a:pPr marL="742950" lvl="1" indent="-285750">
              <a:buClr>
                <a:schemeClr val="accent2"/>
              </a:buClr>
              <a:buSzPct val="80000"/>
              <a:buFont typeface="Wingdings" pitchFamily="2" charset="2"/>
              <a:buChar char="¨"/>
            </a:pPr>
            <a:r>
              <a:rPr lang="en-US" sz="1600"/>
              <a:t>Client/Server model</a:t>
            </a:r>
            <a:endParaRPr lang="el-GR" sz="1600"/>
          </a:p>
        </p:txBody>
      </p:sp>
      <p:sp>
        <p:nvSpPr>
          <p:cNvPr id="49157" name="Rectangle 5"/>
          <p:cNvSpPr>
            <a:spLocks noChangeArrowheads="1"/>
          </p:cNvSpPr>
          <p:nvPr/>
        </p:nvSpPr>
        <p:spPr bwMode="auto">
          <a:xfrm>
            <a:off x="533400" y="4953000"/>
            <a:ext cx="8061325" cy="1219200"/>
          </a:xfrm>
          <a:prstGeom prst="rect">
            <a:avLst/>
          </a:prstGeom>
          <a:solidFill>
            <a:srgbClr val="9999FF"/>
          </a:solidFill>
          <a:ln w="9525">
            <a:noFill/>
            <a:miter lim="800000"/>
            <a:headEnd/>
            <a:tailEnd/>
          </a:ln>
        </p:spPr>
        <p:txBody>
          <a:bodyPr lIns="0" tIns="0" rIns="0" bIns="0"/>
          <a:lstStyle/>
          <a:p>
            <a:pPr marL="342900" indent="-342900">
              <a:buClr>
                <a:schemeClr val="bg2"/>
              </a:buClr>
              <a:buSzPct val="75000"/>
              <a:buFont typeface="Wingdings" pitchFamily="2" charset="2"/>
              <a:buChar char="n"/>
            </a:pPr>
            <a:r>
              <a:rPr lang="en-US" dirty="0"/>
              <a:t>Late 1990s - today</a:t>
            </a:r>
          </a:p>
          <a:p>
            <a:pPr marL="742950" lvl="1" indent="-285750">
              <a:buClr>
                <a:schemeClr val="accent2"/>
              </a:buClr>
              <a:buSzPct val="80000"/>
              <a:buFont typeface="Wingdings" pitchFamily="2" charset="2"/>
              <a:buChar char="¨"/>
            </a:pPr>
            <a:r>
              <a:rPr lang="en-US" sz="1600" dirty="0"/>
              <a:t>P2P: An alternative to Client/Server</a:t>
            </a:r>
          </a:p>
          <a:p>
            <a:pPr marL="742950" lvl="1" indent="-285750">
              <a:buClr>
                <a:schemeClr val="accent2"/>
              </a:buClr>
              <a:buSzPct val="80000"/>
              <a:buFont typeface="Wingdings" pitchFamily="2" charset="2"/>
              <a:buChar char="¨"/>
            </a:pPr>
            <a:r>
              <a:rPr lang="en-US" sz="1600" dirty="0"/>
              <a:t>Passive clients </a:t>
            </a:r>
            <a:r>
              <a:rPr lang="en-US" sz="1600" dirty="0">
                <a:sym typeface="Wingdings" pitchFamily="2" charset="2"/>
              </a:rPr>
              <a:t> </a:t>
            </a:r>
            <a:r>
              <a:rPr lang="en-US" sz="1600" b="1" dirty="0"/>
              <a:t>active peers</a:t>
            </a:r>
            <a:endParaRPr lang="en-US" sz="1600" dirty="0"/>
          </a:p>
          <a:p>
            <a:pPr marL="742950" lvl="1" indent="-285750">
              <a:buClr>
                <a:schemeClr val="accent2"/>
              </a:buClr>
              <a:buSzPct val="80000"/>
              <a:buFont typeface="Wingdings" pitchFamily="2" charset="2"/>
              <a:buChar char="¨"/>
            </a:pPr>
            <a:r>
              <a:rPr lang="en-US" sz="1600" dirty="0"/>
              <a:t>End-computers play a role, contribute, interact</a:t>
            </a:r>
          </a:p>
        </p:txBody>
      </p:sp>
      <p:sp>
        <p:nvSpPr>
          <p:cNvPr id="6" name="5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500" fill="hold"/>
                                        <p:tgtEl>
                                          <p:spTgt spid="49156"/>
                                        </p:tgtEl>
                                        <p:attrNameLst>
                                          <p:attrName>ppt_w</p:attrName>
                                        </p:attrNameLst>
                                      </p:cBhvr>
                                      <p:tavLst>
                                        <p:tav tm="0">
                                          <p:val>
                                            <p:fltVal val="0"/>
                                          </p:val>
                                        </p:tav>
                                        <p:tav tm="100000">
                                          <p:val>
                                            <p:strVal val="#ppt_w"/>
                                          </p:val>
                                        </p:tav>
                                      </p:tavLst>
                                    </p:anim>
                                    <p:anim calcmode="lin" valueType="num">
                                      <p:cBhvr>
                                        <p:cTn id="8" dur="500" fill="hold"/>
                                        <p:tgtEl>
                                          <p:spTgt spid="49156"/>
                                        </p:tgtEl>
                                        <p:attrNameLst>
                                          <p:attrName>ppt_h</p:attrName>
                                        </p:attrNameLst>
                                      </p:cBhvr>
                                      <p:tavLst>
                                        <p:tav tm="0">
                                          <p:val>
                                            <p:fltVal val="0"/>
                                          </p:val>
                                        </p:tav>
                                        <p:tav tm="100000">
                                          <p:val>
                                            <p:strVal val="#ppt_h"/>
                                          </p:val>
                                        </p:tav>
                                      </p:tavLst>
                                    </p:anim>
                                    <p:animEffect transition="in" filter="fade">
                                      <p:cBhvr>
                                        <p:cTn id="9" dur="500"/>
                                        <p:tgtEl>
                                          <p:spTgt spid="4915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9157"/>
                                        </p:tgtEl>
                                        <p:attrNameLst>
                                          <p:attrName>style.visibility</p:attrName>
                                        </p:attrNameLst>
                                      </p:cBhvr>
                                      <p:to>
                                        <p:strVal val="visible"/>
                                      </p:to>
                                    </p:set>
                                    <p:anim calcmode="lin" valueType="num">
                                      <p:cBhvr>
                                        <p:cTn id="14" dur="500" fill="hold"/>
                                        <p:tgtEl>
                                          <p:spTgt spid="49157"/>
                                        </p:tgtEl>
                                        <p:attrNameLst>
                                          <p:attrName>ppt_w</p:attrName>
                                        </p:attrNameLst>
                                      </p:cBhvr>
                                      <p:tavLst>
                                        <p:tav tm="0">
                                          <p:val>
                                            <p:fltVal val="0"/>
                                          </p:val>
                                        </p:tav>
                                        <p:tav tm="100000">
                                          <p:val>
                                            <p:strVal val="#ppt_w"/>
                                          </p:val>
                                        </p:tav>
                                      </p:tavLst>
                                    </p:anim>
                                    <p:anim calcmode="lin" valueType="num">
                                      <p:cBhvr>
                                        <p:cTn id="15" dur="500" fill="hold"/>
                                        <p:tgtEl>
                                          <p:spTgt spid="49157"/>
                                        </p:tgtEl>
                                        <p:attrNameLst>
                                          <p:attrName>ppt_h</p:attrName>
                                        </p:attrNameLst>
                                      </p:cBhvr>
                                      <p:tavLst>
                                        <p:tav tm="0">
                                          <p:val>
                                            <p:fltVal val="0"/>
                                          </p:val>
                                        </p:tav>
                                        <p:tav tm="100000">
                                          <p:val>
                                            <p:strVal val="#ppt_h"/>
                                          </p:val>
                                        </p:tav>
                                      </p:tavLst>
                                    </p:anim>
                                    <p:animEffect transition="in" filter="fade">
                                      <p:cBhvr>
                                        <p:cTn id="16"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How it all started</a:t>
            </a:r>
          </a:p>
        </p:txBody>
      </p:sp>
      <p:sp>
        <p:nvSpPr>
          <p:cNvPr id="46083" name="Rectangle 3"/>
          <p:cNvSpPr>
            <a:spLocks noGrp="1" noChangeArrowheads="1"/>
          </p:cNvSpPr>
          <p:nvPr>
            <p:ph type="body" idx="1"/>
          </p:nvPr>
        </p:nvSpPr>
        <p:spPr>
          <a:xfrm>
            <a:off x="536575" y="1447800"/>
            <a:ext cx="8061325" cy="5181600"/>
          </a:xfrm>
        </p:spPr>
        <p:txBody>
          <a:bodyPr/>
          <a:lstStyle/>
          <a:p>
            <a:pPr eaLnBrk="1" hangingPunct="1">
              <a:lnSpc>
                <a:spcPct val="90000"/>
              </a:lnSpc>
            </a:pPr>
            <a:r>
              <a:rPr lang="en-US" dirty="0"/>
              <a:t>June 1999</a:t>
            </a:r>
          </a:p>
          <a:p>
            <a:pPr lvl="1" eaLnBrk="1" hangingPunct="1">
              <a:lnSpc>
                <a:spcPct val="90000"/>
              </a:lnSpc>
            </a:pPr>
            <a:r>
              <a:rPr lang="en-US" sz="1600" dirty="0"/>
              <a:t>Napster is born  /  1</a:t>
            </a:r>
            <a:r>
              <a:rPr lang="en-US" sz="1600" baseline="30000" dirty="0"/>
              <a:t>st</a:t>
            </a:r>
            <a:r>
              <a:rPr lang="en-US" sz="1600" dirty="0"/>
              <a:t> generation of P2P</a:t>
            </a:r>
          </a:p>
          <a:p>
            <a:pPr lvl="1" eaLnBrk="1" hangingPunct="1">
              <a:lnSpc>
                <a:spcPct val="90000"/>
              </a:lnSpc>
            </a:pPr>
            <a:r>
              <a:rPr lang="en-US" sz="1600" dirty="0"/>
              <a:t>Users not only download content but also </a:t>
            </a:r>
            <a:r>
              <a:rPr lang="en-US" sz="1600" b="1" dirty="0">
                <a:solidFill>
                  <a:srgbClr val="C00000"/>
                </a:solidFill>
              </a:rPr>
              <a:t>provide content </a:t>
            </a:r>
            <a:r>
              <a:rPr lang="en-US" sz="1600" dirty="0"/>
              <a:t>to others</a:t>
            </a:r>
          </a:p>
          <a:p>
            <a:pPr lvl="1" eaLnBrk="1" hangingPunct="1">
              <a:lnSpc>
                <a:spcPct val="90000"/>
              </a:lnSpc>
            </a:pPr>
            <a:r>
              <a:rPr lang="en-US" sz="1600" dirty="0"/>
              <a:t>Users establish a virtual network, entirely independent of physical network and administrative authorities or restrictions</a:t>
            </a:r>
          </a:p>
          <a:p>
            <a:pPr lvl="1" eaLnBrk="1" hangingPunct="1">
              <a:lnSpc>
                <a:spcPct val="90000"/>
              </a:lnSpc>
            </a:pPr>
            <a:r>
              <a:rPr lang="en-US" sz="1600" dirty="0"/>
              <a:t>Basis: UDP and TCP connections between the peers</a:t>
            </a:r>
          </a:p>
          <a:p>
            <a:pPr eaLnBrk="1" hangingPunct="1">
              <a:lnSpc>
                <a:spcPct val="90000"/>
              </a:lnSpc>
            </a:pPr>
            <a:endParaRPr lang="en-US" dirty="0"/>
          </a:p>
          <a:p>
            <a:pPr eaLnBrk="1" hangingPunct="1">
              <a:lnSpc>
                <a:spcPct val="90000"/>
              </a:lnSpc>
            </a:pPr>
            <a:r>
              <a:rPr lang="en-US" dirty="0"/>
              <a:t>December 1999: RIAA files a lawsuit against Napster Inc.</a:t>
            </a:r>
          </a:p>
          <a:p>
            <a:pPr lvl="1" eaLnBrk="1" hangingPunct="1">
              <a:lnSpc>
                <a:spcPct val="90000"/>
              </a:lnSpc>
            </a:pPr>
            <a:r>
              <a:rPr lang="en-US" sz="1600" dirty="0"/>
              <a:t>TARGET: the central lookup server of Napster</a:t>
            </a:r>
          </a:p>
          <a:p>
            <a:pPr lvl="1" eaLnBrk="1" hangingPunct="1">
              <a:lnSpc>
                <a:spcPct val="90000"/>
              </a:lnSpc>
            </a:pPr>
            <a:r>
              <a:rPr lang="en-US" sz="1600" dirty="0"/>
              <a:t>ACHIEVEMENT: Napster popularity skyrocketed!</a:t>
            </a:r>
          </a:p>
          <a:p>
            <a:pPr eaLnBrk="1" hangingPunct="1">
              <a:lnSpc>
                <a:spcPct val="90000"/>
              </a:lnSpc>
            </a:pPr>
            <a:endParaRPr lang="en-US" dirty="0"/>
          </a:p>
          <a:p>
            <a:pPr eaLnBrk="1" hangingPunct="1">
              <a:lnSpc>
                <a:spcPct val="90000"/>
              </a:lnSpc>
            </a:pPr>
            <a:r>
              <a:rPr lang="en-US" dirty="0"/>
              <a:t>February 2001: Peak operation</a:t>
            </a:r>
          </a:p>
          <a:p>
            <a:pPr lvl="1" eaLnBrk="1" hangingPunct="1">
              <a:lnSpc>
                <a:spcPct val="90000"/>
              </a:lnSpc>
            </a:pPr>
            <a:r>
              <a:rPr lang="en-US" sz="1600" dirty="0"/>
              <a:t>26.4M users</a:t>
            </a:r>
          </a:p>
          <a:p>
            <a:pPr lvl="1" eaLnBrk="1" hangingPunct="1">
              <a:lnSpc>
                <a:spcPct val="90000"/>
              </a:lnSpc>
            </a:pPr>
            <a:r>
              <a:rPr lang="en-US" sz="1600" dirty="0"/>
              <a:t>2.79 billion files / month</a:t>
            </a:r>
          </a:p>
          <a:p>
            <a:pPr eaLnBrk="1" hangingPunct="1">
              <a:lnSpc>
                <a:spcPct val="90000"/>
              </a:lnSpc>
            </a:pPr>
            <a:endParaRPr lang="en-US" sz="1900" dirty="0"/>
          </a:p>
          <a:p>
            <a:pPr eaLnBrk="1" hangingPunct="1">
              <a:lnSpc>
                <a:spcPct val="90000"/>
              </a:lnSpc>
            </a:pPr>
            <a:r>
              <a:rPr lang="en-US" dirty="0"/>
              <a:t>July 2001: Judge orders Napster to pull the plug!</a:t>
            </a:r>
          </a:p>
          <a:p>
            <a:pPr lvl="1" eaLnBrk="1" hangingPunct="1">
              <a:lnSpc>
                <a:spcPct val="90000"/>
              </a:lnSpc>
            </a:pPr>
            <a:r>
              <a:rPr lang="en-US" sz="1600" dirty="0"/>
              <a:t>Napster network breaks down instantly</a:t>
            </a:r>
          </a:p>
        </p:txBody>
      </p:sp>
      <p:pic>
        <p:nvPicPr>
          <p:cNvPr id="19460" name="Picture 5" descr="logo-napster"/>
          <p:cNvPicPr>
            <a:picLocks noChangeAspect="1" noChangeArrowheads="1"/>
          </p:cNvPicPr>
          <p:nvPr/>
        </p:nvPicPr>
        <p:blipFill>
          <a:blip r:embed="rId4" cstate="print"/>
          <a:srcRect/>
          <a:stretch>
            <a:fillRect/>
          </a:stretch>
        </p:blipFill>
        <p:spPr bwMode="auto">
          <a:xfrm>
            <a:off x="7620000" y="609600"/>
            <a:ext cx="1014413" cy="1241425"/>
          </a:xfrm>
          <a:prstGeom prst="rect">
            <a:avLst/>
          </a:prstGeom>
          <a:noFill/>
          <a:ln w="9525">
            <a:noFill/>
            <a:miter lim="800000"/>
            <a:headEnd/>
            <a:tailEnd/>
          </a:ln>
        </p:spPr>
      </p:pic>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3">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8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14" end="1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08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How it continued</a:t>
            </a:r>
          </a:p>
        </p:txBody>
      </p:sp>
      <p:sp>
        <p:nvSpPr>
          <p:cNvPr id="61443" name="Rectangle 3"/>
          <p:cNvSpPr>
            <a:spLocks noGrp="1" noChangeArrowheads="1"/>
          </p:cNvSpPr>
          <p:nvPr>
            <p:ph type="body" idx="1"/>
          </p:nvPr>
        </p:nvSpPr>
        <p:spPr>
          <a:xfrm>
            <a:off x="304800" y="1752600"/>
            <a:ext cx="8382000" cy="4572000"/>
          </a:xfrm>
        </p:spPr>
        <p:txBody>
          <a:bodyPr/>
          <a:lstStyle/>
          <a:p>
            <a:pPr eaLnBrk="1" hangingPunct="1">
              <a:lnSpc>
                <a:spcPct val="80000"/>
              </a:lnSpc>
            </a:pPr>
            <a:r>
              <a:rPr lang="en-US" sz="1900" dirty="0"/>
              <a:t>March 2000</a:t>
            </a:r>
          </a:p>
          <a:p>
            <a:pPr lvl="1" eaLnBrk="1" hangingPunct="1">
              <a:lnSpc>
                <a:spcPct val="80000"/>
              </a:lnSpc>
            </a:pPr>
            <a:r>
              <a:rPr lang="en-US" sz="1400" dirty="0" err="1"/>
              <a:t>Nullsoft</a:t>
            </a:r>
            <a:r>
              <a:rPr lang="en-US" sz="1400" dirty="0"/>
              <a:t> releases Gnutella as an open source project</a:t>
            </a:r>
          </a:p>
          <a:p>
            <a:pPr lvl="1" eaLnBrk="1" hangingPunct="1">
              <a:lnSpc>
                <a:spcPct val="80000"/>
              </a:lnSpc>
            </a:pPr>
            <a:r>
              <a:rPr lang="en-US" sz="1400" dirty="0"/>
              <a:t>Fully decentralized</a:t>
            </a:r>
          </a:p>
          <a:p>
            <a:pPr lvl="1" eaLnBrk="1" hangingPunct="1">
              <a:lnSpc>
                <a:spcPct val="80000"/>
              </a:lnSpc>
            </a:pPr>
            <a:r>
              <a:rPr lang="en-US" sz="1400" dirty="0"/>
              <a:t>Additionally to offering files, the peers also take over routing tasks</a:t>
            </a:r>
          </a:p>
          <a:p>
            <a:pPr lvl="1" eaLnBrk="1" hangingPunct="1">
              <a:lnSpc>
                <a:spcPct val="80000"/>
              </a:lnSpc>
            </a:pPr>
            <a:r>
              <a:rPr lang="en-US" sz="1400" dirty="0"/>
              <a:t>No central lookup server </a:t>
            </a:r>
            <a:r>
              <a:rPr lang="en-US" sz="1400" dirty="0">
                <a:sym typeface="Wingdings" pitchFamily="2" charset="2"/>
              </a:rPr>
              <a:t> no single point to attack</a:t>
            </a:r>
          </a:p>
          <a:p>
            <a:pPr eaLnBrk="1" hangingPunct="1">
              <a:lnSpc>
                <a:spcPct val="80000"/>
              </a:lnSpc>
            </a:pPr>
            <a:endParaRPr lang="en-US" sz="1900" dirty="0">
              <a:sym typeface="Wingdings" pitchFamily="2" charset="2"/>
            </a:endParaRPr>
          </a:p>
          <a:p>
            <a:pPr eaLnBrk="1" hangingPunct="1">
              <a:lnSpc>
                <a:spcPct val="80000"/>
              </a:lnSpc>
            </a:pPr>
            <a:r>
              <a:rPr lang="en-US" sz="1900" dirty="0">
                <a:sym typeface="Wingdings" pitchFamily="2" charset="2"/>
              </a:rPr>
              <a:t>Later in 2000: </a:t>
            </a:r>
            <a:r>
              <a:rPr lang="en-US" sz="1900" dirty="0" err="1">
                <a:sym typeface="Wingdings" pitchFamily="2" charset="2"/>
              </a:rPr>
              <a:t>Superpeer</a:t>
            </a:r>
            <a:r>
              <a:rPr lang="en-US" sz="1900" dirty="0">
                <a:sym typeface="Wingdings" pitchFamily="2" charset="2"/>
              </a:rPr>
              <a:t> concept</a:t>
            </a:r>
          </a:p>
          <a:p>
            <a:pPr lvl="1" eaLnBrk="1" hangingPunct="1">
              <a:lnSpc>
                <a:spcPct val="80000"/>
              </a:lnSpc>
            </a:pPr>
            <a:r>
              <a:rPr lang="en-US" sz="1400" dirty="0">
                <a:sym typeface="Wingdings" pitchFamily="2" charset="2"/>
              </a:rPr>
              <a:t>Hierarchical routing layer</a:t>
            </a:r>
          </a:p>
          <a:p>
            <a:pPr lvl="1" eaLnBrk="1" hangingPunct="1">
              <a:lnSpc>
                <a:spcPct val="80000"/>
              </a:lnSpc>
            </a:pPr>
            <a:r>
              <a:rPr lang="en-US" sz="1400" dirty="0">
                <a:sym typeface="Wingdings" pitchFamily="2" charset="2"/>
              </a:rPr>
              <a:t>Significantly improves </a:t>
            </a:r>
            <a:r>
              <a:rPr lang="en-US" sz="1400" b="1" dirty="0">
                <a:solidFill>
                  <a:srgbClr val="C00000"/>
                </a:solidFill>
                <a:sym typeface="Wingdings" pitchFamily="2" charset="2"/>
              </a:rPr>
              <a:t>scalability</a:t>
            </a:r>
            <a:r>
              <a:rPr lang="en-US" sz="1400" dirty="0">
                <a:sym typeface="Wingdings" pitchFamily="2" charset="2"/>
              </a:rPr>
              <a:t> and </a:t>
            </a:r>
            <a:r>
              <a:rPr lang="en-US" sz="1400" b="1" dirty="0">
                <a:solidFill>
                  <a:srgbClr val="C00000"/>
                </a:solidFill>
                <a:sym typeface="Wingdings" pitchFamily="2" charset="2"/>
              </a:rPr>
              <a:t>efficiency</a:t>
            </a:r>
          </a:p>
          <a:p>
            <a:pPr lvl="1" eaLnBrk="1" hangingPunct="1">
              <a:lnSpc>
                <a:spcPct val="80000"/>
              </a:lnSpc>
            </a:pPr>
            <a:r>
              <a:rPr lang="en-US" sz="1400" dirty="0" err="1"/>
              <a:t>FastTrack</a:t>
            </a:r>
            <a:r>
              <a:rPr lang="en-US" sz="1400" dirty="0"/>
              <a:t> (Morpheus, </a:t>
            </a:r>
            <a:r>
              <a:rPr lang="en-US" sz="1400" dirty="0" err="1"/>
              <a:t>KaZaA</a:t>
            </a:r>
            <a:r>
              <a:rPr lang="en-US" sz="1400" dirty="0"/>
              <a:t>)</a:t>
            </a:r>
          </a:p>
          <a:p>
            <a:pPr lvl="1" eaLnBrk="1" hangingPunct="1">
              <a:lnSpc>
                <a:spcPct val="80000"/>
              </a:lnSpc>
            </a:pPr>
            <a:r>
              <a:rPr lang="en-US" sz="1400" dirty="0"/>
              <a:t>eDonkey2000</a:t>
            </a:r>
          </a:p>
          <a:p>
            <a:pPr eaLnBrk="1" hangingPunct="1">
              <a:lnSpc>
                <a:spcPct val="80000"/>
              </a:lnSpc>
            </a:pPr>
            <a:endParaRPr lang="en-US" sz="1900" dirty="0">
              <a:sym typeface="Wingdings" pitchFamily="2" charset="2"/>
            </a:endParaRPr>
          </a:p>
          <a:p>
            <a:pPr eaLnBrk="1" hangingPunct="1">
              <a:lnSpc>
                <a:spcPct val="80000"/>
              </a:lnSpc>
            </a:pPr>
            <a:r>
              <a:rPr lang="en-US" sz="1900" dirty="0">
                <a:sym typeface="Wingdings" pitchFamily="2" charset="2"/>
              </a:rPr>
              <a:t>2001 - 2002</a:t>
            </a:r>
            <a:endParaRPr lang="en-US" sz="1700" dirty="0"/>
          </a:p>
          <a:p>
            <a:pPr lvl="1" eaLnBrk="1" hangingPunct="1">
              <a:lnSpc>
                <a:spcPct val="80000"/>
              </a:lnSpc>
            </a:pPr>
            <a:r>
              <a:rPr lang="en-US" sz="1400" dirty="0" err="1"/>
              <a:t>KaZaA</a:t>
            </a:r>
            <a:r>
              <a:rPr lang="en-US" sz="1400" dirty="0"/>
              <a:t> loses ground (many defected files due to weak hash keys to identify files)</a:t>
            </a:r>
          </a:p>
          <a:p>
            <a:pPr lvl="1" eaLnBrk="1" hangingPunct="1">
              <a:lnSpc>
                <a:spcPct val="80000"/>
              </a:lnSpc>
            </a:pPr>
            <a:r>
              <a:rPr lang="en-US" sz="1400" dirty="0" err="1"/>
              <a:t>eDonkey</a:t>
            </a:r>
            <a:r>
              <a:rPr lang="en-US" sz="1400" dirty="0"/>
              <a:t> and Gnutella regain popularity</a:t>
            </a:r>
          </a:p>
          <a:p>
            <a:pPr lvl="1" eaLnBrk="1" hangingPunct="1">
              <a:lnSpc>
                <a:spcPct val="80000"/>
              </a:lnSpc>
            </a:pPr>
            <a:r>
              <a:rPr lang="en-US" sz="1400" dirty="0" err="1"/>
              <a:t>eDonkey</a:t>
            </a:r>
            <a:r>
              <a:rPr lang="en-US" sz="1400" dirty="0"/>
              <a:t> becomes most popular file-sharing network: 2-3M </a:t>
            </a:r>
            <a:r>
              <a:rPr lang="en-US" sz="1400" i="1" dirty="0"/>
              <a:t>online</a:t>
            </a:r>
            <a:r>
              <a:rPr lang="en-US" sz="1400" dirty="0"/>
              <a:t> users</a:t>
            </a:r>
          </a:p>
          <a:p>
            <a:pPr lvl="1" eaLnBrk="1" hangingPunct="1">
              <a:lnSpc>
                <a:spcPct val="80000"/>
              </a:lnSpc>
            </a:pPr>
            <a:r>
              <a:rPr lang="en-US" sz="1400" dirty="0"/>
              <a:t>Gnutella v0.6 adopts </a:t>
            </a:r>
            <a:r>
              <a:rPr lang="en-US" sz="1400" dirty="0" err="1"/>
              <a:t>superpeer</a:t>
            </a:r>
            <a:r>
              <a:rPr lang="en-US" sz="1400" dirty="0"/>
              <a:t> architecture (</a:t>
            </a:r>
            <a:r>
              <a:rPr lang="en-US" sz="1400" i="1" dirty="0" err="1"/>
              <a:t>ultrapeers</a:t>
            </a:r>
            <a:r>
              <a:rPr lang="en-US" sz="1400" dirty="0"/>
              <a:t> in Gnutella terminology)</a:t>
            </a:r>
          </a:p>
        </p:txBody>
      </p:sp>
      <p:pic>
        <p:nvPicPr>
          <p:cNvPr id="20484" name="Picture 4" descr="logo-gnutella"/>
          <p:cNvPicPr>
            <a:picLocks noChangeAspect="1" noChangeArrowheads="1"/>
          </p:cNvPicPr>
          <p:nvPr/>
        </p:nvPicPr>
        <p:blipFill>
          <a:blip r:embed="rId4" cstate="print"/>
          <a:srcRect/>
          <a:stretch>
            <a:fillRect/>
          </a:stretch>
        </p:blipFill>
        <p:spPr bwMode="auto">
          <a:xfrm>
            <a:off x="7315200" y="1676400"/>
            <a:ext cx="1179513" cy="1219200"/>
          </a:xfrm>
          <a:prstGeom prst="rect">
            <a:avLst/>
          </a:prstGeom>
          <a:noFill/>
          <a:ln w="9525">
            <a:noFill/>
            <a:miter lim="800000"/>
            <a:headEnd/>
            <a:tailEnd/>
          </a:ln>
        </p:spPr>
      </p:pic>
      <p:pic>
        <p:nvPicPr>
          <p:cNvPr id="61446" name="Picture 6" descr="logo-emule"/>
          <p:cNvPicPr>
            <a:picLocks noChangeAspect="1" noChangeArrowheads="1"/>
          </p:cNvPicPr>
          <p:nvPr/>
        </p:nvPicPr>
        <p:blipFill>
          <a:blip r:embed="rId5" cstate="print"/>
          <a:srcRect/>
          <a:stretch>
            <a:fillRect/>
          </a:stretch>
        </p:blipFill>
        <p:spPr bwMode="auto">
          <a:xfrm>
            <a:off x="7620000" y="5029200"/>
            <a:ext cx="1295400" cy="652463"/>
          </a:xfrm>
          <a:prstGeom prst="rect">
            <a:avLst/>
          </a:prstGeom>
          <a:noFill/>
          <a:ln w="9525">
            <a:noFill/>
            <a:miter lim="800000"/>
            <a:headEnd/>
            <a:tailEnd/>
          </a:ln>
        </p:spPr>
      </p:pic>
      <p:pic>
        <p:nvPicPr>
          <p:cNvPr id="61449" name="Picture 9" descr="logo-kazaa"/>
          <p:cNvPicPr>
            <a:picLocks noChangeAspect="1" noChangeArrowheads="1"/>
          </p:cNvPicPr>
          <p:nvPr/>
        </p:nvPicPr>
        <p:blipFill>
          <a:blip r:embed="rId6" cstate="print"/>
          <a:srcRect/>
          <a:stretch>
            <a:fillRect/>
          </a:stretch>
        </p:blipFill>
        <p:spPr bwMode="auto">
          <a:xfrm>
            <a:off x="7467600" y="3352800"/>
            <a:ext cx="1219200" cy="628650"/>
          </a:xfrm>
          <a:prstGeom prst="rect">
            <a:avLst/>
          </a:prstGeom>
          <a:noFill/>
          <a:ln w="9525">
            <a:noFill/>
            <a:miter lim="800000"/>
            <a:headEnd/>
            <a:tailEnd/>
          </a:ln>
        </p:spPr>
      </p:pic>
      <p:sp>
        <p:nvSpPr>
          <p:cNvPr id="7" name="6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1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3">
                                            <p:txEl>
                                              <p:pRg st="6" end="6"/>
                                            </p:txEl>
                                          </p:spTgt>
                                        </p:tgtEl>
                                        <p:attrNameLst>
                                          <p:attrName>style.visibility</p:attrName>
                                        </p:attrNameLst>
                                      </p:cBhvr>
                                      <p:to>
                                        <p:strVal val="visible"/>
                                      </p:to>
                                    </p:set>
                                    <p:animEffect transition="in" filter="dissolve">
                                      <p:cBhvr>
                                        <p:cTn id="7" dur="500"/>
                                        <p:tgtEl>
                                          <p:spTgt spid="61443">
                                            <p:txEl>
                                              <p:pRg st="6" end="6"/>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443">
                                            <p:txEl>
                                              <p:pRg st="7" end="7"/>
                                            </p:txEl>
                                          </p:spTgt>
                                        </p:tgtEl>
                                        <p:attrNameLst>
                                          <p:attrName>style.visibility</p:attrName>
                                        </p:attrNameLst>
                                      </p:cBhvr>
                                      <p:to>
                                        <p:strVal val="visible"/>
                                      </p:to>
                                    </p:set>
                                    <p:animEffect transition="in" filter="dissolve">
                                      <p:cBhvr>
                                        <p:cTn id="10" dur="500"/>
                                        <p:tgtEl>
                                          <p:spTgt spid="61443">
                                            <p:txEl>
                                              <p:pRg st="7" end="7"/>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1443">
                                            <p:txEl>
                                              <p:pRg st="8" end="8"/>
                                            </p:txEl>
                                          </p:spTgt>
                                        </p:tgtEl>
                                        <p:attrNameLst>
                                          <p:attrName>style.visibility</p:attrName>
                                        </p:attrNameLst>
                                      </p:cBhvr>
                                      <p:to>
                                        <p:strVal val="visible"/>
                                      </p:to>
                                    </p:set>
                                    <p:animEffect transition="in" filter="dissolve">
                                      <p:cBhvr>
                                        <p:cTn id="13" dur="500"/>
                                        <p:tgtEl>
                                          <p:spTgt spid="61443">
                                            <p:txEl>
                                              <p:pRg st="8" end="8"/>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1443">
                                            <p:txEl>
                                              <p:pRg st="9" end="9"/>
                                            </p:txEl>
                                          </p:spTgt>
                                        </p:tgtEl>
                                        <p:attrNameLst>
                                          <p:attrName>style.visibility</p:attrName>
                                        </p:attrNameLst>
                                      </p:cBhvr>
                                      <p:to>
                                        <p:strVal val="visible"/>
                                      </p:to>
                                    </p:set>
                                    <p:animEffect transition="in" filter="dissolve">
                                      <p:cBhvr>
                                        <p:cTn id="16" dur="500"/>
                                        <p:tgtEl>
                                          <p:spTgt spid="61443">
                                            <p:txEl>
                                              <p:pRg st="9" end="9"/>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1443">
                                            <p:txEl>
                                              <p:pRg st="10" end="10"/>
                                            </p:txEl>
                                          </p:spTgt>
                                        </p:tgtEl>
                                        <p:attrNameLst>
                                          <p:attrName>style.visibility</p:attrName>
                                        </p:attrNameLst>
                                      </p:cBhvr>
                                      <p:to>
                                        <p:strVal val="visible"/>
                                      </p:to>
                                    </p:set>
                                    <p:animEffect transition="in" filter="dissolve">
                                      <p:cBhvr>
                                        <p:cTn id="19" dur="500"/>
                                        <p:tgtEl>
                                          <p:spTgt spid="61443">
                                            <p:txEl>
                                              <p:pRg st="10" end="1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61449"/>
                                        </p:tgtEl>
                                        <p:attrNameLst>
                                          <p:attrName>style.visibility</p:attrName>
                                        </p:attrNameLst>
                                      </p:cBhvr>
                                      <p:to>
                                        <p:strVal val="visible"/>
                                      </p:to>
                                    </p:set>
                                    <p:animEffect transition="in" filter="dissolve">
                                      <p:cBhvr>
                                        <p:cTn id="22" dur="500"/>
                                        <p:tgtEl>
                                          <p:spTgt spid="6144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43">
                                            <p:txEl>
                                              <p:pRg st="12" end="12"/>
                                            </p:txEl>
                                          </p:spTgt>
                                        </p:tgtEl>
                                        <p:attrNameLst>
                                          <p:attrName>style.visibility</p:attrName>
                                        </p:attrNameLst>
                                      </p:cBhvr>
                                      <p:to>
                                        <p:strVal val="visible"/>
                                      </p:to>
                                    </p:set>
                                    <p:animEffect transition="in" filter="dissolve">
                                      <p:cBhvr>
                                        <p:cTn id="27" dur="500"/>
                                        <p:tgtEl>
                                          <p:spTgt spid="61443">
                                            <p:txEl>
                                              <p:pRg st="12" end="12"/>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1443">
                                            <p:txEl>
                                              <p:pRg st="13" end="13"/>
                                            </p:txEl>
                                          </p:spTgt>
                                        </p:tgtEl>
                                        <p:attrNameLst>
                                          <p:attrName>style.visibility</p:attrName>
                                        </p:attrNameLst>
                                      </p:cBhvr>
                                      <p:to>
                                        <p:strVal val="visible"/>
                                      </p:to>
                                    </p:set>
                                    <p:animEffect transition="in" filter="dissolve">
                                      <p:cBhvr>
                                        <p:cTn id="30" dur="500"/>
                                        <p:tgtEl>
                                          <p:spTgt spid="61443">
                                            <p:txEl>
                                              <p:pRg st="13" end="13"/>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1443">
                                            <p:txEl>
                                              <p:pRg st="14" end="14"/>
                                            </p:txEl>
                                          </p:spTgt>
                                        </p:tgtEl>
                                        <p:attrNameLst>
                                          <p:attrName>style.visibility</p:attrName>
                                        </p:attrNameLst>
                                      </p:cBhvr>
                                      <p:to>
                                        <p:strVal val="visible"/>
                                      </p:to>
                                    </p:set>
                                    <p:animEffect transition="in" filter="dissolve">
                                      <p:cBhvr>
                                        <p:cTn id="33" dur="500"/>
                                        <p:tgtEl>
                                          <p:spTgt spid="61443">
                                            <p:txEl>
                                              <p:pRg st="14" end="14"/>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1443">
                                            <p:txEl>
                                              <p:pRg st="15" end="15"/>
                                            </p:txEl>
                                          </p:spTgt>
                                        </p:tgtEl>
                                        <p:attrNameLst>
                                          <p:attrName>style.visibility</p:attrName>
                                        </p:attrNameLst>
                                      </p:cBhvr>
                                      <p:to>
                                        <p:strVal val="visible"/>
                                      </p:to>
                                    </p:set>
                                    <p:animEffect transition="in" filter="dissolve">
                                      <p:cBhvr>
                                        <p:cTn id="36" dur="500"/>
                                        <p:tgtEl>
                                          <p:spTgt spid="61443">
                                            <p:txEl>
                                              <p:pRg st="15" end="15"/>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1443">
                                            <p:txEl>
                                              <p:pRg st="16" end="16"/>
                                            </p:txEl>
                                          </p:spTgt>
                                        </p:tgtEl>
                                        <p:attrNameLst>
                                          <p:attrName>style.visibility</p:attrName>
                                        </p:attrNameLst>
                                      </p:cBhvr>
                                      <p:to>
                                        <p:strVal val="visible"/>
                                      </p:to>
                                    </p:set>
                                    <p:animEffect transition="in" filter="dissolve">
                                      <p:cBhvr>
                                        <p:cTn id="39" dur="500"/>
                                        <p:tgtEl>
                                          <p:spTgt spid="61443">
                                            <p:txEl>
                                              <p:pRg st="16" end="16"/>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61446"/>
                                        </p:tgtEl>
                                        <p:attrNameLst>
                                          <p:attrName>style.visibility</p:attrName>
                                        </p:attrNameLst>
                                      </p:cBhvr>
                                      <p:to>
                                        <p:strVal val="visible"/>
                                      </p:to>
                                    </p:set>
                                    <p:animEffect transition="in" filter="dissolve">
                                      <p:cBhvr>
                                        <p:cTn id="42"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p:txBody>
          <a:bodyPr/>
          <a:lstStyle/>
          <a:p>
            <a:pPr eaLnBrk="1" hangingPunct="1"/>
            <a:r>
              <a:rPr lang="en-US"/>
              <a:t>P2P Traffic in 2001</a:t>
            </a:r>
          </a:p>
        </p:txBody>
      </p:sp>
      <p:graphicFrame>
        <p:nvGraphicFramePr>
          <p:cNvPr id="1026" name="Object 4"/>
          <p:cNvGraphicFramePr>
            <a:graphicFrameLocks noGrp="1" noChangeAspect="1"/>
          </p:cNvGraphicFramePr>
          <p:nvPr>
            <p:ph idx="1"/>
          </p:nvPr>
        </p:nvGraphicFramePr>
        <p:xfrm>
          <a:off x="1428750" y="2100263"/>
          <a:ext cx="6276975" cy="3800475"/>
        </p:xfrm>
        <a:graphic>
          <a:graphicData uri="http://schemas.openxmlformats.org/presentationml/2006/ole">
            <mc:AlternateContent xmlns:mc="http://schemas.openxmlformats.org/markup-compatibility/2006">
              <mc:Choice xmlns:v="urn:schemas-microsoft-com:vml" Requires="v">
                <p:oleObj name="Photo Editor Photo" r:id="rId3" imgW="6276190" imgH="3801006" progId="">
                  <p:embed/>
                </p:oleObj>
              </mc:Choice>
              <mc:Fallback>
                <p:oleObj name="Photo Editor Photo" r:id="rId3" imgW="6276190" imgH="3801006" progId="">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2100263"/>
                        <a:ext cx="6276975"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32"/>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How it took off!</a:t>
            </a:r>
          </a:p>
        </p:txBody>
      </p:sp>
      <p:sp>
        <p:nvSpPr>
          <p:cNvPr id="59395" name="Rectangle 3"/>
          <p:cNvSpPr>
            <a:spLocks noGrp="1" noChangeArrowheads="1"/>
          </p:cNvSpPr>
          <p:nvPr>
            <p:ph type="body" idx="1"/>
          </p:nvPr>
        </p:nvSpPr>
        <p:spPr>
          <a:xfrm>
            <a:off x="536575" y="1143000"/>
            <a:ext cx="8061325" cy="5410200"/>
          </a:xfrm>
        </p:spPr>
        <p:txBody>
          <a:bodyPr/>
          <a:lstStyle/>
          <a:p>
            <a:pPr eaLnBrk="1" hangingPunct="1">
              <a:lnSpc>
                <a:spcPct val="90000"/>
              </a:lnSpc>
            </a:pPr>
            <a:r>
              <a:rPr lang="en-US" sz="1500"/>
              <a:t>2002</a:t>
            </a:r>
          </a:p>
          <a:p>
            <a:pPr lvl="1" eaLnBrk="1" hangingPunct="1"/>
            <a:r>
              <a:rPr lang="en-US" sz="1400"/>
              <a:t>First version of BitTorrent released</a:t>
            </a:r>
          </a:p>
          <a:p>
            <a:pPr eaLnBrk="1" hangingPunct="1">
              <a:lnSpc>
                <a:spcPct val="90000"/>
              </a:lnSpc>
            </a:pPr>
            <a:endParaRPr lang="en-US" sz="1500"/>
          </a:p>
          <a:p>
            <a:pPr eaLnBrk="1" hangingPunct="1">
              <a:lnSpc>
                <a:spcPct val="90000"/>
              </a:lnSpc>
            </a:pPr>
            <a:r>
              <a:rPr lang="en-US" sz="1500"/>
              <a:t>2003</a:t>
            </a:r>
          </a:p>
          <a:p>
            <a:pPr lvl="1" eaLnBrk="1" hangingPunct="1"/>
            <a:r>
              <a:rPr lang="en-US" sz="1400"/>
              <a:t>BitTorrent causes majority of the observed traffic</a:t>
            </a:r>
          </a:p>
          <a:p>
            <a:pPr lvl="1" eaLnBrk="1" hangingPunct="1"/>
            <a:r>
              <a:rPr lang="en-US" sz="1400"/>
              <a:t>Downloads significantly faster, due to mechanism against free-riding</a:t>
            </a:r>
          </a:p>
          <a:p>
            <a:pPr lvl="1" eaLnBrk="1" hangingPunct="1"/>
            <a:endParaRPr lang="en-US" sz="1400"/>
          </a:p>
          <a:p>
            <a:pPr eaLnBrk="1" hangingPunct="1">
              <a:lnSpc>
                <a:spcPct val="90000"/>
              </a:lnSpc>
            </a:pPr>
            <a:r>
              <a:rPr lang="en-US" sz="1500"/>
              <a:t>Middle of 2003</a:t>
            </a:r>
          </a:p>
          <a:p>
            <a:pPr lvl="1" eaLnBrk="1" hangingPunct="1"/>
            <a:r>
              <a:rPr lang="en-US" sz="1400"/>
              <a:t>New P2P concepts develop</a:t>
            </a:r>
          </a:p>
          <a:p>
            <a:pPr lvl="1" eaLnBrk="1" hangingPunct="1"/>
            <a:r>
              <a:rPr lang="en-US" sz="1400"/>
              <a:t>Skype is born: a P2P Voice-over-IP application</a:t>
            </a:r>
          </a:p>
          <a:p>
            <a:pPr eaLnBrk="1" hangingPunct="1">
              <a:lnSpc>
                <a:spcPct val="90000"/>
              </a:lnSpc>
            </a:pPr>
            <a:endParaRPr lang="en-US" sz="1500"/>
          </a:p>
          <a:p>
            <a:pPr eaLnBrk="1" hangingPunct="1">
              <a:lnSpc>
                <a:spcPct val="90000"/>
              </a:lnSpc>
            </a:pPr>
            <a:r>
              <a:rPr lang="en-US" sz="1500"/>
              <a:t>In the meantime: More P2P domains explored!</a:t>
            </a:r>
          </a:p>
          <a:p>
            <a:pPr lvl="1" eaLnBrk="1" hangingPunct="1">
              <a:lnSpc>
                <a:spcPct val="90000"/>
              </a:lnSpc>
            </a:pPr>
            <a:r>
              <a:rPr lang="en-US" sz="1400"/>
              <a:t>P2P Routing</a:t>
            </a:r>
          </a:p>
          <a:p>
            <a:pPr lvl="1" eaLnBrk="1" hangingPunct="1">
              <a:lnSpc>
                <a:spcPct val="90000"/>
              </a:lnSpc>
            </a:pPr>
            <a:r>
              <a:rPr lang="en-US" sz="1400"/>
              <a:t>Network Storage</a:t>
            </a:r>
          </a:p>
          <a:p>
            <a:pPr lvl="1" eaLnBrk="1" hangingPunct="1">
              <a:lnSpc>
                <a:spcPct val="90000"/>
              </a:lnSpc>
            </a:pPr>
            <a:r>
              <a:rPr lang="en-US" sz="1400"/>
              <a:t>P2P Multicasting</a:t>
            </a:r>
          </a:p>
          <a:p>
            <a:pPr lvl="1" eaLnBrk="1" hangingPunct="1">
              <a:lnSpc>
                <a:spcPct val="90000"/>
              </a:lnSpc>
            </a:pPr>
            <a:r>
              <a:rPr lang="en-US" sz="1400"/>
              <a:t>Data aggregation</a:t>
            </a:r>
          </a:p>
          <a:p>
            <a:pPr lvl="1" eaLnBrk="1" hangingPunct="1">
              <a:lnSpc>
                <a:spcPct val="90000"/>
              </a:lnSpc>
            </a:pPr>
            <a:r>
              <a:rPr lang="en-US" sz="1400"/>
              <a:t>P2P Streaming</a:t>
            </a:r>
          </a:p>
          <a:p>
            <a:pPr lvl="1" eaLnBrk="1" hangingPunct="1">
              <a:lnSpc>
                <a:spcPct val="90000"/>
              </a:lnSpc>
            </a:pPr>
            <a:r>
              <a:rPr lang="en-US" sz="1400"/>
              <a:t>etc.</a:t>
            </a:r>
          </a:p>
          <a:p>
            <a:pPr eaLnBrk="1" hangingPunct="1">
              <a:lnSpc>
                <a:spcPct val="90000"/>
              </a:lnSpc>
            </a:pPr>
            <a:endParaRPr lang="en-US" sz="1500"/>
          </a:p>
          <a:p>
            <a:pPr eaLnBrk="1" hangingPunct="1">
              <a:lnSpc>
                <a:spcPct val="90000"/>
              </a:lnSpc>
            </a:pPr>
            <a:r>
              <a:rPr lang="en-US" sz="1500"/>
              <a:t>Today:</a:t>
            </a:r>
          </a:p>
          <a:p>
            <a:pPr lvl="1" eaLnBrk="1" hangingPunct="1"/>
            <a:r>
              <a:rPr lang="en-US" sz="1400"/>
              <a:t>Major efforts are made to increase the reliability of P2P systems, to use P2P also in mobile networks, etc.</a:t>
            </a:r>
          </a:p>
        </p:txBody>
      </p:sp>
      <p:pic>
        <p:nvPicPr>
          <p:cNvPr id="59396" name="Picture 4" descr="Skype">
            <a:hlinkClick r:id="rId4"/>
          </p:cNvPr>
          <p:cNvPicPr>
            <a:picLocks noChangeAspect="1" noChangeArrowheads="1"/>
          </p:cNvPicPr>
          <p:nvPr/>
        </p:nvPicPr>
        <p:blipFill>
          <a:blip r:embed="rId5" cstate="print"/>
          <a:srcRect/>
          <a:stretch>
            <a:fillRect/>
          </a:stretch>
        </p:blipFill>
        <p:spPr bwMode="auto">
          <a:xfrm>
            <a:off x="7154863" y="2819400"/>
            <a:ext cx="1531937" cy="806450"/>
          </a:xfrm>
          <a:prstGeom prst="rect">
            <a:avLst/>
          </a:prstGeom>
          <a:noFill/>
          <a:ln w="9525">
            <a:noFill/>
            <a:miter lim="800000"/>
            <a:headEnd/>
            <a:tailEnd/>
          </a:ln>
        </p:spPr>
      </p:pic>
      <p:pic>
        <p:nvPicPr>
          <p:cNvPr id="21509" name="Picture 5" descr="logo-bittorrent"/>
          <p:cNvPicPr>
            <a:picLocks noChangeAspect="1" noChangeArrowheads="1"/>
          </p:cNvPicPr>
          <p:nvPr/>
        </p:nvPicPr>
        <p:blipFill>
          <a:blip r:embed="rId6" cstate="print"/>
          <a:srcRect/>
          <a:stretch>
            <a:fillRect/>
          </a:stretch>
        </p:blipFill>
        <p:spPr bwMode="auto">
          <a:xfrm>
            <a:off x="6705600" y="1143000"/>
            <a:ext cx="2133600" cy="747713"/>
          </a:xfrm>
          <a:prstGeom prst="rect">
            <a:avLst/>
          </a:prstGeom>
          <a:noFill/>
          <a:ln w="9525">
            <a:noFill/>
            <a:miter lim="800000"/>
            <a:headEnd/>
            <a:tailEnd/>
          </a:ln>
        </p:spPr>
      </p:pic>
      <p:sp>
        <p:nvSpPr>
          <p:cNvPr id="6" name="5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1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5">
                                            <p:txEl>
                                              <p:pRg st="7" end="7"/>
                                            </p:txEl>
                                          </p:spTgt>
                                        </p:tgtEl>
                                        <p:attrNameLst>
                                          <p:attrName>style.visibility</p:attrName>
                                        </p:attrNameLst>
                                      </p:cBhvr>
                                      <p:to>
                                        <p:strVal val="visible"/>
                                      </p:to>
                                    </p:set>
                                    <p:animEffect transition="in" filter="dissolve">
                                      <p:cBhvr>
                                        <p:cTn id="7" dur="500"/>
                                        <p:tgtEl>
                                          <p:spTgt spid="59395">
                                            <p:txEl>
                                              <p:pRg st="7" end="7"/>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9395">
                                            <p:txEl>
                                              <p:pRg st="8" end="8"/>
                                            </p:txEl>
                                          </p:spTgt>
                                        </p:tgtEl>
                                        <p:attrNameLst>
                                          <p:attrName>style.visibility</p:attrName>
                                        </p:attrNameLst>
                                      </p:cBhvr>
                                      <p:to>
                                        <p:strVal val="visible"/>
                                      </p:to>
                                    </p:set>
                                    <p:animEffect transition="in" filter="dissolve">
                                      <p:cBhvr>
                                        <p:cTn id="10" dur="500"/>
                                        <p:tgtEl>
                                          <p:spTgt spid="59395">
                                            <p:txEl>
                                              <p:pRg st="8" end="8"/>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9395">
                                            <p:txEl>
                                              <p:pRg st="9" end="9"/>
                                            </p:txEl>
                                          </p:spTgt>
                                        </p:tgtEl>
                                        <p:attrNameLst>
                                          <p:attrName>style.visibility</p:attrName>
                                        </p:attrNameLst>
                                      </p:cBhvr>
                                      <p:to>
                                        <p:strVal val="visible"/>
                                      </p:to>
                                    </p:set>
                                    <p:animEffect transition="in" filter="dissolve">
                                      <p:cBhvr>
                                        <p:cTn id="13" dur="500"/>
                                        <p:tgtEl>
                                          <p:spTgt spid="59395">
                                            <p:txEl>
                                              <p:pRg st="9" end="9"/>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9396"/>
                                        </p:tgtEl>
                                        <p:attrNameLst>
                                          <p:attrName>style.visibility</p:attrName>
                                        </p:attrNameLst>
                                      </p:cBhvr>
                                      <p:to>
                                        <p:strVal val="visible"/>
                                      </p:to>
                                    </p:set>
                                    <p:animEffect transition="in" filter="dissolve">
                                      <p:cBhvr>
                                        <p:cTn id="16" dur="500"/>
                                        <p:tgtEl>
                                          <p:spTgt spid="5939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9395">
                                            <p:txEl>
                                              <p:pRg st="11" end="11"/>
                                            </p:txEl>
                                          </p:spTgt>
                                        </p:tgtEl>
                                        <p:attrNameLst>
                                          <p:attrName>style.visibility</p:attrName>
                                        </p:attrNameLst>
                                      </p:cBhvr>
                                      <p:to>
                                        <p:strVal val="visible"/>
                                      </p:to>
                                    </p:set>
                                    <p:animEffect transition="in" filter="dissolve">
                                      <p:cBhvr>
                                        <p:cTn id="21" dur="500"/>
                                        <p:tgtEl>
                                          <p:spTgt spid="59395">
                                            <p:txEl>
                                              <p:pRg st="11" end="11"/>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9395">
                                            <p:txEl>
                                              <p:pRg st="12" end="12"/>
                                            </p:txEl>
                                          </p:spTgt>
                                        </p:tgtEl>
                                        <p:attrNameLst>
                                          <p:attrName>style.visibility</p:attrName>
                                        </p:attrNameLst>
                                      </p:cBhvr>
                                      <p:to>
                                        <p:strVal val="visible"/>
                                      </p:to>
                                    </p:set>
                                    <p:animEffect transition="in" filter="dissolve">
                                      <p:cBhvr>
                                        <p:cTn id="24" dur="500"/>
                                        <p:tgtEl>
                                          <p:spTgt spid="59395">
                                            <p:txEl>
                                              <p:pRg st="12" end="12"/>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9395">
                                            <p:txEl>
                                              <p:pRg st="13" end="13"/>
                                            </p:txEl>
                                          </p:spTgt>
                                        </p:tgtEl>
                                        <p:attrNameLst>
                                          <p:attrName>style.visibility</p:attrName>
                                        </p:attrNameLst>
                                      </p:cBhvr>
                                      <p:to>
                                        <p:strVal val="visible"/>
                                      </p:to>
                                    </p:set>
                                    <p:animEffect transition="in" filter="dissolve">
                                      <p:cBhvr>
                                        <p:cTn id="27" dur="500"/>
                                        <p:tgtEl>
                                          <p:spTgt spid="59395">
                                            <p:txEl>
                                              <p:pRg st="13" end="13"/>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9395">
                                            <p:txEl>
                                              <p:pRg st="14" end="14"/>
                                            </p:txEl>
                                          </p:spTgt>
                                        </p:tgtEl>
                                        <p:attrNameLst>
                                          <p:attrName>style.visibility</p:attrName>
                                        </p:attrNameLst>
                                      </p:cBhvr>
                                      <p:to>
                                        <p:strVal val="visible"/>
                                      </p:to>
                                    </p:set>
                                    <p:animEffect transition="in" filter="dissolve">
                                      <p:cBhvr>
                                        <p:cTn id="30" dur="500"/>
                                        <p:tgtEl>
                                          <p:spTgt spid="59395">
                                            <p:txEl>
                                              <p:pRg st="14" end="14"/>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9395">
                                            <p:txEl>
                                              <p:pRg st="15" end="15"/>
                                            </p:txEl>
                                          </p:spTgt>
                                        </p:tgtEl>
                                        <p:attrNameLst>
                                          <p:attrName>style.visibility</p:attrName>
                                        </p:attrNameLst>
                                      </p:cBhvr>
                                      <p:to>
                                        <p:strVal val="visible"/>
                                      </p:to>
                                    </p:set>
                                    <p:animEffect transition="in" filter="dissolve">
                                      <p:cBhvr>
                                        <p:cTn id="33" dur="500"/>
                                        <p:tgtEl>
                                          <p:spTgt spid="59395">
                                            <p:txEl>
                                              <p:pRg st="15" end="15"/>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9395">
                                            <p:txEl>
                                              <p:pRg st="16" end="16"/>
                                            </p:txEl>
                                          </p:spTgt>
                                        </p:tgtEl>
                                        <p:attrNameLst>
                                          <p:attrName>style.visibility</p:attrName>
                                        </p:attrNameLst>
                                      </p:cBhvr>
                                      <p:to>
                                        <p:strVal val="visible"/>
                                      </p:to>
                                    </p:set>
                                    <p:animEffect transition="in" filter="dissolve">
                                      <p:cBhvr>
                                        <p:cTn id="36" dur="500"/>
                                        <p:tgtEl>
                                          <p:spTgt spid="59395">
                                            <p:txEl>
                                              <p:pRg st="16" end="16"/>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9395">
                                            <p:txEl>
                                              <p:pRg st="17" end="17"/>
                                            </p:txEl>
                                          </p:spTgt>
                                        </p:tgtEl>
                                        <p:attrNameLst>
                                          <p:attrName>style.visibility</p:attrName>
                                        </p:attrNameLst>
                                      </p:cBhvr>
                                      <p:to>
                                        <p:strVal val="visible"/>
                                      </p:to>
                                    </p:set>
                                    <p:animEffect transition="in" filter="dissolve">
                                      <p:cBhvr>
                                        <p:cTn id="39" dur="500"/>
                                        <p:tgtEl>
                                          <p:spTgt spid="59395">
                                            <p:txEl>
                                              <p:pRg st="17" end="1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9395">
                                            <p:txEl>
                                              <p:pRg st="19" end="19"/>
                                            </p:txEl>
                                          </p:spTgt>
                                        </p:tgtEl>
                                        <p:attrNameLst>
                                          <p:attrName>style.visibility</p:attrName>
                                        </p:attrNameLst>
                                      </p:cBhvr>
                                      <p:to>
                                        <p:strVal val="visible"/>
                                      </p:to>
                                    </p:set>
                                    <p:animEffect transition="in" filter="dissolve">
                                      <p:cBhvr>
                                        <p:cTn id="44" dur="500"/>
                                        <p:tgtEl>
                                          <p:spTgt spid="59395">
                                            <p:txEl>
                                              <p:pRg st="19" end="19"/>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9395">
                                            <p:txEl>
                                              <p:pRg st="20" end="20"/>
                                            </p:txEl>
                                          </p:spTgt>
                                        </p:tgtEl>
                                        <p:attrNameLst>
                                          <p:attrName>style.visibility</p:attrName>
                                        </p:attrNameLst>
                                      </p:cBhvr>
                                      <p:to>
                                        <p:strVal val="visible"/>
                                      </p:to>
                                    </p:set>
                                    <p:animEffect transition="in" filter="dissolve">
                                      <p:cBhvr>
                                        <p:cTn id="47" dur="500"/>
                                        <p:tgtEl>
                                          <p:spTgt spid="5939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Distributed System?</a:t>
            </a:r>
          </a:p>
        </p:txBody>
      </p:sp>
      <p:grpSp>
        <p:nvGrpSpPr>
          <p:cNvPr id="11" name="Group 10"/>
          <p:cNvGrpSpPr/>
          <p:nvPr/>
        </p:nvGrpSpPr>
        <p:grpSpPr>
          <a:xfrm>
            <a:off x="144351" y="1412776"/>
            <a:ext cx="8964153" cy="2160240"/>
            <a:chOff x="144351" y="1412776"/>
            <a:chExt cx="8964153" cy="2160240"/>
          </a:xfrm>
        </p:grpSpPr>
        <p:pic>
          <p:nvPicPr>
            <p:cNvPr id="78849" name="Picture 1" descr="X:\ds\lectures\figs\Wikipedia-logo-v2.png"/>
            <p:cNvPicPr>
              <a:picLocks noChangeAspect="1" noChangeArrowheads="1"/>
            </p:cNvPicPr>
            <p:nvPr/>
          </p:nvPicPr>
          <p:blipFill>
            <a:blip r:embed="rId2" cstate="print"/>
            <a:srcRect/>
            <a:stretch>
              <a:fillRect/>
            </a:stretch>
          </p:blipFill>
          <p:spPr bwMode="auto">
            <a:xfrm>
              <a:off x="144351" y="1412776"/>
              <a:ext cx="2051385" cy="1872208"/>
            </a:xfrm>
            <a:prstGeom prst="rect">
              <a:avLst/>
            </a:prstGeom>
            <a:noFill/>
          </p:spPr>
        </p:pic>
        <p:sp>
          <p:nvSpPr>
            <p:cNvPr id="6" name="TextBox 5"/>
            <p:cNvSpPr txBox="1"/>
            <p:nvPr/>
          </p:nvSpPr>
          <p:spPr>
            <a:xfrm>
              <a:off x="2267744" y="1541691"/>
              <a:ext cx="6840760" cy="2031325"/>
            </a:xfrm>
            <a:prstGeom prst="rect">
              <a:avLst/>
            </a:prstGeom>
            <a:noFill/>
          </p:spPr>
          <p:txBody>
            <a:bodyPr wrap="square" rtlCol="0">
              <a:spAutoFit/>
            </a:bodyPr>
            <a:lstStyle/>
            <a:p>
              <a:pPr algn="ctr">
                <a:buNone/>
              </a:pPr>
              <a:r>
                <a:rPr lang="en-US" dirty="0"/>
                <a:t>A </a:t>
              </a:r>
              <a:r>
                <a:rPr lang="en-US" b="1" dirty="0"/>
                <a:t>Distributed System </a:t>
              </a:r>
              <a:r>
                <a:rPr lang="en-US" dirty="0"/>
                <a:t>is a </a:t>
              </a:r>
              <a:r>
                <a:rPr lang="en-US" b="1" dirty="0">
                  <a:solidFill>
                    <a:srgbClr val="C00000"/>
                  </a:solidFill>
                </a:rPr>
                <a:t>software system</a:t>
              </a:r>
            </a:p>
            <a:p>
              <a:pPr algn="ctr">
                <a:buNone/>
              </a:pPr>
              <a:r>
                <a:rPr lang="en-US" dirty="0"/>
                <a:t>in which components located on </a:t>
              </a:r>
              <a:r>
                <a:rPr lang="en-US" b="1" dirty="0">
                  <a:solidFill>
                    <a:srgbClr val="C00000"/>
                  </a:solidFill>
                </a:rPr>
                <a:t>networked computers</a:t>
              </a:r>
            </a:p>
            <a:p>
              <a:pPr algn="ctr">
                <a:buNone/>
              </a:pPr>
              <a:r>
                <a:rPr lang="en-US" b="1" dirty="0">
                  <a:solidFill>
                    <a:srgbClr val="C00000"/>
                  </a:solidFill>
                </a:rPr>
                <a:t>communicate</a:t>
              </a:r>
              <a:r>
                <a:rPr lang="en-US" dirty="0"/>
                <a:t> and </a:t>
              </a:r>
              <a:r>
                <a:rPr lang="en-US" b="1" dirty="0">
                  <a:solidFill>
                    <a:srgbClr val="C00000"/>
                  </a:solidFill>
                </a:rPr>
                <a:t>coordinate</a:t>
              </a:r>
              <a:r>
                <a:rPr lang="en-US" dirty="0"/>
                <a:t> their actions</a:t>
              </a:r>
            </a:p>
            <a:p>
              <a:pPr algn="ctr">
                <a:buNone/>
              </a:pPr>
              <a:r>
                <a:rPr lang="en-US" dirty="0"/>
                <a:t>by </a:t>
              </a:r>
              <a:r>
                <a:rPr lang="en-US" b="1" dirty="0">
                  <a:solidFill>
                    <a:srgbClr val="C00000"/>
                  </a:solidFill>
                </a:rPr>
                <a:t>passing messages</a:t>
              </a:r>
              <a:r>
                <a:rPr lang="en-US" dirty="0"/>
                <a:t>.</a:t>
              </a:r>
            </a:p>
            <a:p>
              <a:pPr algn="ctr"/>
              <a:endParaRPr lang="en-US" dirty="0">
                <a:sym typeface="Wingdings" pitchFamily="2" charset="2"/>
              </a:endParaRPr>
            </a:p>
            <a:p>
              <a:pPr algn="ctr"/>
              <a:r>
                <a:rPr lang="en-US" dirty="0">
                  <a:sym typeface="Wingdings" pitchFamily="2" charset="2"/>
                </a:rPr>
                <a:t>(Wikipedia)</a:t>
              </a:r>
              <a:endParaRPr lang="en-US" b="1" dirty="0">
                <a:solidFill>
                  <a:srgbClr val="C00000"/>
                </a:solidFill>
              </a:endParaRPr>
            </a:p>
            <a:p>
              <a:endParaRPr lang="en-US" dirty="0"/>
            </a:p>
          </p:txBody>
        </p:sp>
      </p:grpSp>
      <p:grpSp>
        <p:nvGrpSpPr>
          <p:cNvPr id="10" name="Group 9"/>
          <p:cNvGrpSpPr/>
          <p:nvPr/>
        </p:nvGrpSpPr>
        <p:grpSpPr>
          <a:xfrm>
            <a:off x="0" y="3717032"/>
            <a:ext cx="8964488" cy="2520280"/>
            <a:chOff x="0" y="3717032"/>
            <a:chExt cx="8964488" cy="2520280"/>
          </a:xfrm>
        </p:grpSpPr>
        <p:sp>
          <p:nvSpPr>
            <p:cNvPr id="8" name="TextBox 7"/>
            <p:cNvSpPr txBox="1"/>
            <p:nvPr/>
          </p:nvSpPr>
          <p:spPr>
            <a:xfrm>
              <a:off x="0" y="4327936"/>
              <a:ext cx="6372200" cy="1477328"/>
            </a:xfrm>
            <a:prstGeom prst="rect">
              <a:avLst/>
            </a:prstGeom>
            <a:noFill/>
          </p:spPr>
          <p:txBody>
            <a:bodyPr wrap="square" rtlCol="0">
              <a:spAutoFit/>
            </a:bodyPr>
            <a:lstStyle/>
            <a:p>
              <a:pPr algn="ctr">
                <a:buNone/>
              </a:pPr>
              <a:r>
                <a:rPr lang="en-US" dirty="0"/>
                <a:t>You know you have a </a:t>
              </a:r>
              <a:r>
                <a:rPr lang="en-US" b="1" dirty="0"/>
                <a:t>Distributed System</a:t>
              </a:r>
              <a:r>
                <a:rPr lang="en-US" dirty="0"/>
                <a:t> when</a:t>
              </a:r>
            </a:p>
            <a:p>
              <a:pPr algn="ctr">
                <a:buNone/>
              </a:pPr>
              <a:r>
                <a:rPr lang="en-US" dirty="0"/>
                <a:t>the </a:t>
              </a:r>
              <a:r>
                <a:rPr lang="en-US" b="1" dirty="0">
                  <a:solidFill>
                    <a:srgbClr val="C00000"/>
                  </a:solidFill>
                </a:rPr>
                <a:t>crash </a:t>
              </a:r>
              <a:r>
                <a:rPr lang="en-US" dirty="0"/>
                <a:t>of a </a:t>
              </a:r>
              <a:r>
                <a:rPr lang="en-US" b="1" dirty="0">
                  <a:solidFill>
                    <a:srgbClr val="C00000"/>
                  </a:solidFill>
                </a:rPr>
                <a:t>computer you have never heard of</a:t>
              </a:r>
              <a:endParaRPr lang="en-US" dirty="0"/>
            </a:p>
            <a:p>
              <a:pPr algn="ctr">
                <a:buNone/>
              </a:pPr>
              <a:r>
                <a:rPr lang="en-US" dirty="0"/>
                <a:t>stops you from getting any work done! </a:t>
              </a:r>
              <a:r>
                <a:rPr lang="en-US" dirty="0">
                  <a:sym typeface="Wingdings" pitchFamily="2" charset="2"/>
                </a:rPr>
                <a:t></a:t>
              </a:r>
            </a:p>
            <a:p>
              <a:pPr algn="ctr">
                <a:buNone/>
              </a:pPr>
              <a:endParaRPr lang="en-US" b="1" dirty="0">
                <a:solidFill>
                  <a:srgbClr val="C00000"/>
                </a:solidFill>
                <a:sym typeface="Wingdings" pitchFamily="2" charset="2"/>
              </a:endParaRPr>
            </a:p>
            <a:p>
              <a:pPr algn="ctr">
                <a:buNone/>
              </a:pPr>
              <a:r>
                <a:rPr lang="en-US" dirty="0">
                  <a:sym typeface="Wingdings" pitchFamily="2" charset="2"/>
                </a:rPr>
                <a:t>(Leslie </a:t>
              </a:r>
              <a:r>
                <a:rPr lang="en-US" dirty="0" err="1">
                  <a:sym typeface="Wingdings" pitchFamily="2" charset="2"/>
                </a:rPr>
                <a:t>Lamport</a:t>
              </a:r>
              <a:r>
                <a:rPr lang="en-US" dirty="0">
                  <a:sym typeface="Wingdings" pitchFamily="2" charset="2"/>
                </a:rPr>
                <a:t>)</a:t>
              </a:r>
              <a:endParaRPr lang="en-US" dirty="0"/>
            </a:p>
          </p:txBody>
        </p:sp>
        <p:pic>
          <p:nvPicPr>
            <p:cNvPr id="9" name="Picture 2" descr="X:\ds\lectures\figs\leslielamport.jpg"/>
            <p:cNvPicPr>
              <a:picLocks noChangeAspect="1" noChangeArrowheads="1"/>
            </p:cNvPicPr>
            <p:nvPr/>
          </p:nvPicPr>
          <p:blipFill>
            <a:blip r:embed="rId3" cstate="print"/>
            <a:srcRect/>
            <a:stretch>
              <a:fillRect/>
            </a:stretch>
          </p:blipFill>
          <p:spPr bwMode="auto">
            <a:xfrm>
              <a:off x="6444208" y="3717032"/>
              <a:ext cx="2520280" cy="2520280"/>
            </a:xfrm>
            <a:prstGeom prst="rect">
              <a:avLst/>
            </a:prstGeom>
            <a:noFill/>
          </p:spPr>
        </p:pic>
      </p:grpSp>
      <p:sp>
        <p:nvSpPr>
          <p:cNvPr id="12" name="11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Internet Traffic</a:t>
            </a:r>
            <a:endParaRPr lang="el-GR"/>
          </a:p>
        </p:txBody>
      </p:sp>
      <p:pic>
        <p:nvPicPr>
          <p:cNvPr id="22531" name="Picture 4" descr="internet_traffic"/>
          <p:cNvPicPr>
            <a:picLocks noChangeAspect="1" noChangeArrowheads="1"/>
          </p:cNvPicPr>
          <p:nvPr/>
        </p:nvPicPr>
        <p:blipFill>
          <a:blip r:embed="rId3" cstate="print"/>
          <a:srcRect/>
          <a:stretch>
            <a:fillRect/>
          </a:stretch>
        </p:blipFill>
        <p:spPr bwMode="auto">
          <a:xfrm>
            <a:off x="771525" y="1466850"/>
            <a:ext cx="7610475" cy="4857750"/>
          </a:xfrm>
          <a:prstGeom prst="rect">
            <a:avLst/>
          </a:prstGeom>
          <a:noFill/>
          <a:ln w="9525">
            <a:noFill/>
            <a:miter lim="800000"/>
            <a:headEnd/>
            <a:tailEnd/>
          </a:ln>
        </p:spPr>
      </p:pic>
      <p:sp>
        <p:nvSpPr>
          <p:cNvPr id="22532" name="Text Box 6"/>
          <p:cNvSpPr txBox="1">
            <a:spLocks noChangeArrowheads="1"/>
          </p:cNvSpPr>
          <p:nvPr/>
        </p:nvSpPr>
        <p:spPr bwMode="auto">
          <a:xfrm>
            <a:off x="1219200" y="4343400"/>
            <a:ext cx="685800" cy="244475"/>
          </a:xfrm>
          <a:prstGeom prst="rect">
            <a:avLst/>
          </a:prstGeom>
          <a:noFill/>
          <a:ln w="9525" algn="ctr">
            <a:noFill/>
            <a:miter lim="800000"/>
            <a:headEnd/>
            <a:tailEnd/>
          </a:ln>
        </p:spPr>
        <p:txBody>
          <a:bodyPr lIns="0" tIns="0" rIns="0" bIns="0">
            <a:spAutoFit/>
          </a:bodyPr>
          <a:lstStyle/>
          <a:p>
            <a:pPr algn="ctr">
              <a:spcBef>
                <a:spcPct val="50000"/>
              </a:spcBef>
              <a:buFont typeface="Wingdings" pitchFamily="2" charset="2"/>
              <a:buNone/>
            </a:pPr>
            <a:r>
              <a:rPr lang="en-US" sz="1600" b="1"/>
              <a:t>FTP</a:t>
            </a:r>
            <a:endParaRPr lang="el-GR" sz="1600" b="1"/>
          </a:p>
        </p:txBody>
      </p:sp>
      <p:sp>
        <p:nvSpPr>
          <p:cNvPr id="22533" name="Text Box 7"/>
          <p:cNvSpPr txBox="1">
            <a:spLocks noChangeArrowheads="1"/>
          </p:cNvSpPr>
          <p:nvPr/>
        </p:nvSpPr>
        <p:spPr bwMode="auto">
          <a:xfrm rot="535916">
            <a:off x="1041400" y="4845050"/>
            <a:ext cx="685800" cy="244475"/>
          </a:xfrm>
          <a:prstGeom prst="rect">
            <a:avLst/>
          </a:prstGeom>
          <a:noFill/>
          <a:ln w="9525" algn="ctr">
            <a:noFill/>
            <a:miter lim="800000"/>
            <a:headEnd/>
            <a:tailEnd/>
          </a:ln>
        </p:spPr>
        <p:txBody>
          <a:bodyPr lIns="0" tIns="0" rIns="0" bIns="0">
            <a:spAutoFit/>
          </a:bodyPr>
          <a:lstStyle/>
          <a:p>
            <a:pPr algn="ctr">
              <a:spcBef>
                <a:spcPct val="50000"/>
              </a:spcBef>
              <a:buFont typeface="Wingdings" pitchFamily="2" charset="2"/>
              <a:buNone/>
            </a:pPr>
            <a:r>
              <a:rPr lang="en-US" sz="1600" b="1">
                <a:solidFill>
                  <a:schemeClr val="bg1"/>
                </a:solidFill>
              </a:rPr>
              <a:t>email</a:t>
            </a:r>
            <a:endParaRPr lang="el-GR" sz="1600" b="1">
              <a:solidFill>
                <a:schemeClr val="bg1"/>
              </a:solidFill>
            </a:endParaRPr>
          </a:p>
        </p:txBody>
      </p:sp>
      <p:sp>
        <p:nvSpPr>
          <p:cNvPr id="22534" name="Text Box 8"/>
          <p:cNvSpPr txBox="1">
            <a:spLocks noChangeArrowheads="1"/>
          </p:cNvSpPr>
          <p:nvPr/>
        </p:nvSpPr>
        <p:spPr bwMode="auto">
          <a:xfrm>
            <a:off x="2667000" y="3657600"/>
            <a:ext cx="685800" cy="244475"/>
          </a:xfrm>
          <a:prstGeom prst="rect">
            <a:avLst/>
          </a:prstGeom>
          <a:noFill/>
          <a:ln w="9525" algn="ctr">
            <a:noFill/>
            <a:miter lim="800000"/>
            <a:headEnd/>
            <a:tailEnd/>
          </a:ln>
        </p:spPr>
        <p:txBody>
          <a:bodyPr lIns="0" tIns="0" rIns="0" bIns="0">
            <a:spAutoFit/>
          </a:bodyPr>
          <a:lstStyle/>
          <a:p>
            <a:pPr algn="ctr">
              <a:spcBef>
                <a:spcPct val="50000"/>
              </a:spcBef>
              <a:buFont typeface="Wingdings" pitchFamily="2" charset="2"/>
              <a:buNone/>
            </a:pPr>
            <a:r>
              <a:rPr lang="en-US" sz="1600" b="1"/>
              <a:t>Web</a:t>
            </a:r>
            <a:endParaRPr lang="el-GR" sz="1600" b="1"/>
          </a:p>
        </p:txBody>
      </p:sp>
      <p:sp>
        <p:nvSpPr>
          <p:cNvPr id="22535" name="Text Box 9"/>
          <p:cNvSpPr txBox="1">
            <a:spLocks noChangeArrowheads="1"/>
          </p:cNvSpPr>
          <p:nvPr/>
        </p:nvSpPr>
        <p:spPr bwMode="auto">
          <a:xfrm>
            <a:off x="4876800" y="3657600"/>
            <a:ext cx="685800" cy="244475"/>
          </a:xfrm>
          <a:prstGeom prst="rect">
            <a:avLst/>
          </a:prstGeom>
          <a:noFill/>
          <a:ln w="9525" algn="ctr">
            <a:noFill/>
            <a:miter lim="800000"/>
            <a:headEnd/>
            <a:tailEnd/>
          </a:ln>
        </p:spPr>
        <p:txBody>
          <a:bodyPr lIns="0" tIns="0" rIns="0" bIns="0">
            <a:spAutoFit/>
          </a:bodyPr>
          <a:lstStyle/>
          <a:p>
            <a:pPr algn="ctr">
              <a:spcBef>
                <a:spcPct val="50000"/>
              </a:spcBef>
              <a:buFont typeface="Wingdings" pitchFamily="2" charset="2"/>
              <a:buNone/>
            </a:pPr>
            <a:r>
              <a:rPr lang="en-US" sz="1600" b="1"/>
              <a:t>P2P</a:t>
            </a:r>
            <a:endParaRPr lang="el-GR" sz="1600" b="1"/>
          </a:p>
        </p:txBody>
      </p:sp>
      <p:sp>
        <p:nvSpPr>
          <p:cNvPr id="8" name="7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16"/>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Internet Traffic</a:t>
            </a:r>
            <a:endParaRPr lang="el-GR"/>
          </a:p>
        </p:txBody>
      </p:sp>
      <p:pic>
        <p:nvPicPr>
          <p:cNvPr id="125954" name="Picture 2" descr="X:\ds\lectures\figs\growth-of-p2p.jpg"/>
          <p:cNvPicPr>
            <a:picLocks noChangeAspect="1" noChangeArrowheads="1"/>
          </p:cNvPicPr>
          <p:nvPr/>
        </p:nvPicPr>
        <p:blipFill>
          <a:blip r:embed="rId3" cstate="print"/>
          <a:srcRect/>
          <a:stretch>
            <a:fillRect/>
          </a:stretch>
        </p:blipFill>
        <p:spPr bwMode="auto">
          <a:xfrm>
            <a:off x="1403648" y="1556792"/>
            <a:ext cx="6336704" cy="4796533"/>
          </a:xfrm>
          <a:prstGeom prst="rect">
            <a:avLst/>
          </a:prstGeom>
          <a:noFill/>
        </p:spPr>
      </p:pic>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16"/>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Peer-to-Peer</a:t>
            </a:r>
            <a:br>
              <a:rPr lang="en-US" dirty="0"/>
            </a:br>
            <a:r>
              <a:rPr lang="en-US" dirty="0"/>
              <a:t>Definition</a:t>
            </a:r>
          </a:p>
        </p:txBody>
      </p:sp>
      <p:sp>
        <p:nvSpPr>
          <p:cNvPr id="5" name="Subtitle 4"/>
          <p:cNvSpPr>
            <a:spLocks noGrp="1"/>
          </p:cNvSpPr>
          <p:nvPr>
            <p:ph type="subTitle" idx="1"/>
          </p:nvPr>
        </p:nvSpPr>
        <p:spPr/>
        <p:txBody>
          <a:bodyPr/>
          <a:lstStyle/>
          <a:p>
            <a:endParaRPr lang="en-US"/>
          </a:p>
        </p:txBody>
      </p:sp>
      <p:sp>
        <p:nvSpPr>
          <p:cNvPr id="6" name="5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8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Is application  </a:t>
            </a:r>
            <a:r>
              <a:rPr lang="en-US" i="1"/>
              <a:t>XYZ </a:t>
            </a:r>
            <a:r>
              <a:rPr lang="en-US"/>
              <a:t> P2P?</a:t>
            </a:r>
          </a:p>
        </p:txBody>
      </p:sp>
      <p:sp>
        <p:nvSpPr>
          <p:cNvPr id="73731" name="Rectangle 3"/>
          <p:cNvSpPr>
            <a:spLocks noGrp="1" noChangeArrowheads="1"/>
          </p:cNvSpPr>
          <p:nvPr>
            <p:ph type="body" idx="1"/>
          </p:nvPr>
        </p:nvSpPr>
        <p:spPr>
          <a:xfrm>
            <a:off x="457200" y="1828800"/>
            <a:ext cx="8229600" cy="4887913"/>
          </a:xfrm>
        </p:spPr>
        <p:txBody>
          <a:bodyPr/>
          <a:lstStyle/>
          <a:p>
            <a:pPr eaLnBrk="1" hangingPunct="1">
              <a:lnSpc>
                <a:spcPct val="90000"/>
              </a:lnSpc>
            </a:pPr>
            <a:r>
              <a:rPr lang="en-US" sz="1900"/>
              <a:t>Do nodes contribute to the system?</a:t>
            </a:r>
          </a:p>
          <a:p>
            <a:pPr eaLnBrk="1" hangingPunct="1">
              <a:lnSpc>
                <a:spcPct val="90000"/>
              </a:lnSpc>
            </a:pPr>
            <a:endParaRPr lang="en-US" sz="1900"/>
          </a:p>
          <a:p>
            <a:pPr eaLnBrk="1" hangingPunct="1">
              <a:lnSpc>
                <a:spcPct val="90000"/>
              </a:lnSpc>
            </a:pPr>
            <a:r>
              <a:rPr lang="en-US" sz="1900"/>
              <a:t>Do nodes collectively carry out a service?</a:t>
            </a:r>
          </a:p>
          <a:p>
            <a:pPr eaLnBrk="1" hangingPunct="1">
              <a:lnSpc>
                <a:spcPct val="90000"/>
              </a:lnSpc>
            </a:pPr>
            <a:endParaRPr lang="en-US" sz="1900"/>
          </a:p>
          <a:p>
            <a:pPr eaLnBrk="1" hangingPunct="1">
              <a:lnSpc>
                <a:spcPct val="90000"/>
              </a:lnSpc>
            </a:pPr>
            <a:r>
              <a:rPr lang="en-US" sz="1900"/>
              <a:t>Are variable connectivity and temporary network addresses the norm?</a:t>
            </a:r>
          </a:p>
          <a:p>
            <a:pPr lvl="1" eaLnBrk="1" hangingPunct="1">
              <a:lnSpc>
                <a:spcPct val="90000"/>
              </a:lnSpc>
            </a:pPr>
            <a:endParaRPr lang="en-US"/>
          </a:p>
          <a:p>
            <a:pPr eaLnBrk="1" hangingPunct="1">
              <a:lnSpc>
                <a:spcPct val="90000"/>
              </a:lnSpc>
            </a:pPr>
            <a:r>
              <a:rPr lang="en-US" sz="1900"/>
              <a:t>Do nodes have significant autonomy?</a:t>
            </a:r>
          </a:p>
          <a:p>
            <a:pPr eaLnBrk="1" hangingPunct="1">
              <a:lnSpc>
                <a:spcPct val="90000"/>
              </a:lnSpc>
            </a:pPr>
            <a:endParaRPr lang="en-US" sz="1900"/>
          </a:p>
          <a:p>
            <a:pPr eaLnBrk="1" hangingPunct="1">
              <a:lnSpc>
                <a:spcPct val="90000"/>
              </a:lnSpc>
            </a:pPr>
            <a:r>
              <a:rPr lang="en-US" sz="1900"/>
              <a:t>Can they (generally) be heterogeneous?</a:t>
            </a:r>
          </a:p>
          <a:p>
            <a:pPr lvl="1" eaLnBrk="1" hangingPunct="1">
              <a:lnSpc>
                <a:spcPct val="90000"/>
              </a:lnSpc>
            </a:pPr>
            <a:endParaRPr lang="en-US"/>
          </a:p>
          <a:p>
            <a:pPr eaLnBrk="1" hangingPunct="1">
              <a:lnSpc>
                <a:spcPct val="90000"/>
              </a:lnSpc>
            </a:pPr>
            <a:r>
              <a:rPr lang="en-US" sz="1900"/>
              <a:t>Who owns the hardware?</a:t>
            </a:r>
            <a:endParaRPr lang="en-US" sz="2400"/>
          </a:p>
          <a:p>
            <a:pPr lvl="1" eaLnBrk="1" hangingPunct="1">
              <a:lnSpc>
                <a:spcPct val="90000"/>
              </a:lnSpc>
            </a:pPr>
            <a:r>
              <a:rPr lang="en-US" sz="1800"/>
              <a:t>Single-administered entity?</a:t>
            </a:r>
          </a:p>
          <a:p>
            <a:pPr lvl="1" eaLnBrk="1" hangingPunct="1">
              <a:lnSpc>
                <a:spcPct val="90000"/>
              </a:lnSpc>
            </a:pPr>
            <a:r>
              <a:rPr lang="en-US" sz="1800"/>
              <a:t>Distributed among participating users?</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1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2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fade">
                                      <p:cBhvr>
                                        <p:cTn id="12" dur="200"/>
                                        <p:tgtEl>
                                          <p:spTgt spid="737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731">
                                            <p:txEl>
                                              <p:pRg st="4" end="4"/>
                                            </p:txEl>
                                          </p:spTgt>
                                        </p:tgtEl>
                                        <p:attrNameLst>
                                          <p:attrName>style.visibility</p:attrName>
                                        </p:attrNameLst>
                                      </p:cBhvr>
                                      <p:to>
                                        <p:strVal val="visible"/>
                                      </p:to>
                                    </p:set>
                                    <p:animEffect transition="in" filter="fade">
                                      <p:cBhvr>
                                        <p:cTn id="17" dur="200"/>
                                        <p:tgtEl>
                                          <p:spTgt spid="737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731">
                                            <p:txEl>
                                              <p:pRg st="6" end="6"/>
                                            </p:txEl>
                                          </p:spTgt>
                                        </p:tgtEl>
                                        <p:attrNameLst>
                                          <p:attrName>style.visibility</p:attrName>
                                        </p:attrNameLst>
                                      </p:cBhvr>
                                      <p:to>
                                        <p:strVal val="visible"/>
                                      </p:to>
                                    </p:set>
                                    <p:animEffect transition="in" filter="fade">
                                      <p:cBhvr>
                                        <p:cTn id="22" dur="200"/>
                                        <p:tgtEl>
                                          <p:spTgt spid="7373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3731">
                                            <p:txEl>
                                              <p:pRg st="8" end="8"/>
                                            </p:txEl>
                                          </p:spTgt>
                                        </p:tgtEl>
                                        <p:attrNameLst>
                                          <p:attrName>style.visibility</p:attrName>
                                        </p:attrNameLst>
                                      </p:cBhvr>
                                      <p:to>
                                        <p:strVal val="visible"/>
                                      </p:to>
                                    </p:set>
                                    <p:animEffect transition="in" filter="fade">
                                      <p:cBhvr>
                                        <p:cTn id="27" dur="200"/>
                                        <p:tgtEl>
                                          <p:spTgt spid="7373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3731">
                                            <p:txEl>
                                              <p:pRg st="10" end="10"/>
                                            </p:txEl>
                                          </p:spTgt>
                                        </p:tgtEl>
                                        <p:attrNameLst>
                                          <p:attrName>style.visibility</p:attrName>
                                        </p:attrNameLst>
                                      </p:cBhvr>
                                      <p:to>
                                        <p:strVal val="visible"/>
                                      </p:to>
                                    </p:set>
                                    <p:animEffect transition="in" filter="fade">
                                      <p:cBhvr>
                                        <p:cTn id="32" dur="200"/>
                                        <p:tgtEl>
                                          <p:spTgt spid="73731">
                                            <p:txEl>
                                              <p:pRg st="10" end="1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3731">
                                            <p:txEl>
                                              <p:pRg st="11" end="11"/>
                                            </p:txEl>
                                          </p:spTgt>
                                        </p:tgtEl>
                                        <p:attrNameLst>
                                          <p:attrName>style.visibility</p:attrName>
                                        </p:attrNameLst>
                                      </p:cBhvr>
                                      <p:to>
                                        <p:strVal val="visible"/>
                                      </p:to>
                                    </p:set>
                                    <p:animEffect transition="in" filter="fade">
                                      <p:cBhvr>
                                        <p:cTn id="35" dur="200"/>
                                        <p:tgtEl>
                                          <p:spTgt spid="73731">
                                            <p:txEl>
                                              <p:pRg st="11" end="1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3731">
                                            <p:txEl>
                                              <p:pRg st="12" end="12"/>
                                            </p:txEl>
                                          </p:spTgt>
                                        </p:tgtEl>
                                        <p:attrNameLst>
                                          <p:attrName>style.visibility</p:attrName>
                                        </p:attrNameLst>
                                      </p:cBhvr>
                                      <p:to>
                                        <p:strVal val="visible"/>
                                      </p:to>
                                    </p:set>
                                    <p:animEffect transition="in" filter="fade">
                                      <p:cBhvr>
                                        <p:cTn id="38" dur="200"/>
                                        <p:tgtEl>
                                          <p:spTgt spid="737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p:txBody>
          <a:bodyPr/>
          <a:lstStyle/>
          <a:p>
            <a:pPr eaLnBrk="1" hangingPunct="1"/>
            <a:r>
              <a:rPr lang="en-US"/>
              <a:t>A better definition</a:t>
            </a:r>
          </a:p>
        </p:txBody>
      </p:sp>
      <p:sp>
        <p:nvSpPr>
          <p:cNvPr id="75779" name="Rectangle 3"/>
          <p:cNvSpPr>
            <a:spLocks noGrp="1" noChangeArrowheads="1"/>
          </p:cNvSpPr>
          <p:nvPr>
            <p:ph type="body" idx="1"/>
          </p:nvPr>
        </p:nvSpPr>
        <p:spPr/>
        <p:txBody>
          <a:bodyPr/>
          <a:lstStyle/>
          <a:p>
            <a:pPr marL="457200" indent="-457200" eaLnBrk="1" hangingPunct="1">
              <a:buFont typeface="Wingdings" pitchFamily="2" charset="2"/>
              <a:buNone/>
            </a:pPr>
            <a:r>
              <a:rPr lang="en-US" b="1" u="sng" dirty="0"/>
              <a:t>P2P is a class of systems where:</a:t>
            </a:r>
            <a:endParaRPr lang="en-US" sz="2100" b="1" u="sng" dirty="0"/>
          </a:p>
          <a:p>
            <a:pPr marL="457200" indent="-457200" eaLnBrk="1" hangingPunct="1"/>
            <a:endParaRPr lang="en-US" sz="2100" b="1" u="sng" dirty="0"/>
          </a:p>
          <a:p>
            <a:pPr marL="457200" indent="-457200" eaLnBrk="1" hangingPunct="1"/>
            <a:r>
              <a:rPr lang="en-US" sz="2100" dirty="0"/>
              <a:t>Resources available at the </a:t>
            </a:r>
            <a:r>
              <a:rPr lang="en-US" sz="2100" b="1" dirty="0">
                <a:solidFill>
                  <a:srgbClr val="C00000"/>
                </a:solidFill>
              </a:rPr>
              <a:t>edges of the Internet </a:t>
            </a:r>
            <a:r>
              <a:rPr lang="en-US" sz="2100" dirty="0"/>
              <a:t>are utilized:</a:t>
            </a:r>
          </a:p>
          <a:p>
            <a:pPr marL="914400" lvl="1" indent="-342900" eaLnBrk="1" hangingPunct="1"/>
            <a:r>
              <a:rPr lang="en-US" sz="1900" dirty="0"/>
              <a:t>Storage</a:t>
            </a:r>
          </a:p>
          <a:p>
            <a:pPr marL="914400" lvl="1" indent="-342900" eaLnBrk="1" hangingPunct="1"/>
            <a:r>
              <a:rPr lang="en-US" sz="1900" dirty="0"/>
              <a:t>CPU cycles</a:t>
            </a:r>
          </a:p>
          <a:p>
            <a:pPr marL="914400" lvl="1" indent="-342900" eaLnBrk="1" hangingPunct="1"/>
            <a:r>
              <a:rPr lang="en-US" sz="1900" dirty="0"/>
              <a:t>Bandwidth</a:t>
            </a:r>
          </a:p>
          <a:p>
            <a:pPr marL="914400" lvl="1" indent="-342900" eaLnBrk="1" hangingPunct="1"/>
            <a:r>
              <a:rPr lang="en-US" sz="1900" dirty="0"/>
              <a:t>Content</a:t>
            </a:r>
          </a:p>
          <a:p>
            <a:pPr marL="914400" lvl="1" indent="-342900" eaLnBrk="1" hangingPunct="1"/>
            <a:r>
              <a:rPr lang="en-US" sz="1900" dirty="0"/>
              <a:t>Human presence</a:t>
            </a:r>
          </a:p>
          <a:p>
            <a:pPr marL="2012950" lvl="2" indent="-461963" eaLnBrk="1" hangingPunct="1"/>
            <a:endParaRPr lang="en-US" dirty="0"/>
          </a:p>
          <a:p>
            <a:pPr marL="457200" indent="-457200" eaLnBrk="1" hangingPunct="1"/>
            <a:r>
              <a:rPr lang="en-US" sz="2100" dirty="0"/>
              <a:t>Service is carried out collectively</a:t>
            </a:r>
          </a:p>
          <a:p>
            <a:pPr marL="914400" lvl="1" indent="-342900" eaLnBrk="1" hangingPunct="1"/>
            <a:r>
              <a:rPr lang="en-US" sz="1900" dirty="0"/>
              <a:t>Nodes share both </a:t>
            </a:r>
            <a:r>
              <a:rPr lang="en-US" sz="1900" b="1" dirty="0">
                <a:solidFill>
                  <a:srgbClr val="C00000"/>
                </a:solidFill>
              </a:rPr>
              <a:t>benefits</a:t>
            </a:r>
            <a:r>
              <a:rPr lang="en-US" sz="1900" dirty="0"/>
              <a:t> and </a:t>
            </a:r>
            <a:r>
              <a:rPr lang="en-US" sz="1900" b="1" dirty="0">
                <a:solidFill>
                  <a:srgbClr val="C00000"/>
                </a:solidFill>
              </a:rPr>
              <a:t>duties</a:t>
            </a:r>
          </a:p>
          <a:p>
            <a:pPr marL="914400" lvl="1" indent="-342900" eaLnBrk="1" hangingPunct="1"/>
            <a:endParaRPr lang="en-US" sz="1900" dirty="0"/>
          </a:p>
          <a:p>
            <a:pPr marL="457200" indent="-457200" eaLnBrk="1" hangingPunct="1"/>
            <a:r>
              <a:rPr lang="en-US" sz="2100" b="1" dirty="0">
                <a:solidFill>
                  <a:srgbClr val="C00000"/>
                </a:solidFill>
              </a:rPr>
              <a:t>Irregularities</a:t>
            </a:r>
            <a:r>
              <a:rPr lang="en-US" sz="2100" dirty="0"/>
              <a:t> and </a:t>
            </a:r>
            <a:r>
              <a:rPr lang="en-US" sz="2100" b="1" dirty="0">
                <a:solidFill>
                  <a:srgbClr val="C00000"/>
                </a:solidFill>
              </a:rPr>
              <a:t>dynamicity</a:t>
            </a:r>
            <a:r>
              <a:rPr lang="en-US" sz="2100" dirty="0"/>
              <a:t> are treated as the norm</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7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77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7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77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77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79">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779">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57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Main advantages of P2P</a:t>
            </a:r>
            <a:endParaRPr lang="el-GR"/>
          </a:p>
        </p:txBody>
      </p:sp>
      <p:sp>
        <p:nvSpPr>
          <p:cNvPr id="77827" name="Rectangle 3"/>
          <p:cNvSpPr>
            <a:spLocks noGrp="1" noChangeArrowheads="1"/>
          </p:cNvSpPr>
          <p:nvPr>
            <p:ph type="body" idx="1"/>
          </p:nvPr>
        </p:nvSpPr>
        <p:spPr>
          <a:xfrm>
            <a:off x="536575" y="1905000"/>
            <a:ext cx="8061325" cy="4495800"/>
          </a:xfrm>
        </p:spPr>
        <p:txBody>
          <a:bodyPr/>
          <a:lstStyle/>
          <a:p>
            <a:pPr eaLnBrk="1" hangingPunct="1">
              <a:lnSpc>
                <a:spcPct val="80000"/>
              </a:lnSpc>
            </a:pPr>
            <a:r>
              <a:rPr lang="en-US" sz="1900"/>
              <a:t>Inherently scalable:</a:t>
            </a:r>
          </a:p>
          <a:p>
            <a:pPr lvl="1" eaLnBrk="1" hangingPunct="1">
              <a:lnSpc>
                <a:spcPct val="80000"/>
              </a:lnSpc>
            </a:pPr>
            <a:r>
              <a:rPr lang="en-US" sz="1900"/>
              <a:t>higher demand </a:t>
            </a:r>
            <a:r>
              <a:rPr lang="en-US" sz="1900">
                <a:sym typeface="Wingdings" pitchFamily="2" charset="2"/>
              </a:rPr>
              <a:t> higher contribution!</a:t>
            </a:r>
          </a:p>
          <a:p>
            <a:pPr lvl="1" eaLnBrk="1" hangingPunct="1">
              <a:lnSpc>
                <a:spcPct val="80000"/>
              </a:lnSpc>
            </a:pPr>
            <a:endParaRPr lang="en-US" sz="1900">
              <a:sym typeface="Wingdings" pitchFamily="2" charset="2"/>
            </a:endParaRPr>
          </a:p>
          <a:p>
            <a:pPr eaLnBrk="1" hangingPunct="1">
              <a:lnSpc>
                <a:spcPct val="80000"/>
              </a:lnSpc>
            </a:pPr>
            <a:r>
              <a:rPr lang="en-US" sz="1900"/>
              <a:t>Increased (massive) aggregate capacity</a:t>
            </a:r>
          </a:p>
          <a:p>
            <a:pPr eaLnBrk="1" hangingPunct="1">
              <a:lnSpc>
                <a:spcPct val="80000"/>
              </a:lnSpc>
            </a:pPr>
            <a:endParaRPr lang="en-US" sz="1900"/>
          </a:p>
          <a:p>
            <a:pPr eaLnBrk="1" hangingPunct="1">
              <a:lnSpc>
                <a:spcPct val="80000"/>
              </a:lnSpc>
            </a:pPr>
            <a:r>
              <a:rPr lang="en-US" sz="1900"/>
              <a:t>Utilize otherwise wasted resources</a:t>
            </a:r>
          </a:p>
          <a:p>
            <a:pPr eaLnBrk="1" hangingPunct="1">
              <a:lnSpc>
                <a:spcPct val="80000"/>
              </a:lnSpc>
            </a:pPr>
            <a:endParaRPr lang="en-US" sz="1900"/>
          </a:p>
          <a:p>
            <a:pPr eaLnBrk="1" hangingPunct="1">
              <a:lnSpc>
                <a:spcPct val="80000"/>
              </a:lnSpc>
            </a:pPr>
            <a:r>
              <a:rPr lang="en-US" sz="1900"/>
              <a:t>Distribute load and administration</a:t>
            </a:r>
            <a:endParaRPr lang="en-US" sz="2100"/>
          </a:p>
          <a:p>
            <a:pPr eaLnBrk="1" hangingPunct="1">
              <a:lnSpc>
                <a:spcPct val="80000"/>
              </a:lnSpc>
            </a:pPr>
            <a:endParaRPr lang="en-US" sz="1900"/>
          </a:p>
          <a:p>
            <a:pPr eaLnBrk="1" hangingPunct="1">
              <a:lnSpc>
                <a:spcPct val="80000"/>
              </a:lnSpc>
            </a:pPr>
            <a:r>
              <a:rPr lang="en-US" sz="1900"/>
              <a:t>Designed to be fault tolerant</a:t>
            </a:r>
          </a:p>
          <a:p>
            <a:pPr eaLnBrk="1" hangingPunct="1">
              <a:lnSpc>
                <a:spcPct val="80000"/>
              </a:lnSpc>
            </a:pPr>
            <a:endParaRPr lang="en-US" sz="1900"/>
          </a:p>
          <a:p>
            <a:pPr eaLnBrk="1" hangingPunct="1">
              <a:lnSpc>
                <a:spcPct val="80000"/>
              </a:lnSpc>
            </a:pPr>
            <a:r>
              <a:rPr lang="en-US" sz="1900"/>
              <a:t>Inherently handle dynamic conditions</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2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200"/>
                                        <p:tgtEl>
                                          <p:spTgt spid="778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827">
                                            <p:txEl>
                                              <p:pRg st="1" end="1"/>
                                            </p:txEl>
                                          </p:spTgt>
                                        </p:tgtEl>
                                        <p:attrNameLst>
                                          <p:attrName>style.visibility</p:attrName>
                                        </p:attrNameLst>
                                      </p:cBhvr>
                                      <p:to>
                                        <p:strVal val="visible"/>
                                      </p:to>
                                    </p:set>
                                    <p:animEffect transition="in" filter="fade">
                                      <p:cBhvr>
                                        <p:cTn id="10" dur="200"/>
                                        <p:tgtEl>
                                          <p:spTgt spid="778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animEffect transition="in" filter="fade">
                                      <p:cBhvr>
                                        <p:cTn id="15" dur="200"/>
                                        <p:tgtEl>
                                          <p:spTgt spid="7782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7827">
                                            <p:txEl>
                                              <p:pRg st="5" end="5"/>
                                            </p:txEl>
                                          </p:spTgt>
                                        </p:tgtEl>
                                        <p:attrNameLst>
                                          <p:attrName>style.visibility</p:attrName>
                                        </p:attrNameLst>
                                      </p:cBhvr>
                                      <p:to>
                                        <p:strVal val="visible"/>
                                      </p:to>
                                    </p:set>
                                    <p:animEffect transition="in" filter="fade">
                                      <p:cBhvr>
                                        <p:cTn id="20" dur="200"/>
                                        <p:tgtEl>
                                          <p:spTgt spid="7782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7827">
                                            <p:txEl>
                                              <p:pRg st="7" end="7"/>
                                            </p:txEl>
                                          </p:spTgt>
                                        </p:tgtEl>
                                        <p:attrNameLst>
                                          <p:attrName>style.visibility</p:attrName>
                                        </p:attrNameLst>
                                      </p:cBhvr>
                                      <p:to>
                                        <p:strVal val="visible"/>
                                      </p:to>
                                    </p:set>
                                    <p:animEffect transition="in" filter="fade">
                                      <p:cBhvr>
                                        <p:cTn id="25" dur="200"/>
                                        <p:tgtEl>
                                          <p:spTgt spid="77827">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7827">
                                            <p:txEl>
                                              <p:pRg st="9" end="9"/>
                                            </p:txEl>
                                          </p:spTgt>
                                        </p:tgtEl>
                                        <p:attrNameLst>
                                          <p:attrName>style.visibility</p:attrName>
                                        </p:attrNameLst>
                                      </p:cBhvr>
                                      <p:to>
                                        <p:strVal val="visible"/>
                                      </p:to>
                                    </p:set>
                                    <p:animEffect transition="in" filter="fade">
                                      <p:cBhvr>
                                        <p:cTn id="30" dur="200"/>
                                        <p:tgtEl>
                                          <p:spTgt spid="77827">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827">
                                            <p:txEl>
                                              <p:pRg st="11" end="11"/>
                                            </p:txEl>
                                          </p:spTgt>
                                        </p:tgtEl>
                                        <p:attrNameLst>
                                          <p:attrName>style.visibility</p:attrName>
                                        </p:attrNameLst>
                                      </p:cBhvr>
                                      <p:to>
                                        <p:strVal val="visible"/>
                                      </p:to>
                                    </p:set>
                                    <p:animEffect transition="in" filter="fade">
                                      <p:cBhvr>
                                        <p:cTn id="35" dur="200"/>
                                        <p:tgtEl>
                                          <p:spTgt spid="778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Peer-to-Peer</a:t>
            </a:r>
            <a:br>
              <a:rPr lang="en-US" dirty="0"/>
            </a:br>
            <a:r>
              <a:rPr lang="en-US" dirty="0"/>
              <a:t>Issues</a:t>
            </a:r>
          </a:p>
        </p:txBody>
      </p:sp>
      <p:sp>
        <p:nvSpPr>
          <p:cNvPr id="5" name="Subtitle 4"/>
          <p:cNvSpPr>
            <a:spLocks noGrp="1"/>
          </p:cNvSpPr>
          <p:nvPr>
            <p:ph type="subTitle" idx="1"/>
          </p:nvPr>
        </p:nvSpPr>
        <p:spPr/>
        <p:txBody>
          <a:bodyPr/>
          <a:lstStyle/>
          <a:p>
            <a:endParaRPr lang="en-US"/>
          </a:p>
        </p:txBody>
      </p:sp>
      <p:sp>
        <p:nvSpPr>
          <p:cNvPr id="6" name="5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64"/>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flipV="1">
            <a:off x="684213" y="4365625"/>
            <a:ext cx="7704137" cy="1871663"/>
          </a:xfrm>
          <a:prstGeom prst="flowChartManualOperation">
            <a:avLst/>
          </a:prstGeom>
          <a:solidFill>
            <a:srgbClr val="FFFF99"/>
          </a:solidFill>
          <a:ln w="9525">
            <a:solidFill>
              <a:schemeClr val="tx1"/>
            </a:solidFill>
            <a:miter lim="800000"/>
            <a:headEnd/>
            <a:tailEnd/>
          </a:ln>
        </p:spPr>
        <p:txBody>
          <a:bodyPr wrap="none" anchor="ctr"/>
          <a:lstStyle/>
          <a:p>
            <a:endParaRPr lang="en-US"/>
          </a:p>
        </p:txBody>
      </p:sp>
      <p:pic>
        <p:nvPicPr>
          <p:cNvPr id="91139" name="Picture 3"/>
          <p:cNvPicPr>
            <a:picLocks noChangeAspect="1" noChangeArrowheads="1"/>
          </p:cNvPicPr>
          <p:nvPr/>
        </p:nvPicPr>
        <p:blipFill>
          <a:blip r:embed="rId4" cstate="print"/>
          <a:srcRect/>
          <a:stretch>
            <a:fillRect/>
          </a:stretch>
        </p:blipFill>
        <p:spPr bwMode="auto">
          <a:xfrm>
            <a:off x="6804025" y="5084763"/>
            <a:ext cx="219075" cy="447675"/>
          </a:xfrm>
          <a:prstGeom prst="rect">
            <a:avLst/>
          </a:prstGeom>
          <a:noFill/>
          <a:ln w="9525">
            <a:noFill/>
            <a:miter lim="800000"/>
            <a:headEnd/>
            <a:tailEnd/>
          </a:ln>
          <a:effectLst>
            <a:outerShdw dist="35921" dir="2700000" algn="ctr" rotWithShape="0">
              <a:schemeClr val="bg2"/>
            </a:outerShdw>
          </a:effectLst>
        </p:spPr>
      </p:pic>
      <p:pic>
        <p:nvPicPr>
          <p:cNvPr id="91140" name="Picture 4"/>
          <p:cNvPicPr>
            <a:picLocks noChangeAspect="1" noChangeArrowheads="1"/>
          </p:cNvPicPr>
          <p:nvPr/>
        </p:nvPicPr>
        <p:blipFill>
          <a:blip r:embed="rId4" cstate="print"/>
          <a:srcRect/>
          <a:stretch>
            <a:fillRect/>
          </a:stretch>
        </p:blipFill>
        <p:spPr bwMode="auto">
          <a:xfrm>
            <a:off x="2700338" y="4437063"/>
            <a:ext cx="219075" cy="447675"/>
          </a:xfrm>
          <a:prstGeom prst="rect">
            <a:avLst/>
          </a:prstGeom>
          <a:noFill/>
          <a:ln w="9525">
            <a:noFill/>
            <a:miter lim="800000"/>
            <a:headEnd/>
            <a:tailEnd/>
          </a:ln>
          <a:effectLst>
            <a:outerShdw dist="35921" dir="2700000" algn="ctr" rotWithShape="0">
              <a:schemeClr val="bg2"/>
            </a:outerShdw>
          </a:effectLst>
        </p:spPr>
      </p:pic>
      <p:grpSp>
        <p:nvGrpSpPr>
          <p:cNvPr id="2" name="Group 5"/>
          <p:cNvGrpSpPr>
            <a:grpSpLocks/>
          </p:cNvGrpSpPr>
          <p:nvPr/>
        </p:nvGrpSpPr>
        <p:grpSpPr bwMode="auto">
          <a:xfrm>
            <a:off x="2127250" y="4652963"/>
            <a:ext cx="4824413" cy="1528762"/>
            <a:chOff x="1340" y="2931"/>
            <a:chExt cx="3039" cy="963"/>
          </a:xfrm>
        </p:grpSpPr>
        <p:grpSp>
          <p:nvGrpSpPr>
            <p:cNvPr id="3" name="Group 6"/>
            <p:cNvGrpSpPr>
              <a:grpSpLocks/>
            </p:cNvGrpSpPr>
            <p:nvPr/>
          </p:nvGrpSpPr>
          <p:grpSpPr bwMode="auto">
            <a:xfrm>
              <a:off x="3742" y="3385"/>
              <a:ext cx="363" cy="135"/>
              <a:chOff x="4785" y="2160"/>
              <a:chExt cx="363" cy="135"/>
            </a:xfrm>
          </p:grpSpPr>
          <p:sp>
            <p:nvSpPr>
              <p:cNvPr id="31839" name="Oval 7"/>
              <p:cNvSpPr>
                <a:spLocks noChangeArrowheads="1"/>
              </p:cNvSpPr>
              <p:nvPr/>
            </p:nvSpPr>
            <p:spPr bwMode="auto">
              <a:xfrm>
                <a:off x="4785" y="2160"/>
                <a:ext cx="363" cy="135"/>
              </a:xfrm>
              <a:prstGeom prst="ellipse">
                <a:avLst/>
              </a:prstGeom>
              <a:solidFill>
                <a:schemeClr val="hlink"/>
              </a:solidFill>
              <a:ln w="9525">
                <a:round/>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p>
            </p:txBody>
          </p:sp>
          <p:grpSp>
            <p:nvGrpSpPr>
              <p:cNvPr id="4" name="Group 8"/>
              <p:cNvGrpSpPr>
                <a:grpSpLocks/>
              </p:cNvGrpSpPr>
              <p:nvPr/>
            </p:nvGrpSpPr>
            <p:grpSpPr bwMode="auto">
              <a:xfrm>
                <a:off x="4876" y="2205"/>
                <a:ext cx="182" cy="46"/>
                <a:chOff x="2971" y="2704"/>
                <a:chExt cx="362" cy="91"/>
              </a:xfrm>
            </p:grpSpPr>
            <p:sp>
              <p:nvSpPr>
                <p:cNvPr id="31841" name="Freeform 9"/>
                <p:cNvSpPr>
                  <a:spLocks/>
                </p:cNvSpPr>
                <p:nvPr/>
              </p:nvSpPr>
              <p:spPr bwMode="auto">
                <a:xfrm>
                  <a:off x="3016" y="2704"/>
                  <a:ext cx="317" cy="91"/>
                </a:xfrm>
                <a:custGeom>
                  <a:avLst/>
                  <a:gdLst>
                    <a:gd name="T0" fmla="*/ 0 w 317"/>
                    <a:gd name="T1" fmla="*/ 0 h 91"/>
                    <a:gd name="T2" fmla="*/ 91 w 317"/>
                    <a:gd name="T3" fmla="*/ 0 h 91"/>
                    <a:gd name="T4" fmla="*/ 181 w 317"/>
                    <a:gd name="T5" fmla="*/ 91 h 91"/>
                    <a:gd name="T6" fmla="*/ 317 w 317"/>
                    <a:gd name="T7" fmla="*/ 91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0"/>
                      </a:moveTo>
                      <a:lnTo>
                        <a:pt x="91" y="0"/>
                      </a:lnTo>
                      <a:lnTo>
                        <a:pt x="181" y="91"/>
                      </a:lnTo>
                      <a:lnTo>
                        <a:pt x="317" y="91"/>
                      </a:lnTo>
                    </a:path>
                  </a:pathLst>
                </a:custGeom>
                <a:noFill/>
                <a:ln w="28575" cmpd="sng">
                  <a:solidFill>
                    <a:schemeClr val="bg1"/>
                  </a:solidFill>
                  <a:round/>
                  <a:headEnd type="none" w="med" len="med"/>
                  <a:tailEnd type="none" w="med" len="med"/>
                </a:ln>
              </p:spPr>
              <p:txBody>
                <a:bodyPr/>
                <a:lstStyle/>
                <a:p>
                  <a:endParaRPr lang="en-US"/>
                </a:p>
              </p:txBody>
            </p:sp>
            <p:sp>
              <p:nvSpPr>
                <p:cNvPr id="31842" name="Freeform 10"/>
                <p:cNvSpPr>
                  <a:spLocks/>
                </p:cNvSpPr>
                <p:nvPr/>
              </p:nvSpPr>
              <p:spPr bwMode="auto">
                <a:xfrm>
                  <a:off x="2971" y="2704"/>
                  <a:ext cx="317" cy="91"/>
                </a:xfrm>
                <a:custGeom>
                  <a:avLst/>
                  <a:gdLst>
                    <a:gd name="T0" fmla="*/ 0 w 317"/>
                    <a:gd name="T1" fmla="*/ 91 h 91"/>
                    <a:gd name="T2" fmla="*/ 136 w 317"/>
                    <a:gd name="T3" fmla="*/ 91 h 91"/>
                    <a:gd name="T4" fmla="*/ 227 w 317"/>
                    <a:gd name="T5" fmla="*/ 0 h 91"/>
                    <a:gd name="T6" fmla="*/ 317 w 317"/>
                    <a:gd name="T7" fmla="*/ 0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91"/>
                      </a:moveTo>
                      <a:lnTo>
                        <a:pt x="136" y="91"/>
                      </a:lnTo>
                      <a:lnTo>
                        <a:pt x="227" y="0"/>
                      </a:lnTo>
                      <a:lnTo>
                        <a:pt x="317" y="0"/>
                      </a:lnTo>
                    </a:path>
                  </a:pathLst>
                </a:custGeom>
                <a:noFill/>
                <a:ln w="28575" cmpd="sng">
                  <a:solidFill>
                    <a:schemeClr val="bg1"/>
                  </a:solidFill>
                  <a:round/>
                  <a:headEnd type="none" w="med" len="med"/>
                  <a:tailEnd type="none" w="med" len="med"/>
                </a:ln>
              </p:spPr>
              <p:txBody>
                <a:bodyPr/>
                <a:lstStyle/>
                <a:p>
                  <a:endParaRPr lang="en-US"/>
                </a:p>
              </p:txBody>
            </p:sp>
          </p:grpSp>
        </p:grpSp>
        <p:cxnSp>
          <p:nvCxnSpPr>
            <p:cNvPr id="31793" name="AutoShape 11"/>
            <p:cNvCxnSpPr>
              <a:cxnSpLocks noChangeShapeType="1"/>
              <a:stCxn id="31839" idx="5"/>
            </p:cNvCxnSpPr>
            <p:nvPr/>
          </p:nvCxnSpPr>
          <p:spPr bwMode="auto">
            <a:xfrm>
              <a:off x="4052" y="3500"/>
              <a:ext cx="189" cy="71"/>
            </a:xfrm>
            <a:prstGeom prst="straightConnector1">
              <a:avLst/>
            </a:prstGeom>
            <a:noFill/>
            <a:ln w="9525">
              <a:solidFill>
                <a:schemeClr val="tx1"/>
              </a:solidFill>
              <a:round/>
              <a:headEnd/>
              <a:tailEnd/>
            </a:ln>
          </p:spPr>
        </p:cxnSp>
        <p:cxnSp>
          <p:nvCxnSpPr>
            <p:cNvPr id="31794" name="AutoShape 12"/>
            <p:cNvCxnSpPr>
              <a:cxnSpLocks noChangeShapeType="1"/>
              <a:stCxn id="31839" idx="7"/>
            </p:cNvCxnSpPr>
            <p:nvPr/>
          </p:nvCxnSpPr>
          <p:spPr bwMode="auto">
            <a:xfrm flipV="1">
              <a:off x="4052" y="3344"/>
              <a:ext cx="234" cy="61"/>
            </a:xfrm>
            <a:prstGeom prst="straightConnector1">
              <a:avLst/>
            </a:prstGeom>
            <a:noFill/>
            <a:ln w="9525">
              <a:solidFill>
                <a:schemeClr val="tx1"/>
              </a:solidFill>
              <a:round/>
              <a:headEnd/>
              <a:tailEnd/>
            </a:ln>
          </p:spPr>
        </p:cxnSp>
        <p:cxnSp>
          <p:nvCxnSpPr>
            <p:cNvPr id="31795" name="AutoShape 13"/>
            <p:cNvCxnSpPr>
              <a:cxnSpLocks noChangeShapeType="1"/>
              <a:stCxn id="31839" idx="0"/>
            </p:cNvCxnSpPr>
            <p:nvPr/>
          </p:nvCxnSpPr>
          <p:spPr bwMode="auto">
            <a:xfrm flipV="1">
              <a:off x="3924" y="3208"/>
              <a:ext cx="135" cy="177"/>
            </a:xfrm>
            <a:prstGeom prst="straightConnector1">
              <a:avLst/>
            </a:prstGeom>
            <a:noFill/>
            <a:ln w="9525">
              <a:solidFill>
                <a:schemeClr val="tx1"/>
              </a:solidFill>
              <a:round/>
              <a:headEnd/>
              <a:tailEnd/>
            </a:ln>
          </p:spPr>
        </p:cxnSp>
        <p:cxnSp>
          <p:nvCxnSpPr>
            <p:cNvPr id="31796" name="AutoShape 14"/>
            <p:cNvCxnSpPr>
              <a:cxnSpLocks noChangeShapeType="1"/>
              <a:stCxn id="31839" idx="4"/>
            </p:cNvCxnSpPr>
            <p:nvPr/>
          </p:nvCxnSpPr>
          <p:spPr bwMode="auto">
            <a:xfrm>
              <a:off x="3924" y="3520"/>
              <a:ext cx="90" cy="187"/>
            </a:xfrm>
            <a:prstGeom prst="straightConnector1">
              <a:avLst/>
            </a:prstGeom>
            <a:noFill/>
            <a:ln w="9525">
              <a:solidFill>
                <a:schemeClr val="tx1"/>
              </a:solidFill>
              <a:round/>
              <a:headEnd/>
              <a:tailEnd/>
            </a:ln>
          </p:spPr>
        </p:cxnSp>
        <p:grpSp>
          <p:nvGrpSpPr>
            <p:cNvPr id="5" name="Group 15"/>
            <p:cNvGrpSpPr>
              <a:grpSpLocks/>
            </p:cNvGrpSpPr>
            <p:nvPr/>
          </p:nvGrpSpPr>
          <p:grpSpPr bwMode="auto">
            <a:xfrm>
              <a:off x="3016" y="2976"/>
              <a:ext cx="363" cy="135"/>
              <a:chOff x="4785" y="2160"/>
              <a:chExt cx="363" cy="135"/>
            </a:xfrm>
          </p:grpSpPr>
          <p:sp>
            <p:nvSpPr>
              <p:cNvPr id="31835" name="Oval 16"/>
              <p:cNvSpPr>
                <a:spLocks noChangeArrowheads="1"/>
              </p:cNvSpPr>
              <p:nvPr/>
            </p:nvSpPr>
            <p:spPr bwMode="auto">
              <a:xfrm>
                <a:off x="4785" y="2160"/>
                <a:ext cx="363" cy="135"/>
              </a:xfrm>
              <a:prstGeom prst="ellipse">
                <a:avLst/>
              </a:prstGeom>
              <a:solidFill>
                <a:schemeClr val="hlink"/>
              </a:solidFill>
              <a:ln w="9525">
                <a:round/>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p>
            </p:txBody>
          </p:sp>
          <p:grpSp>
            <p:nvGrpSpPr>
              <p:cNvPr id="6" name="Group 17"/>
              <p:cNvGrpSpPr>
                <a:grpSpLocks/>
              </p:cNvGrpSpPr>
              <p:nvPr/>
            </p:nvGrpSpPr>
            <p:grpSpPr bwMode="auto">
              <a:xfrm>
                <a:off x="4876" y="2205"/>
                <a:ext cx="182" cy="46"/>
                <a:chOff x="2971" y="2704"/>
                <a:chExt cx="362" cy="91"/>
              </a:xfrm>
            </p:grpSpPr>
            <p:sp>
              <p:nvSpPr>
                <p:cNvPr id="31837" name="Freeform 18"/>
                <p:cNvSpPr>
                  <a:spLocks/>
                </p:cNvSpPr>
                <p:nvPr/>
              </p:nvSpPr>
              <p:spPr bwMode="auto">
                <a:xfrm>
                  <a:off x="3016" y="2704"/>
                  <a:ext cx="317" cy="91"/>
                </a:xfrm>
                <a:custGeom>
                  <a:avLst/>
                  <a:gdLst>
                    <a:gd name="T0" fmla="*/ 0 w 317"/>
                    <a:gd name="T1" fmla="*/ 0 h 91"/>
                    <a:gd name="T2" fmla="*/ 91 w 317"/>
                    <a:gd name="T3" fmla="*/ 0 h 91"/>
                    <a:gd name="T4" fmla="*/ 181 w 317"/>
                    <a:gd name="T5" fmla="*/ 91 h 91"/>
                    <a:gd name="T6" fmla="*/ 317 w 317"/>
                    <a:gd name="T7" fmla="*/ 91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0"/>
                      </a:moveTo>
                      <a:lnTo>
                        <a:pt x="91" y="0"/>
                      </a:lnTo>
                      <a:lnTo>
                        <a:pt x="181" y="91"/>
                      </a:lnTo>
                      <a:lnTo>
                        <a:pt x="317" y="91"/>
                      </a:lnTo>
                    </a:path>
                  </a:pathLst>
                </a:custGeom>
                <a:noFill/>
                <a:ln w="28575" cmpd="sng">
                  <a:solidFill>
                    <a:schemeClr val="bg1"/>
                  </a:solidFill>
                  <a:round/>
                  <a:headEnd type="none" w="med" len="med"/>
                  <a:tailEnd type="none" w="med" len="med"/>
                </a:ln>
              </p:spPr>
              <p:txBody>
                <a:bodyPr/>
                <a:lstStyle/>
                <a:p>
                  <a:endParaRPr lang="en-US"/>
                </a:p>
              </p:txBody>
            </p:sp>
            <p:sp>
              <p:nvSpPr>
                <p:cNvPr id="31838" name="Freeform 19"/>
                <p:cNvSpPr>
                  <a:spLocks/>
                </p:cNvSpPr>
                <p:nvPr/>
              </p:nvSpPr>
              <p:spPr bwMode="auto">
                <a:xfrm>
                  <a:off x="2971" y="2704"/>
                  <a:ext cx="317" cy="91"/>
                </a:xfrm>
                <a:custGeom>
                  <a:avLst/>
                  <a:gdLst>
                    <a:gd name="T0" fmla="*/ 0 w 317"/>
                    <a:gd name="T1" fmla="*/ 91 h 91"/>
                    <a:gd name="T2" fmla="*/ 136 w 317"/>
                    <a:gd name="T3" fmla="*/ 91 h 91"/>
                    <a:gd name="T4" fmla="*/ 227 w 317"/>
                    <a:gd name="T5" fmla="*/ 0 h 91"/>
                    <a:gd name="T6" fmla="*/ 317 w 317"/>
                    <a:gd name="T7" fmla="*/ 0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91"/>
                      </a:moveTo>
                      <a:lnTo>
                        <a:pt x="136" y="91"/>
                      </a:lnTo>
                      <a:lnTo>
                        <a:pt x="227" y="0"/>
                      </a:lnTo>
                      <a:lnTo>
                        <a:pt x="317" y="0"/>
                      </a:lnTo>
                    </a:path>
                  </a:pathLst>
                </a:custGeom>
                <a:noFill/>
                <a:ln w="28575" cmpd="sng">
                  <a:solidFill>
                    <a:schemeClr val="bg1"/>
                  </a:solidFill>
                  <a:round/>
                  <a:headEnd type="none" w="med" len="med"/>
                  <a:tailEnd type="none" w="med" len="med"/>
                </a:ln>
              </p:spPr>
              <p:txBody>
                <a:bodyPr/>
                <a:lstStyle/>
                <a:p>
                  <a:endParaRPr lang="en-US"/>
                </a:p>
              </p:txBody>
            </p:sp>
          </p:grpSp>
        </p:grpSp>
        <p:grpSp>
          <p:nvGrpSpPr>
            <p:cNvPr id="7" name="Group 20"/>
            <p:cNvGrpSpPr>
              <a:grpSpLocks/>
            </p:cNvGrpSpPr>
            <p:nvPr/>
          </p:nvGrpSpPr>
          <p:grpSpPr bwMode="auto">
            <a:xfrm>
              <a:off x="1927" y="2976"/>
              <a:ext cx="363" cy="135"/>
              <a:chOff x="4785" y="2160"/>
              <a:chExt cx="363" cy="135"/>
            </a:xfrm>
          </p:grpSpPr>
          <p:sp>
            <p:nvSpPr>
              <p:cNvPr id="31831" name="Oval 21"/>
              <p:cNvSpPr>
                <a:spLocks noChangeArrowheads="1"/>
              </p:cNvSpPr>
              <p:nvPr/>
            </p:nvSpPr>
            <p:spPr bwMode="auto">
              <a:xfrm>
                <a:off x="4785" y="2160"/>
                <a:ext cx="363" cy="135"/>
              </a:xfrm>
              <a:prstGeom prst="ellipse">
                <a:avLst/>
              </a:prstGeom>
              <a:solidFill>
                <a:schemeClr val="hlink"/>
              </a:solidFill>
              <a:ln w="9525">
                <a:round/>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p>
            </p:txBody>
          </p:sp>
          <p:grpSp>
            <p:nvGrpSpPr>
              <p:cNvPr id="8" name="Group 22"/>
              <p:cNvGrpSpPr>
                <a:grpSpLocks/>
              </p:cNvGrpSpPr>
              <p:nvPr/>
            </p:nvGrpSpPr>
            <p:grpSpPr bwMode="auto">
              <a:xfrm>
                <a:off x="4876" y="2205"/>
                <a:ext cx="182" cy="46"/>
                <a:chOff x="2971" y="2704"/>
                <a:chExt cx="362" cy="91"/>
              </a:xfrm>
            </p:grpSpPr>
            <p:sp>
              <p:nvSpPr>
                <p:cNvPr id="31833" name="Freeform 23"/>
                <p:cNvSpPr>
                  <a:spLocks/>
                </p:cNvSpPr>
                <p:nvPr/>
              </p:nvSpPr>
              <p:spPr bwMode="auto">
                <a:xfrm>
                  <a:off x="3016" y="2704"/>
                  <a:ext cx="317" cy="91"/>
                </a:xfrm>
                <a:custGeom>
                  <a:avLst/>
                  <a:gdLst>
                    <a:gd name="T0" fmla="*/ 0 w 317"/>
                    <a:gd name="T1" fmla="*/ 0 h 91"/>
                    <a:gd name="T2" fmla="*/ 91 w 317"/>
                    <a:gd name="T3" fmla="*/ 0 h 91"/>
                    <a:gd name="T4" fmla="*/ 181 w 317"/>
                    <a:gd name="T5" fmla="*/ 91 h 91"/>
                    <a:gd name="T6" fmla="*/ 317 w 317"/>
                    <a:gd name="T7" fmla="*/ 91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0"/>
                      </a:moveTo>
                      <a:lnTo>
                        <a:pt x="91" y="0"/>
                      </a:lnTo>
                      <a:lnTo>
                        <a:pt x="181" y="91"/>
                      </a:lnTo>
                      <a:lnTo>
                        <a:pt x="317" y="91"/>
                      </a:lnTo>
                    </a:path>
                  </a:pathLst>
                </a:custGeom>
                <a:noFill/>
                <a:ln w="28575" cmpd="sng">
                  <a:solidFill>
                    <a:schemeClr val="bg1"/>
                  </a:solidFill>
                  <a:round/>
                  <a:headEnd type="none" w="med" len="med"/>
                  <a:tailEnd type="none" w="med" len="med"/>
                </a:ln>
              </p:spPr>
              <p:txBody>
                <a:bodyPr/>
                <a:lstStyle/>
                <a:p>
                  <a:endParaRPr lang="en-US"/>
                </a:p>
              </p:txBody>
            </p:sp>
            <p:sp>
              <p:nvSpPr>
                <p:cNvPr id="31834" name="Freeform 24"/>
                <p:cNvSpPr>
                  <a:spLocks/>
                </p:cNvSpPr>
                <p:nvPr/>
              </p:nvSpPr>
              <p:spPr bwMode="auto">
                <a:xfrm>
                  <a:off x="2971" y="2704"/>
                  <a:ext cx="317" cy="91"/>
                </a:xfrm>
                <a:custGeom>
                  <a:avLst/>
                  <a:gdLst>
                    <a:gd name="T0" fmla="*/ 0 w 317"/>
                    <a:gd name="T1" fmla="*/ 91 h 91"/>
                    <a:gd name="T2" fmla="*/ 136 w 317"/>
                    <a:gd name="T3" fmla="*/ 91 h 91"/>
                    <a:gd name="T4" fmla="*/ 227 w 317"/>
                    <a:gd name="T5" fmla="*/ 0 h 91"/>
                    <a:gd name="T6" fmla="*/ 317 w 317"/>
                    <a:gd name="T7" fmla="*/ 0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91"/>
                      </a:moveTo>
                      <a:lnTo>
                        <a:pt x="136" y="91"/>
                      </a:lnTo>
                      <a:lnTo>
                        <a:pt x="227" y="0"/>
                      </a:lnTo>
                      <a:lnTo>
                        <a:pt x="317" y="0"/>
                      </a:lnTo>
                    </a:path>
                  </a:pathLst>
                </a:custGeom>
                <a:noFill/>
                <a:ln w="28575" cmpd="sng">
                  <a:solidFill>
                    <a:schemeClr val="bg1"/>
                  </a:solidFill>
                  <a:round/>
                  <a:headEnd type="none" w="med" len="med"/>
                  <a:tailEnd type="none" w="med" len="med"/>
                </a:ln>
              </p:spPr>
              <p:txBody>
                <a:bodyPr/>
                <a:lstStyle/>
                <a:p>
                  <a:endParaRPr lang="en-US"/>
                </a:p>
              </p:txBody>
            </p:sp>
          </p:grpSp>
        </p:grpSp>
        <p:grpSp>
          <p:nvGrpSpPr>
            <p:cNvPr id="9" name="Group 25"/>
            <p:cNvGrpSpPr>
              <a:grpSpLocks/>
            </p:cNvGrpSpPr>
            <p:nvPr/>
          </p:nvGrpSpPr>
          <p:grpSpPr bwMode="auto">
            <a:xfrm>
              <a:off x="2562" y="3521"/>
              <a:ext cx="363" cy="135"/>
              <a:chOff x="4785" y="2160"/>
              <a:chExt cx="363" cy="135"/>
            </a:xfrm>
          </p:grpSpPr>
          <p:sp>
            <p:nvSpPr>
              <p:cNvPr id="31827" name="Oval 26"/>
              <p:cNvSpPr>
                <a:spLocks noChangeArrowheads="1"/>
              </p:cNvSpPr>
              <p:nvPr/>
            </p:nvSpPr>
            <p:spPr bwMode="auto">
              <a:xfrm>
                <a:off x="4785" y="2160"/>
                <a:ext cx="363" cy="135"/>
              </a:xfrm>
              <a:prstGeom prst="ellipse">
                <a:avLst/>
              </a:prstGeom>
              <a:solidFill>
                <a:schemeClr val="hlink"/>
              </a:solidFill>
              <a:ln w="9525">
                <a:round/>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p>
            </p:txBody>
          </p:sp>
          <p:grpSp>
            <p:nvGrpSpPr>
              <p:cNvPr id="10" name="Group 27"/>
              <p:cNvGrpSpPr>
                <a:grpSpLocks/>
              </p:cNvGrpSpPr>
              <p:nvPr/>
            </p:nvGrpSpPr>
            <p:grpSpPr bwMode="auto">
              <a:xfrm>
                <a:off x="4876" y="2205"/>
                <a:ext cx="182" cy="46"/>
                <a:chOff x="2971" y="2704"/>
                <a:chExt cx="362" cy="91"/>
              </a:xfrm>
            </p:grpSpPr>
            <p:sp>
              <p:nvSpPr>
                <p:cNvPr id="31829" name="Freeform 28"/>
                <p:cNvSpPr>
                  <a:spLocks/>
                </p:cNvSpPr>
                <p:nvPr/>
              </p:nvSpPr>
              <p:spPr bwMode="auto">
                <a:xfrm>
                  <a:off x="3016" y="2704"/>
                  <a:ext cx="317" cy="91"/>
                </a:xfrm>
                <a:custGeom>
                  <a:avLst/>
                  <a:gdLst>
                    <a:gd name="T0" fmla="*/ 0 w 317"/>
                    <a:gd name="T1" fmla="*/ 0 h 91"/>
                    <a:gd name="T2" fmla="*/ 91 w 317"/>
                    <a:gd name="T3" fmla="*/ 0 h 91"/>
                    <a:gd name="T4" fmla="*/ 181 w 317"/>
                    <a:gd name="T5" fmla="*/ 91 h 91"/>
                    <a:gd name="T6" fmla="*/ 317 w 317"/>
                    <a:gd name="T7" fmla="*/ 91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0"/>
                      </a:moveTo>
                      <a:lnTo>
                        <a:pt x="91" y="0"/>
                      </a:lnTo>
                      <a:lnTo>
                        <a:pt x="181" y="91"/>
                      </a:lnTo>
                      <a:lnTo>
                        <a:pt x="317" y="91"/>
                      </a:lnTo>
                    </a:path>
                  </a:pathLst>
                </a:custGeom>
                <a:noFill/>
                <a:ln w="28575" cmpd="sng">
                  <a:solidFill>
                    <a:schemeClr val="bg1"/>
                  </a:solidFill>
                  <a:round/>
                  <a:headEnd type="none" w="med" len="med"/>
                  <a:tailEnd type="none" w="med" len="med"/>
                </a:ln>
              </p:spPr>
              <p:txBody>
                <a:bodyPr/>
                <a:lstStyle/>
                <a:p>
                  <a:endParaRPr lang="en-US"/>
                </a:p>
              </p:txBody>
            </p:sp>
            <p:sp>
              <p:nvSpPr>
                <p:cNvPr id="31830" name="Freeform 29"/>
                <p:cNvSpPr>
                  <a:spLocks/>
                </p:cNvSpPr>
                <p:nvPr/>
              </p:nvSpPr>
              <p:spPr bwMode="auto">
                <a:xfrm>
                  <a:off x="2971" y="2704"/>
                  <a:ext cx="317" cy="91"/>
                </a:xfrm>
                <a:custGeom>
                  <a:avLst/>
                  <a:gdLst>
                    <a:gd name="T0" fmla="*/ 0 w 317"/>
                    <a:gd name="T1" fmla="*/ 91 h 91"/>
                    <a:gd name="T2" fmla="*/ 136 w 317"/>
                    <a:gd name="T3" fmla="*/ 91 h 91"/>
                    <a:gd name="T4" fmla="*/ 227 w 317"/>
                    <a:gd name="T5" fmla="*/ 0 h 91"/>
                    <a:gd name="T6" fmla="*/ 317 w 317"/>
                    <a:gd name="T7" fmla="*/ 0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91"/>
                      </a:moveTo>
                      <a:lnTo>
                        <a:pt x="136" y="91"/>
                      </a:lnTo>
                      <a:lnTo>
                        <a:pt x="227" y="0"/>
                      </a:lnTo>
                      <a:lnTo>
                        <a:pt x="317" y="0"/>
                      </a:lnTo>
                    </a:path>
                  </a:pathLst>
                </a:custGeom>
                <a:noFill/>
                <a:ln w="28575" cmpd="sng">
                  <a:solidFill>
                    <a:schemeClr val="bg1"/>
                  </a:solidFill>
                  <a:round/>
                  <a:headEnd type="none" w="med" len="med"/>
                  <a:tailEnd type="none" w="med" len="med"/>
                </a:ln>
              </p:spPr>
              <p:txBody>
                <a:bodyPr/>
                <a:lstStyle/>
                <a:p>
                  <a:endParaRPr lang="en-US"/>
                </a:p>
              </p:txBody>
            </p:sp>
          </p:grpSp>
        </p:grpSp>
        <p:grpSp>
          <p:nvGrpSpPr>
            <p:cNvPr id="11" name="Group 30"/>
            <p:cNvGrpSpPr>
              <a:grpSpLocks/>
            </p:cNvGrpSpPr>
            <p:nvPr/>
          </p:nvGrpSpPr>
          <p:grpSpPr bwMode="auto">
            <a:xfrm>
              <a:off x="1610" y="3430"/>
              <a:ext cx="363" cy="135"/>
              <a:chOff x="4785" y="2160"/>
              <a:chExt cx="363" cy="135"/>
            </a:xfrm>
          </p:grpSpPr>
          <p:sp>
            <p:nvSpPr>
              <p:cNvPr id="31823" name="Oval 31"/>
              <p:cNvSpPr>
                <a:spLocks noChangeArrowheads="1"/>
              </p:cNvSpPr>
              <p:nvPr/>
            </p:nvSpPr>
            <p:spPr bwMode="auto">
              <a:xfrm>
                <a:off x="4785" y="2160"/>
                <a:ext cx="363" cy="135"/>
              </a:xfrm>
              <a:prstGeom prst="ellipse">
                <a:avLst/>
              </a:prstGeom>
              <a:solidFill>
                <a:schemeClr val="hlink"/>
              </a:solidFill>
              <a:ln w="9525">
                <a:round/>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en-US"/>
              </a:p>
            </p:txBody>
          </p:sp>
          <p:grpSp>
            <p:nvGrpSpPr>
              <p:cNvPr id="12" name="Group 32"/>
              <p:cNvGrpSpPr>
                <a:grpSpLocks/>
              </p:cNvGrpSpPr>
              <p:nvPr/>
            </p:nvGrpSpPr>
            <p:grpSpPr bwMode="auto">
              <a:xfrm>
                <a:off x="4876" y="2205"/>
                <a:ext cx="182" cy="46"/>
                <a:chOff x="2971" y="2704"/>
                <a:chExt cx="362" cy="91"/>
              </a:xfrm>
            </p:grpSpPr>
            <p:sp>
              <p:nvSpPr>
                <p:cNvPr id="31825" name="Freeform 33"/>
                <p:cNvSpPr>
                  <a:spLocks/>
                </p:cNvSpPr>
                <p:nvPr/>
              </p:nvSpPr>
              <p:spPr bwMode="auto">
                <a:xfrm>
                  <a:off x="3016" y="2704"/>
                  <a:ext cx="317" cy="91"/>
                </a:xfrm>
                <a:custGeom>
                  <a:avLst/>
                  <a:gdLst>
                    <a:gd name="T0" fmla="*/ 0 w 317"/>
                    <a:gd name="T1" fmla="*/ 0 h 91"/>
                    <a:gd name="T2" fmla="*/ 91 w 317"/>
                    <a:gd name="T3" fmla="*/ 0 h 91"/>
                    <a:gd name="T4" fmla="*/ 181 w 317"/>
                    <a:gd name="T5" fmla="*/ 91 h 91"/>
                    <a:gd name="T6" fmla="*/ 317 w 317"/>
                    <a:gd name="T7" fmla="*/ 91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0"/>
                      </a:moveTo>
                      <a:lnTo>
                        <a:pt x="91" y="0"/>
                      </a:lnTo>
                      <a:lnTo>
                        <a:pt x="181" y="91"/>
                      </a:lnTo>
                      <a:lnTo>
                        <a:pt x="317" y="91"/>
                      </a:lnTo>
                    </a:path>
                  </a:pathLst>
                </a:custGeom>
                <a:noFill/>
                <a:ln w="28575" cmpd="sng">
                  <a:solidFill>
                    <a:schemeClr val="bg1"/>
                  </a:solidFill>
                  <a:round/>
                  <a:headEnd type="none" w="med" len="med"/>
                  <a:tailEnd type="none" w="med" len="med"/>
                </a:ln>
              </p:spPr>
              <p:txBody>
                <a:bodyPr/>
                <a:lstStyle/>
                <a:p>
                  <a:endParaRPr lang="en-US"/>
                </a:p>
              </p:txBody>
            </p:sp>
            <p:sp>
              <p:nvSpPr>
                <p:cNvPr id="31826" name="Freeform 34"/>
                <p:cNvSpPr>
                  <a:spLocks/>
                </p:cNvSpPr>
                <p:nvPr/>
              </p:nvSpPr>
              <p:spPr bwMode="auto">
                <a:xfrm>
                  <a:off x="2971" y="2704"/>
                  <a:ext cx="317" cy="91"/>
                </a:xfrm>
                <a:custGeom>
                  <a:avLst/>
                  <a:gdLst>
                    <a:gd name="T0" fmla="*/ 0 w 317"/>
                    <a:gd name="T1" fmla="*/ 91 h 91"/>
                    <a:gd name="T2" fmla="*/ 136 w 317"/>
                    <a:gd name="T3" fmla="*/ 91 h 91"/>
                    <a:gd name="T4" fmla="*/ 227 w 317"/>
                    <a:gd name="T5" fmla="*/ 0 h 91"/>
                    <a:gd name="T6" fmla="*/ 317 w 317"/>
                    <a:gd name="T7" fmla="*/ 0 h 91"/>
                    <a:gd name="T8" fmla="*/ 0 60000 65536"/>
                    <a:gd name="T9" fmla="*/ 0 60000 65536"/>
                    <a:gd name="T10" fmla="*/ 0 60000 65536"/>
                    <a:gd name="T11" fmla="*/ 0 60000 65536"/>
                    <a:gd name="T12" fmla="*/ 0 w 317"/>
                    <a:gd name="T13" fmla="*/ 0 h 91"/>
                    <a:gd name="T14" fmla="*/ 317 w 317"/>
                    <a:gd name="T15" fmla="*/ 91 h 91"/>
                  </a:gdLst>
                  <a:ahLst/>
                  <a:cxnLst>
                    <a:cxn ang="T8">
                      <a:pos x="T0" y="T1"/>
                    </a:cxn>
                    <a:cxn ang="T9">
                      <a:pos x="T2" y="T3"/>
                    </a:cxn>
                    <a:cxn ang="T10">
                      <a:pos x="T4" y="T5"/>
                    </a:cxn>
                    <a:cxn ang="T11">
                      <a:pos x="T6" y="T7"/>
                    </a:cxn>
                  </a:cxnLst>
                  <a:rect l="T12" t="T13" r="T14" b="T15"/>
                  <a:pathLst>
                    <a:path w="317" h="91">
                      <a:moveTo>
                        <a:pt x="0" y="91"/>
                      </a:moveTo>
                      <a:lnTo>
                        <a:pt x="136" y="91"/>
                      </a:lnTo>
                      <a:lnTo>
                        <a:pt x="227" y="0"/>
                      </a:lnTo>
                      <a:lnTo>
                        <a:pt x="317" y="0"/>
                      </a:lnTo>
                    </a:path>
                  </a:pathLst>
                </a:custGeom>
                <a:noFill/>
                <a:ln w="28575" cmpd="sng">
                  <a:solidFill>
                    <a:schemeClr val="bg1"/>
                  </a:solidFill>
                  <a:round/>
                  <a:headEnd type="none" w="med" len="med"/>
                  <a:tailEnd type="none" w="med" len="med"/>
                </a:ln>
              </p:spPr>
              <p:txBody>
                <a:bodyPr/>
                <a:lstStyle/>
                <a:p>
                  <a:endParaRPr lang="en-US"/>
                </a:p>
              </p:txBody>
            </p:sp>
          </p:grpSp>
        </p:grpSp>
        <p:cxnSp>
          <p:nvCxnSpPr>
            <p:cNvPr id="31801" name="AutoShape 35"/>
            <p:cNvCxnSpPr>
              <a:cxnSpLocks noChangeShapeType="1"/>
              <a:stCxn id="31823" idx="6"/>
              <a:endCxn id="31827" idx="2"/>
            </p:cNvCxnSpPr>
            <p:nvPr/>
          </p:nvCxnSpPr>
          <p:spPr bwMode="auto">
            <a:xfrm>
              <a:off x="1973" y="3498"/>
              <a:ext cx="589" cy="91"/>
            </a:xfrm>
            <a:prstGeom prst="straightConnector1">
              <a:avLst/>
            </a:prstGeom>
            <a:noFill/>
            <a:ln w="38100">
              <a:solidFill>
                <a:schemeClr val="tx1"/>
              </a:solidFill>
              <a:round/>
              <a:headEnd/>
              <a:tailEnd/>
            </a:ln>
          </p:spPr>
        </p:cxnSp>
        <p:cxnSp>
          <p:nvCxnSpPr>
            <p:cNvPr id="31802" name="AutoShape 36"/>
            <p:cNvCxnSpPr>
              <a:cxnSpLocks noChangeShapeType="1"/>
              <a:stCxn id="31823" idx="0"/>
              <a:endCxn id="31831" idx="4"/>
            </p:cNvCxnSpPr>
            <p:nvPr/>
          </p:nvCxnSpPr>
          <p:spPr bwMode="auto">
            <a:xfrm flipV="1">
              <a:off x="1792" y="3111"/>
              <a:ext cx="317" cy="319"/>
            </a:xfrm>
            <a:prstGeom prst="straightConnector1">
              <a:avLst/>
            </a:prstGeom>
            <a:noFill/>
            <a:ln w="38100">
              <a:solidFill>
                <a:schemeClr val="tx1"/>
              </a:solidFill>
              <a:round/>
              <a:headEnd/>
              <a:tailEnd/>
            </a:ln>
          </p:spPr>
        </p:cxnSp>
        <p:cxnSp>
          <p:nvCxnSpPr>
            <p:cNvPr id="31803" name="AutoShape 37"/>
            <p:cNvCxnSpPr>
              <a:cxnSpLocks noChangeShapeType="1"/>
              <a:stCxn id="31831" idx="6"/>
              <a:endCxn id="31835" idx="2"/>
            </p:cNvCxnSpPr>
            <p:nvPr/>
          </p:nvCxnSpPr>
          <p:spPr bwMode="auto">
            <a:xfrm>
              <a:off x="2290" y="3044"/>
              <a:ext cx="726" cy="0"/>
            </a:xfrm>
            <a:prstGeom prst="straightConnector1">
              <a:avLst/>
            </a:prstGeom>
            <a:noFill/>
            <a:ln w="38100">
              <a:solidFill>
                <a:schemeClr val="tx1"/>
              </a:solidFill>
              <a:round/>
              <a:headEnd/>
              <a:tailEnd/>
            </a:ln>
          </p:spPr>
        </p:cxnSp>
        <p:cxnSp>
          <p:nvCxnSpPr>
            <p:cNvPr id="31804" name="AutoShape 38"/>
            <p:cNvCxnSpPr>
              <a:cxnSpLocks noChangeShapeType="1"/>
              <a:stCxn id="31831" idx="5"/>
              <a:endCxn id="31839" idx="2"/>
            </p:cNvCxnSpPr>
            <p:nvPr/>
          </p:nvCxnSpPr>
          <p:spPr bwMode="auto">
            <a:xfrm>
              <a:off x="2237" y="3091"/>
              <a:ext cx="1505" cy="362"/>
            </a:xfrm>
            <a:prstGeom prst="straightConnector1">
              <a:avLst/>
            </a:prstGeom>
            <a:noFill/>
            <a:ln w="38100">
              <a:solidFill>
                <a:schemeClr val="tx1"/>
              </a:solidFill>
              <a:round/>
              <a:headEnd/>
              <a:tailEnd/>
            </a:ln>
          </p:spPr>
        </p:cxnSp>
        <p:cxnSp>
          <p:nvCxnSpPr>
            <p:cNvPr id="31805" name="AutoShape 39"/>
            <p:cNvCxnSpPr>
              <a:cxnSpLocks noChangeShapeType="1"/>
              <a:stCxn id="31835" idx="5"/>
              <a:endCxn id="31839" idx="1"/>
            </p:cNvCxnSpPr>
            <p:nvPr/>
          </p:nvCxnSpPr>
          <p:spPr bwMode="auto">
            <a:xfrm>
              <a:off x="3326" y="3091"/>
              <a:ext cx="469" cy="314"/>
            </a:xfrm>
            <a:prstGeom prst="straightConnector1">
              <a:avLst/>
            </a:prstGeom>
            <a:noFill/>
            <a:ln w="38100">
              <a:solidFill>
                <a:schemeClr val="tx1"/>
              </a:solidFill>
              <a:round/>
              <a:headEnd/>
              <a:tailEnd/>
            </a:ln>
          </p:spPr>
        </p:cxnSp>
        <p:cxnSp>
          <p:nvCxnSpPr>
            <p:cNvPr id="31806" name="AutoShape 40"/>
            <p:cNvCxnSpPr>
              <a:cxnSpLocks noChangeShapeType="1"/>
              <a:endCxn id="31835" idx="6"/>
            </p:cNvCxnSpPr>
            <p:nvPr/>
          </p:nvCxnSpPr>
          <p:spPr bwMode="auto">
            <a:xfrm flipH="1" flipV="1">
              <a:off x="3379" y="3044"/>
              <a:ext cx="181" cy="28"/>
            </a:xfrm>
            <a:prstGeom prst="straightConnector1">
              <a:avLst/>
            </a:prstGeom>
            <a:noFill/>
            <a:ln w="9525">
              <a:solidFill>
                <a:schemeClr val="tx1"/>
              </a:solidFill>
              <a:round/>
              <a:headEnd/>
              <a:tailEnd/>
            </a:ln>
          </p:spPr>
        </p:cxnSp>
        <p:cxnSp>
          <p:nvCxnSpPr>
            <p:cNvPr id="31807" name="AutoShape 41"/>
            <p:cNvCxnSpPr>
              <a:cxnSpLocks noChangeShapeType="1"/>
              <a:endCxn id="31835" idx="7"/>
            </p:cNvCxnSpPr>
            <p:nvPr/>
          </p:nvCxnSpPr>
          <p:spPr bwMode="auto">
            <a:xfrm flipH="1">
              <a:off x="3326" y="2936"/>
              <a:ext cx="98" cy="60"/>
            </a:xfrm>
            <a:prstGeom prst="straightConnector1">
              <a:avLst/>
            </a:prstGeom>
            <a:noFill/>
            <a:ln w="9525">
              <a:solidFill>
                <a:schemeClr val="tx1"/>
              </a:solidFill>
              <a:round/>
              <a:headEnd/>
              <a:tailEnd/>
            </a:ln>
          </p:spPr>
        </p:cxnSp>
        <p:cxnSp>
          <p:nvCxnSpPr>
            <p:cNvPr id="31808" name="AutoShape 42"/>
            <p:cNvCxnSpPr>
              <a:cxnSpLocks noChangeShapeType="1"/>
              <a:endCxn id="31831" idx="1"/>
            </p:cNvCxnSpPr>
            <p:nvPr/>
          </p:nvCxnSpPr>
          <p:spPr bwMode="auto">
            <a:xfrm>
              <a:off x="1839" y="2936"/>
              <a:ext cx="141" cy="60"/>
            </a:xfrm>
            <a:prstGeom prst="straightConnector1">
              <a:avLst/>
            </a:prstGeom>
            <a:noFill/>
            <a:ln w="9525">
              <a:solidFill>
                <a:schemeClr val="tx1"/>
              </a:solidFill>
              <a:round/>
              <a:headEnd/>
              <a:tailEnd/>
            </a:ln>
          </p:spPr>
        </p:cxnSp>
        <p:cxnSp>
          <p:nvCxnSpPr>
            <p:cNvPr id="31809" name="AutoShape 43"/>
            <p:cNvCxnSpPr>
              <a:cxnSpLocks noChangeShapeType="1"/>
              <a:endCxn id="31831" idx="3"/>
            </p:cNvCxnSpPr>
            <p:nvPr/>
          </p:nvCxnSpPr>
          <p:spPr bwMode="auto">
            <a:xfrm flipV="1">
              <a:off x="1703" y="3091"/>
              <a:ext cx="277" cy="26"/>
            </a:xfrm>
            <a:prstGeom prst="straightConnector1">
              <a:avLst/>
            </a:prstGeom>
            <a:noFill/>
            <a:ln w="9525">
              <a:solidFill>
                <a:schemeClr val="tx1"/>
              </a:solidFill>
              <a:round/>
              <a:headEnd/>
              <a:tailEnd/>
            </a:ln>
          </p:spPr>
        </p:cxnSp>
        <p:cxnSp>
          <p:nvCxnSpPr>
            <p:cNvPr id="31810" name="AutoShape 44"/>
            <p:cNvCxnSpPr>
              <a:cxnSpLocks noChangeShapeType="1"/>
              <a:endCxn id="31823" idx="1"/>
            </p:cNvCxnSpPr>
            <p:nvPr/>
          </p:nvCxnSpPr>
          <p:spPr bwMode="auto">
            <a:xfrm>
              <a:off x="1521" y="3390"/>
              <a:ext cx="142" cy="60"/>
            </a:xfrm>
            <a:prstGeom prst="straightConnector1">
              <a:avLst/>
            </a:prstGeom>
            <a:noFill/>
            <a:ln w="9525">
              <a:solidFill>
                <a:schemeClr val="tx1"/>
              </a:solidFill>
              <a:round/>
              <a:headEnd/>
              <a:tailEnd/>
            </a:ln>
          </p:spPr>
        </p:cxnSp>
        <p:cxnSp>
          <p:nvCxnSpPr>
            <p:cNvPr id="31811" name="AutoShape 45"/>
            <p:cNvCxnSpPr>
              <a:cxnSpLocks noChangeShapeType="1"/>
              <a:endCxn id="31823" idx="2"/>
            </p:cNvCxnSpPr>
            <p:nvPr/>
          </p:nvCxnSpPr>
          <p:spPr bwMode="auto">
            <a:xfrm flipV="1">
              <a:off x="1340" y="3498"/>
              <a:ext cx="270" cy="118"/>
            </a:xfrm>
            <a:prstGeom prst="straightConnector1">
              <a:avLst/>
            </a:prstGeom>
            <a:noFill/>
            <a:ln w="9525">
              <a:solidFill>
                <a:schemeClr val="tx1"/>
              </a:solidFill>
              <a:round/>
              <a:headEnd/>
              <a:tailEnd/>
            </a:ln>
          </p:spPr>
        </p:cxnSp>
        <p:cxnSp>
          <p:nvCxnSpPr>
            <p:cNvPr id="31812" name="AutoShape 46"/>
            <p:cNvCxnSpPr>
              <a:cxnSpLocks noChangeShapeType="1"/>
              <a:endCxn id="31823" idx="3"/>
            </p:cNvCxnSpPr>
            <p:nvPr/>
          </p:nvCxnSpPr>
          <p:spPr bwMode="auto">
            <a:xfrm flipV="1">
              <a:off x="1567" y="3545"/>
              <a:ext cx="96" cy="208"/>
            </a:xfrm>
            <a:prstGeom prst="straightConnector1">
              <a:avLst/>
            </a:prstGeom>
            <a:noFill/>
            <a:ln w="9525">
              <a:solidFill>
                <a:schemeClr val="tx1"/>
              </a:solidFill>
              <a:round/>
              <a:headEnd/>
              <a:tailEnd/>
            </a:ln>
          </p:spPr>
        </p:cxnSp>
        <p:cxnSp>
          <p:nvCxnSpPr>
            <p:cNvPr id="31813" name="AutoShape 47"/>
            <p:cNvCxnSpPr>
              <a:cxnSpLocks noChangeShapeType="1"/>
              <a:endCxn id="31827" idx="3"/>
            </p:cNvCxnSpPr>
            <p:nvPr/>
          </p:nvCxnSpPr>
          <p:spPr bwMode="auto">
            <a:xfrm flipV="1">
              <a:off x="2474" y="3636"/>
              <a:ext cx="141" cy="117"/>
            </a:xfrm>
            <a:prstGeom prst="straightConnector1">
              <a:avLst/>
            </a:prstGeom>
            <a:noFill/>
            <a:ln w="9525">
              <a:solidFill>
                <a:schemeClr val="tx1"/>
              </a:solidFill>
              <a:round/>
              <a:headEnd/>
              <a:tailEnd/>
            </a:ln>
          </p:spPr>
        </p:cxnSp>
        <p:cxnSp>
          <p:nvCxnSpPr>
            <p:cNvPr id="31814" name="AutoShape 48"/>
            <p:cNvCxnSpPr>
              <a:cxnSpLocks noChangeShapeType="1"/>
              <a:endCxn id="31827" idx="5"/>
            </p:cNvCxnSpPr>
            <p:nvPr/>
          </p:nvCxnSpPr>
          <p:spPr bwMode="auto">
            <a:xfrm flipH="1" flipV="1">
              <a:off x="2872" y="3636"/>
              <a:ext cx="189" cy="71"/>
            </a:xfrm>
            <a:prstGeom prst="straightConnector1">
              <a:avLst/>
            </a:prstGeom>
            <a:noFill/>
            <a:ln w="9525">
              <a:solidFill>
                <a:schemeClr val="tx1"/>
              </a:solidFill>
              <a:round/>
              <a:headEnd/>
              <a:tailEnd/>
            </a:ln>
          </p:spPr>
        </p:cxnSp>
        <p:cxnSp>
          <p:nvCxnSpPr>
            <p:cNvPr id="31815" name="AutoShape 49"/>
            <p:cNvCxnSpPr>
              <a:cxnSpLocks noChangeShapeType="1"/>
              <a:endCxn id="31827" idx="7"/>
            </p:cNvCxnSpPr>
            <p:nvPr/>
          </p:nvCxnSpPr>
          <p:spPr bwMode="auto">
            <a:xfrm flipH="1">
              <a:off x="2872" y="3480"/>
              <a:ext cx="144" cy="61"/>
            </a:xfrm>
            <a:prstGeom prst="straightConnector1">
              <a:avLst/>
            </a:prstGeom>
            <a:noFill/>
            <a:ln w="9525">
              <a:solidFill>
                <a:schemeClr val="tx1"/>
              </a:solidFill>
              <a:round/>
              <a:headEnd/>
              <a:tailEnd/>
            </a:ln>
          </p:spPr>
        </p:cxnSp>
        <p:pic>
          <p:nvPicPr>
            <p:cNvPr id="91186" name="Picture 50"/>
            <p:cNvPicPr>
              <a:picLocks noChangeAspect="1" noChangeArrowheads="1"/>
            </p:cNvPicPr>
            <p:nvPr/>
          </p:nvPicPr>
          <p:blipFill>
            <a:blip r:embed="rId4" cstate="print"/>
            <a:srcRect/>
            <a:stretch>
              <a:fillRect/>
            </a:stretch>
          </p:blipFill>
          <p:spPr bwMode="auto">
            <a:xfrm>
              <a:off x="4059" y="3067"/>
              <a:ext cx="138" cy="282"/>
            </a:xfrm>
            <a:prstGeom prst="rect">
              <a:avLst/>
            </a:prstGeom>
            <a:noFill/>
            <a:ln w="9525">
              <a:noFill/>
              <a:miter lim="800000"/>
              <a:headEnd/>
              <a:tailEnd/>
            </a:ln>
            <a:effectLst>
              <a:outerShdw dist="35921" dir="2700000" algn="ctr" rotWithShape="0">
                <a:schemeClr val="bg2"/>
              </a:outerShdw>
            </a:effectLst>
          </p:spPr>
        </p:pic>
        <p:pic>
          <p:nvPicPr>
            <p:cNvPr id="91187" name="Picture 51"/>
            <p:cNvPicPr>
              <a:picLocks noChangeAspect="1" noChangeArrowheads="1"/>
            </p:cNvPicPr>
            <p:nvPr/>
          </p:nvPicPr>
          <p:blipFill>
            <a:blip r:embed="rId4" cstate="print"/>
            <a:srcRect/>
            <a:stretch>
              <a:fillRect/>
            </a:stretch>
          </p:blipFill>
          <p:spPr bwMode="auto">
            <a:xfrm>
              <a:off x="4241" y="3430"/>
              <a:ext cx="138" cy="282"/>
            </a:xfrm>
            <a:prstGeom prst="rect">
              <a:avLst/>
            </a:prstGeom>
            <a:noFill/>
            <a:ln w="9525">
              <a:noFill/>
              <a:miter lim="800000"/>
              <a:headEnd/>
              <a:tailEnd/>
            </a:ln>
            <a:effectLst>
              <a:outerShdw dist="35921" dir="2700000" algn="ctr" rotWithShape="0">
                <a:schemeClr val="bg2"/>
              </a:outerShdw>
            </a:effectLst>
          </p:spPr>
        </p:pic>
        <p:pic>
          <p:nvPicPr>
            <p:cNvPr id="91188" name="Picture 52"/>
            <p:cNvPicPr>
              <a:picLocks noChangeAspect="1" noChangeArrowheads="1"/>
            </p:cNvPicPr>
            <p:nvPr/>
          </p:nvPicPr>
          <p:blipFill>
            <a:blip r:embed="rId4" cstate="print"/>
            <a:srcRect/>
            <a:stretch>
              <a:fillRect/>
            </a:stretch>
          </p:blipFill>
          <p:spPr bwMode="auto">
            <a:xfrm>
              <a:off x="1565" y="2976"/>
              <a:ext cx="138" cy="282"/>
            </a:xfrm>
            <a:prstGeom prst="rect">
              <a:avLst/>
            </a:prstGeom>
            <a:noFill/>
            <a:ln w="9525">
              <a:noFill/>
              <a:miter lim="800000"/>
              <a:headEnd/>
              <a:tailEnd/>
            </a:ln>
            <a:effectLst>
              <a:outerShdw dist="35921" dir="2700000" algn="ctr" rotWithShape="0">
                <a:schemeClr val="bg2"/>
              </a:outerShdw>
            </a:effectLst>
          </p:spPr>
        </p:pic>
        <p:pic>
          <p:nvPicPr>
            <p:cNvPr id="91189" name="Picture 53"/>
            <p:cNvPicPr>
              <a:picLocks noChangeAspect="1" noChangeArrowheads="1"/>
            </p:cNvPicPr>
            <p:nvPr/>
          </p:nvPicPr>
          <p:blipFill>
            <a:blip r:embed="rId4" cstate="print"/>
            <a:srcRect/>
            <a:stretch>
              <a:fillRect/>
            </a:stretch>
          </p:blipFill>
          <p:spPr bwMode="auto">
            <a:xfrm>
              <a:off x="1383" y="3249"/>
              <a:ext cx="138" cy="282"/>
            </a:xfrm>
            <a:prstGeom prst="rect">
              <a:avLst/>
            </a:prstGeom>
            <a:noFill/>
            <a:ln w="9525">
              <a:noFill/>
              <a:miter lim="800000"/>
              <a:headEnd/>
              <a:tailEnd/>
            </a:ln>
            <a:effectLst>
              <a:outerShdw dist="35921" dir="2700000" algn="ctr" rotWithShape="0">
                <a:schemeClr val="bg2"/>
              </a:outerShdw>
            </a:effectLst>
          </p:spPr>
        </p:pic>
        <p:pic>
          <p:nvPicPr>
            <p:cNvPr id="91190" name="Picture 54"/>
            <p:cNvPicPr>
              <a:picLocks noChangeAspect="1" noChangeArrowheads="1"/>
            </p:cNvPicPr>
            <p:nvPr/>
          </p:nvPicPr>
          <p:blipFill>
            <a:blip r:embed="rId4" cstate="print"/>
            <a:srcRect/>
            <a:stretch>
              <a:fillRect/>
            </a:stretch>
          </p:blipFill>
          <p:spPr bwMode="auto">
            <a:xfrm>
              <a:off x="1429" y="3612"/>
              <a:ext cx="138" cy="282"/>
            </a:xfrm>
            <a:prstGeom prst="rect">
              <a:avLst/>
            </a:prstGeom>
            <a:noFill/>
            <a:ln w="9525">
              <a:noFill/>
              <a:miter lim="800000"/>
              <a:headEnd/>
              <a:tailEnd/>
            </a:ln>
            <a:effectLst>
              <a:outerShdw dist="35921" dir="2700000" algn="ctr" rotWithShape="0">
                <a:schemeClr val="bg2"/>
              </a:outerShdw>
            </a:effectLst>
          </p:spPr>
        </p:pic>
        <p:pic>
          <p:nvPicPr>
            <p:cNvPr id="91191" name="Picture 55"/>
            <p:cNvPicPr>
              <a:picLocks noChangeAspect="1" noChangeArrowheads="1"/>
            </p:cNvPicPr>
            <p:nvPr/>
          </p:nvPicPr>
          <p:blipFill>
            <a:blip r:embed="rId4" cstate="print"/>
            <a:srcRect/>
            <a:stretch>
              <a:fillRect/>
            </a:stretch>
          </p:blipFill>
          <p:spPr bwMode="auto">
            <a:xfrm>
              <a:off x="3560" y="2931"/>
              <a:ext cx="138" cy="282"/>
            </a:xfrm>
            <a:prstGeom prst="rect">
              <a:avLst/>
            </a:prstGeom>
            <a:noFill/>
            <a:ln w="9525">
              <a:noFill/>
              <a:miter lim="800000"/>
              <a:headEnd/>
              <a:tailEnd/>
            </a:ln>
            <a:effectLst>
              <a:outerShdw dist="35921" dir="2700000" algn="ctr" rotWithShape="0">
                <a:schemeClr val="bg2"/>
              </a:outerShdw>
            </a:effectLst>
          </p:spPr>
        </p:pic>
        <p:pic>
          <p:nvPicPr>
            <p:cNvPr id="91192" name="Picture 56"/>
            <p:cNvPicPr>
              <a:picLocks noChangeAspect="1" noChangeArrowheads="1"/>
            </p:cNvPicPr>
            <p:nvPr/>
          </p:nvPicPr>
          <p:blipFill>
            <a:blip r:embed="rId4" cstate="print"/>
            <a:srcRect/>
            <a:stretch>
              <a:fillRect/>
            </a:stretch>
          </p:blipFill>
          <p:spPr bwMode="auto">
            <a:xfrm>
              <a:off x="3016" y="3339"/>
              <a:ext cx="138" cy="282"/>
            </a:xfrm>
            <a:prstGeom prst="rect">
              <a:avLst/>
            </a:prstGeom>
            <a:noFill/>
            <a:ln w="9525">
              <a:noFill/>
              <a:miter lim="800000"/>
              <a:headEnd/>
              <a:tailEnd/>
            </a:ln>
            <a:effectLst>
              <a:outerShdw dist="35921" dir="2700000" algn="ctr" rotWithShape="0">
                <a:schemeClr val="bg2"/>
              </a:outerShdw>
            </a:effectLst>
          </p:spPr>
        </p:pic>
      </p:grpSp>
      <p:sp>
        <p:nvSpPr>
          <p:cNvPr id="31750" name="Rectangle 57"/>
          <p:cNvSpPr>
            <a:spLocks noGrp="1" noChangeArrowheads="1"/>
          </p:cNvSpPr>
          <p:nvPr>
            <p:ph type="title"/>
          </p:nvPr>
        </p:nvSpPr>
        <p:spPr/>
        <p:txBody>
          <a:bodyPr/>
          <a:lstStyle/>
          <a:p>
            <a:pPr eaLnBrk="1" hangingPunct="1"/>
            <a:r>
              <a:rPr lang="en-US"/>
              <a:t>Overlay Networks</a:t>
            </a:r>
          </a:p>
        </p:txBody>
      </p:sp>
      <p:pic>
        <p:nvPicPr>
          <p:cNvPr id="91194" name="Picture 58"/>
          <p:cNvPicPr>
            <a:picLocks noChangeAspect="1" noChangeArrowheads="1"/>
          </p:cNvPicPr>
          <p:nvPr/>
        </p:nvPicPr>
        <p:blipFill>
          <a:blip r:embed="rId4" cstate="print"/>
          <a:srcRect/>
          <a:stretch>
            <a:fillRect/>
          </a:stretch>
        </p:blipFill>
        <p:spPr bwMode="auto">
          <a:xfrm>
            <a:off x="5435600" y="4437063"/>
            <a:ext cx="219075" cy="447675"/>
          </a:xfrm>
          <a:prstGeom prst="rect">
            <a:avLst/>
          </a:prstGeom>
          <a:noFill/>
          <a:ln w="9525">
            <a:noFill/>
            <a:miter lim="800000"/>
            <a:headEnd/>
            <a:tailEnd/>
          </a:ln>
          <a:effectLst>
            <a:outerShdw dist="35921" dir="2700000" algn="ctr" rotWithShape="0">
              <a:schemeClr val="bg2"/>
            </a:outerShdw>
          </a:effectLst>
        </p:spPr>
      </p:pic>
      <p:pic>
        <p:nvPicPr>
          <p:cNvPr id="91195" name="Picture 59"/>
          <p:cNvPicPr>
            <a:picLocks noChangeAspect="1" noChangeArrowheads="1"/>
          </p:cNvPicPr>
          <p:nvPr/>
        </p:nvPicPr>
        <p:blipFill>
          <a:blip r:embed="rId4" cstate="print"/>
          <a:srcRect/>
          <a:stretch>
            <a:fillRect/>
          </a:stretch>
        </p:blipFill>
        <p:spPr bwMode="auto">
          <a:xfrm>
            <a:off x="1908175" y="5516563"/>
            <a:ext cx="219075" cy="447675"/>
          </a:xfrm>
          <a:prstGeom prst="rect">
            <a:avLst/>
          </a:prstGeom>
          <a:noFill/>
          <a:ln w="9525">
            <a:noFill/>
            <a:miter lim="800000"/>
            <a:headEnd/>
            <a:tailEnd/>
          </a:ln>
          <a:effectLst>
            <a:outerShdw dist="35921" dir="2700000" algn="ctr" rotWithShape="0">
              <a:schemeClr val="bg2"/>
            </a:outerShdw>
          </a:effectLst>
        </p:spPr>
      </p:pic>
      <p:pic>
        <p:nvPicPr>
          <p:cNvPr id="91196" name="Picture 60"/>
          <p:cNvPicPr>
            <a:picLocks noChangeAspect="1" noChangeArrowheads="1"/>
          </p:cNvPicPr>
          <p:nvPr/>
        </p:nvPicPr>
        <p:blipFill>
          <a:blip r:embed="rId4" cstate="print"/>
          <a:srcRect/>
          <a:stretch>
            <a:fillRect/>
          </a:stretch>
        </p:blipFill>
        <p:spPr bwMode="auto">
          <a:xfrm>
            <a:off x="3708400" y="5734050"/>
            <a:ext cx="219075" cy="447675"/>
          </a:xfrm>
          <a:prstGeom prst="rect">
            <a:avLst/>
          </a:prstGeom>
          <a:noFill/>
          <a:ln w="9525">
            <a:noFill/>
            <a:miter lim="800000"/>
            <a:headEnd/>
            <a:tailEnd/>
          </a:ln>
          <a:effectLst>
            <a:outerShdw dist="35921" dir="2700000" algn="ctr" rotWithShape="0">
              <a:schemeClr val="bg2"/>
            </a:outerShdw>
          </a:effectLst>
        </p:spPr>
      </p:pic>
      <p:pic>
        <p:nvPicPr>
          <p:cNvPr id="91197" name="Picture 61"/>
          <p:cNvPicPr>
            <a:picLocks noChangeAspect="1" noChangeArrowheads="1"/>
          </p:cNvPicPr>
          <p:nvPr/>
        </p:nvPicPr>
        <p:blipFill>
          <a:blip r:embed="rId4" cstate="print"/>
          <a:srcRect/>
          <a:stretch>
            <a:fillRect/>
          </a:stretch>
        </p:blipFill>
        <p:spPr bwMode="auto">
          <a:xfrm>
            <a:off x="6372225" y="5661025"/>
            <a:ext cx="219075" cy="447675"/>
          </a:xfrm>
          <a:prstGeom prst="rect">
            <a:avLst/>
          </a:prstGeom>
          <a:noFill/>
          <a:ln w="9525">
            <a:noFill/>
            <a:miter lim="800000"/>
            <a:headEnd/>
            <a:tailEnd/>
          </a:ln>
          <a:effectLst>
            <a:outerShdw dist="35921" dir="2700000" algn="ctr" rotWithShape="0">
              <a:schemeClr val="bg2"/>
            </a:outerShdw>
          </a:effectLst>
        </p:spPr>
      </p:pic>
      <p:pic>
        <p:nvPicPr>
          <p:cNvPr id="91198" name="Picture 62"/>
          <p:cNvPicPr>
            <a:picLocks noChangeAspect="1" noChangeArrowheads="1"/>
          </p:cNvPicPr>
          <p:nvPr/>
        </p:nvPicPr>
        <p:blipFill>
          <a:blip r:embed="rId4" cstate="print"/>
          <a:srcRect/>
          <a:stretch>
            <a:fillRect/>
          </a:stretch>
        </p:blipFill>
        <p:spPr bwMode="auto">
          <a:xfrm>
            <a:off x="4859338" y="5661025"/>
            <a:ext cx="219075" cy="447675"/>
          </a:xfrm>
          <a:prstGeom prst="rect">
            <a:avLst/>
          </a:prstGeom>
          <a:noFill/>
          <a:ln w="9525">
            <a:noFill/>
            <a:miter lim="800000"/>
            <a:headEnd/>
            <a:tailEnd/>
          </a:ln>
          <a:effectLst>
            <a:outerShdw dist="35921" dir="2700000" algn="ctr" rotWithShape="0">
              <a:schemeClr val="bg2"/>
            </a:outerShdw>
          </a:effectLst>
        </p:spPr>
      </p:pic>
      <p:sp>
        <p:nvSpPr>
          <p:cNvPr id="31756" name="Text Box 63"/>
          <p:cNvSpPr txBox="1">
            <a:spLocks noChangeArrowheads="1"/>
          </p:cNvSpPr>
          <p:nvPr/>
        </p:nvSpPr>
        <p:spPr bwMode="auto">
          <a:xfrm>
            <a:off x="6877050" y="5949950"/>
            <a:ext cx="1349375" cy="274638"/>
          </a:xfrm>
          <a:prstGeom prst="rect">
            <a:avLst/>
          </a:prstGeom>
          <a:noFill/>
          <a:ln w="9525">
            <a:noFill/>
            <a:miter lim="800000"/>
            <a:headEnd/>
            <a:tailEnd/>
          </a:ln>
        </p:spPr>
        <p:txBody>
          <a:bodyPr wrap="none">
            <a:spAutoFit/>
          </a:bodyPr>
          <a:lstStyle/>
          <a:p>
            <a:pPr>
              <a:spcBef>
                <a:spcPct val="0"/>
              </a:spcBef>
              <a:buSzTx/>
              <a:buFontTx/>
              <a:buNone/>
            </a:pPr>
            <a:r>
              <a:rPr lang="en-US" sz="1200">
                <a:latin typeface="Arial" charset="0"/>
              </a:rPr>
              <a:t>Physical Network</a:t>
            </a:r>
          </a:p>
        </p:txBody>
      </p:sp>
      <p:grpSp>
        <p:nvGrpSpPr>
          <p:cNvPr id="13" name="Group 64"/>
          <p:cNvGrpSpPr>
            <a:grpSpLocks/>
          </p:cNvGrpSpPr>
          <p:nvPr/>
        </p:nvGrpSpPr>
        <p:grpSpPr bwMode="auto">
          <a:xfrm>
            <a:off x="684213" y="1628775"/>
            <a:ext cx="7704137" cy="4608513"/>
            <a:chOff x="431" y="1026"/>
            <a:chExt cx="4853" cy="2903"/>
          </a:xfrm>
        </p:grpSpPr>
        <p:sp>
          <p:nvSpPr>
            <p:cNvPr id="31769" name="Line 65"/>
            <p:cNvSpPr>
              <a:spLocks noChangeShapeType="1"/>
            </p:cNvSpPr>
            <p:nvPr/>
          </p:nvSpPr>
          <p:spPr bwMode="auto">
            <a:xfrm flipV="1">
              <a:off x="4377" y="1797"/>
              <a:ext cx="0" cy="1406"/>
            </a:xfrm>
            <a:prstGeom prst="line">
              <a:avLst/>
            </a:prstGeom>
            <a:noFill/>
            <a:ln w="3175">
              <a:solidFill>
                <a:schemeClr val="tx1"/>
              </a:solidFill>
              <a:prstDash val="dash"/>
              <a:round/>
              <a:headEnd/>
              <a:tailEnd/>
            </a:ln>
          </p:spPr>
          <p:txBody>
            <a:bodyPr/>
            <a:lstStyle/>
            <a:p>
              <a:endParaRPr lang="en-US"/>
            </a:p>
          </p:txBody>
        </p:sp>
        <p:sp>
          <p:nvSpPr>
            <p:cNvPr id="31770" name="Line 66"/>
            <p:cNvSpPr>
              <a:spLocks noChangeShapeType="1"/>
            </p:cNvSpPr>
            <p:nvPr/>
          </p:nvSpPr>
          <p:spPr bwMode="auto">
            <a:xfrm flipV="1">
              <a:off x="1791" y="1389"/>
              <a:ext cx="0" cy="1406"/>
            </a:xfrm>
            <a:prstGeom prst="line">
              <a:avLst/>
            </a:prstGeom>
            <a:noFill/>
            <a:ln w="3175">
              <a:solidFill>
                <a:schemeClr val="tx1"/>
              </a:solidFill>
              <a:prstDash val="dash"/>
              <a:round/>
              <a:headEnd/>
              <a:tailEnd/>
            </a:ln>
          </p:spPr>
          <p:txBody>
            <a:bodyPr/>
            <a:lstStyle/>
            <a:p>
              <a:endParaRPr lang="en-US"/>
            </a:p>
          </p:txBody>
        </p:sp>
        <p:sp>
          <p:nvSpPr>
            <p:cNvPr id="31771" name="Line 67"/>
            <p:cNvSpPr>
              <a:spLocks noChangeShapeType="1"/>
            </p:cNvSpPr>
            <p:nvPr/>
          </p:nvSpPr>
          <p:spPr bwMode="auto">
            <a:xfrm flipV="1">
              <a:off x="4105" y="2160"/>
              <a:ext cx="0" cy="1406"/>
            </a:xfrm>
            <a:prstGeom prst="line">
              <a:avLst/>
            </a:prstGeom>
            <a:noFill/>
            <a:ln w="3175">
              <a:solidFill>
                <a:schemeClr val="tx1"/>
              </a:solidFill>
              <a:prstDash val="dash"/>
              <a:round/>
              <a:headEnd/>
              <a:tailEnd/>
            </a:ln>
          </p:spPr>
          <p:txBody>
            <a:bodyPr/>
            <a:lstStyle/>
            <a:p>
              <a:endParaRPr lang="en-US"/>
            </a:p>
          </p:txBody>
        </p:sp>
        <p:sp>
          <p:nvSpPr>
            <p:cNvPr id="31772" name="Line 68"/>
            <p:cNvSpPr>
              <a:spLocks noChangeShapeType="1"/>
            </p:cNvSpPr>
            <p:nvPr/>
          </p:nvSpPr>
          <p:spPr bwMode="auto">
            <a:xfrm flipV="1">
              <a:off x="3515" y="1389"/>
              <a:ext cx="0" cy="1406"/>
            </a:xfrm>
            <a:prstGeom prst="line">
              <a:avLst/>
            </a:prstGeom>
            <a:noFill/>
            <a:ln w="3175">
              <a:solidFill>
                <a:schemeClr val="tx1"/>
              </a:solidFill>
              <a:prstDash val="dash"/>
              <a:round/>
              <a:headEnd/>
              <a:tailEnd/>
            </a:ln>
          </p:spPr>
          <p:txBody>
            <a:bodyPr/>
            <a:lstStyle/>
            <a:p>
              <a:endParaRPr lang="en-US"/>
            </a:p>
          </p:txBody>
        </p:sp>
        <p:sp>
          <p:nvSpPr>
            <p:cNvPr id="31773" name="Line 69"/>
            <p:cNvSpPr>
              <a:spLocks noChangeShapeType="1"/>
            </p:cNvSpPr>
            <p:nvPr/>
          </p:nvSpPr>
          <p:spPr bwMode="auto">
            <a:xfrm flipV="1">
              <a:off x="3152" y="2160"/>
              <a:ext cx="0" cy="1406"/>
            </a:xfrm>
            <a:prstGeom prst="line">
              <a:avLst/>
            </a:prstGeom>
            <a:noFill/>
            <a:ln w="3175">
              <a:solidFill>
                <a:schemeClr val="tx1"/>
              </a:solidFill>
              <a:prstDash val="dash"/>
              <a:round/>
              <a:headEnd/>
              <a:tailEnd/>
            </a:ln>
          </p:spPr>
          <p:txBody>
            <a:bodyPr/>
            <a:lstStyle/>
            <a:p>
              <a:endParaRPr lang="en-US"/>
            </a:p>
          </p:txBody>
        </p:sp>
        <p:sp>
          <p:nvSpPr>
            <p:cNvPr id="31774" name="Line 70"/>
            <p:cNvSpPr>
              <a:spLocks noChangeShapeType="1"/>
            </p:cNvSpPr>
            <p:nvPr/>
          </p:nvSpPr>
          <p:spPr bwMode="auto">
            <a:xfrm flipV="1">
              <a:off x="2426" y="2205"/>
              <a:ext cx="0" cy="1407"/>
            </a:xfrm>
            <a:prstGeom prst="line">
              <a:avLst/>
            </a:prstGeom>
            <a:noFill/>
            <a:ln w="3175">
              <a:solidFill>
                <a:schemeClr val="tx1"/>
              </a:solidFill>
              <a:prstDash val="dash"/>
              <a:round/>
              <a:headEnd/>
              <a:tailEnd/>
            </a:ln>
          </p:spPr>
          <p:txBody>
            <a:bodyPr/>
            <a:lstStyle/>
            <a:p>
              <a:endParaRPr lang="en-US"/>
            </a:p>
          </p:txBody>
        </p:sp>
        <p:sp>
          <p:nvSpPr>
            <p:cNvPr id="31775" name="Line 71"/>
            <p:cNvSpPr>
              <a:spLocks noChangeShapeType="1"/>
            </p:cNvSpPr>
            <p:nvPr/>
          </p:nvSpPr>
          <p:spPr bwMode="auto">
            <a:xfrm flipV="1">
              <a:off x="1292" y="2069"/>
              <a:ext cx="0" cy="1406"/>
            </a:xfrm>
            <a:prstGeom prst="line">
              <a:avLst/>
            </a:prstGeom>
            <a:noFill/>
            <a:ln w="3175">
              <a:solidFill>
                <a:schemeClr val="tx1"/>
              </a:solidFill>
              <a:prstDash val="dash"/>
              <a:round/>
              <a:headEnd/>
              <a:tailEnd/>
            </a:ln>
          </p:spPr>
          <p:txBody>
            <a:bodyPr/>
            <a:lstStyle/>
            <a:p>
              <a:endParaRPr lang="en-US"/>
            </a:p>
          </p:txBody>
        </p:sp>
        <p:sp>
          <p:nvSpPr>
            <p:cNvPr id="31776" name="Line 72"/>
            <p:cNvSpPr>
              <a:spLocks noChangeShapeType="1"/>
            </p:cNvSpPr>
            <p:nvPr/>
          </p:nvSpPr>
          <p:spPr bwMode="auto">
            <a:xfrm flipV="1">
              <a:off x="4305" y="1026"/>
              <a:ext cx="0" cy="1724"/>
            </a:xfrm>
            <a:prstGeom prst="line">
              <a:avLst/>
            </a:prstGeom>
            <a:noFill/>
            <a:ln w="9525">
              <a:solidFill>
                <a:schemeClr val="tx1"/>
              </a:solidFill>
              <a:prstDash val="sysDot"/>
              <a:round/>
              <a:headEnd/>
              <a:tailEnd/>
            </a:ln>
          </p:spPr>
          <p:txBody>
            <a:bodyPr/>
            <a:lstStyle/>
            <a:p>
              <a:endParaRPr lang="en-US"/>
            </a:p>
          </p:txBody>
        </p:sp>
        <p:sp>
          <p:nvSpPr>
            <p:cNvPr id="31777" name="Line 73"/>
            <p:cNvSpPr>
              <a:spLocks noChangeShapeType="1"/>
            </p:cNvSpPr>
            <p:nvPr/>
          </p:nvSpPr>
          <p:spPr bwMode="auto">
            <a:xfrm flipV="1">
              <a:off x="1412" y="1026"/>
              <a:ext cx="0" cy="1724"/>
            </a:xfrm>
            <a:prstGeom prst="line">
              <a:avLst/>
            </a:prstGeom>
            <a:noFill/>
            <a:ln w="9525">
              <a:solidFill>
                <a:schemeClr val="tx1"/>
              </a:solidFill>
              <a:prstDash val="sysDot"/>
              <a:round/>
              <a:headEnd/>
              <a:tailEnd/>
            </a:ln>
          </p:spPr>
          <p:txBody>
            <a:bodyPr/>
            <a:lstStyle/>
            <a:p>
              <a:endParaRPr lang="en-US"/>
            </a:p>
          </p:txBody>
        </p:sp>
        <p:sp>
          <p:nvSpPr>
            <p:cNvPr id="31778" name="AutoShape 74"/>
            <p:cNvSpPr>
              <a:spLocks noChangeArrowheads="1"/>
            </p:cNvSpPr>
            <p:nvPr/>
          </p:nvSpPr>
          <p:spPr bwMode="auto">
            <a:xfrm flipV="1">
              <a:off x="431" y="1026"/>
              <a:ext cx="4853" cy="1179"/>
            </a:xfrm>
            <a:prstGeom prst="flowChartManualOperation">
              <a:avLst/>
            </a:prstGeom>
            <a:solidFill>
              <a:srgbClr val="FFFF99">
                <a:alpha val="50195"/>
              </a:srgbClr>
            </a:solidFill>
            <a:ln w="9525">
              <a:solidFill>
                <a:schemeClr val="tx1"/>
              </a:solidFill>
              <a:prstDash val="sysDot"/>
              <a:miter lim="800000"/>
              <a:headEnd/>
              <a:tailEnd/>
            </a:ln>
          </p:spPr>
          <p:txBody>
            <a:bodyPr wrap="none" anchor="ctr"/>
            <a:lstStyle/>
            <a:p>
              <a:endParaRPr lang="en-US"/>
            </a:p>
          </p:txBody>
        </p:sp>
        <p:pic>
          <p:nvPicPr>
            <p:cNvPr id="91211" name="Picture 75"/>
            <p:cNvPicPr>
              <a:picLocks noChangeAspect="1" noChangeArrowheads="1"/>
            </p:cNvPicPr>
            <p:nvPr/>
          </p:nvPicPr>
          <p:blipFill>
            <a:blip r:embed="rId4" cstate="print"/>
            <a:srcRect/>
            <a:stretch>
              <a:fillRect/>
            </a:stretch>
          </p:blipFill>
          <p:spPr bwMode="auto">
            <a:xfrm>
              <a:off x="4014" y="1842"/>
              <a:ext cx="138" cy="282"/>
            </a:xfrm>
            <a:prstGeom prst="rect">
              <a:avLst/>
            </a:prstGeom>
            <a:noFill/>
            <a:ln w="9525">
              <a:noFill/>
              <a:miter lim="800000"/>
              <a:headEnd/>
              <a:tailEnd/>
            </a:ln>
            <a:effectLst>
              <a:outerShdw dist="35921" dir="2700000" algn="ctr" rotWithShape="0">
                <a:schemeClr val="bg2"/>
              </a:outerShdw>
            </a:effectLst>
          </p:spPr>
        </p:pic>
        <p:pic>
          <p:nvPicPr>
            <p:cNvPr id="91212" name="Picture 76"/>
            <p:cNvPicPr>
              <a:picLocks noChangeAspect="1" noChangeArrowheads="1"/>
            </p:cNvPicPr>
            <p:nvPr/>
          </p:nvPicPr>
          <p:blipFill>
            <a:blip r:embed="rId4" cstate="print"/>
            <a:srcRect/>
            <a:stretch>
              <a:fillRect/>
            </a:stretch>
          </p:blipFill>
          <p:spPr bwMode="auto">
            <a:xfrm>
              <a:off x="4286" y="1479"/>
              <a:ext cx="138" cy="282"/>
            </a:xfrm>
            <a:prstGeom prst="rect">
              <a:avLst/>
            </a:prstGeom>
            <a:noFill/>
            <a:ln w="9525">
              <a:noFill/>
              <a:miter lim="800000"/>
              <a:headEnd/>
              <a:tailEnd/>
            </a:ln>
            <a:effectLst>
              <a:outerShdw dist="35921" dir="2700000" algn="ctr" rotWithShape="0">
                <a:schemeClr val="bg2"/>
              </a:outerShdw>
            </a:effectLst>
          </p:spPr>
        </p:pic>
        <p:pic>
          <p:nvPicPr>
            <p:cNvPr id="91213" name="Picture 77"/>
            <p:cNvPicPr>
              <a:picLocks noChangeAspect="1" noChangeArrowheads="1"/>
            </p:cNvPicPr>
            <p:nvPr/>
          </p:nvPicPr>
          <p:blipFill>
            <a:blip r:embed="rId4" cstate="print"/>
            <a:srcRect/>
            <a:stretch>
              <a:fillRect/>
            </a:stretch>
          </p:blipFill>
          <p:spPr bwMode="auto">
            <a:xfrm>
              <a:off x="3424" y="1071"/>
              <a:ext cx="138" cy="282"/>
            </a:xfrm>
            <a:prstGeom prst="rect">
              <a:avLst/>
            </a:prstGeom>
            <a:noFill/>
            <a:ln w="9525">
              <a:noFill/>
              <a:miter lim="800000"/>
              <a:headEnd/>
              <a:tailEnd/>
            </a:ln>
            <a:effectLst>
              <a:outerShdw dist="35921" dir="2700000" algn="ctr" rotWithShape="0">
                <a:schemeClr val="bg2"/>
              </a:outerShdw>
            </a:effectLst>
          </p:spPr>
        </p:pic>
        <p:pic>
          <p:nvPicPr>
            <p:cNvPr id="91214" name="Picture 78"/>
            <p:cNvPicPr>
              <a:picLocks noChangeAspect="1" noChangeArrowheads="1"/>
            </p:cNvPicPr>
            <p:nvPr/>
          </p:nvPicPr>
          <p:blipFill>
            <a:blip r:embed="rId4" cstate="print"/>
            <a:srcRect/>
            <a:stretch>
              <a:fillRect/>
            </a:stretch>
          </p:blipFill>
          <p:spPr bwMode="auto">
            <a:xfrm>
              <a:off x="1701" y="1071"/>
              <a:ext cx="138" cy="282"/>
            </a:xfrm>
            <a:prstGeom prst="rect">
              <a:avLst/>
            </a:prstGeom>
            <a:noFill/>
            <a:ln w="9525">
              <a:noFill/>
              <a:miter lim="800000"/>
              <a:headEnd/>
              <a:tailEnd/>
            </a:ln>
            <a:effectLst>
              <a:outerShdw dist="35921" dir="2700000" algn="ctr" rotWithShape="0">
                <a:schemeClr val="bg2"/>
              </a:outerShdw>
            </a:effectLst>
          </p:spPr>
        </p:pic>
        <p:pic>
          <p:nvPicPr>
            <p:cNvPr id="91215" name="Picture 79"/>
            <p:cNvPicPr>
              <a:picLocks noChangeAspect="1" noChangeArrowheads="1"/>
            </p:cNvPicPr>
            <p:nvPr/>
          </p:nvPicPr>
          <p:blipFill>
            <a:blip r:embed="rId4" cstate="print"/>
            <a:srcRect/>
            <a:stretch>
              <a:fillRect/>
            </a:stretch>
          </p:blipFill>
          <p:spPr bwMode="auto">
            <a:xfrm>
              <a:off x="1202" y="1752"/>
              <a:ext cx="138" cy="282"/>
            </a:xfrm>
            <a:prstGeom prst="rect">
              <a:avLst/>
            </a:prstGeom>
            <a:noFill/>
            <a:ln w="9525">
              <a:noFill/>
              <a:miter lim="800000"/>
              <a:headEnd/>
              <a:tailEnd/>
            </a:ln>
            <a:effectLst>
              <a:outerShdw dist="35921" dir="2700000" algn="ctr" rotWithShape="0">
                <a:schemeClr val="bg2"/>
              </a:outerShdw>
            </a:effectLst>
          </p:spPr>
        </p:pic>
        <p:pic>
          <p:nvPicPr>
            <p:cNvPr id="91216" name="Picture 80"/>
            <p:cNvPicPr>
              <a:picLocks noChangeAspect="1" noChangeArrowheads="1"/>
            </p:cNvPicPr>
            <p:nvPr/>
          </p:nvPicPr>
          <p:blipFill>
            <a:blip r:embed="rId4" cstate="print"/>
            <a:srcRect/>
            <a:stretch>
              <a:fillRect/>
            </a:stretch>
          </p:blipFill>
          <p:spPr bwMode="auto">
            <a:xfrm>
              <a:off x="2336" y="1888"/>
              <a:ext cx="138" cy="282"/>
            </a:xfrm>
            <a:prstGeom prst="rect">
              <a:avLst/>
            </a:prstGeom>
            <a:noFill/>
            <a:ln w="9525">
              <a:noFill/>
              <a:miter lim="800000"/>
              <a:headEnd/>
              <a:tailEnd/>
            </a:ln>
            <a:effectLst>
              <a:outerShdw dist="35921" dir="2700000" algn="ctr" rotWithShape="0">
                <a:schemeClr val="bg2"/>
              </a:outerShdw>
            </a:effectLst>
          </p:spPr>
        </p:pic>
        <p:pic>
          <p:nvPicPr>
            <p:cNvPr id="91217" name="Picture 81"/>
            <p:cNvPicPr>
              <a:picLocks noChangeAspect="1" noChangeArrowheads="1"/>
            </p:cNvPicPr>
            <p:nvPr/>
          </p:nvPicPr>
          <p:blipFill>
            <a:blip r:embed="rId4" cstate="print"/>
            <a:srcRect/>
            <a:stretch>
              <a:fillRect/>
            </a:stretch>
          </p:blipFill>
          <p:spPr bwMode="auto">
            <a:xfrm>
              <a:off x="3061" y="1842"/>
              <a:ext cx="138" cy="282"/>
            </a:xfrm>
            <a:prstGeom prst="rect">
              <a:avLst/>
            </a:prstGeom>
            <a:noFill/>
            <a:ln w="9525">
              <a:noFill/>
              <a:miter lim="800000"/>
              <a:headEnd/>
              <a:tailEnd/>
            </a:ln>
            <a:effectLst>
              <a:outerShdw dist="35921" dir="2700000" algn="ctr" rotWithShape="0">
                <a:schemeClr val="bg2"/>
              </a:outerShdw>
            </a:effectLst>
          </p:spPr>
        </p:pic>
        <p:sp>
          <p:nvSpPr>
            <p:cNvPr id="31786" name="Line 82"/>
            <p:cNvSpPr>
              <a:spLocks noChangeShapeType="1"/>
            </p:cNvSpPr>
            <p:nvPr/>
          </p:nvSpPr>
          <p:spPr bwMode="auto">
            <a:xfrm flipV="1">
              <a:off x="5284" y="2205"/>
              <a:ext cx="0" cy="1724"/>
            </a:xfrm>
            <a:prstGeom prst="line">
              <a:avLst/>
            </a:prstGeom>
            <a:noFill/>
            <a:ln w="9525">
              <a:solidFill>
                <a:schemeClr val="tx1"/>
              </a:solidFill>
              <a:prstDash val="sysDot"/>
              <a:round/>
              <a:headEnd/>
              <a:tailEnd/>
            </a:ln>
          </p:spPr>
          <p:txBody>
            <a:bodyPr/>
            <a:lstStyle/>
            <a:p>
              <a:endParaRPr lang="en-US"/>
            </a:p>
          </p:txBody>
        </p:sp>
        <p:sp>
          <p:nvSpPr>
            <p:cNvPr id="31787" name="Line 83"/>
            <p:cNvSpPr>
              <a:spLocks noChangeShapeType="1"/>
            </p:cNvSpPr>
            <p:nvPr/>
          </p:nvSpPr>
          <p:spPr bwMode="auto">
            <a:xfrm flipV="1">
              <a:off x="431" y="2205"/>
              <a:ext cx="0" cy="1724"/>
            </a:xfrm>
            <a:prstGeom prst="line">
              <a:avLst/>
            </a:prstGeom>
            <a:noFill/>
            <a:ln w="9525">
              <a:solidFill>
                <a:schemeClr val="tx1"/>
              </a:solidFill>
              <a:prstDash val="sysDot"/>
              <a:round/>
              <a:headEnd/>
              <a:tailEnd/>
            </a:ln>
          </p:spPr>
          <p:txBody>
            <a:bodyPr/>
            <a:lstStyle/>
            <a:p>
              <a:endParaRPr lang="en-US"/>
            </a:p>
          </p:txBody>
        </p:sp>
        <p:sp>
          <p:nvSpPr>
            <p:cNvPr id="31788" name="Text Box 84"/>
            <p:cNvSpPr txBox="1">
              <a:spLocks noChangeArrowheads="1"/>
            </p:cNvSpPr>
            <p:nvPr/>
          </p:nvSpPr>
          <p:spPr bwMode="auto">
            <a:xfrm>
              <a:off x="4377" y="2024"/>
              <a:ext cx="824" cy="173"/>
            </a:xfrm>
            <a:prstGeom prst="rect">
              <a:avLst/>
            </a:prstGeom>
            <a:noFill/>
            <a:ln w="9525">
              <a:noFill/>
              <a:miter lim="800000"/>
              <a:headEnd/>
              <a:tailEnd/>
            </a:ln>
          </p:spPr>
          <p:txBody>
            <a:bodyPr wrap="none">
              <a:spAutoFit/>
            </a:bodyPr>
            <a:lstStyle/>
            <a:p>
              <a:pPr>
                <a:spcBef>
                  <a:spcPct val="0"/>
                </a:spcBef>
                <a:buSzTx/>
                <a:buFontTx/>
                <a:buNone/>
              </a:pPr>
              <a:r>
                <a:rPr lang="en-US" sz="1200">
                  <a:latin typeface="Arial" charset="0"/>
                </a:rPr>
                <a:t>Overlay Network</a:t>
              </a:r>
            </a:p>
          </p:txBody>
        </p:sp>
        <p:sp>
          <p:nvSpPr>
            <p:cNvPr id="91221" name="Text Box 85"/>
            <p:cNvSpPr txBox="1">
              <a:spLocks noChangeArrowheads="1"/>
            </p:cNvSpPr>
            <p:nvPr/>
          </p:nvSpPr>
          <p:spPr bwMode="auto">
            <a:xfrm>
              <a:off x="1202" y="1752"/>
              <a:ext cx="185" cy="173"/>
            </a:xfrm>
            <a:prstGeom prst="rect">
              <a:avLst/>
            </a:prstGeom>
            <a:noFill/>
            <a:ln w="9525">
              <a:noFill/>
              <a:miter lim="800000"/>
              <a:headEnd/>
              <a:tailEnd/>
            </a:ln>
            <a:effectLst/>
          </p:spPr>
          <p:txBody>
            <a:bodyPr wrap="none">
              <a:spAutoFit/>
            </a:bodyPr>
            <a:lstStyle/>
            <a:p>
              <a:pPr>
                <a:spcBef>
                  <a:spcPct val="0"/>
                </a:spcBef>
                <a:buSzTx/>
                <a:buFontTx/>
                <a:buNone/>
                <a:defRPr/>
              </a:pPr>
              <a:r>
                <a:rPr lang="en-US" sz="1200" b="1">
                  <a:effectLst>
                    <a:outerShdw blurRad="38100" dist="38100" dir="2700000" algn="tl">
                      <a:srgbClr val="C0C0C0"/>
                    </a:outerShdw>
                  </a:effectLst>
                  <a:latin typeface="Arial" charset="0"/>
                </a:rPr>
                <a:t>A</a:t>
              </a:r>
            </a:p>
          </p:txBody>
        </p:sp>
        <p:sp>
          <p:nvSpPr>
            <p:cNvPr id="91222" name="Text Box 86"/>
            <p:cNvSpPr txBox="1">
              <a:spLocks noChangeArrowheads="1"/>
            </p:cNvSpPr>
            <p:nvPr/>
          </p:nvSpPr>
          <p:spPr bwMode="auto">
            <a:xfrm>
              <a:off x="1701" y="1071"/>
              <a:ext cx="185" cy="173"/>
            </a:xfrm>
            <a:prstGeom prst="rect">
              <a:avLst/>
            </a:prstGeom>
            <a:noFill/>
            <a:ln w="9525">
              <a:noFill/>
              <a:miter lim="800000"/>
              <a:headEnd/>
              <a:tailEnd/>
            </a:ln>
            <a:effectLst/>
          </p:spPr>
          <p:txBody>
            <a:bodyPr wrap="none">
              <a:spAutoFit/>
            </a:bodyPr>
            <a:lstStyle/>
            <a:p>
              <a:pPr>
                <a:spcBef>
                  <a:spcPct val="0"/>
                </a:spcBef>
                <a:buSzTx/>
                <a:buFontTx/>
                <a:buNone/>
                <a:defRPr/>
              </a:pPr>
              <a:r>
                <a:rPr lang="en-US" sz="1200" b="1">
                  <a:effectLst>
                    <a:outerShdw blurRad="38100" dist="38100" dir="2700000" algn="tl">
                      <a:srgbClr val="C0C0C0"/>
                    </a:outerShdw>
                  </a:effectLst>
                  <a:latin typeface="Arial" charset="0"/>
                </a:rPr>
                <a:t>B</a:t>
              </a:r>
            </a:p>
          </p:txBody>
        </p:sp>
        <p:sp>
          <p:nvSpPr>
            <p:cNvPr id="91223" name="Text Box 87"/>
            <p:cNvSpPr txBox="1">
              <a:spLocks noChangeArrowheads="1"/>
            </p:cNvSpPr>
            <p:nvPr/>
          </p:nvSpPr>
          <p:spPr bwMode="auto">
            <a:xfrm>
              <a:off x="2336" y="1888"/>
              <a:ext cx="185" cy="173"/>
            </a:xfrm>
            <a:prstGeom prst="rect">
              <a:avLst/>
            </a:prstGeom>
            <a:noFill/>
            <a:ln w="9525">
              <a:noFill/>
              <a:miter lim="800000"/>
              <a:headEnd/>
              <a:tailEnd/>
            </a:ln>
            <a:effectLst/>
          </p:spPr>
          <p:txBody>
            <a:bodyPr wrap="none">
              <a:spAutoFit/>
            </a:bodyPr>
            <a:lstStyle/>
            <a:p>
              <a:pPr>
                <a:spcBef>
                  <a:spcPct val="0"/>
                </a:spcBef>
                <a:buSzTx/>
                <a:buFontTx/>
                <a:buNone/>
                <a:defRPr/>
              </a:pPr>
              <a:r>
                <a:rPr lang="en-US" sz="1200" b="1">
                  <a:effectLst>
                    <a:outerShdw blurRad="38100" dist="38100" dir="2700000" algn="tl">
                      <a:srgbClr val="C0C0C0"/>
                    </a:outerShdw>
                  </a:effectLst>
                  <a:latin typeface="Arial" charset="0"/>
                </a:rPr>
                <a:t>C</a:t>
              </a:r>
            </a:p>
          </p:txBody>
        </p:sp>
      </p:grpSp>
      <p:sp>
        <p:nvSpPr>
          <p:cNvPr id="91224" name="Text Box 88"/>
          <p:cNvSpPr txBox="1">
            <a:spLocks noChangeArrowheads="1"/>
          </p:cNvSpPr>
          <p:nvPr/>
        </p:nvSpPr>
        <p:spPr bwMode="auto">
          <a:xfrm>
            <a:off x="6659563" y="1196975"/>
            <a:ext cx="2016125" cy="495300"/>
          </a:xfrm>
          <a:prstGeom prst="rect">
            <a:avLst/>
          </a:prstGeom>
          <a:solidFill>
            <a:schemeClr val="bg1"/>
          </a:solidFill>
          <a:ln w="38100">
            <a:solidFill>
              <a:schemeClr val="tx2"/>
            </a:solidFill>
            <a:miter lim="800000"/>
            <a:headEnd/>
            <a:tailEnd/>
          </a:ln>
          <a:effectLst>
            <a:outerShdw dist="35921" dir="2700000" algn="ctr" rotWithShape="0">
              <a:schemeClr val="bg2"/>
            </a:outerShdw>
          </a:effectLst>
        </p:spPr>
        <p:txBody>
          <a:bodyPr>
            <a:spAutoFit/>
          </a:bodyPr>
          <a:lstStyle/>
          <a:p>
            <a:pPr algn="ctr">
              <a:spcBef>
                <a:spcPct val="50000"/>
              </a:spcBef>
              <a:buSzTx/>
              <a:buFontTx/>
              <a:buNone/>
              <a:defRPr/>
            </a:pPr>
            <a:r>
              <a:rPr lang="en-US" sz="1200">
                <a:latin typeface="Arial" charset="0"/>
              </a:rPr>
              <a:t>Focus on the application layer</a:t>
            </a:r>
          </a:p>
        </p:txBody>
      </p:sp>
      <p:grpSp>
        <p:nvGrpSpPr>
          <p:cNvPr id="14" name="Group 89"/>
          <p:cNvGrpSpPr>
            <a:grpSpLocks/>
          </p:cNvGrpSpPr>
          <p:nvPr/>
        </p:nvGrpSpPr>
        <p:grpSpPr bwMode="auto">
          <a:xfrm>
            <a:off x="2124075" y="1924050"/>
            <a:ext cx="4679950" cy="1296988"/>
            <a:chOff x="1338" y="1212"/>
            <a:chExt cx="2948" cy="817"/>
          </a:xfrm>
        </p:grpSpPr>
        <p:cxnSp>
          <p:nvCxnSpPr>
            <p:cNvPr id="31760" name="AutoShape 90"/>
            <p:cNvCxnSpPr>
              <a:cxnSpLocks noChangeShapeType="1"/>
            </p:cNvCxnSpPr>
            <p:nvPr/>
          </p:nvCxnSpPr>
          <p:spPr bwMode="auto">
            <a:xfrm flipV="1">
              <a:off x="1340" y="1212"/>
              <a:ext cx="361" cy="681"/>
            </a:xfrm>
            <a:prstGeom prst="straightConnector1">
              <a:avLst/>
            </a:prstGeom>
            <a:noFill/>
            <a:ln w="19050">
              <a:solidFill>
                <a:schemeClr val="tx2"/>
              </a:solidFill>
              <a:round/>
              <a:headEnd/>
              <a:tailEnd/>
            </a:ln>
          </p:spPr>
        </p:cxnSp>
        <p:cxnSp>
          <p:nvCxnSpPr>
            <p:cNvPr id="31761" name="AutoShape 91"/>
            <p:cNvCxnSpPr>
              <a:cxnSpLocks noChangeShapeType="1"/>
            </p:cNvCxnSpPr>
            <p:nvPr/>
          </p:nvCxnSpPr>
          <p:spPr bwMode="auto">
            <a:xfrm>
              <a:off x="1839" y="1212"/>
              <a:ext cx="1585" cy="0"/>
            </a:xfrm>
            <a:prstGeom prst="straightConnector1">
              <a:avLst/>
            </a:prstGeom>
            <a:noFill/>
            <a:ln w="19050">
              <a:solidFill>
                <a:schemeClr val="tx2"/>
              </a:solidFill>
              <a:round/>
              <a:headEnd/>
              <a:tailEnd/>
            </a:ln>
          </p:spPr>
        </p:cxnSp>
        <p:cxnSp>
          <p:nvCxnSpPr>
            <p:cNvPr id="31762" name="AutoShape 92"/>
            <p:cNvCxnSpPr>
              <a:cxnSpLocks noChangeShapeType="1"/>
            </p:cNvCxnSpPr>
            <p:nvPr/>
          </p:nvCxnSpPr>
          <p:spPr bwMode="auto">
            <a:xfrm>
              <a:off x="1839" y="1212"/>
              <a:ext cx="497" cy="817"/>
            </a:xfrm>
            <a:prstGeom prst="straightConnector1">
              <a:avLst/>
            </a:prstGeom>
            <a:noFill/>
            <a:ln w="19050">
              <a:solidFill>
                <a:schemeClr val="tx2"/>
              </a:solidFill>
              <a:round/>
              <a:headEnd/>
              <a:tailEnd/>
            </a:ln>
          </p:spPr>
        </p:cxnSp>
        <p:cxnSp>
          <p:nvCxnSpPr>
            <p:cNvPr id="31763" name="AutoShape 93"/>
            <p:cNvCxnSpPr>
              <a:cxnSpLocks noChangeShapeType="1"/>
            </p:cNvCxnSpPr>
            <p:nvPr/>
          </p:nvCxnSpPr>
          <p:spPr bwMode="auto">
            <a:xfrm>
              <a:off x="1839" y="1212"/>
              <a:ext cx="1222" cy="771"/>
            </a:xfrm>
            <a:prstGeom prst="straightConnector1">
              <a:avLst/>
            </a:prstGeom>
            <a:noFill/>
            <a:ln w="19050">
              <a:solidFill>
                <a:schemeClr val="tx2"/>
              </a:solidFill>
              <a:round/>
              <a:headEnd/>
              <a:tailEnd/>
            </a:ln>
          </p:spPr>
        </p:cxnSp>
        <p:cxnSp>
          <p:nvCxnSpPr>
            <p:cNvPr id="31764" name="AutoShape 94"/>
            <p:cNvCxnSpPr>
              <a:cxnSpLocks noChangeShapeType="1"/>
            </p:cNvCxnSpPr>
            <p:nvPr/>
          </p:nvCxnSpPr>
          <p:spPr bwMode="auto">
            <a:xfrm>
              <a:off x="3562" y="1212"/>
              <a:ext cx="724" cy="408"/>
            </a:xfrm>
            <a:prstGeom prst="straightConnector1">
              <a:avLst/>
            </a:prstGeom>
            <a:noFill/>
            <a:ln w="19050">
              <a:solidFill>
                <a:schemeClr val="tx2"/>
              </a:solidFill>
              <a:round/>
              <a:headEnd/>
              <a:tailEnd/>
            </a:ln>
          </p:spPr>
        </p:cxnSp>
        <p:cxnSp>
          <p:nvCxnSpPr>
            <p:cNvPr id="31765" name="AutoShape 95"/>
            <p:cNvCxnSpPr>
              <a:cxnSpLocks noChangeShapeType="1"/>
            </p:cNvCxnSpPr>
            <p:nvPr/>
          </p:nvCxnSpPr>
          <p:spPr bwMode="auto">
            <a:xfrm flipH="1">
              <a:off x="4152" y="1620"/>
              <a:ext cx="134" cy="363"/>
            </a:xfrm>
            <a:prstGeom prst="straightConnector1">
              <a:avLst/>
            </a:prstGeom>
            <a:noFill/>
            <a:ln w="19050">
              <a:solidFill>
                <a:schemeClr val="tx2"/>
              </a:solidFill>
              <a:round/>
              <a:headEnd/>
              <a:tailEnd/>
            </a:ln>
          </p:spPr>
        </p:cxnSp>
        <p:cxnSp>
          <p:nvCxnSpPr>
            <p:cNvPr id="31766" name="AutoShape 96"/>
            <p:cNvCxnSpPr>
              <a:cxnSpLocks noChangeShapeType="1"/>
            </p:cNvCxnSpPr>
            <p:nvPr/>
          </p:nvCxnSpPr>
          <p:spPr bwMode="auto">
            <a:xfrm flipH="1" flipV="1">
              <a:off x="3562" y="1212"/>
              <a:ext cx="452" cy="771"/>
            </a:xfrm>
            <a:prstGeom prst="straightConnector1">
              <a:avLst/>
            </a:prstGeom>
            <a:noFill/>
            <a:ln w="19050">
              <a:solidFill>
                <a:schemeClr val="tx2"/>
              </a:solidFill>
              <a:round/>
              <a:headEnd/>
              <a:tailEnd/>
            </a:ln>
          </p:spPr>
        </p:cxnSp>
        <p:cxnSp>
          <p:nvCxnSpPr>
            <p:cNvPr id="31767" name="AutoShape 97"/>
            <p:cNvCxnSpPr>
              <a:cxnSpLocks noChangeShapeType="1"/>
            </p:cNvCxnSpPr>
            <p:nvPr/>
          </p:nvCxnSpPr>
          <p:spPr bwMode="auto">
            <a:xfrm flipV="1">
              <a:off x="2474" y="1983"/>
              <a:ext cx="587" cy="46"/>
            </a:xfrm>
            <a:prstGeom prst="straightConnector1">
              <a:avLst/>
            </a:prstGeom>
            <a:noFill/>
            <a:ln w="19050">
              <a:solidFill>
                <a:schemeClr val="tx2"/>
              </a:solidFill>
              <a:round/>
              <a:headEnd/>
              <a:tailEnd/>
            </a:ln>
          </p:spPr>
        </p:cxnSp>
        <p:cxnSp>
          <p:nvCxnSpPr>
            <p:cNvPr id="31768" name="AutoShape 98"/>
            <p:cNvCxnSpPr>
              <a:cxnSpLocks noChangeShapeType="1"/>
            </p:cNvCxnSpPr>
            <p:nvPr/>
          </p:nvCxnSpPr>
          <p:spPr bwMode="auto">
            <a:xfrm flipV="1">
              <a:off x="1338" y="1212"/>
              <a:ext cx="2086" cy="676"/>
            </a:xfrm>
            <a:prstGeom prst="straightConnector1">
              <a:avLst/>
            </a:prstGeom>
            <a:noFill/>
            <a:ln w="19050">
              <a:solidFill>
                <a:schemeClr val="tx2"/>
              </a:solidFill>
              <a:round/>
              <a:headEnd/>
              <a:tailEnd/>
            </a:ln>
          </p:spPr>
        </p:cxnSp>
      </p:grpSp>
      <p:sp>
        <p:nvSpPr>
          <p:cNvPr id="99" name="98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2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91224"/>
                                        </p:tgtEl>
                                        <p:attrNameLst>
                                          <p:attrName>style.visibility</p:attrName>
                                        </p:attrNameLst>
                                      </p:cBhvr>
                                      <p:to>
                                        <p:strVal val="visible"/>
                                      </p:to>
                                    </p:set>
                                  </p:childTnLst>
                                  <p:subTnLst>
                                    <p:set>
                                      <p:cBhvr override="childStyle">
                                        <p:cTn dur="1" fill="hold" display="0" masterRel="nextClick" afterEffect="1"/>
                                        <p:tgtEl>
                                          <p:spTgt spid="912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pPr eaLnBrk="1" hangingPunct="1"/>
            <a:r>
              <a:rPr lang="en-US"/>
              <a:t>Overlay types</a:t>
            </a:r>
            <a:endParaRPr lang="el-GR"/>
          </a:p>
        </p:txBody>
      </p:sp>
      <p:graphicFrame>
        <p:nvGraphicFramePr>
          <p:cNvPr id="358403" name="Object 3"/>
          <p:cNvGraphicFramePr>
            <a:graphicFrameLocks noChangeAspect="1"/>
          </p:cNvGraphicFramePr>
          <p:nvPr/>
        </p:nvGraphicFramePr>
        <p:xfrm>
          <a:off x="433388" y="4800600"/>
          <a:ext cx="1687512" cy="1393825"/>
        </p:xfrm>
        <a:graphic>
          <a:graphicData uri="http://schemas.openxmlformats.org/presentationml/2006/ole">
            <mc:AlternateContent xmlns:mc="http://schemas.openxmlformats.org/markup-compatibility/2006">
              <mc:Choice xmlns:v="urn:schemas-microsoft-com:vml" Requires="v">
                <p:oleObj name="Designer Drawing" r:id="rId4" imgW="2551176" imgH="2127504" progId="">
                  <p:embed/>
                </p:oleObj>
              </mc:Choice>
              <mc:Fallback>
                <p:oleObj name="Designer Drawing" r:id="rId4" imgW="2551176" imgH="2127504" progId="">
                  <p:embed/>
                  <p:pic>
                    <p:nvPicPr>
                      <p:cNvPr id="35840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8" y="4800600"/>
                        <a:ext cx="1687512" cy="139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04" name="Rectangle 4"/>
          <p:cNvSpPr>
            <a:spLocks noChangeArrowheads="1"/>
          </p:cNvSpPr>
          <p:nvPr/>
        </p:nvSpPr>
        <p:spPr bwMode="auto">
          <a:xfrm>
            <a:off x="6096000" y="1981200"/>
            <a:ext cx="2667000" cy="639763"/>
          </a:xfrm>
          <a:prstGeom prst="rect">
            <a:avLst/>
          </a:prstGeom>
          <a:solidFill>
            <a:srgbClr val="CCFF33"/>
          </a:solidFill>
          <a:ln w="19050" algn="ctr">
            <a:solidFill>
              <a:schemeClr val="tx1"/>
            </a:solidFill>
            <a:miter lim="800000"/>
            <a:headEnd/>
            <a:tailEnd/>
          </a:ln>
        </p:spPr>
        <p:txBody>
          <a:bodyPr anchor="ctr"/>
          <a:lstStyle/>
          <a:p>
            <a:pPr algn="ctr">
              <a:buClr>
                <a:schemeClr val="bg2"/>
              </a:buClr>
              <a:buSzPct val="75000"/>
              <a:buFont typeface="Wingdings" pitchFamily="2" charset="2"/>
              <a:buNone/>
            </a:pPr>
            <a:r>
              <a:rPr lang="en-US" b="1"/>
              <a:t>DHT-Based</a:t>
            </a:r>
          </a:p>
        </p:txBody>
      </p:sp>
      <p:sp>
        <p:nvSpPr>
          <p:cNvPr id="358405" name="Rectangle 5"/>
          <p:cNvSpPr>
            <a:spLocks noChangeArrowheads="1"/>
          </p:cNvSpPr>
          <p:nvPr/>
        </p:nvSpPr>
        <p:spPr bwMode="auto">
          <a:xfrm>
            <a:off x="2209800" y="1981200"/>
            <a:ext cx="1828800" cy="639763"/>
          </a:xfrm>
          <a:prstGeom prst="rect">
            <a:avLst/>
          </a:prstGeom>
          <a:solidFill>
            <a:srgbClr val="CCFF33"/>
          </a:solidFill>
          <a:ln w="19050" algn="ctr">
            <a:solidFill>
              <a:schemeClr val="tx1"/>
            </a:solidFill>
            <a:miter lim="800000"/>
            <a:headEnd/>
            <a:tailEnd/>
          </a:ln>
        </p:spPr>
        <p:txBody>
          <a:bodyPr anchor="ctr"/>
          <a:lstStyle/>
          <a:p>
            <a:pPr algn="ctr">
              <a:buClr>
                <a:schemeClr val="bg2"/>
              </a:buClr>
              <a:buSzPct val="75000"/>
              <a:buFont typeface="Wingdings" pitchFamily="2" charset="2"/>
              <a:buNone/>
            </a:pPr>
            <a:r>
              <a:rPr lang="en-US" b="1"/>
              <a:t>Pure P2P</a:t>
            </a:r>
          </a:p>
        </p:txBody>
      </p:sp>
      <p:sp>
        <p:nvSpPr>
          <p:cNvPr id="358406" name="Rectangle 6"/>
          <p:cNvSpPr>
            <a:spLocks noChangeArrowheads="1"/>
          </p:cNvSpPr>
          <p:nvPr/>
        </p:nvSpPr>
        <p:spPr bwMode="auto">
          <a:xfrm>
            <a:off x="4038600" y="1981200"/>
            <a:ext cx="2057400" cy="639763"/>
          </a:xfrm>
          <a:prstGeom prst="rect">
            <a:avLst/>
          </a:prstGeom>
          <a:solidFill>
            <a:srgbClr val="CCFF33"/>
          </a:solidFill>
          <a:ln w="19050" algn="ctr">
            <a:solidFill>
              <a:schemeClr val="tx1"/>
            </a:solidFill>
            <a:miter lim="800000"/>
            <a:headEnd/>
            <a:tailEnd/>
          </a:ln>
        </p:spPr>
        <p:txBody>
          <a:bodyPr anchor="ctr"/>
          <a:lstStyle/>
          <a:p>
            <a:pPr algn="ctr">
              <a:buClr>
                <a:schemeClr val="bg2"/>
              </a:buClr>
              <a:buSzPct val="75000"/>
              <a:buFont typeface="Wingdings" pitchFamily="2" charset="2"/>
              <a:buNone/>
            </a:pPr>
            <a:r>
              <a:rPr lang="en-US" b="1"/>
              <a:t>Hybrid P2P</a:t>
            </a:r>
          </a:p>
        </p:txBody>
      </p:sp>
      <p:sp>
        <p:nvSpPr>
          <p:cNvPr id="358407" name="Rectangle 7"/>
          <p:cNvSpPr>
            <a:spLocks noChangeArrowheads="1"/>
          </p:cNvSpPr>
          <p:nvPr/>
        </p:nvSpPr>
        <p:spPr bwMode="auto">
          <a:xfrm>
            <a:off x="365125" y="1981200"/>
            <a:ext cx="1844675" cy="639763"/>
          </a:xfrm>
          <a:prstGeom prst="rect">
            <a:avLst/>
          </a:prstGeom>
          <a:solidFill>
            <a:srgbClr val="CCFF33"/>
          </a:solidFill>
          <a:ln w="19050" algn="ctr">
            <a:solidFill>
              <a:schemeClr val="tx1"/>
            </a:solidFill>
            <a:miter lim="800000"/>
            <a:headEnd/>
            <a:tailEnd/>
          </a:ln>
        </p:spPr>
        <p:txBody>
          <a:bodyPr anchor="ctr"/>
          <a:lstStyle/>
          <a:p>
            <a:pPr algn="ctr">
              <a:buClr>
                <a:schemeClr val="bg2"/>
              </a:buClr>
              <a:buSzPct val="75000"/>
              <a:buFont typeface="Wingdings" pitchFamily="2" charset="2"/>
              <a:buNone/>
            </a:pPr>
            <a:r>
              <a:rPr lang="en-US" b="1"/>
              <a:t>Centralized P2P</a:t>
            </a:r>
          </a:p>
        </p:txBody>
      </p:sp>
      <p:sp>
        <p:nvSpPr>
          <p:cNvPr id="2058" name="Rectangle 8"/>
          <p:cNvSpPr>
            <a:spLocks noChangeArrowheads="1"/>
          </p:cNvSpPr>
          <p:nvPr/>
        </p:nvSpPr>
        <p:spPr bwMode="auto">
          <a:xfrm>
            <a:off x="6096000" y="1600200"/>
            <a:ext cx="2667000" cy="381000"/>
          </a:xfrm>
          <a:prstGeom prst="rect">
            <a:avLst/>
          </a:prstGeom>
          <a:solidFill>
            <a:srgbClr val="CCFF33"/>
          </a:solidFill>
          <a:ln w="19050" algn="ctr">
            <a:solidFill>
              <a:schemeClr val="tx1"/>
            </a:solidFill>
            <a:miter lim="800000"/>
            <a:headEnd/>
            <a:tailEnd/>
          </a:ln>
        </p:spPr>
        <p:txBody>
          <a:bodyPr anchor="ctr"/>
          <a:lstStyle/>
          <a:p>
            <a:pPr algn="ctr">
              <a:buClr>
                <a:schemeClr val="bg2"/>
              </a:buClr>
              <a:buSzPct val="75000"/>
              <a:buFont typeface="Wingdings" pitchFamily="2" charset="2"/>
              <a:buNone/>
            </a:pPr>
            <a:r>
              <a:rPr lang="en-US" b="1"/>
              <a:t>Structured P2P</a:t>
            </a:r>
          </a:p>
        </p:txBody>
      </p:sp>
      <p:sp>
        <p:nvSpPr>
          <p:cNvPr id="2059" name="Rectangle 9"/>
          <p:cNvSpPr>
            <a:spLocks noChangeArrowheads="1"/>
          </p:cNvSpPr>
          <p:nvPr/>
        </p:nvSpPr>
        <p:spPr bwMode="auto">
          <a:xfrm>
            <a:off x="365125" y="1600200"/>
            <a:ext cx="5730875" cy="381000"/>
          </a:xfrm>
          <a:prstGeom prst="rect">
            <a:avLst/>
          </a:prstGeom>
          <a:solidFill>
            <a:srgbClr val="CCFF33"/>
          </a:solidFill>
          <a:ln w="19050" algn="ctr">
            <a:solidFill>
              <a:schemeClr val="tx1"/>
            </a:solidFill>
            <a:miter lim="800000"/>
            <a:headEnd/>
            <a:tailEnd/>
          </a:ln>
        </p:spPr>
        <p:txBody>
          <a:bodyPr anchor="ctr"/>
          <a:lstStyle/>
          <a:p>
            <a:pPr algn="ctr">
              <a:buClr>
                <a:schemeClr val="bg2"/>
              </a:buClr>
              <a:buSzPct val="75000"/>
              <a:buFont typeface="Wingdings" pitchFamily="2" charset="2"/>
              <a:buNone/>
            </a:pPr>
            <a:r>
              <a:rPr lang="en-US" b="1"/>
              <a:t>Unstructured P2P</a:t>
            </a:r>
          </a:p>
        </p:txBody>
      </p:sp>
      <p:sp>
        <p:nvSpPr>
          <p:cNvPr id="358410" name="Rectangle 10"/>
          <p:cNvSpPr>
            <a:spLocks noGrp="1" noChangeArrowheads="1"/>
          </p:cNvSpPr>
          <p:nvPr>
            <p:ph type="body" idx="1"/>
          </p:nvPr>
        </p:nvSpPr>
        <p:spPr>
          <a:xfrm>
            <a:off x="355600" y="2628900"/>
            <a:ext cx="1854200" cy="3657600"/>
          </a:xfrm>
          <a:noFill/>
          <a:ln w="19050">
            <a:solidFill>
              <a:schemeClr val="tx1"/>
            </a:solidFill>
          </a:ln>
        </p:spPr>
        <p:txBody>
          <a:bodyPr/>
          <a:lstStyle/>
          <a:p>
            <a:pPr marL="171450" indent="-171450" eaLnBrk="1" hangingPunct="1">
              <a:buFont typeface="Wingdings" pitchFamily="2" charset="2"/>
              <a:buNone/>
            </a:pPr>
            <a:endParaRPr lang="en-US" sz="1200"/>
          </a:p>
          <a:p>
            <a:pPr marL="171450" indent="-171450" eaLnBrk="1" hangingPunct="1"/>
            <a:r>
              <a:rPr lang="en-US" sz="1200"/>
              <a:t>Central entity necessary to manage the overlay</a:t>
            </a:r>
          </a:p>
          <a:p>
            <a:pPr marL="171450" indent="-171450" eaLnBrk="1" hangingPunct="1">
              <a:buFont typeface="Wingdings" pitchFamily="2" charset="2"/>
              <a:buNone/>
            </a:pPr>
            <a:endParaRPr lang="en-US" sz="1200"/>
          </a:p>
          <a:p>
            <a:pPr marL="171450" indent="-171450" eaLnBrk="1" hangingPunct="1"/>
            <a:r>
              <a:rPr lang="en-US" sz="1200"/>
              <a:t>Central entity is some kind of index/group database</a:t>
            </a:r>
          </a:p>
          <a:p>
            <a:pPr marL="171450" indent="-171450" eaLnBrk="1" hangingPunct="1">
              <a:buFont typeface="Wingdings" pitchFamily="2" charset="2"/>
              <a:buNone/>
            </a:pPr>
            <a:endParaRPr lang="en-US" sz="1200"/>
          </a:p>
          <a:p>
            <a:pPr marL="171450" indent="-171450" eaLnBrk="1" hangingPunct="1"/>
            <a:r>
              <a:rPr lang="en-US" sz="1200"/>
              <a:t>Example: Napster</a:t>
            </a:r>
          </a:p>
        </p:txBody>
      </p:sp>
      <p:sp>
        <p:nvSpPr>
          <p:cNvPr id="358411" name="Rectangle 11"/>
          <p:cNvSpPr>
            <a:spLocks noChangeArrowheads="1"/>
          </p:cNvSpPr>
          <p:nvPr/>
        </p:nvSpPr>
        <p:spPr bwMode="auto">
          <a:xfrm>
            <a:off x="2209800" y="2628900"/>
            <a:ext cx="1828800" cy="3657600"/>
          </a:xfrm>
          <a:prstGeom prst="rect">
            <a:avLst/>
          </a:prstGeom>
          <a:noFill/>
          <a:ln w="19050">
            <a:solidFill>
              <a:schemeClr val="tx1"/>
            </a:solidFill>
            <a:miter lim="800000"/>
            <a:headEnd/>
            <a:tailEnd/>
          </a:ln>
        </p:spPr>
        <p:txBody>
          <a:bodyPr lIns="0" tIns="0" rIns="0" bIns="0"/>
          <a:lstStyle/>
          <a:p>
            <a:pPr marL="171450" indent="-171450">
              <a:buClr>
                <a:schemeClr val="bg2"/>
              </a:buClr>
              <a:buSzPct val="75000"/>
              <a:buFont typeface="Wingdings" pitchFamily="2" charset="2"/>
              <a:buNone/>
            </a:pPr>
            <a:endParaRPr lang="en-US" sz="1200"/>
          </a:p>
          <a:p>
            <a:pPr marL="171450" indent="-171450">
              <a:buClr>
                <a:schemeClr val="bg2"/>
              </a:buClr>
              <a:buSzPct val="75000"/>
              <a:buFont typeface="Wingdings" pitchFamily="2" charset="2"/>
              <a:buChar char="n"/>
            </a:pPr>
            <a:r>
              <a:rPr lang="en-US" sz="1200"/>
              <a:t>No central entities</a:t>
            </a:r>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r>
              <a:rPr lang="en-US" sz="1200"/>
              <a:t>Any node can be removed without loss of functionality</a:t>
            </a:r>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r>
              <a:rPr lang="en-US" sz="1200"/>
              <a:t>Example: Gnutella v0.4, Freenet</a:t>
            </a:r>
          </a:p>
        </p:txBody>
      </p:sp>
      <p:graphicFrame>
        <p:nvGraphicFramePr>
          <p:cNvPr id="358412" name="Object 12"/>
          <p:cNvGraphicFramePr>
            <a:graphicFrameLocks noChangeAspect="1"/>
          </p:cNvGraphicFramePr>
          <p:nvPr/>
        </p:nvGraphicFramePr>
        <p:xfrm>
          <a:off x="2286000" y="4800600"/>
          <a:ext cx="1685925" cy="1409700"/>
        </p:xfrm>
        <a:graphic>
          <a:graphicData uri="http://schemas.openxmlformats.org/presentationml/2006/ole">
            <mc:AlternateContent xmlns:mc="http://schemas.openxmlformats.org/markup-compatibility/2006">
              <mc:Choice xmlns:v="urn:schemas-microsoft-com:vml" Requires="v">
                <p:oleObj name="Designer Drawing" r:id="rId6" imgW="2584704" imgH="2154936" progId="">
                  <p:embed/>
                </p:oleObj>
              </mc:Choice>
              <mc:Fallback>
                <p:oleObj name="Designer Drawing" r:id="rId6" imgW="2584704" imgH="2154936" progId="">
                  <p:embed/>
                  <p:pic>
                    <p:nvPicPr>
                      <p:cNvPr id="358412"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800600"/>
                        <a:ext cx="1685925"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13" name="Rectangle 13"/>
          <p:cNvSpPr>
            <a:spLocks noChangeArrowheads="1"/>
          </p:cNvSpPr>
          <p:nvPr/>
        </p:nvSpPr>
        <p:spPr bwMode="auto">
          <a:xfrm>
            <a:off x="4038600" y="2628900"/>
            <a:ext cx="2070100" cy="3657600"/>
          </a:xfrm>
          <a:prstGeom prst="rect">
            <a:avLst/>
          </a:prstGeom>
          <a:noFill/>
          <a:ln w="19050">
            <a:solidFill>
              <a:schemeClr val="tx1"/>
            </a:solidFill>
            <a:miter lim="800000"/>
            <a:headEnd/>
            <a:tailEnd/>
          </a:ln>
        </p:spPr>
        <p:txBody>
          <a:bodyPr lIns="0" tIns="0" rIns="0" bIns="0"/>
          <a:lstStyle/>
          <a:p>
            <a:pPr marL="171450" indent="-171450">
              <a:buClr>
                <a:schemeClr val="bg2"/>
              </a:buClr>
              <a:buSzPct val="75000"/>
              <a:buFont typeface="Wingdings" pitchFamily="2" charset="2"/>
              <a:buNone/>
            </a:pPr>
            <a:endParaRPr lang="en-US" sz="1200"/>
          </a:p>
          <a:p>
            <a:pPr marL="171450" indent="-171450">
              <a:buClr>
                <a:schemeClr val="bg2"/>
              </a:buClr>
              <a:buSzPct val="75000"/>
              <a:buFont typeface="Wingdings" pitchFamily="2" charset="2"/>
              <a:buChar char="n"/>
            </a:pPr>
            <a:r>
              <a:rPr lang="en-US" sz="1200"/>
              <a:t>Multiple &amp; Dynamic central entities</a:t>
            </a:r>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r>
              <a:rPr lang="en-US" sz="1200"/>
              <a:t>Any node can be removed without loss of functionality</a:t>
            </a:r>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r>
              <a:rPr lang="en-US" sz="1200"/>
              <a:t>Example: Gnutella v0.6, Freenet</a:t>
            </a:r>
          </a:p>
        </p:txBody>
      </p:sp>
      <p:graphicFrame>
        <p:nvGraphicFramePr>
          <p:cNvPr id="358414" name="Object 14"/>
          <p:cNvGraphicFramePr>
            <a:graphicFrameLocks noChangeAspect="1"/>
          </p:cNvGraphicFramePr>
          <p:nvPr/>
        </p:nvGraphicFramePr>
        <p:xfrm>
          <a:off x="4267200" y="4751388"/>
          <a:ext cx="1606550" cy="1458912"/>
        </p:xfrm>
        <a:graphic>
          <a:graphicData uri="http://schemas.openxmlformats.org/presentationml/2006/ole">
            <mc:AlternateContent xmlns:mc="http://schemas.openxmlformats.org/markup-compatibility/2006">
              <mc:Choice xmlns:v="urn:schemas-microsoft-com:vml" Requires="v">
                <p:oleObj name="Designer Drawing" r:id="rId8" imgW="2560320" imgH="2450592" progId="">
                  <p:embed/>
                </p:oleObj>
              </mc:Choice>
              <mc:Fallback>
                <p:oleObj name="Designer Drawing" r:id="rId8" imgW="2560320" imgH="2450592" progId="">
                  <p:embed/>
                  <p:pic>
                    <p:nvPicPr>
                      <p:cNvPr id="358414"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4751388"/>
                        <a:ext cx="1606550" cy="1458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8415" name="Picture 15"/>
          <p:cNvPicPr>
            <a:picLocks noChangeAspect="1" noChangeArrowheads="1"/>
          </p:cNvPicPr>
          <p:nvPr/>
        </p:nvPicPr>
        <p:blipFill>
          <a:blip r:embed="rId10" cstate="print"/>
          <a:srcRect/>
          <a:stretch>
            <a:fillRect/>
          </a:stretch>
        </p:blipFill>
        <p:spPr bwMode="auto">
          <a:xfrm>
            <a:off x="6477000" y="4751388"/>
            <a:ext cx="1649413" cy="1497012"/>
          </a:xfrm>
          <a:prstGeom prst="rect">
            <a:avLst/>
          </a:prstGeom>
          <a:noFill/>
          <a:ln w="9525">
            <a:noFill/>
            <a:miter lim="800000"/>
            <a:headEnd/>
            <a:tailEnd/>
          </a:ln>
        </p:spPr>
      </p:pic>
      <p:sp>
        <p:nvSpPr>
          <p:cNvPr id="358416" name="Rectangle 16"/>
          <p:cNvSpPr>
            <a:spLocks noChangeArrowheads="1"/>
          </p:cNvSpPr>
          <p:nvPr/>
        </p:nvSpPr>
        <p:spPr bwMode="auto">
          <a:xfrm>
            <a:off x="6096000" y="2628900"/>
            <a:ext cx="2667000" cy="3657600"/>
          </a:xfrm>
          <a:prstGeom prst="rect">
            <a:avLst/>
          </a:prstGeom>
          <a:noFill/>
          <a:ln w="19050">
            <a:solidFill>
              <a:schemeClr val="tx1"/>
            </a:solidFill>
            <a:miter lim="800000"/>
            <a:headEnd/>
            <a:tailEnd/>
          </a:ln>
        </p:spPr>
        <p:txBody>
          <a:bodyPr lIns="0" tIns="0" rIns="0" bIns="0"/>
          <a:lstStyle/>
          <a:p>
            <a:pPr marL="171450" indent="-171450">
              <a:buClr>
                <a:schemeClr val="bg2"/>
              </a:buClr>
              <a:buSzPct val="75000"/>
              <a:buFont typeface="Wingdings" pitchFamily="2" charset="2"/>
              <a:buNone/>
            </a:pPr>
            <a:endParaRPr lang="en-US" sz="1200"/>
          </a:p>
          <a:p>
            <a:pPr marL="171450" indent="-171450">
              <a:buClr>
                <a:schemeClr val="bg2"/>
              </a:buClr>
              <a:buSzPct val="75000"/>
              <a:buFont typeface="Wingdings" pitchFamily="2" charset="2"/>
              <a:buChar char="n"/>
            </a:pPr>
            <a:r>
              <a:rPr lang="en-US" sz="1200"/>
              <a:t>No central entities</a:t>
            </a:r>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r>
              <a:rPr lang="en-US" sz="1200"/>
              <a:t>Fixed links, determined by node IDs</a:t>
            </a:r>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r>
              <a:rPr lang="en-US" sz="1200"/>
              <a:t>Any node can be removed without loss of functionality</a:t>
            </a:r>
          </a:p>
          <a:p>
            <a:pPr marL="171450" indent="-171450">
              <a:buClr>
                <a:schemeClr val="bg2"/>
              </a:buClr>
              <a:buSzPct val="75000"/>
              <a:buFont typeface="Wingdings" pitchFamily="2" charset="2"/>
              <a:buChar char="n"/>
            </a:pPr>
            <a:endParaRPr lang="en-US" sz="1200"/>
          </a:p>
          <a:p>
            <a:pPr marL="171450" indent="-171450">
              <a:buClr>
                <a:schemeClr val="bg2"/>
              </a:buClr>
              <a:buSzPct val="75000"/>
              <a:buFont typeface="Wingdings" pitchFamily="2" charset="2"/>
              <a:buChar char="n"/>
            </a:pPr>
            <a:r>
              <a:rPr lang="en-US" sz="1200"/>
              <a:t>Examples: Chord, Pastry, CAN</a:t>
            </a:r>
          </a:p>
          <a:p>
            <a:pPr marL="171450" indent="-171450">
              <a:buClr>
                <a:schemeClr val="bg2"/>
              </a:buClr>
              <a:buSzPct val="75000"/>
              <a:buFont typeface="Wingdings" pitchFamily="2" charset="2"/>
              <a:buChar char="n"/>
            </a:pPr>
            <a:endParaRPr lang="en-US" sz="1200"/>
          </a:p>
        </p:txBody>
      </p:sp>
      <p:sp>
        <p:nvSpPr>
          <p:cNvPr id="17" name="16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3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8403"/>
                                        </p:tgtEl>
                                        <p:attrNameLst>
                                          <p:attrName>style.visibility</p:attrName>
                                        </p:attrNameLst>
                                      </p:cBhvr>
                                      <p:to>
                                        <p:strVal val="visible"/>
                                      </p:to>
                                    </p:set>
                                    <p:animEffect transition="in" filter="dissolve">
                                      <p:cBhvr>
                                        <p:cTn id="7" dur="500"/>
                                        <p:tgtEl>
                                          <p:spTgt spid="35840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8407"/>
                                        </p:tgtEl>
                                        <p:attrNameLst>
                                          <p:attrName>style.visibility</p:attrName>
                                        </p:attrNameLst>
                                      </p:cBhvr>
                                      <p:to>
                                        <p:strVal val="visible"/>
                                      </p:to>
                                    </p:set>
                                    <p:animEffect transition="in" filter="dissolve">
                                      <p:cBhvr>
                                        <p:cTn id="10" dur="500"/>
                                        <p:tgtEl>
                                          <p:spTgt spid="35840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58410">
                                            <p:bg/>
                                          </p:spTgt>
                                        </p:tgtEl>
                                        <p:attrNameLst>
                                          <p:attrName>style.visibility</p:attrName>
                                        </p:attrNameLst>
                                      </p:cBhvr>
                                      <p:to>
                                        <p:strVal val="visible"/>
                                      </p:to>
                                    </p:set>
                                    <p:animEffect transition="in" filter="dissolve">
                                      <p:cBhvr>
                                        <p:cTn id="13" dur="500"/>
                                        <p:tgtEl>
                                          <p:spTgt spid="358410">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58410">
                                            <p:txEl>
                                              <p:pRg st="1" end="1"/>
                                            </p:txEl>
                                          </p:spTgt>
                                        </p:tgtEl>
                                        <p:attrNameLst>
                                          <p:attrName>style.visibility</p:attrName>
                                        </p:attrNameLst>
                                      </p:cBhvr>
                                      <p:to>
                                        <p:strVal val="visible"/>
                                      </p:to>
                                    </p:set>
                                    <p:animEffect transition="in" filter="dissolve">
                                      <p:cBhvr>
                                        <p:cTn id="16" dur="500"/>
                                        <p:tgtEl>
                                          <p:spTgt spid="358410">
                                            <p:txEl>
                                              <p:pRg st="1" end="1"/>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58410">
                                            <p:txEl>
                                              <p:pRg st="3" end="3"/>
                                            </p:txEl>
                                          </p:spTgt>
                                        </p:tgtEl>
                                        <p:attrNameLst>
                                          <p:attrName>style.visibility</p:attrName>
                                        </p:attrNameLst>
                                      </p:cBhvr>
                                      <p:to>
                                        <p:strVal val="visible"/>
                                      </p:to>
                                    </p:set>
                                    <p:animEffect transition="in" filter="dissolve">
                                      <p:cBhvr>
                                        <p:cTn id="19" dur="500"/>
                                        <p:tgtEl>
                                          <p:spTgt spid="358410">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58410">
                                            <p:txEl>
                                              <p:pRg st="5" end="5"/>
                                            </p:txEl>
                                          </p:spTgt>
                                        </p:tgtEl>
                                        <p:attrNameLst>
                                          <p:attrName>style.visibility</p:attrName>
                                        </p:attrNameLst>
                                      </p:cBhvr>
                                      <p:to>
                                        <p:strVal val="visible"/>
                                      </p:to>
                                    </p:set>
                                    <p:animEffect transition="in" filter="dissolve">
                                      <p:cBhvr>
                                        <p:cTn id="22" dur="500"/>
                                        <p:tgtEl>
                                          <p:spTgt spid="3584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8405"/>
                                        </p:tgtEl>
                                        <p:attrNameLst>
                                          <p:attrName>style.visibility</p:attrName>
                                        </p:attrNameLst>
                                      </p:cBhvr>
                                      <p:to>
                                        <p:strVal val="visible"/>
                                      </p:to>
                                    </p:set>
                                    <p:animEffect transition="in" filter="dissolve">
                                      <p:cBhvr>
                                        <p:cTn id="27" dur="500"/>
                                        <p:tgtEl>
                                          <p:spTgt spid="35840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58411"/>
                                        </p:tgtEl>
                                        <p:attrNameLst>
                                          <p:attrName>style.visibility</p:attrName>
                                        </p:attrNameLst>
                                      </p:cBhvr>
                                      <p:to>
                                        <p:strVal val="visible"/>
                                      </p:to>
                                    </p:set>
                                    <p:animEffect transition="in" filter="dissolve">
                                      <p:cBhvr>
                                        <p:cTn id="30" dur="500"/>
                                        <p:tgtEl>
                                          <p:spTgt spid="358411"/>
                                        </p:tgtEl>
                                      </p:cBhvr>
                                    </p:animEffect>
                                  </p:childTnLst>
                                </p:cTn>
                              </p:par>
                              <p:par>
                                <p:cTn id="31" presetID="9" presetClass="entr" presetSubtype="0" fill="hold" nodeType="withEffect">
                                  <p:stCondLst>
                                    <p:cond delay="0"/>
                                  </p:stCondLst>
                                  <p:childTnLst>
                                    <p:set>
                                      <p:cBhvr>
                                        <p:cTn id="32" dur="1" fill="hold">
                                          <p:stCondLst>
                                            <p:cond delay="0"/>
                                          </p:stCondLst>
                                        </p:cTn>
                                        <p:tgtEl>
                                          <p:spTgt spid="358412"/>
                                        </p:tgtEl>
                                        <p:attrNameLst>
                                          <p:attrName>style.visibility</p:attrName>
                                        </p:attrNameLst>
                                      </p:cBhvr>
                                      <p:to>
                                        <p:strVal val="visible"/>
                                      </p:to>
                                    </p:set>
                                    <p:animEffect transition="in" filter="dissolve">
                                      <p:cBhvr>
                                        <p:cTn id="33" dur="500"/>
                                        <p:tgtEl>
                                          <p:spTgt spid="35841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58406"/>
                                        </p:tgtEl>
                                        <p:attrNameLst>
                                          <p:attrName>style.visibility</p:attrName>
                                        </p:attrNameLst>
                                      </p:cBhvr>
                                      <p:to>
                                        <p:strVal val="visible"/>
                                      </p:to>
                                    </p:set>
                                    <p:animEffect transition="in" filter="dissolve">
                                      <p:cBhvr>
                                        <p:cTn id="38" dur="500"/>
                                        <p:tgtEl>
                                          <p:spTgt spid="35840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58413"/>
                                        </p:tgtEl>
                                        <p:attrNameLst>
                                          <p:attrName>style.visibility</p:attrName>
                                        </p:attrNameLst>
                                      </p:cBhvr>
                                      <p:to>
                                        <p:strVal val="visible"/>
                                      </p:to>
                                    </p:set>
                                    <p:animEffect transition="in" filter="dissolve">
                                      <p:cBhvr>
                                        <p:cTn id="41" dur="500"/>
                                        <p:tgtEl>
                                          <p:spTgt spid="358413"/>
                                        </p:tgtEl>
                                      </p:cBhvr>
                                    </p:animEffect>
                                  </p:childTnLst>
                                </p:cTn>
                              </p:par>
                              <p:par>
                                <p:cTn id="42" presetID="9" presetClass="entr" presetSubtype="0" fill="hold" nodeType="withEffect">
                                  <p:stCondLst>
                                    <p:cond delay="0"/>
                                  </p:stCondLst>
                                  <p:childTnLst>
                                    <p:set>
                                      <p:cBhvr>
                                        <p:cTn id="43" dur="1" fill="hold">
                                          <p:stCondLst>
                                            <p:cond delay="0"/>
                                          </p:stCondLst>
                                        </p:cTn>
                                        <p:tgtEl>
                                          <p:spTgt spid="358414"/>
                                        </p:tgtEl>
                                        <p:attrNameLst>
                                          <p:attrName>style.visibility</p:attrName>
                                        </p:attrNameLst>
                                      </p:cBhvr>
                                      <p:to>
                                        <p:strVal val="visible"/>
                                      </p:to>
                                    </p:set>
                                    <p:animEffect transition="in" filter="dissolve">
                                      <p:cBhvr>
                                        <p:cTn id="44" dur="500"/>
                                        <p:tgtEl>
                                          <p:spTgt spid="35841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58404"/>
                                        </p:tgtEl>
                                        <p:attrNameLst>
                                          <p:attrName>style.visibility</p:attrName>
                                        </p:attrNameLst>
                                      </p:cBhvr>
                                      <p:to>
                                        <p:strVal val="visible"/>
                                      </p:to>
                                    </p:set>
                                    <p:animEffect transition="in" filter="dissolve">
                                      <p:cBhvr>
                                        <p:cTn id="49" dur="500"/>
                                        <p:tgtEl>
                                          <p:spTgt spid="358404"/>
                                        </p:tgtEl>
                                      </p:cBhvr>
                                    </p:animEffect>
                                  </p:childTnLst>
                                </p:cTn>
                              </p:par>
                              <p:par>
                                <p:cTn id="50" presetID="9" presetClass="entr" presetSubtype="0" fill="hold" nodeType="withEffect">
                                  <p:stCondLst>
                                    <p:cond delay="0"/>
                                  </p:stCondLst>
                                  <p:childTnLst>
                                    <p:set>
                                      <p:cBhvr>
                                        <p:cTn id="51" dur="1" fill="hold">
                                          <p:stCondLst>
                                            <p:cond delay="0"/>
                                          </p:stCondLst>
                                        </p:cTn>
                                        <p:tgtEl>
                                          <p:spTgt spid="358415"/>
                                        </p:tgtEl>
                                        <p:attrNameLst>
                                          <p:attrName>style.visibility</p:attrName>
                                        </p:attrNameLst>
                                      </p:cBhvr>
                                      <p:to>
                                        <p:strVal val="visible"/>
                                      </p:to>
                                    </p:set>
                                    <p:animEffect transition="in" filter="dissolve">
                                      <p:cBhvr>
                                        <p:cTn id="52" dur="500"/>
                                        <p:tgtEl>
                                          <p:spTgt spid="35841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58416"/>
                                        </p:tgtEl>
                                        <p:attrNameLst>
                                          <p:attrName>style.visibility</p:attrName>
                                        </p:attrNameLst>
                                      </p:cBhvr>
                                      <p:to>
                                        <p:strVal val="visible"/>
                                      </p:to>
                                    </p:set>
                                    <p:animEffect transition="in" filter="dissolve">
                                      <p:cBhvr>
                                        <p:cTn id="55" dur="500"/>
                                        <p:tgtEl>
                                          <p:spTgt spid="358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animBg="1"/>
      <p:bldP spid="358405" grpId="0" animBg="1"/>
      <p:bldP spid="358406" grpId="0" animBg="1"/>
      <p:bldP spid="358407" grpId="0" animBg="1"/>
      <p:bldP spid="358410" grpId="0" build="p" animBg="1"/>
      <p:bldP spid="358411" grpId="0" animBg="1"/>
      <p:bldP spid="358413" grpId="0" animBg="1"/>
      <p:bldP spid="3584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Peer-to-Peer</a:t>
            </a:r>
            <a:br>
              <a:rPr lang="en-US" dirty="0"/>
            </a:br>
            <a:r>
              <a:rPr lang="en-US" dirty="0"/>
              <a:t>Application Areas</a:t>
            </a:r>
          </a:p>
        </p:txBody>
      </p:sp>
      <p:sp>
        <p:nvSpPr>
          <p:cNvPr id="6" name="Subtitle 5"/>
          <p:cNvSpPr>
            <a:spLocks noGrp="1"/>
          </p:cNvSpPr>
          <p:nvPr>
            <p:ph type="subTitle" idx="1"/>
          </p:nvPr>
        </p:nvSpPr>
        <p:spPr/>
        <p:txBody>
          <a:bodyPr/>
          <a:lstStyle/>
          <a:p>
            <a:endParaRPr lang="en-US"/>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advTm="257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pPr algn="ctr"/>
            <a:r>
              <a:rPr lang="en-US"/>
              <a:t>Brainteaser!</a:t>
            </a:r>
          </a:p>
        </p:txBody>
      </p:sp>
      <p:sp>
        <p:nvSpPr>
          <p:cNvPr id="43011" name="Content Placeholder 4"/>
          <p:cNvSpPr>
            <a:spLocks noGrp="1"/>
          </p:cNvSpPr>
          <p:nvPr>
            <p:ph idx="1"/>
          </p:nvPr>
        </p:nvSpPr>
        <p:spPr/>
        <p:txBody>
          <a:bodyPr>
            <a:normAutofit/>
          </a:bodyPr>
          <a:lstStyle/>
          <a:p>
            <a:r>
              <a:rPr lang="en-US" dirty="0"/>
              <a:t>What if you had to build a system for…</a:t>
            </a:r>
          </a:p>
          <a:p>
            <a:pPr lvl="1"/>
            <a:r>
              <a:rPr lang="en-US" dirty="0"/>
              <a:t>Storing </a:t>
            </a:r>
            <a:r>
              <a:rPr lang="en-US" dirty="0" err="1"/>
              <a:t>Facebook’s</a:t>
            </a:r>
            <a:r>
              <a:rPr lang="en-US" dirty="0"/>
              <a:t> </a:t>
            </a:r>
            <a:r>
              <a:rPr lang="en-US" b="1" dirty="0">
                <a:solidFill>
                  <a:srgbClr val="C00000"/>
                </a:solidFill>
              </a:rPr>
              <a:t>250.000.000.000 photos </a:t>
            </a:r>
            <a:r>
              <a:rPr lang="en-US" dirty="0"/>
              <a:t>?  (TheVerge.com – Sep 2013)</a:t>
            </a:r>
          </a:p>
          <a:p>
            <a:pPr lvl="1"/>
            <a:r>
              <a:rPr lang="en-US" dirty="0"/>
              <a:t>Adding </a:t>
            </a:r>
            <a:r>
              <a:rPr lang="en-US" b="1" dirty="0">
                <a:solidFill>
                  <a:srgbClr val="C00000"/>
                </a:solidFill>
              </a:rPr>
              <a:t>350.000.000 photos per day</a:t>
            </a:r>
            <a:r>
              <a:rPr lang="en-US" dirty="0"/>
              <a:t>? (BusinessInsider.com – Sep 2013)</a:t>
            </a:r>
          </a:p>
          <a:p>
            <a:pPr lvl="1"/>
            <a:r>
              <a:rPr lang="en-US" dirty="0"/>
              <a:t>Each of them in 4 different sizes …</a:t>
            </a:r>
          </a:p>
          <a:p>
            <a:endParaRPr lang="en-US" dirty="0"/>
          </a:p>
          <a:p>
            <a:r>
              <a:rPr lang="en-US" dirty="0"/>
              <a:t>How would you…</a:t>
            </a:r>
          </a:p>
          <a:p>
            <a:pPr lvl="1"/>
            <a:r>
              <a:rPr lang="en-US" dirty="0"/>
              <a:t>Manage Amazon’s infrastructure?</a:t>
            </a:r>
          </a:p>
          <a:p>
            <a:pPr lvl="1"/>
            <a:r>
              <a:rPr lang="en-US" dirty="0"/>
              <a:t>Compute Google’s scores (page ranks), answering queries , calculating statistics on the Web graph, etc.?</a:t>
            </a:r>
          </a:p>
          <a:p>
            <a:endParaRPr lang="en-US" dirty="0"/>
          </a:p>
          <a:p>
            <a:r>
              <a:rPr lang="en-US" dirty="0"/>
              <a:t>Hint keywords:</a:t>
            </a:r>
          </a:p>
          <a:p>
            <a:pPr lvl="1"/>
            <a:r>
              <a:rPr lang="en-US" b="1" dirty="0">
                <a:solidFill>
                  <a:srgbClr val="C00000"/>
                </a:solidFill>
              </a:rPr>
              <a:t>decentralization</a:t>
            </a:r>
          </a:p>
          <a:p>
            <a:pPr lvl="1"/>
            <a:r>
              <a:rPr lang="en-US" b="1" dirty="0">
                <a:solidFill>
                  <a:srgbClr val="C00000"/>
                </a:solidFill>
              </a:rPr>
              <a:t>large-scale systems</a:t>
            </a:r>
          </a:p>
          <a:p>
            <a:pPr lvl="1"/>
            <a:r>
              <a:rPr lang="en-US" dirty="0"/>
              <a:t>massively </a:t>
            </a:r>
            <a:r>
              <a:rPr lang="en-US" b="1" dirty="0">
                <a:solidFill>
                  <a:srgbClr val="C00000"/>
                </a:solidFill>
              </a:rPr>
              <a:t>distributed</a:t>
            </a:r>
            <a:r>
              <a:rPr lang="en-US" dirty="0"/>
              <a:t> approaches</a:t>
            </a: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9" end="9"/>
                                            </p:txEl>
                                          </p:spTgt>
                                        </p:tgtEl>
                                        <p:attrNameLst>
                                          <p:attrName>style.visibility</p:attrName>
                                        </p:attrNameLst>
                                      </p:cBhvr>
                                      <p:to>
                                        <p:strVal val="visible"/>
                                      </p:to>
                                    </p:set>
                                    <p:animEffect transition="in" filter="fade">
                                      <p:cBhvr>
                                        <p:cTn id="7" dur="200"/>
                                        <p:tgtEl>
                                          <p:spTgt spid="43011">
                                            <p:txEl>
                                              <p:pRg st="9" end="9"/>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11">
                                            <p:txEl>
                                              <p:pRg st="10" end="10"/>
                                            </p:txEl>
                                          </p:spTgt>
                                        </p:tgtEl>
                                        <p:attrNameLst>
                                          <p:attrName>style.visibility</p:attrName>
                                        </p:attrNameLst>
                                      </p:cBhvr>
                                      <p:to>
                                        <p:strVal val="visible"/>
                                      </p:to>
                                    </p:set>
                                    <p:animEffect transition="in" filter="fade">
                                      <p:cBhvr>
                                        <p:cTn id="10" dur="200"/>
                                        <p:tgtEl>
                                          <p:spTgt spid="43011">
                                            <p:txEl>
                                              <p:pRg st="10" end="1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011">
                                            <p:txEl>
                                              <p:pRg st="11" end="11"/>
                                            </p:txEl>
                                          </p:spTgt>
                                        </p:tgtEl>
                                        <p:attrNameLst>
                                          <p:attrName>style.visibility</p:attrName>
                                        </p:attrNameLst>
                                      </p:cBhvr>
                                      <p:to>
                                        <p:strVal val="visible"/>
                                      </p:to>
                                    </p:set>
                                    <p:animEffect transition="in" filter="fade">
                                      <p:cBhvr>
                                        <p:cTn id="13" dur="200"/>
                                        <p:tgtEl>
                                          <p:spTgt spid="43011">
                                            <p:txEl>
                                              <p:pRg st="11" end="1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011">
                                            <p:txEl>
                                              <p:pRg st="12" end="12"/>
                                            </p:txEl>
                                          </p:spTgt>
                                        </p:tgtEl>
                                        <p:attrNameLst>
                                          <p:attrName>style.visibility</p:attrName>
                                        </p:attrNameLst>
                                      </p:cBhvr>
                                      <p:to>
                                        <p:strVal val="visible"/>
                                      </p:to>
                                    </p:set>
                                    <p:animEffect transition="in" filter="fade">
                                      <p:cBhvr>
                                        <p:cTn id="16" dur="200"/>
                                        <p:tgtEl>
                                          <p:spTgt spid="430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de-DE"/>
              <a:t>P2P Application Areas</a:t>
            </a:r>
          </a:p>
        </p:txBody>
      </p:sp>
      <p:sp>
        <p:nvSpPr>
          <p:cNvPr id="46083" name="Rectangle 3"/>
          <p:cNvSpPr>
            <a:spLocks noGrp="1" noChangeArrowheads="1"/>
          </p:cNvSpPr>
          <p:nvPr>
            <p:ph type="body" idx="1"/>
          </p:nvPr>
        </p:nvSpPr>
        <p:spPr>
          <a:xfrm>
            <a:off x="536575" y="1600200"/>
            <a:ext cx="8061325" cy="609600"/>
          </a:xfrm>
        </p:spPr>
        <p:txBody>
          <a:bodyPr/>
          <a:lstStyle/>
          <a:p>
            <a:pPr algn="ctr" eaLnBrk="1" hangingPunct="1">
              <a:lnSpc>
                <a:spcPct val="90000"/>
              </a:lnSpc>
              <a:buFont typeface="Wingdings" pitchFamily="2" charset="2"/>
              <a:buNone/>
              <a:tabLst>
                <a:tab pos="2778125" algn="l"/>
              </a:tabLst>
            </a:pPr>
            <a:r>
              <a:rPr lang="en-US"/>
              <a:t>High-level grouping of P2P apps based on shared resource</a:t>
            </a:r>
          </a:p>
        </p:txBody>
      </p:sp>
      <p:sp>
        <p:nvSpPr>
          <p:cNvPr id="46084" name="Oval 5"/>
          <p:cNvSpPr>
            <a:spLocks noChangeArrowheads="1"/>
          </p:cNvSpPr>
          <p:nvPr/>
        </p:nvSpPr>
        <p:spPr bwMode="auto">
          <a:xfrm>
            <a:off x="1828800" y="2971800"/>
            <a:ext cx="2286000" cy="1638300"/>
          </a:xfrm>
          <a:prstGeom prst="ellipse">
            <a:avLst/>
          </a:prstGeom>
          <a:solidFill>
            <a:srgbClr val="E9977D">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Collaboration</a:t>
            </a:r>
          </a:p>
          <a:p>
            <a:pPr algn="ctr">
              <a:spcBef>
                <a:spcPct val="0"/>
              </a:spcBef>
              <a:buSzTx/>
              <a:buFontTx/>
              <a:buNone/>
            </a:pPr>
            <a:endParaRPr lang="en-US" sz="1400"/>
          </a:p>
          <a:p>
            <a:pPr algn="ctr">
              <a:spcBef>
                <a:spcPct val="0"/>
              </a:spcBef>
              <a:buSzTx/>
              <a:buFontTx/>
              <a:buChar char="•"/>
            </a:pPr>
            <a:r>
              <a:rPr lang="en-US" sz="1400"/>
              <a:t>Instant Messaging</a:t>
            </a:r>
          </a:p>
          <a:p>
            <a:pPr algn="ctr">
              <a:spcBef>
                <a:spcPct val="0"/>
              </a:spcBef>
              <a:buSzTx/>
              <a:buFontTx/>
              <a:buChar char="•"/>
            </a:pPr>
            <a:r>
              <a:rPr lang="en-US" sz="1400"/>
              <a:t>Shared whiteboard</a:t>
            </a:r>
          </a:p>
          <a:p>
            <a:pPr algn="ctr">
              <a:spcBef>
                <a:spcPct val="0"/>
              </a:spcBef>
              <a:buSzTx/>
              <a:buFontTx/>
              <a:buChar char="•"/>
            </a:pPr>
            <a:r>
              <a:rPr lang="en-US" sz="1400"/>
              <a:t>Co-review/edit/author</a:t>
            </a:r>
          </a:p>
          <a:p>
            <a:pPr algn="ctr">
              <a:spcBef>
                <a:spcPct val="0"/>
              </a:spcBef>
              <a:buSzTx/>
              <a:buFontTx/>
              <a:buChar char="•"/>
            </a:pPr>
            <a:r>
              <a:rPr lang="en-US" sz="1400"/>
              <a:t>Gaming</a:t>
            </a:r>
          </a:p>
        </p:txBody>
      </p:sp>
      <p:sp>
        <p:nvSpPr>
          <p:cNvPr id="46085" name="Oval 4"/>
          <p:cNvSpPr>
            <a:spLocks noChangeArrowheads="1"/>
          </p:cNvSpPr>
          <p:nvPr/>
        </p:nvSpPr>
        <p:spPr bwMode="auto">
          <a:xfrm>
            <a:off x="2438400" y="4343400"/>
            <a:ext cx="2286000" cy="1638300"/>
          </a:xfrm>
          <a:prstGeom prst="ellipse">
            <a:avLst/>
          </a:prstGeom>
          <a:solidFill>
            <a:srgbClr val="99FF99">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CPU</a:t>
            </a:r>
          </a:p>
          <a:p>
            <a:pPr algn="ctr">
              <a:spcBef>
                <a:spcPct val="0"/>
              </a:spcBef>
              <a:buSzTx/>
              <a:buFontTx/>
              <a:buNone/>
            </a:pPr>
            <a:endParaRPr lang="en-US" sz="1400" b="1"/>
          </a:p>
          <a:p>
            <a:pPr algn="ctr">
              <a:spcBef>
                <a:spcPct val="0"/>
              </a:spcBef>
              <a:buSzTx/>
              <a:buFontTx/>
              <a:buChar char="•"/>
            </a:pPr>
            <a:r>
              <a:rPr lang="en-US" sz="1400"/>
              <a:t>Internet/Intranet</a:t>
            </a:r>
            <a:br>
              <a:rPr lang="en-US" sz="1400"/>
            </a:br>
            <a:r>
              <a:rPr lang="en-US" sz="1400"/>
              <a:t> Distributed Computing</a:t>
            </a:r>
          </a:p>
          <a:p>
            <a:pPr algn="ctr">
              <a:spcBef>
                <a:spcPct val="0"/>
              </a:spcBef>
              <a:buSzTx/>
              <a:buFontTx/>
              <a:buChar char="•"/>
            </a:pPr>
            <a:r>
              <a:rPr lang="en-US" sz="1400"/>
              <a:t>Grid Computing</a:t>
            </a:r>
          </a:p>
        </p:txBody>
      </p:sp>
      <p:sp>
        <p:nvSpPr>
          <p:cNvPr id="46086" name="Oval 6"/>
          <p:cNvSpPr>
            <a:spLocks noChangeArrowheads="1"/>
          </p:cNvSpPr>
          <p:nvPr/>
        </p:nvSpPr>
        <p:spPr bwMode="auto">
          <a:xfrm>
            <a:off x="5029200" y="2971800"/>
            <a:ext cx="2286000" cy="1638300"/>
          </a:xfrm>
          <a:prstGeom prst="ellipse">
            <a:avLst/>
          </a:prstGeom>
          <a:solidFill>
            <a:srgbClr val="FFFF99">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Storage</a:t>
            </a:r>
          </a:p>
          <a:p>
            <a:pPr algn="ctr">
              <a:spcBef>
                <a:spcPct val="0"/>
              </a:spcBef>
              <a:buSzTx/>
              <a:buFontTx/>
              <a:buNone/>
            </a:pPr>
            <a:endParaRPr lang="en-US" sz="1400"/>
          </a:p>
          <a:p>
            <a:pPr algn="ctr">
              <a:spcBef>
                <a:spcPct val="0"/>
              </a:spcBef>
              <a:buSzTx/>
              <a:buFontTx/>
              <a:buChar char="•"/>
            </a:pPr>
            <a:r>
              <a:rPr lang="en-US" sz="1400"/>
              <a:t>Network Storage</a:t>
            </a:r>
          </a:p>
          <a:p>
            <a:pPr algn="ctr">
              <a:spcBef>
                <a:spcPct val="0"/>
              </a:spcBef>
              <a:buSzTx/>
              <a:buFontTx/>
              <a:buChar char="•"/>
            </a:pPr>
            <a:r>
              <a:rPr lang="en-US" sz="1400"/>
              <a:t>Caching</a:t>
            </a:r>
          </a:p>
          <a:p>
            <a:pPr algn="ctr">
              <a:spcBef>
                <a:spcPct val="0"/>
              </a:spcBef>
              <a:buSzTx/>
              <a:buFontTx/>
              <a:buChar char="•"/>
            </a:pPr>
            <a:r>
              <a:rPr lang="en-US" sz="1400"/>
              <a:t>Replication</a:t>
            </a:r>
          </a:p>
        </p:txBody>
      </p:sp>
      <p:sp>
        <p:nvSpPr>
          <p:cNvPr id="46087" name="Oval 8"/>
          <p:cNvSpPr>
            <a:spLocks noChangeArrowheads="1"/>
          </p:cNvSpPr>
          <p:nvPr/>
        </p:nvSpPr>
        <p:spPr bwMode="auto">
          <a:xfrm>
            <a:off x="4495800" y="4343400"/>
            <a:ext cx="2286000" cy="1638300"/>
          </a:xfrm>
          <a:prstGeom prst="ellipse">
            <a:avLst/>
          </a:prstGeom>
          <a:solidFill>
            <a:srgbClr val="6699FF">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Bandwidth</a:t>
            </a:r>
          </a:p>
          <a:p>
            <a:pPr algn="ctr">
              <a:spcBef>
                <a:spcPct val="0"/>
              </a:spcBef>
              <a:buSzTx/>
              <a:buFontTx/>
              <a:buNone/>
            </a:pPr>
            <a:endParaRPr lang="en-US" sz="1400"/>
          </a:p>
          <a:p>
            <a:pPr algn="ctr">
              <a:spcBef>
                <a:spcPct val="0"/>
              </a:spcBef>
              <a:buSzTx/>
              <a:buFontTx/>
              <a:buChar char="•"/>
            </a:pPr>
            <a:r>
              <a:rPr lang="en-US" sz="1400"/>
              <a:t>Content Distribution</a:t>
            </a:r>
          </a:p>
          <a:p>
            <a:pPr algn="ctr">
              <a:spcBef>
                <a:spcPct val="0"/>
              </a:spcBef>
              <a:buSzTx/>
              <a:buFontTx/>
              <a:buChar char="•"/>
            </a:pPr>
            <a:r>
              <a:rPr lang="en-US" sz="1400"/>
              <a:t>Collaborative download</a:t>
            </a:r>
          </a:p>
          <a:p>
            <a:pPr algn="ctr">
              <a:spcBef>
                <a:spcPct val="0"/>
              </a:spcBef>
              <a:buSzTx/>
              <a:buFontTx/>
              <a:buChar char="•"/>
            </a:pPr>
            <a:r>
              <a:rPr lang="en-US" sz="1400"/>
              <a:t>Edge Services</a:t>
            </a:r>
          </a:p>
          <a:p>
            <a:pPr algn="ctr">
              <a:spcBef>
                <a:spcPct val="0"/>
              </a:spcBef>
              <a:buSzTx/>
              <a:buFontTx/>
              <a:buChar char="•"/>
            </a:pPr>
            <a:r>
              <a:rPr lang="en-US" sz="1400"/>
              <a:t>VoIP</a:t>
            </a:r>
          </a:p>
        </p:txBody>
      </p:sp>
      <p:sp>
        <p:nvSpPr>
          <p:cNvPr id="46088" name="Oval 7"/>
          <p:cNvSpPr>
            <a:spLocks noChangeArrowheads="1"/>
          </p:cNvSpPr>
          <p:nvPr/>
        </p:nvSpPr>
        <p:spPr bwMode="auto">
          <a:xfrm>
            <a:off x="3429000" y="2133600"/>
            <a:ext cx="2286000" cy="1638300"/>
          </a:xfrm>
          <a:prstGeom prst="ellipse">
            <a:avLst/>
          </a:prstGeom>
          <a:solidFill>
            <a:srgbClr val="FF99FF">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Content</a:t>
            </a:r>
          </a:p>
          <a:p>
            <a:pPr algn="ctr">
              <a:spcBef>
                <a:spcPct val="0"/>
              </a:spcBef>
              <a:buSzTx/>
              <a:buFontTx/>
              <a:buNone/>
            </a:pPr>
            <a:endParaRPr lang="en-US" sz="1400"/>
          </a:p>
          <a:p>
            <a:pPr algn="ctr">
              <a:spcBef>
                <a:spcPct val="0"/>
              </a:spcBef>
              <a:buSzTx/>
              <a:buFontTx/>
              <a:buChar char="•"/>
            </a:pPr>
            <a:r>
              <a:rPr lang="en-US" sz="1400"/>
              <a:t>File sharing</a:t>
            </a:r>
          </a:p>
          <a:p>
            <a:pPr algn="ctr">
              <a:spcBef>
                <a:spcPct val="0"/>
              </a:spcBef>
              <a:buSzTx/>
              <a:buFontTx/>
              <a:buChar char="•"/>
            </a:pPr>
            <a:r>
              <a:rPr lang="en-US" sz="1400"/>
              <a:t>Information Mgmt</a:t>
            </a:r>
          </a:p>
          <a:p>
            <a:pPr algn="ctr">
              <a:spcBef>
                <a:spcPct val="0"/>
              </a:spcBef>
              <a:buSzTx/>
              <a:buFontTx/>
              <a:buChar char="•"/>
            </a:pPr>
            <a:r>
              <a:rPr lang="en-US" sz="1400"/>
              <a:t>Discover</a:t>
            </a:r>
          </a:p>
          <a:p>
            <a:pPr algn="ctr">
              <a:spcBef>
                <a:spcPct val="0"/>
              </a:spcBef>
              <a:buSzTx/>
              <a:buFontTx/>
              <a:buChar char="•"/>
            </a:pPr>
            <a:r>
              <a:rPr lang="en-US" sz="1400"/>
              <a:t>Aggregate</a:t>
            </a:r>
          </a:p>
          <a:p>
            <a:pPr algn="ctr">
              <a:spcBef>
                <a:spcPct val="0"/>
              </a:spcBef>
              <a:buSzTx/>
              <a:buFontTx/>
              <a:buChar char="•"/>
            </a:pPr>
            <a:r>
              <a:rPr lang="en-US" sz="1400"/>
              <a:t>Filter</a:t>
            </a:r>
          </a:p>
        </p:txBody>
      </p:sp>
      <p:sp>
        <p:nvSpPr>
          <p:cNvPr id="9" name="8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de-DE"/>
              <a:t>P2P Application Areas</a:t>
            </a:r>
          </a:p>
        </p:txBody>
      </p:sp>
      <p:sp>
        <p:nvSpPr>
          <p:cNvPr id="47107" name="Rectangle 3"/>
          <p:cNvSpPr>
            <a:spLocks noGrp="1" noChangeArrowheads="1"/>
          </p:cNvSpPr>
          <p:nvPr>
            <p:ph type="body" idx="1"/>
          </p:nvPr>
        </p:nvSpPr>
        <p:spPr>
          <a:xfrm>
            <a:off x="536575" y="1600200"/>
            <a:ext cx="8061325" cy="609600"/>
          </a:xfrm>
        </p:spPr>
        <p:txBody>
          <a:bodyPr/>
          <a:lstStyle/>
          <a:p>
            <a:pPr algn="ctr" eaLnBrk="1" hangingPunct="1">
              <a:lnSpc>
                <a:spcPct val="90000"/>
              </a:lnSpc>
              <a:buFont typeface="Wingdings" pitchFamily="2" charset="2"/>
              <a:buNone/>
              <a:tabLst>
                <a:tab pos="2778125" algn="l"/>
              </a:tabLst>
            </a:pPr>
            <a:r>
              <a:rPr lang="en-US"/>
              <a:t>High-level grouping of P2P apps based on shared resource</a:t>
            </a:r>
          </a:p>
        </p:txBody>
      </p:sp>
      <p:sp>
        <p:nvSpPr>
          <p:cNvPr id="47108" name="Oval 4"/>
          <p:cNvSpPr>
            <a:spLocks noChangeArrowheads="1"/>
          </p:cNvSpPr>
          <p:nvPr/>
        </p:nvSpPr>
        <p:spPr bwMode="auto">
          <a:xfrm>
            <a:off x="24384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CPU</a:t>
            </a:r>
          </a:p>
          <a:p>
            <a:pPr algn="ctr">
              <a:spcBef>
                <a:spcPct val="0"/>
              </a:spcBef>
              <a:buSzTx/>
              <a:buFontTx/>
              <a:buNone/>
            </a:pPr>
            <a:endParaRPr lang="en-US" sz="1400" b="1"/>
          </a:p>
          <a:p>
            <a:pPr algn="ctr">
              <a:spcBef>
                <a:spcPct val="0"/>
              </a:spcBef>
              <a:buSzTx/>
              <a:buFontTx/>
              <a:buChar char="•"/>
            </a:pPr>
            <a:r>
              <a:rPr lang="en-US" sz="1400"/>
              <a:t>Internet/Intranet</a:t>
            </a:r>
            <a:br>
              <a:rPr lang="en-US" sz="1400"/>
            </a:br>
            <a:r>
              <a:rPr lang="en-US" sz="1400"/>
              <a:t> Distributed Computing</a:t>
            </a:r>
          </a:p>
          <a:p>
            <a:pPr algn="ctr">
              <a:spcBef>
                <a:spcPct val="0"/>
              </a:spcBef>
              <a:buSzTx/>
              <a:buFontTx/>
              <a:buChar char="•"/>
            </a:pPr>
            <a:r>
              <a:rPr lang="en-US" sz="1400"/>
              <a:t>Grid Computing</a:t>
            </a:r>
          </a:p>
        </p:txBody>
      </p:sp>
      <p:sp>
        <p:nvSpPr>
          <p:cNvPr id="47109" name="Oval 5"/>
          <p:cNvSpPr>
            <a:spLocks noChangeArrowheads="1"/>
          </p:cNvSpPr>
          <p:nvPr/>
        </p:nvSpPr>
        <p:spPr bwMode="auto">
          <a:xfrm>
            <a:off x="18288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Collaboration</a:t>
            </a:r>
          </a:p>
          <a:p>
            <a:pPr algn="ctr">
              <a:spcBef>
                <a:spcPct val="0"/>
              </a:spcBef>
              <a:buSzTx/>
              <a:buFontTx/>
              <a:buNone/>
            </a:pPr>
            <a:endParaRPr lang="en-US" sz="1400"/>
          </a:p>
          <a:p>
            <a:pPr algn="ctr">
              <a:spcBef>
                <a:spcPct val="0"/>
              </a:spcBef>
              <a:buSzTx/>
              <a:buFontTx/>
              <a:buChar char="•"/>
            </a:pPr>
            <a:r>
              <a:rPr lang="en-US" sz="1400"/>
              <a:t>Instant Messaging</a:t>
            </a:r>
          </a:p>
          <a:p>
            <a:pPr algn="ctr">
              <a:spcBef>
                <a:spcPct val="0"/>
              </a:spcBef>
              <a:buSzTx/>
              <a:buFontTx/>
              <a:buChar char="•"/>
            </a:pPr>
            <a:r>
              <a:rPr lang="en-US" sz="1400"/>
              <a:t>Shared whiteboard</a:t>
            </a:r>
          </a:p>
          <a:p>
            <a:pPr algn="ctr">
              <a:spcBef>
                <a:spcPct val="0"/>
              </a:spcBef>
              <a:buSzTx/>
              <a:buFontTx/>
              <a:buChar char="•"/>
            </a:pPr>
            <a:r>
              <a:rPr lang="en-US" sz="1400"/>
              <a:t>Co-review/edit/author</a:t>
            </a:r>
          </a:p>
          <a:p>
            <a:pPr algn="ctr">
              <a:spcBef>
                <a:spcPct val="0"/>
              </a:spcBef>
              <a:buSzTx/>
              <a:buFontTx/>
              <a:buChar char="•"/>
            </a:pPr>
            <a:r>
              <a:rPr lang="en-US" sz="1400"/>
              <a:t>Gaming</a:t>
            </a:r>
          </a:p>
        </p:txBody>
      </p:sp>
      <p:sp>
        <p:nvSpPr>
          <p:cNvPr id="47110" name="Oval 6"/>
          <p:cNvSpPr>
            <a:spLocks noChangeArrowheads="1"/>
          </p:cNvSpPr>
          <p:nvPr/>
        </p:nvSpPr>
        <p:spPr bwMode="auto">
          <a:xfrm>
            <a:off x="50292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Storage</a:t>
            </a:r>
          </a:p>
          <a:p>
            <a:pPr algn="ctr">
              <a:spcBef>
                <a:spcPct val="0"/>
              </a:spcBef>
              <a:buSzTx/>
              <a:buFontTx/>
              <a:buNone/>
            </a:pPr>
            <a:endParaRPr lang="en-US" sz="1400"/>
          </a:p>
          <a:p>
            <a:pPr algn="ctr">
              <a:spcBef>
                <a:spcPct val="0"/>
              </a:spcBef>
              <a:buSzTx/>
              <a:buFontTx/>
              <a:buChar char="•"/>
            </a:pPr>
            <a:r>
              <a:rPr lang="en-US" sz="1400"/>
              <a:t>Network Storage</a:t>
            </a:r>
          </a:p>
          <a:p>
            <a:pPr algn="ctr">
              <a:spcBef>
                <a:spcPct val="0"/>
              </a:spcBef>
              <a:buSzTx/>
              <a:buFontTx/>
              <a:buChar char="•"/>
            </a:pPr>
            <a:r>
              <a:rPr lang="en-US" sz="1400"/>
              <a:t>Caching</a:t>
            </a:r>
          </a:p>
          <a:p>
            <a:pPr algn="ctr">
              <a:spcBef>
                <a:spcPct val="0"/>
              </a:spcBef>
              <a:buSzTx/>
              <a:buFontTx/>
              <a:buChar char="•"/>
            </a:pPr>
            <a:r>
              <a:rPr lang="en-US" sz="1400"/>
              <a:t>Replication</a:t>
            </a:r>
          </a:p>
        </p:txBody>
      </p:sp>
      <p:sp>
        <p:nvSpPr>
          <p:cNvPr id="47111" name="Oval 7"/>
          <p:cNvSpPr>
            <a:spLocks noChangeArrowheads="1"/>
          </p:cNvSpPr>
          <p:nvPr/>
        </p:nvSpPr>
        <p:spPr bwMode="auto">
          <a:xfrm>
            <a:off x="3429000" y="2133600"/>
            <a:ext cx="2286000" cy="1638300"/>
          </a:xfrm>
          <a:prstGeom prst="ellipse">
            <a:avLst/>
          </a:prstGeom>
          <a:solidFill>
            <a:srgbClr val="FF99FF">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Content</a:t>
            </a:r>
          </a:p>
          <a:p>
            <a:pPr algn="ctr">
              <a:spcBef>
                <a:spcPct val="0"/>
              </a:spcBef>
              <a:buSzTx/>
              <a:buFontTx/>
              <a:buNone/>
            </a:pPr>
            <a:endParaRPr lang="en-US" sz="1400"/>
          </a:p>
          <a:p>
            <a:pPr algn="ctr">
              <a:spcBef>
                <a:spcPct val="0"/>
              </a:spcBef>
              <a:buSzTx/>
              <a:buFontTx/>
              <a:buChar char="•"/>
            </a:pPr>
            <a:r>
              <a:rPr lang="en-US" sz="1400"/>
              <a:t>File sharing</a:t>
            </a:r>
          </a:p>
          <a:p>
            <a:pPr algn="ctr">
              <a:spcBef>
                <a:spcPct val="0"/>
              </a:spcBef>
              <a:buSzTx/>
              <a:buFontTx/>
              <a:buChar char="•"/>
            </a:pPr>
            <a:r>
              <a:rPr lang="en-US" sz="1400"/>
              <a:t>Information Mgmt</a:t>
            </a:r>
          </a:p>
          <a:p>
            <a:pPr algn="ctr">
              <a:spcBef>
                <a:spcPct val="0"/>
              </a:spcBef>
              <a:buSzTx/>
              <a:buFontTx/>
              <a:buChar char="•"/>
            </a:pPr>
            <a:r>
              <a:rPr lang="en-US" sz="1400"/>
              <a:t>Discover</a:t>
            </a:r>
          </a:p>
          <a:p>
            <a:pPr algn="ctr">
              <a:spcBef>
                <a:spcPct val="0"/>
              </a:spcBef>
              <a:buSzTx/>
              <a:buFontTx/>
              <a:buChar char="•"/>
            </a:pPr>
            <a:r>
              <a:rPr lang="en-US" sz="1400"/>
              <a:t>Aggregate</a:t>
            </a:r>
          </a:p>
          <a:p>
            <a:pPr algn="ctr">
              <a:spcBef>
                <a:spcPct val="0"/>
              </a:spcBef>
              <a:buSzTx/>
              <a:buFontTx/>
              <a:buChar char="•"/>
            </a:pPr>
            <a:r>
              <a:rPr lang="en-US" sz="1400"/>
              <a:t>Filter</a:t>
            </a:r>
          </a:p>
        </p:txBody>
      </p:sp>
      <p:sp>
        <p:nvSpPr>
          <p:cNvPr id="47112" name="Oval 8"/>
          <p:cNvSpPr>
            <a:spLocks noChangeArrowheads="1"/>
          </p:cNvSpPr>
          <p:nvPr/>
        </p:nvSpPr>
        <p:spPr bwMode="auto">
          <a:xfrm>
            <a:off x="44958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Bandwidth</a:t>
            </a:r>
          </a:p>
          <a:p>
            <a:pPr algn="ctr">
              <a:spcBef>
                <a:spcPct val="0"/>
              </a:spcBef>
              <a:buSzTx/>
              <a:buFontTx/>
              <a:buNone/>
            </a:pPr>
            <a:endParaRPr lang="en-US" sz="1400"/>
          </a:p>
          <a:p>
            <a:pPr algn="ctr">
              <a:spcBef>
                <a:spcPct val="0"/>
              </a:spcBef>
              <a:buSzTx/>
              <a:buFontTx/>
              <a:buChar char="•"/>
            </a:pPr>
            <a:r>
              <a:rPr lang="en-US" sz="1400"/>
              <a:t>Content Distribution</a:t>
            </a:r>
          </a:p>
          <a:p>
            <a:pPr algn="ctr">
              <a:spcBef>
                <a:spcPct val="0"/>
              </a:spcBef>
              <a:buSzTx/>
              <a:buFontTx/>
              <a:buChar char="•"/>
            </a:pPr>
            <a:r>
              <a:rPr lang="en-US" sz="1400"/>
              <a:t>Distributed Storage</a:t>
            </a:r>
          </a:p>
          <a:p>
            <a:pPr algn="ctr">
              <a:spcBef>
                <a:spcPct val="0"/>
              </a:spcBef>
              <a:buSzTx/>
              <a:buFontTx/>
              <a:buChar char="•"/>
            </a:pPr>
            <a:r>
              <a:rPr lang="en-US" sz="1400"/>
              <a:t>Edge Services</a:t>
            </a:r>
          </a:p>
          <a:p>
            <a:pPr algn="ctr">
              <a:spcBef>
                <a:spcPct val="0"/>
              </a:spcBef>
              <a:buSzTx/>
              <a:buFontTx/>
              <a:buChar char="•"/>
            </a:pPr>
            <a:r>
              <a:rPr lang="en-US" sz="1400"/>
              <a:t>VoIP</a:t>
            </a:r>
          </a:p>
        </p:txBody>
      </p:sp>
      <p:sp>
        <p:nvSpPr>
          <p:cNvPr id="9" name="8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t>Sharing Content</a:t>
            </a:r>
          </a:p>
        </p:txBody>
      </p:sp>
      <p:sp>
        <p:nvSpPr>
          <p:cNvPr id="48131" name="Rectangle 3"/>
          <p:cNvSpPr>
            <a:spLocks noGrp="1" noChangeArrowheads="1"/>
          </p:cNvSpPr>
          <p:nvPr>
            <p:ph type="body" sz="half" idx="2"/>
          </p:nvPr>
        </p:nvSpPr>
        <p:spPr>
          <a:xfrm>
            <a:off x="5638800" y="1484784"/>
            <a:ext cx="2967038" cy="2249016"/>
          </a:xfrm>
        </p:spPr>
        <p:txBody>
          <a:bodyPr/>
          <a:lstStyle/>
          <a:p>
            <a:pPr eaLnBrk="1" hangingPunct="1">
              <a:lnSpc>
                <a:spcPct val="80000"/>
              </a:lnSpc>
              <a:buFont typeface="Wingdings" pitchFamily="2" charset="2"/>
              <a:buNone/>
            </a:pPr>
            <a:r>
              <a:rPr lang="en-US" sz="1800" dirty="0"/>
              <a:t>Killer deployments</a:t>
            </a:r>
            <a:endParaRPr lang="en-US" sz="1800" dirty="0">
              <a:solidFill>
                <a:srgbClr val="FF0000"/>
              </a:solidFill>
            </a:endParaRPr>
          </a:p>
          <a:p>
            <a:pPr eaLnBrk="1" hangingPunct="1">
              <a:lnSpc>
                <a:spcPct val="80000"/>
              </a:lnSpc>
            </a:pPr>
            <a:r>
              <a:rPr lang="en-US" sz="1800" b="1" dirty="0">
                <a:solidFill>
                  <a:srgbClr val="CC3300"/>
                </a:solidFill>
              </a:rPr>
              <a:t>Napster</a:t>
            </a:r>
          </a:p>
          <a:p>
            <a:pPr eaLnBrk="1" hangingPunct="1">
              <a:lnSpc>
                <a:spcPct val="80000"/>
              </a:lnSpc>
            </a:pPr>
            <a:r>
              <a:rPr lang="en-US" sz="1800" b="1" dirty="0">
                <a:solidFill>
                  <a:srgbClr val="CC3300"/>
                </a:solidFill>
              </a:rPr>
              <a:t>Gnutella</a:t>
            </a:r>
          </a:p>
          <a:p>
            <a:pPr eaLnBrk="1" hangingPunct="1">
              <a:lnSpc>
                <a:spcPct val="80000"/>
              </a:lnSpc>
            </a:pPr>
            <a:r>
              <a:rPr lang="en-US" sz="1800" b="1" dirty="0" err="1">
                <a:solidFill>
                  <a:srgbClr val="CC3300"/>
                </a:solidFill>
              </a:rPr>
              <a:t>KaZaA</a:t>
            </a:r>
            <a:r>
              <a:rPr lang="en-US" sz="1800" b="1" dirty="0">
                <a:solidFill>
                  <a:srgbClr val="CC3300"/>
                </a:solidFill>
              </a:rPr>
              <a:t>/</a:t>
            </a:r>
            <a:r>
              <a:rPr lang="en-US" sz="1800" b="1" dirty="0" err="1">
                <a:solidFill>
                  <a:srgbClr val="CC3300"/>
                </a:solidFill>
              </a:rPr>
              <a:t>FastTrack</a:t>
            </a:r>
            <a:endParaRPr lang="en-US" sz="1800" b="1" dirty="0">
              <a:solidFill>
                <a:srgbClr val="CC3300"/>
              </a:solidFill>
            </a:endParaRPr>
          </a:p>
          <a:p>
            <a:pPr eaLnBrk="1" hangingPunct="1">
              <a:lnSpc>
                <a:spcPct val="80000"/>
              </a:lnSpc>
            </a:pPr>
            <a:r>
              <a:rPr lang="en-US" sz="1800" b="1" dirty="0">
                <a:solidFill>
                  <a:srgbClr val="CC3300"/>
                </a:solidFill>
              </a:rPr>
              <a:t>eDonkey2000</a:t>
            </a:r>
          </a:p>
          <a:p>
            <a:pPr eaLnBrk="1" hangingPunct="1">
              <a:lnSpc>
                <a:spcPct val="80000"/>
              </a:lnSpc>
            </a:pPr>
            <a:r>
              <a:rPr lang="en-US" sz="1800" b="1" dirty="0" err="1">
                <a:solidFill>
                  <a:srgbClr val="CC3300"/>
                </a:solidFill>
              </a:rPr>
              <a:t>BitTorrent</a:t>
            </a:r>
            <a:endParaRPr lang="en-US" sz="1800" b="1" dirty="0">
              <a:solidFill>
                <a:srgbClr val="CC3300"/>
              </a:solidFill>
            </a:endParaRPr>
          </a:p>
        </p:txBody>
      </p:sp>
      <p:sp>
        <p:nvSpPr>
          <p:cNvPr id="48132" name="Line 4"/>
          <p:cNvSpPr>
            <a:spLocks noChangeShapeType="1"/>
          </p:cNvSpPr>
          <p:nvPr/>
        </p:nvSpPr>
        <p:spPr bwMode="auto">
          <a:xfrm flipH="1">
            <a:off x="3595688" y="2997200"/>
            <a:ext cx="255587" cy="1939925"/>
          </a:xfrm>
          <a:prstGeom prst="line">
            <a:avLst/>
          </a:prstGeom>
          <a:noFill/>
          <a:ln w="25400">
            <a:solidFill>
              <a:srgbClr val="CC3300"/>
            </a:solidFill>
            <a:round/>
            <a:headEnd/>
            <a:tailEnd type="triangle" w="med" len="med"/>
          </a:ln>
        </p:spPr>
        <p:txBody>
          <a:bodyPr/>
          <a:lstStyle/>
          <a:p>
            <a:endParaRPr lang="en-US"/>
          </a:p>
        </p:txBody>
      </p:sp>
      <p:sp>
        <p:nvSpPr>
          <p:cNvPr id="48133" name="Line 5"/>
          <p:cNvSpPr>
            <a:spLocks noChangeShapeType="1"/>
          </p:cNvSpPr>
          <p:nvPr/>
        </p:nvSpPr>
        <p:spPr bwMode="auto">
          <a:xfrm flipH="1" flipV="1">
            <a:off x="2593975" y="2425700"/>
            <a:ext cx="754063" cy="2584450"/>
          </a:xfrm>
          <a:prstGeom prst="line">
            <a:avLst/>
          </a:prstGeom>
          <a:noFill/>
          <a:ln w="25400">
            <a:solidFill>
              <a:srgbClr val="CC3300"/>
            </a:solidFill>
            <a:round/>
            <a:headEnd/>
            <a:tailEnd type="triangle" w="med" len="med"/>
          </a:ln>
        </p:spPr>
        <p:txBody>
          <a:bodyPr/>
          <a:lstStyle/>
          <a:p>
            <a:endParaRPr lang="en-US"/>
          </a:p>
        </p:txBody>
      </p:sp>
      <p:sp>
        <p:nvSpPr>
          <p:cNvPr id="48134" name="Line 6"/>
          <p:cNvSpPr>
            <a:spLocks noChangeShapeType="1"/>
          </p:cNvSpPr>
          <p:nvPr/>
        </p:nvSpPr>
        <p:spPr bwMode="auto">
          <a:xfrm flipH="1" flipV="1">
            <a:off x="1563688" y="4922838"/>
            <a:ext cx="1741487" cy="304800"/>
          </a:xfrm>
          <a:prstGeom prst="line">
            <a:avLst/>
          </a:prstGeom>
          <a:noFill/>
          <a:ln w="25400">
            <a:solidFill>
              <a:srgbClr val="CC3300"/>
            </a:solidFill>
            <a:round/>
            <a:headEnd/>
            <a:tailEnd type="triangle" w="med" len="med"/>
          </a:ln>
        </p:spPr>
        <p:txBody>
          <a:bodyPr/>
          <a:lstStyle/>
          <a:p>
            <a:endParaRPr lang="en-US"/>
          </a:p>
        </p:txBody>
      </p:sp>
      <p:sp>
        <p:nvSpPr>
          <p:cNvPr id="48135" name="Line 7"/>
          <p:cNvSpPr>
            <a:spLocks noChangeShapeType="1"/>
          </p:cNvSpPr>
          <p:nvPr/>
        </p:nvSpPr>
        <p:spPr bwMode="auto">
          <a:xfrm flipH="1">
            <a:off x="1533525" y="2919413"/>
            <a:ext cx="2119313" cy="1684337"/>
          </a:xfrm>
          <a:prstGeom prst="line">
            <a:avLst/>
          </a:prstGeom>
          <a:noFill/>
          <a:ln w="25400">
            <a:solidFill>
              <a:srgbClr val="CC3300"/>
            </a:solidFill>
            <a:round/>
            <a:headEnd/>
            <a:tailEnd type="triangle" w="med" len="med"/>
          </a:ln>
        </p:spPr>
        <p:txBody>
          <a:bodyPr/>
          <a:lstStyle/>
          <a:p>
            <a:endParaRPr lang="en-US"/>
          </a:p>
        </p:txBody>
      </p:sp>
      <p:sp>
        <p:nvSpPr>
          <p:cNvPr id="48136" name="Line 8"/>
          <p:cNvSpPr>
            <a:spLocks noChangeShapeType="1"/>
          </p:cNvSpPr>
          <p:nvPr/>
        </p:nvSpPr>
        <p:spPr bwMode="auto">
          <a:xfrm>
            <a:off x="1360488" y="2513013"/>
            <a:ext cx="2162175" cy="203200"/>
          </a:xfrm>
          <a:prstGeom prst="line">
            <a:avLst/>
          </a:prstGeom>
          <a:noFill/>
          <a:ln w="25400">
            <a:solidFill>
              <a:srgbClr val="CC3300"/>
            </a:solidFill>
            <a:round/>
            <a:headEnd/>
            <a:tailEnd type="triangle" w="med" len="med"/>
          </a:ln>
        </p:spPr>
        <p:txBody>
          <a:bodyPr/>
          <a:lstStyle/>
          <a:p>
            <a:endParaRPr lang="en-US"/>
          </a:p>
        </p:txBody>
      </p:sp>
      <p:sp>
        <p:nvSpPr>
          <p:cNvPr id="48137" name="Line 9"/>
          <p:cNvSpPr>
            <a:spLocks noChangeShapeType="1"/>
          </p:cNvSpPr>
          <p:nvPr/>
        </p:nvSpPr>
        <p:spPr bwMode="auto">
          <a:xfrm flipV="1">
            <a:off x="909638" y="2862263"/>
            <a:ext cx="2554287" cy="754062"/>
          </a:xfrm>
          <a:prstGeom prst="line">
            <a:avLst/>
          </a:prstGeom>
          <a:noFill/>
          <a:ln w="25400">
            <a:solidFill>
              <a:srgbClr val="CC3300"/>
            </a:solidFill>
            <a:round/>
            <a:headEnd/>
            <a:tailEnd type="triangle" w="med" len="med"/>
          </a:ln>
        </p:spPr>
        <p:txBody>
          <a:bodyPr/>
          <a:lstStyle/>
          <a:p>
            <a:endParaRPr lang="en-US"/>
          </a:p>
        </p:txBody>
      </p:sp>
      <p:sp>
        <p:nvSpPr>
          <p:cNvPr id="48138" name="Text Box 10"/>
          <p:cNvSpPr txBox="1">
            <a:spLocks noChangeArrowheads="1"/>
          </p:cNvSpPr>
          <p:nvPr/>
        </p:nvSpPr>
        <p:spPr bwMode="auto">
          <a:xfrm>
            <a:off x="3835400" y="3567113"/>
            <a:ext cx="647700" cy="696912"/>
          </a:xfrm>
          <a:prstGeom prst="rect">
            <a:avLst/>
          </a:prstGeom>
          <a:noFill/>
          <a:ln w="25400" algn="ctr">
            <a:noFill/>
            <a:miter lim="800000"/>
            <a:headEnd/>
            <a:tailEnd/>
          </a:ln>
        </p:spPr>
        <p:txBody>
          <a:bodyPr wrap="none">
            <a:spAutoFit/>
          </a:bodyPr>
          <a:lstStyle/>
          <a:p>
            <a:pPr eaLnBrk="0" hangingPunct="0">
              <a:buClr>
                <a:schemeClr val="accent2"/>
              </a:buClr>
              <a:buSzPct val="85000"/>
              <a:buFont typeface="ZapfDingbats" pitchFamily="82" charset="2"/>
              <a:buNone/>
            </a:pPr>
            <a:r>
              <a:rPr lang="en-US">
                <a:solidFill>
                  <a:srgbClr val="CC3300"/>
                </a:solidFill>
              </a:rPr>
              <a:t>Hey</a:t>
            </a:r>
          </a:p>
          <a:p>
            <a:pPr eaLnBrk="0" hangingPunct="0">
              <a:buClr>
                <a:schemeClr val="accent2"/>
              </a:buClr>
              <a:buSzPct val="85000"/>
              <a:buFont typeface="ZapfDingbats" pitchFamily="82" charset="2"/>
              <a:buNone/>
            </a:pPr>
            <a:r>
              <a:rPr lang="en-US">
                <a:solidFill>
                  <a:srgbClr val="CC3300"/>
                </a:solidFill>
              </a:rPr>
              <a:t>Jude</a:t>
            </a:r>
          </a:p>
        </p:txBody>
      </p:sp>
      <p:sp>
        <p:nvSpPr>
          <p:cNvPr id="48139" name="Text Box 11"/>
          <p:cNvSpPr txBox="1">
            <a:spLocks noChangeArrowheads="1"/>
          </p:cNvSpPr>
          <p:nvPr/>
        </p:nvSpPr>
        <p:spPr bwMode="auto">
          <a:xfrm>
            <a:off x="1965325" y="5194300"/>
            <a:ext cx="682625" cy="549275"/>
          </a:xfrm>
          <a:prstGeom prst="rect">
            <a:avLst/>
          </a:prstGeom>
          <a:noFill/>
          <a:ln w="25400" algn="ctr">
            <a:noFill/>
            <a:miter lim="800000"/>
            <a:headEnd/>
            <a:tailEnd/>
          </a:ln>
        </p:spPr>
        <p:txBody>
          <a:bodyPr wrap="none" lIns="0" tIns="0" rIns="0" bIns="0">
            <a:spAutoFit/>
          </a:bodyPr>
          <a:lstStyle/>
          <a:p>
            <a:pPr algn="ctr">
              <a:spcBef>
                <a:spcPct val="0"/>
              </a:spcBef>
              <a:buSzTx/>
              <a:buFontTx/>
              <a:buNone/>
            </a:pPr>
            <a:r>
              <a:rPr lang="en-US">
                <a:solidFill>
                  <a:srgbClr val="CC3300"/>
                </a:solidFill>
              </a:rPr>
              <a:t>Magic </a:t>
            </a:r>
          </a:p>
          <a:p>
            <a:pPr algn="ctr">
              <a:spcBef>
                <a:spcPct val="0"/>
              </a:spcBef>
              <a:buSzTx/>
              <a:buFontTx/>
              <a:buNone/>
            </a:pPr>
            <a:r>
              <a:rPr lang="en-US">
                <a:solidFill>
                  <a:srgbClr val="CC3300"/>
                </a:solidFill>
              </a:rPr>
              <a:t>Flute</a:t>
            </a:r>
          </a:p>
        </p:txBody>
      </p:sp>
      <p:sp>
        <p:nvSpPr>
          <p:cNvPr id="48140" name="Text Box 12"/>
          <p:cNvSpPr txBox="1">
            <a:spLocks noChangeArrowheads="1"/>
          </p:cNvSpPr>
          <p:nvPr/>
        </p:nvSpPr>
        <p:spPr bwMode="auto">
          <a:xfrm>
            <a:off x="2181225" y="4140200"/>
            <a:ext cx="530225" cy="549275"/>
          </a:xfrm>
          <a:prstGeom prst="rect">
            <a:avLst/>
          </a:prstGeom>
          <a:noFill/>
          <a:ln w="25400" algn="ctr">
            <a:noFill/>
            <a:miter lim="800000"/>
            <a:headEnd/>
            <a:tailEnd/>
          </a:ln>
        </p:spPr>
        <p:txBody>
          <a:bodyPr wrap="none" lIns="0" tIns="0" rIns="0" bIns="0">
            <a:spAutoFit/>
          </a:bodyPr>
          <a:lstStyle/>
          <a:p>
            <a:pPr algn="ctr">
              <a:spcBef>
                <a:spcPct val="0"/>
              </a:spcBef>
              <a:buSzTx/>
              <a:buFontTx/>
              <a:buNone/>
            </a:pPr>
            <a:r>
              <a:rPr lang="en-US">
                <a:solidFill>
                  <a:srgbClr val="CC3300"/>
                </a:solidFill>
              </a:rPr>
              <a:t>Star</a:t>
            </a:r>
          </a:p>
          <a:p>
            <a:pPr algn="ctr">
              <a:spcBef>
                <a:spcPct val="0"/>
              </a:spcBef>
              <a:buSzTx/>
              <a:buFontTx/>
              <a:buNone/>
            </a:pPr>
            <a:r>
              <a:rPr lang="en-US">
                <a:solidFill>
                  <a:srgbClr val="CC3300"/>
                </a:solidFill>
              </a:rPr>
              <a:t>Wars</a:t>
            </a:r>
          </a:p>
        </p:txBody>
      </p:sp>
      <p:sp>
        <p:nvSpPr>
          <p:cNvPr id="48141" name="Text Box 13"/>
          <p:cNvSpPr txBox="1">
            <a:spLocks noChangeArrowheads="1"/>
          </p:cNvSpPr>
          <p:nvPr/>
        </p:nvSpPr>
        <p:spPr bwMode="auto">
          <a:xfrm>
            <a:off x="3060700" y="3657600"/>
            <a:ext cx="292100" cy="274638"/>
          </a:xfrm>
          <a:prstGeom prst="rect">
            <a:avLst/>
          </a:prstGeom>
          <a:noFill/>
          <a:ln w="25400" algn="ctr">
            <a:noFill/>
            <a:miter lim="800000"/>
            <a:headEnd/>
            <a:tailEnd/>
          </a:ln>
        </p:spPr>
        <p:txBody>
          <a:bodyPr wrap="none" lIns="0" tIns="0" rIns="0" bIns="0">
            <a:spAutoFit/>
          </a:bodyPr>
          <a:lstStyle/>
          <a:p>
            <a:pPr algn="ctr">
              <a:spcBef>
                <a:spcPct val="0"/>
              </a:spcBef>
              <a:buSzTx/>
              <a:buFontTx/>
              <a:buNone/>
            </a:pPr>
            <a:r>
              <a:rPr lang="en-US">
                <a:solidFill>
                  <a:srgbClr val="CC3300"/>
                </a:solidFill>
              </a:rPr>
              <a:t>ER</a:t>
            </a:r>
          </a:p>
        </p:txBody>
      </p:sp>
      <p:sp>
        <p:nvSpPr>
          <p:cNvPr id="48142" name="Text Box 14"/>
          <p:cNvSpPr txBox="1">
            <a:spLocks noChangeArrowheads="1"/>
          </p:cNvSpPr>
          <p:nvPr/>
        </p:nvSpPr>
        <p:spPr bwMode="auto">
          <a:xfrm>
            <a:off x="1582738" y="3505200"/>
            <a:ext cx="481012" cy="274638"/>
          </a:xfrm>
          <a:prstGeom prst="rect">
            <a:avLst/>
          </a:prstGeom>
          <a:noFill/>
          <a:ln w="25400" algn="ctr">
            <a:noFill/>
            <a:miter lim="800000"/>
            <a:headEnd/>
            <a:tailEnd/>
          </a:ln>
        </p:spPr>
        <p:txBody>
          <a:bodyPr wrap="none" lIns="0" tIns="0" rIns="0" bIns="0">
            <a:spAutoFit/>
          </a:bodyPr>
          <a:lstStyle/>
          <a:p>
            <a:pPr algn="ctr">
              <a:spcBef>
                <a:spcPct val="0"/>
              </a:spcBef>
              <a:buSzTx/>
              <a:buFontTx/>
              <a:buNone/>
            </a:pPr>
            <a:r>
              <a:rPr lang="en-US">
                <a:solidFill>
                  <a:srgbClr val="CC3300"/>
                </a:solidFill>
              </a:rPr>
              <a:t>NPR</a:t>
            </a:r>
          </a:p>
        </p:txBody>
      </p:sp>
      <p:sp>
        <p:nvSpPr>
          <p:cNvPr id="48143" name="Text Box 15"/>
          <p:cNvSpPr txBox="1">
            <a:spLocks noChangeArrowheads="1"/>
          </p:cNvSpPr>
          <p:nvPr/>
        </p:nvSpPr>
        <p:spPr bwMode="auto">
          <a:xfrm>
            <a:off x="1687513" y="2628900"/>
            <a:ext cx="454025" cy="274638"/>
          </a:xfrm>
          <a:prstGeom prst="rect">
            <a:avLst/>
          </a:prstGeom>
          <a:noFill/>
          <a:ln w="25400" algn="ctr">
            <a:noFill/>
            <a:miter lim="800000"/>
            <a:headEnd/>
            <a:tailEnd/>
          </a:ln>
        </p:spPr>
        <p:txBody>
          <a:bodyPr wrap="none" lIns="0" tIns="0" rIns="0" bIns="0">
            <a:spAutoFit/>
          </a:bodyPr>
          <a:lstStyle/>
          <a:p>
            <a:pPr algn="ctr">
              <a:spcBef>
                <a:spcPct val="0"/>
              </a:spcBef>
              <a:buSzTx/>
              <a:buFontTx/>
              <a:buNone/>
            </a:pPr>
            <a:r>
              <a:rPr lang="en-US">
                <a:solidFill>
                  <a:srgbClr val="CC3300"/>
                </a:solidFill>
              </a:rPr>
              <a:t>Blue</a:t>
            </a:r>
          </a:p>
        </p:txBody>
      </p:sp>
      <p:pic>
        <p:nvPicPr>
          <p:cNvPr id="95249" name="Picture 17" descr="BS00334_"/>
          <p:cNvPicPr>
            <a:picLocks noChangeAspect="1" noChangeArrowheads="1"/>
          </p:cNvPicPr>
          <p:nvPr/>
        </p:nvPicPr>
        <p:blipFill>
          <a:blip r:embed="rId3" cstate="print"/>
          <a:srcRect/>
          <a:stretch>
            <a:fillRect/>
          </a:stretch>
        </p:blipFill>
        <p:spPr bwMode="auto">
          <a:xfrm>
            <a:off x="611188" y="2133600"/>
            <a:ext cx="719137" cy="655638"/>
          </a:xfrm>
          <a:prstGeom prst="rect">
            <a:avLst/>
          </a:prstGeom>
          <a:noFill/>
          <a:effectLst>
            <a:outerShdw dist="35921" dir="2700000" algn="ctr" rotWithShape="0">
              <a:srgbClr val="808080"/>
            </a:outerShdw>
          </a:effectLst>
        </p:spPr>
      </p:pic>
      <p:pic>
        <p:nvPicPr>
          <p:cNvPr id="95250" name="Picture 18" descr="BS00334_"/>
          <p:cNvPicPr>
            <a:picLocks noChangeAspect="1" noChangeArrowheads="1"/>
          </p:cNvPicPr>
          <p:nvPr/>
        </p:nvPicPr>
        <p:blipFill>
          <a:blip r:embed="rId3" cstate="print"/>
          <a:srcRect/>
          <a:stretch>
            <a:fillRect/>
          </a:stretch>
        </p:blipFill>
        <p:spPr bwMode="auto">
          <a:xfrm>
            <a:off x="2124075" y="1773238"/>
            <a:ext cx="719138" cy="655637"/>
          </a:xfrm>
          <a:prstGeom prst="rect">
            <a:avLst/>
          </a:prstGeom>
          <a:noFill/>
          <a:effectLst>
            <a:outerShdw dist="35921" dir="2700000" algn="ctr" rotWithShape="0">
              <a:srgbClr val="808080"/>
            </a:outerShdw>
          </a:effectLst>
        </p:spPr>
      </p:pic>
      <p:pic>
        <p:nvPicPr>
          <p:cNvPr id="95251" name="Picture 19" descr="BS00334_"/>
          <p:cNvPicPr>
            <a:picLocks noChangeAspect="1" noChangeArrowheads="1"/>
          </p:cNvPicPr>
          <p:nvPr/>
        </p:nvPicPr>
        <p:blipFill>
          <a:blip r:embed="rId3" cstate="print"/>
          <a:srcRect/>
          <a:stretch>
            <a:fillRect/>
          </a:stretch>
        </p:blipFill>
        <p:spPr bwMode="auto">
          <a:xfrm>
            <a:off x="3563938" y="2276475"/>
            <a:ext cx="719137" cy="655638"/>
          </a:xfrm>
          <a:prstGeom prst="rect">
            <a:avLst/>
          </a:prstGeom>
          <a:noFill/>
          <a:effectLst>
            <a:outerShdw dist="35921" dir="2700000" algn="ctr" rotWithShape="0">
              <a:srgbClr val="808080"/>
            </a:outerShdw>
          </a:effectLst>
        </p:spPr>
      </p:pic>
      <p:pic>
        <p:nvPicPr>
          <p:cNvPr id="95252" name="Picture 20" descr="BS00334_"/>
          <p:cNvPicPr>
            <a:picLocks noChangeAspect="1" noChangeArrowheads="1"/>
          </p:cNvPicPr>
          <p:nvPr/>
        </p:nvPicPr>
        <p:blipFill>
          <a:blip r:embed="rId3" cstate="print"/>
          <a:srcRect/>
          <a:stretch>
            <a:fillRect/>
          </a:stretch>
        </p:blipFill>
        <p:spPr bwMode="auto">
          <a:xfrm>
            <a:off x="3132138" y="4941888"/>
            <a:ext cx="719137" cy="655637"/>
          </a:xfrm>
          <a:prstGeom prst="rect">
            <a:avLst/>
          </a:prstGeom>
          <a:noFill/>
          <a:effectLst>
            <a:outerShdw dist="35921" dir="2700000" algn="ctr" rotWithShape="0">
              <a:srgbClr val="808080"/>
            </a:outerShdw>
          </a:effectLst>
        </p:spPr>
      </p:pic>
      <p:pic>
        <p:nvPicPr>
          <p:cNvPr id="95253" name="Picture 21" descr="BS00334_"/>
          <p:cNvPicPr>
            <a:picLocks noChangeAspect="1" noChangeArrowheads="1"/>
          </p:cNvPicPr>
          <p:nvPr/>
        </p:nvPicPr>
        <p:blipFill>
          <a:blip r:embed="rId3" cstate="print"/>
          <a:srcRect/>
          <a:stretch>
            <a:fillRect/>
          </a:stretch>
        </p:blipFill>
        <p:spPr bwMode="auto">
          <a:xfrm>
            <a:off x="827088" y="4581525"/>
            <a:ext cx="719137" cy="655638"/>
          </a:xfrm>
          <a:prstGeom prst="rect">
            <a:avLst/>
          </a:prstGeom>
          <a:noFill/>
          <a:effectLst>
            <a:outerShdw dist="35921" dir="2700000" algn="ctr" rotWithShape="0">
              <a:srgbClr val="808080"/>
            </a:outerShdw>
          </a:effectLst>
        </p:spPr>
      </p:pic>
      <p:pic>
        <p:nvPicPr>
          <p:cNvPr id="95254" name="Picture 22" descr="BS00334_"/>
          <p:cNvPicPr>
            <a:picLocks noChangeAspect="1" noChangeArrowheads="1"/>
          </p:cNvPicPr>
          <p:nvPr/>
        </p:nvPicPr>
        <p:blipFill>
          <a:blip r:embed="rId3" cstate="print"/>
          <a:srcRect/>
          <a:stretch>
            <a:fillRect/>
          </a:stretch>
        </p:blipFill>
        <p:spPr bwMode="auto">
          <a:xfrm>
            <a:off x="107950" y="3357563"/>
            <a:ext cx="719138" cy="655637"/>
          </a:xfrm>
          <a:prstGeom prst="rect">
            <a:avLst/>
          </a:prstGeom>
          <a:noFill/>
          <a:effectLst>
            <a:outerShdw dist="35921" dir="2700000" algn="ctr" rotWithShape="0">
              <a:srgbClr val="808080"/>
            </a:outerShdw>
          </a:effectLst>
        </p:spPr>
      </p:pic>
      <p:pic>
        <p:nvPicPr>
          <p:cNvPr id="48150" name="Picture 23" descr="PE06969_"/>
          <p:cNvPicPr>
            <a:picLocks noChangeAspect="1" noChangeArrowheads="1"/>
          </p:cNvPicPr>
          <p:nvPr/>
        </p:nvPicPr>
        <p:blipFill>
          <a:blip r:embed="rId4" cstate="print"/>
          <a:srcRect/>
          <a:stretch>
            <a:fillRect/>
          </a:stretch>
        </p:blipFill>
        <p:spPr bwMode="auto">
          <a:xfrm>
            <a:off x="3492500" y="5661025"/>
            <a:ext cx="636588" cy="830263"/>
          </a:xfrm>
          <a:prstGeom prst="rect">
            <a:avLst/>
          </a:prstGeom>
          <a:noFill/>
          <a:ln w="9525">
            <a:noFill/>
            <a:miter lim="800000"/>
            <a:headEnd/>
            <a:tailEnd/>
          </a:ln>
        </p:spPr>
      </p:pic>
      <p:pic>
        <p:nvPicPr>
          <p:cNvPr id="48151" name="Picture 24" descr="PE06971_"/>
          <p:cNvPicPr>
            <a:picLocks noChangeAspect="1" noChangeArrowheads="1"/>
          </p:cNvPicPr>
          <p:nvPr/>
        </p:nvPicPr>
        <p:blipFill>
          <a:blip r:embed="rId5" cstate="print"/>
          <a:srcRect/>
          <a:stretch>
            <a:fillRect/>
          </a:stretch>
        </p:blipFill>
        <p:spPr bwMode="auto">
          <a:xfrm>
            <a:off x="3708400" y="1412875"/>
            <a:ext cx="738188" cy="828675"/>
          </a:xfrm>
          <a:prstGeom prst="rect">
            <a:avLst/>
          </a:prstGeom>
          <a:noFill/>
          <a:ln w="9525">
            <a:noFill/>
            <a:miter lim="800000"/>
            <a:headEnd/>
            <a:tailEnd/>
          </a:ln>
        </p:spPr>
      </p:pic>
      <p:sp>
        <p:nvSpPr>
          <p:cNvPr id="48152" name="Rectangle 27"/>
          <p:cNvSpPr>
            <a:spLocks noGrp="1" noChangeArrowheads="1"/>
          </p:cNvSpPr>
          <p:nvPr>
            <p:ph type="body" idx="1"/>
          </p:nvPr>
        </p:nvSpPr>
        <p:spPr>
          <a:xfrm>
            <a:off x="5105400" y="3581400"/>
            <a:ext cx="3962400" cy="2971800"/>
          </a:xfrm>
          <a:noFill/>
        </p:spPr>
        <p:txBody>
          <a:bodyPr/>
          <a:lstStyle/>
          <a:p>
            <a:pPr algn="ctr" eaLnBrk="1" hangingPunct="1">
              <a:lnSpc>
                <a:spcPct val="80000"/>
              </a:lnSpc>
              <a:buFont typeface="Wingdings" pitchFamily="2" charset="2"/>
              <a:buNone/>
            </a:pPr>
            <a:r>
              <a:rPr lang="en-US" sz="4000">
                <a:latin typeface="Wingdings" pitchFamily="2" charset="2"/>
              </a:rPr>
              <a:t>C</a:t>
            </a:r>
            <a:endParaRPr lang="en-US" sz="4000"/>
          </a:p>
          <a:p>
            <a:pPr algn="ctr" eaLnBrk="1" hangingPunct="1">
              <a:lnSpc>
                <a:spcPct val="80000"/>
              </a:lnSpc>
            </a:pPr>
            <a:r>
              <a:rPr lang="en-US" sz="1800"/>
              <a:t>Large distributed storage</a:t>
            </a:r>
          </a:p>
          <a:p>
            <a:pPr algn="ctr" eaLnBrk="1" hangingPunct="1">
              <a:lnSpc>
                <a:spcPct val="80000"/>
              </a:lnSpc>
            </a:pPr>
            <a:r>
              <a:rPr lang="en-US" sz="1800"/>
              <a:t>Very high variation of content</a:t>
            </a:r>
          </a:p>
          <a:p>
            <a:pPr lvl="1" algn="ctr" eaLnBrk="1" hangingPunct="1">
              <a:lnSpc>
                <a:spcPct val="80000"/>
              </a:lnSpc>
            </a:pPr>
            <a:endParaRPr lang="en-US" sz="1600"/>
          </a:p>
          <a:p>
            <a:pPr algn="ctr" eaLnBrk="1" hangingPunct="1">
              <a:lnSpc>
                <a:spcPct val="80000"/>
              </a:lnSpc>
              <a:buFont typeface="Wingdings" pitchFamily="2" charset="2"/>
              <a:buNone/>
            </a:pPr>
            <a:r>
              <a:rPr lang="en-US" sz="4000">
                <a:latin typeface="Wingdings" pitchFamily="2" charset="2"/>
              </a:rPr>
              <a:t>D</a:t>
            </a:r>
            <a:endParaRPr lang="en-US" sz="4000"/>
          </a:p>
          <a:p>
            <a:pPr algn="ctr" eaLnBrk="1" hangingPunct="1">
              <a:lnSpc>
                <a:spcPct val="80000"/>
              </a:lnSpc>
            </a:pPr>
            <a:r>
              <a:rPr lang="en-US" sz="1800"/>
              <a:t>Unstable availability</a:t>
            </a:r>
          </a:p>
          <a:p>
            <a:pPr algn="ctr" eaLnBrk="1" hangingPunct="1">
              <a:lnSpc>
                <a:spcPct val="80000"/>
              </a:lnSpc>
            </a:pPr>
            <a:r>
              <a:rPr lang="en-US" sz="1800"/>
              <a:t>No guarantees</a:t>
            </a:r>
            <a:endParaRPr lang="el-GR" sz="1800"/>
          </a:p>
        </p:txBody>
      </p:sp>
      <p:sp>
        <p:nvSpPr>
          <p:cNvPr id="25" name="2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de-DE"/>
              <a:t>P2P Application Areas</a:t>
            </a:r>
          </a:p>
        </p:txBody>
      </p:sp>
      <p:sp>
        <p:nvSpPr>
          <p:cNvPr id="49155" name="Rectangle 3"/>
          <p:cNvSpPr>
            <a:spLocks noGrp="1" noChangeArrowheads="1"/>
          </p:cNvSpPr>
          <p:nvPr>
            <p:ph type="body" idx="1"/>
          </p:nvPr>
        </p:nvSpPr>
        <p:spPr>
          <a:xfrm>
            <a:off x="536575" y="1600200"/>
            <a:ext cx="8061325" cy="609600"/>
          </a:xfrm>
        </p:spPr>
        <p:txBody>
          <a:bodyPr/>
          <a:lstStyle/>
          <a:p>
            <a:pPr algn="ctr" eaLnBrk="1" hangingPunct="1">
              <a:lnSpc>
                <a:spcPct val="90000"/>
              </a:lnSpc>
              <a:buFont typeface="Wingdings" pitchFamily="2" charset="2"/>
              <a:buNone/>
              <a:tabLst>
                <a:tab pos="2778125" algn="l"/>
              </a:tabLst>
            </a:pPr>
            <a:r>
              <a:rPr lang="en-US"/>
              <a:t>High-level grouping of P2P apps based on shared resource</a:t>
            </a:r>
          </a:p>
        </p:txBody>
      </p:sp>
      <p:sp>
        <p:nvSpPr>
          <p:cNvPr id="49156" name="Oval 4"/>
          <p:cNvSpPr>
            <a:spLocks noChangeArrowheads="1"/>
          </p:cNvSpPr>
          <p:nvPr/>
        </p:nvSpPr>
        <p:spPr bwMode="auto">
          <a:xfrm>
            <a:off x="24384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CPU</a:t>
            </a:r>
          </a:p>
          <a:p>
            <a:pPr algn="ctr">
              <a:spcBef>
                <a:spcPct val="0"/>
              </a:spcBef>
              <a:buSzTx/>
              <a:buFontTx/>
              <a:buNone/>
            </a:pPr>
            <a:endParaRPr lang="en-US" sz="1400" b="1"/>
          </a:p>
          <a:p>
            <a:pPr algn="ctr">
              <a:spcBef>
                <a:spcPct val="0"/>
              </a:spcBef>
              <a:buSzTx/>
              <a:buFontTx/>
              <a:buChar char="•"/>
            </a:pPr>
            <a:r>
              <a:rPr lang="en-US" sz="1400"/>
              <a:t>Internet/Intranet</a:t>
            </a:r>
            <a:br>
              <a:rPr lang="en-US" sz="1400"/>
            </a:br>
            <a:r>
              <a:rPr lang="en-US" sz="1400"/>
              <a:t> Distributed Computing</a:t>
            </a:r>
          </a:p>
          <a:p>
            <a:pPr algn="ctr">
              <a:spcBef>
                <a:spcPct val="0"/>
              </a:spcBef>
              <a:buSzTx/>
              <a:buFontTx/>
              <a:buChar char="•"/>
            </a:pPr>
            <a:r>
              <a:rPr lang="en-US" sz="1400"/>
              <a:t>Grid Computing</a:t>
            </a:r>
          </a:p>
        </p:txBody>
      </p:sp>
      <p:sp>
        <p:nvSpPr>
          <p:cNvPr id="49157" name="Oval 5"/>
          <p:cNvSpPr>
            <a:spLocks noChangeArrowheads="1"/>
          </p:cNvSpPr>
          <p:nvPr/>
        </p:nvSpPr>
        <p:spPr bwMode="auto">
          <a:xfrm>
            <a:off x="18288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Collaboration</a:t>
            </a:r>
          </a:p>
          <a:p>
            <a:pPr algn="ctr">
              <a:spcBef>
                <a:spcPct val="0"/>
              </a:spcBef>
              <a:buSzTx/>
              <a:buFontTx/>
              <a:buNone/>
            </a:pPr>
            <a:endParaRPr lang="en-US" sz="1400"/>
          </a:p>
          <a:p>
            <a:pPr algn="ctr">
              <a:spcBef>
                <a:spcPct val="0"/>
              </a:spcBef>
              <a:buSzTx/>
              <a:buFontTx/>
              <a:buChar char="•"/>
            </a:pPr>
            <a:r>
              <a:rPr lang="en-US" sz="1400"/>
              <a:t>Instant Messaging</a:t>
            </a:r>
          </a:p>
          <a:p>
            <a:pPr algn="ctr">
              <a:spcBef>
                <a:spcPct val="0"/>
              </a:spcBef>
              <a:buSzTx/>
              <a:buFontTx/>
              <a:buChar char="•"/>
            </a:pPr>
            <a:r>
              <a:rPr lang="en-US" sz="1400"/>
              <a:t>Shared whiteboard</a:t>
            </a:r>
          </a:p>
          <a:p>
            <a:pPr algn="ctr">
              <a:spcBef>
                <a:spcPct val="0"/>
              </a:spcBef>
              <a:buSzTx/>
              <a:buFontTx/>
              <a:buChar char="•"/>
            </a:pPr>
            <a:r>
              <a:rPr lang="en-US" sz="1400"/>
              <a:t>Co-review/edit/author</a:t>
            </a:r>
          </a:p>
          <a:p>
            <a:pPr algn="ctr">
              <a:spcBef>
                <a:spcPct val="0"/>
              </a:spcBef>
              <a:buSzTx/>
              <a:buFontTx/>
              <a:buChar char="•"/>
            </a:pPr>
            <a:r>
              <a:rPr lang="en-US" sz="1400"/>
              <a:t>Gaming</a:t>
            </a:r>
          </a:p>
        </p:txBody>
      </p:sp>
      <p:sp>
        <p:nvSpPr>
          <p:cNvPr id="49158" name="Oval 6"/>
          <p:cNvSpPr>
            <a:spLocks noChangeArrowheads="1"/>
          </p:cNvSpPr>
          <p:nvPr/>
        </p:nvSpPr>
        <p:spPr bwMode="auto">
          <a:xfrm>
            <a:off x="5029200" y="2971800"/>
            <a:ext cx="2286000" cy="1638300"/>
          </a:xfrm>
          <a:prstGeom prst="ellipse">
            <a:avLst/>
          </a:prstGeom>
          <a:solidFill>
            <a:srgbClr val="FFFF99">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Storage</a:t>
            </a:r>
          </a:p>
          <a:p>
            <a:pPr algn="ctr">
              <a:spcBef>
                <a:spcPct val="0"/>
              </a:spcBef>
              <a:buSzTx/>
              <a:buFontTx/>
              <a:buNone/>
            </a:pPr>
            <a:endParaRPr lang="en-US" sz="1400"/>
          </a:p>
          <a:p>
            <a:pPr algn="ctr">
              <a:spcBef>
                <a:spcPct val="0"/>
              </a:spcBef>
              <a:buSzTx/>
              <a:buFontTx/>
              <a:buChar char="•"/>
            </a:pPr>
            <a:r>
              <a:rPr lang="en-US" sz="1400"/>
              <a:t>Network Storage</a:t>
            </a:r>
          </a:p>
          <a:p>
            <a:pPr algn="ctr">
              <a:spcBef>
                <a:spcPct val="0"/>
              </a:spcBef>
              <a:buSzTx/>
              <a:buFontTx/>
              <a:buChar char="•"/>
            </a:pPr>
            <a:r>
              <a:rPr lang="en-US" sz="1400"/>
              <a:t>Caching</a:t>
            </a:r>
          </a:p>
          <a:p>
            <a:pPr algn="ctr">
              <a:spcBef>
                <a:spcPct val="0"/>
              </a:spcBef>
              <a:buSzTx/>
              <a:buFontTx/>
              <a:buChar char="•"/>
            </a:pPr>
            <a:r>
              <a:rPr lang="en-US" sz="1400"/>
              <a:t>Replication</a:t>
            </a:r>
          </a:p>
        </p:txBody>
      </p:sp>
      <p:sp>
        <p:nvSpPr>
          <p:cNvPr id="49159" name="Oval 7"/>
          <p:cNvSpPr>
            <a:spLocks noChangeArrowheads="1"/>
          </p:cNvSpPr>
          <p:nvPr/>
        </p:nvSpPr>
        <p:spPr bwMode="auto">
          <a:xfrm>
            <a:off x="3429000" y="21336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Content</a:t>
            </a:r>
          </a:p>
          <a:p>
            <a:pPr algn="ctr">
              <a:spcBef>
                <a:spcPct val="0"/>
              </a:spcBef>
              <a:buSzTx/>
              <a:buFontTx/>
              <a:buNone/>
            </a:pPr>
            <a:endParaRPr lang="en-US" sz="1400"/>
          </a:p>
          <a:p>
            <a:pPr algn="ctr">
              <a:spcBef>
                <a:spcPct val="0"/>
              </a:spcBef>
              <a:buSzTx/>
              <a:buFontTx/>
              <a:buChar char="•"/>
            </a:pPr>
            <a:r>
              <a:rPr lang="en-US" sz="1400"/>
              <a:t>File sharing</a:t>
            </a:r>
          </a:p>
          <a:p>
            <a:pPr algn="ctr">
              <a:spcBef>
                <a:spcPct val="0"/>
              </a:spcBef>
              <a:buSzTx/>
              <a:buFontTx/>
              <a:buChar char="•"/>
            </a:pPr>
            <a:r>
              <a:rPr lang="en-US" sz="1400"/>
              <a:t>Information Mgmt</a:t>
            </a:r>
          </a:p>
          <a:p>
            <a:pPr algn="ctr">
              <a:spcBef>
                <a:spcPct val="0"/>
              </a:spcBef>
              <a:buSzTx/>
              <a:buFontTx/>
              <a:buChar char="•"/>
            </a:pPr>
            <a:r>
              <a:rPr lang="en-US" sz="1400"/>
              <a:t>Discover</a:t>
            </a:r>
          </a:p>
          <a:p>
            <a:pPr algn="ctr">
              <a:spcBef>
                <a:spcPct val="0"/>
              </a:spcBef>
              <a:buSzTx/>
              <a:buFontTx/>
              <a:buChar char="•"/>
            </a:pPr>
            <a:r>
              <a:rPr lang="en-US" sz="1400"/>
              <a:t>Aggregate</a:t>
            </a:r>
          </a:p>
          <a:p>
            <a:pPr algn="ctr">
              <a:spcBef>
                <a:spcPct val="0"/>
              </a:spcBef>
              <a:buSzTx/>
              <a:buFontTx/>
              <a:buChar char="•"/>
            </a:pPr>
            <a:r>
              <a:rPr lang="en-US" sz="1400"/>
              <a:t>Filter</a:t>
            </a:r>
          </a:p>
        </p:txBody>
      </p:sp>
      <p:sp>
        <p:nvSpPr>
          <p:cNvPr id="49160" name="Oval 8"/>
          <p:cNvSpPr>
            <a:spLocks noChangeArrowheads="1"/>
          </p:cNvSpPr>
          <p:nvPr/>
        </p:nvSpPr>
        <p:spPr bwMode="auto">
          <a:xfrm>
            <a:off x="44958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Bandwidth</a:t>
            </a:r>
          </a:p>
          <a:p>
            <a:pPr algn="ctr">
              <a:spcBef>
                <a:spcPct val="0"/>
              </a:spcBef>
              <a:buSzTx/>
              <a:buFontTx/>
              <a:buNone/>
            </a:pPr>
            <a:endParaRPr lang="en-US" sz="1400"/>
          </a:p>
          <a:p>
            <a:pPr algn="ctr">
              <a:spcBef>
                <a:spcPct val="0"/>
              </a:spcBef>
              <a:buSzTx/>
              <a:buFontTx/>
              <a:buChar char="•"/>
            </a:pPr>
            <a:r>
              <a:rPr lang="en-US" sz="1400"/>
              <a:t>Content Distribution</a:t>
            </a:r>
          </a:p>
          <a:p>
            <a:pPr algn="ctr">
              <a:spcBef>
                <a:spcPct val="0"/>
              </a:spcBef>
              <a:buSzTx/>
              <a:buFontTx/>
              <a:buChar char="•"/>
            </a:pPr>
            <a:r>
              <a:rPr lang="en-US" sz="1400"/>
              <a:t>Distributed Storage</a:t>
            </a:r>
          </a:p>
          <a:p>
            <a:pPr algn="ctr">
              <a:spcBef>
                <a:spcPct val="0"/>
              </a:spcBef>
              <a:buSzTx/>
              <a:buFontTx/>
              <a:buChar char="•"/>
            </a:pPr>
            <a:r>
              <a:rPr lang="en-US" sz="1400"/>
              <a:t>Edge Services</a:t>
            </a:r>
          </a:p>
          <a:p>
            <a:pPr algn="ctr">
              <a:spcBef>
                <a:spcPct val="0"/>
              </a:spcBef>
              <a:buSzTx/>
              <a:buFontTx/>
              <a:buChar char="•"/>
            </a:pPr>
            <a:r>
              <a:rPr lang="en-US" sz="1400"/>
              <a:t>VoIP</a:t>
            </a:r>
          </a:p>
        </p:txBody>
      </p:sp>
      <p:sp>
        <p:nvSpPr>
          <p:cNvPr id="9" name="8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t>Network Storage</a:t>
            </a:r>
            <a:endParaRPr lang="el-GR"/>
          </a:p>
        </p:txBody>
      </p:sp>
      <p:sp>
        <p:nvSpPr>
          <p:cNvPr id="50179" name="Rectangle 5"/>
          <p:cNvSpPr>
            <a:spLocks noGrp="1" noChangeArrowheads="1"/>
          </p:cNvSpPr>
          <p:nvPr>
            <p:ph type="body" idx="1"/>
          </p:nvPr>
        </p:nvSpPr>
        <p:spPr>
          <a:xfrm>
            <a:off x="533400" y="1600200"/>
            <a:ext cx="3810000" cy="4800600"/>
          </a:xfrm>
        </p:spPr>
        <p:txBody>
          <a:bodyPr/>
          <a:lstStyle/>
          <a:p>
            <a:pPr eaLnBrk="1" hangingPunct="1"/>
            <a:r>
              <a:rPr lang="en-US"/>
              <a:t>OceanStore</a:t>
            </a:r>
          </a:p>
          <a:p>
            <a:pPr eaLnBrk="1" hangingPunct="1"/>
            <a:endParaRPr lang="en-US"/>
          </a:p>
          <a:p>
            <a:pPr eaLnBrk="1" hangingPunct="1"/>
            <a:r>
              <a:rPr lang="en-US"/>
              <a:t>PAST</a:t>
            </a:r>
          </a:p>
          <a:p>
            <a:pPr eaLnBrk="1" hangingPunct="1"/>
            <a:endParaRPr lang="el-GR"/>
          </a:p>
        </p:txBody>
      </p:sp>
      <p:sp>
        <p:nvSpPr>
          <p:cNvPr id="50180" name="Oval 6"/>
          <p:cNvSpPr>
            <a:spLocks noChangeArrowheads="1"/>
          </p:cNvSpPr>
          <p:nvPr/>
        </p:nvSpPr>
        <p:spPr bwMode="auto">
          <a:xfrm>
            <a:off x="5016500" y="2224088"/>
            <a:ext cx="3600450" cy="3600450"/>
          </a:xfrm>
          <a:prstGeom prst="ellipse">
            <a:avLst/>
          </a:prstGeom>
          <a:noFill/>
          <a:ln w="19050">
            <a:solidFill>
              <a:schemeClr val="tx2"/>
            </a:solidFill>
            <a:round/>
            <a:headEnd/>
            <a:tailEnd/>
          </a:ln>
        </p:spPr>
        <p:txBody>
          <a:bodyPr wrap="none" anchor="ctr"/>
          <a:lstStyle/>
          <a:p>
            <a:endParaRPr lang="en-US"/>
          </a:p>
        </p:txBody>
      </p:sp>
      <p:sp>
        <p:nvSpPr>
          <p:cNvPr id="325640" name="Oval 8"/>
          <p:cNvSpPr>
            <a:spLocks noChangeArrowheads="1"/>
          </p:cNvSpPr>
          <p:nvPr/>
        </p:nvSpPr>
        <p:spPr bwMode="auto">
          <a:xfrm>
            <a:off x="6878638" y="2147888"/>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5641" name="Oval 9"/>
          <p:cNvSpPr>
            <a:spLocks noChangeArrowheads="1"/>
          </p:cNvSpPr>
          <p:nvPr/>
        </p:nvSpPr>
        <p:spPr bwMode="auto">
          <a:xfrm>
            <a:off x="4938713" y="3878263"/>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5642" name="Oval 10"/>
          <p:cNvSpPr>
            <a:spLocks noChangeArrowheads="1"/>
          </p:cNvSpPr>
          <p:nvPr/>
        </p:nvSpPr>
        <p:spPr bwMode="auto">
          <a:xfrm>
            <a:off x="8539163" y="3805238"/>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5643" name="Oval 11"/>
          <p:cNvSpPr>
            <a:spLocks noChangeArrowheads="1"/>
          </p:cNvSpPr>
          <p:nvPr/>
        </p:nvSpPr>
        <p:spPr bwMode="auto">
          <a:xfrm>
            <a:off x="8197850" y="5019675"/>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5644" name="Oval 12"/>
          <p:cNvSpPr>
            <a:spLocks noChangeArrowheads="1"/>
          </p:cNvSpPr>
          <p:nvPr/>
        </p:nvSpPr>
        <p:spPr bwMode="auto">
          <a:xfrm>
            <a:off x="6665913" y="5749925"/>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0186" name="Text Box 13"/>
          <p:cNvSpPr txBox="1">
            <a:spLocks noChangeArrowheads="1"/>
          </p:cNvSpPr>
          <p:nvPr/>
        </p:nvSpPr>
        <p:spPr bwMode="auto">
          <a:xfrm>
            <a:off x="7026275" y="2005013"/>
            <a:ext cx="377825" cy="274637"/>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N1</a:t>
            </a:r>
          </a:p>
        </p:txBody>
      </p:sp>
      <p:sp>
        <p:nvSpPr>
          <p:cNvPr id="50187" name="Text Box 14"/>
          <p:cNvSpPr txBox="1">
            <a:spLocks noChangeArrowheads="1"/>
          </p:cNvSpPr>
          <p:nvPr/>
        </p:nvSpPr>
        <p:spPr bwMode="auto">
          <a:xfrm>
            <a:off x="8178800" y="2654300"/>
            <a:ext cx="377825" cy="274638"/>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N8</a:t>
            </a:r>
          </a:p>
        </p:txBody>
      </p:sp>
      <p:sp>
        <p:nvSpPr>
          <p:cNvPr id="50188" name="Text Box 15"/>
          <p:cNvSpPr txBox="1">
            <a:spLocks noChangeArrowheads="1"/>
          </p:cNvSpPr>
          <p:nvPr/>
        </p:nvSpPr>
        <p:spPr bwMode="auto">
          <a:xfrm>
            <a:off x="8682038" y="3733800"/>
            <a:ext cx="461962" cy="274638"/>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N14</a:t>
            </a:r>
          </a:p>
        </p:txBody>
      </p:sp>
      <p:sp>
        <p:nvSpPr>
          <p:cNvPr id="50189" name="Text Box 16"/>
          <p:cNvSpPr txBox="1">
            <a:spLocks noChangeArrowheads="1"/>
          </p:cNvSpPr>
          <p:nvPr/>
        </p:nvSpPr>
        <p:spPr bwMode="auto">
          <a:xfrm>
            <a:off x="6305550" y="5821363"/>
            <a:ext cx="461963" cy="274637"/>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N32</a:t>
            </a:r>
          </a:p>
        </p:txBody>
      </p:sp>
      <p:sp>
        <p:nvSpPr>
          <p:cNvPr id="50190" name="Text Box 17"/>
          <p:cNvSpPr txBox="1">
            <a:spLocks noChangeArrowheads="1"/>
          </p:cNvSpPr>
          <p:nvPr/>
        </p:nvSpPr>
        <p:spPr bwMode="auto">
          <a:xfrm>
            <a:off x="8323263" y="4957763"/>
            <a:ext cx="461962" cy="274637"/>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N21</a:t>
            </a:r>
          </a:p>
        </p:txBody>
      </p:sp>
      <p:sp>
        <p:nvSpPr>
          <p:cNvPr id="325650" name="Oval 18"/>
          <p:cNvSpPr>
            <a:spLocks noChangeArrowheads="1"/>
          </p:cNvSpPr>
          <p:nvPr/>
        </p:nvSpPr>
        <p:spPr bwMode="auto">
          <a:xfrm>
            <a:off x="5657850" y="5389563"/>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5651" name="Oval 19"/>
          <p:cNvSpPr>
            <a:spLocks noChangeArrowheads="1"/>
          </p:cNvSpPr>
          <p:nvPr/>
        </p:nvSpPr>
        <p:spPr bwMode="auto">
          <a:xfrm>
            <a:off x="5207000" y="4886325"/>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0193" name="Text Box 20"/>
          <p:cNvSpPr txBox="1">
            <a:spLocks noChangeArrowheads="1"/>
          </p:cNvSpPr>
          <p:nvPr/>
        </p:nvSpPr>
        <p:spPr bwMode="auto">
          <a:xfrm>
            <a:off x="5160963" y="5319713"/>
            <a:ext cx="461962" cy="274637"/>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N38</a:t>
            </a:r>
          </a:p>
        </p:txBody>
      </p:sp>
      <p:sp>
        <p:nvSpPr>
          <p:cNvPr id="50194" name="Text Box 21"/>
          <p:cNvSpPr txBox="1">
            <a:spLocks noChangeArrowheads="1"/>
          </p:cNvSpPr>
          <p:nvPr/>
        </p:nvSpPr>
        <p:spPr bwMode="auto">
          <a:xfrm>
            <a:off x="4794250" y="4813300"/>
            <a:ext cx="461963"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N42</a:t>
            </a:r>
          </a:p>
        </p:txBody>
      </p:sp>
      <p:sp>
        <p:nvSpPr>
          <p:cNvPr id="50195" name="Text Box 22"/>
          <p:cNvSpPr txBox="1">
            <a:spLocks noChangeArrowheads="1"/>
          </p:cNvSpPr>
          <p:nvPr/>
        </p:nvSpPr>
        <p:spPr bwMode="auto">
          <a:xfrm>
            <a:off x="4505325" y="3805238"/>
            <a:ext cx="461963" cy="274637"/>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N48</a:t>
            </a:r>
          </a:p>
        </p:txBody>
      </p:sp>
      <p:sp>
        <p:nvSpPr>
          <p:cNvPr id="325655" name="Oval 23"/>
          <p:cNvSpPr>
            <a:spLocks noChangeArrowheads="1"/>
          </p:cNvSpPr>
          <p:nvPr/>
        </p:nvSpPr>
        <p:spPr bwMode="auto">
          <a:xfrm>
            <a:off x="5062538" y="3311525"/>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5656" name="Oval 24"/>
          <p:cNvSpPr>
            <a:spLocks noChangeArrowheads="1"/>
          </p:cNvSpPr>
          <p:nvPr/>
        </p:nvSpPr>
        <p:spPr bwMode="auto">
          <a:xfrm>
            <a:off x="5476875" y="2663825"/>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0198" name="Text Box 25"/>
          <p:cNvSpPr txBox="1">
            <a:spLocks noChangeArrowheads="1"/>
          </p:cNvSpPr>
          <p:nvPr/>
        </p:nvSpPr>
        <p:spPr bwMode="auto">
          <a:xfrm>
            <a:off x="4649788" y="3228975"/>
            <a:ext cx="461962"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N51</a:t>
            </a:r>
          </a:p>
        </p:txBody>
      </p:sp>
      <p:sp>
        <p:nvSpPr>
          <p:cNvPr id="50199" name="Text Box 26"/>
          <p:cNvSpPr txBox="1">
            <a:spLocks noChangeArrowheads="1"/>
          </p:cNvSpPr>
          <p:nvPr/>
        </p:nvSpPr>
        <p:spPr bwMode="auto">
          <a:xfrm>
            <a:off x="5010150" y="2581275"/>
            <a:ext cx="461963"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N56</a:t>
            </a:r>
          </a:p>
        </p:txBody>
      </p:sp>
      <p:sp>
        <p:nvSpPr>
          <p:cNvPr id="325660" name="Rectangle 28"/>
          <p:cNvSpPr>
            <a:spLocks noChangeArrowheads="1"/>
          </p:cNvSpPr>
          <p:nvPr/>
        </p:nvSpPr>
        <p:spPr bwMode="auto">
          <a:xfrm>
            <a:off x="5026025" y="2235200"/>
            <a:ext cx="144463" cy="142875"/>
          </a:xfrm>
          <a:prstGeom prst="rect">
            <a:avLst/>
          </a:prstGeom>
          <a:solidFill>
            <a:srgbClr val="99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50201" name="Text Box 29"/>
          <p:cNvSpPr txBox="1">
            <a:spLocks noChangeArrowheads="1"/>
          </p:cNvSpPr>
          <p:nvPr/>
        </p:nvSpPr>
        <p:spPr bwMode="auto">
          <a:xfrm>
            <a:off x="4873625" y="2006600"/>
            <a:ext cx="461963"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rgbClr val="009900"/>
                </a:solidFill>
                <a:latin typeface="Arial" charset="0"/>
              </a:rPr>
              <a:t>K54</a:t>
            </a:r>
          </a:p>
        </p:txBody>
      </p:sp>
      <p:sp>
        <p:nvSpPr>
          <p:cNvPr id="50202" name="Arc 30"/>
          <p:cNvSpPr>
            <a:spLocks/>
          </p:cNvSpPr>
          <p:nvPr/>
        </p:nvSpPr>
        <p:spPr bwMode="auto">
          <a:xfrm rot="4934090">
            <a:off x="4129088" y="2446337"/>
            <a:ext cx="1447800" cy="1482725"/>
          </a:xfrm>
          <a:custGeom>
            <a:avLst/>
            <a:gdLst>
              <a:gd name="T0" fmla="*/ 0 w 16719"/>
              <a:gd name="T1" fmla="*/ 296406 h 17093"/>
              <a:gd name="T2" fmla="*/ 304212 w 16719"/>
              <a:gd name="T3" fmla="*/ 0 h 17093"/>
              <a:gd name="T4" fmla="*/ 1447800 w 16719"/>
              <a:gd name="T5" fmla="*/ 1482725 h 17093"/>
              <a:gd name="T6" fmla="*/ 0 60000 65536"/>
              <a:gd name="T7" fmla="*/ 0 60000 65536"/>
              <a:gd name="T8" fmla="*/ 0 60000 65536"/>
              <a:gd name="T9" fmla="*/ 0 w 16719"/>
              <a:gd name="T10" fmla="*/ 0 h 17093"/>
              <a:gd name="T11" fmla="*/ 16719 w 16719"/>
              <a:gd name="T12" fmla="*/ 17093 h 17093"/>
            </a:gdLst>
            <a:ahLst/>
            <a:cxnLst>
              <a:cxn ang="T6">
                <a:pos x="T0" y="T1"/>
              </a:cxn>
              <a:cxn ang="T7">
                <a:pos x="T2" y="T3"/>
              </a:cxn>
              <a:cxn ang="T8">
                <a:pos x="T4" y="T5"/>
              </a:cxn>
            </a:cxnLst>
            <a:rect l="T9" t="T10" r="T11" b="T12"/>
            <a:pathLst>
              <a:path w="16719" h="17093" fill="none" extrusionOk="0">
                <a:moveTo>
                  <a:pt x="-1" y="3416"/>
                </a:moveTo>
                <a:cubicBezTo>
                  <a:pt x="1037" y="2148"/>
                  <a:pt x="2216" y="1002"/>
                  <a:pt x="3513" y="0"/>
                </a:cubicBezTo>
              </a:path>
              <a:path w="16719" h="17093" stroke="0" extrusionOk="0">
                <a:moveTo>
                  <a:pt x="-1" y="3416"/>
                </a:moveTo>
                <a:cubicBezTo>
                  <a:pt x="1037" y="2148"/>
                  <a:pt x="2216" y="1002"/>
                  <a:pt x="3513" y="0"/>
                </a:cubicBezTo>
                <a:lnTo>
                  <a:pt x="16719" y="17093"/>
                </a:lnTo>
                <a:close/>
              </a:path>
            </a:pathLst>
          </a:custGeom>
          <a:noFill/>
          <a:ln w="9525">
            <a:solidFill>
              <a:srgbClr val="009900"/>
            </a:solidFill>
            <a:round/>
            <a:headEnd/>
            <a:tailEnd type="triangle" w="med" len="med"/>
          </a:ln>
        </p:spPr>
        <p:txBody>
          <a:bodyPr wrap="none" anchor="ctr"/>
          <a:lstStyle/>
          <a:p>
            <a:endParaRPr lang="en-US"/>
          </a:p>
        </p:txBody>
      </p:sp>
      <p:sp>
        <p:nvSpPr>
          <p:cNvPr id="325667" name="Oval 35"/>
          <p:cNvSpPr>
            <a:spLocks noChangeArrowheads="1"/>
          </p:cNvSpPr>
          <p:nvPr/>
        </p:nvSpPr>
        <p:spPr bwMode="auto">
          <a:xfrm>
            <a:off x="8085138" y="2743200"/>
            <a:ext cx="144462" cy="142875"/>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0204" name="Rectangle 37"/>
          <p:cNvSpPr>
            <a:spLocks noChangeArrowheads="1"/>
          </p:cNvSpPr>
          <p:nvPr/>
        </p:nvSpPr>
        <p:spPr bwMode="auto">
          <a:xfrm>
            <a:off x="6934200" y="2514600"/>
            <a:ext cx="952500"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rgbClr val="CC3300"/>
                </a:solidFill>
                <a:latin typeface="Arial" charset="0"/>
              </a:rPr>
              <a:t>Store(K54)</a:t>
            </a:r>
          </a:p>
        </p:txBody>
      </p:sp>
      <p:sp>
        <p:nvSpPr>
          <p:cNvPr id="50205" name="Freeform 38"/>
          <p:cNvSpPr>
            <a:spLocks/>
          </p:cNvSpPr>
          <p:nvPr/>
        </p:nvSpPr>
        <p:spPr bwMode="auto">
          <a:xfrm>
            <a:off x="5026025" y="2797175"/>
            <a:ext cx="558800" cy="1114425"/>
          </a:xfrm>
          <a:custGeom>
            <a:avLst/>
            <a:gdLst>
              <a:gd name="T0" fmla="*/ 0 w 226"/>
              <a:gd name="T1" fmla="*/ 363 h 363"/>
              <a:gd name="T2" fmla="*/ 181 w 226"/>
              <a:gd name="T3" fmla="*/ 227 h 363"/>
              <a:gd name="T4" fmla="*/ 226 w 226"/>
              <a:gd name="T5" fmla="*/ 0 h 363"/>
              <a:gd name="T6" fmla="*/ 0 60000 65536"/>
              <a:gd name="T7" fmla="*/ 0 60000 65536"/>
              <a:gd name="T8" fmla="*/ 0 60000 65536"/>
              <a:gd name="T9" fmla="*/ 0 w 226"/>
              <a:gd name="T10" fmla="*/ 0 h 363"/>
              <a:gd name="T11" fmla="*/ 226 w 226"/>
              <a:gd name="T12" fmla="*/ 363 h 363"/>
            </a:gdLst>
            <a:ahLst/>
            <a:cxnLst>
              <a:cxn ang="T6">
                <a:pos x="T0" y="T1"/>
              </a:cxn>
              <a:cxn ang="T7">
                <a:pos x="T2" y="T3"/>
              </a:cxn>
              <a:cxn ang="T8">
                <a:pos x="T4" y="T5"/>
              </a:cxn>
            </a:cxnLst>
            <a:rect l="T9" t="T10" r="T11" b="T12"/>
            <a:pathLst>
              <a:path w="226" h="363">
                <a:moveTo>
                  <a:pt x="0" y="363"/>
                </a:moveTo>
                <a:cubicBezTo>
                  <a:pt x="71" y="325"/>
                  <a:pt x="143" y="287"/>
                  <a:pt x="181" y="227"/>
                </a:cubicBezTo>
                <a:cubicBezTo>
                  <a:pt x="219" y="167"/>
                  <a:pt x="222" y="83"/>
                  <a:pt x="226" y="0"/>
                </a:cubicBezTo>
              </a:path>
            </a:pathLst>
          </a:custGeom>
          <a:noFill/>
          <a:ln w="19050" cmpd="sng">
            <a:solidFill>
              <a:srgbClr val="CC3300"/>
            </a:solidFill>
            <a:round/>
            <a:headEnd type="none" w="med" len="med"/>
            <a:tailEnd type="triangle" w="med" len="med"/>
          </a:ln>
        </p:spPr>
        <p:txBody>
          <a:bodyPr/>
          <a:lstStyle/>
          <a:p>
            <a:endParaRPr lang="en-US"/>
          </a:p>
        </p:txBody>
      </p:sp>
      <p:sp>
        <p:nvSpPr>
          <p:cNvPr id="50206" name="Freeform 39"/>
          <p:cNvSpPr>
            <a:spLocks/>
          </p:cNvSpPr>
          <p:nvPr/>
        </p:nvSpPr>
        <p:spPr bwMode="auto">
          <a:xfrm rot="1826288">
            <a:off x="7159625" y="2692400"/>
            <a:ext cx="428625" cy="3094038"/>
          </a:xfrm>
          <a:custGeom>
            <a:avLst/>
            <a:gdLst>
              <a:gd name="T0" fmla="*/ 90 w 362"/>
              <a:gd name="T1" fmla="*/ 0 h 635"/>
              <a:gd name="T2" fmla="*/ 45 w 362"/>
              <a:gd name="T3" fmla="*/ 363 h 635"/>
              <a:gd name="T4" fmla="*/ 362 w 362"/>
              <a:gd name="T5" fmla="*/ 635 h 635"/>
              <a:gd name="T6" fmla="*/ 0 60000 65536"/>
              <a:gd name="T7" fmla="*/ 0 60000 65536"/>
              <a:gd name="T8" fmla="*/ 0 60000 65536"/>
              <a:gd name="T9" fmla="*/ 0 w 362"/>
              <a:gd name="T10" fmla="*/ 0 h 635"/>
              <a:gd name="T11" fmla="*/ 362 w 362"/>
              <a:gd name="T12" fmla="*/ 635 h 635"/>
            </a:gdLst>
            <a:ahLst/>
            <a:cxnLst>
              <a:cxn ang="T6">
                <a:pos x="T0" y="T1"/>
              </a:cxn>
              <a:cxn ang="T7">
                <a:pos x="T2" y="T3"/>
              </a:cxn>
              <a:cxn ang="T8">
                <a:pos x="T4" y="T5"/>
              </a:cxn>
            </a:cxnLst>
            <a:rect l="T9" t="T10" r="T11" b="T12"/>
            <a:pathLst>
              <a:path w="362" h="635">
                <a:moveTo>
                  <a:pt x="90" y="0"/>
                </a:moveTo>
                <a:cubicBezTo>
                  <a:pt x="45" y="128"/>
                  <a:pt x="0" y="257"/>
                  <a:pt x="45" y="363"/>
                </a:cubicBezTo>
                <a:cubicBezTo>
                  <a:pt x="90" y="469"/>
                  <a:pt x="226" y="552"/>
                  <a:pt x="362" y="635"/>
                </a:cubicBezTo>
              </a:path>
            </a:pathLst>
          </a:custGeom>
          <a:noFill/>
          <a:ln w="19050" cmpd="sng">
            <a:solidFill>
              <a:srgbClr val="CC3300"/>
            </a:solidFill>
            <a:round/>
            <a:headEnd type="none" w="med" len="med"/>
            <a:tailEnd type="triangle" w="med" len="med"/>
          </a:ln>
        </p:spPr>
        <p:txBody>
          <a:bodyPr/>
          <a:lstStyle/>
          <a:p>
            <a:endParaRPr lang="en-US"/>
          </a:p>
        </p:txBody>
      </p:sp>
      <p:sp>
        <p:nvSpPr>
          <p:cNvPr id="50207" name="Freeform 42"/>
          <p:cNvSpPr>
            <a:spLocks/>
          </p:cNvSpPr>
          <p:nvPr/>
        </p:nvSpPr>
        <p:spPr bwMode="auto">
          <a:xfrm>
            <a:off x="5102225" y="3835400"/>
            <a:ext cx="1600200" cy="1905000"/>
          </a:xfrm>
          <a:custGeom>
            <a:avLst/>
            <a:gdLst>
              <a:gd name="T0" fmla="*/ 545 w 545"/>
              <a:gd name="T1" fmla="*/ 216 h 216"/>
              <a:gd name="T2" fmla="*/ 341 w 545"/>
              <a:gd name="T3" fmla="*/ 34 h 216"/>
              <a:gd name="T4" fmla="*/ 0 w 545"/>
              <a:gd name="T5" fmla="*/ 12 h 216"/>
              <a:gd name="T6" fmla="*/ 0 60000 65536"/>
              <a:gd name="T7" fmla="*/ 0 60000 65536"/>
              <a:gd name="T8" fmla="*/ 0 60000 65536"/>
              <a:gd name="T9" fmla="*/ 0 w 545"/>
              <a:gd name="T10" fmla="*/ 0 h 216"/>
              <a:gd name="T11" fmla="*/ 545 w 545"/>
              <a:gd name="T12" fmla="*/ 216 h 216"/>
            </a:gdLst>
            <a:ahLst/>
            <a:cxnLst>
              <a:cxn ang="T6">
                <a:pos x="T0" y="T1"/>
              </a:cxn>
              <a:cxn ang="T7">
                <a:pos x="T2" y="T3"/>
              </a:cxn>
              <a:cxn ang="T8">
                <a:pos x="T4" y="T5"/>
              </a:cxn>
            </a:cxnLst>
            <a:rect l="T9" t="T10" r="T11" b="T12"/>
            <a:pathLst>
              <a:path w="545" h="216">
                <a:moveTo>
                  <a:pt x="545" y="216"/>
                </a:moveTo>
                <a:cubicBezTo>
                  <a:pt x="488" y="142"/>
                  <a:pt x="432" y="68"/>
                  <a:pt x="341" y="34"/>
                </a:cubicBezTo>
                <a:cubicBezTo>
                  <a:pt x="250" y="0"/>
                  <a:pt x="125" y="6"/>
                  <a:pt x="0" y="12"/>
                </a:cubicBezTo>
              </a:path>
            </a:pathLst>
          </a:custGeom>
          <a:noFill/>
          <a:ln w="19050" cmpd="sng">
            <a:solidFill>
              <a:srgbClr val="CC3300"/>
            </a:solidFill>
            <a:round/>
            <a:headEnd type="none" w="med" len="med"/>
            <a:tailEnd type="triangle" w="med" len="med"/>
          </a:ln>
        </p:spPr>
        <p:txBody>
          <a:bodyPr/>
          <a:lstStyle/>
          <a:p>
            <a:endParaRPr lang="en-US"/>
          </a:p>
        </p:txBody>
      </p:sp>
      <p:sp>
        <p:nvSpPr>
          <p:cNvPr id="32" name="31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t>Network Storage</a:t>
            </a:r>
            <a:endParaRPr lang="el-GR"/>
          </a:p>
        </p:txBody>
      </p:sp>
      <p:sp>
        <p:nvSpPr>
          <p:cNvPr id="51203" name="Rectangle 3"/>
          <p:cNvSpPr>
            <a:spLocks noGrp="1" noChangeArrowheads="1"/>
          </p:cNvSpPr>
          <p:nvPr>
            <p:ph type="body" idx="1"/>
          </p:nvPr>
        </p:nvSpPr>
        <p:spPr>
          <a:xfrm>
            <a:off x="533400" y="1600200"/>
            <a:ext cx="3810000" cy="4800600"/>
          </a:xfrm>
        </p:spPr>
        <p:txBody>
          <a:bodyPr/>
          <a:lstStyle/>
          <a:p>
            <a:pPr eaLnBrk="1" hangingPunct="1"/>
            <a:r>
              <a:rPr lang="en-US"/>
              <a:t>OceanStore</a:t>
            </a:r>
          </a:p>
          <a:p>
            <a:pPr eaLnBrk="1" hangingPunct="1"/>
            <a:endParaRPr lang="en-US"/>
          </a:p>
          <a:p>
            <a:pPr eaLnBrk="1" hangingPunct="1"/>
            <a:r>
              <a:rPr lang="en-US"/>
              <a:t>PAST</a:t>
            </a:r>
          </a:p>
          <a:p>
            <a:pPr eaLnBrk="1" hangingPunct="1"/>
            <a:endParaRPr lang="el-GR"/>
          </a:p>
        </p:txBody>
      </p:sp>
      <p:sp>
        <p:nvSpPr>
          <p:cNvPr id="51204" name="Oval 4"/>
          <p:cNvSpPr>
            <a:spLocks noChangeArrowheads="1"/>
          </p:cNvSpPr>
          <p:nvPr/>
        </p:nvSpPr>
        <p:spPr bwMode="auto">
          <a:xfrm>
            <a:off x="5016500" y="2224088"/>
            <a:ext cx="3600450" cy="3600450"/>
          </a:xfrm>
          <a:prstGeom prst="ellipse">
            <a:avLst/>
          </a:prstGeom>
          <a:noFill/>
          <a:ln w="19050">
            <a:solidFill>
              <a:schemeClr val="tx2"/>
            </a:solidFill>
            <a:round/>
            <a:headEnd/>
            <a:tailEnd/>
          </a:ln>
        </p:spPr>
        <p:txBody>
          <a:bodyPr wrap="none" anchor="ctr"/>
          <a:lstStyle/>
          <a:p>
            <a:endParaRPr lang="en-US"/>
          </a:p>
        </p:txBody>
      </p:sp>
      <p:sp>
        <p:nvSpPr>
          <p:cNvPr id="326661" name="Oval 5"/>
          <p:cNvSpPr>
            <a:spLocks noChangeArrowheads="1"/>
          </p:cNvSpPr>
          <p:nvPr/>
        </p:nvSpPr>
        <p:spPr bwMode="auto">
          <a:xfrm>
            <a:off x="6878638" y="2147888"/>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6662" name="Oval 6"/>
          <p:cNvSpPr>
            <a:spLocks noChangeArrowheads="1"/>
          </p:cNvSpPr>
          <p:nvPr/>
        </p:nvSpPr>
        <p:spPr bwMode="auto">
          <a:xfrm>
            <a:off x="4938713" y="3878263"/>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6663" name="Oval 7"/>
          <p:cNvSpPr>
            <a:spLocks noChangeArrowheads="1"/>
          </p:cNvSpPr>
          <p:nvPr/>
        </p:nvSpPr>
        <p:spPr bwMode="auto">
          <a:xfrm>
            <a:off x="8539163" y="3805238"/>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6665" name="Oval 9"/>
          <p:cNvSpPr>
            <a:spLocks noChangeArrowheads="1"/>
          </p:cNvSpPr>
          <p:nvPr/>
        </p:nvSpPr>
        <p:spPr bwMode="auto">
          <a:xfrm>
            <a:off x="6665913" y="5749925"/>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1209" name="Text Box 10"/>
          <p:cNvSpPr txBox="1">
            <a:spLocks noChangeArrowheads="1"/>
          </p:cNvSpPr>
          <p:nvPr/>
        </p:nvSpPr>
        <p:spPr bwMode="auto">
          <a:xfrm>
            <a:off x="7026275" y="2005013"/>
            <a:ext cx="377825" cy="274637"/>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N1</a:t>
            </a:r>
          </a:p>
        </p:txBody>
      </p:sp>
      <p:sp>
        <p:nvSpPr>
          <p:cNvPr id="51210" name="Text Box 11"/>
          <p:cNvSpPr txBox="1">
            <a:spLocks noChangeArrowheads="1"/>
          </p:cNvSpPr>
          <p:nvPr/>
        </p:nvSpPr>
        <p:spPr bwMode="auto">
          <a:xfrm>
            <a:off x="8178800" y="2654300"/>
            <a:ext cx="377825" cy="274638"/>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N8</a:t>
            </a:r>
          </a:p>
        </p:txBody>
      </p:sp>
      <p:sp>
        <p:nvSpPr>
          <p:cNvPr id="51211" name="Text Box 12"/>
          <p:cNvSpPr txBox="1">
            <a:spLocks noChangeArrowheads="1"/>
          </p:cNvSpPr>
          <p:nvPr/>
        </p:nvSpPr>
        <p:spPr bwMode="auto">
          <a:xfrm>
            <a:off x="8682038" y="3733800"/>
            <a:ext cx="461962" cy="274638"/>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N14</a:t>
            </a:r>
          </a:p>
        </p:txBody>
      </p:sp>
      <p:sp>
        <p:nvSpPr>
          <p:cNvPr id="51212" name="Text Box 13"/>
          <p:cNvSpPr txBox="1">
            <a:spLocks noChangeArrowheads="1"/>
          </p:cNvSpPr>
          <p:nvPr/>
        </p:nvSpPr>
        <p:spPr bwMode="auto">
          <a:xfrm>
            <a:off x="6305550" y="5821363"/>
            <a:ext cx="461963" cy="274637"/>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N32</a:t>
            </a:r>
          </a:p>
        </p:txBody>
      </p:sp>
      <p:sp>
        <p:nvSpPr>
          <p:cNvPr id="51213" name="Text Box 14"/>
          <p:cNvSpPr txBox="1">
            <a:spLocks noChangeArrowheads="1"/>
          </p:cNvSpPr>
          <p:nvPr/>
        </p:nvSpPr>
        <p:spPr bwMode="auto">
          <a:xfrm>
            <a:off x="8323263" y="4957763"/>
            <a:ext cx="461962" cy="274637"/>
          </a:xfrm>
          <a:prstGeom prst="rect">
            <a:avLst/>
          </a:prstGeom>
          <a:noFill/>
          <a:ln w="9525">
            <a:noFill/>
            <a:miter lim="800000"/>
            <a:headEnd/>
            <a:tailEnd/>
          </a:ln>
        </p:spPr>
        <p:txBody>
          <a:bodyPr wrap="none">
            <a:spAutoFit/>
          </a:bodyPr>
          <a:lstStyle/>
          <a:p>
            <a:pPr>
              <a:spcBef>
                <a:spcPct val="0"/>
              </a:spcBef>
              <a:buSzTx/>
              <a:buFontTx/>
              <a:buNone/>
            </a:pPr>
            <a:r>
              <a:rPr lang="en-US" sz="1200" b="1">
                <a:solidFill>
                  <a:schemeClr val="tx2"/>
                </a:solidFill>
                <a:latin typeface="Arial" charset="0"/>
              </a:rPr>
              <a:t>N21</a:t>
            </a:r>
          </a:p>
        </p:txBody>
      </p:sp>
      <p:sp>
        <p:nvSpPr>
          <p:cNvPr id="326671" name="Oval 15"/>
          <p:cNvSpPr>
            <a:spLocks noChangeArrowheads="1"/>
          </p:cNvSpPr>
          <p:nvPr/>
        </p:nvSpPr>
        <p:spPr bwMode="auto">
          <a:xfrm>
            <a:off x="5657850" y="5389563"/>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6672" name="Oval 16"/>
          <p:cNvSpPr>
            <a:spLocks noChangeArrowheads="1"/>
          </p:cNvSpPr>
          <p:nvPr/>
        </p:nvSpPr>
        <p:spPr bwMode="auto">
          <a:xfrm>
            <a:off x="5207000" y="4886325"/>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1216" name="Text Box 17"/>
          <p:cNvSpPr txBox="1">
            <a:spLocks noChangeArrowheads="1"/>
          </p:cNvSpPr>
          <p:nvPr/>
        </p:nvSpPr>
        <p:spPr bwMode="auto">
          <a:xfrm>
            <a:off x="5160963" y="5319713"/>
            <a:ext cx="461962" cy="274637"/>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N38</a:t>
            </a:r>
          </a:p>
        </p:txBody>
      </p:sp>
      <p:sp>
        <p:nvSpPr>
          <p:cNvPr id="51217" name="Text Box 18"/>
          <p:cNvSpPr txBox="1">
            <a:spLocks noChangeArrowheads="1"/>
          </p:cNvSpPr>
          <p:nvPr/>
        </p:nvSpPr>
        <p:spPr bwMode="auto">
          <a:xfrm>
            <a:off x="4794250" y="4813300"/>
            <a:ext cx="461963"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N42</a:t>
            </a:r>
          </a:p>
        </p:txBody>
      </p:sp>
      <p:sp>
        <p:nvSpPr>
          <p:cNvPr id="51218" name="Text Box 19"/>
          <p:cNvSpPr txBox="1">
            <a:spLocks noChangeArrowheads="1"/>
          </p:cNvSpPr>
          <p:nvPr/>
        </p:nvSpPr>
        <p:spPr bwMode="auto">
          <a:xfrm>
            <a:off x="4505325" y="3805238"/>
            <a:ext cx="461963" cy="274637"/>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N48</a:t>
            </a:r>
          </a:p>
        </p:txBody>
      </p:sp>
      <p:sp>
        <p:nvSpPr>
          <p:cNvPr id="326676" name="Oval 20"/>
          <p:cNvSpPr>
            <a:spLocks noChangeArrowheads="1"/>
          </p:cNvSpPr>
          <p:nvPr/>
        </p:nvSpPr>
        <p:spPr bwMode="auto">
          <a:xfrm>
            <a:off x="5062538" y="3311525"/>
            <a:ext cx="144462"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6677" name="Oval 21"/>
          <p:cNvSpPr>
            <a:spLocks noChangeArrowheads="1"/>
          </p:cNvSpPr>
          <p:nvPr/>
        </p:nvSpPr>
        <p:spPr bwMode="auto">
          <a:xfrm>
            <a:off x="5476875" y="2663825"/>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1221" name="Text Box 22"/>
          <p:cNvSpPr txBox="1">
            <a:spLocks noChangeArrowheads="1"/>
          </p:cNvSpPr>
          <p:nvPr/>
        </p:nvSpPr>
        <p:spPr bwMode="auto">
          <a:xfrm>
            <a:off x="4649788" y="3228975"/>
            <a:ext cx="461962"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N51</a:t>
            </a:r>
          </a:p>
        </p:txBody>
      </p:sp>
      <p:sp>
        <p:nvSpPr>
          <p:cNvPr id="51222" name="Text Box 23"/>
          <p:cNvSpPr txBox="1">
            <a:spLocks noChangeArrowheads="1"/>
          </p:cNvSpPr>
          <p:nvPr/>
        </p:nvSpPr>
        <p:spPr bwMode="auto">
          <a:xfrm>
            <a:off x="5010150" y="2581275"/>
            <a:ext cx="461963"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chemeClr val="tx2"/>
                </a:solidFill>
                <a:latin typeface="Arial" charset="0"/>
              </a:rPr>
              <a:t>N56</a:t>
            </a:r>
          </a:p>
        </p:txBody>
      </p:sp>
      <p:sp>
        <p:nvSpPr>
          <p:cNvPr id="326680" name="Rectangle 24"/>
          <p:cNvSpPr>
            <a:spLocks noChangeArrowheads="1"/>
          </p:cNvSpPr>
          <p:nvPr/>
        </p:nvSpPr>
        <p:spPr bwMode="auto">
          <a:xfrm>
            <a:off x="5026025" y="2235200"/>
            <a:ext cx="144463" cy="142875"/>
          </a:xfrm>
          <a:prstGeom prst="rect">
            <a:avLst/>
          </a:prstGeom>
          <a:solidFill>
            <a:srgbClr val="99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51224" name="Text Box 25"/>
          <p:cNvSpPr txBox="1">
            <a:spLocks noChangeArrowheads="1"/>
          </p:cNvSpPr>
          <p:nvPr/>
        </p:nvSpPr>
        <p:spPr bwMode="auto">
          <a:xfrm>
            <a:off x="4873625" y="2006600"/>
            <a:ext cx="461963"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rgbClr val="009900"/>
                </a:solidFill>
                <a:latin typeface="Arial" charset="0"/>
              </a:rPr>
              <a:t>K54</a:t>
            </a:r>
          </a:p>
        </p:txBody>
      </p:sp>
      <p:sp>
        <p:nvSpPr>
          <p:cNvPr id="51225" name="Arc 26"/>
          <p:cNvSpPr>
            <a:spLocks/>
          </p:cNvSpPr>
          <p:nvPr/>
        </p:nvSpPr>
        <p:spPr bwMode="auto">
          <a:xfrm rot="4934090">
            <a:off x="4129088" y="2446337"/>
            <a:ext cx="1447800" cy="1482725"/>
          </a:xfrm>
          <a:custGeom>
            <a:avLst/>
            <a:gdLst>
              <a:gd name="T0" fmla="*/ 0 w 16719"/>
              <a:gd name="T1" fmla="*/ 296406 h 17093"/>
              <a:gd name="T2" fmla="*/ 304212 w 16719"/>
              <a:gd name="T3" fmla="*/ 0 h 17093"/>
              <a:gd name="T4" fmla="*/ 1447800 w 16719"/>
              <a:gd name="T5" fmla="*/ 1482725 h 17093"/>
              <a:gd name="T6" fmla="*/ 0 60000 65536"/>
              <a:gd name="T7" fmla="*/ 0 60000 65536"/>
              <a:gd name="T8" fmla="*/ 0 60000 65536"/>
              <a:gd name="T9" fmla="*/ 0 w 16719"/>
              <a:gd name="T10" fmla="*/ 0 h 17093"/>
              <a:gd name="T11" fmla="*/ 16719 w 16719"/>
              <a:gd name="T12" fmla="*/ 17093 h 17093"/>
            </a:gdLst>
            <a:ahLst/>
            <a:cxnLst>
              <a:cxn ang="T6">
                <a:pos x="T0" y="T1"/>
              </a:cxn>
              <a:cxn ang="T7">
                <a:pos x="T2" y="T3"/>
              </a:cxn>
              <a:cxn ang="T8">
                <a:pos x="T4" y="T5"/>
              </a:cxn>
            </a:cxnLst>
            <a:rect l="T9" t="T10" r="T11" b="T12"/>
            <a:pathLst>
              <a:path w="16719" h="17093" fill="none" extrusionOk="0">
                <a:moveTo>
                  <a:pt x="-1" y="3416"/>
                </a:moveTo>
                <a:cubicBezTo>
                  <a:pt x="1037" y="2148"/>
                  <a:pt x="2216" y="1002"/>
                  <a:pt x="3513" y="0"/>
                </a:cubicBezTo>
              </a:path>
              <a:path w="16719" h="17093" stroke="0" extrusionOk="0">
                <a:moveTo>
                  <a:pt x="-1" y="3416"/>
                </a:moveTo>
                <a:cubicBezTo>
                  <a:pt x="1037" y="2148"/>
                  <a:pt x="2216" y="1002"/>
                  <a:pt x="3513" y="0"/>
                </a:cubicBezTo>
                <a:lnTo>
                  <a:pt x="16719" y="17093"/>
                </a:lnTo>
                <a:close/>
              </a:path>
            </a:pathLst>
          </a:custGeom>
          <a:noFill/>
          <a:ln w="9525">
            <a:solidFill>
              <a:srgbClr val="009900"/>
            </a:solidFill>
            <a:round/>
            <a:headEnd/>
            <a:tailEnd type="triangle" w="med" len="med"/>
          </a:ln>
        </p:spPr>
        <p:txBody>
          <a:bodyPr wrap="none" anchor="ctr"/>
          <a:lstStyle/>
          <a:p>
            <a:endParaRPr lang="en-US"/>
          </a:p>
        </p:txBody>
      </p:sp>
      <p:sp>
        <p:nvSpPr>
          <p:cNvPr id="51226" name="Rectangle 28"/>
          <p:cNvSpPr>
            <a:spLocks noChangeArrowheads="1"/>
          </p:cNvSpPr>
          <p:nvPr/>
        </p:nvSpPr>
        <p:spPr bwMode="auto">
          <a:xfrm>
            <a:off x="6934200" y="2514600"/>
            <a:ext cx="952500" cy="274638"/>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rgbClr val="CC3300"/>
                </a:solidFill>
                <a:latin typeface="Arial" charset="0"/>
              </a:rPr>
              <a:t>Store(K54)</a:t>
            </a:r>
          </a:p>
        </p:txBody>
      </p:sp>
      <p:sp>
        <p:nvSpPr>
          <p:cNvPr id="51227" name="Freeform 29"/>
          <p:cNvSpPr>
            <a:spLocks/>
          </p:cNvSpPr>
          <p:nvPr/>
        </p:nvSpPr>
        <p:spPr bwMode="auto">
          <a:xfrm>
            <a:off x="5181600" y="2797175"/>
            <a:ext cx="403225" cy="631825"/>
          </a:xfrm>
          <a:custGeom>
            <a:avLst/>
            <a:gdLst>
              <a:gd name="T0" fmla="*/ 0 w 226"/>
              <a:gd name="T1" fmla="*/ 363 h 363"/>
              <a:gd name="T2" fmla="*/ 181 w 226"/>
              <a:gd name="T3" fmla="*/ 227 h 363"/>
              <a:gd name="T4" fmla="*/ 226 w 226"/>
              <a:gd name="T5" fmla="*/ 0 h 363"/>
              <a:gd name="T6" fmla="*/ 0 60000 65536"/>
              <a:gd name="T7" fmla="*/ 0 60000 65536"/>
              <a:gd name="T8" fmla="*/ 0 60000 65536"/>
              <a:gd name="T9" fmla="*/ 0 w 226"/>
              <a:gd name="T10" fmla="*/ 0 h 363"/>
              <a:gd name="T11" fmla="*/ 226 w 226"/>
              <a:gd name="T12" fmla="*/ 363 h 363"/>
            </a:gdLst>
            <a:ahLst/>
            <a:cxnLst>
              <a:cxn ang="T6">
                <a:pos x="T0" y="T1"/>
              </a:cxn>
              <a:cxn ang="T7">
                <a:pos x="T2" y="T3"/>
              </a:cxn>
              <a:cxn ang="T8">
                <a:pos x="T4" y="T5"/>
              </a:cxn>
            </a:cxnLst>
            <a:rect l="T9" t="T10" r="T11" b="T12"/>
            <a:pathLst>
              <a:path w="226" h="363">
                <a:moveTo>
                  <a:pt x="0" y="363"/>
                </a:moveTo>
                <a:cubicBezTo>
                  <a:pt x="71" y="325"/>
                  <a:pt x="143" y="287"/>
                  <a:pt x="181" y="227"/>
                </a:cubicBezTo>
                <a:cubicBezTo>
                  <a:pt x="219" y="167"/>
                  <a:pt x="222" y="83"/>
                  <a:pt x="226" y="0"/>
                </a:cubicBezTo>
              </a:path>
            </a:pathLst>
          </a:custGeom>
          <a:noFill/>
          <a:ln w="19050" cmpd="sng">
            <a:solidFill>
              <a:srgbClr val="CC3300"/>
            </a:solidFill>
            <a:round/>
            <a:headEnd type="none" w="med" len="med"/>
            <a:tailEnd type="triangle" w="med" len="med"/>
          </a:ln>
        </p:spPr>
        <p:txBody>
          <a:bodyPr/>
          <a:lstStyle/>
          <a:p>
            <a:endParaRPr lang="en-US"/>
          </a:p>
        </p:txBody>
      </p:sp>
      <p:sp>
        <p:nvSpPr>
          <p:cNvPr id="51228" name="Freeform 31"/>
          <p:cNvSpPr>
            <a:spLocks/>
          </p:cNvSpPr>
          <p:nvPr/>
        </p:nvSpPr>
        <p:spPr bwMode="auto">
          <a:xfrm>
            <a:off x="5181600" y="3429000"/>
            <a:ext cx="152400" cy="1447800"/>
          </a:xfrm>
          <a:custGeom>
            <a:avLst/>
            <a:gdLst>
              <a:gd name="T0" fmla="*/ 545 w 545"/>
              <a:gd name="T1" fmla="*/ 216 h 216"/>
              <a:gd name="T2" fmla="*/ 341 w 545"/>
              <a:gd name="T3" fmla="*/ 34 h 216"/>
              <a:gd name="T4" fmla="*/ 0 w 545"/>
              <a:gd name="T5" fmla="*/ 12 h 216"/>
              <a:gd name="T6" fmla="*/ 0 60000 65536"/>
              <a:gd name="T7" fmla="*/ 0 60000 65536"/>
              <a:gd name="T8" fmla="*/ 0 60000 65536"/>
              <a:gd name="T9" fmla="*/ 0 w 545"/>
              <a:gd name="T10" fmla="*/ 0 h 216"/>
              <a:gd name="T11" fmla="*/ 545 w 545"/>
              <a:gd name="T12" fmla="*/ 216 h 216"/>
            </a:gdLst>
            <a:ahLst/>
            <a:cxnLst>
              <a:cxn ang="T6">
                <a:pos x="T0" y="T1"/>
              </a:cxn>
              <a:cxn ang="T7">
                <a:pos x="T2" y="T3"/>
              </a:cxn>
              <a:cxn ang="T8">
                <a:pos x="T4" y="T5"/>
              </a:cxn>
            </a:cxnLst>
            <a:rect l="T9" t="T10" r="T11" b="T12"/>
            <a:pathLst>
              <a:path w="545" h="216">
                <a:moveTo>
                  <a:pt x="545" y="216"/>
                </a:moveTo>
                <a:cubicBezTo>
                  <a:pt x="488" y="142"/>
                  <a:pt x="432" y="68"/>
                  <a:pt x="341" y="34"/>
                </a:cubicBezTo>
                <a:cubicBezTo>
                  <a:pt x="250" y="0"/>
                  <a:pt x="125" y="6"/>
                  <a:pt x="0" y="12"/>
                </a:cubicBezTo>
              </a:path>
            </a:pathLst>
          </a:custGeom>
          <a:noFill/>
          <a:ln w="19050" cmpd="sng">
            <a:solidFill>
              <a:srgbClr val="CC3300"/>
            </a:solidFill>
            <a:round/>
            <a:headEnd type="none" w="med" len="med"/>
            <a:tailEnd type="triangle" w="med" len="med"/>
          </a:ln>
        </p:spPr>
        <p:txBody>
          <a:bodyPr/>
          <a:lstStyle/>
          <a:p>
            <a:endParaRPr lang="en-US"/>
          </a:p>
        </p:txBody>
      </p:sp>
      <p:sp>
        <p:nvSpPr>
          <p:cNvPr id="326688" name="Oval 32"/>
          <p:cNvSpPr>
            <a:spLocks noChangeArrowheads="1"/>
          </p:cNvSpPr>
          <p:nvPr/>
        </p:nvSpPr>
        <p:spPr bwMode="auto">
          <a:xfrm>
            <a:off x="8077200" y="2743200"/>
            <a:ext cx="144463" cy="142875"/>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326689" name="Oval 33"/>
          <p:cNvSpPr>
            <a:spLocks noChangeArrowheads="1"/>
          </p:cNvSpPr>
          <p:nvPr/>
        </p:nvSpPr>
        <p:spPr bwMode="auto">
          <a:xfrm>
            <a:off x="8205788" y="5018088"/>
            <a:ext cx="144462" cy="142875"/>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51231" name="Freeform 34"/>
          <p:cNvSpPr>
            <a:spLocks/>
          </p:cNvSpPr>
          <p:nvPr/>
        </p:nvSpPr>
        <p:spPr bwMode="auto">
          <a:xfrm>
            <a:off x="5334000" y="4953000"/>
            <a:ext cx="2895600" cy="76200"/>
          </a:xfrm>
          <a:custGeom>
            <a:avLst/>
            <a:gdLst>
              <a:gd name="T0" fmla="*/ 545 w 545"/>
              <a:gd name="T1" fmla="*/ 216 h 216"/>
              <a:gd name="T2" fmla="*/ 341 w 545"/>
              <a:gd name="T3" fmla="*/ 34 h 216"/>
              <a:gd name="T4" fmla="*/ 0 w 545"/>
              <a:gd name="T5" fmla="*/ 12 h 216"/>
              <a:gd name="T6" fmla="*/ 0 60000 65536"/>
              <a:gd name="T7" fmla="*/ 0 60000 65536"/>
              <a:gd name="T8" fmla="*/ 0 60000 65536"/>
              <a:gd name="T9" fmla="*/ 0 w 545"/>
              <a:gd name="T10" fmla="*/ 0 h 216"/>
              <a:gd name="T11" fmla="*/ 545 w 545"/>
              <a:gd name="T12" fmla="*/ 216 h 216"/>
            </a:gdLst>
            <a:ahLst/>
            <a:cxnLst>
              <a:cxn ang="T6">
                <a:pos x="T0" y="T1"/>
              </a:cxn>
              <a:cxn ang="T7">
                <a:pos x="T2" y="T3"/>
              </a:cxn>
              <a:cxn ang="T8">
                <a:pos x="T4" y="T5"/>
              </a:cxn>
            </a:cxnLst>
            <a:rect l="T9" t="T10" r="T11" b="T12"/>
            <a:pathLst>
              <a:path w="545" h="216">
                <a:moveTo>
                  <a:pt x="545" y="216"/>
                </a:moveTo>
                <a:cubicBezTo>
                  <a:pt x="488" y="142"/>
                  <a:pt x="432" y="68"/>
                  <a:pt x="341" y="34"/>
                </a:cubicBezTo>
                <a:cubicBezTo>
                  <a:pt x="250" y="0"/>
                  <a:pt x="125" y="6"/>
                  <a:pt x="0" y="12"/>
                </a:cubicBezTo>
              </a:path>
            </a:pathLst>
          </a:custGeom>
          <a:noFill/>
          <a:ln w="19050" cmpd="sng">
            <a:solidFill>
              <a:srgbClr val="CC3300"/>
            </a:solidFill>
            <a:round/>
            <a:headEnd type="none" w="med" len="med"/>
            <a:tailEnd type="triangle" w="med" len="med"/>
          </a:ln>
        </p:spPr>
        <p:txBody>
          <a:bodyPr/>
          <a:lstStyle/>
          <a:p>
            <a:endParaRPr lang="en-US"/>
          </a:p>
        </p:txBody>
      </p:sp>
      <p:sp>
        <p:nvSpPr>
          <p:cNvPr id="51232" name="Line 37"/>
          <p:cNvSpPr>
            <a:spLocks noChangeShapeType="1"/>
          </p:cNvSpPr>
          <p:nvPr/>
        </p:nvSpPr>
        <p:spPr bwMode="auto">
          <a:xfrm>
            <a:off x="5638800" y="2743200"/>
            <a:ext cx="2590800" cy="2286000"/>
          </a:xfrm>
          <a:prstGeom prst="line">
            <a:avLst/>
          </a:prstGeom>
          <a:noFill/>
          <a:ln w="57150">
            <a:solidFill>
              <a:srgbClr val="00CC00"/>
            </a:solidFill>
            <a:round/>
            <a:headEnd/>
            <a:tailEnd type="triangle" w="med" len="med"/>
          </a:ln>
        </p:spPr>
        <p:txBody>
          <a:bodyPr lIns="0" tIns="0" rIns="0" bIns="0"/>
          <a:lstStyle/>
          <a:p>
            <a:endParaRPr lang="en-US"/>
          </a:p>
        </p:txBody>
      </p:sp>
      <p:sp>
        <p:nvSpPr>
          <p:cNvPr id="51233" name="Text Box 38"/>
          <p:cNvSpPr txBox="1">
            <a:spLocks noChangeArrowheads="1"/>
          </p:cNvSpPr>
          <p:nvPr/>
        </p:nvSpPr>
        <p:spPr bwMode="auto">
          <a:xfrm>
            <a:off x="6700838" y="3535363"/>
            <a:ext cx="461962" cy="274637"/>
          </a:xfrm>
          <a:prstGeom prst="rect">
            <a:avLst/>
          </a:prstGeom>
          <a:noFill/>
          <a:ln w="9525">
            <a:noFill/>
            <a:miter lim="800000"/>
            <a:headEnd/>
            <a:tailEnd/>
          </a:ln>
        </p:spPr>
        <p:txBody>
          <a:bodyPr wrap="none">
            <a:spAutoFit/>
          </a:bodyPr>
          <a:lstStyle/>
          <a:p>
            <a:pPr algn="r">
              <a:spcBef>
                <a:spcPct val="0"/>
              </a:spcBef>
              <a:buSzTx/>
              <a:buFontTx/>
              <a:buNone/>
            </a:pPr>
            <a:r>
              <a:rPr lang="en-US" sz="1200" b="1">
                <a:solidFill>
                  <a:srgbClr val="009900"/>
                </a:solidFill>
                <a:latin typeface="Arial" charset="0"/>
              </a:rPr>
              <a:t>K54</a:t>
            </a:r>
          </a:p>
        </p:txBody>
      </p:sp>
      <p:sp>
        <p:nvSpPr>
          <p:cNvPr id="34" name="3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de-DE"/>
              <a:t>P2P Application Areas</a:t>
            </a:r>
          </a:p>
        </p:txBody>
      </p:sp>
      <p:sp>
        <p:nvSpPr>
          <p:cNvPr id="52227" name="Rectangle 3"/>
          <p:cNvSpPr>
            <a:spLocks noGrp="1" noChangeArrowheads="1"/>
          </p:cNvSpPr>
          <p:nvPr>
            <p:ph type="body" idx="1"/>
          </p:nvPr>
        </p:nvSpPr>
        <p:spPr>
          <a:xfrm>
            <a:off x="536575" y="1600200"/>
            <a:ext cx="8061325" cy="609600"/>
          </a:xfrm>
        </p:spPr>
        <p:txBody>
          <a:bodyPr/>
          <a:lstStyle/>
          <a:p>
            <a:pPr algn="ctr" eaLnBrk="1" hangingPunct="1">
              <a:lnSpc>
                <a:spcPct val="90000"/>
              </a:lnSpc>
              <a:buFont typeface="Wingdings" pitchFamily="2" charset="2"/>
              <a:buNone/>
              <a:tabLst>
                <a:tab pos="2778125" algn="l"/>
              </a:tabLst>
            </a:pPr>
            <a:r>
              <a:rPr lang="en-US"/>
              <a:t>High-level grouping of P2P apps based on shared resource</a:t>
            </a:r>
          </a:p>
        </p:txBody>
      </p:sp>
      <p:sp>
        <p:nvSpPr>
          <p:cNvPr id="52228" name="Oval 4"/>
          <p:cNvSpPr>
            <a:spLocks noChangeArrowheads="1"/>
          </p:cNvSpPr>
          <p:nvPr/>
        </p:nvSpPr>
        <p:spPr bwMode="auto">
          <a:xfrm>
            <a:off x="24384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CPU</a:t>
            </a:r>
          </a:p>
          <a:p>
            <a:pPr algn="ctr">
              <a:spcBef>
                <a:spcPct val="0"/>
              </a:spcBef>
              <a:buSzTx/>
              <a:buFontTx/>
              <a:buNone/>
            </a:pPr>
            <a:endParaRPr lang="en-US" sz="1400" b="1"/>
          </a:p>
          <a:p>
            <a:pPr algn="ctr">
              <a:spcBef>
                <a:spcPct val="0"/>
              </a:spcBef>
              <a:buSzTx/>
              <a:buFontTx/>
              <a:buChar char="•"/>
            </a:pPr>
            <a:r>
              <a:rPr lang="en-US" sz="1400"/>
              <a:t>Internet/Intranet</a:t>
            </a:r>
            <a:br>
              <a:rPr lang="en-US" sz="1400"/>
            </a:br>
            <a:r>
              <a:rPr lang="en-US" sz="1400"/>
              <a:t> Distributed Computing</a:t>
            </a:r>
          </a:p>
          <a:p>
            <a:pPr algn="ctr">
              <a:spcBef>
                <a:spcPct val="0"/>
              </a:spcBef>
              <a:buSzTx/>
              <a:buFontTx/>
              <a:buChar char="•"/>
            </a:pPr>
            <a:r>
              <a:rPr lang="en-US" sz="1400"/>
              <a:t>Grid Computing</a:t>
            </a:r>
          </a:p>
        </p:txBody>
      </p:sp>
      <p:sp>
        <p:nvSpPr>
          <p:cNvPr id="52229" name="Oval 5"/>
          <p:cNvSpPr>
            <a:spLocks noChangeArrowheads="1"/>
          </p:cNvSpPr>
          <p:nvPr/>
        </p:nvSpPr>
        <p:spPr bwMode="auto">
          <a:xfrm>
            <a:off x="18288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Collaboration</a:t>
            </a:r>
          </a:p>
          <a:p>
            <a:pPr algn="ctr">
              <a:spcBef>
                <a:spcPct val="0"/>
              </a:spcBef>
              <a:buSzTx/>
              <a:buFontTx/>
              <a:buNone/>
            </a:pPr>
            <a:endParaRPr lang="en-US" sz="1400"/>
          </a:p>
          <a:p>
            <a:pPr algn="ctr">
              <a:spcBef>
                <a:spcPct val="0"/>
              </a:spcBef>
              <a:buSzTx/>
              <a:buFontTx/>
              <a:buChar char="•"/>
            </a:pPr>
            <a:r>
              <a:rPr lang="en-US" sz="1400"/>
              <a:t>Instant Messaging</a:t>
            </a:r>
          </a:p>
          <a:p>
            <a:pPr algn="ctr">
              <a:spcBef>
                <a:spcPct val="0"/>
              </a:spcBef>
              <a:buSzTx/>
              <a:buFontTx/>
              <a:buChar char="•"/>
            </a:pPr>
            <a:r>
              <a:rPr lang="en-US" sz="1400"/>
              <a:t>Shared whiteboard</a:t>
            </a:r>
          </a:p>
          <a:p>
            <a:pPr algn="ctr">
              <a:spcBef>
                <a:spcPct val="0"/>
              </a:spcBef>
              <a:buSzTx/>
              <a:buFontTx/>
              <a:buChar char="•"/>
            </a:pPr>
            <a:r>
              <a:rPr lang="en-US" sz="1400"/>
              <a:t>Co-review/edit/author</a:t>
            </a:r>
          </a:p>
          <a:p>
            <a:pPr algn="ctr">
              <a:spcBef>
                <a:spcPct val="0"/>
              </a:spcBef>
              <a:buSzTx/>
              <a:buFontTx/>
              <a:buChar char="•"/>
            </a:pPr>
            <a:r>
              <a:rPr lang="en-US" sz="1400"/>
              <a:t>Gaming</a:t>
            </a:r>
          </a:p>
        </p:txBody>
      </p:sp>
      <p:sp>
        <p:nvSpPr>
          <p:cNvPr id="52230" name="Oval 6"/>
          <p:cNvSpPr>
            <a:spLocks noChangeArrowheads="1"/>
          </p:cNvSpPr>
          <p:nvPr/>
        </p:nvSpPr>
        <p:spPr bwMode="auto">
          <a:xfrm>
            <a:off x="50292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Storage</a:t>
            </a:r>
          </a:p>
          <a:p>
            <a:pPr algn="ctr">
              <a:spcBef>
                <a:spcPct val="0"/>
              </a:spcBef>
              <a:buSzTx/>
              <a:buFontTx/>
              <a:buNone/>
            </a:pPr>
            <a:endParaRPr lang="en-US" sz="1400"/>
          </a:p>
          <a:p>
            <a:pPr algn="ctr">
              <a:spcBef>
                <a:spcPct val="0"/>
              </a:spcBef>
              <a:buSzTx/>
              <a:buFontTx/>
              <a:buChar char="•"/>
            </a:pPr>
            <a:r>
              <a:rPr lang="en-US" sz="1400"/>
              <a:t>Network Storage</a:t>
            </a:r>
          </a:p>
          <a:p>
            <a:pPr algn="ctr">
              <a:spcBef>
                <a:spcPct val="0"/>
              </a:spcBef>
              <a:buSzTx/>
              <a:buFontTx/>
              <a:buChar char="•"/>
            </a:pPr>
            <a:r>
              <a:rPr lang="en-US" sz="1400"/>
              <a:t>Caching</a:t>
            </a:r>
          </a:p>
          <a:p>
            <a:pPr algn="ctr">
              <a:spcBef>
                <a:spcPct val="0"/>
              </a:spcBef>
              <a:buSzTx/>
              <a:buFontTx/>
              <a:buChar char="•"/>
            </a:pPr>
            <a:r>
              <a:rPr lang="en-US" sz="1400"/>
              <a:t>Replication</a:t>
            </a:r>
          </a:p>
        </p:txBody>
      </p:sp>
      <p:sp>
        <p:nvSpPr>
          <p:cNvPr id="52231" name="Oval 7"/>
          <p:cNvSpPr>
            <a:spLocks noChangeArrowheads="1"/>
          </p:cNvSpPr>
          <p:nvPr/>
        </p:nvSpPr>
        <p:spPr bwMode="auto">
          <a:xfrm>
            <a:off x="3429000" y="21336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Content</a:t>
            </a:r>
          </a:p>
          <a:p>
            <a:pPr algn="ctr">
              <a:spcBef>
                <a:spcPct val="0"/>
              </a:spcBef>
              <a:buSzTx/>
              <a:buFontTx/>
              <a:buNone/>
            </a:pPr>
            <a:endParaRPr lang="en-US" sz="1400"/>
          </a:p>
          <a:p>
            <a:pPr algn="ctr">
              <a:spcBef>
                <a:spcPct val="0"/>
              </a:spcBef>
              <a:buSzTx/>
              <a:buFontTx/>
              <a:buChar char="•"/>
            </a:pPr>
            <a:r>
              <a:rPr lang="en-US" sz="1400"/>
              <a:t>File sharing</a:t>
            </a:r>
          </a:p>
          <a:p>
            <a:pPr algn="ctr">
              <a:spcBef>
                <a:spcPct val="0"/>
              </a:spcBef>
              <a:buSzTx/>
              <a:buFontTx/>
              <a:buChar char="•"/>
            </a:pPr>
            <a:r>
              <a:rPr lang="en-US" sz="1400"/>
              <a:t>Information Mgmt</a:t>
            </a:r>
          </a:p>
          <a:p>
            <a:pPr algn="ctr">
              <a:spcBef>
                <a:spcPct val="0"/>
              </a:spcBef>
              <a:buSzTx/>
              <a:buFontTx/>
              <a:buChar char="•"/>
            </a:pPr>
            <a:r>
              <a:rPr lang="en-US" sz="1400"/>
              <a:t>Discover</a:t>
            </a:r>
          </a:p>
          <a:p>
            <a:pPr algn="ctr">
              <a:spcBef>
                <a:spcPct val="0"/>
              </a:spcBef>
              <a:buSzTx/>
              <a:buFontTx/>
              <a:buChar char="•"/>
            </a:pPr>
            <a:r>
              <a:rPr lang="en-US" sz="1400"/>
              <a:t>Aggregate</a:t>
            </a:r>
          </a:p>
          <a:p>
            <a:pPr algn="ctr">
              <a:spcBef>
                <a:spcPct val="0"/>
              </a:spcBef>
              <a:buSzTx/>
              <a:buFontTx/>
              <a:buChar char="•"/>
            </a:pPr>
            <a:r>
              <a:rPr lang="en-US" sz="1400"/>
              <a:t>Filter</a:t>
            </a:r>
          </a:p>
        </p:txBody>
      </p:sp>
      <p:sp>
        <p:nvSpPr>
          <p:cNvPr id="52232" name="Oval 8"/>
          <p:cNvSpPr>
            <a:spLocks noChangeArrowheads="1"/>
          </p:cNvSpPr>
          <p:nvPr/>
        </p:nvSpPr>
        <p:spPr bwMode="auto">
          <a:xfrm>
            <a:off x="4495800" y="4343400"/>
            <a:ext cx="2286000" cy="1638300"/>
          </a:xfrm>
          <a:prstGeom prst="ellipse">
            <a:avLst/>
          </a:prstGeom>
          <a:solidFill>
            <a:srgbClr val="6699FF">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Bandwidth</a:t>
            </a:r>
          </a:p>
          <a:p>
            <a:pPr algn="ctr">
              <a:spcBef>
                <a:spcPct val="0"/>
              </a:spcBef>
              <a:buSzTx/>
              <a:buFontTx/>
              <a:buNone/>
            </a:pPr>
            <a:endParaRPr lang="en-US" sz="1400"/>
          </a:p>
          <a:p>
            <a:pPr algn="ctr">
              <a:spcBef>
                <a:spcPct val="0"/>
              </a:spcBef>
              <a:buSzTx/>
              <a:buFontTx/>
              <a:buChar char="•"/>
            </a:pPr>
            <a:r>
              <a:rPr lang="en-US" sz="1400"/>
              <a:t>Content Distribution</a:t>
            </a:r>
          </a:p>
          <a:p>
            <a:pPr algn="ctr">
              <a:spcBef>
                <a:spcPct val="0"/>
              </a:spcBef>
              <a:buSzTx/>
              <a:buFontTx/>
              <a:buChar char="•"/>
            </a:pPr>
            <a:r>
              <a:rPr lang="en-US" sz="1400"/>
              <a:t>Distributed Storage</a:t>
            </a:r>
          </a:p>
          <a:p>
            <a:pPr algn="ctr">
              <a:spcBef>
                <a:spcPct val="0"/>
              </a:spcBef>
              <a:buSzTx/>
              <a:buFontTx/>
              <a:buChar char="•"/>
            </a:pPr>
            <a:r>
              <a:rPr lang="en-US" sz="1400"/>
              <a:t>Edge Services</a:t>
            </a:r>
          </a:p>
          <a:p>
            <a:pPr algn="ctr">
              <a:spcBef>
                <a:spcPct val="0"/>
              </a:spcBef>
              <a:buSzTx/>
              <a:buFontTx/>
              <a:buChar char="•"/>
            </a:pPr>
            <a:r>
              <a:rPr lang="en-US" sz="1400"/>
              <a:t>VoIP</a:t>
            </a:r>
          </a:p>
        </p:txBody>
      </p:sp>
      <p:sp>
        <p:nvSpPr>
          <p:cNvPr id="9" name="8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t>Contributing Bandwidth </a:t>
            </a:r>
            <a:endParaRPr lang="el-GR"/>
          </a:p>
        </p:txBody>
      </p:sp>
      <p:sp>
        <p:nvSpPr>
          <p:cNvPr id="53251" name="Rectangle 3"/>
          <p:cNvSpPr>
            <a:spLocks noGrp="1" noChangeArrowheads="1"/>
          </p:cNvSpPr>
          <p:nvPr>
            <p:ph type="body" idx="1"/>
          </p:nvPr>
        </p:nvSpPr>
        <p:spPr/>
        <p:txBody>
          <a:bodyPr/>
          <a:lstStyle/>
          <a:p>
            <a:pPr eaLnBrk="1" hangingPunct="1"/>
            <a:r>
              <a:rPr lang="en-US"/>
              <a:t>CDNs (Content Distribution Networks)</a:t>
            </a:r>
          </a:p>
          <a:p>
            <a:pPr eaLnBrk="1" hangingPunct="1"/>
            <a:endParaRPr lang="en-US"/>
          </a:p>
          <a:p>
            <a:pPr eaLnBrk="1" hangingPunct="1"/>
            <a:r>
              <a:rPr lang="en-US"/>
              <a:t>BitTorrent</a:t>
            </a:r>
          </a:p>
          <a:p>
            <a:pPr eaLnBrk="1" hangingPunct="1"/>
            <a:endParaRPr lang="en-US"/>
          </a:p>
          <a:p>
            <a:pPr eaLnBrk="1" hangingPunct="1"/>
            <a:r>
              <a:rPr lang="en-US"/>
              <a:t>File-sharing systems</a:t>
            </a:r>
          </a:p>
          <a:p>
            <a:pPr eaLnBrk="1" hangingPunct="1"/>
            <a:endParaRPr lang="el-GR"/>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Contributing Bandwidth</a:t>
            </a:r>
          </a:p>
        </p:txBody>
      </p:sp>
      <p:pic>
        <p:nvPicPr>
          <p:cNvPr id="330755" name="Picture 3" descr="BS00334_"/>
          <p:cNvPicPr>
            <a:picLocks noChangeAspect="1" noChangeArrowheads="1"/>
          </p:cNvPicPr>
          <p:nvPr/>
        </p:nvPicPr>
        <p:blipFill>
          <a:blip r:embed="rId3" cstate="print"/>
          <a:srcRect/>
          <a:stretch>
            <a:fillRect/>
          </a:stretch>
        </p:blipFill>
        <p:spPr bwMode="auto">
          <a:xfrm>
            <a:off x="990600" y="5410200"/>
            <a:ext cx="498475" cy="454025"/>
          </a:xfrm>
          <a:prstGeom prst="rect">
            <a:avLst/>
          </a:prstGeom>
          <a:noFill/>
          <a:effectLst>
            <a:outerShdw dist="35921" dir="2700000" algn="ctr" rotWithShape="0">
              <a:srgbClr val="808080"/>
            </a:outerShdw>
          </a:effectLst>
        </p:spPr>
      </p:pic>
      <p:pic>
        <p:nvPicPr>
          <p:cNvPr id="330756" name="Picture 4" descr="BS00334_"/>
          <p:cNvPicPr>
            <a:picLocks noChangeAspect="1" noChangeArrowheads="1"/>
          </p:cNvPicPr>
          <p:nvPr/>
        </p:nvPicPr>
        <p:blipFill>
          <a:blip r:embed="rId3" cstate="print"/>
          <a:srcRect/>
          <a:stretch>
            <a:fillRect/>
          </a:stretch>
        </p:blipFill>
        <p:spPr bwMode="auto">
          <a:xfrm>
            <a:off x="1295400" y="5410200"/>
            <a:ext cx="498475" cy="454025"/>
          </a:xfrm>
          <a:prstGeom prst="rect">
            <a:avLst/>
          </a:prstGeom>
          <a:noFill/>
          <a:effectLst>
            <a:outerShdw dist="35921" dir="2700000" algn="ctr" rotWithShape="0">
              <a:srgbClr val="808080"/>
            </a:outerShdw>
          </a:effectLst>
        </p:spPr>
      </p:pic>
      <p:pic>
        <p:nvPicPr>
          <p:cNvPr id="330757" name="Picture 5" descr="BS00334_"/>
          <p:cNvPicPr>
            <a:picLocks noChangeAspect="1" noChangeArrowheads="1"/>
          </p:cNvPicPr>
          <p:nvPr/>
        </p:nvPicPr>
        <p:blipFill>
          <a:blip r:embed="rId3" cstate="print"/>
          <a:srcRect/>
          <a:stretch>
            <a:fillRect/>
          </a:stretch>
        </p:blipFill>
        <p:spPr bwMode="auto">
          <a:xfrm>
            <a:off x="1600200" y="5410200"/>
            <a:ext cx="498475" cy="454025"/>
          </a:xfrm>
          <a:prstGeom prst="rect">
            <a:avLst/>
          </a:prstGeom>
          <a:noFill/>
          <a:effectLst>
            <a:outerShdw dist="35921" dir="2700000" algn="ctr" rotWithShape="0">
              <a:srgbClr val="808080"/>
            </a:outerShdw>
          </a:effectLst>
        </p:spPr>
      </p:pic>
      <p:pic>
        <p:nvPicPr>
          <p:cNvPr id="330758" name="Picture 6" descr="BS00334_"/>
          <p:cNvPicPr>
            <a:picLocks noChangeAspect="1" noChangeArrowheads="1"/>
          </p:cNvPicPr>
          <p:nvPr/>
        </p:nvPicPr>
        <p:blipFill>
          <a:blip r:embed="rId3" cstate="print"/>
          <a:srcRect/>
          <a:stretch>
            <a:fillRect/>
          </a:stretch>
        </p:blipFill>
        <p:spPr bwMode="auto">
          <a:xfrm>
            <a:off x="1905000" y="5410200"/>
            <a:ext cx="498475" cy="454025"/>
          </a:xfrm>
          <a:prstGeom prst="rect">
            <a:avLst/>
          </a:prstGeom>
          <a:noFill/>
          <a:effectLst>
            <a:outerShdw dist="35921" dir="2700000" algn="ctr" rotWithShape="0">
              <a:srgbClr val="808080"/>
            </a:outerShdw>
          </a:effectLst>
        </p:spPr>
      </p:pic>
      <p:pic>
        <p:nvPicPr>
          <p:cNvPr id="330759" name="Picture 7" descr="BS00334_"/>
          <p:cNvPicPr>
            <a:picLocks noChangeAspect="1" noChangeArrowheads="1"/>
          </p:cNvPicPr>
          <p:nvPr/>
        </p:nvPicPr>
        <p:blipFill>
          <a:blip r:embed="rId3" cstate="print"/>
          <a:srcRect/>
          <a:stretch>
            <a:fillRect/>
          </a:stretch>
        </p:blipFill>
        <p:spPr bwMode="auto">
          <a:xfrm>
            <a:off x="2209800" y="5410200"/>
            <a:ext cx="498475" cy="454025"/>
          </a:xfrm>
          <a:prstGeom prst="rect">
            <a:avLst/>
          </a:prstGeom>
          <a:noFill/>
          <a:effectLst>
            <a:outerShdw dist="35921" dir="2700000" algn="ctr" rotWithShape="0">
              <a:srgbClr val="808080"/>
            </a:outerShdw>
          </a:effectLst>
        </p:spPr>
      </p:pic>
      <p:pic>
        <p:nvPicPr>
          <p:cNvPr id="330760" name="Picture 8" descr="BS00334_"/>
          <p:cNvPicPr>
            <a:picLocks noChangeAspect="1" noChangeArrowheads="1"/>
          </p:cNvPicPr>
          <p:nvPr/>
        </p:nvPicPr>
        <p:blipFill>
          <a:blip r:embed="rId3" cstate="print"/>
          <a:srcRect/>
          <a:stretch>
            <a:fillRect/>
          </a:stretch>
        </p:blipFill>
        <p:spPr bwMode="auto">
          <a:xfrm>
            <a:off x="838200" y="5562600"/>
            <a:ext cx="498475" cy="454025"/>
          </a:xfrm>
          <a:prstGeom prst="rect">
            <a:avLst/>
          </a:prstGeom>
          <a:noFill/>
          <a:effectLst>
            <a:outerShdw dist="35921" dir="2700000" algn="ctr" rotWithShape="0">
              <a:srgbClr val="808080"/>
            </a:outerShdw>
          </a:effectLst>
        </p:spPr>
      </p:pic>
      <p:pic>
        <p:nvPicPr>
          <p:cNvPr id="330761" name="Picture 9" descr="BS00334_"/>
          <p:cNvPicPr>
            <a:picLocks noChangeAspect="1" noChangeArrowheads="1"/>
          </p:cNvPicPr>
          <p:nvPr/>
        </p:nvPicPr>
        <p:blipFill>
          <a:blip r:embed="rId3" cstate="print"/>
          <a:srcRect/>
          <a:stretch>
            <a:fillRect/>
          </a:stretch>
        </p:blipFill>
        <p:spPr bwMode="auto">
          <a:xfrm>
            <a:off x="1143000" y="5562600"/>
            <a:ext cx="498475" cy="454025"/>
          </a:xfrm>
          <a:prstGeom prst="rect">
            <a:avLst/>
          </a:prstGeom>
          <a:noFill/>
          <a:effectLst>
            <a:outerShdw dist="35921" dir="2700000" algn="ctr" rotWithShape="0">
              <a:srgbClr val="808080"/>
            </a:outerShdw>
          </a:effectLst>
        </p:spPr>
      </p:pic>
      <p:pic>
        <p:nvPicPr>
          <p:cNvPr id="330762" name="Picture 10" descr="BS00334_"/>
          <p:cNvPicPr>
            <a:picLocks noChangeAspect="1" noChangeArrowheads="1"/>
          </p:cNvPicPr>
          <p:nvPr/>
        </p:nvPicPr>
        <p:blipFill>
          <a:blip r:embed="rId3" cstate="print"/>
          <a:srcRect/>
          <a:stretch>
            <a:fillRect/>
          </a:stretch>
        </p:blipFill>
        <p:spPr bwMode="auto">
          <a:xfrm>
            <a:off x="1447800" y="5562600"/>
            <a:ext cx="498475" cy="454025"/>
          </a:xfrm>
          <a:prstGeom prst="rect">
            <a:avLst/>
          </a:prstGeom>
          <a:noFill/>
          <a:effectLst>
            <a:outerShdw dist="35921" dir="2700000" algn="ctr" rotWithShape="0">
              <a:srgbClr val="808080"/>
            </a:outerShdw>
          </a:effectLst>
        </p:spPr>
      </p:pic>
      <p:pic>
        <p:nvPicPr>
          <p:cNvPr id="330763" name="Picture 11" descr="BS00334_"/>
          <p:cNvPicPr>
            <a:picLocks noChangeAspect="1" noChangeArrowheads="1"/>
          </p:cNvPicPr>
          <p:nvPr/>
        </p:nvPicPr>
        <p:blipFill>
          <a:blip r:embed="rId3" cstate="print"/>
          <a:srcRect/>
          <a:stretch>
            <a:fillRect/>
          </a:stretch>
        </p:blipFill>
        <p:spPr bwMode="auto">
          <a:xfrm>
            <a:off x="1752600" y="5562600"/>
            <a:ext cx="498475" cy="454025"/>
          </a:xfrm>
          <a:prstGeom prst="rect">
            <a:avLst/>
          </a:prstGeom>
          <a:noFill/>
          <a:effectLst>
            <a:outerShdw dist="35921" dir="2700000" algn="ctr" rotWithShape="0">
              <a:srgbClr val="808080"/>
            </a:outerShdw>
          </a:effectLst>
        </p:spPr>
      </p:pic>
      <p:pic>
        <p:nvPicPr>
          <p:cNvPr id="330764" name="Picture 12" descr="BS00334_"/>
          <p:cNvPicPr>
            <a:picLocks noChangeAspect="1" noChangeArrowheads="1"/>
          </p:cNvPicPr>
          <p:nvPr/>
        </p:nvPicPr>
        <p:blipFill>
          <a:blip r:embed="rId3" cstate="print"/>
          <a:srcRect/>
          <a:stretch>
            <a:fillRect/>
          </a:stretch>
        </p:blipFill>
        <p:spPr bwMode="auto">
          <a:xfrm>
            <a:off x="2057400" y="5562600"/>
            <a:ext cx="498475" cy="454025"/>
          </a:xfrm>
          <a:prstGeom prst="rect">
            <a:avLst/>
          </a:prstGeom>
          <a:noFill/>
          <a:effectLst>
            <a:outerShdw dist="35921" dir="2700000" algn="ctr" rotWithShape="0">
              <a:srgbClr val="808080"/>
            </a:outerShdw>
          </a:effectLst>
        </p:spPr>
      </p:pic>
      <p:pic>
        <p:nvPicPr>
          <p:cNvPr id="330765" name="Picture 13" descr="BS00334_"/>
          <p:cNvPicPr>
            <a:picLocks noChangeAspect="1" noChangeArrowheads="1"/>
          </p:cNvPicPr>
          <p:nvPr/>
        </p:nvPicPr>
        <p:blipFill>
          <a:blip r:embed="rId3" cstate="print"/>
          <a:srcRect/>
          <a:stretch>
            <a:fillRect/>
          </a:stretch>
        </p:blipFill>
        <p:spPr bwMode="auto">
          <a:xfrm>
            <a:off x="685800" y="5715000"/>
            <a:ext cx="498475" cy="454025"/>
          </a:xfrm>
          <a:prstGeom prst="rect">
            <a:avLst/>
          </a:prstGeom>
          <a:noFill/>
          <a:effectLst>
            <a:outerShdw dist="35921" dir="2700000" algn="ctr" rotWithShape="0">
              <a:srgbClr val="808080"/>
            </a:outerShdw>
          </a:effectLst>
        </p:spPr>
      </p:pic>
      <p:pic>
        <p:nvPicPr>
          <p:cNvPr id="330766" name="Picture 14" descr="BS00334_"/>
          <p:cNvPicPr>
            <a:picLocks noChangeAspect="1" noChangeArrowheads="1"/>
          </p:cNvPicPr>
          <p:nvPr/>
        </p:nvPicPr>
        <p:blipFill>
          <a:blip r:embed="rId3" cstate="print"/>
          <a:srcRect/>
          <a:stretch>
            <a:fillRect/>
          </a:stretch>
        </p:blipFill>
        <p:spPr bwMode="auto">
          <a:xfrm>
            <a:off x="990600" y="5715000"/>
            <a:ext cx="498475" cy="454025"/>
          </a:xfrm>
          <a:prstGeom prst="rect">
            <a:avLst/>
          </a:prstGeom>
          <a:noFill/>
          <a:effectLst>
            <a:outerShdw dist="35921" dir="2700000" algn="ctr" rotWithShape="0">
              <a:srgbClr val="808080"/>
            </a:outerShdw>
          </a:effectLst>
        </p:spPr>
      </p:pic>
      <p:pic>
        <p:nvPicPr>
          <p:cNvPr id="330767" name="Picture 15" descr="BS00334_"/>
          <p:cNvPicPr>
            <a:picLocks noChangeAspect="1" noChangeArrowheads="1"/>
          </p:cNvPicPr>
          <p:nvPr/>
        </p:nvPicPr>
        <p:blipFill>
          <a:blip r:embed="rId3" cstate="print"/>
          <a:srcRect/>
          <a:stretch>
            <a:fillRect/>
          </a:stretch>
        </p:blipFill>
        <p:spPr bwMode="auto">
          <a:xfrm>
            <a:off x="1295400" y="5715000"/>
            <a:ext cx="498475" cy="454025"/>
          </a:xfrm>
          <a:prstGeom prst="rect">
            <a:avLst/>
          </a:prstGeom>
          <a:noFill/>
          <a:effectLst>
            <a:outerShdw dist="35921" dir="2700000" algn="ctr" rotWithShape="0">
              <a:srgbClr val="808080"/>
            </a:outerShdw>
          </a:effectLst>
        </p:spPr>
      </p:pic>
      <p:pic>
        <p:nvPicPr>
          <p:cNvPr id="330768" name="Picture 16" descr="BS00334_"/>
          <p:cNvPicPr>
            <a:picLocks noChangeAspect="1" noChangeArrowheads="1"/>
          </p:cNvPicPr>
          <p:nvPr/>
        </p:nvPicPr>
        <p:blipFill>
          <a:blip r:embed="rId3" cstate="print"/>
          <a:srcRect/>
          <a:stretch>
            <a:fillRect/>
          </a:stretch>
        </p:blipFill>
        <p:spPr bwMode="auto">
          <a:xfrm>
            <a:off x="1600200" y="5715000"/>
            <a:ext cx="498475" cy="454025"/>
          </a:xfrm>
          <a:prstGeom prst="rect">
            <a:avLst/>
          </a:prstGeom>
          <a:noFill/>
          <a:effectLst>
            <a:outerShdw dist="35921" dir="2700000" algn="ctr" rotWithShape="0">
              <a:srgbClr val="808080"/>
            </a:outerShdw>
          </a:effectLst>
        </p:spPr>
      </p:pic>
      <p:pic>
        <p:nvPicPr>
          <p:cNvPr id="330769" name="Picture 17" descr="BS00334_"/>
          <p:cNvPicPr>
            <a:picLocks noChangeAspect="1" noChangeArrowheads="1"/>
          </p:cNvPicPr>
          <p:nvPr/>
        </p:nvPicPr>
        <p:blipFill>
          <a:blip r:embed="rId3" cstate="print"/>
          <a:srcRect/>
          <a:stretch>
            <a:fillRect/>
          </a:stretch>
        </p:blipFill>
        <p:spPr bwMode="auto">
          <a:xfrm>
            <a:off x="1905000" y="5715000"/>
            <a:ext cx="498475" cy="454025"/>
          </a:xfrm>
          <a:prstGeom prst="rect">
            <a:avLst/>
          </a:prstGeom>
          <a:noFill/>
          <a:effectLst>
            <a:outerShdw dist="35921" dir="2700000" algn="ctr" rotWithShape="0">
              <a:srgbClr val="808080"/>
            </a:outerShdw>
          </a:effectLst>
        </p:spPr>
      </p:pic>
      <p:sp>
        <p:nvSpPr>
          <p:cNvPr id="330770" name="Line 18"/>
          <p:cNvSpPr>
            <a:spLocks noChangeShapeType="1"/>
          </p:cNvSpPr>
          <p:nvPr/>
        </p:nvSpPr>
        <p:spPr bwMode="auto">
          <a:xfrm flipH="1">
            <a:off x="1295400" y="3886200"/>
            <a:ext cx="457200" cy="1524000"/>
          </a:xfrm>
          <a:prstGeom prst="line">
            <a:avLst/>
          </a:prstGeom>
          <a:noFill/>
          <a:ln w="38100">
            <a:solidFill>
              <a:srgbClr val="CC3300"/>
            </a:solidFill>
            <a:round/>
            <a:headEnd/>
            <a:tailEnd type="triangle" w="med" len="med"/>
          </a:ln>
        </p:spPr>
        <p:txBody>
          <a:bodyPr/>
          <a:lstStyle/>
          <a:p>
            <a:endParaRPr lang="en-US"/>
          </a:p>
        </p:txBody>
      </p:sp>
      <p:sp>
        <p:nvSpPr>
          <p:cNvPr id="330771" name="Line 19"/>
          <p:cNvSpPr>
            <a:spLocks noChangeShapeType="1"/>
          </p:cNvSpPr>
          <p:nvPr/>
        </p:nvSpPr>
        <p:spPr bwMode="auto">
          <a:xfrm flipH="1">
            <a:off x="1600200" y="3886200"/>
            <a:ext cx="152400" cy="1524000"/>
          </a:xfrm>
          <a:prstGeom prst="line">
            <a:avLst/>
          </a:prstGeom>
          <a:noFill/>
          <a:ln w="38100">
            <a:solidFill>
              <a:srgbClr val="CC3300"/>
            </a:solidFill>
            <a:round/>
            <a:headEnd/>
            <a:tailEnd type="triangle" w="med" len="med"/>
          </a:ln>
        </p:spPr>
        <p:txBody>
          <a:bodyPr/>
          <a:lstStyle/>
          <a:p>
            <a:endParaRPr lang="en-US"/>
          </a:p>
        </p:txBody>
      </p:sp>
      <p:sp>
        <p:nvSpPr>
          <p:cNvPr id="330772" name="Line 20"/>
          <p:cNvSpPr>
            <a:spLocks noChangeShapeType="1"/>
          </p:cNvSpPr>
          <p:nvPr/>
        </p:nvSpPr>
        <p:spPr bwMode="auto">
          <a:xfrm>
            <a:off x="1752600" y="3886200"/>
            <a:ext cx="152400" cy="1524000"/>
          </a:xfrm>
          <a:prstGeom prst="line">
            <a:avLst/>
          </a:prstGeom>
          <a:noFill/>
          <a:ln w="38100">
            <a:solidFill>
              <a:srgbClr val="CC3300"/>
            </a:solidFill>
            <a:round/>
            <a:headEnd/>
            <a:tailEnd type="triangle" w="med" len="med"/>
          </a:ln>
        </p:spPr>
        <p:txBody>
          <a:bodyPr/>
          <a:lstStyle/>
          <a:p>
            <a:endParaRPr lang="en-US"/>
          </a:p>
        </p:txBody>
      </p:sp>
      <p:sp>
        <p:nvSpPr>
          <p:cNvPr id="330773" name="Line 21"/>
          <p:cNvSpPr>
            <a:spLocks noChangeShapeType="1"/>
          </p:cNvSpPr>
          <p:nvPr/>
        </p:nvSpPr>
        <p:spPr bwMode="auto">
          <a:xfrm>
            <a:off x="1752600" y="3886200"/>
            <a:ext cx="457200" cy="1524000"/>
          </a:xfrm>
          <a:prstGeom prst="line">
            <a:avLst/>
          </a:prstGeom>
          <a:noFill/>
          <a:ln w="38100">
            <a:solidFill>
              <a:srgbClr val="CC3300"/>
            </a:solidFill>
            <a:round/>
            <a:headEnd/>
            <a:tailEnd type="triangle" w="med" len="med"/>
          </a:ln>
        </p:spPr>
        <p:txBody>
          <a:bodyPr/>
          <a:lstStyle/>
          <a:p>
            <a:endParaRPr lang="en-US"/>
          </a:p>
        </p:txBody>
      </p:sp>
      <p:sp>
        <p:nvSpPr>
          <p:cNvPr id="330774" name="Line 22"/>
          <p:cNvSpPr>
            <a:spLocks noChangeShapeType="1"/>
          </p:cNvSpPr>
          <p:nvPr/>
        </p:nvSpPr>
        <p:spPr bwMode="auto">
          <a:xfrm>
            <a:off x="1752600" y="3886200"/>
            <a:ext cx="762000" cy="1524000"/>
          </a:xfrm>
          <a:prstGeom prst="line">
            <a:avLst/>
          </a:prstGeom>
          <a:noFill/>
          <a:ln w="38100">
            <a:solidFill>
              <a:srgbClr val="CC3300"/>
            </a:solidFill>
            <a:round/>
            <a:headEnd/>
            <a:tailEnd type="triangle" w="med" len="med"/>
          </a:ln>
        </p:spPr>
        <p:txBody>
          <a:bodyPr/>
          <a:lstStyle/>
          <a:p>
            <a:endParaRPr lang="en-US"/>
          </a:p>
        </p:txBody>
      </p:sp>
      <p:sp>
        <p:nvSpPr>
          <p:cNvPr id="330775" name="Line 23"/>
          <p:cNvSpPr>
            <a:spLocks noChangeShapeType="1"/>
          </p:cNvSpPr>
          <p:nvPr/>
        </p:nvSpPr>
        <p:spPr bwMode="auto">
          <a:xfrm flipH="1">
            <a:off x="1143000" y="3886200"/>
            <a:ext cx="609600" cy="1676400"/>
          </a:xfrm>
          <a:prstGeom prst="line">
            <a:avLst/>
          </a:prstGeom>
          <a:noFill/>
          <a:ln w="38100">
            <a:solidFill>
              <a:srgbClr val="CC3300"/>
            </a:solidFill>
            <a:round/>
            <a:headEnd/>
            <a:tailEnd type="triangle" w="med" len="med"/>
          </a:ln>
        </p:spPr>
        <p:txBody>
          <a:bodyPr/>
          <a:lstStyle/>
          <a:p>
            <a:endParaRPr lang="en-US"/>
          </a:p>
        </p:txBody>
      </p:sp>
      <p:sp>
        <p:nvSpPr>
          <p:cNvPr id="330776" name="Line 24"/>
          <p:cNvSpPr>
            <a:spLocks noChangeShapeType="1"/>
          </p:cNvSpPr>
          <p:nvPr/>
        </p:nvSpPr>
        <p:spPr bwMode="auto">
          <a:xfrm flipH="1">
            <a:off x="1447800" y="3886200"/>
            <a:ext cx="304800" cy="1676400"/>
          </a:xfrm>
          <a:prstGeom prst="line">
            <a:avLst/>
          </a:prstGeom>
          <a:noFill/>
          <a:ln w="38100">
            <a:solidFill>
              <a:srgbClr val="CC3300"/>
            </a:solidFill>
            <a:round/>
            <a:headEnd/>
            <a:tailEnd type="triangle" w="med" len="med"/>
          </a:ln>
        </p:spPr>
        <p:txBody>
          <a:bodyPr/>
          <a:lstStyle/>
          <a:p>
            <a:endParaRPr lang="en-US"/>
          </a:p>
        </p:txBody>
      </p:sp>
      <p:sp>
        <p:nvSpPr>
          <p:cNvPr id="330777" name="Line 25"/>
          <p:cNvSpPr>
            <a:spLocks noChangeShapeType="1"/>
          </p:cNvSpPr>
          <p:nvPr/>
        </p:nvSpPr>
        <p:spPr bwMode="auto">
          <a:xfrm flipH="1">
            <a:off x="1752600" y="3886200"/>
            <a:ext cx="0" cy="1676400"/>
          </a:xfrm>
          <a:prstGeom prst="line">
            <a:avLst/>
          </a:prstGeom>
          <a:noFill/>
          <a:ln w="38100">
            <a:solidFill>
              <a:srgbClr val="CC3300"/>
            </a:solidFill>
            <a:round/>
            <a:headEnd/>
            <a:tailEnd type="triangle" w="med" len="med"/>
          </a:ln>
        </p:spPr>
        <p:txBody>
          <a:bodyPr/>
          <a:lstStyle/>
          <a:p>
            <a:endParaRPr lang="en-US"/>
          </a:p>
        </p:txBody>
      </p:sp>
      <p:sp>
        <p:nvSpPr>
          <p:cNvPr id="330778" name="Line 26"/>
          <p:cNvSpPr>
            <a:spLocks noChangeShapeType="1"/>
          </p:cNvSpPr>
          <p:nvPr/>
        </p:nvSpPr>
        <p:spPr bwMode="auto">
          <a:xfrm>
            <a:off x="1752600" y="3886200"/>
            <a:ext cx="304800" cy="1676400"/>
          </a:xfrm>
          <a:prstGeom prst="line">
            <a:avLst/>
          </a:prstGeom>
          <a:noFill/>
          <a:ln w="38100">
            <a:solidFill>
              <a:srgbClr val="CC3300"/>
            </a:solidFill>
            <a:round/>
            <a:headEnd/>
            <a:tailEnd type="triangle" w="med" len="med"/>
          </a:ln>
        </p:spPr>
        <p:txBody>
          <a:bodyPr/>
          <a:lstStyle/>
          <a:p>
            <a:endParaRPr lang="en-US"/>
          </a:p>
        </p:txBody>
      </p:sp>
      <p:sp>
        <p:nvSpPr>
          <p:cNvPr id="330779" name="Line 27"/>
          <p:cNvSpPr>
            <a:spLocks noChangeShapeType="1"/>
          </p:cNvSpPr>
          <p:nvPr/>
        </p:nvSpPr>
        <p:spPr bwMode="auto">
          <a:xfrm>
            <a:off x="1752600" y="3886200"/>
            <a:ext cx="609600" cy="1676400"/>
          </a:xfrm>
          <a:prstGeom prst="line">
            <a:avLst/>
          </a:prstGeom>
          <a:noFill/>
          <a:ln w="38100">
            <a:solidFill>
              <a:srgbClr val="CC3300"/>
            </a:solidFill>
            <a:round/>
            <a:headEnd/>
            <a:tailEnd type="triangle" w="med" len="med"/>
          </a:ln>
        </p:spPr>
        <p:txBody>
          <a:bodyPr/>
          <a:lstStyle/>
          <a:p>
            <a:endParaRPr lang="en-US"/>
          </a:p>
        </p:txBody>
      </p:sp>
      <p:sp>
        <p:nvSpPr>
          <p:cNvPr id="330780" name="Line 28"/>
          <p:cNvSpPr>
            <a:spLocks noChangeShapeType="1"/>
          </p:cNvSpPr>
          <p:nvPr/>
        </p:nvSpPr>
        <p:spPr bwMode="auto">
          <a:xfrm flipH="1">
            <a:off x="990600" y="3886200"/>
            <a:ext cx="762000" cy="1828800"/>
          </a:xfrm>
          <a:prstGeom prst="line">
            <a:avLst/>
          </a:prstGeom>
          <a:noFill/>
          <a:ln w="38100">
            <a:solidFill>
              <a:srgbClr val="CC3300"/>
            </a:solidFill>
            <a:round/>
            <a:headEnd/>
            <a:tailEnd type="triangle" w="med" len="med"/>
          </a:ln>
        </p:spPr>
        <p:txBody>
          <a:bodyPr/>
          <a:lstStyle/>
          <a:p>
            <a:endParaRPr lang="en-US"/>
          </a:p>
        </p:txBody>
      </p:sp>
      <p:sp>
        <p:nvSpPr>
          <p:cNvPr id="330781" name="Line 29"/>
          <p:cNvSpPr>
            <a:spLocks noChangeShapeType="1"/>
          </p:cNvSpPr>
          <p:nvPr/>
        </p:nvSpPr>
        <p:spPr bwMode="auto">
          <a:xfrm flipH="1">
            <a:off x="1295400" y="3886200"/>
            <a:ext cx="457200" cy="1828800"/>
          </a:xfrm>
          <a:prstGeom prst="line">
            <a:avLst/>
          </a:prstGeom>
          <a:noFill/>
          <a:ln w="38100">
            <a:solidFill>
              <a:srgbClr val="CC3300"/>
            </a:solidFill>
            <a:round/>
            <a:headEnd/>
            <a:tailEnd type="triangle" w="med" len="med"/>
          </a:ln>
        </p:spPr>
        <p:txBody>
          <a:bodyPr/>
          <a:lstStyle/>
          <a:p>
            <a:endParaRPr lang="en-US"/>
          </a:p>
        </p:txBody>
      </p:sp>
      <p:sp>
        <p:nvSpPr>
          <p:cNvPr id="330782" name="Line 30"/>
          <p:cNvSpPr>
            <a:spLocks noChangeShapeType="1"/>
          </p:cNvSpPr>
          <p:nvPr/>
        </p:nvSpPr>
        <p:spPr bwMode="auto">
          <a:xfrm flipH="1">
            <a:off x="1600200" y="3886200"/>
            <a:ext cx="152400" cy="1828800"/>
          </a:xfrm>
          <a:prstGeom prst="line">
            <a:avLst/>
          </a:prstGeom>
          <a:noFill/>
          <a:ln w="38100">
            <a:solidFill>
              <a:srgbClr val="CC3300"/>
            </a:solidFill>
            <a:round/>
            <a:headEnd/>
            <a:tailEnd type="triangle" w="med" len="med"/>
          </a:ln>
        </p:spPr>
        <p:txBody>
          <a:bodyPr/>
          <a:lstStyle/>
          <a:p>
            <a:endParaRPr lang="en-US"/>
          </a:p>
        </p:txBody>
      </p:sp>
      <p:sp>
        <p:nvSpPr>
          <p:cNvPr id="330783" name="Line 31"/>
          <p:cNvSpPr>
            <a:spLocks noChangeShapeType="1"/>
          </p:cNvSpPr>
          <p:nvPr/>
        </p:nvSpPr>
        <p:spPr bwMode="auto">
          <a:xfrm>
            <a:off x="1752600" y="3886200"/>
            <a:ext cx="152400" cy="1828800"/>
          </a:xfrm>
          <a:prstGeom prst="line">
            <a:avLst/>
          </a:prstGeom>
          <a:noFill/>
          <a:ln w="38100">
            <a:solidFill>
              <a:srgbClr val="CC3300"/>
            </a:solidFill>
            <a:round/>
            <a:headEnd/>
            <a:tailEnd type="triangle" w="med" len="med"/>
          </a:ln>
        </p:spPr>
        <p:txBody>
          <a:bodyPr/>
          <a:lstStyle/>
          <a:p>
            <a:endParaRPr lang="en-US"/>
          </a:p>
        </p:txBody>
      </p:sp>
      <p:sp>
        <p:nvSpPr>
          <p:cNvPr id="330784" name="Line 32"/>
          <p:cNvSpPr>
            <a:spLocks noChangeShapeType="1"/>
          </p:cNvSpPr>
          <p:nvPr/>
        </p:nvSpPr>
        <p:spPr bwMode="auto">
          <a:xfrm>
            <a:off x="1752600" y="3886200"/>
            <a:ext cx="457200" cy="1828800"/>
          </a:xfrm>
          <a:prstGeom prst="line">
            <a:avLst/>
          </a:prstGeom>
          <a:noFill/>
          <a:ln w="38100">
            <a:solidFill>
              <a:srgbClr val="CC3300"/>
            </a:solidFill>
            <a:round/>
            <a:headEnd/>
            <a:tailEnd type="triangle" w="med" len="med"/>
          </a:ln>
        </p:spPr>
        <p:txBody>
          <a:bodyPr/>
          <a:lstStyle/>
          <a:p>
            <a:endParaRPr lang="en-US"/>
          </a:p>
        </p:txBody>
      </p:sp>
      <p:sp>
        <p:nvSpPr>
          <p:cNvPr id="330785" name="Rectangle 33"/>
          <p:cNvSpPr>
            <a:spLocks noChangeArrowheads="1"/>
          </p:cNvSpPr>
          <p:nvPr/>
        </p:nvSpPr>
        <p:spPr bwMode="auto">
          <a:xfrm>
            <a:off x="12192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786" name="Rectangle 34"/>
          <p:cNvSpPr>
            <a:spLocks noChangeArrowheads="1"/>
          </p:cNvSpPr>
          <p:nvPr/>
        </p:nvSpPr>
        <p:spPr bwMode="auto">
          <a:xfrm>
            <a:off x="12192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787" name="Rectangle 35"/>
          <p:cNvSpPr>
            <a:spLocks noChangeArrowheads="1"/>
          </p:cNvSpPr>
          <p:nvPr/>
        </p:nvSpPr>
        <p:spPr bwMode="auto">
          <a:xfrm>
            <a:off x="15240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788" name="Rectangle 36"/>
          <p:cNvSpPr>
            <a:spLocks noChangeArrowheads="1"/>
          </p:cNvSpPr>
          <p:nvPr/>
        </p:nvSpPr>
        <p:spPr bwMode="auto">
          <a:xfrm>
            <a:off x="15240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789" name="Rectangle 37"/>
          <p:cNvSpPr>
            <a:spLocks noChangeArrowheads="1"/>
          </p:cNvSpPr>
          <p:nvPr/>
        </p:nvSpPr>
        <p:spPr bwMode="auto">
          <a:xfrm>
            <a:off x="18288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790" name="Rectangle 38"/>
          <p:cNvSpPr>
            <a:spLocks noChangeArrowheads="1"/>
          </p:cNvSpPr>
          <p:nvPr/>
        </p:nvSpPr>
        <p:spPr bwMode="auto">
          <a:xfrm>
            <a:off x="18288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791" name="Rectangle 39"/>
          <p:cNvSpPr>
            <a:spLocks noChangeArrowheads="1"/>
          </p:cNvSpPr>
          <p:nvPr/>
        </p:nvSpPr>
        <p:spPr bwMode="auto">
          <a:xfrm>
            <a:off x="21336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792" name="Rectangle 40"/>
          <p:cNvSpPr>
            <a:spLocks noChangeArrowheads="1"/>
          </p:cNvSpPr>
          <p:nvPr/>
        </p:nvSpPr>
        <p:spPr bwMode="auto">
          <a:xfrm>
            <a:off x="21336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793" name="Rectangle 41"/>
          <p:cNvSpPr>
            <a:spLocks noChangeArrowheads="1"/>
          </p:cNvSpPr>
          <p:nvPr/>
        </p:nvSpPr>
        <p:spPr bwMode="auto">
          <a:xfrm>
            <a:off x="24384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794" name="Rectangle 42"/>
          <p:cNvSpPr>
            <a:spLocks noChangeArrowheads="1"/>
          </p:cNvSpPr>
          <p:nvPr/>
        </p:nvSpPr>
        <p:spPr bwMode="auto">
          <a:xfrm>
            <a:off x="24384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795" name="Rectangle 43"/>
          <p:cNvSpPr>
            <a:spLocks noChangeArrowheads="1"/>
          </p:cNvSpPr>
          <p:nvPr/>
        </p:nvSpPr>
        <p:spPr bwMode="auto">
          <a:xfrm>
            <a:off x="10668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796" name="Rectangle 44"/>
          <p:cNvSpPr>
            <a:spLocks noChangeArrowheads="1"/>
          </p:cNvSpPr>
          <p:nvPr/>
        </p:nvSpPr>
        <p:spPr bwMode="auto">
          <a:xfrm>
            <a:off x="10668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797" name="Rectangle 45"/>
          <p:cNvSpPr>
            <a:spLocks noChangeArrowheads="1"/>
          </p:cNvSpPr>
          <p:nvPr/>
        </p:nvSpPr>
        <p:spPr bwMode="auto">
          <a:xfrm>
            <a:off x="13716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798" name="Rectangle 46"/>
          <p:cNvSpPr>
            <a:spLocks noChangeArrowheads="1"/>
          </p:cNvSpPr>
          <p:nvPr/>
        </p:nvSpPr>
        <p:spPr bwMode="auto">
          <a:xfrm>
            <a:off x="13716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799" name="Rectangle 47"/>
          <p:cNvSpPr>
            <a:spLocks noChangeArrowheads="1"/>
          </p:cNvSpPr>
          <p:nvPr/>
        </p:nvSpPr>
        <p:spPr bwMode="auto">
          <a:xfrm>
            <a:off x="16764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00" name="Rectangle 48"/>
          <p:cNvSpPr>
            <a:spLocks noChangeArrowheads="1"/>
          </p:cNvSpPr>
          <p:nvPr/>
        </p:nvSpPr>
        <p:spPr bwMode="auto">
          <a:xfrm>
            <a:off x="16764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01" name="Rectangle 49"/>
          <p:cNvSpPr>
            <a:spLocks noChangeArrowheads="1"/>
          </p:cNvSpPr>
          <p:nvPr/>
        </p:nvSpPr>
        <p:spPr bwMode="auto">
          <a:xfrm>
            <a:off x="19812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02" name="Rectangle 50"/>
          <p:cNvSpPr>
            <a:spLocks noChangeArrowheads="1"/>
          </p:cNvSpPr>
          <p:nvPr/>
        </p:nvSpPr>
        <p:spPr bwMode="auto">
          <a:xfrm>
            <a:off x="19812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03" name="Rectangle 51"/>
          <p:cNvSpPr>
            <a:spLocks noChangeArrowheads="1"/>
          </p:cNvSpPr>
          <p:nvPr/>
        </p:nvSpPr>
        <p:spPr bwMode="auto">
          <a:xfrm>
            <a:off x="22860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04" name="Rectangle 52"/>
          <p:cNvSpPr>
            <a:spLocks noChangeArrowheads="1"/>
          </p:cNvSpPr>
          <p:nvPr/>
        </p:nvSpPr>
        <p:spPr bwMode="auto">
          <a:xfrm>
            <a:off x="22860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05" name="Rectangle 53"/>
          <p:cNvSpPr>
            <a:spLocks noChangeArrowheads="1"/>
          </p:cNvSpPr>
          <p:nvPr/>
        </p:nvSpPr>
        <p:spPr bwMode="auto">
          <a:xfrm>
            <a:off x="9144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06" name="Rectangle 54"/>
          <p:cNvSpPr>
            <a:spLocks noChangeArrowheads="1"/>
          </p:cNvSpPr>
          <p:nvPr/>
        </p:nvSpPr>
        <p:spPr bwMode="auto">
          <a:xfrm>
            <a:off x="9144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07" name="Rectangle 55"/>
          <p:cNvSpPr>
            <a:spLocks noChangeArrowheads="1"/>
          </p:cNvSpPr>
          <p:nvPr/>
        </p:nvSpPr>
        <p:spPr bwMode="auto">
          <a:xfrm>
            <a:off x="12192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08" name="Rectangle 56"/>
          <p:cNvSpPr>
            <a:spLocks noChangeArrowheads="1"/>
          </p:cNvSpPr>
          <p:nvPr/>
        </p:nvSpPr>
        <p:spPr bwMode="auto">
          <a:xfrm>
            <a:off x="12192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09" name="Rectangle 57"/>
          <p:cNvSpPr>
            <a:spLocks noChangeArrowheads="1"/>
          </p:cNvSpPr>
          <p:nvPr/>
        </p:nvSpPr>
        <p:spPr bwMode="auto">
          <a:xfrm>
            <a:off x="15240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10" name="Rectangle 58"/>
          <p:cNvSpPr>
            <a:spLocks noChangeArrowheads="1"/>
          </p:cNvSpPr>
          <p:nvPr/>
        </p:nvSpPr>
        <p:spPr bwMode="auto">
          <a:xfrm>
            <a:off x="15240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11" name="Rectangle 59"/>
          <p:cNvSpPr>
            <a:spLocks noChangeArrowheads="1"/>
          </p:cNvSpPr>
          <p:nvPr/>
        </p:nvSpPr>
        <p:spPr bwMode="auto">
          <a:xfrm>
            <a:off x="18288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12" name="Rectangle 60"/>
          <p:cNvSpPr>
            <a:spLocks noChangeArrowheads="1"/>
          </p:cNvSpPr>
          <p:nvPr/>
        </p:nvSpPr>
        <p:spPr bwMode="auto">
          <a:xfrm>
            <a:off x="18288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13" name="Rectangle 61"/>
          <p:cNvSpPr>
            <a:spLocks noChangeArrowheads="1"/>
          </p:cNvSpPr>
          <p:nvPr/>
        </p:nvSpPr>
        <p:spPr bwMode="auto">
          <a:xfrm>
            <a:off x="21336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14" name="Rectangle 62"/>
          <p:cNvSpPr>
            <a:spLocks noChangeArrowheads="1"/>
          </p:cNvSpPr>
          <p:nvPr/>
        </p:nvSpPr>
        <p:spPr bwMode="auto">
          <a:xfrm>
            <a:off x="2133600" y="5715000"/>
            <a:ext cx="228600" cy="76200"/>
          </a:xfrm>
          <a:prstGeom prst="rect">
            <a:avLst/>
          </a:prstGeom>
          <a:noFill/>
          <a:ln w="9525">
            <a:solidFill>
              <a:schemeClr val="tx1"/>
            </a:solidFill>
            <a:miter lim="800000"/>
            <a:headEnd/>
            <a:tailEnd/>
          </a:ln>
        </p:spPr>
        <p:txBody>
          <a:bodyPr wrap="none" anchor="ctr"/>
          <a:lstStyle/>
          <a:p>
            <a:endParaRPr lang="en-US"/>
          </a:p>
        </p:txBody>
      </p:sp>
      <p:pic>
        <p:nvPicPr>
          <p:cNvPr id="330815" name="Picture 63" descr="BS00334_"/>
          <p:cNvPicPr>
            <a:picLocks noChangeAspect="1" noChangeArrowheads="1"/>
          </p:cNvPicPr>
          <p:nvPr/>
        </p:nvPicPr>
        <p:blipFill>
          <a:blip r:embed="rId3" cstate="print"/>
          <a:srcRect/>
          <a:stretch>
            <a:fillRect/>
          </a:stretch>
        </p:blipFill>
        <p:spPr bwMode="auto">
          <a:xfrm>
            <a:off x="6019800" y="5410200"/>
            <a:ext cx="498475" cy="454025"/>
          </a:xfrm>
          <a:prstGeom prst="rect">
            <a:avLst/>
          </a:prstGeom>
          <a:noFill/>
          <a:effectLst>
            <a:outerShdw dist="35921" dir="2700000" algn="ctr" rotWithShape="0">
              <a:srgbClr val="808080"/>
            </a:outerShdw>
          </a:effectLst>
        </p:spPr>
      </p:pic>
      <p:pic>
        <p:nvPicPr>
          <p:cNvPr id="330816" name="Picture 64" descr="BS00334_"/>
          <p:cNvPicPr>
            <a:picLocks noChangeAspect="1" noChangeArrowheads="1"/>
          </p:cNvPicPr>
          <p:nvPr/>
        </p:nvPicPr>
        <p:blipFill>
          <a:blip r:embed="rId3" cstate="print"/>
          <a:srcRect/>
          <a:stretch>
            <a:fillRect/>
          </a:stretch>
        </p:blipFill>
        <p:spPr bwMode="auto">
          <a:xfrm>
            <a:off x="6324600" y="5410200"/>
            <a:ext cx="498475" cy="454025"/>
          </a:xfrm>
          <a:prstGeom prst="rect">
            <a:avLst/>
          </a:prstGeom>
          <a:noFill/>
          <a:effectLst>
            <a:outerShdw dist="35921" dir="2700000" algn="ctr" rotWithShape="0">
              <a:srgbClr val="808080"/>
            </a:outerShdw>
          </a:effectLst>
        </p:spPr>
      </p:pic>
      <p:pic>
        <p:nvPicPr>
          <p:cNvPr id="330817" name="Picture 65" descr="BS00334_"/>
          <p:cNvPicPr>
            <a:picLocks noChangeAspect="1" noChangeArrowheads="1"/>
          </p:cNvPicPr>
          <p:nvPr/>
        </p:nvPicPr>
        <p:blipFill>
          <a:blip r:embed="rId3" cstate="print"/>
          <a:srcRect/>
          <a:stretch>
            <a:fillRect/>
          </a:stretch>
        </p:blipFill>
        <p:spPr bwMode="auto">
          <a:xfrm>
            <a:off x="6629400" y="5410200"/>
            <a:ext cx="498475" cy="454025"/>
          </a:xfrm>
          <a:prstGeom prst="rect">
            <a:avLst/>
          </a:prstGeom>
          <a:noFill/>
          <a:effectLst>
            <a:outerShdw dist="35921" dir="2700000" algn="ctr" rotWithShape="0">
              <a:srgbClr val="808080"/>
            </a:outerShdw>
          </a:effectLst>
        </p:spPr>
      </p:pic>
      <p:pic>
        <p:nvPicPr>
          <p:cNvPr id="330818" name="Picture 66" descr="BS00334_"/>
          <p:cNvPicPr>
            <a:picLocks noChangeAspect="1" noChangeArrowheads="1"/>
          </p:cNvPicPr>
          <p:nvPr/>
        </p:nvPicPr>
        <p:blipFill>
          <a:blip r:embed="rId3" cstate="print"/>
          <a:srcRect/>
          <a:stretch>
            <a:fillRect/>
          </a:stretch>
        </p:blipFill>
        <p:spPr bwMode="auto">
          <a:xfrm>
            <a:off x="6934200" y="5410200"/>
            <a:ext cx="498475" cy="454025"/>
          </a:xfrm>
          <a:prstGeom prst="rect">
            <a:avLst/>
          </a:prstGeom>
          <a:noFill/>
          <a:effectLst>
            <a:outerShdw dist="35921" dir="2700000" algn="ctr" rotWithShape="0">
              <a:srgbClr val="808080"/>
            </a:outerShdw>
          </a:effectLst>
        </p:spPr>
      </p:pic>
      <p:pic>
        <p:nvPicPr>
          <p:cNvPr id="330819" name="Picture 67" descr="BS00334_"/>
          <p:cNvPicPr>
            <a:picLocks noChangeAspect="1" noChangeArrowheads="1"/>
          </p:cNvPicPr>
          <p:nvPr/>
        </p:nvPicPr>
        <p:blipFill>
          <a:blip r:embed="rId3" cstate="print"/>
          <a:srcRect/>
          <a:stretch>
            <a:fillRect/>
          </a:stretch>
        </p:blipFill>
        <p:spPr bwMode="auto">
          <a:xfrm>
            <a:off x="7239000" y="5410200"/>
            <a:ext cx="498475" cy="454025"/>
          </a:xfrm>
          <a:prstGeom prst="rect">
            <a:avLst/>
          </a:prstGeom>
          <a:noFill/>
          <a:effectLst>
            <a:outerShdw dist="35921" dir="2700000" algn="ctr" rotWithShape="0">
              <a:srgbClr val="808080"/>
            </a:outerShdw>
          </a:effectLst>
        </p:spPr>
      </p:pic>
      <p:pic>
        <p:nvPicPr>
          <p:cNvPr id="330820" name="Picture 68" descr="BS00334_"/>
          <p:cNvPicPr>
            <a:picLocks noChangeAspect="1" noChangeArrowheads="1"/>
          </p:cNvPicPr>
          <p:nvPr/>
        </p:nvPicPr>
        <p:blipFill>
          <a:blip r:embed="rId3" cstate="print"/>
          <a:srcRect/>
          <a:stretch>
            <a:fillRect/>
          </a:stretch>
        </p:blipFill>
        <p:spPr bwMode="auto">
          <a:xfrm>
            <a:off x="5867400" y="5562600"/>
            <a:ext cx="498475" cy="454025"/>
          </a:xfrm>
          <a:prstGeom prst="rect">
            <a:avLst/>
          </a:prstGeom>
          <a:noFill/>
          <a:effectLst>
            <a:outerShdw dist="35921" dir="2700000" algn="ctr" rotWithShape="0">
              <a:srgbClr val="808080"/>
            </a:outerShdw>
          </a:effectLst>
        </p:spPr>
      </p:pic>
      <p:pic>
        <p:nvPicPr>
          <p:cNvPr id="330821" name="Picture 69" descr="BS00334_"/>
          <p:cNvPicPr>
            <a:picLocks noChangeAspect="1" noChangeArrowheads="1"/>
          </p:cNvPicPr>
          <p:nvPr/>
        </p:nvPicPr>
        <p:blipFill>
          <a:blip r:embed="rId3" cstate="print"/>
          <a:srcRect/>
          <a:stretch>
            <a:fillRect/>
          </a:stretch>
        </p:blipFill>
        <p:spPr bwMode="auto">
          <a:xfrm>
            <a:off x="6172200" y="5562600"/>
            <a:ext cx="498475" cy="454025"/>
          </a:xfrm>
          <a:prstGeom prst="rect">
            <a:avLst/>
          </a:prstGeom>
          <a:noFill/>
          <a:effectLst>
            <a:outerShdw dist="35921" dir="2700000" algn="ctr" rotWithShape="0">
              <a:srgbClr val="808080"/>
            </a:outerShdw>
          </a:effectLst>
        </p:spPr>
      </p:pic>
      <p:pic>
        <p:nvPicPr>
          <p:cNvPr id="330822" name="Picture 70" descr="BS00334_"/>
          <p:cNvPicPr>
            <a:picLocks noChangeAspect="1" noChangeArrowheads="1"/>
          </p:cNvPicPr>
          <p:nvPr/>
        </p:nvPicPr>
        <p:blipFill>
          <a:blip r:embed="rId3" cstate="print"/>
          <a:srcRect/>
          <a:stretch>
            <a:fillRect/>
          </a:stretch>
        </p:blipFill>
        <p:spPr bwMode="auto">
          <a:xfrm>
            <a:off x="6477000" y="5562600"/>
            <a:ext cx="498475" cy="454025"/>
          </a:xfrm>
          <a:prstGeom prst="rect">
            <a:avLst/>
          </a:prstGeom>
          <a:noFill/>
          <a:effectLst>
            <a:outerShdw dist="35921" dir="2700000" algn="ctr" rotWithShape="0">
              <a:srgbClr val="808080"/>
            </a:outerShdw>
          </a:effectLst>
        </p:spPr>
      </p:pic>
      <p:pic>
        <p:nvPicPr>
          <p:cNvPr id="330823" name="Picture 71" descr="BS00334_"/>
          <p:cNvPicPr>
            <a:picLocks noChangeAspect="1" noChangeArrowheads="1"/>
          </p:cNvPicPr>
          <p:nvPr/>
        </p:nvPicPr>
        <p:blipFill>
          <a:blip r:embed="rId3" cstate="print"/>
          <a:srcRect/>
          <a:stretch>
            <a:fillRect/>
          </a:stretch>
        </p:blipFill>
        <p:spPr bwMode="auto">
          <a:xfrm>
            <a:off x="6781800" y="5562600"/>
            <a:ext cx="498475" cy="454025"/>
          </a:xfrm>
          <a:prstGeom prst="rect">
            <a:avLst/>
          </a:prstGeom>
          <a:noFill/>
          <a:effectLst>
            <a:outerShdw dist="35921" dir="2700000" algn="ctr" rotWithShape="0">
              <a:srgbClr val="808080"/>
            </a:outerShdw>
          </a:effectLst>
        </p:spPr>
      </p:pic>
      <p:pic>
        <p:nvPicPr>
          <p:cNvPr id="330824" name="Picture 72" descr="BS00334_"/>
          <p:cNvPicPr>
            <a:picLocks noChangeAspect="1" noChangeArrowheads="1"/>
          </p:cNvPicPr>
          <p:nvPr/>
        </p:nvPicPr>
        <p:blipFill>
          <a:blip r:embed="rId3" cstate="print"/>
          <a:srcRect/>
          <a:stretch>
            <a:fillRect/>
          </a:stretch>
        </p:blipFill>
        <p:spPr bwMode="auto">
          <a:xfrm>
            <a:off x="7086600" y="5562600"/>
            <a:ext cx="498475" cy="454025"/>
          </a:xfrm>
          <a:prstGeom prst="rect">
            <a:avLst/>
          </a:prstGeom>
          <a:noFill/>
          <a:effectLst>
            <a:outerShdw dist="35921" dir="2700000" algn="ctr" rotWithShape="0">
              <a:srgbClr val="808080"/>
            </a:outerShdw>
          </a:effectLst>
        </p:spPr>
      </p:pic>
      <p:pic>
        <p:nvPicPr>
          <p:cNvPr id="330825" name="Picture 73" descr="BS00334_"/>
          <p:cNvPicPr>
            <a:picLocks noChangeAspect="1" noChangeArrowheads="1"/>
          </p:cNvPicPr>
          <p:nvPr/>
        </p:nvPicPr>
        <p:blipFill>
          <a:blip r:embed="rId3" cstate="print"/>
          <a:srcRect/>
          <a:stretch>
            <a:fillRect/>
          </a:stretch>
        </p:blipFill>
        <p:spPr bwMode="auto">
          <a:xfrm>
            <a:off x="5715000" y="5715000"/>
            <a:ext cx="498475" cy="454025"/>
          </a:xfrm>
          <a:prstGeom prst="rect">
            <a:avLst/>
          </a:prstGeom>
          <a:noFill/>
          <a:effectLst>
            <a:outerShdw dist="35921" dir="2700000" algn="ctr" rotWithShape="0">
              <a:srgbClr val="808080"/>
            </a:outerShdw>
          </a:effectLst>
        </p:spPr>
      </p:pic>
      <p:pic>
        <p:nvPicPr>
          <p:cNvPr id="330826" name="Picture 74" descr="BS00334_"/>
          <p:cNvPicPr>
            <a:picLocks noChangeAspect="1" noChangeArrowheads="1"/>
          </p:cNvPicPr>
          <p:nvPr/>
        </p:nvPicPr>
        <p:blipFill>
          <a:blip r:embed="rId3" cstate="print"/>
          <a:srcRect/>
          <a:stretch>
            <a:fillRect/>
          </a:stretch>
        </p:blipFill>
        <p:spPr bwMode="auto">
          <a:xfrm>
            <a:off x="6019800" y="5715000"/>
            <a:ext cx="498475" cy="454025"/>
          </a:xfrm>
          <a:prstGeom prst="rect">
            <a:avLst/>
          </a:prstGeom>
          <a:noFill/>
          <a:effectLst>
            <a:outerShdw dist="35921" dir="2700000" algn="ctr" rotWithShape="0">
              <a:srgbClr val="808080"/>
            </a:outerShdw>
          </a:effectLst>
        </p:spPr>
      </p:pic>
      <p:pic>
        <p:nvPicPr>
          <p:cNvPr id="330827" name="Picture 75" descr="BS00334_"/>
          <p:cNvPicPr>
            <a:picLocks noChangeAspect="1" noChangeArrowheads="1"/>
          </p:cNvPicPr>
          <p:nvPr/>
        </p:nvPicPr>
        <p:blipFill>
          <a:blip r:embed="rId3" cstate="print"/>
          <a:srcRect/>
          <a:stretch>
            <a:fillRect/>
          </a:stretch>
        </p:blipFill>
        <p:spPr bwMode="auto">
          <a:xfrm>
            <a:off x="6324600" y="5715000"/>
            <a:ext cx="498475" cy="454025"/>
          </a:xfrm>
          <a:prstGeom prst="rect">
            <a:avLst/>
          </a:prstGeom>
          <a:noFill/>
          <a:effectLst>
            <a:outerShdw dist="35921" dir="2700000" algn="ctr" rotWithShape="0">
              <a:srgbClr val="808080"/>
            </a:outerShdw>
          </a:effectLst>
        </p:spPr>
      </p:pic>
      <p:pic>
        <p:nvPicPr>
          <p:cNvPr id="330828" name="Picture 76" descr="BS00334_"/>
          <p:cNvPicPr>
            <a:picLocks noChangeAspect="1" noChangeArrowheads="1"/>
          </p:cNvPicPr>
          <p:nvPr/>
        </p:nvPicPr>
        <p:blipFill>
          <a:blip r:embed="rId3" cstate="print"/>
          <a:srcRect/>
          <a:stretch>
            <a:fillRect/>
          </a:stretch>
        </p:blipFill>
        <p:spPr bwMode="auto">
          <a:xfrm>
            <a:off x="6629400" y="5715000"/>
            <a:ext cx="498475" cy="454025"/>
          </a:xfrm>
          <a:prstGeom prst="rect">
            <a:avLst/>
          </a:prstGeom>
          <a:noFill/>
          <a:effectLst>
            <a:outerShdw dist="35921" dir="2700000" algn="ctr" rotWithShape="0">
              <a:srgbClr val="808080"/>
            </a:outerShdw>
          </a:effectLst>
        </p:spPr>
      </p:pic>
      <p:pic>
        <p:nvPicPr>
          <p:cNvPr id="330829" name="Picture 77" descr="BS00334_"/>
          <p:cNvPicPr>
            <a:picLocks noChangeAspect="1" noChangeArrowheads="1"/>
          </p:cNvPicPr>
          <p:nvPr/>
        </p:nvPicPr>
        <p:blipFill>
          <a:blip r:embed="rId3" cstate="print"/>
          <a:srcRect/>
          <a:stretch>
            <a:fillRect/>
          </a:stretch>
        </p:blipFill>
        <p:spPr bwMode="auto">
          <a:xfrm>
            <a:off x="6934200" y="5715000"/>
            <a:ext cx="498475" cy="454025"/>
          </a:xfrm>
          <a:prstGeom prst="rect">
            <a:avLst/>
          </a:prstGeom>
          <a:noFill/>
          <a:effectLst>
            <a:outerShdw dist="35921" dir="2700000" algn="ctr" rotWithShape="0">
              <a:srgbClr val="808080"/>
            </a:outerShdw>
          </a:effectLst>
        </p:spPr>
      </p:pic>
      <p:sp>
        <p:nvSpPr>
          <p:cNvPr id="330830" name="Line 78"/>
          <p:cNvSpPr>
            <a:spLocks noChangeShapeType="1"/>
          </p:cNvSpPr>
          <p:nvPr/>
        </p:nvSpPr>
        <p:spPr bwMode="auto">
          <a:xfrm flipH="1">
            <a:off x="6324600" y="3886200"/>
            <a:ext cx="457200" cy="1524000"/>
          </a:xfrm>
          <a:prstGeom prst="line">
            <a:avLst/>
          </a:prstGeom>
          <a:noFill/>
          <a:ln w="38100">
            <a:solidFill>
              <a:srgbClr val="CC3300"/>
            </a:solidFill>
            <a:round/>
            <a:headEnd/>
            <a:tailEnd type="triangle" w="med" len="med"/>
          </a:ln>
        </p:spPr>
        <p:txBody>
          <a:bodyPr/>
          <a:lstStyle/>
          <a:p>
            <a:endParaRPr lang="en-US"/>
          </a:p>
        </p:txBody>
      </p:sp>
      <p:sp>
        <p:nvSpPr>
          <p:cNvPr id="330831" name="Line 79"/>
          <p:cNvSpPr>
            <a:spLocks noChangeShapeType="1"/>
          </p:cNvSpPr>
          <p:nvPr/>
        </p:nvSpPr>
        <p:spPr bwMode="auto">
          <a:xfrm flipH="1">
            <a:off x="6629400" y="3886200"/>
            <a:ext cx="152400" cy="1524000"/>
          </a:xfrm>
          <a:prstGeom prst="line">
            <a:avLst/>
          </a:prstGeom>
          <a:noFill/>
          <a:ln w="38100">
            <a:solidFill>
              <a:srgbClr val="CC3300"/>
            </a:solidFill>
            <a:round/>
            <a:headEnd/>
            <a:tailEnd type="triangle" w="med" len="med"/>
          </a:ln>
        </p:spPr>
        <p:txBody>
          <a:bodyPr/>
          <a:lstStyle/>
          <a:p>
            <a:endParaRPr lang="en-US"/>
          </a:p>
        </p:txBody>
      </p:sp>
      <p:sp>
        <p:nvSpPr>
          <p:cNvPr id="330832" name="Line 80"/>
          <p:cNvSpPr>
            <a:spLocks noChangeShapeType="1"/>
          </p:cNvSpPr>
          <p:nvPr/>
        </p:nvSpPr>
        <p:spPr bwMode="auto">
          <a:xfrm>
            <a:off x="6781800" y="3886200"/>
            <a:ext cx="152400" cy="1524000"/>
          </a:xfrm>
          <a:prstGeom prst="line">
            <a:avLst/>
          </a:prstGeom>
          <a:noFill/>
          <a:ln w="38100">
            <a:solidFill>
              <a:srgbClr val="CC3300"/>
            </a:solidFill>
            <a:round/>
            <a:headEnd/>
            <a:tailEnd type="triangle" w="med" len="med"/>
          </a:ln>
        </p:spPr>
        <p:txBody>
          <a:bodyPr/>
          <a:lstStyle/>
          <a:p>
            <a:endParaRPr lang="en-US"/>
          </a:p>
        </p:txBody>
      </p:sp>
      <p:sp>
        <p:nvSpPr>
          <p:cNvPr id="330833" name="Line 81"/>
          <p:cNvSpPr>
            <a:spLocks noChangeShapeType="1"/>
          </p:cNvSpPr>
          <p:nvPr/>
        </p:nvSpPr>
        <p:spPr bwMode="auto">
          <a:xfrm>
            <a:off x="6781800" y="3886200"/>
            <a:ext cx="457200" cy="1524000"/>
          </a:xfrm>
          <a:prstGeom prst="line">
            <a:avLst/>
          </a:prstGeom>
          <a:noFill/>
          <a:ln w="38100">
            <a:solidFill>
              <a:srgbClr val="CC3300"/>
            </a:solidFill>
            <a:round/>
            <a:headEnd/>
            <a:tailEnd type="triangle" w="med" len="med"/>
          </a:ln>
        </p:spPr>
        <p:txBody>
          <a:bodyPr/>
          <a:lstStyle/>
          <a:p>
            <a:endParaRPr lang="en-US"/>
          </a:p>
        </p:txBody>
      </p:sp>
      <p:sp>
        <p:nvSpPr>
          <p:cNvPr id="330834" name="Line 82"/>
          <p:cNvSpPr>
            <a:spLocks noChangeShapeType="1"/>
          </p:cNvSpPr>
          <p:nvPr/>
        </p:nvSpPr>
        <p:spPr bwMode="auto">
          <a:xfrm>
            <a:off x="6781800" y="3886200"/>
            <a:ext cx="762000" cy="1524000"/>
          </a:xfrm>
          <a:prstGeom prst="line">
            <a:avLst/>
          </a:prstGeom>
          <a:noFill/>
          <a:ln w="38100">
            <a:solidFill>
              <a:srgbClr val="CC3300"/>
            </a:solidFill>
            <a:round/>
            <a:headEnd/>
            <a:tailEnd type="triangle" w="med" len="med"/>
          </a:ln>
        </p:spPr>
        <p:txBody>
          <a:bodyPr/>
          <a:lstStyle/>
          <a:p>
            <a:endParaRPr lang="en-US"/>
          </a:p>
        </p:txBody>
      </p:sp>
      <p:sp>
        <p:nvSpPr>
          <p:cNvPr id="330835" name="Line 83"/>
          <p:cNvSpPr>
            <a:spLocks noChangeShapeType="1"/>
          </p:cNvSpPr>
          <p:nvPr/>
        </p:nvSpPr>
        <p:spPr bwMode="auto">
          <a:xfrm flipH="1">
            <a:off x="6172200" y="3886200"/>
            <a:ext cx="609600" cy="1676400"/>
          </a:xfrm>
          <a:prstGeom prst="line">
            <a:avLst/>
          </a:prstGeom>
          <a:noFill/>
          <a:ln w="38100">
            <a:solidFill>
              <a:srgbClr val="CC3300"/>
            </a:solidFill>
            <a:round/>
            <a:headEnd/>
            <a:tailEnd type="triangle" w="med" len="med"/>
          </a:ln>
        </p:spPr>
        <p:txBody>
          <a:bodyPr/>
          <a:lstStyle/>
          <a:p>
            <a:endParaRPr lang="en-US"/>
          </a:p>
        </p:txBody>
      </p:sp>
      <p:sp>
        <p:nvSpPr>
          <p:cNvPr id="330836" name="Line 84"/>
          <p:cNvSpPr>
            <a:spLocks noChangeShapeType="1"/>
          </p:cNvSpPr>
          <p:nvPr/>
        </p:nvSpPr>
        <p:spPr bwMode="auto">
          <a:xfrm>
            <a:off x="6781800" y="3886200"/>
            <a:ext cx="609600" cy="1676400"/>
          </a:xfrm>
          <a:prstGeom prst="line">
            <a:avLst/>
          </a:prstGeom>
          <a:noFill/>
          <a:ln w="38100">
            <a:solidFill>
              <a:srgbClr val="CC3300"/>
            </a:solidFill>
            <a:round/>
            <a:headEnd/>
            <a:tailEnd type="triangle" w="med" len="med"/>
          </a:ln>
        </p:spPr>
        <p:txBody>
          <a:bodyPr/>
          <a:lstStyle/>
          <a:p>
            <a:endParaRPr lang="en-US"/>
          </a:p>
        </p:txBody>
      </p:sp>
      <p:sp>
        <p:nvSpPr>
          <p:cNvPr id="330837" name="Line 85"/>
          <p:cNvSpPr>
            <a:spLocks noChangeShapeType="1"/>
          </p:cNvSpPr>
          <p:nvPr/>
        </p:nvSpPr>
        <p:spPr bwMode="auto">
          <a:xfrm flipH="1">
            <a:off x="6019800" y="3886200"/>
            <a:ext cx="762000" cy="1828800"/>
          </a:xfrm>
          <a:prstGeom prst="line">
            <a:avLst/>
          </a:prstGeom>
          <a:noFill/>
          <a:ln w="38100">
            <a:solidFill>
              <a:srgbClr val="CC3300"/>
            </a:solidFill>
            <a:round/>
            <a:headEnd/>
            <a:tailEnd type="triangle" w="med" len="med"/>
          </a:ln>
        </p:spPr>
        <p:txBody>
          <a:bodyPr/>
          <a:lstStyle/>
          <a:p>
            <a:endParaRPr lang="en-US"/>
          </a:p>
        </p:txBody>
      </p:sp>
      <p:sp>
        <p:nvSpPr>
          <p:cNvPr id="330838" name="Line 86"/>
          <p:cNvSpPr>
            <a:spLocks noChangeShapeType="1"/>
          </p:cNvSpPr>
          <p:nvPr/>
        </p:nvSpPr>
        <p:spPr bwMode="auto">
          <a:xfrm flipH="1">
            <a:off x="6324600" y="3886200"/>
            <a:ext cx="457200" cy="1828800"/>
          </a:xfrm>
          <a:prstGeom prst="line">
            <a:avLst/>
          </a:prstGeom>
          <a:noFill/>
          <a:ln w="38100">
            <a:solidFill>
              <a:srgbClr val="CC3300"/>
            </a:solidFill>
            <a:round/>
            <a:headEnd/>
            <a:tailEnd type="triangle" w="med" len="med"/>
          </a:ln>
        </p:spPr>
        <p:txBody>
          <a:bodyPr/>
          <a:lstStyle/>
          <a:p>
            <a:endParaRPr lang="en-US"/>
          </a:p>
        </p:txBody>
      </p:sp>
      <p:sp>
        <p:nvSpPr>
          <p:cNvPr id="330839" name="Rectangle 87"/>
          <p:cNvSpPr>
            <a:spLocks noChangeArrowheads="1"/>
          </p:cNvSpPr>
          <p:nvPr/>
        </p:nvSpPr>
        <p:spPr bwMode="auto">
          <a:xfrm>
            <a:off x="62484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40" name="Rectangle 88"/>
          <p:cNvSpPr>
            <a:spLocks noChangeArrowheads="1"/>
          </p:cNvSpPr>
          <p:nvPr/>
        </p:nvSpPr>
        <p:spPr bwMode="auto">
          <a:xfrm>
            <a:off x="62484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41" name="Rectangle 89"/>
          <p:cNvSpPr>
            <a:spLocks noChangeArrowheads="1"/>
          </p:cNvSpPr>
          <p:nvPr/>
        </p:nvSpPr>
        <p:spPr bwMode="auto">
          <a:xfrm>
            <a:off x="65532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42" name="Rectangle 90"/>
          <p:cNvSpPr>
            <a:spLocks noChangeArrowheads="1"/>
          </p:cNvSpPr>
          <p:nvPr/>
        </p:nvSpPr>
        <p:spPr bwMode="auto">
          <a:xfrm>
            <a:off x="65532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43" name="Rectangle 91"/>
          <p:cNvSpPr>
            <a:spLocks noChangeArrowheads="1"/>
          </p:cNvSpPr>
          <p:nvPr/>
        </p:nvSpPr>
        <p:spPr bwMode="auto">
          <a:xfrm>
            <a:off x="68580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44" name="Rectangle 92"/>
          <p:cNvSpPr>
            <a:spLocks noChangeArrowheads="1"/>
          </p:cNvSpPr>
          <p:nvPr/>
        </p:nvSpPr>
        <p:spPr bwMode="auto">
          <a:xfrm>
            <a:off x="68580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45" name="Rectangle 93"/>
          <p:cNvSpPr>
            <a:spLocks noChangeArrowheads="1"/>
          </p:cNvSpPr>
          <p:nvPr/>
        </p:nvSpPr>
        <p:spPr bwMode="auto">
          <a:xfrm>
            <a:off x="71628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46" name="Rectangle 94"/>
          <p:cNvSpPr>
            <a:spLocks noChangeArrowheads="1"/>
          </p:cNvSpPr>
          <p:nvPr/>
        </p:nvSpPr>
        <p:spPr bwMode="auto">
          <a:xfrm>
            <a:off x="71628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47" name="Rectangle 95"/>
          <p:cNvSpPr>
            <a:spLocks noChangeArrowheads="1"/>
          </p:cNvSpPr>
          <p:nvPr/>
        </p:nvSpPr>
        <p:spPr bwMode="auto">
          <a:xfrm>
            <a:off x="7467600" y="5410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48" name="Rectangle 96"/>
          <p:cNvSpPr>
            <a:spLocks noChangeArrowheads="1"/>
          </p:cNvSpPr>
          <p:nvPr/>
        </p:nvSpPr>
        <p:spPr bwMode="auto">
          <a:xfrm>
            <a:off x="7467600" y="5410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49" name="Rectangle 97"/>
          <p:cNvSpPr>
            <a:spLocks noChangeArrowheads="1"/>
          </p:cNvSpPr>
          <p:nvPr/>
        </p:nvSpPr>
        <p:spPr bwMode="auto">
          <a:xfrm>
            <a:off x="60960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50" name="Rectangle 98"/>
          <p:cNvSpPr>
            <a:spLocks noChangeArrowheads="1"/>
          </p:cNvSpPr>
          <p:nvPr/>
        </p:nvSpPr>
        <p:spPr bwMode="auto">
          <a:xfrm>
            <a:off x="60960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51" name="Rectangle 99"/>
          <p:cNvSpPr>
            <a:spLocks noChangeArrowheads="1"/>
          </p:cNvSpPr>
          <p:nvPr/>
        </p:nvSpPr>
        <p:spPr bwMode="auto">
          <a:xfrm>
            <a:off x="64008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52" name="Rectangle 100"/>
          <p:cNvSpPr>
            <a:spLocks noChangeArrowheads="1"/>
          </p:cNvSpPr>
          <p:nvPr/>
        </p:nvSpPr>
        <p:spPr bwMode="auto">
          <a:xfrm>
            <a:off x="64008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53" name="Rectangle 101"/>
          <p:cNvSpPr>
            <a:spLocks noChangeArrowheads="1"/>
          </p:cNvSpPr>
          <p:nvPr/>
        </p:nvSpPr>
        <p:spPr bwMode="auto">
          <a:xfrm>
            <a:off x="67056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54" name="Rectangle 102"/>
          <p:cNvSpPr>
            <a:spLocks noChangeArrowheads="1"/>
          </p:cNvSpPr>
          <p:nvPr/>
        </p:nvSpPr>
        <p:spPr bwMode="auto">
          <a:xfrm>
            <a:off x="67056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55" name="Rectangle 103"/>
          <p:cNvSpPr>
            <a:spLocks noChangeArrowheads="1"/>
          </p:cNvSpPr>
          <p:nvPr/>
        </p:nvSpPr>
        <p:spPr bwMode="auto">
          <a:xfrm>
            <a:off x="70104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56" name="Rectangle 104"/>
          <p:cNvSpPr>
            <a:spLocks noChangeArrowheads="1"/>
          </p:cNvSpPr>
          <p:nvPr/>
        </p:nvSpPr>
        <p:spPr bwMode="auto">
          <a:xfrm>
            <a:off x="70104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57" name="Rectangle 105"/>
          <p:cNvSpPr>
            <a:spLocks noChangeArrowheads="1"/>
          </p:cNvSpPr>
          <p:nvPr/>
        </p:nvSpPr>
        <p:spPr bwMode="auto">
          <a:xfrm>
            <a:off x="7315200" y="55626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58" name="Rectangle 106"/>
          <p:cNvSpPr>
            <a:spLocks noChangeArrowheads="1"/>
          </p:cNvSpPr>
          <p:nvPr/>
        </p:nvSpPr>
        <p:spPr bwMode="auto">
          <a:xfrm>
            <a:off x="7315200" y="5562600"/>
            <a:ext cx="228600" cy="76200"/>
          </a:xfrm>
          <a:prstGeom prst="rect">
            <a:avLst/>
          </a:prstGeom>
          <a:noFill/>
          <a:ln w="9525">
            <a:solidFill>
              <a:schemeClr val="tx1"/>
            </a:solidFill>
            <a:miter lim="800000"/>
            <a:headEnd/>
            <a:tailEnd/>
          </a:ln>
        </p:spPr>
        <p:txBody>
          <a:bodyPr wrap="none" anchor="ctr"/>
          <a:lstStyle/>
          <a:p>
            <a:endParaRPr lang="en-US"/>
          </a:p>
        </p:txBody>
      </p:sp>
      <p:sp>
        <p:nvSpPr>
          <p:cNvPr id="330859" name="Rectangle 107"/>
          <p:cNvSpPr>
            <a:spLocks noChangeArrowheads="1"/>
          </p:cNvSpPr>
          <p:nvPr/>
        </p:nvSpPr>
        <p:spPr bwMode="auto">
          <a:xfrm>
            <a:off x="59436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60" name="Rectangle 108"/>
          <p:cNvSpPr>
            <a:spLocks noChangeArrowheads="1"/>
          </p:cNvSpPr>
          <p:nvPr/>
        </p:nvSpPr>
        <p:spPr bwMode="auto">
          <a:xfrm>
            <a:off x="59436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61" name="Rectangle 109"/>
          <p:cNvSpPr>
            <a:spLocks noChangeArrowheads="1"/>
          </p:cNvSpPr>
          <p:nvPr/>
        </p:nvSpPr>
        <p:spPr bwMode="auto">
          <a:xfrm>
            <a:off x="62484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62" name="Rectangle 110"/>
          <p:cNvSpPr>
            <a:spLocks noChangeArrowheads="1"/>
          </p:cNvSpPr>
          <p:nvPr/>
        </p:nvSpPr>
        <p:spPr bwMode="auto">
          <a:xfrm>
            <a:off x="62484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63" name="Rectangle 111"/>
          <p:cNvSpPr>
            <a:spLocks noChangeArrowheads="1"/>
          </p:cNvSpPr>
          <p:nvPr/>
        </p:nvSpPr>
        <p:spPr bwMode="auto">
          <a:xfrm>
            <a:off x="65532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64" name="Rectangle 112"/>
          <p:cNvSpPr>
            <a:spLocks noChangeArrowheads="1"/>
          </p:cNvSpPr>
          <p:nvPr/>
        </p:nvSpPr>
        <p:spPr bwMode="auto">
          <a:xfrm>
            <a:off x="65532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65" name="Rectangle 113"/>
          <p:cNvSpPr>
            <a:spLocks noChangeArrowheads="1"/>
          </p:cNvSpPr>
          <p:nvPr/>
        </p:nvSpPr>
        <p:spPr bwMode="auto">
          <a:xfrm>
            <a:off x="68580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66" name="Rectangle 114"/>
          <p:cNvSpPr>
            <a:spLocks noChangeArrowheads="1"/>
          </p:cNvSpPr>
          <p:nvPr/>
        </p:nvSpPr>
        <p:spPr bwMode="auto">
          <a:xfrm>
            <a:off x="68580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67" name="Rectangle 115"/>
          <p:cNvSpPr>
            <a:spLocks noChangeArrowheads="1"/>
          </p:cNvSpPr>
          <p:nvPr/>
        </p:nvSpPr>
        <p:spPr bwMode="auto">
          <a:xfrm>
            <a:off x="7162800" y="57150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68" name="Rectangle 116"/>
          <p:cNvSpPr>
            <a:spLocks noChangeArrowheads="1"/>
          </p:cNvSpPr>
          <p:nvPr/>
        </p:nvSpPr>
        <p:spPr bwMode="auto">
          <a:xfrm>
            <a:off x="7162800" y="5715000"/>
            <a:ext cx="228600" cy="76200"/>
          </a:xfrm>
          <a:prstGeom prst="rect">
            <a:avLst/>
          </a:prstGeom>
          <a:noFill/>
          <a:ln w="9525">
            <a:solidFill>
              <a:schemeClr val="tx1"/>
            </a:solidFill>
            <a:miter lim="800000"/>
            <a:headEnd/>
            <a:tailEnd/>
          </a:ln>
        </p:spPr>
        <p:txBody>
          <a:bodyPr wrap="none" anchor="ctr"/>
          <a:lstStyle/>
          <a:p>
            <a:endParaRPr lang="en-US"/>
          </a:p>
        </p:txBody>
      </p:sp>
      <p:sp>
        <p:nvSpPr>
          <p:cNvPr id="330869" name="Freeform 117"/>
          <p:cNvSpPr>
            <a:spLocks/>
          </p:cNvSpPr>
          <p:nvPr/>
        </p:nvSpPr>
        <p:spPr bwMode="auto">
          <a:xfrm>
            <a:off x="6324600" y="5410200"/>
            <a:ext cx="228600" cy="152400"/>
          </a:xfrm>
          <a:custGeom>
            <a:avLst/>
            <a:gdLst>
              <a:gd name="T0" fmla="*/ 0 w 144"/>
              <a:gd name="T1" fmla="*/ 56 h 104"/>
              <a:gd name="T2" fmla="*/ 48 w 144"/>
              <a:gd name="T3" fmla="*/ 8 h 104"/>
              <a:gd name="T4" fmla="*/ 144 w 144"/>
              <a:gd name="T5" fmla="*/ 104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12" y="28"/>
                  <a:pt x="24" y="0"/>
                  <a:pt x="48" y="8"/>
                </a:cubicBezTo>
                <a:cubicBezTo>
                  <a:pt x="72" y="16"/>
                  <a:pt x="108" y="60"/>
                  <a:pt x="144" y="104"/>
                </a:cubicBezTo>
              </a:path>
            </a:pathLst>
          </a:custGeom>
          <a:noFill/>
          <a:ln w="38100" cmpd="sng">
            <a:solidFill>
              <a:srgbClr val="009900"/>
            </a:solidFill>
            <a:round/>
            <a:headEnd type="none" w="med" len="med"/>
            <a:tailEnd type="triangle" w="med" len="med"/>
          </a:ln>
        </p:spPr>
        <p:txBody>
          <a:bodyPr/>
          <a:lstStyle/>
          <a:p>
            <a:endParaRPr lang="en-US"/>
          </a:p>
        </p:txBody>
      </p:sp>
      <p:sp>
        <p:nvSpPr>
          <p:cNvPr id="330870" name="Freeform 118"/>
          <p:cNvSpPr>
            <a:spLocks/>
          </p:cNvSpPr>
          <p:nvPr/>
        </p:nvSpPr>
        <p:spPr bwMode="auto">
          <a:xfrm>
            <a:off x="6629400" y="5410200"/>
            <a:ext cx="228600" cy="152400"/>
          </a:xfrm>
          <a:custGeom>
            <a:avLst/>
            <a:gdLst>
              <a:gd name="T0" fmla="*/ 0 w 144"/>
              <a:gd name="T1" fmla="*/ 56 h 104"/>
              <a:gd name="T2" fmla="*/ 48 w 144"/>
              <a:gd name="T3" fmla="*/ 8 h 104"/>
              <a:gd name="T4" fmla="*/ 144 w 144"/>
              <a:gd name="T5" fmla="*/ 104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12" y="28"/>
                  <a:pt x="24" y="0"/>
                  <a:pt x="48" y="8"/>
                </a:cubicBezTo>
                <a:cubicBezTo>
                  <a:pt x="72" y="16"/>
                  <a:pt x="108" y="60"/>
                  <a:pt x="144" y="104"/>
                </a:cubicBezTo>
              </a:path>
            </a:pathLst>
          </a:custGeom>
          <a:noFill/>
          <a:ln w="38100" cmpd="sng">
            <a:solidFill>
              <a:srgbClr val="009900"/>
            </a:solidFill>
            <a:round/>
            <a:headEnd type="none" w="med" len="med"/>
            <a:tailEnd type="triangle" w="med" len="med"/>
          </a:ln>
        </p:spPr>
        <p:txBody>
          <a:bodyPr/>
          <a:lstStyle/>
          <a:p>
            <a:endParaRPr lang="en-US"/>
          </a:p>
        </p:txBody>
      </p:sp>
      <p:sp>
        <p:nvSpPr>
          <p:cNvPr id="330871" name="Freeform 119"/>
          <p:cNvSpPr>
            <a:spLocks/>
          </p:cNvSpPr>
          <p:nvPr/>
        </p:nvSpPr>
        <p:spPr bwMode="auto">
          <a:xfrm>
            <a:off x="6934200" y="5410200"/>
            <a:ext cx="228600" cy="152400"/>
          </a:xfrm>
          <a:custGeom>
            <a:avLst/>
            <a:gdLst>
              <a:gd name="T0" fmla="*/ 0 w 144"/>
              <a:gd name="T1" fmla="*/ 56 h 104"/>
              <a:gd name="T2" fmla="*/ 48 w 144"/>
              <a:gd name="T3" fmla="*/ 8 h 104"/>
              <a:gd name="T4" fmla="*/ 144 w 144"/>
              <a:gd name="T5" fmla="*/ 104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12" y="28"/>
                  <a:pt x="24" y="0"/>
                  <a:pt x="48" y="8"/>
                </a:cubicBezTo>
                <a:cubicBezTo>
                  <a:pt x="72" y="16"/>
                  <a:pt x="108" y="60"/>
                  <a:pt x="144" y="104"/>
                </a:cubicBezTo>
              </a:path>
            </a:pathLst>
          </a:custGeom>
          <a:noFill/>
          <a:ln w="38100" cmpd="sng">
            <a:solidFill>
              <a:srgbClr val="009900"/>
            </a:solidFill>
            <a:round/>
            <a:headEnd type="none" w="med" len="med"/>
            <a:tailEnd type="triangle" w="med" len="med"/>
          </a:ln>
        </p:spPr>
        <p:txBody>
          <a:bodyPr/>
          <a:lstStyle/>
          <a:p>
            <a:endParaRPr lang="en-US"/>
          </a:p>
        </p:txBody>
      </p:sp>
      <p:sp>
        <p:nvSpPr>
          <p:cNvPr id="330872" name="Freeform 120"/>
          <p:cNvSpPr>
            <a:spLocks/>
          </p:cNvSpPr>
          <p:nvPr/>
        </p:nvSpPr>
        <p:spPr bwMode="auto">
          <a:xfrm>
            <a:off x="6324600" y="5410200"/>
            <a:ext cx="381000" cy="304800"/>
          </a:xfrm>
          <a:custGeom>
            <a:avLst/>
            <a:gdLst>
              <a:gd name="T0" fmla="*/ 0 w 240"/>
              <a:gd name="T1" fmla="*/ 72 h 216"/>
              <a:gd name="T2" fmla="*/ 48 w 240"/>
              <a:gd name="T3" fmla="*/ 24 h 216"/>
              <a:gd name="T4" fmla="*/ 240 w 240"/>
              <a:gd name="T5" fmla="*/ 216 h 216"/>
              <a:gd name="T6" fmla="*/ 0 60000 65536"/>
              <a:gd name="T7" fmla="*/ 0 60000 65536"/>
              <a:gd name="T8" fmla="*/ 0 60000 65536"/>
              <a:gd name="T9" fmla="*/ 0 w 240"/>
              <a:gd name="T10" fmla="*/ 0 h 216"/>
              <a:gd name="T11" fmla="*/ 240 w 240"/>
              <a:gd name="T12" fmla="*/ 216 h 216"/>
            </a:gdLst>
            <a:ahLst/>
            <a:cxnLst>
              <a:cxn ang="T6">
                <a:pos x="T0" y="T1"/>
              </a:cxn>
              <a:cxn ang="T7">
                <a:pos x="T2" y="T3"/>
              </a:cxn>
              <a:cxn ang="T8">
                <a:pos x="T4" y="T5"/>
              </a:cxn>
            </a:cxnLst>
            <a:rect l="T9" t="T10" r="T11" b="T12"/>
            <a:pathLst>
              <a:path w="240" h="216">
                <a:moveTo>
                  <a:pt x="0" y="72"/>
                </a:moveTo>
                <a:cubicBezTo>
                  <a:pt x="4" y="36"/>
                  <a:pt x="8" y="0"/>
                  <a:pt x="48" y="24"/>
                </a:cubicBezTo>
                <a:cubicBezTo>
                  <a:pt x="88" y="48"/>
                  <a:pt x="164" y="132"/>
                  <a:pt x="240" y="216"/>
                </a:cubicBezTo>
              </a:path>
            </a:pathLst>
          </a:custGeom>
          <a:noFill/>
          <a:ln w="38100" cmpd="sng">
            <a:solidFill>
              <a:srgbClr val="009900"/>
            </a:solidFill>
            <a:round/>
            <a:headEnd type="none" w="med" len="med"/>
            <a:tailEnd type="triangle" w="med" len="med"/>
          </a:ln>
        </p:spPr>
        <p:txBody>
          <a:bodyPr/>
          <a:lstStyle/>
          <a:p>
            <a:endParaRPr lang="en-US"/>
          </a:p>
        </p:txBody>
      </p:sp>
      <p:sp>
        <p:nvSpPr>
          <p:cNvPr id="330873" name="Freeform 121"/>
          <p:cNvSpPr>
            <a:spLocks/>
          </p:cNvSpPr>
          <p:nvPr/>
        </p:nvSpPr>
        <p:spPr bwMode="auto">
          <a:xfrm>
            <a:off x="6629400" y="5410200"/>
            <a:ext cx="381000" cy="304800"/>
          </a:xfrm>
          <a:custGeom>
            <a:avLst/>
            <a:gdLst>
              <a:gd name="T0" fmla="*/ 0 w 240"/>
              <a:gd name="T1" fmla="*/ 72 h 216"/>
              <a:gd name="T2" fmla="*/ 48 w 240"/>
              <a:gd name="T3" fmla="*/ 24 h 216"/>
              <a:gd name="T4" fmla="*/ 240 w 240"/>
              <a:gd name="T5" fmla="*/ 216 h 216"/>
              <a:gd name="T6" fmla="*/ 0 60000 65536"/>
              <a:gd name="T7" fmla="*/ 0 60000 65536"/>
              <a:gd name="T8" fmla="*/ 0 60000 65536"/>
              <a:gd name="T9" fmla="*/ 0 w 240"/>
              <a:gd name="T10" fmla="*/ 0 h 216"/>
              <a:gd name="T11" fmla="*/ 240 w 240"/>
              <a:gd name="T12" fmla="*/ 216 h 216"/>
            </a:gdLst>
            <a:ahLst/>
            <a:cxnLst>
              <a:cxn ang="T6">
                <a:pos x="T0" y="T1"/>
              </a:cxn>
              <a:cxn ang="T7">
                <a:pos x="T2" y="T3"/>
              </a:cxn>
              <a:cxn ang="T8">
                <a:pos x="T4" y="T5"/>
              </a:cxn>
            </a:cxnLst>
            <a:rect l="T9" t="T10" r="T11" b="T12"/>
            <a:pathLst>
              <a:path w="240" h="216">
                <a:moveTo>
                  <a:pt x="0" y="72"/>
                </a:moveTo>
                <a:cubicBezTo>
                  <a:pt x="4" y="36"/>
                  <a:pt x="8" y="0"/>
                  <a:pt x="48" y="24"/>
                </a:cubicBezTo>
                <a:cubicBezTo>
                  <a:pt x="88" y="48"/>
                  <a:pt x="164" y="132"/>
                  <a:pt x="240" y="216"/>
                </a:cubicBezTo>
              </a:path>
            </a:pathLst>
          </a:custGeom>
          <a:noFill/>
          <a:ln w="38100" cmpd="sng">
            <a:solidFill>
              <a:srgbClr val="009900"/>
            </a:solidFill>
            <a:round/>
            <a:headEnd type="none" w="med" len="med"/>
            <a:tailEnd type="triangle" w="med" len="med"/>
          </a:ln>
        </p:spPr>
        <p:txBody>
          <a:bodyPr/>
          <a:lstStyle/>
          <a:p>
            <a:endParaRPr lang="en-US"/>
          </a:p>
        </p:txBody>
      </p:sp>
      <p:sp>
        <p:nvSpPr>
          <p:cNvPr id="330874" name="Freeform 122"/>
          <p:cNvSpPr>
            <a:spLocks/>
          </p:cNvSpPr>
          <p:nvPr/>
        </p:nvSpPr>
        <p:spPr bwMode="auto">
          <a:xfrm>
            <a:off x="6934200" y="5410200"/>
            <a:ext cx="381000" cy="304800"/>
          </a:xfrm>
          <a:custGeom>
            <a:avLst/>
            <a:gdLst>
              <a:gd name="T0" fmla="*/ 0 w 240"/>
              <a:gd name="T1" fmla="*/ 72 h 216"/>
              <a:gd name="T2" fmla="*/ 48 w 240"/>
              <a:gd name="T3" fmla="*/ 24 h 216"/>
              <a:gd name="T4" fmla="*/ 240 w 240"/>
              <a:gd name="T5" fmla="*/ 216 h 216"/>
              <a:gd name="T6" fmla="*/ 0 60000 65536"/>
              <a:gd name="T7" fmla="*/ 0 60000 65536"/>
              <a:gd name="T8" fmla="*/ 0 60000 65536"/>
              <a:gd name="T9" fmla="*/ 0 w 240"/>
              <a:gd name="T10" fmla="*/ 0 h 216"/>
              <a:gd name="T11" fmla="*/ 240 w 240"/>
              <a:gd name="T12" fmla="*/ 216 h 216"/>
            </a:gdLst>
            <a:ahLst/>
            <a:cxnLst>
              <a:cxn ang="T6">
                <a:pos x="T0" y="T1"/>
              </a:cxn>
              <a:cxn ang="T7">
                <a:pos x="T2" y="T3"/>
              </a:cxn>
              <a:cxn ang="T8">
                <a:pos x="T4" y="T5"/>
              </a:cxn>
            </a:cxnLst>
            <a:rect l="T9" t="T10" r="T11" b="T12"/>
            <a:pathLst>
              <a:path w="240" h="216">
                <a:moveTo>
                  <a:pt x="0" y="72"/>
                </a:moveTo>
                <a:cubicBezTo>
                  <a:pt x="4" y="36"/>
                  <a:pt x="8" y="0"/>
                  <a:pt x="48" y="24"/>
                </a:cubicBezTo>
                <a:cubicBezTo>
                  <a:pt x="88" y="48"/>
                  <a:pt x="164" y="132"/>
                  <a:pt x="240" y="216"/>
                </a:cubicBezTo>
              </a:path>
            </a:pathLst>
          </a:custGeom>
          <a:noFill/>
          <a:ln w="38100" cmpd="sng">
            <a:solidFill>
              <a:srgbClr val="009900"/>
            </a:solidFill>
            <a:round/>
            <a:headEnd type="none" w="med" len="med"/>
            <a:tailEnd type="triangle" w="med" len="med"/>
          </a:ln>
        </p:spPr>
        <p:txBody>
          <a:bodyPr/>
          <a:lstStyle/>
          <a:p>
            <a:endParaRPr lang="en-US"/>
          </a:p>
        </p:txBody>
      </p:sp>
      <p:sp>
        <p:nvSpPr>
          <p:cNvPr id="330875" name="Freeform 123"/>
          <p:cNvSpPr>
            <a:spLocks/>
          </p:cNvSpPr>
          <p:nvPr/>
        </p:nvSpPr>
        <p:spPr bwMode="auto">
          <a:xfrm>
            <a:off x="7239000" y="5334000"/>
            <a:ext cx="762000" cy="685800"/>
          </a:xfrm>
          <a:custGeom>
            <a:avLst/>
            <a:gdLst>
              <a:gd name="T0" fmla="*/ 0 w 480"/>
              <a:gd name="T1" fmla="*/ 96 h 384"/>
              <a:gd name="T2" fmla="*/ 96 w 480"/>
              <a:gd name="T3" fmla="*/ 48 h 384"/>
              <a:gd name="T4" fmla="*/ 48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0" y="96"/>
                </a:moveTo>
                <a:cubicBezTo>
                  <a:pt x="8" y="48"/>
                  <a:pt x="16" y="0"/>
                  <a:pt x="96" y="48"/>
                </a:cubicBezTo>
                <a:cubicBezTo>
                  <a:pt x="176" y="96"/>
                  <a:pt x="328" y="240"/>
                  <a:pt x="480" y="384"/>
                </a:cubicBezTo>
              </a:path>
            </a:pathLst>
          </a:custGeom>
          <a:noFill/>
          <a:ln w="38100" cap="flat" cmpd="sng">
            <a:solidFill>
              <a:srgbClr val="009900"/>
            </a:solidFill>
            <a:prstDash val="solid"/>
            <a:round/>
            <a:headEnd type="none" w="med" len="med"/>
            <a:tailEnd type="triangle" w="med" len="med"/>
          </a:ln>
        </p:spPr>
        <p:txBody>
          <a:bodyPr/>
          <a:lstStyle/>
          <a:p>
            <a:endParaRPr lang="en-US"/>
          </a:p>
        </p:txBody>
      </p:sp>
      <p:sp>
        <p:nvSpPr>
          <p:cNvPr id="330876" name="Freeform 124"/>
          <p:cNvSpPr>
            <a:spLocks/>
          </p:cNvSpPr>
          <p:nvPr/>
        </p:nvSpPr>
        <p:spPr bwMode="auto">
          <a:xfrm>
            <a:off x="7543800" y="5334000"/>
            <a:ext cx="762000" cy="685800"/>
          </a:xfrm>
          <a:custGeom>
            <a:avLst/>
            <a:gdLst>
              <a:gd name="T0" fmla="*/ 0 w 480"/>
              <a:gd name="T1" fmla="*/ 96 h 384"/>
              <a:gd name="T2" fmla="*/ 96 w 480"/>
              <a:gd name="T3" fmla="*/ 48 h 384"/>
              <a:gd name="T4" fmla="*/ 48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0" y="96"/>
                </a:moveTo>
                <a:cubicBezTo>
                  <a:pt x="8" y="48"/>
                  <a:pt x="16" y="0"/>
                  <a:pt x="96" y="48"/>
                </a:cubicBezTo>
                <a:cubicBezTo>
                  <a:pt x="176" y="96"/>
                  <a:pt x="328" y="240"/>
                  <a:pt x="480" y="384"/>
                </a:cubicBezTo>
              </a:path>
            </a:pathLst>
          </a:custGeom>
          <a:noFill/>
          <a:ln w="38100" cap="flat" cmpd="sng">
            <a:solidFill>
              <a:srgbClr val="009900"/>
            </a:solidFill>
            <a:prstDash val="solid"/>
            <a:round/>
            <a:headEnd type="none" w="med" len="med"/>
            <a:tailEnd type="triangle" w="med" len="med"/>
          </a:ln>
        </p:spPr>
        <p:txBody>
          <a:bodyPr/>
          <a:lstStyle/>
          <a:p>
            <a:endParaRPr lang="en-US"/>
          </a:p>
        </p:txBody>
      </p:sp>
      <p:sp>
        <p:nvSpPr>
          <p:cNvPr id="330877" name="Freeform 125"/>
          <p:cNvSpPr>
            <a:spLocks/>
          </p:cNvSpPr>
          <p:nvPr/>
        </p:nvSpPr>
        <p:spPr bwMode="auto">
          <a:xfrm>
            <a:off x="6172200" y="5486400"/>
            <a:ext cx="762000" cy="685800"/>
          </a:xfrm>
          <a:custGeom>
            <a:avLst/>
            <a:gdLst>
              <a:gd name="T0" fmla="*/ 0 w 480"/>
              <a:gd name="T1" fmla="*/ 96 h 384"/>
              <a:gd name="T2" fmla="*/ 96 w 480"/>
              <a:gd name="T3" fmla="*/ 48 h 384"/>
              <a:gd name="T4" fmla="*/ 48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0" y="96"/>
                </a:moveTo>
                <a:cubicBezTo>
                  <a:pt x="8" y="48"/>
                  <a:pt x="16" y="0"/>
                  <a:pt x="96" y="48"/>
                </a:cubicBezTo>
                <a:cubicBezTo>
                  <a:pt x="176" y="96"/>
                  <a:pt x="328" y="240"/>
                  <a:pt x="480" y="384"/>
                </a:cubicBezTo>
              </a:path>
            </a:pathLst>
          </a:custGeom>
          <a:noFill/>
          <a:ln w="38100" cap="flat" cmpd="sng">
            <a:solidFill>
              <a:srgbClr val="009900"/>
            </a:solidFill>
            <a:prstDash val="solid"/>
            <a:round/>
            <a:headEnd type="none" w="med" len="med"/>
            <a:tailEnd type="triangle" w="med" len="med"/>
          </a:ln>
        </p:spPr>
        <p:txBody>
          <a:bodyPr/>
          <a:lstStyle/>
          <a:p>
            <a:endParaRPr lang="en-US"/>
          </a:p>
        </p:txBody>
      </p:sp>
      <p:sp>
        <p:nvSpPr>
          <p:cNvPr id="330878" name="Freeform 126"/>
          <p:cNvSpPr>
            <a:spLocks/>
          </p:cNvSpPr>
          <p:nvPr/>
        </p:nvSpPr>
        <p:spPr bwMode="auto">
          <a:xfrm>
            <a:off x="6477000" y="5486400"/>
            <a:ext cx="762000" cy="685800"/>
          </a:xfrm>
          <a:custGeom>
            <a:avLst/>
            <a:gdLst>
              <a:gd name="T0" fmla="*/ 0 w 480"/>
              <a:gd name="T1" fmla="*/ 96 h 384"/>
              <a:gd name="T2" fmla="*/ 96 w 480"/>
              <a:gd name="T3" fmla="*/ 48 h 384"/>
              <a:gd name="T4" fmla="*/ 48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0" y="96"/>
                </a:moveTo>
                <a:cubicBezTo>
                  <a:pt x="8" y="48"/>
                  <a:pt x="16" y="0"/>
                  <a:pt x="96" y="48"/>
                </a:cubicBezTo>
                <a:cubicBezTo>
                  <a:pt x="176" y="96"/>
                  <a:pt x="328" y="240"/>
                  <a:pt x="480" y="384"/>
                </a:cubicBezTo>
              </a:path>
            </a:pathLst>
          </a:custGeom>
          <a:noFill/>
          <a:ln w="38100" cap="flat" cmpd="sng">
            <a:solidFill>
              <a:srgbClr val="009900"/>
            </a:solidFill>
            <a:prstDash val="solid"/>
            <a:round/>
            <a:headEnd type="none" w="med" len="med"/>
            <a:tailEnd type="triangle" w="med" len="med"/>
          </a:ln>
        </p:spPr>
        <p:txBody>
          <a:bodyPr/>
          <a:lstStyle/>
          <a:p>
            <a:endParaRPr lang="en-US"/>
          </a:p>
        </p:txBody>
      </p:sp>
      <p:sp>
        <p:nvSpPr>
          <p:cNvPr id="330879" name="Freeform 127"/>
          <p:cNvSpPr>
            <a:spLocks/>
          </p:cNvSpPr>
          <p:nvPr/>
        </p:nvSpPr>
        <p:spPr bwMode="auto">
          <a:xfrm>
            <a:off x="6781800" y="5486400"/>
            <a:ext cx="762000" cy="685800"/>
          </a:xfrm>
          <a:custGeom>
            <a:avLst/>
            <a:gdLst>
              <a:gd name="T0" fmla="*/ 0 w 480"/>
              <a:gd name="T1" fmla="*/ 96 h 384"/>
              <a:gd name="T2" fmla="*/ 96 w 480"/>
              <a:gd name="T3" fmla="*/ 48 h 384"/>
              <a:gd name="T4" fmla="*/ 48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0" y="96"/>
                </a:moveTo>
                <a:cubicBezTo>
                  <a:pt x="8" y="48"/>
                  <a:pt x="16" y="0"/>
                  <a:pt x="96" y="48"/>
                </a:cubicBezTo>
                <a:cubicBezTo>
                  <a:pt x="176" y="96"/>
                  <a:pt x="328" y="240"/>
                  <a:pt x="480" y="384"/>
                </a:cubicBezTo>
              </a:path>
            </a:pathLst>
          </a:custGeom>
          <a:noFill/>
          <a:ln w="38100" cap="flat" cmpd="sng">
            <a:solidFill>
              <a:srgbClr val="009900"/>
            </a:solidFill>
            <a:prstDash val="solid"/>
            <a:round/>
            <a:headEnd type="none" w="med" len="med"/>
            <a:tailEnd type="triangle" w="med" len="med"/>
          </a:ln>
        </p:spPr>
        <p:txBody>
          <a:bodyPr/>
          <a:lstStyle/>
          <a:p>
            <a:endParaRPr lang="en-US"/>
          </a:p>
        </p:txBody>
      </p:sp>
      <p:sp>
        <p:nvSpPr>
          <p:cNvPr id="330880" name="Freeform 128"/>
          <p:cNvSpPr>
            <a:spLocks/>
          </p:cNvSpPr>
          <p:nvPr/>
        </p:nvSpPr>
        <p:spPr bwMode="auto">
          <a:xfrm>
            <a:off x="7086600" y="5486400"/>
            <a:ext cx="762000" cy="685800"/>
          </a:xfrm>
          <a:custGeom>
            <a:avLst/>
            <a:gdLst>
              <a:gd name="T0" fmla="*/ 0 w 480"/>
              <a:gd name="T1" fmla="*/ 96 h 384"/>
              <a:gd name="T2" fmla="*/ 96 w 480"/>
              <a:gd name="T3" fmla="*/ 48 h 384"/>
              <a:gd name="T4" fmla="*/ 480 w 480"/>
              <a:gd name="T5" fmla="*/ 384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0" y="96"/>
                </a:moveTo>
                <a:cubicBezTo>
                  <a:pt x="8" y="48"/>
                  <a:pt x="16" y="0"/>
                  <a:pt x="96" y="48"/>
                </a:cubicBezTo>
                <a:cubicBezTo>
                  <a:pt x="176" y="96"/>
                  <a:pt x="328" y="240"/>
                  <a:pt x="480" y="384"/>
                </a:cubicBezTo>
              </a:path>
            </a:pathLst>
          </a:custGeom>
          <a:noFill/>
          <a:ln w="38100" cap="flat" cmpd="sng">
            <a:solidFill>
              <a:srgbClr val="009900"/>
            </a:solidFill>
            <a:prstDash val="solid"/>
            <a:round/>
            <a:headEnd type="none" w="med" len="med"/>
            <a:tailEnd type="triangle" w="med" len="med"/>
          </a:ln>
        </p:spPr>
        <p:txBody>
          <a:bodyPr/>
          <a:lstStyle/>
          <a:p>
            <a:endParaRPr lang="en-US"/>
          </a:p>
        </p:txBody>
      </p:sp>
      <p:sp>
        <p:nvSpPr>
          <p:cNvPr id="330881" name="Rectangle 129"/>
          <p:cNvSpPr>
            <a:spLocks noChangeArrowheads="1"/>
          </p:cNvSpPr>
          <p:nvPr/>
        </p:nvSpPr>
        <p:spPr bwMode="auto">
          <a:xfrm>
            <a:off x="7848600" y="60198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82" name="Rectangle 130"/>
          <p:cNvSpPr>
            <a:spLocks noChangeArrowheads="1"/>
          </p:cNvSpPr>
          <p:nvPr/>
        </p:nvSpPr>
        <p:spPr bwMode="auto">
          <a:xfrm>
            <a:off x="7848600" y="6019800"/>
            <a:ext cx="228600" cy="76200"/>
          </a:xfrm>
          <a:prstGeom prst="rect">
            <a:avLst/>
          </a:prstGeom>
          <a:noFill/>
          <a:ln w="9525">
            <a:solidFill>
              <a:schemeClr val="tx1"/>
            </a:solidFill>
            <a:miter lim="800000"/>
            <a:headEnd/>
            <a:tailEnd/>
          </a:ln>
        </p:spPr>
        <p:txBody>
          <a:bodyPr wrap="none" anchor="ctr"/>
          <a:lstStyle/>
          <a:p>
            <a:endParaRPr lang="en-US"/>
          </a:p>
        </p:txBody>
      </p:sp>
      <p:sp>
        <p:nvSpPr>
          <p:cNvPr id="330883" name="Rectangle 131"/>
          <p:cNvSpPr>
            <a:spLocks noChangeArrowheads="1"/>
          </p:cNvSpPr>
          <p:nvPr/>
        </p:nvSpPr>
        <p:spPr bwMode="auto">
          <a:xfrm>
            <a:off x="8153400" y="60198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84" name="Rectangle 132"/>
          <p:cNvSpPr>
            <a:spLocks noChangeArrowheads="1"/>
          </p:cNvSpPr>
          <p:nvPr/>
        </p:nvSpPr>
        <p:spPr bwMode="auto">
          <a:xfrm>
            <a:off x="8153400" y="6019800"/>
            <a:ext cx="228600" cy="76200"/>
          </a:xfrm>
          <a:prstGeom prst="rect">
            <a:avLst/>
          </a:prstGeom>
          <a:noFill/>
          <a:ln w="9525">
            <a:solidFill>
              <a:schemeClr val="tx1"/>
            </a:solidFill>
            <a:miter lim="800000"/>
            <a:headEnd/>
            <a:tailEnd/>
          </a:ln>
        </p:spPr>
        <p:txBody>
          <a:bodyPr wrap="none" anchor="ctr"/>
          <a:lstStyle/>
          <a:p>
            <a:endParaRPr lang="en-US"/>
          </a:p>
        </p:txBody>
      </p:sp>
      <p:sp>
        <p:nvSpPr>
          <p:cNvPr id="330885" name="Rectangle 133"/>
          <p:cNvSpPr>
            <a:spLocks noChangeArrowheads="1"/>
          </p:cNvSpPr>
          <p:nvPr/>
        </p:nvSpPr>
        <p:spPr bwMode="auto">
          <a:xfrm>
            <a:off x="6781800" y="6172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86" name="Rectangle 134"/>
          <p:cNvSpPr>
            <a:spLocks noChangeArrowheads="1"/>
          </p:cNvSpPr>
          <p:nvPr/>
        </p:nvSpPr>
        <p:spPr bwMode="auto">
          <a:xfrm>
            <a:off x="6781800" y="6172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87" name="Rectangle 135"/>
          <p:cNvSpPr>
            <a:spLocks noChangeArrowheads="1"/>
          </p:cNvSpPr>
          <p:nvPr/>
        </p:nvSpPr>
        <p:spPr bwMode="auto">
          <a:xfrm>
            <a:off x="7086600" y="6172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88" name="Rectangle 136"/>
          <p:cNvSpPr>
            <a:spLocks noChangeArrowheads="1"/>
          </p:cNvSpPr>
          <p:nvPr/>
        </p:nvSpPr>
        <p:spPr bwMode="auto">
          <a:xfrm>
            <a:off x="7086600" y="6172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89" name="Rectangle 137"/>
          <p:cNvSpPr>
            <a:spLocks noChangeArrowheads="1"/>
          </p:cNvSpPr>
          <p:nvPr/>
        </p:nvSpPr>
        <p:spPr bwMode="auto">
          <a:xfrm>
            <a:off x="7391400" y="6172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90" name="Rectangle 138"/>
          <p:cNvSpPr>
            <a:spLocks noChangeArrowheads="1"/>
          </p:cNvSpPr>
          <p:nvPr/>
        </p:nvSpPr>
        <p:spPr bwMode="auto">
          <a:xfrm>
            <a:off x="7391400" y="6172200"/>
            <a:ext cx="228600" cy="76200"/>
          </a:xfrm>
          <a:prstGeom prst="rect">
            <a:avLst/>
          </a:prstGeom>
          <a:noFill/>
          <a:ln w="9525">
            <a:solidFill>
              <a:schemeClr val="tx1"/>
            </a:solidFill>
            <a:miter lim="800000"/>
            <a:headEnd/>
            <a:tailEnd/>
          </a:ln>
        </p:spPr>
        <p:txBody>
          <a:bodyPr wrap="none" anchor="ctr"/>
          <a:lstStyle/>
          <a:p>
            <a:endParaRPr lang="en-US"/>
          </a:p>
        </p:txBody>
      </p:sp>
      <p:sp>
        <p:nvSpPr>
          <p:cNvPr id="330891" name="Rectangle 139"/>
          <p:cNvSpPr>
            <a:spLocks noChangeArrowheads="1"/>
          </p:cNvSpPr>
          <p:nvPr/>
        </p:nvSpPr>
        <p:spPr bwMode="auto">
          <a:xfrm>
            <a:off x="7696200" y="6172200"/>
            <a:ext cx="228600" cy="76200"/>
          </a:xfrm>
          <a:prstGeom prst="rect">
            <a:avLst/>
          </a:prstGeom>
          <a:solidFill>
            <a:srgbClr val="CC3300"/>
          </a:solidFill>
          <a:ln w="9525">
            <a:noFill/>
            <a:miter lim="800000"/>
            <a:headEnd/>
            <a:tailEnd/>
          </a:ln>
        </p:spPr>
        <p:txBody>
          <a:bodyPr wrap="none" anchor="ctr"/>
          <a:lstStyle/>
          <a:p>
            <a:endParaRPr lang="en-US"/>
          </a:p>
        </p:txBody>
      </p:sp>
      <p:sp>
        <p:nvSpPr>
          <p:cNvPr id="330892" name="Rectangle 140"/>
          <p:cNvSpPr>
            <a:spLocks noChangeArrowheads="1"/>
          </p:cNvSpPr>
          <p:nvPr/>
        </p:nvSpPr>
        <p:spPr bwMode="auto">
          <a:xfrm>
            <a:off x="7696200" y="6172200"/>
            <a:ext cx="228600" cy="76200"/>
          </a:xfrm>
          <a:prstGeom prst="rect">
            <a:avLst/>
          </a:prstGeom>
          <a:noFill/>
          <a:ln w="9525">
            <a:solidFill>
              <a:schemeClr val="tx1"/>
            </a:solidFill>
            <a:miter lim="800000"/>
            <a:headEnd/>
            <a:tailEnd/>
          </a:ln>
        </p:spPr>
        <p:txBody>
          <a:bodyPr wrap="none" anchor="ctr"/>
          <a:lstStyle/>
          <a:p>
            <a:endParaRPr lang="en-US"/>
          </a:p>
        </p:txBody>
      </p:sp>
      <p:sp>
        <p:nvSpPr>
          <p:cNvPr id="54413" name="Rectangle 141"/>
          <p:cNvSpPr>
            <a:spLocks noChangeArrowheads="1"/>
          </p:cNvSpPr>
          <p:nvPr/>
        </p:nvSpPr>
        <p:spPr bwMode="auto">
          <a:xfrm>
            <a:off x="908050" y="6172200"/>
            <a:ext cx="1593850" cy="366713"/>
          </a:xfrm>
          <a:prstGeom prst="rect">
            <a:avLst/>
          </a:prstGeom>
          <a:noFill/>
          <a:ln w="9525">
            <a:noFill/>
            <a:miter lim="800000"/>
            <a:headEnd/>
            <a:tailEnd/>
          </a:ln>
        </p:spPr>
        <p:txBody>
          <a:bodyPr wrap="none">
            <a:spAutoFit/>
          </a:bodyPr>
          <a:lstStyle/>
          <a:p>
            <a:pPr algn="ctr">
              <a:spcBef>
                <a:spcPct val="0"/>
              </a:spcBef>
              <a:buSzTx/>
              <a:buFontTx/>
              <a:buNone/>
            </a:pPr>
            <a:r>
              <a:rPr lang="en-US" b="1" u="sng">
                <a:latin typeface="Arial" charset="0"/>
              </a:rPr>
              <a:t>Client/Server</a:t>
            </a:r>
          </a:p>
        </p:txBody>
      </p:sp>
      <p:sp>
        <p:nvSpPr>
          <p:cNvPr id="54414" name="Rectangle 142"/>
          <p:cNvSpPr>
            <a:spLocks noChangeArrowheads="1"/>
          </p:cNvSpPr>
          <p:nvPr/>
        </p:nvSpPr>
        <p:spPr bwMode="auto">
          <a:xfrm>
            <a:off x="6019800" y="6172200"/>
            <a:ext cx="1504950" cy="366713"/>
          </a:xfrm>
          <a:prstGeom prst="rect">
            <a:avLst/>
          </a:prstGeom>
          <a:noFill/>
          <a:ln w="9525">
            <a:noFill/>
            <a:miter lim="800000"/>
            <a:headEnd/>
            <a:tailEnd/>
          </a:ln>
        </p:spPr>
        <p:txBody>
          <a:bodyPr wrap="none">
            <a:spAutoFit/>
          </a:bodyPr>
          <a:lstStyle/>
          <a:p>
            <a:pPr algn="ctr">
              <a:spcBef>
                <a:spcPct val="0"/>
              </a:spcBef>
              <a:buSzTx/>
              <a:buFontTx/>
              <a:buNone/>
            </a:pPr>
            <a:r>
              <a:rPr lang="en-US" b="1" u="sng">
                <a:latin typeface="Arial" charset="0"/>
              </a:rPr>
              <a:t>Cooperative</a:t>
            </a:r>
          </a:p>
        </p:txBody>
      </p:sp>
      <p:sp>
        <p:nvSpPr>
          <p:cNvPr id="330895" name="Rectangle 143"/>
          <p:cNvSpPr>
            <a:spLocks noChangeArrowheads="1"/>
          </p:cNvSpPr>
          <p:nvPr/>
        </p:nvSpPr>
        <p:spPr bwMode="auto">
          <a:xfrm>
            <a:off x="990600" y="2286000"/>
            <a:ext cx="1600200" cy="679450"/>
          </a:xfrm>
          <a:prstGeom prst="rect">
            <a:avLst/>
          </a:prstGeom>
          <a:solidFill>
            <a:srgbClr val="FFFF99"/>
          </a:solidFill>
          <a:ln w="38100">
            <a:solidFill>
              <a:srgbClr val="CC3300"/>
            </a:solidFill>
            <a:miter lim="800000"/>
            <a:headEnd/>
            <a:tailEnd/>
          </a:ln>
          <a:effectLst>
            <a:outerShdw dist="35921" dir="2700000" algn="ctr" rotWithShape="0">
              <a:schemeClr val="bg2"/>
            </a:outerShdw>
          </a:effectLst>
        </p:spPr>
        <p:txBody>
          <a:bodyPr>
            <a:spAutoFit/>
          </a:bodyPr>
          <a:lstStyle/>
          <a:p>
            <a:pPr>
              <a:spcBef>
                <a:spcPct val="0"/>
              </a:spcBef>
              <a:buSzTx/>
              <a:buFontTx/>
              <a:buNone/>
              <a:defRPr/>
            </a:pPr>
            <a:r>
              <a:rPr lang="en-US" b="1">
                <a:latin typeface="Arial" charset="0"/>
              </a:rPr>
              <a:t>1. </a:t>
            </a:r>
            <a:r>
              <a:rPr lang="en-US" b="1">
                <a:solidFill>
                  <a:srgbClr val="CC3300"/>
                </a:solidFill>
                <a:latin typeface="Arial" charset="0"/>
              </a:rPr>
              <a:t>9h:52m</a:t>
            </a:r>
          </a:p>
          <a:p>
            <a:pPr>
              <a:spcBef>
                <a:spcPct val="0"/>
              </a:spcBef>
              <a:buSzTx/>
              <a:buFontTx/>
              <a:buNone/>
              <a:defRPr/>
            </a:pPr>
            <a:r>
              <a:rPr lang="en-US" b="1">
                <a:latin typeface="Arial" charset="0"/>
              </a:rPr>
              <a:t>2. </a:t>
            </a:r>
            <a:r>
              <a:rPr lang="en-US" b="1">
                <a:solidFill>
                  <a:srgbClr val="CC3300"/>
                </a:solidFill>
                <a:latin typeface="Arial" charset="0"/>
              </a:rPr>
              <a:t>14h:48m</a:t>
            </a:r>
          </a:p>
        </p:txBody>
      </p:sp>
      <p:sp>
        <p:nvSpPr>
          <p:cNvPr id="330896" name="Rectangle 144"/>
          <p:cNvSpPr>
            <a:spLocks noChangeArrowheads="1"/>
          </p:cNvSpPr>
          <p:nvPr/>
        </p:nvSpPr>
        <p:spPr bwMode="auto">
          <a:xfrm>
            <a:off x="6019800" y="2286000"/>
            <a:ext cx="1600200" cy="679450"/>
          </a:xfrm>
          <a:prstGeom prst="rect">
            <a:avLst/>
          </a:prstGeom>
          <a:solidFill>
            <a:srgbClr val="FFFF99"/>
          </a:solidFill>
          <a:ln w="38100">
            <a:solidFill>
              <a:srgbClr val="CC3300"/>
            </a:solidFill>
            <a:miter lim="800000"/>
            <a:headEnd/>
            <a:tailEnd/>
          </a:ln>
          <a:effectLst>
            <a:outerShdw dist="35921" dir="2700000" algn="ctr" rotWithShape="0">
              <a:schemeClr val="bg2"/>
            </a:outerShdw>
          </a:effectLst>
        </p:spPr>
        <p:txBody>
          <a:bodyPr>
            <a:spAutoFit/>
          </a:bodyPr>
          <a:lstStyle/>
          <a:p>
            <a:pPr>
              <a:spcBef>
                <a:spcPct val="0"/>
              </a:spcBef>
              <a:buSzTx/>
              <a:buFontTx/>
              <a:buNone/>
              <a:defRPr/>
            </a:pPr>
            <a:r>
              <a:rPr lang="en-US" b="1">
                <a:latin typeface="Arial" charset="0"/>
              </a:rPr>
              <a:t>1.</a:t>
            </a:r>
            <a:r>
              <a:rPr lang="en-US" b="1">
                <a:solidFill>
                  <a:srgbClr val="CC3300"/>
                </a:solidFill>
                <a:latin typeface="Arial" charset="0"/>
              </a:rPr>
              <a:t> 52s</a:t>
            </a:r>
          </a:p>
          <a:p>
            <a:pPr>
              <a:spcBef>
                <a:spcPct val="0"/>
              </a:spcBef>
              <a:buSzTx/>
              <a:buFontTx/>
              <a:buNone/>
              <a:defRPr/>
            </a:pPr>
            <a:r>
              <a:rPr lang="en-US" b="1">
                <a:latin typeface="Arial" charset="0"/>
              </a:rPr>
              <a:t>2.</a:t>
            </a:r>
            <a:r>
              <a:rPr lang="en-US" b="1">
                <a:solidFill>
                  <a:srgbClr val="CC3300"/>
                </a:solidFill>
                <a:latin typeface="Arial" charset="0"/>
              </a:rPr>
              <a:t> 09m:54s</a:t>
            </a:r>
          </a:p>
        </p:txBody>
      </p:sp>
      <p:sp>
        <p:nvSpPr>
          <p:cNvPr id="330897" name="Rectangle 145"/>
          <p:cNvSpPr>
            <a:spLocks noChangeArrowheads="1"/>
          </p:cNvSpPr>
          <p:nvPr/>
        </p:nvSpPr>
        <p:spPr bwMode="auto">
          <a:xfrm>
            <a:off x="2743200" y="1371600"/>
            <a:ext cx="3124200" cy="2327275"/>
          </a:xfrm>
          <a:prstGeom prst="rect">
            <a:avLst/>
          </a:prstGeom>
          <a:solidFill>
            <a:srgbClr val="FFFF99"/>
          </a:solidFill>
          <a:ln w="38100">
            <a:solidFill>
              <a:srgbClr val="CC3300"/>
            </a:solidFill>
            <a:miter lim="800000"/>
            <a:headEnd/>
            <a:tailEnd/>
          </a:ln>
          <a:effectLst>
            <a:outerShdw dist="35921" dir="2700000" algn="ctr" rotWithShape="0">
              <a:schemeClr val="bg2"/>
            </a:outerShdw>
          </a:effectLst>
        </p:spPr>
        <p:txBody>
          <a:bodyPr>
            <a:spAutoFit/>
          </a:bodyPr>
          <a:lstStyle/>
          <a:p>
            <a:pPr>
              <a:spcBef>
                <a:spcPct val="0"/>
              </a:spcBef>
              <a:buSzTx/>
              <a:buFontTx/>
              <a:buNone/>
              <a:defRPr/>
            </a:pPr>
            <a:r>
              <a:rPr lang="en-US">
                <a:latin typeface="Arial" charset="0"/>
              </a:rPr>
              <a:t>Source server: </a:t>
            </a:r>
            <a:r>
              <a:rPr lang="en-US" b="1">
                <a:solidFill>
                  <a:srgbClr val="CC3300"/>
                </a:solidFill>
                <a:latin typeface="Arial" charset="0"/>
              </a:rPr>
              <a:t>100 Mb/s</a:t>
            </a:r>
            <a:endParaRPr lang="en-US">
              <a:latin typeface="Arial" charset="0"/>
            </a:endParaRPr>
          </a:p>
          <a:p>
            <a:pPr>
              <a:spcBef>
                <a:spcPct val="0"/>
              </a:spcBef>
              <a:buSzTx/>
              <a:buFontTx/>
              <a:buNone/>
              <a:defRPr/>
            </a:pPr>
            <a:r>
              <a:rPr lang="en-US">
                <a:latin typeface="Arial" charset="0"/>
              </a:rPr>
              <a:t>Clients: </a:t>
            </a:r>
            <a:r>
              <a:rPr lang="en-US" b="1">
                <a:solidFill>
                  <a:srgbClr val="CC3300"/>
                </a:solidFill>
                <a:latin typeface="Arial" charset="0"/>
              </a:rPr>
              <a:t>10 Mb/s</a:t>
            </a:r>
            <a:endParaRPr lang="en-US">
              <a:latin typeface="Arial" charset="0"/>
            </a:endParaRPr>
          </a:p>
          <a:p>
            <a:pPr>
              <a:spcBef>
                <a:spcPct val="0"/>
              </a:spcBef>
              <a:buSzTx/>
              <a:buFontTx/>
              <a:buNone/>
              <a:defRPr/>
            </a:pPr>
            <a:r>
              <a:rPr lang="en-US" b="1" u="sng">
                <a:latin typeface="Arial" charset="0"/>
              </a:rPr>
              <a:t>1. Antivirus update</a:t>
            </a:r>
          </a:p>
          <a:p>
            <a:pPr>
              <a:spcBef>
                <a:spcPct val="0"/>
              </a:spcBef>
              <a:buSzTx/>
              <a:buFontTx/>
              <a:buNone/>
              <a:defRPr/>
            </a:pPr>
            <a:r>
              <a:rPr lang="en-US" b="1">
                <a:solidFill>
                  <a:srgbClr val="CC3300"/>
                </a:solidFill>
                <a:latin typeface="Arial" charset="0"/>
              </a:rPr>
              <a:t>100,000</a:t>
            </a:r>
            <a:r>
              <a:rPr lang="en-US">
                <a:latin typeface="Arial" charset="0"/>
              </a:rPr>
              <a:t> clients</a:t>
            </a:r>
          </a:p>
          <a:p>
            <a:pPr>
              <a:spcBef>
                <a:spcPct val="0"/>
              </a:spcBef>
              <a:buSzTx/>
              <a:buFontTx/>
              <a:buNone/>
              <a:defRPr/>
            </a:pPr>
            <a:r>
              <a:rPr lang="en-US">
                <a:latin typeface="Arial" charset="0"/>
              </a:rPr>
              <a:t>File: </a:t>
            </a:r>
            <a:r>
              <a:rPr lang="en-US" b="1">
                <a:solidFill>
                  <a:srgbClr val="CC3300"/>
                </a:solidFill>
                <a:latin typeface="Arial" charset="0"/>
              </a:rPr>
              <a:t>4 MB</a:t>
            </a:r>
          </a:p>
          <a:p>
            <a:pPr>
              <a:spcBef>
                <a:spcPct val="0"/>
              </a:spcBef>
              <a:buSzTx/>
              <a:buFontTx/>
              <a:buNone/>
              <a:defRPr/>
            </a:pPr>
            <a:r>
              <a:rPr lang="en-US" b="1" u="sng">
                <a:latin typeface="Arial" charset="0"/>
              </a:rPr>
              <a:t>2. Daily database update</a:t>
            </a:r>
          </a:p>
          <a:p>
            <a:pPr>
              <a:spcBef>
                <a:spcPct val="0"/>
              </a:spcBef>
              <a:buSzTx/>
              <a:buFontTx/>
              <a:buNone/>
              <a:defRPr/>
            </a:pPr>
            <a:r>
              <a:rPr lang="en-US" b="1">
                <a:solidFill>
                  <a:srgbClr val="CC3300"/>
                </a:solidFill>
                <a:latin typeface="Arial" charset="0"/>
              </a:rPr>
              <a:t>1000</a:t>
            </a:r>
            <a:r>
              <a:rPr lang="en-US">
                <a:latin typeface="Arial" charset="0"/>
              </a:rPr>
              <a:t> clients</a:t>
            </a:r>
          </a:p>
          <a:p>
            <a:pPr>
              <a:spcBef>
                <a:spcPct val="0"/>
              </a:spcBef>
              <a:buSzTx/>
              <a:buFontTx/>
              <a:buNone/>
              <a:defRPr/>
            </a:pPr>
            <a:r>
              <a:rPr lang="en-US">
                <a:latin typeface="Arial" charset="0"/>
              </a:rPr>
              <a:t>File: </a:t>
            </a:r>
            <a:r>
              <a:rPr lang="en-US" b="1">
                <a:solidFill>
                  <a:srgbClr val="CC3300"/>
                </a:solidFill>
                <a:latin typeface="Arial" charset="0"/>
              </a:rPr>
              <a:t>600 MB</a:t>
            </a:r>
          </a:p>
        </p:txBody>
      </p:sp>
      <p:pic>
        <p:nvPicPr>
          <p:cNvPr id="330901" name="Picture 149" descr="j0223542"/>
          <p:cNvPicPr>
            <a:picLocks noChangeAspect="1" noChangeArrowheads="1"/>
          </p:cNvPicPr>
          <p:nvPr/>
        </p:nvPicPr>
        <p:blipFill>
          <a:blip r:embed="rId4" cstate="print"/>
          <a:srcRect/>
          <a:stretch>
            <a:fillRect/>
          </a:stretch>
        </p:blipFill>
        <p:spPr bwMode="auto">
          <a:xfrm>
            <a:off x="1447800" y="3352800"/>
            <a:ext cx="636588" cy="860425"/>
          </a:xfrm>
          <a:prstGeom prst="rect">
            <a:avLst/>
          </a:prstGeom>
          <a:noFill/>
          <a:effectLst>
            <a:outerShdw dist="35921" dir="2700000" algn="ctr" rotWithShape="0">
              <a:srgbClr val="808080"/>
            </a:outerShdw>
          </a:effectLst>
        </p:spPr>
      </p:pic>
      <p:pic>
        <p:nvPicPr>
          <p:cNvPr id="330902" name="Picture 150" descr="j0223542"/>
          <p:cNvPicPr>
            <a:picLocks noChangeAspect="1" noChangeArrowheads="1"/>
          </p:cNvPicPr>
          <p:nvPr/>
        </p:nvPicPr>
        <p:blipFill>
          <a:blip r:embed="rId4" cstate="print"/>
          <a:srcRect/>
          <a:stretch>
            <a:fillRect/>
          </a:stretch>
        </p:blipFill>
        <p:spPr bwMode="auto">
          <a:xfrm>
            <a:off x="6477000" y="3352800"/>
            <a:ext cx="636588" cy="860425"/>
          </a:xfrm>
          <a:prstGeom prst="rect">
            <a:avLst/>
          </a:prstGeom>
          <a:noFill/>
          <a:effectLst>
            <a:outerShdw dist="35921" dir="2700000" algn="ctr" rotWithShape="0">
              <a:srgbClr val="808080"/>
            </a:outerShdw>
          </a:effectLst>
        </p:spPr>
      </p:pic>
      <p:sp>
        <p:nvSpPr>
          <p:cNvPr id="148" name="147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30755"/>
                                        </p:tgtEl>
                                        <p:attrNameLst>
                                          <p:attrName>style.opacity</p:attrName>
                                        </p:attrNameLst>
                                      </p:cBhvr>
                                      <p:to>
                                        <p:strVal val="0.5"/>
                                      </p:to>
                                    </p:set>
                                    <p:animEffect filter="image" prLst="opacity: 0.5">
                                      <p:cBhvr rctx="IE">
                                        <p:cTn id="7" dur="indefinite"/>
                                        <p:tgtEl>
                                          <p:spTgt spid="330755"/>
                                        </p:tgtEl>
                                      </p:cBhvr>
                                    </p:animEffect>
                                  </p:childTnLst>
                                </p:cTn>
                              </p:par>
                              <p:par>
                                <p:cTn id="8" presetID="9" presetClass="emph" presetSubtype="0" nodeType="withEffect">
                                  <p:stCondLst>
                                    <p:cond delay="0"/>
                                  </p:stCondLst>
                                  <p:childTnLst>
                                    <p:set>
                                      <p:cBhvr rctx="PPT">
                                        <p:cTn id="9" dur="indefinite"/>
                                        <p:tgtEl>
                                          <p:spTgt spid="330756"/>
                                        </p:tgtEl>
                                        <p:attrNameLst>
                                          <p:attrName>style.opacity</p:attrName>
                                        </p:attrNameLst>
                                      </p:cBhvr>
                                      <p:to>
                                        <p:strVal val="0.5"/>
                                      </p:to>
                                    </p:set>
                                    <p:animEffect filter="image" prLst="opacity: 0.5">
                                      <p:cBhvr rctx="IE">
                                        <p:cTn id="10" dur="indefinite"/>
                                        <p:tgtEl>
                                          <p:spTgt spid="330756"/>
                                        </p:tgtEl>
                                      </p:cBhvr>
                                    </p:animEffect>
                                  </p:childTnLst>
                                </p:cTn>
                              </p:par>
                              <p:par>
                                <p:cTn id="11" presetID="9" presetClass="emph" presetSubtype="0" nodeType="withEffect">
                                  <p:stCondLst>
                                    <p:cond delay="0"/>
                                  </p:stCondLst>
                                  <p:childTnLst>
                                    <p:set>
                                      <p:cBhvr rctx="PPT">
                                        <p:cTn id="12" dur="indefinite"/>
                                        <p:tgtEl>
                                          <p:spTgt spid="330757"/>
                                        </p:tgtEl>
                                        <p:attrNameLst>
                                          <p:attrName>style.opacity</p:attrName>
                                        </p:attrNameLst>
                                      </p:cBhvr>
                                      <p:to>
                                        <p:strVal val="0.5"/>
                                      </p:to>
                                    </p:set>
                                    <p:animEffect filter="image" prLst="opacity: 0.5">
                                      <p:cBhvr rctx="IE">
                                        <p:cTn id="13" dur="indefinite"/>
                                        <p:tgtEl>
                                          <p:spTgt spid="330757"/>
                                        </p:tgtEl>
                                      </p:cBhvr>
                                    </p:animEffect>
                                  </p:childTnLst>
                                </p:cTn>
                              </p:par>
                              <p:par>
                                <p:cTn id="14" presetID="9" presetClass="emph" presetSubtype="0" nodeType="withEffect">
                                  <p:stCondLst>
                                    <p:cond delay="0"/>
                                  </p:stCondLst>
                                  <p:childTnLst>
                                    <p:set>
                                      <p:cBhvr rctx="PPT">
                                        <p:cTn id="15" dur="indefinite"/>
                                        <p:tgtEl>
                                          <p:spTgt spid="330758"/>
                                        </p:tgtEl>
                                        <p:attrNameLst>
                                          <p:attrName>style.opacity</p:attrName>
                                        </p:attrNameLst>
                                      </p:cBhvr>
                                      <p:to>
                                        <p:strVal val="0.5"/>
                                      </p:to>
                                    </p:set>
                                    <p:animEffect filter="image" prLst="opacity: 0.5">
                                      <p:cBhvr rctx="IE">
                                        <p:cTn id="16" dur="indefinite"/>
                                        <p:tgtEl>
                                          <p:spTgt spid="330758"/>
                                        </p:tgtEl>
                                      </p:cBhvr>
                                    </p:animEffect>
                                  </p:childTnLst>
                                </p:cTn>
                              </p:par>
                              <p:par>
                                <p:cTn id="17" presetID="9" presetClass="emph" presetSubtype="0" nodeType="withEffect">
                                  <p:stCondLst>
                                    <p:cond delay="0"/>
                                  </p:stCondLst>
                                  <p:childTnLst>
                                    <p:set>
                                      <p:cBhvr rctx="PPT">
                                        <p:cTn id="18" dur="indefinite"/>
                                        <p:tgtEl>
                                          <p:spTgt spid="330759"/>
                                        </p:tgtEl>
                                        <p:attrNameLst>
                                          <p:attrName>style.opacity</p:attrName>
                                        </p:attrNameLst>
                                      </p:cBhvr>
                                      <p:to>
                                        <p:strVal val="0.5"/>
                                      </p:to>
                                    </p:set>
                                    <p:animEffect filter="image" prLst="opacity: 0.5">
                                      <p:cBhvr rctx="IE">
                                        <p:cTn id="19" dur="indefinite"/>
                                        <p:tgtEl>
                                          <p:spTgt spid="330759"/>
                                        </p:tgtEl>
                                      </p:cBhvr>
                                    </p:animEffect>
                                  </p:childTnLst>
                                </p:cTn>
                              </p:par>
                              <p:par>
                                <p:cTn id="20" presetID="9" presetClass="emph" presetSubtype="0" nodeType="withEffect">
                                  <p:stCondLst>
                                    <p:cond delay="0"/>
                                  </p:stCondLst>
                                  <p:childTnLst>
                                    <p:set>
                                      <p:cBhvr rctx="PPT">
                                        <p:cTn id="21" dur="indefinite"/>
                                        <p:tgtEl>
                                          <p:spTgt spid="330760"/>
                                        </p:tgtEl>
                                        <p:attrNameLst>
                                          <p:attrName>style.opacity</p:attrName>
                                        </p:attrNameLst>
                                      </p:cBhvr>
                                      <p:to>
                                        <p:strVal val="0.5"/>
                                      </p:to>
                                    </p:set>
                                    <p:animEffect filter="image" prLst="opacity: 0.5">
                                      <p:cBhvr rctx="IE">
                                        <p:cTn id="22" dur="indefinite"/>
                                        <p:tgtEl>
                                          <p:spTgt spid="330760"/>
                                        </p:tgtEl>
                                      </p:cBhvr>
                                    </p:animEffect>
                                  </p:childTnLst>
                                </p:cTn>
                              </p:par>
                              <p:par>
                                <p:cTn id="23" presetID="9" presetClass="emph" presetSubtype="0" nodeType="withEffect">
                                  <p:stCondLst>
                                    <p:cond delay="0"/>
                                  </p:stCondLst>
                                  <p:childTnLst>
                                    <p:set>
                                      <p:cBhvr rctx="PPT">
                                        <p:cTn id="24" dur="indefinite"/>
                                        <p:tgtEl>
                                          <p:spTgt spid="330761"/>
                                        </p:tgtEl>
                                        <p:attrNameLst>
                                          <p:attrName>style.opacity</p:attrName>
                                        </p:attrNameLst>
                                      </p:cBhvr>
                                      <p:to>
                                        <p:strVal val="0.5"/>
                                      </p:to>
                                    </p:set>
                                    <p:animEffect filter="image" prLst="opacity: 0.5">
                                      <p:cBhvr rctx="IE">
                                        <p:cTn id="25" dur="indefinite"/>
                                        <p:tgtEl>
                                          <p:spTgt spid="330761"/>
                                        </p:tgtEl>
                                      </p:cBhvr>
                                    </p:animEffect>
                                  </p:childTnLst>
                                </p:cTn>
                              </p:par>
                              <p:par>
                                <p:cTn id="26" presetID="9" presetClass="emph" presetSubtype="0" nodeType="withEffect">
                                  <p:stCondLst>
                                    <p:cond delay="0"/>
                                  </p:stCondLst>
                                  <p:childTnLst>
                                    <p:set>
                                      <p:cBhvr rctx="PPT">
                                        <p:cTn id="27" dur="indefinite"/>
                                        <p:tgtEl>
                                          <p:spTgt spid="330762"/>
                                        </p:tgtEl>
                                        <p:attrNameLst>
                                          <p:attrName>style.opacity</p:attrName>
                                        </p:attrNameLst>
                                      </p:cBhvr>
                                      <p:to>
                                        <p:strVal val="0.5"/>
                                      </p:to>
                                    </p:set>
                                    <p:animEffect filter="image" prLst="opacity: 0.5">
                                      <p:cBhvr rctx="IE">
                                        <p:cTn id="28" dur="indefinite"/>
                                        <p:tgtEl>
                                          <p:spTgt spid="330762"/>
                                        </p:tgtEl>
                                      </p:cBhvr>
                                    </p:animEffect>
                                  </p:childTnLst>
                                </p:cTn>
                              </p:par>
                              <p:par>
                                <p:cTn id="29" presetID="9" presetClass="emph" presetSubtype="0" nodeType="withEffect">
                                  <p:stCondLst>
                                    <p:cond delay="0"/>
                                  </p:stCondLst>
                                  <p:childTnLst>
                                    <p:set>
                                      <p:cBhvr rctx="PPT">
                                        <p:cTn id="30" dur="indefinite"/>
                                        <p:tgtEl>
                                          <p:spTgt spid="330763"/>
                                        </p:tgtEl>
                                        <p:attrNameLst>
                                          <p:attrName>style.opacity</p:attrName>
                                        </p:attrNameLst>
                                      </p:cBhvr>
                                      <p:to>
                                        <p:strVal val="0.5"/>
                                      </p:to>
                                    </p:set>
                                    <p:animEffect filter="image" prLst="opacity: 0.5">
                                      <p:cBhvr rctx="IE">
                                        <p:cTn id="31" dur="indefinite"/>
                                        <p:tgtEl>
                                          <p:spTgt spid="330763"/>
                                        </p:tgtEl>
                                      </p:cBhvr>
                                    </p:animEffect>
                                  </p:childTnLst>
                                </p:cTn>
                              </p:par>
                              <p:par>
                                <p:cTn id="32" presetID="9" presetClass="emph" presetSubtype="0" nodeType="withEffect">
                                  <p:stCondLst>
                                    <p:cond delay="0"/>
                                  </p:stCondLst>
                                  <p:childTnLst>
                                    <p:set>
                                      <p:cBhvr rctx="PPT">
                                        <p:cTn id="33" dur="indefinite"/>
                                        <p:tgtEl>
                                          <p:spTgt spid="330764"/>
                                        </p:tgtEl>
                                        <p:attrNameLst>
                                          <p:attrName>style.opacity</p:attrName>
                                        </p:attrNameLst>
                                      </p:cBhvr>
                                      <p:to>
                                        <p:strVal val="0.5"/>
                                      </p:to>
                                    </p:set>
                                    <p:animEffect filter="image" prLst="opacity: 0.5">
                                      <p:cBhvr rctx="IE">
                                        <p:cTn id="34" dur="indefinite"/>
                                        <p:tgtEl>
                                          <p:spTgt spid="330764"/>
                                        </p:tgtEl>
                                      </p:cBhvr>
                                    </p:animEffect>
                                  </p:childTnLst>
                                </p:cTn>
                              </p:par>
                              <p:par>
                                <p:cTn id="35" presetID="9" presetClass="emph" presetSubtype="0" nodeType="withEffect">
                                  <p:stCondLst>
                                    <p:cond delay="0"/>
                                  </p:stCondLst>
                                  <p:childTnLst>
                                    <p:set>
                                      <p:cBhvr rctx="PPT">
                                        <p:cTn id="36" dur="indefinite"/>
                                        <p:tgtEl>
                                          <p:spTgt spid="330765"/>
                                        </p:tgtEl>
                                        <p:attrNameLst>
                                          <p:attrName>style.opacity</p:attrName>
                                        </p:attrNameLst>
                                      </p:cBhvr>
                                      <p:to>
                                        <p:strVal val="0.5"/>
                                      </p:to>
                                    </p:set>
                                    <p:animEffect filter="image" prLst="opacity: 0.5">
                                      <p:cBhvr rctx="IE">
                                        <p:cTn id="37" dur="indefinite"/>
                                        <p:tgtEl>
                                          <p:spTgt spid="330765"/>
                                        </p:tgtEl>
                                      </p:cBhvr>
                                    </p:animEffect>
                                  </p:childTnLst>
                                </p:cTn>
                              </p:par>
                              <p:par>
                                <p:cTn id="38" presetID="9" presetClass="emph" presetSubtype="0" nodeType="withEffect">
                                  <p:stCondLst>
                                    <p:cond delay="0"/>
                                  </p:stCondLst>
                                  <p:childTnLst>
                                    <p:set>
                                      <p:cBhvr rctx="PPT">
                                        <p:cTn id="39" dur="indefinite"/>
                                        <p:tgtEl>
                                          <p:spTgt spid="330766"/>
                                        </p:tgtEl>
                                        <p:attrNameLst>
                                          <p:attrName>style.opacity</p:attrName>
                                        </p:attrNameLst>
                                      </p:cBhvr>
                                      <p:to>
                                        <p:strVal val="0.5"/>
                                      </p:to>
                                    </p:set>
                                    <p:animEffect filter="image" prLst="opacity: 0.5">
                                      <p:cBhvr rctx="IE">
                                        <p:cTn id="40" dur="indefinite"/>
                                        <p:tgtEl>
                                          <p:spTgt spid="330766"/>
                                        </p:tgtEl>
                                      </p:cBhvr>
                                    </p:animEffect>
                                  </p:childTnLst>
                                </p:cTn>
                              </p:par>
                              <p:par>
                                <p:cTn id="41" presetID="9" presetClass="emph" presetSubtype="0" nodeType="withEffect">
                                  <p:stCondLst>
                                    <p:cond delay="0"/>
                                  </p:stCondLst>
                                  <p:childTnLst>
                                    <p:set>
                                      <p:cBhvr rctx="PPT">
                                        <p:cTn id="42" dur="indefinite"/>
                                        <p:tgtEl>
                                          <p:spTgt spid="330767"/>
                                        </p:tgtEl>
                                        <p:attrNameLst>
                                          <p:attrName>style.opacity</p:attrName>
                                        </p:attrNameLst>
                                      </p:cBhvr>
                                      <p:to>
                                        <p:strVal val="0.5"/>
                                      </p:to>
                                    </p:set>
                                    <p:animEffect filter="image" prLst="opacity: 0.5">
                                      <p:cBhvr rctx="IE">
                                        <p:cTn id="43" dur="indefinite"/>
                                        <p:tgtEl>
                                          <p:spTgt spid="330767"/>
                                        </p:tgtEl>
                                      </p:cBhvr>
                                    </p:animEffect>
                                  </p:childTnLst>
                                </p:cTn>
                              </p:par>
                              <p:par>
                                <p:cTn id="44" presetID="9" presetClass="emph" presetSubtype="0" nodeType="withEffect">
                                  <p:stCondLst>
                                    <p:cond delay="0"/>
                                  </p:stCondLst>
                                  <p:childTnLst>
                                    <p:set>
                                      <p:cBhvr rctx="PPT">
                                        <p:cTn id="45" dur="indefinite"/>
                                        <p:tgtEl>
                                          <p:spTgt spid="330768"/>
                                        </p:tgtEl>
                                        <p:attrNameLst>
                                          <p:attrName>style.opacity</p:attrName>
                                        </p:attrNameLst>
                                      </p:cBhvr>
                                      <p:to>
                                        <p:strVal val="0.5"/>
                                      </p:to>
                                    </p:set>
                                    <p:animEffect filter="image" prLst="opacity: 0.5">
                                      <p:cBhvr rctx="IE">
                                        <p:cTn id="46" dur="indefinite"/>
                                        <p:tgtEl>
                                          <p:spTgt spid="330768"/>
                                        </p:tgtEl>
                                      </p:cBhvr>
                                    </p:animEffect>
                                  </p:childTnLst>
                                </p:cTn>
                              </p:par>
                              <p:par>
                                <p:cTn id="47" presetID="9" presetClass="emph" presetSubtype="0" nodeType="withEffect">
                                  <p:stCondLst>
                                    <p:cond delay="0"/>
                                  </p:stCondLst>
                                  <p:childTnLst>
                                    <p:set>
                                      <p:cBhvr rctx="PPT">
                                        <p:cTn id="48" dur="indefinite"/>
                                        <p:tgtEl>
                                          <p:spTgt spid="330769"/>
                                        </p:tgtEl>
                                        <p:attrNameLst>
                                          <p:attrName>style.opacity</p:attrName>
                                        </p:attrNameLst>
                                      </p:cBhvr>
                                      <p:to>
                                        <p:strVal val="0.5"/>
                                      </p:to>
                                    </p:set>
                                    <p:animEffect filter="image" prLst="opacity: 0.5">
                                      <p:cBhvr rctx="IE">
                                        <p:cTn id="49" dur="indefinite"/>
                                        <p:tgtEl>
                                          <p:spTgt spid="330769"/>
                                        </p:tgtEl>
                                      </p:cBhvr>
                                    </p:animEffect>
                                  </p:childTnLst>
                                </p:cTn>
                              </p:par>
                              <p:par>
                                <p:cTn id="50" presetID="9" presetClass="emph" presetSubtype="0" nodeType="withEffect">
                                  <p:stCondLst>
                                    <p:cond delay="0"/>
                                  </p:stCondLst>
                                  <p:childTnLst>
                                    <p:set>
                                      <p:cBhvr rctx="PPT">
                                        <p:cTn id="51" dur="indefinite"/>
                                        <p:tgtEl>
                                          <p:spTgt spid="330815"/>
                                        </p:tgtEl>
                                        <p:attrNameLst>
                                          <p:attrName>style.opacity</p:attrName>
                                        </p:attrNameLst>
                                      </p:cBhvr>
                                      <p:to>
                                        <p:strVal val="0.5"/>
                                      </p:to>
                                    </p:set>
                                    <p:animEffect filter="image" prLst="opacity: 0.5">
                                      <p:cBhvr rctx="IE">
                                        <p:cTn id="52" dur="indefinite"/>
                                        <p:tgtEl>
                                          <p:spTgt spid="330815"/>
                                        </p:tgtEl>
                                      </p:cBhvr>
                                    </p:animEffect>
                                  </p:childTnLst>
                                </p:cTn>
                              </p:par>
                              <p:par>
                                <p:cTn id="53" presetID="9" presetClass="emph" presetSubtype="0" nodeType="withEffect">
                                  <p:stCondLst>
                                    <p:cond delay="0"/>
                                  </p:stCondLst>
                                  <p:childTnLst>
                                    <p:set>
                                      <p:cBhvr rctx="PPT">
                                        <p:cTn id="54" dur="indefinite"/>
                                        <p:tgtEl>
                                          <p:spTgt spid="330816"/>
                                        </p:tgtEl>
                                        <p:attrNameLst>
                                          <p:attrName>style.opacity</p:attrName>
                                        </p:attrNameLst>
                                      </p:cBhvr>
                                      <p:to>
                                        <p:strVal val="0.5"/>
                                      </p:to>
                                    </p:set>
                                    <p:animEffect filter="image" prLst="opacity: 0.5">
                                      <p:cBhvr rctx="IE">
                                        <p:cTn id="55" dur="indefinite"/>
                                        <p:tgtEl>
                                          <p:spTgt spid="330816"/>
                                        </p:tgtEl>
                                      </p:cBhvr>
                                    </p:animEffect>
                                  </p:childTnLst>
                                </p:cTn>
                              </p:par>
                              <p:par>
                                <p:cTn id="56" presetID="9" presetClass="emph" presetSubtype="0" nodeType="withEffect">
                                  <p:stCondLst>
                                    <p:cond delay="0"/>
                                  </p:stCondLst>
                                  <p:childTnLst>
                                    <p:set>
                                      <p:cBhvr rctx="PPT">
                                        <p:cTn id="57" dur="indefinite"/>
                                        <p:tgtEl>
                                          <p:spTgt spid="330817"/>
                                        </p:tgtEl>
                                        <p:attrNameLst>
                                          <p:attrName>style.opacity</p:attrName>
                                        </p:attrNameLst>
                                      </p:cBhvr>
                                      <p:to>
                                        <p:strVal val="0.5"/>
                                      </p:to>
                                    </p:set>
                                    <p:animEffect filter="image" prLst="opacity: 0.5">
                                      <p:cBhvr rctx="IE">
                                        <p:cTn id="58" dur="indefinite"/>
                                        <p:tgtEl>
                                          <p:spTgt spid="330817"/>
                                        </p:tgtEl>
                                      </p:cBhvr>
                                    </p:animEffect>
                                  </p:childTnLst>
                                </p:cTn>
                              </p:par>
                              <p:par>
                                <p:cTn id="59" presetID="9" presetClass="emph" presetSubtype="0" nodeType="withEffect">
                                  <p:stCondLst>
                                    <p:cond delay="0"/>
                                  </p:stCondLst>
                                  <p:childTnLst>
                                    <p:set>
                                      <p:cBhvr rctx="PPT">
                                        <p:cTn id="60" dur="indefinite"/>
                                        <p:tgtEl>
                                          <p:spTgt spid="330818"/>
                                        </p:tgtEl>
                                        <p:attrNameLst>
                                          <p:attrName>style.opacity</p:attrName>
                                        </p:attrNameLst>
                                      </p:cBhvr>
                                      <p:to>
                                        <p:strVal val="0.5"/>
                                      </p:to>
                                    </p:set>
                                    <p:animEffect filter="image" prLst="opacity: 0.5">
                                      <p:cBhvr rctx="IE">
                                        <p:cTn id="61" dur="indefinite"/>
                                        <p:tgtEl>
                                          <p:spTgt spid="330818"/>
                                        </p:tgtEl>
                                      </p:cBhvr>
                                    </p:animEffect>
                                  </p:childTnLst>
                                </p:cTn>
                              </p:par>
                              <p:par>
                                <p:cTn id="62" presetID="9" presetClass="emph" presetSubtype="0" nodeType="withEffect">
                                  <p:stCondLst>
                                    <p:cond delay="0"/>
                                  </p:stCondLst>
                                  <p:childTnLst>
                                    <p:set>
                                      <p:cBhvr rctx="PPT">
                                        <p:cTn id="63" dur="indefinite"/>
                                        <p:tgtEl>
                                          <p:spTgt spid="330819"/>
                                        </p:tgtEl>
                                        <p:attrNameLst>
                                          <p:attrName>style.opacity</p:attrName>
                                        </p:attrNameLst>
                                      </p:cBhvr>
                                      <p:to>
                                        <p:strVal val="0.5"/>
                                      </p:to>
                                    </p:set>
                                    <p:animEffect filter="image" prLst="opacity: 0.5">
                                      <p:cBhvr rctx="IE">
                                        <p:cTn id="64" dur="indefinite"/>
                                        <p:tgtEl>
                                          <p:spTgt spid="330819"/>
                                        </p:tgtEl>
                                      </p:cBhvr>
                                    </p:animEffect>
                                  </p:childTnLst>
                                </p:cTn>
                              </p:par>
                              <p:par>
                                <p:cTn id="65" presetID="9" presetClass="emph" presetSubtype="0" nodeType="withEffect">
                                  <p:stCondLst>
                                    <p:cond delay="0"/>
                                  </p:stCondLst>
                                  <p:childTnLst>
                                    <p:set>
                                      <p:cBhvr rctx="PPT">
                                        <p:cTn id="66" dur="indefinite"/>
                                        <p:tgtEl>
                                          <p:spTgt spid="330820"/>
                                        </p:tgtEl>
                                        <p:attrNameLst>
                                          <p:attrName>style.opacity</p:attrName>
                                        </p:attrNameLst>
                                      </p:cBhvr>
                                      <p:to>
                                        <p:strVal val="0.5"/>
                                      </p:to>
                                    </p:set>
                                    <p:animEffect filter="image" prLst="opacity: 0.5">
                                      <p:cBhvr rctx="IE">
                                        <p:cTn id="67" dur="indefinite"/>
                                        <p:tgtEl>
                                          <p:spTgt spid="330820"/>
                                        </p:tgtEl>
                                      </p:cBhvr>
                                    </p:animEffect>
                                  </p:childTnLst>
                                </p:cTn>
                              </p:par>
                              <p:par>
                                <p:cTn id="68" presetID="9" presetClass="emph" presetSubtype="0" nodeType="withEffect">
                                  <p:stCondLst>
                                    <p:cond delay="0"/>
                                  </p:stCondLst>
                                  <p:childTnLst>
                                    <p:set>
                                      <p:cBhvr rctx="PPT">
                                        <p:cTn id="69" dur="indefinite"/>
                                        <p:tgtEl>
                                          <p:spTgt spid="330821"/>
                                        </p:tgtEl>
                                        <p:attrNameLst>
                                          <p:attrName>style.opacity</p:attrName>
                                        </p:attrNameLst>
                                      </p:cBhvr>
                                      <p:to>
                                        <p:strVal val="0.5"/>
                                      </p:to>
                                    </p:set>
                                    <p:animEffect filter="image" prLst="opacity: 0.5">
                                      <p:cBhvr rctx="IE">
                                        <p:cTn id="70" dur="indefinite"/>
                                        <p:tgtEl>
                                          <p:spTgt spid="330821"/>
                                        </p:tgtEl>
                                      </p:cBhvr>
                                    </p:animEffect>
                                  </p:childTnLst>
                                </p:cTn>
                              </p:par>
                              <p:par>
                                <p:cTn id="71" presetID="9" presetClass="emph" presetSubtype="0" nodeType="withEffect">
                                  <p:stCondLst>
                                    <p:cond delay="0"/>
                                  </p:stCondLst>
                                  <p:childTnLst>
                                    <p:set>
                                      <p:cBhvr rctx="PPT">
                                        <p:cTn id="72" dur="indefinite"/>
                                        <p:tgtEl>
                                          <p:spTgt spid="330822"/>
                                        </p:tgtEl>
                                        <p:attrNameLst>
                                          <p:attrName>style.opacity</p:attrName>
                                        </p:attrNameLst>
                                      </p:cBhvr>
                                      <p:to>
                                        <p:strVal val="0.5"/>
                                      </p:to>
                                    </p:set>
                                    <p:animEffect filter="image" prLst="opacity: 0.5">
                                      <p:cBhvr rctx="IE">
                                        <p:cTn id="73" dur="indefinite"/>
                                        <p:tgtEl>
                                          <p:spTgt spid="330822"/>
                                        </p:tgtEl>
                                      </p:cBhvr>
                                    </p:animEffect>
                                  </p:childTnLst>
                                </p:cTn>
                              </p:par>
                              <p:par>
                                <p:cTn id="74" presetID="9" presetClass="emph" presetSubtype="0" nodeType="withEffect">
                                  <p:stCondLst>
                                    <p:cond delay="0"/>
                                  </p:stCondLst>
                                  <p:childTnLst>
                                    <p:set>
                                      <p:cBhvr rctx="PPT">
                                        <p:cTn id="75" dur="indefinite"/>
                                        <p:tgtEl>
                                          <p:spTgt spid="330823"/>
                                        </p:tgtEl>
                                        <p:attrNameLst>
                                          <p:attrName>style.opacity</p:attrName>
                                        </p:attrNameLst>
                                      </p:cBhvr>
                                      <p:to>
                                        <p:strVal val="0.5"/>
                                      </p:to>
                                    </p:set>
                                    <p:animEffect filter="image" prLst="opacity: 0.5">
                                      <p:cBhvr rctx="IE">
                                        <p:cTn id="76" dur="indefinite"/>
                                        <p:tgtEl>
                                          <p:spTgt spid="330823"/>
                                        </p:tgtEl>
                                      </p:cBhvr>
                                    </p:animEffect>
                                  </p:childTnLst>
                                </p:cTn>
                              </p:par>
                              <p:par>
                                <p:cTn id="77" presetID="9" presetClass="emph" presetSubtype="0" nodeType="withEffect">
                                  <p:stCondLst>
                                    <p:cond delay="0"/>
                                  </p:stCondLst>
                                  <p:childTnLst>
                                    <p:set>
                                      <p:cBhvr rctx="PPT">
                                        <p:cTn id="78" dur="indefinite"/>
                                        <p:tgtEl>
                                          <p:spTgt spid="330824"/>
                                        </p:tgtEl>
                                        <p:attrNameLst>
                                          <p:attrName>style.opacity</p:attrName>
                                        </p:attrNameLst>
                                      </p:cBhvr>
                                      <p:to>
                                        <p:strVal val="0.5"/>
                                      </p:to>
                                    </p:set>
                                    <p:animEffect filter="image" prLst="opacity: 0.5">
                                      <p:cBhvr rctx="IE">
                                        <p:cTn id="79" dur="indefinite"/>
                                        <p:tgtEl>
                                          <p:spTgt spid="330824"/>
                                        </p:tgtEl>
                                      </p:cBhvr>
                                    </p:animEffect>
                                  </p:childTnLst>
                                </p:cTn>
                              </p:par>
                              <p:par>
                                <p:cTn id="80" presetID="9" presetClass="emph" presetSubtype="0" nodeType="withEffect">
                                  <p:stCondLst>
                                    <p:cond delay="0"/>
                                  </p:stCondLst>
                                  <p:childTnLst>
                                    <p:set>
                                      <p:cBhvr rctx="PPT">
                                        <p:cTn id="81" dur="indefinite"/>
                                        <p:tgtEl>
                                          <p:spTgt spid="330825"/>
                                        </p:tgtEl>
                                        <p:attrNameLst>
                                          <p:attrName>style.opacity</p:attrName>
                                        </p:attrNameLst>
                                      </p:cBhvr>
                                      <p:to>
                                        <p:strVal val="0.5"/>
                                      </p:to>
                                    </p:set>
                                    <p:animEffect filter="image" prLst="opacity: 0.5">
                                      <p:cBhvr rctx="IE">
                                        <p:cTn id="82" dur="indefinite"/>
                                        <p:tgtEl>
                                          <p:spTgt spid="330825"/>
                                        </p:tgtEl>
                                      </p:cBhvr>
                                    </p:animEffect>
                                  </p:childTnLst>
                                </p:cTn>
                              </p:par>
                              <p:par>
                                <p:cTn id="83" presetID="9" presetClass="emph" presetSubtype="0" nodeType="withEffect">
                                  <p:stCondLst>
                                    <p:cond delay="0"/>
                                  </p:stCondLst>
                                  <p:childTnLst>
                                    <p:set>
                                      <p:cBhvr rctx="PPT">
                                        <p:cTn id="84" dur="indefinite"/>
                                        <p:tgtEl>
                                          <p:spTgt spid="330826"/>
                                        </p:tgtEl>
                                        <p:attrNameLst>
                                          <p:attrName>style.opacity</p:attrName>
                                        </p:attrNameLst>
                                      </p:cBhvr>
                                      <p:to>
                                        <p:strVal val="0.5"/>
                                      </p:to>
                                    </p:set>
                                    <p:animEffect filter="image" prLst="opacity: 0.5">
                                      <p:cBhvr rctx="IE">
                                        <p:cTn id="85" dur="indefinite"/>
                                        <p:tgtEl>
                                          <p:spTgt spid="330826"/>
                                        </p:tgtEl>
                                      </p:cBhvr>
                                    </p:animEffect>
                                  </p:childTnLst>
                                </p:cTn>
                              </p:par>
                              <p:par>
                                <p:cTn id="86" presetID="9" presetClass="emph" presetSubtype="0" nodeType="withEffect">
                                  <p:stCondLst>
                                    <p:cond delay="0"/>
                                  </p:stCondLst>
                                  <p:childTnLst>
                                    <p:set>
                                      <p:cBhvr rctx="PPT">
                                        <p:cTn id="87" dur="indefinite"/>
                                        <p:tgtEl>
                                          <p:spTgt spid="330827"/>
                                        </p:tgtEl>
                                        <p:attrNameLst>
                                          <p:attrName>style.opacity</p:attrName>
                                        </p:attrNameLst>
                                      </p:cBhvr>
                                      <p:to>
                                        <p:strVal val="0.5"/>
                                      </p:to>
                                    </p:set>
                                    <p:animEffect filter="image" prLst="opacity: 0.5">
                                      <p:cBhvr rctx="IE">
                                        <p:cTn id="88" dur="indefinite"/>
                                        <p:tgtEl>
                                          <p:spTgt spid="330827"/>
                                        </p:tgtEl>
                                      </p:cBhvr>
                                    </p:animEffect>
                                  </p:childTnLst>
                                </p:cTn>
                              </p:par>
                              <p:par>
                                <p:cTn id="89" presetID="9" presetClass="emph" presetSubtype="0" nodeType="withEffect">
                                  <p:stCondLst>
                                    <p:cond delay="0"/>
                                  </p:stCondLst>
                                  <p:childTnLst>
                                    <p:set>
                                      <p:cBhvr rctx="PPT">
                                        <p:cTn id="90" dur="indefinite"/>
                                        <p:tgtEl>
                                          <p:spTgt spid="330828"/>
                                        </p:tgtEl>
                                        <p:attrNameLst>
                                          <p:attrName>style.opacity</p:attrName>
                                        </p:attrNameLst>
                                      </p:cBhvr>
                                      <p:to>
                                        <p:strVal val="0.5"/>
                                      </p:to>
                                    </p:set>
                                    <p:animEffect filter="image" prLst="opacity: 0.5">
                                      <p:cBhvr rctx="IE">
                                        <p:cTn id="91" dur="indefinite"/>
                                        <p:tgtEl>
                                          <p:spTgt spid="330828"/>
                                        </p:tgtEl>
                                      </p:cBhvr>
                                    </p:animEffect>
                                  </p:childTnLst>
                                </p:cTn>
                              </p:par>
                              <p:par>
                                <p:cTn id="92" presetID="9" presetClass="emph" presetSubtype="0" nodeType="withEffect">
                                  <p:stCondLst>
                                    <p:cond delay="0"/>
                                  </p:stCondLst>
                                  <p:childTnLst>
                                    <p:set>
                                      <p:cBhvr rctx="PPT">
                                        <p:cTn id="93" dur="indefinite"/>
                                        <p:tgtEl>
                                          <p:spTgt spid="330829"/>
                                        </p:tgtEl>
                                        <p:attrNameLst>
                                          <p:attrName>style.opacity</p:attrName>
                                        </p:attrNameLst>
                                      </p:cBhvr>
                                      <p:to>
                                        <p:strVal val="0.5"/>
                                      </p:to>
                                    </p:set>
                                    <p:animEffect filter="image" prLst="opacity: 0.5">
                                      <p:cBhvr rctx="IE">
                                        <p:cTn id="94" dur="indefinite"/>
                                        <p:tgtEl>
                                          <p:spTgt spid="33082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330770"/>
                                        </p:tgtEl>
                                        <p:attrNameLst>
                                          <p:attrName>style.visibility</p:attrName>
                                        </p:attrNameLst>
                                      </p:cBhvr>
                                      <p:to>
                                        <p:strVal val="visible"/>
                                      </p:to>
                                    </p:set>
                                    <p:animEffect transition="in" filter="wipe(up)">
                                      <p:cBhvr>
                                        <p:cTn id="99" dur="500"/>
                                        <p:tgtEl>
                                          <p:spTgt spid="330770"/>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330771"/>
                                        </p:tgtEl>
                                        <p:attrNameLst>
                                          <p:attrName>style.visibility</p:attrName>
                                        </p:attrNameLst>
                                      </p:cBhvr>
                                      <p:to>
                                        <p:strVal val="visible"/>
                                      </p:to>
                                    </p:set>
                                    <p:animEffect transition="in" filter="wipe(up)">
                                      <p:cBhvr>
                                        <p:cTn id="102" dur="500"/>
                                        <p:tgtEl>
                                          <p:spTgt spid="330771"/>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330772"/>
                                        </p:tgtEl>
                                        <p:attrNameLst>
                                          <p:attrName>style.visibility</p:attrName>
                                        </p:attrNameLst>
                                      </p:cBhvr>
                                      <p:to>
                                        <p:strVal val="visible"/>
                                      </p:to>
                                    </p:set>
                                    <p:animEffect transition="in" filter="wipe(up)">
                                      <p:cBhvr>
                                        <p:cTn id="105" dur="500"/>
                                        <p:tgtEl>
                                          <p:spTgt spid="330772"/>
                                        </p:tgtEl>
                                      </p:cBhvr>
                                    </p:animEffect>
                                  </p:childTnLst>
                                </p:cTn>
                              </p:par>
                            </p:childTnLst>
                          </p:cTn>
                        </p:par>
                        <p:par>
                          <p:cTn id="106" fill="hold">
                            <p:stCondLst>
                              <p:cond delay="500"/>
                            </p:stCondLst>
                            <p:childTnLst>
                              <p:par>
                                <p:cTn id="107" presetID="1" presetClass="entr" presetSubtype="0" fill="hold" grpId="0" nodeType="afterEffect">
                                  <p:stCondLst>
                                    <p:cond delay="0"/>
                                  </p:stCondLst>
                                  <p:childTnLst>
                                    <p:set>
                                      <p:cBhvr>
                                        <p:cTn id="108" dur="1" fill="hold">
                                          <p:stCondLst>
                                            <p:cond delay="0"/>
                                          </p:stCondLst>
                                        </p:cTn>
                                        <p:tgtEl>
                                          <p:spTgt spid="330786"/>
                                        </p:tgtEl>
                                        <p:attrNameLst>
                                          <p:attrName>style.visibility</p:attrName>
                                        </p:attrNameLst>
                                      </p:cBhvr>
                                      <p:to>
                                        <p:strVal val="visible"/>
                                      </p:to>
                                    </p:set>
                                  </p:childTnLst>
                                  <p:subTnLst>
                                    <p:set>
                                      <p:cBhvr override="childStyle">
                                        <p:cTn dur="1" fill="hold" display="0" masterRel="nextClick" afterEffect="1"/>
                                        <p:tgtEl>
                                          <p:spTgt spid="330786"/>
                                        </p:tgtEl>
                                        <p:attrNameLst>
                                          <p:attrName>style.visibility</p:attrName>
                                        </p:attrNameLst>
                                      </p:cBhvr>
                                      <p:to>
                                        <p:strVal val="hidden"/>
                                      </p:to>
                                    </p:set>
                                  </p:subTnLst>
                                </p:cTn>
                              </p:par>
                              <p:par>
                                <p:cTn id="109" presetID="22" presetClass="entr" presetSubtype="8" fill="hold" grpId="0" nodeType="withEffect">
                                  <p:stCondLst>
                                    <p:cond delay="0"/>
                                  </p:stCondLst>
                                  <p:childTnLst>
                                    <p:set>
                                      <p:cBhvr>
                                        <p:cTn id="110" dur="1" fill="hold">
                                          <p:stCondLst>
                                            <p:cond delay="0"/>
                                          </p:stCondLst>
                                        </p:cTn>
                                        <p:tgtEl>
                                          <p:spTgt spid="330785"/>
                                        </p:tgtEl>
                                        <p:attrNameLst>
                                          <p:attrName>style.visibility</p:attrName>
                                        </p:attrNameLst>
                                      </p:cBhvr>
                                      <p:to>
                                        <p:strVal val="visible"/>
                                      </p:to>
                                    </p:set>
                                    <p:animEffect transition="in" filter="wipe(left)">
                                      <p:cBhvr>
                                        <p:cTn id="111" dur="1000"/>
                                        <p:tgtEl>
                                          <p:spTgt spid="330785"/>
                                        </p:tgtEl>
                                      </p:cBhvr>
                                    </p:animEffect>
                                  </p:childTnLst>
                                  <p:subTnLst>
                                    <p:set>
                                      <p:cBhvr override="childStyle">
                                        <p:cTn dur="1" fill="hold" display="0" masterRel="nextClick" afterEffect="1"/>
                                        <p:tgtEl>
                                          <p:spTgt spid="330785"/>
                                        </p:tgtEl>
                                        <p:attrNameLst>
                                          <p:attrName>style.visibility</p:attrName>
                                        </p:attrNameLst>
                                      </p:cBhvr>
                                      <p:to>
                                        <p:strVal val="hidden"/>
                                      </p:to>
                                    </p:set>
                                  </p:subTnLst>
                                </p:cTn>
                              </p:par>
                              <p:par>
                                <p:cTn id="112" presetID="1" presetClass="entr" presetSubtype="0" fill="hold" grpId="0" nodeType="withEffect">
                                  <p:stCondLst>
                                    <p:cond delay="0"/>
                                  </p:stCondLst>
                                  <p:childTnLst>
                                    <p:set>
                                      <p:cBhvr>
                                        <p:cTn id="113" dur="1" fill="hold">
                                          <p:stCondLst>
                                            <p:cond delay="0"/>
                                          </p:stCondLst>
                                        </p:cTn>
                                        <p:tgtEl>
                                          <p:spTgt spid="330788"/>
                                        </p:tgtEl>
                                        <p:attrNameLst>
                                          <p:attrName>style.visibility</p:attrName>
                                        </p:attrNameLst>
                                      </p:cBhvr>
                                      <p:to>
                                        <p:strVal val="visible"/>
                                      </p:to>
                                    </p:set>
                                  </p:childTnLst>
                                  <p:subTnLst>
                                    <p:set>
                                      <p:cBhvr override="childStyle">
                                        <p:cTn dur="1" fill="hold" display="0" masterRel="nextClick" afterEffect="1"/>
                                        <p:tgtEl>
                                          <p:spTgt spid="330788"/>
                                        </p:tgtEl>
                                        <p:attrNameLst>
                                          <p:attrName>style.visibility</p:attrName>
                                        </p:attrNameLst>
                                      </p:cBhvr>
                                      <p:to>
                                        <p:strVal val="hidden"/>
                                      </p:to>
                                    </p:set>
                                  </p:subTnLst>
                                </p:cTn>
                              </p:par>
                              <p:par>
                                <p:cTn id="114" presetID="22" presetClass="entr" presetSubtype="8" fill="hold" grpId="0" nodeType="withEffect">
                                  <p:stCondLst>
                                    <p:cond delay="0"/>
                                  </p:stCondLst>
                                  <p:childTnLst>
                                    <p:set>
                                      <p:cBhvr>
                                        <p:cTn id="115" dur="1" fill="hold">
                                          <p:stCondLst>
                                            <p:cond delay="0"/>
                                          </p:stCondLst>
                                        </p:cTn>
                                        <p:tgtEl>
                                          <p:spTgt spid="330787"/>
                                        </p:tgtEl>
                                        <p:attrNameLst>
                                          <p:attrName>style.visibility</p:attrName>
                                        </p:attrNameLst>
                                      </p:cBhvr>
                                      <p:to>
                                        <p:strVal val="visible"/>
                                      </p:to>
                                    </p:set>
                                    <p:animEffect transition="in" filter="wipe(left)">
                                      <p:cBhvr>
                                        <p:cTn id="116" dur="1000"/>
                                        <p:tgtEl>
                                          <p:spTgt spid="330787"/>
                                        </p:tgtEl>
                                      </p:cBhvr>
                                    </p:animEffect>
                                  </p:childTnLst>
                                  <p:subTnLst>
                                    <p:set>
                                      <p:cBhvr override="childStyle">
                                        <p:cTn dur="1" fill="hold" display="0" masterRel="nextClick" afterEffect="1"/>
                                        <p:tgtEl>
                                          <p:spTgt spid="330787"/>
                                        </p:tgtEl>
                                        <p:attrNameLst>
                                          <p:attrName>style.visibility</p:attrName>
                                        </p:attrNameLst>
                                      </p:cBhvr>
                                      <p:to>
                                        <p:strVal val="hidden"/>
                                      </p:to>
                                    </p:set>
                                  </p:subTnLst>
                                </p:cTn>
                              </p:par>
                              <p:par>
                                <p:cTn id="117" presetID="1" presetClass="entr" presetSubtype="0" fill="hold" grpId="0" nodeType="withEffect">
                                  <p:stCondLst>
                                    <p:cond delay="0"/>
                                  </p:stCondLst>
                                  <p:childTnLst>
                                    <p:set>
                                      <p:cBhvr>
                                        <p:cTn id="118" dur="1" fill="hold">
                                          <p:stCondLst>
                                            <p:cond delay="0"/>
                                          </p:stCondLst>
                                        </p:cTn>
                                        <p:tgtEl>
                                          <p:spTgt spid="330790"/>
                                        </p:tgtEl>
                                        <p:attrNameLst>
                                          <p:attrName>style.visibility</p:attrName>
                                        </p:attrNameLst>
                                      </p:cBhvr>
                                      <p:to>
                                        <p:strVal val="visible"/>
                                      </p:to>
                                    </p:set>
                                  </p:childTnLst>
                                  <p:subTnLst>
                                    <p:set>
                                      <p:cBhvr override="childStyle">
                                        <p:cTn dur="1" fill="hold" display="0" masterRel="nextClick" afterEffect="1"/>
                                        <p:tgtEl>
                                          <p:spTgt spid="330790"/>
                                        </p:tgtEl>
                                        <p:attrNameLst>
                                          <p:attrName>style.visibility</p:attrName>
                                        </p:attrNameLst>
                                      </p:cBhvr>
                                      <p:to>
                                        <p:strVal val="hidden"/>
                                      </p:to>
                                    </p:set>
                                  </p:subTnLst>
                                </p:cTn>
                              </p:par>
                              <p:par>
                                <p:cTn id="119" presetID="22" presetClass="entr" presetSubtype="8" fill="hold" grpId="0" nodeType="withEffect">
                                  <p:stCondLst>
                                    <p:cond delay="0"/>
                                  </p:stCondLst>
                                  <p:childTnLst>
                                    <p:set>
                                      <p:cBhvr>
                                        <p:cTn id="120" dur="1" fill="hold">
                                          <p:stCondLst>
                                            <p:cond delay="0"/>
                                          </p:stCondLst>
                                        </p:cTn>
                                        <p:tgtEl>
                                          <p:spTgt spid="330789"/>
                                        </p:tgtEl>
                                        <p:attrNameLst>
                                          <p:attrName>style.visibility</p:attrName>
                                        </p:attrNameLst>
                                      </p:cBhvr>
                                      <p:to>
                                        <p:strVal val="visible"/>
                                      </p:to>
                                    </p:set>
                                    <p:animEffect transition="in" filter="wipe(left)">
                                      <p:cBhvr>
                                        <p:cTn id="121" dur="1000"/>
                                        <p:tgtEl>
                                          <p:spTgt spid="330789"/>
                                        </p:tgtEl>
                                      </p:cBhvr>
                                    </p:animEffect>
                                  </p:childTnLst>
                                  <p:subTnLst>
                                    <p:set>
                                      <p:cBhvr override="childStyle">
                                        <p:cTn dur="1" fill="hold" display="0" masterRel="nextClick" afterEffect="1"/>
                                        <p:tgtEl>
                                          <p:spTgt spid="330789"/>
                                        </p:tgtEl>
                                        <p:attrNameLst>
                                          <p:attrName>style.visibility</p:attrName>
                                        </p:attrNameLst>
                                      </p:cBhvr>
                                      <p:to>
                                        <p:strVal val="hidden"/>
                                      </p:to>
                                    </p:set>
                                  </p:subTnLst>
                                </p:cTn>
                              </p:par>
                            </p:childTnLst>
                          </p:cTn>
                        </p:par>
                        <p:par>
                          <p:cTn id="122" fill="hold">
                            <p:stCondLst>
                              <p:cond delay="1500"/>
                            </p:stCondLst>
                            <p:childTnLst>
                              <p:par>
                                <p:cTn id="123" presetID="1" presetClass="exit" presetSubtype="0" fill="hold" grpId="1" nodeType="afterEffect">
                                  <p:stCondLst>
                                    <p:cond delay="0"/>
                                  </p:stCondLst>
                                  <p:childTnLst>
                                    <p:set>
                                      <p:cBhvr>
                                        <p:cTn id="124" dur="1" fill="hold">
                                          <p:stCondLst>
                                            <p:cond delay="0"/>
                                          </p:stCondLst>
                                        </p:cTn>
                                        <p:tgtEl>
                                          <p:spTgt spid="330770"/>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330771"/>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330772"/>
                                        </p:tgtEl>
                                        <p:attrNameLst>
                                          <p:attrName>style.visibility</p:attrName>
                                        </p:attrNameLst>
                                      </p:cBhvr>
                                      <p:to>
                                        <p:strVal val="hidden"/>
                                      </p:to>
                                    </p:set>
                                  </p:childTnLst>
                                </p:cTn>
                              </p:par>
                            </p:childTnLst>
                          </p:cTn>
                        </p:par>
                        <p:par>
                          <p:cTn id="129" fill="hold">
                            <p:stCondLst>
                              <p:cond delay="1500"/>
                            </p:stCondLst>
                            <p:childTnLst>
                              <p:par>
                                <p:cTn id="130" presetID="9" presetClass="emph" presetSubtype="0" nodeType="afterEffect">
                                  <p:stCondLst>
                                    <p:cond delay="0"/>
                                  </p:stCondLst>
                                  <p:childTnLst>
                                    <p:set>
                                      <p:cBhvr rctx="PPT">
                                        <p:cTn id="131" dur="indefinite"/>
                                        <p:tgtEl>
                                          <p:spTgt spid="330755"/>
                                        </p:tgtEl>
                                        <p:attrNameLst>
                                          <p:attrName>style.opacity</p:attrName>
                                        </p:attrNameLst>
                                      </p:cBhvr>
                                      <p:to>
                                        <p:strVal val="1.0"/>
                                      </p:to>
                                    </p:set>
                                    <p:animEffect filter="image" prLst="opacity: 1.0">
                                      <p:cBhvr rctx="IE">
                                        <p:cTn id="132" dur="indefinite"/>
                                        <p:tgtEl>
                                          <p:spTgt spid="330755"/>
                                        </p:tgtEl>
                                      </p:cBhvr>
                                    </p:animEffect>
                                  </p:childTnLst>
                                </p:cTn>
                              </p:par>
                              <p:par>
                                <p:cTn id="133" presetID="9" presetClass="emph" presetSubtype="0" nodeType="withEffect">
                                  <p:stCondLst>
                                    <p:cond delay="0"/>
                                  </p:stCondLst>
                                  <p:childTnLst>
                                    <p:set>
                                      <p:cBhvr rctx="PPT">
                                        <p:cTn id="134" dur="indefinite"/>
                                        <p:tgtEl>
                                          <p:spTgt spid="330756"/>
                                        </p:tgtEl>
                                        <p:attrNameLst>
                                          <p:attrName>style.opacity</p:attrName>
                                        </p:attrNameLst>
                                      </p:cBhvr>
                                      <p:to>
                                        <p:strVal val="1.0"/>
                                      </p:to>
                                    </p:set>
                                    <p:animEffect filter="image" prLst="opacity: 1.0">
                                      <p:cBhvr rctx="IE">
                                        <p:cTn id="135" dur="indefinite"/>
                                        <p:tgtEl>
                                          <p:spTgt spid="330756"/>
                                        </p:tgtEl>
                                      </p:cBhvr>
                                    </p:animEffect>
                                  </p:childTnLst>
                                </p:cTn>
                              </p:par>
                              <p:par>
                                <p:cTn id="136" presetID="9" presetClass="emph" presetSubtype="0" nodeType="withEffect">
                                  <p:stCondLst>
                                    <p:cond delay="0"/>
                                  </p:stCondLst>
                                  <p:childTnLst>
                                    <p:set>
                                      <p:cBhvr rctx="PPT">
                                        <p:cTn id="137" dur="indefinite"/>
                                        <p:tgtEl>
                                          <p:spTgt spid="330757"/>
                                        </p:tgtEl>
                                        <p:attrNameLst>
                                          <p:attrName>style.opacity</p:attrName>
                                        </p:attrNameLst>
                                      </p:cBhvr>
                                      <p:to>
                                        <p:strVal val="1.0"/>
                                      </p:to>
                                    </p:set>
                                    <p:animEffect filter="image" prLst="opacity: 1.0">
                                      <p:cBhvr rctx="IE">
                                        <p:cTn id="138" dur="indefinite"/>
                                        <p:tgtEl>
                                          <p:spTgt spid="330757"/>
                                        </p:tgtEl>
                                      </p:cBhvr>
                                    </p:animEffect>
                                  </p:childTnLst>
                                </p:cTn>
                              </p:par>
                            </p:childTnLst>
                          </p:cTn>
                        </p:par>
                        <p:par>
                          <p:cTn id="139" fill="hold">
                            <p:stCondLst>
                              <p:cond delay="1500"/>
                            </p:stCondLst>
                            <p:childTnLst>
                              <p:par>
                                <p:cTn id="140" presetID="22" presetClass="entr" presetSubtype="1" fill="hold" grpId="0" nodeType="afterEffect">
                                  <p:stCondLst>
                                    <p:cond delay="0"/>
                                  </p:stCondLst>
                                  <p:childTnLst>
                                    <p:set>
                                      <p:cBhvr>
                                        <p:cTn id="141" dur="1" fill="hold">
                                          <p:stCondLst>
                                            <p:cond delay="0"/>
                                          </p:stCondLst>
                                        </p:cTn>
                                        <p:tgtEl>
                                          <p:spTgt spid="330773"/>
                                        </p:tgtEl>
                                        <p:attrNameLst>
                                          <p:attrName>style.visibility</p:attrName>
                                        </p:attrNameLst>
                                      </p:cBhvr>
                                      <p:to>
                                        <p:strVal val="visible"/>
                                      </p:to>
                                    </p:set>
                                    <p:animEffect transition="in" filter="wipe(up)">
                                      <p:cBhvr>
                                        <p:cTn id="142" dur="500"/>
                                        <p:tgtEl>
                                          <p:spTgt spid="330773"/>
                                        </p:tgtEl>
                                      </p:cBhvr>
                                    </p:animEffect>
                                  </p:childTnLst>
                                </p:cTn>
                              </p:par>
                              <p:par>
                                <p:cTn id="143" presetID="22" presetClass="entr" presetSubtype="1" fill="hold" grpId="0" nodeType="withEffect">
                                  <p:stCondLst>
                                    <p:cond delay="0"/>
                                  </p:stCondLst>
                                  <p:childTnLst>
                                    <p:set>
                                      <p:cBhvr>
                                        <p:cTn id="144" dur="1" fill="hold">
                                          <p:stCondLst>
                                            <p:cond delay="0"/>
                                          </p:stCondLst>
                                        </p:cTn>
                                        <p:tgtEl>
                                          <p:spTgt spid="330774"/>
                                        </p:tgtEl>
                                        <p:attrNameLst>
                                          <p:attrName>style.visibility</p:attrName>
                                        </p:attrNameLst>
                                      </p:cBhvr>
                                      <p:to>
                                        <p:strVal val="visible"/>
                                      </p:to>
                                    </p:set>
                                    <p:animEffect transition="in" filter="wipe(up)">
                                      <p:cBhvr>
                                        <p:cTn id="145" dur="500"/>
                                        <p:tgtEl>
                                          <p:spTgt spid="330774"/>
                                        </p:tgtEl>
                                      </p:cBhvr>
                                    </p:animEffect>
                                  </p:childTnLst>
                                </p:cTn>
                              </p:par>
                              <p:par>
                                <p:cTn id="146" presetID="22" presetClass="entr" presetSubtype="1" fill="hold" grpId="0" nodeType="withEffect">
                                  <p:stCondLst>
                                    <p:cond delay="0"/>
                                  </p:stCondLst>
                                  <p:childTnLst>
                                    <p:set>
                                      <p:cBhvr>
                                        <p:cTn id="147" dur="1" fill="hold">
                                          <p:stCondLst>
                                            <p:cond delay="0"/>
                                          </p:stCondLst>
                                        </p:cTn>
                                        <p:tgtEl>
                                          <p:spTgt spid="330775"/>
                                        </p:tgtEl>
                                        <p:attrNameLst>
                                          <p:attrName>style.visibility</p:attrName>
                                        </p:attrNameLst>
                                      </p:cBhvr>
                                      <p:to>
                                        <p:strVal val="visible"/>
                                      </p:to>
                                    </p:set>
                                    <p:animEffect transition="in" filter="wipe(up)">
                                      <p:cBhvr>
                                        <p:cTn id="148" dur="500"/>
                                        <p:tgtEl>
                                          <p:spTgt spid="330775"/>
                                        </p:tgtEl>
                                      </p:cBhvr>
                                    </p:animEffect>
                                  </p:childTnLst>
                                </p:cTn>
                              </p:par>
                            </p:childTnLst>
                          </p:cTn>
                        </p:par>
                        <p:par>
                          <p:cTn id="149" fill="hold">
                            <p:stCondLst>
                              <p:cond delay="2000"/>
                            </p:stCondLst>
                            <p:childTnLst>
                              <p:par>
                                <p:cTn id="150" presetID="1" presetClass="entr" presetSubtype="0" fill="hold" grpId="0" nodeType="afterEffect">
                                  <p:stCondLst>
                                    <p:cond delay="0"/>
                                  </p:stCondLst>
                                  <p:childTnLst>
                                    <p:set>
                                      <p:cBhvr>
                                        <p:cTn id="151" dur="1" fill="hold">
                                          <p:stCondLst>
                                            <p:cond delay="0"/>
                                          </p:stCondLst>
                                        </p:cTn>
                                        <p:tgtEl>
                                          <p:spTgt spid="330792"/>
                                        </p:tgtEl>
                                        <p:attrNameLst>
                                          <p:attrName>style.visibility</p:attrName>
                                        </p:attrNameLst>
                                      </p:cBhvr>
                                      <p:to>
                                        <p:strVal val="visible"/>
                                      </p:to>
                                    </p:set>
                                  </p:childTnLst>
                                  <p:subTnLst>
                                    <p:set>
                                      <p:cBhvr override="childStyle">
                                        <p:cTn dur="1" fill="hold" display="0" masterRel="nextClick" afterEffect="1"/>
                                        <p:tgtEl>
                                          <p:spTgt spid="330792"/>
                                        </p:tgtEl>
                                        <p:attrNameLst>
                                          <p:attrName>style.visibility</p:attrName>
                                        </p:attrNameLst>
                                      </p:cBhvr>
                                      <p:to>
                                        <p:strVal val="hidden"/>
                                      </p:to>
                                    </p:set>
                                  </p:subTnLst>
                                </p:cTn>
                              </p:par>
                              <p:par>
                                <p:cTn id="152" presetID="22" presetClass="entr" presetSubtype="8" fill="hold" grpId="0" nodeType="withEffect">
                                  <p:stCondLst>
                                    <p:cond delay="0"/>
                                  </p:stCondLst>
                                  <p:childTnLst>
                                    <p:set>
                                      <p:cBhvr>
                                        <p:cTn id="153" dur="1" fill="hold">
                                          <p:stCondLst>
                                            <p:cond delay="0"/>
                                          </p:stCondLst>
                                        </p:cTn>
                                        <p:tgtEl>
                                          <p:spTgt spid="330791"/>
                                        </p:tgtEl>
                                        <p:attrNameLst>
                                          <p:attrName>style.visibility</p:attrName>
                                        </p:attrNameLst>
                                      </p:cBhvr>
                                      <p:to>
                                        <p:strVal val="visible"/>
                                      </p:to>
                                    </p:set>
                                    <p:animEffect transition="in" filter="wipe(left)">
                                      <p:cBhvr>
                                        <p:cTn id="154" dur="1000"/>
                                        <p:tgtEl>
                                          <p:spTgt spid="330791"/>
                                        </p:tgtEl>
                                      </p:cBhvr>
                                    </p:animEffect>
                                  </p:childTnLst>
                                  <p:subTnLst>
                                    <p:set>
                                      <p:cBhvr override="childStyle">
                                        <p:cTn dur="1" fill="hold" display="0" masterRel="nextClick" afterEffect="1"/>
                                        <p:tgtEl>
                                          <p:spTgt spid="330791"/>
                                        </p:tgtEl>
                                        <p:attrNameLst>
                                          <p:attrName>style.visibility</p:attrName>
                                        </p:attrNameLst>
                                      </p:cBhvr>
                                      <p:to>
                                        <p:strVal val="hidden"/>
                                      </p:to>
                                    </p:set>
                                  </p:subTnLst>
                                </p:cTn>
                              </p:par>
                              <p:par>
                                <p:cTn id="155" presetID="1" presetClass="entr" presetSubtype="0" fill="hold" grpId="0" nodeType="withEffect">
                                  <p:stCondLst>
                                    <p:cond delay="0"/>
                                  </p:stCondLst>
                                  <p:childTnLst>
                                    <p:set>
                                      <p:cBhvr>
                                        <p:cTn id="156" dur="1" fill="hold">
                                          <p:stCondLst>
                                            <p:cond delay="0"/>
                                          </p:stCondLst>
                                        </p:cTn>
                                        <p:tgtEl>
                                          <p:spTgt spid="330794"/>
                                        </p:tgtEl>
                                        <p:attrNameLst>
                                          <p:attrName>style.visibility</p:attrName>
                                        </p:attrNameLst>
                                      </p:cBhvr>
                                      <p:to>
                                        <p:strVal val="visible"/>
                                      </p:to>
                                    </p:set>
                                  </p:childTnLst>
                                  <p:subTnLst>
                                    <p:set>
                                      <p:cBhvr override="childStyle">
                                        <p:cTn dur="1" fill="hold" display="0" masterRel="nextClick" afterEffect="1"/>
                                        <p:tgtEl>
                                          <p:spTgt spid="330794"/>
                                        </p:tgtEl>
                                        <p:attrNameLst>
                                          <p:attrName>style.visibility</p:attrName>
                                        </p:attrNameLst>
                                      </p:cBhvr>
                                      <p:to>
                                        <p:strVal val="hidden"/>
                                      </p:to>
                                    </p:set>
                                  </p:subTnLst>
                                </p:cTn>
                              </p:par>
                              <p:par>
                                <p:cTn id="157" presetID="22" presetClass="entr" presetSubtype="8" fill="hold" grpId="0" nodeType="withEffect">
                                  <p:stCondLst>
                                    <p:cond delay="0"/>
                                  </p:stCondLst>
                                  <p:childTnLst>
                                    <p:set>
                                      <p:cBhvr>
                                        <p:cTn id="158" dur="1" fill="hold">
                                          <p:stCondLst>
                                            <p:cond delay="0"/>
                                          </p:stCondLst>
                                        </p:cTn>
                                        <p:tgtEl>
                                          <p:spTgt spid="330793"/>
                                        </p:tgtEl>
                                        <p:attrNameLst>
                                          <p:attrName>style.visibility</p:attrName>
                                        </p:attrNameLst>
                                      </p:cBhvr>
                                      <p:to>
                                        <p:strVal val="visible"/>
                                      </p:to>
                                    </p:set>
                                    <p:animEffect transition="in" filter="wipe(left)">
                                      <p:cBhvr>
                                        <p:cTn id="159" dur="1000"/>
                                        <p:tgtEl>
                                          <p:spTgt spid="330793"/>
                                        </p:tgtEl>
                                      </p:cBhvr>
                                    </p:animEffect>
                                  </p:childTnLst>
                                  <p:subTnLst>
                                    <p:set>
                                      <p:cBhvr override="childStyle">
                                        <p:cTn dur="1" fill="hold" display="0" masterRel="nextClick" afterEffect="1"/>
                                        <p:tgtEl>
                                          <p:spTgt spid="330793"/>
                                        </p:tgtEl>
                                        <p:attrNameLst>
                                          <p:attrName>style.visibility</p:attrName>
                                        </p:attrNameLst>
                                      </p:cBhvr>
                                      <p:to>
                                        <p:strVal val="hidden"/>
                                      </p:to>
                                    </p:set>
                                  </p:subTnLst>
                                </p:cTn>
                              </p:par>
                              <p:par>
                                <p:cTn id="160" presetID="1" presetClass="entr" presetSubtype="0" fill="hold" grpId="0" nodeType="withEffect">
                                  <p:stCondLst>
                                    <p:cond delay="0"/>
                                  </p:stCondLst>
                                  <p:childTnLst>
                                    <p:set>
                                      <p:cBhvr>
                                        <p:cTn id="161" dur="1" fill="hold">
                                          <p:stCondLst>
                                            <p:cond delay="0"/>
                                          </p:stCondLst>
                                        </p:cTn>
                                        <p:tgtEl>
                                          <p:spTgt spid="330796"/>
                                        </p:tgtEl>
                                        <p:attrNameLst>
                                          <p:attrName>style.visibility</p:attrName>
                                        </p:attrNameLst>
                                      </p:cBhvr>
                                      <p:to>
                                        <p:strVal val="visible"/>
                                      </p:to>
                                    </p:set>
                                  </p:childTnLst>
                                  <p:subTnLst>
                                    <p:set>
                                      <p:cBhvr override="childStyle">
                                        <p:cTn dur="1" fill="hold" display="0" masterRel="nextClick" afterEffect="1"/>
                                        <p:tgtEl>
                                          <p:spTgt spid="330796"/>
                                        </p:tgtEl>
                                        <p:attrNameLst>
                                          <p:attrName>style.visibility</p:attrName>
                                        </p:attrNameLst>
                                      </p:cBhvr>
                                      <p:to>
                                        <p:strVal val="hidden"/>
                                      </p:to>
                                    </p:set>
                                  </p:subTnLst>
                                </p:cTn>
                              </p:par>
                              <p:par>
                                <p:cTn id="162" presetID="22" presetClass="entr" presetSubtype="8" fill="hold" grpId="0" nodeType="withEffect">
                                  <p:stCondLst>
                                    <p:cond delay="0"/>
                                  </p:stCondLst>
                                  <p:childTnLst>
                                    <p:set>
                                      <p:cBhvr>
                                        <p:cTn id="163" dur="1" fill="hold">
                                          <p:stCondLst>
                                            <p:cond delay="0"/>
                                          </p:stCondLst>
                                        </p:cTn>
                                        <p:tgtEl>
                                          <p:spTgt spid="330795"/>
                                        </p:tgtEl>
                                        <p:attrNameLst>
                                          <p:attrName>style.visibility</p:attrName>
                                        </p:attrNameLst>
                                      </p:cBhvr>
                                      <p:to>
                                        <p:strVal val="visible"/>
                                      </p:to>
                                    </p:set>
                                    <p:animEffect transition="in" filter="wipe(left)">
                                      <p:cBhvr>
                                        <p:cTn id="164" dur="1000"/>
                                        <p:tgtEl>
                                          <p:spTgt spid="330795"/>
                                        </p:tgtEl>
                                      </p:cBhvr>
                                    </p:animEffect>
                                  </p:childTnLst>
                                  <p:subTnLst>
                                    <p:set>
                                      <p:cBhvr override="childStyle">
                                        <p:cTn dur="1" fill="hold" display="0" masterRel="nextClick" afterEffect="1"/>
                                        <p:tgtEl>
                                          <p:spTgt spid="330795"/>
                                        </p:tgtEl>
                                        <p:attrNameLst>
                                          <p:attrName>style.visibility</p:attrName>
                                        </p:attrNameLst>
                                      </p:cBhvr>
                                      <p:to>
                                        <p:strVal val="hidden"/>
                                      </p:to>
                                    </p:set>
                                  </p:subTnLst>
                                </p:cTn>
                              </p:par>
                            </p:childTnLst>
                          </p:cTn>
                        </p:par>
                        <p:par>
                          <p:cTn id="165" fill="hold">
                            <p:stCondLst>
                              <p:cond delay="3000"/>
                            </p:stCondLst>
                            <p:childTnLst>
                              <p:par>
                                <p:cTn id="166" presetID="1" presetClass="exit" presetSubtype="0" fill="hold" grpId="1" nodeType="afterEffect">
                                  <p:stCondLst>
                                    <p:cond delay="0"/>
                                  </p:stCondLst>
                                  <p:childTnLst>
                                    <p:set>
                                      <p:cBhvr>
                                        <p:cTn id="167" dur="1" fill="hold">
                                          <p:stCondLst>
                                            <p:cond delay="0"/>
                                          </p:stCondLst>
                                        </p:cTn>
                                        <p:tgtEl>
                                          <p:spTgt spid="330773"/>
                                        </p:tgtEl>
                                        <p:attrNameLst>
                                          <p:attrName>style.visibility</p:attrName>
                                        </p:attrNameLst>
                                      </p:cBhvr>
                                      <p:to>
                                        <p:strVal val="hidden"/>
                                      </p:to>
                                    </p:set>
                                  </p:childTnLst>
                                </p:cTn>
                              </p:par>
                              <p:par>
                                <p:cTn id="168" presetID="1" presetClass="exit" presetSubtype="0" fill="hold" grpId="1" nodeType="withEffect">
                                  <p:stCondLst>
                                    <p:cond delay="0"/>
                                  </p:stCondLst>
                                  <p:childTnLst>
                                    <p:set>
                                      <p:cBhvr>
                                        <p:cTn id="169" dur="1" fill="hold">
                                          <p:stCondLst>
                                            <p:cond delay="0"/>
                                          </p:stCondLst>
                                        </p:cTn>
                                        <p:tgtEl>
                                          <p:spTgt spid="330774"/>
                                        </p:tgtEl>
                                        <p:attrNameLst>
                                          <p:attrName>style.visibility</p:attrName>
                                        </p:attrNameLst>
                                      </p:cBhvr>
                                      <p:to>
                                        <p:strVal val="hidden"/>
                                      </p:to>
                                    </p:set>
                                  </p:childTnLst>
                                </p:cTn>
                              </p:par>
                              <p:par>
                                <p:cTn id="170" presetID="1" presetClass="exit" presetSubtype="0" fill="hold" grpId="1" nodeType="withEffect">
                                  <p:stCondLst>
                                    <p:cond delay="0"/>
                                  </p:stCondLst>
                                  <p:childTnLst>
                                    <p:set>
                                      <p:cBhvr>
                                        <p:cTn id="171" dur="1" fill="hold">
                                          <p:stCondLst>
                                            <p:cond delay="0"/>
                                          </p:stCondLst>
                                        </p:cTn>
                                        <p:tgtEl>
                                          <p:spTgt spid="330775"/>
                                        </p:tgtEl>
                                        <p:attrNameLst>
                                          <p:attrName>style.visibility</p:attrName>
                                        </p:attrNameLst>
                                      </p:cBhvr>
                                      <p:to>
                                        <p:strVal val="hidden"/>
                                      </p:to>
                                    </p:set>
                                  </p:childTnLst>
                                </p:cTn>
                              </p:par>
                            </p:childTnLst>
                          </p:cTn>
                        </p:par>
                        <p:par>
                          <p:cTn id="172" fill="hold">
                            <p:stCondLst>
                              <p:cond delay="3000"/>
                            </p:stCondLst>
                            <p:childTnLst>
                              <p:par>
                                <p:cTn id="173" presetID="9" presetClass="emph" presetSubtype="0" nodeType="afterEffect">
                                  <p:stCondLst>
                                    <p:cond delay="0"/>
                                  </p:stCondLst>
                                  <p:childTnLst>
                                    <p:set>
                                      <p:cBhvr rctx="PPT">
                                        <p:cTn id="174" dur="indefinite"/>
                                        <p:tgtEl>
                                          <p:spTgt spid="330758"/>
                                        </p:tgtEl>
                                        <p:attrNameLst>
                                          <p:attrName>style.opacity</p:attrName>
                                        </p:attrNameLst>
                                      </p:cBhvr>
                                      <p:to>
                                        <p:strVal val="1.0"/>
                                      </p:to>
                                    </p:set>
                                    <p:animEffect filter="image" prLst="opacity: 1.0">
                                      <p:cBhvr rctx="IE">
                                        <p:cTn id="175" dur="indefinite"/>
                                        <p:tgtEl>
                                          <p:spTgt spid="330758"/>
                                        </p:tgtEl>
                                      </p:cBhvr>
                                    </p:animEffect>
                                  </p:childTnLst>
                                </p:cTn>
                              </p:par>
                              <p:par>
                                <p:cTn id="176" presetID="9" presetClass="emph" presetSubtype="0" nodeType="withEffect">
                                  <p:stCondLst>
                                    <p:cond delay="0"/>
                                  </p:stCondLst>
                                  <p:childTnLst>
                                    <p:set>
                                      <p:cBhvr rctx="PPT">
                                        <p:cTn id="177" dur="indefinite"/>
                                        <p:tgtEl>
                                          <p:spTgt spid="330759"/>
                                        </p:tgtEl>
                                        <p:attrNameLst>
                                          <p:attrName>style.opacity</p:attrName>
                                        </p:attrNameLst>
                                      </p:cBhvr>
                                      <p:to>
                                        <p:strVal val="1.0"/>
                                      </p:to>
                                    </p:set>
                                    <p:animEffect filter="image" prLst="opacity: 1.0">
                                      <p:cBhvr rctx="IE">
                                        <p:cTn id="178" dur="indefinite"/>
                                        <p:tgtEl>
                                          <p:spTgt spid="330759"/>
                                        </p:tgtEl>
                                      </p:cBhvr>
                                    </p:animEffect>
                                  </p:childTnLst>
                                </p:cTn>
                              </p:par>
                              <p:par>
                                <p:cTn id="179" presetID="9" presetClass="emph" presetSubtype="0" nodeType="withEffect">
                                  <p:stCondLst>
                                    <p:cond delay="0"/>
                                  </p:stCondLst>
                                  <p:childTnLst>
                                    <p:set>
                                      <p:cBhvr rctx="PPT">
                                        <p:cTn id="180" dur="indefinite"/>
                                        <p:tgtEl>
                                          <p:spTgt spid="330760"/>
                                        </p:tgtEl>
                                        <p:attrNameLst>
                                          <p:attrName>style.opacity</p:attrName>
                                        </p:attrNameLst>
                                      </p:cBhvr>
                                      <p:to>
                                        <p:strVal val="1.0"/>
                                      </p:to>
                                    </p:set>
                                    <p:animEffect filter="image" prLst="opacity: 1.0">
                                      <p:cBhvr rctx="IE">
                                        <p:cTn id="181" dur="indefinite"/>
                                        <p:tgtEl>
                                          <p:spTgt spid="330760"/>
                                        </p:tgtEl>
                                      </p:cBhvr>
                                    </p:animEffect>
                                  </p:childTnLst>
                                </p:cTn>
                              </p:par>
                            </p:childTnLst>
                          </p:cTn>
                        </p:par>
                        <p:par>
                          <p:cTn id="182" fill="hold">
                            <p:stCondLst>
                              <p:cond delay="3000"/>
                            </p:stCondLst>
                            <p:childTnLst>
                              <p:par>
                                <p:cTn id="183" presetID="22" presetClass="entr" presetSubtype="1" fill="hold" grpId="0" nodeType="afterEffect">
                                  <p:stCondLst>
                                    <p:cond delay="0"/>
                                  </p:stCondLst>
                                  <p:childTnLst>
                                    <p:set>
                                      <p:cBhvr>
                                        <p:cTn id="184" dur="1" fill="hold">
                                          <p:stCondLst>
                                            <p:cond delay="0"/>
                                          </p:stCondLst>
                                        </p:cTn>
                                        <p:tgtEl>
                                          <p:spTgt spid="330776"/>
                                        </p:tgtEl>
                                        <p:attrNameLst>
                                          <p:attrName>style.visibility</p:attrName>
                                        </p:attrNameLst>
                                      </p:cBhvr>
                                      <p:to>
                                        <p:strVal val="visible"/>
                                      </p:to>
                                    </p:set>
                                    <p:animEffect transition="in" filter="wipe(up)">
                                      <p:cBhvr>
                                        <p:cTn id="185" dur="500"/>
                                        <p:tgtEl>
                                          <p:spTgt spid="330776"/>
                                        </p:tgtEl>
                                      </p:cBhvr>
                                    </p:animEffect>
                                  </p:childTnLst>
                                </p:cTn>
                              </p:par>
                              <p:par>
                                <p:cTn id="186" presetID="22" presetClass="entr" presetSubtype="1" fill="hold" grpId="0" nodeType="withEffect">
                                  <p:stCondLst>
                                    <p:cond delay="0"/>
                                  </p:stCondLst>
                                  <p:childTnLst>
                                    <p:set>
                                      <p:cBhvr>
                                        <p:cTn id="187" dur="1" fill="hold">
                                          <p:stCondLst>
                                            <p:cond delay="0"/>
                                          </p:stCondLst>
                                        </p:cTn>
                                        <p:tgtEl>
                                          <p:spTgt spid="330777"/>
                                        </p:tgtEl>
                                        <p:attrNameLst>
                                          <p:attrName>style.visibility</p:attrName>
                                        </p:attrNameLst>
                                      </p:cBhvr>
                                      <p:to>
                                        <p:strVal val="visible"/>
                                      </p:to>
                                    </p:set>
                                    <p:animEffect transition="in" filter="wipe(up)">
                                      <p:cBhvr>
                                        <p:cTn id="188" dur="500"/>
                                        <p:tgtEl>
                                          <p:spTgt spid="330777"/>
                                        </p:tgtEl>
                                      </p:cBhvr>
                                    </p:animEffect>
                                  </p:childTnLst>
                                </p:cTn>
                              </p:par>
                              <p:par>
                                <p:cTn id="189" presetID="22" presetClass="entr" presetSubtype="1" fill="hold" grpId="0" nodeType="withEffect">
                                  <p:stCondLst>
                                    <p:cond delay="0"/>
                                  </p:stCondLst>
                                  <p:childTnLst>
                                    <p:set>
                                      <p:cBhvr>
                                        <p:cTn id="190" dur="1" fill="hold">
                                          <p:stCondLst>
                                            <p:cond delay="0"/>
                                          </p:stCondLst>
                                        </p:cTn>
                                        <p:tgtEl>
                                          <p:spTgt spid="330778"/>
                                        </p:tgtEl>
                                        <p:attrNameLst>
                                          <p:attrName>style.visibility</p:attrName>
                                        </p:attrNameLst>
                                      </p:cBhvr>
                                      <p:to>
                                        <p:strVal val="visible"/>
                                      </p:to>
                                    </p:set>
                                    <p:animEffect transition="in" filter="wipe(up)">
                                      <p:cBhvr>
                                        <p:cTn id="191" dur="500"/>
                                        <p:tgtEl>
                                          <p:spTgt spid="330778"/>
                                        </p:tgtEl>
                                      </p:cBhvr>
                                    </p:animEffect>
                                  </p:childTnLst>
                                </p:cTn>
                              </p:par>
                            </p:childTnLst>
                          </p:cTn>
                        </p:par>
                        <p:par>
                          <p:cTn id="192" fill="hold">
                            <p:stCondLst>
                              <p:cond delay="3500"/>
                            </p:stCondLst>
                            <p:childTnLst>
                              <p:par>
                                <p:cTn id="193" presetID="1" presetClass="entr" presetSubtype="0" fill="hold" grpId="0" nodeType="afterEffect">
                                  <p:stCondLst>
                                    <p:cond delay="0"/>
                                  </p:stCondLst>
                                  <p:childTnLst>
                                    <p:set>
                                      <p:cBhvr>
                                        <p:cTn id="194" dur="1" fill="hold">
                                          <p:stCondLst>
                                            <p:cond delay="0"/>
                                          </p:stCondLst>
                                        </p:cTn>
                                        <p:tgtEl>
                                          <p:spTgt spid="330798"/>
                                        </p:tgtEl>
                                        <p:attrNameLst>
                                          <p:attrName>style.visibility</p:attrName>
                                        </p:attrNameLst>
                                      </p:cBhvr>
                                      <p:to>
                                        <p:strVal val="visible"/>
                                      </p:to>
                                    </p:set>
                                  </p:childTnLst>
                                  <p:subTnLst>
                                    <p:set>
                                      <p:cBhvr override="childStyle">
                                        <p:cTn dur="1" fill="hold" display="0" masterRel="nextClick" afterEffect="1"/>
                                        <p:tgtEl>
                                          <p:spTgt spid="330798"/>
                                        </p:tgtEl>
                                        <p:attrNameLst>
                                          <p:attrName>style.visibility</p:attrName>
                                        </p:attrNameLst>
                                      </p:cBhvr>
                                      <p:to>
                                        <p:strVal val="hidden"/>
                                      </p:to>
                                    </p:set>
                                  </p:subTnLst>
                                </p:cTn>
                              </p:par>
                              <p:par>
                                <p:cTn id="195" presetID="22" presetClass="entr" presetSubtype="8" fill="hold" grpId="0" nodeType="withEffect">
                                  <p:stCondLst>
                                    <p:cond delay="0"/>
                                  </p:stCondLst>
                                  <p:childTnLst>
                                    <p:set>
                                      <p:cBhvr>
                                        <p:cTn id="196" dur="1" fill="hold">
                                          <p:stCondLst>
                                            <p:cond delay="0"/>
                                          </p:stCondLst>
                                        </p:cTn>
                                        <p:tgtEl>
                                          <p:spTgt spid="330797"/>
                                        </p:tgtEl>
                                        <p:attrNameLst>
                                          <p:attrName>style.visibility</p:attrName>
                                        </p:attrNameLst>
                                      </p:cBhvr>
                                      <p:to>
                                        <p:strVal val="visible"/>
                                      </p:to>
                                    </p:set>
                                    <p:animEffect transition="in" filter="wipe(left)">
                                      <p:cBhvr>
                                        <p:cTn id="197" dur="1000"/>
                                        <p:tgtEl>
                                          <p:spTgt spid="330797"/>
                                        </p:tgtEl>
                                      </p:cBhvr>
                                    </p:animEffect>
                                  </p:childTnLst>
                                  <p:subTnLst>
                                    <p:set>
                                      <p:cBhvr override="childStyle">
                                        <p:cTn dur="1" fill="hold" display="0" masterRel="nextClick" afterEffect="1"/>
                                        <p:tgtEl>
                                          <p:spTgt spid="330797"/>
                                        </p:tgtEl>
                                        <p:attrNameLst>
                                          <p:attrName>style.visibility</p:attrName>
                                        </p:attrNameLst>
                                      </p:cBhvr>
                                      <p:to>
                                        <p:strVal val="hidden"/>
                                      </p:to>
                                    </p:set>
                                  </p:subTnLst>
                                </p:cTn>
                              </p:par>
                              <p:par>
                                <p:cTn id="198" presetID="1" presetClass="entr" presetSubtype="0" fill="hold" grpId="0" nodeType="withEffect">
                                  <p:stCondLst>
                                    <p:cond delay="0"/>
                                  </p:stCondLst>
                                  <p:childTnLst>
                                    <p:set>
                                      <p:cBhvr>
                                        <p:cTn id="199" dur="1" fill="hold">
                                          <p:stCondLst>
                                            <p:cond delay="0"/>
                                          </p:stCondLst>
                                        </p:cTn>
                                        <p:tgtEl>
                                          <p:spTgt spid="330800"/>
                                        </p:tgtEl>
                                        <p:attrNameLst>
                                          <p:attrName>style.visibility</p:attrName>
                                        </p:attrNameLst>
                                      </p:cBhvr>
                                      <p:to>
                                        <p:strVal val="visible"/>
                                      </p:to>
                                    </p:set>
                                  </p:childTnLst>
                                  <p:subTnLst>
                                    <p:set>
                                      <p:cBhvr override="childStyle">
                                        <p:cTn dur="1" fill="hold" display="0" masterRel="nextClick" afterEffect="1"/>
                                        <p:tgtEl>
                                          <p:spTgt spid="330800"/>
                                        </p:tgtEl>
                                        <p:attrNameLst>
                                          <p:attrName>style.visibility</p:attrName>
                                        </p:attrNameLst>
                                      </p:cBhvr>
                                      <p:to>
                                        <p:strVal val="hidden"/>
                                      </p:to>
                                    </p:set>
                                  </p:subTnLst>
                                </p:cTn>
                              </p:par>
                              <p:par>
                                <p:cTn id="200" presetID="22" presetClass="entr" presetSubtype="8" fill="hold" grpId="0" nodeType="withEffect">
                                  <p:stCondLst>
                                    <p:cond delay="0"/>
                                  </p:stCondLst>
                                  <p:childTnLst>
                                    <p:set>
                                      <p:cBhvr>
                                        <p:cTn id="201" dur="1" fill="hold">
                                          <p:stCondLst>
                                            <p:cond delay="0"/>
                                          </p:stCondLst>
                                        </p:cTn>
                                        <p:tgtEl>
                                          <p:spTgt spid="330799"/>
                                        </p:tgtEl>
                                        <p:attrNameLst>
                                          <p:attrName>style.visibility</p:attrName>
                                        </p:attrNameLst>
                                      </p:cBhvr>
                                      <p:to>
                                        <p:strVal val="visible"/>
                                      </p:to>
                                    </p:set>
                                    <p:animEffect transition="in" filter="wipe(left)">
                                      <p:cBhvr>
                                        <p:cTn id="202" dur="1000"/>
                                        <p:tgtEl>
                                          <p:spTgt spid="330799"/>
                                        </p:tgtEl>
                                      </p:cBhvr>
                                    </p:animEffect>
                                  </p:childTnLst>
                                  <p:subTnLst>
                                    <p:set>
                                      <p:cBhvr override="childStyle">
                                        <p:cTn dur="1" fill="hold" display="0" masterRel="nextClick" afterEffect="1"/>
                                        <p:tgtEl>
                                          <p:spTgt spid="330799"/>
                                        </p:tgtEl>
                                        <p:attrNameLst>
                                          <p:attrName>style.visibility</p:attrName>
                                        </p:attrNameLst>
                                      </p:cBhvr>
                                      <p:to>
                                        <p:strVal val="hidden"/>
                                      </p:to>
                                    </p:set>
                                  </p:subTnLst>
                                </p:cTn>
                              </p:par>
                              <p:par>
                                <p:cTn id="203" presetID="1" presetClass="entr" presetSubtype="0" fill="hold" grpId="0" nodeType="withEffect">
                                  <p:stCondLst>
                                    <p:cond delay="0"/>
                                  </p:stCondLst>
                                  <p:childTnLst>
                                    <p:set>
                                      <p:cBhvr>
                                        <p:cTn id="204" dur="1" fill="hold">
                                          <p:stCondLst>
                                            <p:cond delay="0"/>
                                          </p:stCondLst>
                                        </p:cTn>
                                        <p:tgtEl>
                                          <p:spTgt spid="330802"/>
                                        </p:tgtEl>
                                        <p:attrNameLst>
                                          <p:attrName>style.visibility</p:attrName>
                                        </p:attrNameLst>
                                      </p:cBhvr>
                                      <p:to>
                                        <p:strVal val="visible"/>
                                      </p:to>
                                    </p:set>
                                  </p:childTnLst>
                                  <p:subTnLst>
                                    <p:set>
                                      <p:cBhvr override="childStyle">
                                        <p:cTn dur="1" fill="hold" display="0" masterRel="nextClick" afterEffect="1"/>
                                        <p:tgtEl>
                                          <p:spTgt spid="330802"/>
                                        </p:tgtEl>
                                        <p:attrNameLst>
                                          <p:attrName>style.visibility</p:attrName>
                                        </p:attrNameLst>
                                      </p:cBhvr>
                                      <p:to>
                                        <p:strVal val="hidden"/>
                                      </p:to>
                                    </p:set>
                                  </p:subTnLst>
                                </p:cTn>
                              </p:par>
                              <p:par>
                                <p:cTn id="205" presetID="22" presetClass="entr" presetSubtype="8" fill="hold" grpId="0" nodeType="withEffect">
                                  <p:stCondLst>
                                    <p:cond delay="0"/>
                                  </p:stCondLst>
                                  <p:childTnLst>
                                    <p:set>
                                      <p:cBhvr>
                                        <p:cTn id="206" dur="1" fill="hold">
                                          <p:stCondLst>
                                            <p:cond delay="0"/>
                                          </p:stCondLst>
                                        </p:cTn>
                                        <p:tgtEl>
                                          <p:spTgt spid="330801"/>
                                        </p:tgtEl>
                                        <p:attrNameLst>
                                          <p:attrName>style.visibility</p:attrName>
                                        </p:attrNameLst>
                                      </p:cBhvr>
                                      <p:to>
                                        <p:strVal val="visible"/>
                                      </p:to>
                                    </p:set>
                                    <p:animEffect transition="in" filter="wipe(left)">
                                      <p:cBhvr>
                                        <p:cTn id="207" dur="1000"/>
                                        <p:tgtEl>
                                          <p:spTgt spid="330801"/>
                                        </p:tgtEl>
                                      </p:cBhvr>
                                    </p:animEffect>
                                  </p:childTnLst>
                                  <p:subTnLst>
                                    <p:set>
                                      <p:cBhvr override="childStyle">
                                        <p:cTn dur="1" fill="hold" display="0" masterRel="nextClick" afterEffect="1"/>
                                        <p:tgtEl>
                                          <p:spTgt spid="330801"/>
                                        </p:tgtEl>
                                        <p:attrNameLst>
                                          <p:attrName>style.visibility</p:attrName>
                                        </p:attrNameLst>
                                      </p:cBhvr>
                                      <p:to>
                                        <p:strVal val="hidden"/>
                                      </p:to>
                                    </p:set>
                                  </p:subTnLst>
                                </p:cTn>
                              </p:par>
                            </p:childTnLst>
                          </p:cTn>
                        </p:par>
                        <p:par>
                          <p:cTn id="208" fill="hold">
                            <p:stCondLst>
                              <p:cond delay="4500"/>
                            </p:stCondLst>
                            <p:childTnLst>
                              <p:par>
                                <p:cTn id="209" presetID="1" presetClass="exit" presetSubtype="0" fill="hold" grpId="1" nodeType="afterEffect">
                                  <p:stCondLst>
                                    <p:cond delay="0"/>
                                  </p:stCondLst>
                                  <p:childTnLst>
                                    <p:set>
                                      <p:cBhvr>
                                        <p:cTn id="210" dur="1" fill="hold">
                                          <p:stCondLst>
                                            <p:cond delay="0"/>
                                          </p:stCondLst>
                                        </p:cTn>
                                        <p:tgtEl>
                                          <p:spTgt spid="330776"/>
                                        </p:tgtEl>
                                        <p:attrNameLst>
                                          <p:attrName>style.visibility</p:attrName>
                                        </p:attrNameLst>
                                      </p:cBhvr>
                                      <p:to>
                                        <p:strVal val="hidden"/>
                                      </p:to>
                                    </p:set>
                                  </p:childTnLst>
                                </p:cTn>
                              </p:par>
                              <p:par>
                                <p:cTn id="211" presetID="1" presetClass="exit" presetSubtype="0" fill="hold" grpId="1" nodeType="withEffect">
                                  <p:stCondLst>
                                    <p:cond delay="0"/>
                                  </p:stCondLst>
                                  <p:childTnLst>
                                    <p:set>
                                      <p:cBhvr>
                                        <p:cTn id="212" dur="1" fill="hold">
                                          <p:stCondLst>
                                            <p:cond delay="0"/>
                                          </p:stCondLst>
                                        </p:cTn>
                                        <p:tgtEl>
                                          <p:spTgt spid="330777"/>
                                        </p:tgtEl>
                                        <p:attrNameLst>
                                          <p:attrName>style.visibility</p:attrName>
                                        </p:attrNameLst>
                                      </p:cBhvr>
                                      <p:to>
                                        <p:strVal val="hidden"/>
                                      </p:to>
                                    </p:set>
                                  </p:childTnLst>
                                </p:cTn>
                              </p:par>
                              <p:par>
                                <p:cTn id="213" presetID="1" presetClass="exit" presetSubtype="0" fill="hold" grpId="1" nodeType="withEffect">
                                  <p:stCondLst>
                                    <p:cond delay="0"/>
                                  </p:stCondLst>
                                  <p:childTnLst>
                                    <p:set>
                                      <p:cBhvr>
                                        <p:cTn id="214" dur="1" fill="hold">
                                          <p:stCondLst>
                                            <p:cond delay="0"/>
                                          </p:stCondLst>
                                        </p:cTn>
                                        <p:tgtEl>
                                          <p:spTgt spid="330778"/>
                                        </p:tgtEl>
                                        <p:attrNameLst>
                                          <p:attrName>style.visibility</p:attrName>
                                        </p:attrNameLst>
                                      </p:cBhvr>
                                      <p:to>
                                        <p:strVal val="hidden"/>
                                      </p:to>
                                    </p:set>
                                  </p:childTnLst>
                                </p:cTn>
                              </p:par>
                            </p:childTnLst>
                          </p:cTn>
                        </p:par>
                        <p:par>
                          <p:cTn id="215" fill="hold">
                            <p:stCondLst>
                              <p:cond delay="4500"/>
                            </p:stCondLst>
                            <p:childTnLst>
                              <p:par>
                                <p:cTn id="216" presetID="9" presetClass="emph" presetSubtype="0" nodeType="afterEffect">
                                  <p:stCondLst>
                                    <p:cond delay="0"/>
                                  </p:stCondLst>
                                  <p:childTnLst>
                                    <p:set>
                                      <p:cBhvr rctx="PPT">
                                        <p:cTn id="217" dur="indefinite"/>
                                        <p:tgtEl>
                                          <p:spTgt spid="330761"/>
                                        </p:tgtEl>
                                        <p:attrNameLst>
                                          <p:attrName>style.opacity</p:attrName>
                                        </p:attrNameLst>
                                      </p:cBhvr>
                                      <p:to>
                                        <p:strVal val="1.0"/>
                                      </p:to>
                                    </p:set>
                                    <p:animEffect filter="image" prLst="opacity: 1.0">
                                      <p:cBhvr rctx="IE">
                                        <p:cTn id="218" dur="indefinite"/>
                                        <p:tgtEl>
                                          <p:spTgt spid="330761"/>
                                        </p:tgtEl>
                                      </p:cBhvr>
                                    </p:animEffect>
                                  </p:childTnLst>
                                </p:cTn>
                              </p:par>
                              <p:par>
                                <p:cTn id="219" presetID="9" presetClass="emph" presetSubtype="0" nodeType="withEffect">
                                  <p:stCondLst>
                                    <p:cond delay="0"/>
                                  </p:stCondLst>
                                  <p:childTnLst>
                                    <p:set>
                                      <p:cBhvr rctx="PPT">
                                        <p:cTn id="220" dur="indefinite"/>
                                        <p:tgtEl>
                                          <p:spTgt spid="330762"/>
                                        </p:tgtEl>
                                        <p:attrNameLst>
                                          <p:attrName>style.opacity</p:attrName>
                                        </p:attrNameLst>
                                      </p:cBhvr>
                                      <p:to>
                                        <p:strVal val="1.0"/>
                                      </p:to>
                                    </p:set>
                                    <p:animEffect filter="image" prLst="opacity: 1.0">
                                      <p:cBhvr rctx="IE">
                                        <p:cTn id="221" dur="indefinite"/>
                                        <p:tgtEl>
                                          <p:spTgt spid="330762"/>
                                        </p:tgtEl>
                                      </p:cBhvr>
                                    </p:animEffect>
                                  </p:childTnLst>
                                </p:cTn>
                              </p:par>
                              <p:par>
                                <p:cTn id="222" presetID="9" presetClass="emph" presetSubtype="0" nodeType="withEffect">
                                  <p:stCondLst>
                                    <p:cond delay="0"/>
                                  </p:stCondLst>
                                  <p:childTnLst>
                                    <p:set>
                                      <p:cBhvr rctx="PPT">
                                        <p:cTn id="223" dur="indefinite"/>
                                        <p:tgtEl>
                                          <p:spTgt spid="330763"/>
                                        </p:tgtEl>
                                        <p:attrNameLst>
                                          <p:attrName>style.opacity</p:attrName>
                                        </p:attrNameLst>
                                      </p:cBhvr>
                                      <p:to>
                                        <p:strVal val="1.0"/>
                                      </p:to>
                                    </p:set>
                                    <p:animEffect filter="image" prLst="opacity: 1.0">
                                      <p:cBhvr rctx="IE">
                                        <p:cTn id="224" dur="indefinite"/>
                                        <p:tgtEl>
                                          <p:spTgt spid="330763"/>
                                        </p:tgtEl>
                                      </p:cBhvr>
                                    </p:animEffect>
                                  </p:childTnLst>
                                </p:cTn>
                              </p:par>
                            </p:childTnLst>
                          </p:cTn>
                        </p:par>
                        <p:par>
                          <p:cTn id="225" fill="hold">
                            <p:stCondLst>
                              <p:cond delay="4500"/>
                            </p:stCondLst>
                            <p:childTnLst>
                              <p:par>
                                <p:cTn id="226" presetID="22" presetClass="entr" presetSubtype="1" fill="hold" grpId="0" nodeType="afterEffect">
                                  <p:stCondLst>
                                    <p:cond delay="0"/>
                                  </p:stCondLst>
                                  <p:childTnLst>
                                    <p:set>
                                      <p:cBhvr>
                                        <p:cTn id="227" dur="1" fill="hold">
                                          <p:stCondLst>
                                            <p:cond delay="0"/>
                                          </p:stCondLst>
                                        </p:cTn>
                                        <p:tgtEl>
                                          <p:spTgt spid="330779"/>
                                        </p:tgtEl>
                                        <p:attrNameLst>
                                          <p:attrName>style.visibility</p:attrName>
                                        </p:attrNameLst>
                                      </p:cBhvr>
                                      <p:to>
                                        <p:strVal val="visible"/>
                                      </p:to>
                                    </p:set>
                                    <p:animEffect transition="in" filter="wipe(up)">
                                      <p:cBhvr>
                                        <p:cTn id="228" dur="500"/>
                                        <p:tgtEl>
                                          <p:spTgt spid="330779"/>
                                        </p:tgtEl>
                                      </p:cBhvr>
                                    </p:animEffect>
                                  </p:childTnLst>
                                </p:cTn>
                              </p:par>
                              <p:par>
                                <p:cTn id="229" presetID="22" presetClass="entr" presetSubtype="1" fill="hold" grpId="0" nodeType="withEffect">
                                  <p:stCondLst>
                                    <p:cond delay="0"/>
                                  </p:stCondLst>
                                  <p:childTnLst>
                                    <p:set>
                                      <p:cBhvr>
                                        <p:cTn id="230" dur="1" fill="hold">
                                          <p:stCondLst>
                                            <p:cond delay="0"/>
                                          </p:stCondLst>
                                        </p:cTn>
                                        <p:tgtEl>
                                          <p:spTgt spid="330780"/>
                                        </p:tgtEl>
                                        <p:attrNameLst>
                                          <p:attrName>style.visibility</p:attrName>
                                        </p:attrNameLst>
                                      </p:cBhvr>
                                      <p:to>
                                        <p:strVal val="visible"/>
                                      </p:to>
                                    </p:set>
                                    <p:animEffect transition="in" filter="wipe(up)">
                                      <p:cBhvr>
                                        <p:cTn id="231" dur="500"/>
                                        <p:tgtEl>
                                          <p:spTgt spid="330780"/>
                                        </p:tgtEl>
                                      </p:cBhvr>
                                    </p:animEffect>
                                  </p:childTnLst>
                                </p:cTn>
                              </p:par>
                              <p:par>
                                <p:cTn id="232" presetID="22" presetClass="entr" presetSubtype="1" fill="hold" grpId="0" nodeType="withEffect">
                                  <p:stCondLst>
                                    <p:cond delay="0"/>
                                  </p:stCondLst>
                                  <p:childTnLst>
                                    <p:set>
                                      <p:cBhvr>
                                        <p:cTn id="233" dur="1" fill="hold">
                                          <p:stCondLst>
                                            <p:cond delay="0"/>
                                          </p:stCondLst>
                                        </p:cTn>
                                        <p:tgtEl>
                                          <p:spTgt spid="330781"/>
                                        </p:tgtEl>
                                        <p:attrNameLst>
                                          <p:attrName>style.visibility</p:attrName>
                                        </p:attrNameLst>
                                      </p:cBhvr>
                                      <p:to>
                                        <p:strVal val="visible"/>
                                      </p:to>
                                    </p:set>
                                    <p:animEffect transition="in" filter="wipe(up)">
                                      <p:cBhvr>
                                        <p:cTn id="234" dur="500"/>
                                        <p:tgtEl>
                                          <p:spTgt spid="330781"/>
                                        </p:tgtEl>
                                      </p:cBhvr>
                                    </p:animEffect>
                                  </p:childTnLst>
                                </p:cTn>
                              </p:par>
                            </p:childTnLst>
                          </p:cTn>
                        </p:par>
                        <p:par>
                          <p:cTn id="235" fill="hold">
                            <p:stCondLst>
                              <p:cond delay="5000"/>
                            </p:stCondLst>
                            <p:childTnLst>
                              <p:par>
                                <p:cTn id="236" presetID="1" presetClass="entr" presetSubtype="0" fill="hold" grpId="0" nodeType="afterEffect">
                                  <p:stCondLst>
                                    <p:cond delay="0"/>
                                  </p:stCondLst>
                                  <p:childTnLst>
                                    <p:set>
                                      <p:cBhvr>
                                        <p:cTn id="237" dur="1" fill="hold">
                                          <p:stCondLst>
                                            <p:cond delay="0"/>
                                          </p:stCondLst>
                                        </p:cTn>
                                        <p:tgtEl>
                                          <p:spTgt spid="330804"/>
                                        </p:tgtEl>
                                        <p:attrNameLst>
                                          <p:attrName>style.visibility</p:attrName>
                                        </p:attrNameLst>
                                      </p:cBhvr>
                                      <p:to>
                                        <p:strVal val="visible"/>
                                      </p:to>
                                    </p:set>
                                  </p:childTnLst>
                                  <p:subTnLst>
                                    <p:set>
                                      <p:cBhvr override="childStyle">
                                        <p:cTn dur="1" fill="hold" display="0" masterRel="nextClick" afterEffect="1"/>
                                        <p:tgtEl>
                                          <p:spTgt spid="330804"/>
                                        </p:tgtEl>
                                        <p:attrNameLst>
                                          <p:attrName>style.visibility</p:attrName>
                                        </p:attrNameLst>
                                      </p:cBhvr>
                                      <p:to>
                                        <p:strVal val="hidden"/>
                                      </p:to>
                                    </p:set>
                                  </p:subTnLst>
                                </p:cTn>
                              </p:par>
                              <p:par>
                                <p:cTn id="238" presetID="22" presetClass="entr" presetSubtype="8" fill="hold" grpId="0" nodeType="withEffect">
                                  <p:stCondLst>
                                    <p:cond delay="0"/>
                                  </p:stCondLst>
                                  <p:childTnLst>
                                    <p:set>
                                      <p:cBhvr>
                                        <p:cTn id="239" dur="1" fill="hold">
                                          <p:stCondLst>
                                            <p:cond delay="0"/>
                                          </p:stCondLst>
                                        </p:cTn>
                                        <p:tgtEl>
                                          <p:spTgt spid="330803"/>
                                        </p:tgtEl>
                                        <p:attrNameLst>
                                          <p:attrName>style.visibility</p:attrName>
                                        </p:attrNameLst>
                                      </p:cBhvr>
                                      <p:to>
                                        <p:strVal val="visible"/>
                                      </p:to>
                                    </p:set>
                                    <p:animEffect transition="in" filter="wipe(left)">
                                      <p:cBhvr>
                                        <p:cTn id="240" dur="1000"/>
                                        <p:tgtEl>
                                          <p:spTgt spid="330803"/>
                                        </p:tgtEl>
                                      </p:cBhvr>
                                    </p:animEffect>
                                  </p:childTnLst>
                                  <p:subTnLst>
                                    <p:set>
                                      <p:cBhvr override="childStyle">
                                        <p:cTn dur="1" fill="hold" display="0" masterRel="nextClick" afterEffect="1"/>
                                        <p:tgtEl>
                                          <p:spTgt spid="330803"/>
                                        </p:tgtEl>
                                        <p:attrNameLst>
                                          <p:attrName>style.visibility</p:attrName>
                                        </p:attrNameLst>
                                      </p:cBhvr>
                                      <p:to>
                                        <p:strVal val="hidden"/>
                                      </p:to>
                                    </p:set>
                                  </p:subTnLst>
                                </p:cTn>
                              </p:par>
                              <p:par>
                                <p:cTn id="241" presetID="1" presetClass="entr" presetSubtype="0" fill="hold" grpId="0" nodeType="withEffect">
                                  <p:stCondLst>
                                    <p:cond delay="0"/>
                                  </p:stCondLst>
                                  <p:childTnLst>
                                    <p:set>
                                      <p:cBhvr>
                                        <p:cTn id="242" dur="1" fill="hold">
                                          <p:stCondLst>
                                            <p:cond delay="0"/>
                                          </p:stCondLst>
                                        </p:cTn>
                                        <p:tgtEl>
                                          <p:spTgt spid="330806"/>
                                        </p:tgtEl>
                                        <p:attrNameLst>
                                          <p:attrName>style.visibility</p:attrName>
                                        </p:attrNameLst>
                                      </p:cBhvr>
                                      <p:to>
                                        <p:strVal val="visible"/>
                                      </p:to>
                                    </p:set>
                                  </p:childTnLst>
                                  <p:subTnLst>
                                    <p:set>
                                      <p:cBhvr override="childStyle">
                                        <p:cTn dur="1" fill="hold" display="0" masterRel="nextClick" afterEffect="1"/>
                                        <p:tgtEl>
                                          <p:spTgt spid="330806"/>
                                        </p:tgtEl>
                                        <p:attrNameLst>
                                          <p:attrName>style.visibility</p:attrName>
                                        </p:attrNameLst>
                                      </p:cBhvr>
                                      <p:to>
                                        <p:strVal val="hidden"/>
                                      </p:to>
                                    </p:set>
                                  </p:subTnLst>
                                </p:cTn>
                              </p:par>
                              <p:par>
                                <p:cTn id="243" presetID="22" presetClass="entr" presetSubtype="8" fill="hold" grpId="0" nodeType="withEffect">
                                  <p:stCondLst>
                                    <p:cond delay="0"/>
                                  </p:stCondLst>
                                  <p:childTnLst>
                                    <p:set>
                                      <p:cBhvr>
                                        <p:cTn id="244" dur="1" fill="hold">
                                          <p:stCondLst>
                                            <p:cond delay="0"/>
                                          </p:stCondLst>
                                        </p:cTn>
                                        <p:tgtEl>
                                          <p:spTgt spid="330805"/>
                                        </p:tgtEl>
                                        <p:attrNameLst>
                                          <p:attrName>style.visibility</p:attrName>
                                        </p:attrNameLst>
                                      </p:cBhvr>
                                      <p:to>
                                        <p:strVal val="visible"/>
                                      </p:to>
                                    </p:set>
                                    <p:animEffect transition="in" filter="wipe(left)">
                                      <p:cBhvr>
                                        <p:cTn id="245" dur="1000"/>
                                        <p:tgtEl>
                                          <p:spTgt spid="330805"/>
                                        </p:tgtEl>
                                      </p:cBhvr>
                                    </p:animEffect>
                                  </p:childTnLst>
                                  <p:subTnLst>
                                    <p:set>
                                      <p:cBhvr override="childStyle">
                                        <p:cTn dur="1" fill="hold" display="0" masterRel="nextClick" afterEffect="1"/>
                                        <p:tgtEl>
                                          <p:spTgt spid="330805"/>
                                        </p:tgtEl>
                                        <p:attrNameLst>
                                          <p:attrName>style.visibility</p:attrName>
                                        </p:attrNameLst>
                                      </p:cBhvr>
                                      <p:to>
                                        <p:strVal val="hidden"/>
                                      </p:to>
                                    </p:set>
                                  </p:subTnLst>
                                </p:cTn>
                              </p:par>
                              <p:par>
                                <p:cTn id="246" presetID="1" presetClass="entr" presetSubtype="0" fill="hold" grpId="0" nodeType="withEffect">
                                  <p:stCondLst>
                                    <p:cond delay="0"/>
                                  </p:stCondLst>
                                  <p:childTnLst>
                                    <p:set>
                                      <p:cBhvr>
                                        <p:cTn id="247" dur="1" fill="hold">
                                          <p:stCondLst>
                                            <p:cond delay="0"/>
                                          </p:stCondLst>
                                        </p:cTn>
                                        <p:tgtEl>
                                          <p:spTgt spid="330808"/>
                                        </p:tgtEl>
                                        <p:attrNameLst>
                                          <p:attrName>style.visibility</p:attrName>
                                        </p:attrNameLst>
                                      </p:cBhvr>
                                      <p:to>
                                        <p:strVal val="visible"/>
                                      </p:to>
                                    </p:set>
                                  </p:childTnLst>
                                  <p:subTnLst>
                                    <p:set>
                                      <p:cBhvr override="childStyle">
                                        <p:cTn dur="1" fill="hold" display="0" masterRel="nextClick" afterEffect="1"/>
                                        <p:tgtEl>
                                          <p:spTgt spid="330808"/>
                                        </p:tgtEl>
                                        <p:attrNameLst>
                                          <p:attrName>style.visibility</p:attrName>
                                        </p:attrNameLst>
                                      </p:cBhvr>
                                      <p:to>
                                        <p:strVal val="hidden"/>
                                      </p:to>
                                    </p:set>
                                  </p:subTnLst>
                                </p:cTn>
                              </p:par>
                              <p:par>
                                <p:cTn id="248" presetID="22" presetClass="entr" presetSubtype="8" fill="hold" grpId="0" nodeType="withEffect">
                                  <p:stCondLst>
                                    <p:cond delay="0"/>
                                  </p:stCondLst>
                                  <p:childTnLst>
                                    <p:set>
                                      <p:cBhvr>
                                        <p:cTn id="249" dur="1" fill="hold">
                                          <p:stCondLst>
                                            <p:cond delay="0"/>
                                          </p:stCondLst>
                                        </p:cTn>
                                        <p:tgtEl>
                                          <p:spTgt spid="330807"/>
                                        </p:tgtEl>
                                        <p:attrNameLst>
                                          <p:attrName>style.visibility</p:attrName>
                                        </p:attrNameLst>
                                      </p:cBhvr>
                                      <p:to>
                                        <p:strVal val="visible"/>
                                      </p:to>
                                    </p:set>
                                    <p:animEffect transition="in" filter="wipe(left)">
                                      <p:cBhvr>
                                        <p:cTn id="250" dur="1000"/>
                                        <p:tgtEl>
                                          <p:spTgt spid="330807"/>
                                        </p:tgtEl>
                                      </p:cBhvr>
                                    </p:animEffect>
                                  </p:childTnLst>
                                  <p:subTnLst>
                                    <p:set>
                                      <p:cBhvr override="childStyle">
                                        <p:cTn dur="1" fill="hold" display="0" masterRel="nextClick" afterEffect="1"/>
                                        <p:tgtEl>
                                          <p:spTgt spid="330807"/>
                                        </p:tgtEl>
                                        <p:attrNameLst>
                                          <p:attrName>style.visibility</p:attrName>
                                        </p:attrNameLst>
                                      </p:cBhvr>
                                      <p:to>
                                        <p:strVal val="hidden"/>
                                      </p:to>
                                    </p:set>
                                  </p:subTnLst>
                                </p:cTn>
                              </p:par>
                            </p:childTnLst>
                          </p:cTn>
                        </p:par>
                        <p:par>
                          <p:cTn id="251" fill="hold">
                            <p:stCondLst>
                              <p:cond delay="6000"/>
                            </p:stCondLst>
                            <p:childTnLst>
                              <p:par>
                                <p:cTn id="252" presetID="1" presetClass="exit" presetSubtype="0" fill="hold" grpId="1" nodeType="afterEffect">
                                  <p:stCondLst>
                                    <p:cond delay="0"/>
                                  </p:stCondLst>
                                  <p:childTnLst>
                                    <p:set>
                                      <p:cBhvr>
                                        <p:cTn id="253" dur="1" fill="hold">
                                          <p:stCondLst>
                                            <p:cond delay="0"/>
                                          </p:stCondLst>
                                        </p:cTn>
                                        <p:tgtEl>
                                          <p:spTgt spid="330779"/>
                                        </p:tgtEl>
                                        <p:attrNameLst>
                                          <p:attrName>style.visibility</p:attrName>
                                        </p:attrNameLst>
                                      </p:cBhvr>
                                      <p:to>
                                        <p:strVal val="hidden"/>
                                      </p:to>
                                    </p:set>
                                  </p:childTnLst>
                                </p:cTn>
                              </p:par>
                              <p:par>
                                <p:cTn id="254" presetID="1" presetClass="exit" presetSubtype="0" fill="hold" grpId="1" nodeType="withEffect">
                                  <p:stCondLst>
                                    <p:cond delay="0"/>
                                  </p:stCondLst>
                                  <p:childTnLst>
                                    <p:set>
                                      <p:cBhvr>
                                        <p:cTn id="255" dur="1" fill="hold">
                                          <p:stCondLst>
                                            <p:cond delay="0"/>
                                          </p:stCondLst>
                                        </p:cTn>
                                        <p:tgtEl>
                                          <p:spTgt spid="330780"/>
                                        </p:tgtEl>
                                        <p:attrNameLst>
                                          <p:attrName>style.visibility</p:attrName>
                                        </p:attrNameLst>
                                      </p:cBhvr>
                                      <p:to>
                                        <p:strVal val="hidden"/>
                                      </p:to>
                                    </p:set>
                                  </p:childTnLst>
                                </p:cTn>
                              </p:par>
                              <p:par>
                                <p:cTn id="256" presetID="1" presetClass="exit" presetSubtype="0" fill="hold" grpId="1" nodeType="withEffect">
                                  <p:stCondLst>
                                    <p:cond delay="0"/>
                                  </p:stCondLst>
                                  <p:childTnLst>
                                    <p:set>
                                      <p:cBhvr>
                                        <p:cTn id="257" dur="1" fill="hold">
                                          <p:stCondLst>
                                            <p:cond delay="0"/>
                                          </p:stCondLst>
                                        </p:cTn>
                                        <p:tgtEl>
                                          <p:spTgt spid="330781"/>
                                        </p:tgtEl>
                                        <p:attrNameLst>
                                          <p:attrName>style.visibility</p:attrName>
                                        </p:attrNameLst>
                                      </p:cBhvr>
                                      <p:to>
                                        <p:strVal val="hidden"/>
                                      </p:to>
                                    </p:set>
                                  </p:childTnLst>
                                </p:cTn>
                              </p:par>
                            </p:childTnLst>
                          </p:cTn>
                        </p:par>
                        <p:par>
                          <p:cTn id="258" fill="hold">
                            <p:stCondLst>
                              <p:cond delay="6000"/>
                            </p:stCondLst>
                            <p:childTnLst>
                              <p:par>
                                <p:cTn id="259" presetID="9" presetClass="emph" presetSubtype="0" nodeType="afterEffect">
                                  <p:stCondLst>
                                    <p:cond delay="0"/>
                                  </p:stCondLst>
                                  <p:childTnLst>
                                    <p:set>
                                      <p:cBhvr rctx="PPT">
                                        <p:cTn id="260" dur="indefinite"/>
                                        <p:tgtEl>
                                          <p:spTgt spid="330764"/>
                                        </p:tgtEl>
                                        <p:attrNameLst>
                                          <p:attrName>style.opacity</p:attrName>
                                        </p:attrNameLst>
                                      </p:cBhvr>
                                      <p:to>
                                        <p:strVal val="1.0"/>
                                      </p:to>
                                    </p:set>
                                    <p:animEffect filter="image" prLst="opacity: 1.0">
                                      <p:cBhvr rctx="IE">
                                        <p:cTn id="261" dur="indefinite"/>
                                        <p:tgtEl>
                                          <p:spTgt spid="330764"/>
                                        </p:tgtEl>
                                      </p:cBhvr>
                                    </p:animEffect>
                                  </p:childTnLst>
                                </p:cTn>
                              </p:par>
                              <p:par>
                                <p:cTn id="262" presetID="9" presetClass="emph" presetSubtype="0" nodeType="withEffect">
                                  <p:stCondLst>
                                    <p:cond delay="0"/>
                                  </p:stCondLst>
                                  <p:childTnLst>
                                    <p:set>
                                      <p:cBhvr rctx="PPT">
                                        <p:cTn id="263" dur="indefinite"/>
                                        <p:tgtEl>
                                          <p:spTgt spid="330765"/>
                                        </p:tgtEl>
                                        <p:attrNameLst>
                                          <p:attrName>style.opacity</p:attrName>
                                        </p:attrNameLst>
                                      </p:cBhvr>
                                      <p:to>
                                        <p:strVal val="1.0"/>
                                      </p:to>
                                    </p:set>
                                    <p:animEffect filter="image" prLst="opacity: 1.0">
                                      <p:cBhvr rctx="IE">
                                        <p:cTn id="264" dur="indefinite"/>
                                        <p:tgtEl>
                                          <p:spTgt spid="330765"/>
                                        </p:tgtEl>
                                      </p:cBhvr>
                                    </p:animEffect>
                                  </p:childTnLst>
                                </p:cTn>
                              </p:par>
                              <p:par>
                                <p:cTn id="265" presetID="9" presetClass="emph" presetSubtype="0" nodeType="withEffect">
                                  <p:stCondLst>
                                    <p:cond delay="0"/>
                                  </p:stCondLst>
                                  <p:childTnLst>
                                    <p:set>
                                      <p:cBhvr rctx="PPT">
                                        <p:cTn id="266" dur="indefinite"/>
                                        <p:tgtEl>
                                          <p:spTgt spid="330766"/>
                                        </p:tgtEl>
                                        <p:attrNameLst>
                                          <p:attrName>style.opacity</p:attrName>
                                        </p:attrNameLst>
                                      </p:cBhvr>
                                      <p:to>
                                        <p:strVal val="1.0"/>
                                      </p:to>
                                    </p:set>
                                    <p:animEffect filter="image" prLst="opacity: 1.0">
                                      <p:cBhvr rctx="IE">
                                        <p:cTn id="267" dur="indefinite"/>
                                        <p:tgtEl>
                                          <p:spTgt spid="330766"/>
                                        </p:tgtEl>
                                      </p:cBhvr>
                                    </p:animEffect>
                                  </p:childTnLst>
                                </p:cTn>
                              </p:par>
                            </p:childTnLst>
                          </p:cTn>
                        </p:par>
                        <p:par>
                          <p:cTn id="268" fill="hold">
                            <p:stCondLst>
                              <p:cond delay="6000"/>
                            </p:stCondLst>
                            <p:childTnLst>
                              <p:par>
                                <p:cTn id="269" presetID="22" presetClass="entr" presetSubtype="1" fill="hold" grpId="0" nodeType="afterEffect">
                                  <p:stCondLst>
                                    <p:cond delay="0"/>
                                  </p:stCondLst>
                                  <p:childTnLst>
                                    <p:set>
                                      <p:cBhvr>
                                        <p:cTn id="270" dur="1" fill="hold">
                                          <p:stCondLst>
                                            <p:cond delay="0"/>
                                          </p:stCondLst>
                                        </p:cTn>
                                        <p:tgtEl>
                                          <p:spTgt spid="330782"/>
                                        </p:tgtEl>
                                        <p:attrNameLst>
                                          <p:attrName>style.visibility</p:attrName>
                                        </p:attrNameLst>
                                      </p:cBhvr>
                                      <p:to>
                                        <p:strVal val="visible"/>
                                      </p:to>
                                    </p:set>
                                    <p:animEffect transition="in" filter="wipe(up)">
                                      <p:cBhvr>
                                        <p:cTn id="271" dur="500"/>
                                        <p:tgtEl>
                                          <p:spTgt spid="330782"/>
                                        </p:tgtEl>
                                      </p:cBhvr>
                                    </p:animEffect>
                                  </p:childTnLst>
                                </p:cTn>
                              </p:par>
                              <p:par>
                                <p:cTn id="272" presetID="22" presetClass="entr" presetSubtype="1" fill="hold" grpId="0" nodeType="withEffect">
                                  <p:stCondLst>
                                    <p:cond delay="0"/>
                                  </p:stCondLst>
                                  <p:childTnLst>
                                    <p:set>
                                      <p:cBhvr>
                                        <p:cTn id="273" dur="1" fill="hold">
                                          <p:stCondLst>
                                            <p:cond delay="0"/>
                                          </p:stCondLst>
                                        </p:cTn>
                                        <p:tgtEl>
                                          <p:spTgt spid="330783"/>
                                        </p:tgtEl>
                                        <p:attrNameLst>
                                          <p:attrName>style.visibility</p:attrName>
                                        </p:attrNameLst>
                                      </p:cBhvr>
                                      <p:to>
                                        <p:strVal val="visible"/>
                                      </p:to>
                                    </p:set>
                                    <p:animEffect transition="in" filter="wipe(up)">
                                      <p:cBhvr>
                                        <p:cTn id="274" dur="500"/>
                                        <p:tgtEl>
                                          <p:spTgt spid="330783"/>
                                        </p:tgtEl>
                                      </p:cBhvr>
                                    </p:animEffect>
                                  </p:childTnLst>
                                </p:cTn>
                              </p:par>
                              <p:par>
                                <p:cTn id="275" presetID="22" presetClass="entr" presetSubtype="1" fill="hold" grpId="0" nodeType="withEffect">
                                  <p:stCondLst>
                                    <p:cond delay="0"/>
                                  </p:stCondLst>
                                  <p:childTnLst>
                                    <p:set>
                                      <p:cBhvr>
                                        <p:cTn id="276" dur="1" fill="hold">
                                          <p:stCondLst>
                                            <p:cond delay="0"/>
                                          </p:stCondLst>
                                        </p:cTn>
                                        <p:tgtEl>
                                          <p:spTgt spid="330784"/>
                                        </p:tgtEl>
                                        <p:attrNameLst>
                                          <p:attrName>style.visibility</p:attrName>
                                        </p:attrNameLst>
                                      </p:cBhvr>
                                      <p:to>
                                        <p:strVal val="visible"/>
                                      </p:to>
                                    </p:set>
                                    <p:animEffect transition="in" filter="wipe(up)">
                                      <p:cBhvr>
                                        <p:cTn id="277" dur="500"/>
                                        <p:tgtEl>
                                          <p:spTgt spid="330784"/>
                                        </p:tgtEl>
                                      </p:cBhvr>
                                    </p:animEffect>
                                  </p:childTnLst>
                                </p:cTn>
                              </p:par>
                            </p:childTnLst>
                          </p:cTn>
                        </p:par>
                        <p:par>
                          <p:cTn id="278" fill="hold">
                            <p:stCondLst>
                              <p:cond delay="6500"/>
                            </p:stCondLst>
                            <p:childTnLst>
                              <p:par>
                                <p:cTn id="279" presetID="1" presetClass="entr" presetSubtype="0" fill="hold" grpId="0" nodeType="afterEffect">
                                  <p:stCondLst>
                                    <p:cond delay="0"/>
                                  </p:stCondLst>
                                  <p:childTnLst>
                                    <p:set>
                                      <p:cBhvr>
                                        <p:cTn id="280" dur="1" fill="hold">
                                          <p:stCondLst>
                                            <p:cond delay="0"/>
                                          </p:stCondLst>
                                        </p:cTn>
                                        <p:tgtEl>
                                          <p:spTgt spid="330810"/>
                                        </p:tgtEl>
                                        <p:attrNameLst>
                                          <p:attrName>style.visibility</p:attrName>
                                        </p:attrNameLst>
                                      </p:cBhvr>
                                      <p:to>
                                        <p:strVal val="visible"/>
                                      </p:to>
                                    </p:set>
                                  </p:childTnLst>
                                  <p:subTnLst>
                                    <p:set>
                                      <p:cBhvr override="childStyle">
                                        <p:cTn dur="1" fill="hold" display="0" masterRel="nextClick" afterEffect="1"/>
                                        <p:tgtEl>
                                          <p:spTgt spid="330810"/>
                                        </p:tgtEl>
                                        <p:attrNameLst>
                                          <p:attrName>style.visibility</p:attrName>
                                        </p:attrNameLst>
                                      </p:cBhvr>
                                      <p:to>
                                        <p:strVal val="hidden"/>
                                      </p:to>
                                    </p:set>
                                  </p:subTnLst>
                                </p:cTn>
                              </p:par>
                              <p:par>
                                <p:cTn id="281" presetID="22" presetClass="entr" presetSubtype="8" fill="hold" grpId="0" nodeType="withEffect">
                                  <p:stCondLst>
                                    <p:cond delay="0"/>
                                  </p:stCondLst>
                                  <p:childTnLst>
                                    <p:set>
                                      <p:cBhvr>
                                        <p:cTn id="282" dur="1" fill="hold">
                                          <p:stCondLst>
                                            <p:cond delay="0"/>
                                          </p:stCondLst>
                                        </p:cTn>
                                        <p:tgtEl>
                                          <p:spTgt spid="330809"/>
                                        </p:tgtEl>
                                        <p:attrNameLst>
                                          <p:attrName>style.visibility</p:attrName>
                                        </p:attrNameLst>
                                      </p:cBhvr>
                                      <p:to>
                                        <p:strVal val="visible"/>
                                      </p:to>
                                    </p:set>
                                    <p:animEffect transition="in" filter="wipe(left)">
                                      <p:cBhvr>
                                        <p:cTn id="283" dur="1000"/>
                                        <p:tgtEl>
                                          <p:spTgt spid="330809"/>
                                        </p:tgtEl>
                                      </p:cBhvr>
                                    </p:animEffect>
                                  </p:childTnLst>
                                  <p:subTnLst>
                                    <p:set>
                                      <p:cBhvr override="childStyle">
                                        <p:cTn dur="1" fill="hold" display="0" masterRel="nextClick" afterEffect="1"/>
                                        <p:tgtEl>
                                          <p:spTgt spid="330809"/>
                                        </p:tgtEl>
                                        <p:attrNameLst>
                                          <p:attrName>style.visibility</p:attrName>
                                        </p:attrNameLst>
                                      </p:cBhvr>
                                      <p:to>
                                        <p:strVal val="hidden"/>
                                      </p:to>
                                    </p:set>
                                  </p:subTnLst>
                                </p:cTn>
                              </p:par>
                              <p:par>
                                <p:cTn id="284" presetID="1" presetClass="entr" presetSubtype="0" fill="hold" grpId="0" nodeType="withEffect">
                                  <p:stCondLst>
                                    <p:cond delay="0"/>
                                  </p:stCondLst>
                                  <p:childTnLst>
                                    <p:set>
                                      <p:cBhvr>
                                        <p:cTn id="285" dur="1" fill="hold">
                                          <p:stCondLst>
                                            <p:cond delay="0"/>
                                          </p:stCondLst>
                                        </p:cTn>
                                        <p:tgtEl>
                                          <p:spTgt spid="330812"/>
                                        </p:tgtEl>
                                        <p:attrNameLst>
                                          <p:attrName>style.visibility</p:attrName>
                                        </p:attrNameLst>
                                      </p:cBhvr>
                                      <p:to>
                                        <p:strVal val="visible"/>
                                      </p:to>
                                    </p:set>
                                  </p:childTnLst>
                                  <p:subTnLst>
                                    <p:set>
                                      <p:cBhvr override="childStyle">
                                        <p:cTn dur="1" fill="hold" display="0" masterRel="nextClick" afterEffect="1"/>
                                        <p:tgtEl>
                                          <p:spTgt spid="330812"/>
                                        </p:tgtEl>
                                        <p:attrNameLst>
                                          <p:attrName>style.visibility</p:attrName>
                                        </p:attrNameLst>
                                      </p:cBhvr>
                                      <p:to>
                                        <p:strVal val="hidden"/>
                                      </p:to>
                                    </p:set>
                                  </p:subTnLst>
                                </p:cTn>
                              </p:par>
                              <p:par>
                                <p:cTn id="286" presetID="22" presetClass="entr" presetSubtype="8" fill="hold" grpId="0" nodeType="withEffect">
                                  <p:stCondLst>
                                    <p:cond delay="0"/>
                                  </p:stCondLst>
                                  <p:childTnLst>
                                    <p:set>
                                      <p:cBhvr>
                                        <p:cTn id="287" dur="1" fill="hold">
                                          <p:stCondLst>
                                            <p:cond delay="0"/>
                                          </p:stCondLst>
                                        </p:cTn>
                                        <p:tgtEl>
                                          <p:spTgt spid="330811"/>
                                        </p:tgtEl>
                                        <p:attrNameLst>
                                          <p:attrName>style.visibility</p:attrName>
                                        </p:attrNameLst>
                                      </p:cBhvr>
                                      <p:to>
                                        <p:strVal val="visible"/>
                                      </p:to>
                                    </p:set>
                                    <p:animEffect transition="in" filter="wipe(left)">
                                      <p:cBhvr>
                                        <p:cTn id="288" dur="1000"/>
                                        <p:tgtEl>
                                          <p:spTgt spid="330811"/>
                                        </p:tgtEl>
                                      </p:cBhvr>
                                    </p:animEffect>
                                  </p:childTnLst>
                                  <p:subTnLst>
                                    <p:set>
                                      <p:cBhvr override="childStyle">
                                        <p:cTn dur="1" fill="hold" display="0" masterRel="nextClick" afterEffect="1"/>
                                        <p:tgtEl>
                                          <p:spTgt spid="330811"/>
                                        </p:tgtEl>
                                        <p:attrNameLst>
                                          <p:attrName>style.visibility</p:attrName>
                                        </p:attrNameLst>
                                      </p:cBhvr>
                                      <p:to>
                                        <p:strVal val="hidden"/>
                                      </p:to>
                                    </p:set>
                                  </p:subTnLst>
                                </p:cTn>
                              </p:par>
                              <p:par>
                                <p:cTn id="289" presetID="1" presetClass="entr" presetSubtype="0" fill="hold" grpId="0" nodeType="withEffect">
                                  <p:stCondLst>
                                    <p:cond delay="0"/>
                                  </p:stCondLst>
                                  <p:childTnLst>
                                    <p:set>
                                      <p:cBhvr>
                                        <p:cTn id="290" dur="1" fill="hold">
                                          <p:stCondLst>
                                            <p:cond delay="0"/>
                                          </p:stCondLst>
                                        </p:cTn>
                                        <p:tgtEl>
                                          <p:spTgt spid="330814"/>
                                        </p:tgtEl>
                                        <p:attrNameLst>
                                          <p:attrName>style.visibility</p:attrName>
                                        </p:attrNameLst>
                                      </p:cBhvr>
                                      <p:to>
                                        <p:strVal val="visible"/>
                                      </p:to>
                                    </p:set>
                                  </p:childTnLst>
                                  <p:subTnLst>
                                    <p:set>
                                      <p:cBhvr override="childStyle">
                                        <p:cTn dur="1" fill="hold" display="0" masterRel="nextClick" afterEffect="1"/>
                                        <p:tgtEl>
                                          <p:spTgt spid="330814"/>
                                        </p:tgtEl>
                                        <p:attrNameLst>
                                          <p:attrName>style.visibility</p:attrName>
                                        </p:attrNameLst>
                                      </p:cBhvr>
                                      <p:to>
                                        <p:strVal val="hidden"/>
                                      </p:to>
                                    </p:set>
                                  </p:subTnLst>
                                </p:cTn>
                              </p:par>
                              <p:par>
                                <p:cTn id="291" presetID="22" presetClass="entr" presetSubtype="8" fill="hold" grpId="0" nodeType="withEffect">
                                  <p:stCondLst>
                                    <p:cond delay="0"/>
                                  </p:stCondLst>
                                  <p:childTnLst>
                                    <p:set>
                                      <p:cBhvr>
                                        <p:cTn id="292" dur="1" fill="hold">
                                          <p:stCondLst>
                                            <p:cond delay="0"/>
                                          </p:stCondLst>
                                        </p:cTn>
                                        <p:tgtEl>
                                          <p:spTgt spid="330813"/>
                                        </p:tgtEl>
                                        <p:attrNameLst>
                                          <p:attrName>style.visibility</p:attrName>
                                        </p:attrNameLst>
                                      </p:cBhvr>
                                      <p:to>
                                        <p:strVal val="visible"/>
                                      </p:to>
                                    </p:set>
                                    <p:animEffect transition="in" filter="wipe(left)">
                                      <p:cBhvr>
                                        <p:cTn id="293" dur="1000"/>
                                        <p:tgtEl>
                                          <p:spTgt spid="330813"/>
                                        </p:tgtEl>
                                      </p:cBhvr>
                                    </p:animEffect>
                                  </p:childTnLst>
                                  <p:subTnLst>
                                    <p:set>
                                      <p:cBhvr override="childStyle">
                                        <p:cTn dur="1" fill="hold" display="0" masterRel="nextClick" afterEffect="1"/>
                                        <p:tgtEl>
                                          <p:spTgt spid="330813"/>
                                        </p:tgtEl>
                                        <p:attrNameLst>
                                          <p:attrName>style.visibility</p:attrName>
                                        </p:attrNameLst>
                                      </p:cBhvr>
                                      <p:to>
                                        <p:strVal val="hidden"/>
                                      </p:to>
                                    </p:set>
                                  </p:subTnLst>
                                </p:cTn>
                              </p:par>
                            </p:childTnLst>
                          </p:cTn>
                        </p:par>
                        <p:par>
                          <p:cTn id="294" fill="hold">
                            <p:stCondLst>
                              <p:cond delay="7500"/>
                            </p:stCondLst>
                            <p:childTnLst>
                              <p:par>
                                <p:cTn id="295" presetID="1" presetClass="exit" presetSubtype="0" fill="hold" grpId="1" nodeType="afterEffect">
                                  <p:stCondLst>
                                    <p:cond delay="0"/>
                                  </p:stCondLst>
                                  <p:childTnLst>
                                    <p:set>
                                      <p:cBhvr>
                                        <p:cTn id="296" dur="1" fill="hold">
                                          <p:stCondLst>
                                            <p:cond delay="0"/>
                                          </p:stCondLst>
                                        </p:cTn>
                                        <p:tgtEl>
                                          <p:spTgt spid="330782"/>
                                        </p:tgtEl>
                                        <p:attrNameLst>
                                          <p:attrName>style.visibility</p:attrName>
                                        </p:attrNameLst>
                                      </p:cBhvr>
                                      <p:to>
                                        <p:strVal val="hidden"/>
                                      </p:to>
                                    </p:set>
                                  </p:childTnLst>
                                </p:cTn>
                              </p:par>
                              <p:par>
                                <p:cTn id="297" presetID="1" presetClass="exit" presetSubtype="0" fill="hold" grpId="1" nodeType="withEffect">
                                  <p:stCondLst>
                                    <p:cond delay="0"/>
                                  </p:stCondLst>
                                  <p:childTnLst>
                                    <p:set>
                                      <p:cBhvr>
                                        <p:cTn id="298" dur="1" fill="hold">
                                          <p:stCondLst>
                                            <p:cond delay="0"/>
                                          </p:stCondLst>
                                        </p:cTn>
                                        <p:tgtEl>
                                          <p:spTgt spid="330783"/>
                                        </p:tgtEl>
                                        <p:attrNameLst>
                                          <p:attrName>style.visibility</p:attrName>
                                        </p:attrNameLst>
                                      </p:cBhvr>
                                      <p:to>
                                        <p:strVal val="hidden"/>
                                      </p:to>
                                    </p:set>
                                  </p:childTnLst>
                                </p:cTn>
                              </p:par>
                              <p:par>
                                <p:cTn id="299" presetID="1" presetClass="exit" presetSubtype="0" fill="hold" grpId="1" nodeType="withEffect">
                                  <p:stCondLst>
                                    <p:cond delay="0"/>
                                  </p:stCondLst>
                                  <p:childTnLst>
                                    <p:set>
                                      <p:cBhvr>
                                        <p:cTn id="300" dur="1" fill="hold">
                                          <p:stCondLst>
                                            <p:cond delay="0"/>
                                          </p:stCondLst>
                                        </p:cTn>
                                        <p:tgtEl>
                                          <p:spTgt spid="330784"/>
                                        </p:tgtEl>
                                        <p:attrNameLst>
                                          <p:attrName>style.visibility</p:attrName>
                                        </p:attrNameLst>
                                      </p:cBhvr>
                                      <p:to>
                                        <p:strVal val="hidden"/>
                                      </p:to>
                                    </p:set>
                                  </p:childTnLst>
                                </p:cTn>
                              </p:par>
                            </p:childTnLst>
                          </p:cTn>
                        </p:par>
                        <p:par>
                          <p:cTn id="301" fill="hold">
                            <p:stCondLst>
                              <p:cond delay="7500"/>
                            </p:stCondLst>
                            <p:childTnLst>
                              <p:par>
                                <p:cTn id="302" presetID="9" presetClass="emph" presetSubtype="0" nodeType="afterEffect">
                                  <p:stCondLst>
                                    <p:cond delay="0"/>
                                  </p:stCondLst>
                                  <p:childTnLst>
                                    <p:set>
                                      <p:cBhvr rctx="PPT">
                                        <p:cTn id="303" dur="indefinite"/>
                                        <p:tgtEl>
                                          <p:spTgt spid="330767"/>
                                        </p:tgtEl>
                                        <p:attrNameLst>
                                          <p:attrName>style.opacity</p:attrName>
                                        </p:attrNameLst>
                                      </p:cBhvr>
                                      <p:to>
                                        <p:strVal val="1.0"/>
                                      </p:to>
                                    </p:set>
                                    <p:animEffect filter="image" prLst="opacity: 1.0">
                                      <p:cBhvr rctx="IE">
                                        <p:cTn id="304" dur="indefinite"/>
                                        <p:tgtEl>
                                          <p:spTgt spid="330767"/>
                                        </p:tgtEl>
                                      </p:cBhvr>
                                    </p:animEffect>
                                  </p:childTnLst>
                                </p:cTn>
                              </p:par>
                              <p:par>
                                <p:cTn id="305" presetID="9" presetClass="emph" presetSubtype="0" nodeType="withEffect">
                                  <p:stCondLst>
                                    <p:cond delay="0"/>
                                  </p:stCondLst>
                                  <p:childTnLst>
                                    <p:set>
                                      <p:cBhvr rctx="PPT">
                                        <p:cTn id="306" dur="indefinite"/>
                                        <p:tgtEl>
                                          <p:spTgt spid="330768"/>
                                        </p:tgtEl>
                                        <p:attrNameLst>
                                          <p:attrName>style.opacity</p:attrName>
                                        </p:attrNameLst>
                                      </p:cBhvr>
                                      <p:to>
                                        <p:strVal val="1.0"/>
                                      </p:to>
                                    </p:set>
                                    <p:animEffect filter="image" prLst="opacity: 1.0">
                                      <p:cBhvr rctx="IE">
                                        <p:cTn id="307" dur="indefinite"/>
                                        <p:tgtEl>
                                          <p:spTgt spid="330768"/>
                                        </p:tgtEl>
                                      </p:cBhvr>
                                    </p:animEffect>
                                  </p:childTnLst>
                                </p:cTn>
                              </p:par>
                              <p:par>
                                <p:cTn id="308" presetID="9" presetClass="emph" presetSubtype="0" nodeType="withEffect">
                                  <p:stCondLst>
                                    <p:cond delay="0"/>
                                  </p:stCondLst>
                                  <p:childTnLst>
                                    <p:set>
                                      <p:cBhvr rctx="PPT">
                                        <p:cTn id="309" dur="indefinite"/>
                                        <p:tgtEl>
                                          <p:spTgt spid="330769"/>
                                        </p:tgtEl>
                                        <p:attrNameLst>
                                          <p:attrName>style.opacity</p:attrName>
                                        </p:attrNameLst>
                                      </p:cBhvr>
                                      <p:to>
                                        <p:strVal val="1.0"/>
                                      </p:to>
                                    </p:set>
                                    <p:animEffect filter="image" prLst="opacity: 1.0">
                                      <p:cBhvr rctx="IE">
                                        <p:cTn id="310" dur="indefinite"/>
                                        <p:tgtEl>
                                          <p:spTgt spid="330769"/>
                                        </p:tgtEl>
                                      </p:cBhvr>
                                    </p:animEffect>
                                  </p:childTnLst>
                                </p:cTn>
                              </p:par>
                            </p:childTnLst>
                          </p:cTn>
                        </p:par>
                        <p:par>
                          <p:cTn id="311" fill="hold">
                            <p:stCondLst>
                              <p:cond delay="7500"/>
                            </p:stCondLst>
                            <p:childTnLst>
                              <p:par>
                                <p:cTn id="312" presetID="1" presetClass="entr" presetSubtype="0" fill="hold" grpId="0" nodeType="afterEffect">
                                  <p:stCondLst>
                                    <p:cond delay="0"/>
                                  </p:stCondLst>
                                  <p:childTnLst>
                                    <p:set>
                                      <p:cBhvr>
                                        <p:cTn id="313" dur="1" fill="hold">
                                          <p:stCondLst>
                                            <p:cond delay="0"/>
                                          </p:stCondLst>
                                        </p:cTn>
                                        <p:tgtEl>
                                          <p:spTgt spid="330895"/>
                                        </p:tgtEl>
                                        <p:attrNameLst>
                                          <p:attrName>style.visibility</p:attrName>
                                        </p:attrNameLst>
                                      </p:cBhvr>
                                      <p:to>
                                        <p:strVal val="visible"/>
                                      </p:to>
                                    </p:set>
                                  </p:childTnLst>
                                </p:cTn>
                              </p:par>
                            </p:childTnLst>
                          </p:cTn>
                        </p:par>
                      </p:childTnLst>
                    </p:cTn>
                  </p:par>
                  <p:par>
                    <p:cTn id="314" fill="hold">
                      <p:stCondLst>
                        <p:cond delay="indefinite"/>
                      </p:stCondLst>
                      <p:childTnLst>
                        <p:par>
                          <p:cTn id="315" fill="hold">
                            <p:stCondLst>
                              <p:cond delay="0"/>
                            </p:stCondLst>
                            <p:childTnLst>
                              <p:par>
                                <p:cTn id="316" presetID="22" presetClass="entr" presetSubtype="1" fill="hold" grpId="0" nodeType="clickEffect">
                                  <p:stCondLst>
                                    <p:cond delay="0"/>
                                  </p:stCondLst>
                                  <p:childTnLst>
                                    <p:set>
                                      <p:cBhvr>
                                        <p:cTn id="317" dur="1" fill="hold">
                                          <p:stCondLst>
                                            <p:cond delay="0"/>
                                          </p:stCondLst>
                                        </p:cTn>
                                        <p:tgtEl>
                                          <p:spTgt spid="330830"/>
                                        </p:tgtEl>
                                        <p:attrNameLst>
                                          <p:attrName>style.visibility</p:attrName>
                                        </p:attrNameLst>
                                      </p:cBhvr>
                                      <p:to>
                                        <p:strVal val="visible"/>
                                      </p:to>
                                    </p:set>
                                    <p:animEffect transition="in" filter="wipe(up)">
                                      <p:cBhvr>
                                        <p:cTn id="318" dur="500"/>
                                        <p:tgtEl>
                                          <p:spTgt spid="330830"/>
                                        </p:tgtEl>
                                      </p:cBhvr>
                                    </p:animEffect>
                                  </p:childTnLst>
                                </p:cTn>
                              </p:par>
                              <p:par>
                                <p:cTn id="319" presetID="22" presetClass="entr" presetSubtype="1" fill="hold" grpId="0" nodeType="withEffect">
                                  <p:stCondLst>
                                    <p:cond delay="0"/>
                                  </p:stCondLst>
                                  <p:childTnLst>
                                    <p:set>
                                      <p:cBhvr>
                                        <p:cTn id="320" dur="1" fill="hold">
                                          <p:stCondLst>
                                            <p:cond delay="0"/>
                                          </p:stCondLst>
                                        </p:cTn>
                                        <p:tgtEl>
                                          <p:spTgt spid="330831"/>
                                        </p:tgtEl>
                                        <p:attrNameLst>
                                          <p:attrName>style.visibility</p:attrName>
                                        </p:attrNameLst>
                                      </p:cBhvr>
                                      <p:to>
                                        <p:strVal val="visible"/>
                                      </p:to>
                                    </p:set>
                                    <p:animEffect transition="in" filter="wipe(up)">
                                      <p:cBhvr>
                                        <p:cTn id="321" dur="500"/>
                                        <p:tgtEl>
                                          <p:spTgt spid="330831"/>
                                        </p:tgtEl>
                                      </p:cBhvr>
                                    </p:animEffect>
                                  </p:childTnLst>
                                </p:cTn>
                              </p:par>
                              <p:par>
                                <p:cTn id="322" presetID="22" presetClass="entr" presetSubtype="1" fill="hold" grpId="0" nodeType="withEffect">
                                  <p:stCondLst>
                                    <p:cond delay="0"/>
                                  </p:stCondLst>
                                  <p:childTnLst>
                                    <p:set>
                                      <p:cBhvr>
                                        <p:cTn id="323" dur="1" fill="hold">
                                          <p:stCondLst>
                                            <p:cond delay="0"/>
                                          </p:stCondLst>
                                        </p:cTn>
                                        <p:tgtEl>
                                          <p:spTgt spid="330832"/>
                                        </p:tgtEl>
                                        <p:attrNameLst>
                                          <p:attrName>style.visibility</p:attrName>
                                        </p:attrNameLst>
                                      </p:cBhvr>
                                      <p:to>
                                        <p:strVal val="visible"/>
                                      </p:to>
                                    </p:set>
                                    <p:animEffect transition="in" filter="wipe(up)">
                                      <p:cBhvr>
                                        <p:cTn id="324" dur="500"/>
                                        <p:tgtEl>
                                          <p:spTgt spid="330832"/>
                                        </p:tgtEl>
                                      </p:cBhvr>
                                    </p:animEffect>
                                  </p:childTnLst>
                                </p:cTn>
                              </p:par>
                            </p:childTnLst>
                          </p:cTn>
                        </p:par>
                        <p:par>
                          <p:cTn id="325" fill="hold">
                            <p:stCondLst>
                              <p:cond delay="500"/>
                            </p:stCondLst>
                            <p:childTnLst>
                              <p:par>
                                <p:cTn id="326" presetID="1" presetClass="entr" presetSubtype="0" fill="hold" grpId="0" nodeType="afterEffect">
                                  <p:stCondLst>
                                    <p:cond delay="0"/>
                                  </p:stCondLst>
                                  <p:childTnLst>
                                    <p:set>
                                      <p:cBhvr>
                                        <p:cTn id="327" dur="1" fill="hold">
                                          <p:stCondLst>
                                            <p:cond delay="0"/>
                                          </p:stCondLst>
                                        </p:cTn>
                                        <p:tgtEl>
                                          <p:spTgt spid="330840"/>
                                        </p:tgtEl>
                                        <p:attrNameLst>
                                          <p:attrName>style.visibility</p:attrName>
                                        </p:attrNameLst>
                                      </p:cBhvr>
                                      <p:to>
                                        <p:strVal val="visible"/>
                                      </p:to>
                                    </p:set>
                                  </p:childTnLst>
                                  <p:subTnLst>
                                    <p:set>
                                      <p:cBhvr override="childStyle">
                                        <p:cTn dur="1" fill="hold" display="0" masterRel="nextClick" afterEffect="1"/>
                                        <p:tgtEl>
                                          <p:spTgt spid="330840"/>
                                        </p:tgtEl>
                                        <p:attrNameLst>
                                          <p:attrName>style.visibility</p:attrName>
                                        </p:attrNameLst>
                                      </p:cBhvr>
                                      <p:to>
                                        <p:strVal val="hidden"/>
                                      </p:to>
                                    </p:set>
                                  </p:subTnLst>
                                </p:cTn>
                              </p:par>
                              <p:par>
                                <p:cTn id="328" presetID="22" presetClass="entr" presetSubtype="8" fill="hold" grpId="0" nodeType="withEffect">
                                  <p:stCondLst>
                                    <p:cond delay="0"/>
                                  </p:stCondLst>
                                  <p:childTnLst>
                                    <p:set>
                                      <p:cBhvr>
                                        <p:cTn id="329" dur="1" fill="hold">
                                          <p:stCondLst>
                                            <p:cond delay="0"/>
                                          </p:stCondLst>
                                        </p:cTn>
                                        <p:tgtEl>
                                          <p:spTgt spid="330839"/>
                                        </p:tgtEl>
                                        <p:attrNameLst>
                                          <p:attrName>style.visibility</p:attrName>
                                        </p:attrNameLst>
                                      </p:cBhvr>
                                      <p:to>
                                        <p:strVal val="visible"/>
                                      </p:to>
                                    </p:set>
                                    <p:animEffect transition="in" filter="wipe(left)">
                                      <p:cBhvr>
                                        <p:cTn id="330" dur="1000"/>
                                        <p:tgtEl>
                                          <p:spTgt spid="330839"/>
                                        </p:tgtEl>
                                      </p:cBhvr>
                                    </p:animEffect>
                                  </p:childTnLst>
                                  <p:subTnLst>
                                    <p:set>
                                      <p:cBhvr override="childStyle">
                                        <p:cTn dur="1" fill="hold" display="0" masterRel="nextClick" afterEffect="1"/>
                                        <p:tgtEl>
                                          <p:spTgt spid="330839"/>
                                        </p:tgtEl>
                                        <p:attrNameLst>
                                          <p:attrName>style.visibility</p:attrName>
                                        </p:attrNameLst>
                                      </p:cBhvr>
                                      <p:to>
                                        <p:strVal val="hidden"/>
                                      </p:to>
                                    </p:set>
                                  </p:subTnLst>
                                </p:cTn>
                              </p:par>
                              <p:par>
                                <p:cTn id="331" presetID="1" presetClass="entr" presetSubtype="0" fill="hold" grpId="0" nodeType="withEffect">
                                  <p:stCondLst>
                                    <p:cond delay="0"/>
                                  </p:stCondLst>
                                  <p:childTnLst>
                                    <p:set>
                                      <p:cBhvr>
                                        <p:cTn id="332" dur="1" fill="hold">
                                          <p:stCondLst>
                                            <p:cond delay="0"/>
                                          </p:stCondLst>
                                        </p:cTn>
                                        <p:tgtEl>
                                          <p:spTgt spid="330842"/>
                                        </p:tgtEl>
                                        <p:attrNameLst>
                                          <p:attrName>style.visibility</p:attrName>
                                        </p:attrNameLst>
                                      </p:cBhvr>
                                      <p:to>
                                        <p:strVal val="visible"/>
                                      </p:to>
                                    </p:set>
                                  </p:childTnLst>
                                  <p:subTnLst>
                                    <p:set>
                                      <p:cBhvr override="childStyle">
                                        <p:cTn dur="1" fill="hold" display="0" masterRel="nextClick" afterEffect="1"/>
                                        <p:tgtEl>
                                          <p:spTgt spid="330842"/>
                                        </p:tgtEl>
                                        <p:attrNameLst>
                                          <p:attrName>style.visibility</p:attrName>
                                        </p:attrNameLst>
                                      </p:cBhvr>
                                      <p:to>
                                        <p:strVal val="hidden"/>
                                      </p:to>
                                    </p:set>
                                  </p:subTnLst>
                                </p:cTn>
                              </p:par>
                              <p:par>
                                <p:cTn id="333" presetID="22" presetClass="entr" presetSubtype="8" fill="hold" grpId="0" nodeType="withEffect">
                                  <p:stCondLst>
                                    <p:cond delay="0"/>
                                  </p:stCondLst>
                                  <p:childTnLst>
                                    <p:set>
                                      <p:cBhvr>
                                        <p:cTn id="334" dur="1" fill="hold">
                                          <p:stCondLst>
                                            <p:cond delay="0"/>
                                          </p:stCondLst>
                                        </p:cTn>
                                        <p:tgtEl>
                                          <p:spTgt spid="330841"/>
                                        </p:tgtEl>
                                        <p:attrNameLst>
                                          <p:attrName>style.visibility</p:attrName>
                                        </p:attrNameLst>
                                      </p:cBhvr>
                                      <p:to>
                                        <p:strVal val="visible"/>
                                      </p:to>
                                    </p:set>
                                    <p:animEffect transition="in" filter="wipe(left)">
                                      <p:cBhvr>
                                        <p:cTn id="335" dur="1000"/>
                                        <p:tgtEl>
                                          <p:spTgt spid="330841"/>
                                        </p:tgtEl>
                                      </p:cBhvr>
                                    </p:animEffect>
                                  </p:childTnLst>
                                  <p:subTnLst>
                                    <p:set>
                                      <p:cBhvr override="childStyle">
                                        <p:cTn dur="1" fill="hold" display="0" masterRel="nextClick" afterEffect="1"/>
                                        <p:tgtEl>
                                          <p:spTgt spid="330841"/>
                                        </p:tgtEl>
                                        <p:attrNameLst>
                                          <p:attrName>style.visibility</p:attrName>
                                        </p:attrNameLst>
                                      </p:cBhvr>
                                      <p:to>
                                        <p:strVal val="hidden"/>
                                      </p:to>
                                    </p:set>
                                  </p:subTnLst>
                                </p:cTn>
                              </p:par>
                              <p:par>
                                <p:cTn id="336" presetID="1" presetClass="entr" presetSubtype="0" fill="hold" grpId="0" nodeType="withEffect">
                                  <p:stCondLst>
                                    <p:cond delay="0"/>
                                  </p:stCondLst>
                                  <p:childTnLst>
                                    <p:set>
                                      <p:cBhvr>
                                        <p:cTn id="337" dur="1" fill="hold">
                                          <p:stCondLst>
                                            <p:cond delay="0"/>
                                          </p:stCondLst>
                                        </p:cTn>
                                        <p:tgtEl>
                                          <p:spTgt spid="330844"/>
                                        </p:tgtEl>
                                        <p:attrNameLst>
                                          <p:attrName>style.visibility</p:attrName>
                                        </p:attrNameLst>
                                      </p:cBhvr>
                                      <p:to>
                                        <p:strVal val="visible"/>
                                      </p:to>
                                    </p:set>
                                  </p:childTnLst>
                                  <p:subTnLst>
                                    <p:set>
                                      <p:cBhvr override="childStyle">
                                        <p:cTn dur="1" fill="hold" display="0" masterRel="nextClick" afterEffect="1"/>
                                        <p:tgtEl>
                                          <p:spTgt spid="330844"/>
                                        </p:tgtEl>
                                        <p:attrNameLst>
                                          <p:attrName>style.visibility</p:attrName>
                                        </p:attrNameLst>
                                      </p:cBhvr>
                                      <p:to>
                                        <p:strVal val="hidden"/>
                                      </p:to>
                                    </p:set>
                                  </p:subTnLst>
                                </p:cTn>
                              </p:par>
                              <p:par>
                                <p:cTn id="338" presetID="22" presetClass="entr" presetSubtype="8" fill="hold" grpId="0" nodeType="withEffect">
                                  <p:stCondLst>
                                    <p:cond delay="0"/>
                                  </p:stCondLst>
                                  <p:childTnLst>
                                    <p:set>
                                      <p:cBhvr>
                                        <p:cTn id="339" dur="1" fill="hold">
                                          <p:stCondLst>
                                            <p:cond delay="0"/>
                                          </p:stCondLst>
                                        </p:cTn>
                                        <p:tgtEl>
                                          <p:spTgt spid="330843"/>
                                        </p:tgtEl>
                                        <p:attrNameLst>
                                          <p:attrName>style.visibility</p:attrName>
                                        </p:attrNameLst>
                                      </p:cBhvr>
                                      <p:to>
                                        <p:strVal val="visible"/>
                                      </p:to>
                                    </p:set>
                                    <p:animEffect transition="in" filter="wipe(left)">
                                      <p:cBhvr>
                                        <p:cTn id="340" dur="1000"/>
                                        <p:tgtEl>
                                          <p:spTgt spid="330843"/>
                                        </p:tgtEl>
                                      </p:cBhvr>
                                    </p:animEffect>
                                  </p:childTnLst>
                                  <p:subTnLst>
                                    <p:set>
                                      <p:cBhvr override="childStyle">
                                        <p:cTn dur="1" fill="hold" display="0" masterRel="nextClick" afterEffect="1"/>
                                        <p:tgtEl>
                                          <p:spTgt spid="330843"/>
                                        </p:tgtEl>
                                        <p:attrNameLst>
                                          <p:attrName>style.visibility</p:attrName>
                                        </p:attrNameLst>
                                      </p:cBhvr>
                                      <p:to>
                                        <p:strVal val="hidden"/>
                                      </p:to>
                                    </p:set>
                                  </p:subTnLst>
                                </p:cTn>
                              </p:par>
                            </p:childTnLst>
                          </p:cTn>
                        </p:par>
                        <p:par>
                          <p:cTn id="341" fill="hold">
                            <p:stCondLst>
                              <p:cond delay="1500"/>
                            </p:stCondLst>
                            <p:childTnLst>
                              <p:par>
                                <p:cTn id="342" presetID="1" presetClass="exit" presetSubtype="0" fill="hold" grpId="1" nodeType="afterEffect">
                                  <p:stCondLst>
                                    <p:cond delay="0"/>
                                  </p:stCondLst>
                                  <p:childTnLst>
                                    <p:set>
                                      <p:cBhvr>
                                        <p:cTn id="343" dur="1" fill="hold">
                                          <p:stCondLst>
                                            <p:cond delay="0"/>
                                          </p:stCondLst>
                                        </p:cTn>
                                        <p:tgtEl>
                                          <p:spTgt spid="330830"/>
                                        </p:tgtEl>
                                        <p:attrNameLst>
                                          <p:attrName>style.visibility</p:attrName>
                                        </p:attrNameLst>
                                      </p:cBhvr>
                                      <p:to>
                                        <p:strVal val="hidden"/>
                                      </p:to>
                                    </p:set>
                                  </p:childTnLst>
                                </p:cTn>
                              </p:par>
                              <p:par>
                                <p:cTn id="344" presetID="1" presetClass="exit" presetSubtype="0" fill="hold" grpId="1" nodeType="withEffect">
                                  <p:stCondLst>
                                    <p:cond delay="0"/>
                                  </p:stCondLst>
                                  <p:childTnLst>
                                    <p:set>
                                      <p:cBhvr>
                                        <p:cTn id="345" dur="1" fill="hold">
                                          <p:stCondLst>
                                            <p:cond delay="0"/>
                                          </p:stCondLst>
                                        </p:cTn>
                                        <p:tgtEl>
                                          <p:spTgt spid="330831"/>
                                        </p:tgtEl>
                                        <p:attrNameLst>
                                          <p:attrName>style.visibility</p:attrName>
                                        </p:attrNameLst>
                                      </p:cBhvr>
                                      <p:to>
                                        <p:strVal val="hidden"/>
                                      </p:to>
                                    </p:set>
                                  </p:childTnLst>
                                </p:cTn>
                              </p:par>
                              <p:par>
                                <p:cTn id="346" presetID="1" presetClass="exit" presetSubtype="0" fill="hold" grpId="1" nodeType="withEffect">
                                  <p:stCondLst>
                                    <p:cond delay="0"/>
                                  </p:stCondLst>
                                  <p:childTnLst>
                                    <p:set>
                                      <p:cBhvr>
                                        <p:cTn id="347" dur="1" fill="hold">
                                          <p:stCondLst>
                                            <p:cond delay="0"/>
                                          </p:stCondLst>
                                        </p:cTn>
                                        <p:tgtEl>
                                          <p:spTgt spid="330832"/>
                                        </p:tgtEl>
                                        <p:attrNameLst>
                                          <p:attrName>style.visibility</p:attrName>
                                        </p:attrNameLst>
                                      </p:cBhvr>
                                      <p:to>
                                        <p:strVal val="hidden"/>
                                      </p:to>
                                    </p:set>
                                  </p:childTnLst>
                                </p:cTn>
                              </p:par>
                            </p:childTnLst>
                          </p:cTn>
                        </p:par>
                        <p:par>
                          <p:cTn id="348" fill="hold">
                            <p:stCondLst>
                              <p:cond delay="1500"/>
                            </p:stCondLst>
                            <p:childTnLst>
                              <p:par>
                                <p:cTn id="349" presetID="9" presetClass="emph" presetSubtype="0" nodeType="afterEffect">
                                  <p:stCondLst>
                                    <p:cond delay="0"/>
                                  </p:stCondLst>
                                  <p:childTnLst>
                                    <p:set>
                                      <p:cBhvr rctx="PPT">
                                        <p:cTn id="350" dur="indefinite"/>
                                        <p:tgtEl>
                                          <p:spTgt spid="330815"/>
                                        </p:tgtEl>
                                        <p:attrNameLst>
                                          <p:attrName>style.opacity</p:attrName>
                                        </p:attrNameLst>
                                      </p:cBhvr>
                                      <p:to>
                                        <p:strVal val="1.0"/>
                                      </p:to>
                                    </p:set>
                                    <p:animEffect filter="image" prLst="opacity: 1.0">
                                      <p:cBhvr rctx="IE">
                                        <p:cTn id="351" dur="indefinite"/>
                                        <p:tgtEl>
                                          <p:spTgt spid="330815"/>
                                        </p:tgtEl>
                                      </p:cBhvr>
                                    </p:animEffect>
                                  </p:childTnLst>
                                </p:cTn>
                              </p:par>
                              <p:par>
                                <p:cTn id="352" presetID="9" presetClass="emph" presetSubtype="0" nodeType="withEffect">
                                  <p:stCondLst>
                                    <p:cond delay="0"/>
                                  </p:stCondLst>
                                  <p:childTnLst>
                                    <p:set>
                                      <p:cBhvr rctx="PPT">
                                        <p:cTn id="353" dur="indefinite"/>
                                        <p:tgtEl>
                                          <p:spTgt spid="330816"/>
                                        </p:tgtEl>
                                        <p:attrNameLst>
                                          <p:attrName>style.opacity</p:attrName>
                                        </p:attrNameLst>
                                      </p:cBhvr>
                                      <p:to>
                                        <p:strVal val="1.0"/>
                                      </p:to>
                                    </p:set>
                                    <p:animEffect filter="image" prLst="opacity: 1.0">
                                      <p:cBhvr rctx="IE">
                                        <p:cTn id="354" dur="indefinite"/>
                                        <p:tgtEl>
                                          <p:spTgt spid="330816"/>
                                        </p:tgtEl>
                                      </p:cBhvr>
                                    </p:animEffect>
                                  </p:childTnLst>
                                </p:cTn>
                              </p:par>
                              <p:par>
                                <p:cTn id="355" presetID="9" presetClass="emph" presetSubtype="0" nodeType="withEffect">
                                  <p:stCondLst>
                                    <p:cond delay="0"/>
                                  </p:stCondLst>
                                  <p:childTnLst>
                                    <p:set>
                                      <p:cBhvr rctx="PPT">
                                        <p:cTn id="356" dur="indefinite"/>
                                        <p:tgtEl>
                                          <p:spTgt spid="330817"/>
                                        </p:tgtEl>
                                        <p:attrNameLst>
                                          <p:attrName>style.opacity</p:attrName>
                                        </p:attrNameLst>
                                      </p:cBhvr>
                                      <p:to>
                                        <p:strVal val="1.0"/>
                                      </p:to>
                                    </p:set>
                                    <p:animEffect filter="image" prLst="opacity: 1.0">
                                      <p:cBhvr rctx="IE">
                                        <p:cTn id="357" dur="indefinite"/>
                                        <p:tgtEl>
                                          <p:spTgt spid="330817"/>
                                        </p:tgtEl>
                                      </p:cBhvr>
                                    </p:animEffect>
                                  </p:childTnLst>
                                </p:cTn>
                              </p:par>
                            </p:childTnLst>
                          </p:cTn>
                        </p:par>
                        <p:par>
                          <p:cTn id="358" fill="hold">
                            <p:stCondLst>
                              <p:cond delay="1500"/>
                            </p:stCondLst>
                            <p:childTnLst>
                              <p:par>
                                <p:cTn id="359" presetID="22" presetClass="entr" presetSubtype="1" fill="hold" grpId="0" nodeType="afterEffect">
                                  <p:stCondLst>
                                    <p:cond delay="0"/>
                                  </p:stCondLst>
                                  <p:childTnLst>
                                    <p:set>
                                      <p:cBhvr>
                                        <p:cTn id="360" dur="1" fill="hold">
                                          <p:stCondLst>
                                            <p:cond delay="0"/>
                                          </p:stCondLst>
                                        </p:cTn>
                                        <p:tgtEl>
                                          <p:spTgt spid="330833"/>
                                        </p:tgtEl>
                                        <p:attrNameLst>
                                          <p:attrName>style.visibility</p:attrName>
                                        </p:attrNameLst>
                                      </p:cBhvr>
                                      <p:to>
                                        <p:strVal val="visible"/>
                                      </p:to>
                                    </p:set>
                                    <p:animEffect transition="in" filter="wipe(up)">
                                      <p:cBhvr>
                                        <p:cTn id="361" dur="500"/>
                                        <p:tgtEl>
                                          <p:spTgt spid="330833"/>
                                        </p:tgtEl>
                                      </p:cBhvr>
                                    </p:animEffect>
                                  </p:childTnLst>
                                </p:cTn>
                              </p:par>
                              <p:par>
                                <p:cTn id="362" presetID="22" presetClass="entr" presetSubtype="1" fill="hold" grpId="0" nodeType="withEffect">
                                  <p:stCondLst>
                                    <p:cond delay="0"/>
                                  </p:stCondLst>
                                  <p:childTnLst>
                                    <p:set>
                                      <p:cBhvr>
                                        <p:cTn id="363" dur="1" fill="hold">
                                          <p:stCondLst>
                                            <p:cond delay="0"/>
                                          </p:stCondLst>
                                        </p:cTn>
                                        <p:tgtEl>
                                          <p:spTgt spid="330834"/>
                                        </p:tgtEl>
                                        <p:attrNameLst>
                                          <p:attrName>style.visibility</p:attrName>
                                        </p:attrNameLst>
                                      </p:cBhvr>
                                      <p:to>
                                        <p:strVal val="visible"/>
                                      </p:to>
                                    </p:set>
                                    <p:animEffect transition="in" filter="wipe(up)">
                                      <p:cBhvr>
                                        <p:cTn id="364" dur="500"/>
                                        <p:tgtEl>
                                          <p:spTgt spid="330834"/>
                                        </p:tgtEl>
                                      </p:cBhvr>
                                    </p:animEffect>
                                  </p:childTnLst>
                                </p:cTn>
                              </p:par>
                              <p:par>
                                <p:cTn id="365" presetID="22" presetClass="entr" presetSubtype="1" fill="hold" grpId="0" nodeType="withEffect">
                                  <p:stCondLst>
                                    <p:cond delay="0"/>
                                  </p:stCondLst>
                                  <p:childTnLst>
                                    <p:set>
                                      <p:cBhvr>
                                        <p:cTn id="366" dur="1" fill="hold">
                                          <p:stCondLst>
                                            <p:cond delay="0"/>
                                          </p:stCondLst>
                                        </p:cTn>
                                        <p:tgtEl>
                                          <p:spTgt spid="330835"/>
                                        </p:tgtEl>
                                        <p:attrNameLst>
                                          <p:attrName>style.visibility</p:attrName>
                                        </p:attrNameLst>
                                      </p:cBhvr>
                                      <p:to>
                                        <p:strVal val="visible"/>
                                      </p:to>
                                    </p:set>
                                    <p:animEffect transition="in" filter="wipe(up)">
                                      <p:cBhvr>
                                        <p:cTn id="367" dur="500"/>
                                        <p:tgtEl>
                                          <p:spTgt spid="330835"/>
                                        </p:tgtEl>
                                      </p:cBhvr>
                                    </p:animEffect>
                                  </p:childTnLst>
                                </p:cTn>
                              </p:par>
                              <p:par>
                                <p:cTn id="368" presetID="1" presetClass="entr" presetSubtype="0" fill="hold" grpId="0" nodeType="withEffect">
                                  <p:stCondLst>
                                    <p:cond delay="0"/>
                                  </p:stCondLst>
                                  <p:childTnLst>
                                    <p:set>
                                      <p:cBhvr>
                                        <p:cTn id="369" dur="1" fill="hold">
                                          <p:stCondLst>
                                            <p:cond delay="0"/>
                                          </p:stCondLst>
                                        </p:cTn>
                                        <p:tgtEl>
                                          <p:spTgt spid="330869"/>
                                        </p:tgtEl>
                                        <p:attrNameLst>
                                          <p:attrName>style.visibility</p:attrName>
                                        </p:attrNameLst>
                                      </p:cBhvr>
                                      <p:to>
                                        <p:strVal val="visible"/>
                                      </p:to>
                                    </p:set>
                                  </p:childTnLst>
                                </p:cTn>
                              </p:par>
                              <p:par>
                                <p:cTn id="370" presetID="1" presetClass="entr" presetSubtype="0" fill="hold" grpId="0" nodeType="withEffect">
                                  <p:stCondLst>
                                    <p:cond delay="0"/>
                                  </p:stCondLst>
                                  <p:childTnLst>
                                    <p:set>
                                      <p:cBhvr>
                                        <p:cTn id="371" dur="1" fill="hold">
                                          <p:stCondLst>
                                            <p:cond delay="0"/>
                                          </p:stCondLst>
                                        </p:cTn>
                                        <p:tgtEl>
                                          <p:spTgt spid="330870"/>
                                        </p:tgtEl>
                                        <p:attrNameLst>
                                          <p:attrName>style.visibility</p:attrName>
                                        </p:attrNameLst>
                                      </p:cBhvr>
                                      <p:to>
                                        <p:strVal val="visible"/>
                                      </p:to>
                                    </p:set>
                                  </p:childTnLst>
                                </p:cTn>
                              </p:par>
                              <p:par>
                                <p:cTn id="372" presetID="1" presetClass="entr" presetSubtype="0" fill="hold" grpId="0" nodeType="withEffect">
                                  <p:stCondLst>
                                    <p:cond delay="0"/>
                                  </p:stCondLst>
                                  <p:childTnLst>
                                    <p:set>
                                      <p:cBhvr>
                                        <p:cTn id="373" dur="1" fill="hold">
                                          <p:stCondLst>
                                            <p:cond delay="0"/>
                                          </p:stCondLst>
                                        </p:cTn>
                                        <p:tgtEl>
                                          <p:spTgt spid="330871"/>
                                        </p:tgtEl>
                                        <p:attrNameLst>
                                          <p:attrName>style.visibility</p:attrName>
                                        </p:attrNameLst>
                                      </p:cBhvr>
                                      <p:to>
                                        <p:strVal val="visible"/>
                                      </p:to>
                                    </p:set>
                                  </p:childTnLst>
                                </p:cTn>
                              </p:par>
                            </p:childTnLst>
                          </p:cTn>
                        </p:par>
                        <p:par>
                          <p:cTn id="374" fill="hold">
                            <p:stCondLst>
                              <p:cond delay="2000"/>
                            </p:stCondLst>
                            <p:childTnLst>
                              <p:par>
                                <p:cTn id="375" presetID="1" presetClass="entr" presetSubtype="0" fill="hold" grpId="0" nodeType="afterEffect">
                                  <p:stCondLst>
                                    <p:cond delay="0"/>
                                  </p:stCondLst>
                                  <p:childTnLst>
                                    <p:set>
                                      <p:cBhvr>
                                        <p:cTn id="376" dur="1" fill="hold">
                                          <p:stCondLst>
                                            <p:cond delay="0"/>
                                          </p:stCondLst>
                                        </p:cTn>
                                        <p:tgtEl>
                                          <p:spTgt spid="330846"/>
                                        </p:tgtEl>
                                        <p:attrNameLst>
                                          <p:attrName>style.visibility</p:attrName>
                                        </p:attrNameLst>
                                      </p:cBhvr>
                                      <p:to>
                                        <p:strVal val="visible"/>
                                      </p:to>
                                    </p:set>
                                  </p:childTnLst>
                                  <p:subTnLst>
                                    <p:set>
                                      <p:cBhvr override="childStyle">
                                        <p:cTn dur="1" fill="hold" display="0" masterRel="nextClick" afterEffect="1"/>
                                        <p:tgtEl>
                                          <p:spTgt spid="330846"/>
                                        </p:tgtEl>
                                        <p:attrNameLst>
                                          <p:attrName>style.visibility</p:attrName>
                                        </p:attrNameLst>
                                      </p:cBhvr>
                                      <p:to>
                                        <p:strVal val="hidden"/>
                                      </p:to>
                                    </p:set>
                                  </p:subTnLst>
                                </p:cTn>
                              </p:par>
                              <p:par>
                                <p:cTn id="377" presetID="22" presetClass="entr" presetSubtype="8" fill="hold" grpId="0" nodeType="withEffect">
                                  <p:stCondLst>
                                    <p:cond delay="0"/>
                                  </p:stCondLst>
                                  <p:childTnLst>
                                    <p:set>
                                      <p:cBhvr>
                                        <p:cTn id="378" dur="1" fill="hold">
                                          <p:stCondLst>
                                            <p:cond delay="0"/>
                                          </p:stCondLst>
                                        </p:cTn>
                                        <p:tgtEl>
                                          <p:spTgt spid="330845"/>
                                        </p:tgtEl>
                                        <p:attrNameLst>
                                          <p:attrName>style.visibility</p:attrName>
                                        </p:attrNameLst>
                                      </p:cBhvr>
                                      <p:to>
                                        <p:strVal val="visible"/>
                                      </p:to>
                                    </p:set>
                                    <p:animEffect transition="in" filter="wipe(left)">
                                      <p:cBhvr>
                                        <p:cTn id="379" dur="1000"/>
                                        <p:tgtEl>
                                          <p:spTgt spid="330845"/>
                                        </p:tgtEl>
                                      </p:cBhvr>
                                    </p:animEffect>
                                  </p:childTnLst>
                                  <p:subTnLst>
                                    <p:set>
                                      <p:cBhvr override="childStyle">
                                        <p:cTn dur="1" fill="hold" display="0" masterRel="nextClick" afterEffect="1"/>
                                        <p:tgtEl>
                                          <p:spTgt spid="330845"/>
                                        </p:tgtEl>
                                        <p:attrNameLst>
                                          <p:attrName>style.visibility</p:attrName>
                                        </p:attrNameLst>
                                      </p:cBhvr>
                                      <p:to>
                                        <p:strVal val="hidden"/>
                                      </p:to>
                                    </p:set>
                                  </p:subTnLst>
                                </p:cTn>
                              </p:par>
                              <p:par>
                                <p:cTn id="380" presetID="1" presetClass="entr" presetSubtype="0" fill="hold" grpId="0" nodeType="withEffect">
                                  <p:stCondLst>
                                    <p:cond delay="0"/>
                                  </p:stCondLst>
                                  <p:childTnLst>
                                    <p:set>
                                      <p:cBhvr>
                                        <p:cTn id="381" dur="1" fill="hold">
                                          <p:stCondLst>
                                            <p:cond delay="0"/>
                                          </p:stCondLst>
                                        </p:cTn>
                                        <p:tgtEl>
                                          <p:spTgt spid="330848"/>
                                        </p:tgtEl>
                                        <p:attrNameLst>
                                          <p:attrName>style.visibility</p:attrName>
                                        </p:attrNameLst>
                                      </p:cBhvr>
                                      <p:to>
                                        <p:strVal val="visible"/>
                                      </p:to>
                                    </p:set>
                                  </p:childTnLst>
                                  <p:subTnLst>
                                    <p:set>
                                      <p:cBhvr override="childStyle">
                                        <p:cTn dur="1" fill="hold" display="0" masterRel="nextClick" afterEffect="1"/>
                                        <p:tgtEl>
                                          <p:spTgt spid="330848"/>
                                        </p:tgtEl>
                                        <p:attrNameLst>
                                          <p:attrName>style.visibility</p:attrName>
                                        </p:attrNameLst>
                                      </p:cBhvr>
                                      <p:to>
                                        <p:strVal val="hidden"/>
                                      </p:to>
                                    </p:set>
                                  </p:subTnLst>
                                </p:cTn>
                              </p:par>
                              <p:par>
                                <p:cTn id="382" presetID="22" presetClass="entr" presetSubtype="8" fill="hold" grpId="0" nodeType="withEffect">
                                  <p:stCondLst>
                                    <p:cond delay="0"/>
                                  </p:stCondLst>
                                  <p:childTnLst>
                                    <p:set>
                                      <p:cBhvr>
                                        <p:cTn id="383" dur="1" fill="hold">
                                          <p:stCondLst>
                                            <p:cond delay="0"/>
                                          </p:stCondLst>
                                        </p:cTn>
                                        <p:tgtEl>
                                          <p:spTgt spid="330847"/>
                                        </p:tgtEl>
                                        <p:attrNameLst>
                                          <p:attrName>style.visibility</p:attrName>
                                        </p:attrNameLst>
                                      </p:cBhvr>
                                      <p:to>
                                        <p:strVal val="visible"/>
                                      </p:to>
                                    </p:set>
                                    <p:animEffect transition="in" filter="wipe(left)">
                                      <p:cBhvr>
                                        <p:cTn id="384" dur="1000"/>
                                        <p:tgtEl>
                                          <p:spTgt spid="330847"/>
                                        </p:tgtEl>
                                      </p:cBhvr>
                                    </p:animEffect>
                                  </p:childTnLst>
                                  <p:subTnLst>
                                    <p:set>
                                      <p:cBhvr override="childStyle">
                                        <p:cTn dur="1" fill="hold" display="0" masterRel="nextClick" afterEffect="1"/>
                                        <p:tgtEl>
                                          <p:spTgt spid="330847"/>
                                        </p:tgtEl>
                                        <p:attrNameLst>
                                          <p:attrName>style.visibility</p:attrName>
                                        </p:attrNameLst>
                                      </p:cBhvr>
                                      <p:to>
                                        <p:strVal val="hidden"/>
                                      </p:to>
                                    </p:set>
                                  </p:subTnLst>
                                </p:cTn>
                              </p:par>
                              <p:par>
                                <p:cTn id="385" presetID="1" presetClass="entr" presetSubtype="0" fill="hold" grpId="0" nodeType="withEffect">
                                  <p:stCondLst>
                                    <p:cond delay="0"/>
                                  </p:stCondLst>
                                  <p:childTnLst>
                                    <p:set>
                                      <p:cBhvr>
                                        <p:cTn id="386" dur="1" fill="hold">
                                          <p:stCondLst>
                                            <p:cond delay="0"/>
                                          </p:stCondLst>
                                        </p:cTn>
                                        <p:tgtEl>
                                          <p:spTgt spid="330850"/>
                                        </p:tgtEl>
                                        <p:attrNameLst>
                                          <p:attrName>style.visibility</p:attrName>
                                        </p:attrNameLst>
                                      </p:cBhvr>
                                      <p:to>
                                        <p:strVal val="visible"/>
                                      </p:to>
                                    </p:set>
                                  </p:childTnLst>
                                  <p:subTnLst>
                                    <p:set>
                                      <p:cBhvr override="childStyle">
                                        <p:cTn dur="1" fill="hold" display="0" masterRel="nextClick" afterEffect="1"/>
                                        <p:tgtEl>
                                          <p:spTgt spid="330850"/>
                                        </p:tgtEl>
                                        <p:attrNameLst>
                                          <p:attrName>style.visibility</p:attrName>
                                        </p:attrNameLst>
                                      </p:cBhvr>
                                      <p:to>
                                        <p:strVal val="hidden"/>
                                      </p:to>
                                    </p:set>
                                  </p:subTnLst>
                                </p:cTn>
                              </p:par>
                              <p:par>
                                <p:cTn id="387" presetID="22" presetClass="entr" presetSubtype="8" fill="hold" grpId="0" nodeType="withEffect">
                                  <p:stCondLst>
                                    <p:cond delay="0"/>
                                  </p:stCondLst>
                                  <p:childTnLst>
                                    <p:set>
                                      <p:cBhvr>
                                        <p:cTn id="388" dur="1" fill="hold">
                                          <p:stCondLst>
                                            <p:cond delay="0"/>
                                          </p:stCondLst>
                                        </p:cTn>
                                        <p:tgtEl>
                                          <p:spTgt spid="330849"/>
                                        </p:tgtEl>
                                        <p:attrNameLst>
                                          <p:attrName>style.visibility</p:attrName>
                                        </p:attrNameLst>
                                      </p:cBhvr>
                                      <p:to>
                                        <p:strVal val="visible"/>
                                      </p:to>
                                    </p:set>
                                    <p:animEffect transition="in" filter="wipe(left)">
                                      <p:cBhvr>
                                        <p:cTn id="389" dur="1000"/>
                                        <p:tgtEl>
                                          <p:spTgt spid="330849"/>
                                        </p:tgtEl>
                                      </p:cBhvr>
                                    </p:animEffect>
                                  </p:childTnLst>
                                  <p:subTnLst>
                                    <p:set>
                                      <p:cBhvr override="childStyle">
                                        <p:cTn dur="1" fill="hold" display="0" masterRel="nextClick" afterEffect="1"/>
                                        <p:tgtEl>
                                          <p:spTgt spid="330849"/>
                                        </p:tgtEl>
                                        <p:attrNameLst>
                                          <p:attrName>style.visibility</p:attrName>
                                        </p:attrNameLst>
                                      </p:cBhvr>
                                      <p:to>
                                        <p:strVal val="hidden"/>
                                      </p:to>
                                    </p:set>
                                  </p:subTnLst>
                                </p:cTn>
                              </p:par>
                              <p:par>
                                <p:cTn id="390" presetID="1" presetClass="entr" presetSubtype="0" fill="hold" grpId="0" nodeType="withEffect">
                                  <p:stCondLst>
                                    <p:cond delay="0"/>
                                  </p:stCondLst>
                                  <p:childTnLst>
                                    <p:set>
                                      <p:cBhvr>
                                        <p:cTn id="391" dur="1" fill="hold">
                                          <p:stCondLst>
                                            <p:cond delay="0"/>
                                          </p:stCondLst>
                                        </p:cTn>
                                        <p:tgtEl>
                                          <p:spTgt spid="330852"/>
                                        </p:tgtEl>
                                        <p:attrNameLst>
                                          <p:attrName>style.visibility</p:attrName>
                                        </p:attrNameLst>
                                      </p:cBhvr>
                                      <p:to>
                                        <p:strVal val="visible"/>
                                      </p:to>
                                    </p:set>
                                  </p:childTnLst>
                                  <p:subTnLst>
                                    <p:set>
                                      <p:cBhvr override="childStyle">
                                        <p:cTn dur="1" fill="hold" display="0" masterRel="nextClick" afterEffect="1"/>
                                        <p:tgtEl>
                                          <p:spTgt spid="330852"/>
                                        </p:tgtEl>
                                        <p:attrNameLst>
                                          <p:attrName>style.visibility</p:attrName>
                                        </p:attrNameLst>
                                      </p:cBhvr>
                                      <p:to>
                                        <p:strVal val="hidden"/>
                                      </p:to>
                                    </p:set>
                                  </p:subTnLst>
                                </p:cTn>
                              </p:par>
                              <p:par>
                                <p:cTn id="392" presetID="22" presetClass="entr" presetSubtype="8" fill="hold" grpId="0" nodeType="withEffect">
                                  <p:stCondLst>
                                    <p:cond delay="0"/>
                                  </p:stCondLst>
                                  <p:childTnLst>
                                    <p:set>
                                      <p:cBhvr>
                                        <p:cTn id="393" dur="1" fill="hold">
                                          <p:stCondLst>
                                            <p:cond delay="0"/>
                                          </p:stCondLst>
                                        </p:cTn>
                                        <p:tgtEl>
                                          <p:spTgt spid="330851"/>
                                        </p:tgtEl>
                                        <p:attrNameLst>
                                          <p:attrName>style.visibility</p:attrName>
                                        </p:attrNameLst>
                                      </p:cBhvr>
                                      <p:to>
                                        <p:strVal val="visible"/>
                                      </p:to>
                                    </p:set>
                                    <p:animEffect transition="in" filter="wipe(left)">
                                      <p:cBhvr>
                                        <p:cTn id="394" dur="1000"/>
                                        <p:tgtEl>
                                          <p:spTgt spid="330851"/>
                                        </p:tgtEl>
                                      </p:cBhvr>
                                    </p:animEffect>
                                  </p:childTnLst>
                                  <p:subTnLst>
                                    <p:set>
                                      <p:cBhvr override="childStyle">
                                        <p:cTn dur="1" fill="hold" display="0" masterRel="nextClick" afterEffect="1"/>
                                        <p:tgtEl>
                                          <p:spTgt spid="330851"/>
                                        </p:tgtEl>
                                        <p:attrNameLst>
                                          <p:attrName>style.visibility</p:attrName>
                                        </p:attrNameLst>
                                      </p:cBhvr>
                                      <p:to>
                                        <p:strVal val="hidden"/>
                                      </p:to>
                                    </p:set>
                                  </p:subTnLst>
                                </p:cTn>
                              </p:par>
                              <p:par>
                                <p:cTn id="395" presetID="1" presetClass="entr" presetSubtype="0" fill="hold" grpId="0" nodeType="withEffect">
                                  <p:stCondLst>
                                    <p:cond delay="0"/>
                                  </p:stCondLst>
                                  <p:childTnLst>
                                    <p:set>
                                      <p:cBhvr>
                                        <p:cTn id="396" dur="1" fill="hold">
                                          <p:stCondLst>
                                            <p:cond delay="0"/>
                                          </p:stCondLst>
                                        </p:cTn>
                                        <p:tgtEl>
                                          <p:spTgt spid="330854"/>
                                        </p:tgtEl>
                                        <p:attrNameLst>
                                          <p:attrName>style.visibility</p:attrName>
                                        </p:attrNameLst>
                                      </p:cBhvr>
                                      <p:to>
                                        <p:strVal val="visible"/>
                                      </p:to>
                                    </p:set>
                                  </p:childTnLst>
                                  <p:subTnLst>
                                    <p:set>
                                      <p:cBhvr override="childStyle">
                                        <p:cTn dur="1" fill="hold" display="0" masterRel="nextClick" afterEffect="1"/>
                                        <p:tgtEl>
                                          <p:spTgt spid="330854"/>
                                        </p:tgtEl>
                                        <p:attrNameLst>
                                          <p:attrName>style.visibility</p:attrName>
                                        </p:attrNameLst>
                                      </p:cBhvr>
                                      <p:to>
                                        <p:strVal val="hidden"/>
                                      </p:to>
                                    </p:set>
                                  </p:subTnLst>
                                </p:cTn>
                              </p:par>
                              <p:par>
                                <p:cTn id="397" presetID="22" presetClass="entr" presetSubtype="8" fill="hold" grpId="0" nodeType="withEffect">
                                  <p:stCondLst>
                                    <p:cond delay="0"/>
                                  </p:stCondLst>
                                  <p:childTnLst>
                                    <p:set>
                                      <p:cBhvr>
                                        <p:cTn id="398" dur="1" fill="hold">
                                          <p:stCondLst>
                                            <p:cond delay="0"/>
                                          </p:stCondLst>
                                        </p:cTn>
                                        <p:tgtEl>
                                          <p:spTgt spid="330853"/>
                                        </p:tgtEl>
                                        <p:attrNameLst>
                                          <p:attrName>style.visibility</p:attrName>
                                        </p:attrNameLst>
                                      </p:cBhvr>
                                      <p:to>
                                        <p:strVal val="visible"/>
                                      </p:to>
                                    </p:set>
                                    <p:animEffect transition="in" filter="wipe(left)">
                                      <p:cBhvr>
                                        <p:cTn id="399" dur="1000"/>
                                        <p:tgtEl>
                                          <p:spTgt spid="330853"/>
                                        </p:tgtEl>
                                      </p:cBhvr>
                                    </p:animEffect>
                                  </p:childTnLst>
                                  <p:subTnLst>
                                    <p:set>
                                      <p:cBhvr override="childStyle">
                                        <p:cTn dur="1" fill="hold" display="0" masterRel="nextClick" afterEffect="1"/>
                                        <p:tgtEl>
                                          <p:spTgt spid="330853"/>
                                        </p:tgtEl>
                                        <p:attrNameLst>
                                          <p:attrName>style.visibility</p:attrName>
                                        </p:attrNameLst>
                                      </p:cBhvr>
                                      <p:to>
                                        <p:strVal val="hidden"/>
                                      </p:to>
                                    </p:set>
                                  </p:subTnLst>
                                </p:cTn>
                              </p:par>
                              <p:par>
                                <p:cTn id="400" presetID="1" presetClass="entr" presetSubtype="0" fill="hold" grpId="0" nodeType="withEffect">
                                  <p:stCondLst>
                                    <p:cond delay="0"/>
                                  </p:stCondLst>
                                  <p:childTnLst>
                                    <p:set>
                                      <p:cBhvr>
                                        <p:cTn id="401" dur="1" fill="hold">
                                          <p:stCondLst>
                                            <p:cond delay="0"/>
                                          </p:stCondLst>
                                        </p:cTn>
                                        <p:tgtEl>
                                          <p:spTgt spid="330856"/>
                                        </p:tgtEl>
                                        <p:attrNameLst>
                                          <p:attrName>style.visibility</p:attrName>
                                        </p:attrNameLst>
                                      </p:cBhvr>
                                      <p:to>
                                        <p:strVal val="visible"/>
                                      </p:to>
                                    </p:set>
                                  </p:childTnLst>
                                  <p:subTnLst>
                                    <p:set>
                                      <p:cBhvr override="childStyle">
                                        <p:cTn dur="1" fill="hold" display="0" masterRel="nextClick" afterEffect="1"/>
                                        <p:tgtEl>
                                          <p:spTgt spid="330856"/>
                                        </p:tgtEl>
                                        <p:attrNameLst>
                                          <p:attrName>style.visibility</p:attrName>
                                        </p:attrNameLst>
                                      </p:cBhvr>
                                      <p:to>
                                        <p:strVal val="hidden"/>
                                      </p:to>
                                    </p:set>
                                  </p:subTnLst>
                                </p:cTn>
                              </p:par>
                              <p:par>
                                <p:cTn id="402" presetID="22" presetClass="entr" presetSubtype="8" fill="hold" grpId="0" nodeType="withEffect">
                                  <p:stCondLst>
                                    <p:cond delay="0"/>
                                  </p:stCondLst>
                                  <p:childTnLst>
                                    <p:set>
                                      <p:cBhvr>
                                        <p:cTn id="403" dur="1" fill="hold">
                                          <p:stCondLst>
                                            <p:cond delay="0"/>
                                          </p:stCondLst>
                                        </p:cTn>
                                        <p:tgtEl>
                                          <p:spTgt spid="330855"/>
                                        </p:tgtEl>
                                        <p:attrNameLst>
                                          <p:attrName>style.visibility</p:attrName>
                                        </p:attrNameLst>
                                      </p:cBhvr>
                                      <p:to>
                                        <p:strVal val="visible"/>
                                      </p:to>
                                    </p:set>
                                    <p:animEffect transition="in" filter="wipe(left)">
                                      <p:cBhvr>
                                        <p:cTn id="404" dur="1000"/>
                                        <p:tgtEl>
                                          <p:spTgt spid="330855"/>
                                        </p:tgtEl>
                                      </p:cBhvr>
                                    </p:animEffect>
                                  </p:childTnLst>
                                  <p:subTnLst>
                                    <p:set>
                                      <p:cBhvr override="childStyle">
                                        <p:cTn dur="1" fill="hold" display="0" masterRel="nextClick" afterEffect="1"/>
                                        <p:tgtEl>
                                          <p:spTgt spid="330855"/>
                                        </p:tgtEl>
                                        <p:attrNameLst>
                                          <p:attrName>style.visibility</p:attrName>
                                        </p:attrNameLst>
                                      </p:cBhvr>
                                      <p:to>
                                        <p:strVal val="hidden"/>
                                      </p:to>
                                    </p:set>
                                  </p:subTnLst>
                                </p:cTn>
                              </p:par>
                            </p:childTnLst>
                          </p:cTn>
                        </p:par>
                        <p:par>
                          <p:cTn id="405" fill="hold">
                            <p:stCondLst>
                              <p:cond delay="3000"/>
                            </p:stCondLst>
                            <p:childTnLst>
                              <p:par>
                                <p:cTn id="406" presetID="1" presetClass="exit" presetSubtype="0" fill="hold" grpId="1" nodeType="afterEffect">
                                  <p:stCondLst>
                                    <p:cond delay="0"/>
                                  </p:stCondLst>
                                  <p:childTnLst>
                                    <p:set>
                                      <p:cBhvr>
                                        <p:cTn id="407" dur="1" fill="hold">
                                          <p:stCondLst>
                                            <p:cond delay="0"/>
                                          </p:stCondLst>
                                        </p:cTn>
                                        <p:tgtEl>
                                          <p:spTgt spid="330833"/>
                                        </p:tgtEl>
                                        <p:attrNameLst>
                                          <p:attrName>style.visibility</p:attrName>
                                        </p:attrNameLst>
                                      </p:cBhvr>
                                      <p:to>
                                        <p:strVal val="hidden"/>
                                      </p:to>
                                    </p:set>
                                  </p:childTnLst>
                                </p:cTn>
                              </p:par>
                              <p:par>
                                <p:cTn id="408" presetID="1" presetClass="exit" presetSubtype="0" fill="hold" grpId="1" nodeType="withEffect">
                                  <p:stCondLst>
                                    <p:cond delay="0"/>
                                  </p:stCondLst>
                                  <p:childTnLst>
                                    <p:set>
                                      <p:cBhvr>
                                        <p:cTn id="409" dur="1" fill="hold">
                                          <p:stCondLst>
                                            <p:cond delay="0"/>
                                          </p:stCondLst>
                                        </p:cTn>
                                        <p:tgtEl>
                                          <p:spTgt spid="330834"/>
                                        </p:tgtEl>
                                        <p:attrNameLst>
                                          <p:attrName>style.visibility</p:attrName>
                                        </p:attrNameLst>
                                      </p:cBhvr>
                                      <p:to>
                                        <p:strVal val="hidden"/>
                                      </p:to>
                                    </p:set>
                                  </p:childTnLst>
                                </p:cTn>
                              </p:par>
                              <p:par>
                                <p:cTn id="410" presetID="1" presetClass="exit" presetSubtype="0" fill="hold" grpId="1" nodeType="withEffect">
                                  <p:stCondLst>
                                    <p:cond delay="0"/>
                                  </p:stCondLst>
                                  <p:childTnLst>
                                    <p:set>
                                      <p:cBhvr>
                                        <p:cTn id="411" dur="1" fill="hold">
                                          <p:stCondLst>
                                            <p:cond delay="0"/>
                                          </p:stCondLst>
                                        </p:cTn>
                                        <p:tgtEl>
                                          <p:spTgt spid="330835"/>
                                        </p:tgtEl>
                                        <p:attrNameLst>
                                          <p:attrName>style.visibility</p:attrName>
                                        </p:attrNameLst>
                                      </p:cBhvr>
                                      <p:to>
                                        <p:strVal val="hidden"/>
                                      </p:to>
                                    </p:set>
                                  </p:childTnLst>
                                </p:cTn>
                              </p:par>
                              <p:par>
                                <p:cTn id="412" presetID="1" presetClass="exit" presetSubtype="0" fill="hold" grpId="1" nodeType="withEffect">
                                  <p:stCondLst>
                                    <p:cond delay="0"/>
                                  </p:stCondLst>
                                  <p:childTnLst>
                                    <p:set>
                                      <p:cBhvr>
                                        <p:cTn id="413" dur="1" fill="hold">
                                          <p:stCondLst>
                                            <p:cond delay="0"/>
                                          </p:stCondLst>
                                        </p:cTn>
                                        <p:tgtEl>
                                          <p:spTgt spid="330869"/>
                                        </p:tgtEl>
                                        <p:attrNameLst>
                                          <p:attrName>style.visibility</p:attrName>
                                        </p:attrNameLst>
                                      </p:cBhvr>
                                      <p:to>
                                        <p:strVal val="hidden"/>
                                      </p:to>
                                    </p:set>
                                  </p:childTnLst>
                                </p:cTn>
                              </p:par>
                              <p:par>
                                <p:cTn id="414" presetID="1" presetClass="exit" presetSubtype="0" fill="hold" grpId="1" nodeType="withEffect">
                                  <p:stCondLst>
                                    <p:cond delay="0"/>
                                  </p:stCondLst>
                                  <p:childTnLst>
                                    <p:set>
                                      <p:cBhvr>
                                        <p:cTn id="415" dur="1" fill="hold">
                                          <p:stCondLst>
                                            <p:cond delay="0"/>
                                          </p:stCondLst>
                                        </p:cTn>
                                        <p:tgtEl>
                                          <p:spTgt spid="330870"/>
                                        </p:tgtEl>
                                        <p:attrNameLst>
                                          <p:attrName>style.visibility</p:attrName>
                                        </p:attrNameLst>
                                      </p:cBhvr>
                                      <p:to>
                                        <p:strVal val="hidden"/>
                                      </p:to>
                                    </p:set>
                                  </p:childTnLst>
                                </p:cTn>
                              </p:par>
                              <p:par>
                                <p:cTn id="416" presetID="1" presetClass="exit" presetSubtype="0" fill="hold" grpId="1" nodeType="withEffect">
                                  <p:stCondLst>
                                    <p:cond delay="0"/>
                                  </p:stCondLst>
                                  <p:childTnLst>
                                    <p:set>
                                      <p:cBhvr>
                                        <p:cTn id="417" dur="1" fill="hold">
                                          <p:stCondLst>
                                            <p:cond delay="0"/>
                                          </p:stCondLst>
                                        </p:cTn>
                                        <p:tgtEl>
                                          <p:spTgt spid="330871"/>
                                        </p:tgtEl>
                                        <p:attrNameLst>
                                          <p:attrName>style.visibility</p:attrName>
                                        </p:attrNameLst>
                                      </p:cBhvr>
                                      <p:to>
                                        <p:strVal val="hidden"/>
                                      </p:to>
                                    </p:set>
                                  </p:childTnLst>
                                </p:cTn>
                              </p:par>
                            </p:childTnLst>
                          </p:cTn>
                        </p:par>
                        <p:par>
                          <p:cTn id="418" fill="hold">
                            <p:stCondLst>
                              <p:cond delay="3000"/>
                            </p:stCondLst>
                            <p:childTnLst>
                              <p:par>
                                <p:cTn id="419" presetID="9" presetClass="emph" presetSubtype="0" nodeType="afterEffect">
                                  <p:stCondLst>
                                    <p:cond delay="0"/>
                                  </p:stCondLst>
                                  <p:childTnLst>
                                    <p:set>
                                      <p:cBhvr rctx="PPT">
                                        <p:cTn id="420" dur="indefinite"/>
                                        <p:tgtEl>
                                          <p:spTgt spid="330818"/>
                                        </p:tgtEl>
                                        <p:attrNameLst>
                                          <p:attrName>style.opacity</p:attrName>
                                        </p:attrNameLst>
                                      </p:cBhvr>
                                      <p:to>
                                        <p:strVal val="1.0"/>
                                      </p:to>
                                    </p:set>
                                    <p:animEffect filter="image" prLst="opacity: 1.0">
                                      <p:cBhvr rctx="IE">
                                        <p:cTn id="421" dur="indefinite"/>
                                        <p:tgtEl>
                                          <p:spTgt spid="330818"/>
                                        </p:tgtEl>
                                      </p:cBhvr>
                                    </p:animEffect>
                                  </p:childTnLst>
                                </p:cTn>
                              </p:par>
                              <p:par>
                                <p:cTn id="422" presetID="9" presetClass="emph" presetSubtype="0" nodeType="withEffect">
                                  <p:stCondLst>
                                    <p:cond delay="0"/>
                                  </p:stCondLst>
                                  <p:childTnLst>
                                    <p:set>
                                      <p:cBhvr rctx="PPT">
                                        <p:cTn id="423" dur="indefinite"/>
                                        <p:tgtEl>
                                          <p:spTgt spid="330819"/>
                                        </p:tgtEl>
                                        <p:attrNameLst>
                                          <p:attrName>style.opacity</p:attrName>
                                        </p:attrNameLst>
                                      </p:cBhvr>
                                      <p:to>
                                        <p:strVal val="1.0"/>
                                      </p:to>
                                    </p:set>
                                    <p:animEffect filter="image" prLst="opacity: 1.0">
                                      <p:cBhvr rctx="IE">
                                        <p:cTn id="424" dur="indefinite"/>
                                        <p:tgtEl>
                                          <p:spTgt spid="330819"/>
                                        </p:tgtEl>
                                      </p:cBhvr>
                                    </p:animEffect>
                                  </p:childTnLst>
                                </p:cTn>
                              </p:par>
                              <p:par>
                                <p:cTn id="425" presetID="9" presetClass="emph" presetSubtype="0" nodeType="withEffect">
                                  <p:stCondLst>
                                    <p:cond delay="0"/>
                                  </p:stCondLst>
                                  <p:childTnLst>
                                    <p:set>
                                      <p:cBhvr rctx="PPT">
                                        <p:cTn id="426" dur="indefinite"/>
                                        <p:tgtEl>
                                          <p:spTgt spid="330820"/>
                                        </p:tgtEl>
                                        <p:attrNameLst>
                                          <p:attrName>style.opacity</p:attrName>
                                        </p:attrNameLst>
                                      </p:cBhvr>
                                      <p:to>
                                        <p:strVal val="1.0"/>
                                      </p:to>
                                    </p:set>
                                    <p:animEffect filter="image" prLst="opacity: 1.0">
                                      <p:cBhvr rctx="IE">
                                        <p:cTn id="427" dur="indefinite"/>
                                        <p:tgtEl>
                                          <p:spTgt spid="330820"/>
                                        </p:tgtEl>
                                      </p:cBhvr>
                                    </p:animEffect>
                                  </p:childTnLst>
                                </p:cTn>
                              </p:par>
                              <p:par>
                                <p:cTn id="428" presetID="9" presetClass="emph" presetSubtype="0" nodeType="withEffect">
                                  <p:stCondLst>
                                    <p:cond delay="0"/>
                                  </p:stCondLst>
                                  <p:childTnLst>
                                    <p:set>
                                      <p:cBhvr rctx="PPT">
                                        <p:cTn id="429" dur="indefinite"/>
                                        <p:tgtEl>
                                          <p:spTgt spid="330821"/>
                                        </p:tgtEl>
                                        <p:attrNameLst>
                                          <p:attrName>style.opacity</p:attrName>
                                        </p:attrNameLst>
                                      </p:cBhvr>
                                      <p:to>
                                        <p:strVal val="1.0"/>
                                      </p:to>
                                    </p:set>
                                    <p:animEffect filter="image" prLst="opacity: 1.0">
                                      <p:cBhvr rctx="IE">
                                        <p:cTn id="430" dur="indefinite"/>
                                        <p:tgtEl>
                                          <p:spTgt spid="330821"/>
                                        </p:tgtEl>
                                      </p:cBhvr>
                                    </p:animEffect>
                                  </p:childTnLst>
                                </p:cTn>
                              </p:par>
                              <p:par>
                                <p:cTn id="431" presetID="9" presetClass="emph" presetSubtype="0" nodeType="withEffect">
                                  <p:stCondLst>
                                    <p:cond delay="0"/>
                                  </p:stCondLst>
                                  <p:childTnLst>
                                    <p:set>
                                      <p:cBhvr rctx="PPT">
                                        <p:cTn id="432" dur="indefinite"/>
                                        <p:tgtEl>
                                          <p:spTgt spid="330822"/>
                                        </p:tgtEl>
                                        <p:attrNameLst>
                                          <p:attrName>style.opacity</p:attrName>
                                        </p:attrNameLst>
                                      </p:cBhvr>
                                      <p:to>
                                        <p:strVal val="1.0"/>
                                      </p:to>
                                    </p:set>
                                    <p:animEffect filter="image" prLst="opacity: 1.0">
                                      <p:cBhvr rctx="IE">
                                        <p:cTn id="433" dur="indefinite"/>
                                        <p:tgtEl>
                                          <p:spTgt spid="330822"/>
                                        </p:tgtEl>
                                      </p:cBhvr>
                                    </p:animEffect>
                                  </p:childTnLst>
                                </p:cTn>
                              </p:par>
                              <p:par>
                                <p:cTn id="434" presetID="9" presetClass="emph" presetSubtype="0" nodeType="withEffect">
                                  <p:stCondLst>
                                    <p:cond delay="0"/>
                                  </p:stCondLst>
                                  <p:childTnLst>
                                    <p:set>
                                      <p:cBhvr rctx="PPT">
                                        <p:cTn id="435" dur="indefinite"/>
                                        <p:tgtEl>
                                          <p:spTgt spid="330823"/>
                                        </p:tgtEl>
                                        <p:attrNameLst>
                                          <p:attrName>style.opacity</p:attrName>
                                        </p:attrNameLst>
                                      </p:cBhvr>
                                      <p:to>
                                        <p:strVal val="1.0"/>
                                      </p:to>
                                    </p:set>
                                    <p:animEffect filter="image" prLst="opacity: 1.0">
                                      <p:cBhvr rctx="IE">
                                        <p:cTn id="436" dur="indefinite"/>
                                        <p:tgtEl>
                                          <p:spTgt spid="330823"/>
                                        </p:tgtEl>
                                      </p:cBhvr>
                                    </p:animEffect>
                                  </p:childTnLst>
                                </p:cTn>
                              </p:par>
                            </p:childTnLst>
                          </p:cTn>
                        </p:par>
                        <p:par>
                          <p:cTn id="437" fill="hold">
                            <p:stCondLst>
                              <p:cond delay="3000"/>
                            </p:stCondLst>
                            <p:childTnLst>
                              <p:par>
                                <p:cTn id="438" presetID="22" presetClass="entr" presetSubtype="1" fill="hold" grpId="0" nodeType="afterEffect">
                                  <p:stCondLst>
                                    <p:cond delay="0"/>
                                  </p:stCondLst>
                                  <p:childTnLst>
                                    <p:set>
                                      <p:cBhvr>
                                        <p:cTn id="439" dur="1" fill="hold">
                                          <p:stCondLst>
                                            <p:cond delay="0"/>
                                          </p:stCondLst>
                                        </p:cTn>
                                        <p:tgtEl>
                                          <p:spTgt spid="330836"/>
                                        </p:tgtEl>
                                        <p:attrNameLst>
                                          <p:attrName>style.visibility</p:attrName>
                                        </p:attrNameLst>
                                      </p:cBhvr>
                                      <p:to>
                                        <p:strVal val="visible"/>
                                      </p:to>
                                    </p:set>
                                    <p:animEffect transition="in" filter="wipe(up)">
                                      <p:cBhvr>
                                        <p:cTn id="440" dur="500"/>
                                        <p:tgtEl>
                                          <p:spTgt spid="330836"/>
                                        </p:tgtEl>
                                      </p:cBhvr>
                                    </p:animEffect>
                                  </p:childTnLst>
                                </p:cTn>
                              </p:par>
                              <p:par>
                                <p:cTn id="441" presetID="22" presetClass="entr" presetSubtype="1" fill="hold" grpId="0" nodeType="withEffect">
                                  <p:stCondLst>
                                    <p:cond delay="0"/>
                                  </p:stCondLst>
                                  <p:childTnLst>
                                    <p:set>
                                      <p:cBhvr>
                                        <p:cTn id="442" dur="1" fill="hold">
                                          <p:stCondLst>
                                            <p:cond delay="0"/>
                                          </p:stCondLst>
                                        </p:cTn>
                                        <p:tgtEl>
                                          <p:spTgt spid="330837"/>
                                        </p:tgtEl>
                                        <p:attrNameLst>
                                          <p:attrName>style.visibility</p:attrName>
                                        </p:attrNameLst>
                                      </p:cBhvr>
                                      <p:to>
                                        <p:strVal val="visible"/>
                                      </p:to>
                                    </p:set>
                                    <p:animEffect transition="in" filter="wipe(up)">
                                      <p:cBhvr>
                                        <p:cTn id="443" dur="500"/>
                                        <p:tgtEl>
                                          <p:spTgt spid="330837"/>
                                        </p:tgtEl>
                                      </p:cBhvr>
                                    </p:animEffect>
                                  </p:childTnLst>
                                </p:cTn>
                              </p:par>
                              <p:par>
                                <p:cTn id="444" presetID="22" presetClass="entr" presetSubtype="1" fill="hold" grpId="0" nodeType="withEffect">
                                  <p:stCondLst>
                                    <p:cond delay="0"/>
                                  </p:stCondLst>
                                  <p:childTnLst>
                                    <p:set>
                                      <p:cBhvr>
                                        <p:cTn id="445" dur="1" fill="hold">
                                          <p:stCondLst>
                                            <p:cond delay="0"/>
                                          </p:stCondLst>
                                        </p:cTn>
                                        <p:tgtEl>
                                          <p:spTgt spid="330838"/>
                                        </p:tgtEl>
                                        <p:attrNameLst>
                                          <p:attrName>style.visibility</p:attrName>
                                        </p:attrNameLst>
                                      </p:cBhvr>
                                      <p:to>
                                        <p:strVal val="visible"/>
                                      </p:to>
                                    </p:set>
                                    <p:animEffect transition="in" filter="wipe(up)">
                                      <p:cBhvr>
                                        <p:cTn id="446" dur="500"/>
                                        <p:tgtEl>
                                          <p:spTgt spid="330838"/>
                                        </p:tgtEl>
                                      </p:cBhvr>
                                    </p:animEffect>
                                  </p:childTnLst>
                                </p:cTn>
                              </p:par>
                              <p:par>
                                <p:cTn id="447" presetID="1" presetClass="entr" presetSubtype="0" fill="hold" grpId="0" nodeType="withEffect">
                                  <p:stCondLst>
                                    <p:cond delay="0"/>
                                  </p:stCondLst>
                                  <p:childTnLst>
                                    <p:set>
                                      <p:cBhvr>
                                        <p:cTn id="448" dur="1" fill="hold">
                                          <p:stCondLst>
                                            <p:cond delay="0"/>
                                          </p:stCondLst>
                                        </p:cTn>
                                        <p:tgtEl>
                                          <p:spTgt spid="330872"/>
                                        </p:tgtEl>
                                        <p:attrNameLst>
                                          <p:attrName>style.visibility</p:attrName>
                                        </p:attrNameLst>
                                      </p:cBhvr>
                                      <p:to>
                                        <p:strVal val="visible"/>
                                      </p:to>
                                    </p:set>
                                  </p:childTnLst>
                                </p:cTn>
                              </p:par>
                              <p:par>
                                <p:cTn id="449" presetID="1" presetClass="entr" presetSubtype="0" fill="hold" grpId="0" nodeType="withEffect">
                                  <p:stCondLst>
                                    <p:cond delay="0"/>
                                  </p:stCondLst>
                                  <p:childTnLst>
                                    <p:set>
                                      <p:cBhvr>
                                        <p:cTn id="450" dur="1" fill="hold">
                                          <p:stCondLst>
                                            <p:cond delay="0"/>
                                          </p:stCondLst>
                                        </p:cTn>
                                        <p:tgtEl>
                                          <p:spTgt spid="330873"/>
                                        </p:tgtEl>
                                        <p:attrNameLst>
                                          <p:attrName>style.visibility</p:attrName>
                                        </p:attrNameLst>
                                      </p:cBhvr>
                                      <p:to>
                                        <p:strVal val="visible"/>
                                      </p:to>
                                    </p:set>
                                  </p:childTnLst>
                                </p:cTn>
                              </p:par>
                              <p:par>
                                <p:cTn id="451" presetID="1" presetClass="entr" presetSubtype="0" fill="hold" grpId="0" nodeType="withEffect">
                                  <p:stCondLst>
                                    <p:cond delay="0"/>
                                  </p:stCondLst>
                                  <p:childTnLst>
                                    <p:set>
                                      <p:cBhvr>
                                        <p:cTn id="452" dur="1" fill="hold">
                                          <p:stCondLst>
                                            <p:cond delay="0"/>
                                          </p:stCondLst>
                                        </p:cTn>
                                        <p:tgtEl>
                                          <p:spTgt spid="330874"/>
                                        </p:tgtEl>
                                        <p:attrNameLst>
                                          <p:attrName>style.visibility</p:attrName>
                                        </p:attrNameLst>
                                      </p:cBhvr>
                                      <p:to>
                                        <p:strVal val="visible"/>
                                      </p:to>
                                    </p:set>
                                  </p:childTnLst>
                                </p:cTn>
                              </p:par>
                              <p:par>
                                <p:cTn id="453" presetID="1" presetClass="entr" presetSubtype="0" fill="hold" grpId="0" nodeType="withEffect">
                                  <p:stCondLst>
                                    <p:cond delay="0"/>
                                  </p:stCondLst>
                                  <p:childTnLst>
                                    <p:set>
                                      <p:cBhvr>
                                        <p:cTn id="454" dur="1" fill="hold">
                                          <p:stCondLst>
                                            <p:cond delay="0"/>
                                          </p:stCondLst>
                                        </p:cTn>
                                        <p:tgtEl>
                                          <p:spTgt spid="330875"/>
                                        </p:tgtEl>
                                        <p:attrNameLst>
                                          <p:attrName>style.visibility</p:attrName>
                                        </p:attrNameLst>
                                      </p:cBhvr>
                                      <p:to>
                                        <p:strVal val="visible"/>
                                      </p:to>
                                    </p:set>
                                  </p:childTnLst>
                                </p:cTn>
                              </p:par>
                              <p:par>
                                <p:cTn id="455" presetID="1" presetClass="entr" presetSubtype="0" fill="hold" grpId="0" nodeType="withEffect">
                                  <p:stCondLst>
                                    <p:cond delay="0"/>
                                  </p:stCondLst>
                                  <p:childTnLst>
                                    <p:set>
                                      <p:cBhvr>
                                        <p:cTn id="456" dur="1" fill="hold">
                                          <p:stCondLst>
                                            <p:cond delay="0"/>
                                          </p:stCondLst>
                                        </p:cTn>
                                        <p:tgtEl>
                                          <p:spTgt spid="330876"/>
                                        </p:tgtEl>
                                        <p:attrNameLst>
                                          <p:attrName>style.visibility</p:attrName>
                                        </p:attrNameLst>
                                      </p:cBhvr>
                                      <p:to>
                                        <p:strVal val="visible"/>
                                      </p:to>
                                    </p:set>
                                  </p:childTnLst>
                                </p:cTn>
                              </p:par>
                              <p:par>
                                <p:cTn id="457" presetID="1" presetClass="entr" presetSubtype="0" fill="hold" grpId="0" nodeType="withEffect">
                                  <p:stCondLst>
                                    <p:cond delay="0"/>
                                  </p:stCondLst>
                                  <p:childTnLst>
                                    <p:set>
                                      <p:cBhvr>
                                        <p:cTn id="458" dur="1" fill="hold">
                                          <p:stCondLst>
                                            <p:cond delay="0"/>
                                          </p:stCondLst>
                                        </p:cTn>
                                        <p:tgtEl>
                                          <p:spTgt spid="330877"/>
                                        </p:tgtEl>
                                        <p:attrNameLst>
                                          <p:attrName>style.visibility</p:attrName>
                                        </p:attrNameLst>
                                      </p:cBhvr>
                                      <p:to>
                                        <p:strVal val="visible"/>
                                      </p:to>
                                    </p:set>
                                  </p:childTnLst>
                                </p:cTn>
                              </p:par>
                              <p:par>
                                <p:cTn id="459" presetID="1" presetClass="entr" presetSubtype="0" fill="hold" grpId="0" nodeType="withEffect">
                                  <p:stCondLst>
                                    <p:cond delay="0"/>
                                  </p:stCondLst>
                                  <p:childTnLst>
                                    <p:set>
                                      <p:cBhvr>
                                        <p:cTn id="460" dur="1" fill="hold">
                                          <p:stCondLst>
                                            <p:cond delay="0"/>
                                          </p:stCondLst>
                                        </p:cTn>
                                        <p:tgtEl>
                                          <p:spTgt spid="330878"/>
                                        </p:tgtEl>
                                        <p:attrNameLst>
                                          <p:attrName>style.visibility</p:attrName>
                                        </p:attrNameLst>
                                      </p:cBhvr>
                                      <p:to>
                                        <p:strVal val="visible"/>
                                      </p:to>
                                    </p:set>
                                  </p:childTnLst>
                                </p:cTn>
                              </p:par>
                              <p:par>
                                <p:cTn id="461" presetID="1" presetClass="entr" presetSubtype="0" fill="hold" grpId="0" nodeType="withEffect">
                                  <p:stCondLst>
                                    <p:cond delay="0"/>
                                  </p:stCondLst>
                                  <p:childTnLst>
                                    <p:set>
                                      <p:cBhvr>
                                        <p:cTn id="462" dur="1" fill="hold">
                                          <p:stCondLst>
                                            <p:cond delay="0"/>
                                          </p:stCondLst>
                                        </p:cTn>
                                        <p:tgtEl>
                                          <p:spTgt spid="330879"/>
                                        </p:tgtEl>
                                        <p:attrNameLst>
                                          <p:attrName>style.visibility</p:attrName>
                                        </p:attrNameLst>
                                      </p:cBhvr>
                                      <p:to>
                                        <p:strVal val="visible"/>
                                      </p:to>
                                    </p:set>
                                  </p:childTnLst>
                                </p:cTn>
                              </p:par>
                              <p:par>
                                <p:cTn id="463" presetID="1" presetClass="entr" presetSubtype="0" fill="hold" grpId="0" nodeType="withEffect">
                                  <p:stCondLst>
                                    <p:cond delay="0"/>
                                  </p:stCondLst>
                                  <p:childTnLst>
                                    <p:set>
                                      <p:cBhvr>
                                        <p:cTn id="464" dur="1" fill="hold">
                                          <p:stCondLst>
                                            <p:cond delay="0"/>
                                          </p:stCondLst>
                                        </p:cTn>
                                        <p:tgtEl>
                                          <p:spTgt spid="330880"/>
                                        </p:tgtEl>
                                        <p:attrNameLst>
                                          <p:attrName>style.visibility</p:attrName>
                                        </p:attrNameLst>
                                      </p:cBhvr>
                                      <p:to>
                                        <p:strVal val="visible"/>
                                      </p:to>
                                    </p:set>
                                  </p:childTnLst>
                                </p:cTn>
                              </p:par>
                            </p:childTnLst>
                          </p:cTn>
                        </p:par>
                        <p:par>
                          <p:cTn id="465" fill="hold">
                            <p:stCondLst>
                              <p:cond delay="3500"/>
                            </p:stCondLst>
                            <p:childTnLst>
                              <p:par>
                                <p:cTn id="466" presetID="1" presetClass="entr" presetSubtype="0" fill="hold" grpId="0" nodeType="afterEffect">
                                  <p:stCondLst>
                                    <p:cond delay="0"/>
                                  </p:stCondLst>
                                  <p:childTnLst>
                                    <p:set>
                                      <p:cBhvr>
                                        <p:cTn id="467" dur="1" fill="hold">
                                          <p:stCondLst>
                                            <p:cond delay="0"/>
                                          </p:stCondLst>
                                        </p:cTn>
                                        <p:tgtEl>
                                          <p:spTgt spid="330858"/>
                                        </p:tgtEl>
                                        <p:attrNameLst>
                                          <p:attrName>style.visibility</p:attrName>
                                        </p:attrNameLst>
                                      </p:cBhvr>
                                      <p:to>
                                        <p:strVal val="visible"/>
                                      </p:to>
                                    </p:set>
                                  </p:childTnLst>
                                  <p:subTnLst>
                                    <p:set>
                                      <p:cBhvr override="childStyle">
                                        <p:cTn dur="1" fill="hold" display="0" masterRel="nextClick" afterEffect="1"/>
                                        <p:tgtEl>
                                          <p:spTgt spid="330858"/>
                                        </p:tgtEl>
                                        <p:attrNameLst>
                                          <p:attrName>style.visibility</p:attrName>
                                        </p:attrNameLst>
                                      </p:cBhvr>
                                      <p:to>
                                        <p:strVal val="hidden"/>
                                      </p:to>
                                    </p:set>
                                  </p:subTnLst>
                                </p:cTn>
                              </p:par>
                              <p:par>
                                <p:cTn id="468" presetID="22" presetClass="entr" presetSubtype="8" fill="hold" grpId="0" nodeType="withEffect">
                                  <p:stCondLst>
                                    <p:cond delay="0"/>
                                  </p:stCondLst>
                                  <p:childTnLst>
                                    <p:set>
                                      <p:cBhvr>
                                        <p:cTn id="469" dur="1" fill="hold">
                                          <p:stCondLst>
                                            <p:cond delay="0"/>
                                          </p:stCondLst>
                                        </p:cTn>
                                        <p:tgtEl>
                                          <p:spTgt spid="330857"/>
                                        </p:tgtEl>
                                        <p:attrNameLst>
                                          <p:attrName>style.visibility</p:attrName>
                                        </p:attrNameLst>
                                      </p:cBhvr>
                                      <p:to>
                                        <p:strVal val="visible"/>
                                      </p:to>
                                    </p:set>
                                    <p:animEffect transition="in" filter="wipe(left)">
                                      <p:cBhvr>
                                        <p:cTn id="470" dur="1000"/>
                                        <p:tgtEl>
                                          <p:spTgt spid="330857"/>
                                        </p:tgtEl>
                                      </p:cBhvr>
                                    </p:animEffect>
                                  </p:childTnLst>
                                  <p:subTnLst>
                                    <p:set>
                                      <p:cBhvr override="childStyle">
                                        <p:cTn dur="1" fill="hold" display="0" masterRel="nextClick" afterEffect="1"/>
                                        <p:tgtEl>
                                          <p:spTgt spid="330857"/>
                                        </p:tgtEl>
                                        <p:attrNameLst>
                                          <p:attrName>style.visibility</p:attrName>
                                        </p:attrNameLst>
                                      </p:cBhvr>
                                      <p:to>
                                        <p:strVal val="hidden"/>
                                      </p:to>
                                    </p:set>
                                  </p:subTnLst>
                                </p:cTn>
                              </p:par>
                              <p:par>
                                <p:cTn id="471" presetID="1" presetClass="entr" presetSubtype="0" fill="hold" grpId="0" nodeType="withEffect">
                                  <p:stCondLst>
                                    <p:cond delay="0"/>
                                  </p:stCondLst>
                                  <p:childTnLst>
                                    <p:set>
                                      <p:cBhvr>
                                        <p:cTn id="472" dur="1" fill="hold">
                                          <p:stCondLst>
                                            <p:cond delay="0"/>
                                          </p:stCondLst>
                                        </p:cTn>
                                        <p:tgtEl>
                                          <p:spTgt spid="330860"/>
                                        </p:tgtEl>
                                        <p:attrNameLst>
                                          <p:attrName>style.visibility</p:attrName>
                                        </p:attrNameLst>
                                      </p:cBhvr>
                                      <p:to>
                                        <p:strVal val="visible"/>
                                      </p:to>
                                    </p:set>
                                  </p:childTnLst>
                                  <p:subTnLst>
                                    <p:set>
                                      <p:cBhvr override="childStyle">
                                        <p:cTn dur="1" fill="hold" display="0" masterRel="nextClick" afterEffect="1"/>
                                        <p:tgtEl>
                                          <p:spTgt spid="330860"/>
                                        </p:tgtEl>
                                        <p:attrNameLst>
                                          <p:attrName>style.visibility</p:attrName>
                                        </p:attrNameLst>
                                      </p:cBhvr>
                                      <p:to>
                                        <p:strVal val="hidden"/>
                                      </p:to>
                                    </p:set>
                                  </p:subTnLst>
                                </p:cTn>
                              </p:par>
                              <p:par>
                                <p:cTn id="473" presetID="22" presetClass="entr" presetSubtype="8" fill="hold" grpId="0" nodeType="withEffect">
                                  <p:stCondLst>
                                    <p:cond delay="0"/>
                                  </p:stCondLst>
                                  <p:childTnLst>
                                    <p:set>
                                      <p:cBhvr>
                                        <p:cTn id="474" dur="1" fill="hold">
                                          <p:stCondLst>
                                            <p:cond delay="0"/>
                                          </p:stCondLst>
                                        </p:cTn>
                                        <p:tgtEl>
                                          <p:spTgt spid="330859"/>
                                        </p:tgtEl>
                                        <p:attrNameLst>
                                          <p:attrName>style.visibility</p:attrName>
                                        </p:attrNameLst>
                                      </p:cBhvr>
                                      <p:to>
                                        <p:strVal val="visible"/>
                                      </p:to>
                                    </p:set>
                                    <p:animEffect transition="in" filter="wipe(left)">
                                      <p:cBhvr>
                                        <p:cTn id="475" dur="1000"/>
                                        <p:tgtEl>
                                          <p:spTgt spid="330859"/>
                                        </p:tgtEl>
                                      </p:cBhvr>
                                    </p:animEffect>
                                  </p:childTnLst>
                                  <p:subTnLst>
                                    <p:set>
                                      <p:cBhvr override="childStyle">
                                        <p:cTn dur="1" fill="hold" display="0" masterRel="nextClick" afterEffect="1"/>
                                        <p:tgtEl>
                                          <p:spTgt spid="330859"/>
                                        </p:tgtEl>
                                        <p:attrNameLst>
                                          <p:attrName>style.visibility</p:attrName>
                                        </p:attrNameLst>
                                      </p:cBhvr>
                                      <p:to>
                                        <p:strVal val="hidden"/>
                                      </p:to>
                                    </p:set>
                                  </p:subTnLst>
                                </p:cTn>
                              </p:par>
                              <p:par>
                                <p:cTn id="476" presetID="1" presetClass="entr" presetSubtype="0" fill="hold" grpId="0" nodeType="withEffect">
                                  <p:stCondLst>
                                    <p:cond delay="0"/>
                                  </p:stCondLst>
                                  <p:childTnLst>
                                    <p:set>
                                      <p:cBhvr>
                                        <p:cTn id="477" dur="1" fill="hold">
                                          <p:stCondLst>
                                            <p:cond delay="0"/>
                                          </p:stCondLst>
                                        </p:cTn>
                                        <p:tgtEl>
                                          <p:spTgt spid="330862"/>
                                        </p:tgtEl>
                                        <p:attrNameLst>
                                          <p:attrName>style.visibility</p:attrName>
                                        </p:attrNameLst>
                                      </p:cBhvr>
                                      <p:to>
                                        <p:strVal val="visible"/>
                                      </p:to>
                                    </p:set>
                                  </p:childTnLst>
                                  <p:subTnLst>
                                    <p:set>
                                      <p:cBhvr override="childStyle">
                                        <p:cTn dur="1" fill="hold" display="0" masterRel="nextClick" afterEffect="1"/>
                                        <p:tgtEl>
                                          <p:spTgt spid="330862"/>
                                        </p:tgtEl>
                                        <p:attrNameLst>
                                          <p:attrName>style.visibility</p:attrName>
                                        </p:attrNameLst>
                                      </p:cBhvr>
                                      <p:to>
                                        <p:strVal val="hidden"/>
                                      </p:to>
                                    </p:set>
                                  </p:subTnLst>
                                </p:cTn>
                              </p:par>
                              <p:par>
                                <p:cTn id="478" presetID="22" presetClass="entr" presetSubtype="8" fill="hold" grpId="0" nodeType="withEffect">
                                  <p:stCondLst>
                                    <p:cond delay="0"/>
                                  </p:stCondLst>
                                  <p:childTnLst>
                                    <p:set>
                                      <p:cBhvr>
                                        <p:cTn id="479" dur="1" fill="hold">
                                          <p:stCondLst>
                                            <p:cond delay="0"/>
                                          </p:stCondLst>
                                        </p:cTn>
                                        <p:tgtEl>
                                          <p:spTgt spid="330861"/>
                                        </p:tgtEl>
                                        <p:attrNameLst>
                                          <p:attrName>style.visibility</p:attrName>
                                        </p:attrNameLst>
                                      </p:cBhvr>
                                      <p:to>
                                        <p:strVal val="visible"/>
                                      </p:to>
                                    </p:set>
                                    <p:animEffect transition="in" filter="wipe(left)">
                                      <p:cBhvr>
                                        <p:cTn id="480" dur="1000"/>
                                        <p:tgtEl>
                                          <p:spTgt spid="330861"/>
                                        </p:tgtEl>
                                      </p:cBhvr>
                                    </p:animEffect>
                                  </p:childTnLst>
                                  <p:subTnLst>
                                    <p:set>
                                      <p:cBhvr override="childStyle">
                                        <p:cTn dur="1" fill="hold" display="0" masterRel="nextClick" afterEffect="1"/>
                                        <p:tgtEl>
                                          <p:spTgt spid="330861"/>
                                        </p:tgtEl>
                                        <p:attrNameLst>
                                          <p:attrName>style.visibility</p:attrName>
                                        </p:attrNameLst>
                                      </p:cBhvr>
                                      <p:to>
                                        <p:strVal val="hidden"/>
                                      </p:to>
                                    </p:set>
                                  </p:subTnLst>
                                </p:cTn>
                              </p:par>
                              <p:par>
                                <p:cTn id="481" presetID="1" presetClass="entr" presetSubtype="0" fill="hold" grpId="0" nodeType="withEffect">
                                  <p:stCondLst>
                                    <p:cond delay="0"/>
                                  </p:stCondLst>
                                  <p:childTnLst>
                                    <p:set>
                                      <p:cBhvr>
                                        <p:cTn id="482" dur="1" fill="hold">
                                          <p:stCondLst>
                                            <p:cond delay="0"/>
                                          </p:stCondLst>
                                        </p:cTn>
                                        <p:tgtEl>
                                          <p:spTgt spid="330864"/>
                                        </p:tgtEl>
                                        <p:attrNameLst>
                                          <p:attrName>style.visibility</p:attrName>
                                        </p:attrNameLst>
                                      </p:cBhvr>
                                      <p:to>
                                        <p:strVal val="visible"/>
                                      </p:to>
                                    </p:set>
                                  </p:childTnLst>
                                  <p:subTnLst>
                                    <p:set>
                                      <p:cBhvr override="childStyle">
                                        <p:cTn dur="1" fill="hold" display="0" masterRel="nextClick" afterEffect="1"/>
                                        <p:tgtEl>
                                          <p:spTgt spid="330864"/>
                                        </p:tgtEl>
                                        <p:attrNameLst>
                                          <p:attrName>style.visibility</p:attrName>
                                        </p:attrNameLst>
                                      </p:cBhvr>
                                      <p:to>
                                        <p:strVal val="hidden"/>
                                      </p:to>
                                    </p:set>
                                  </p:subTnLst>
                                </p:cTn>
                              </p:par>
                              <p:par>
                                <p:cTn id="483" presetID="22" presetClass="entr" presetSubtype="8" fill="hold" grpId="0" nodeType="withEffect">
                                  <p:stCondLst>
                                    <p:cond delay="0"/>
                                  </p:stCondLst>
                                  <p:childTnLst>
                                    <p:set>
                                      <p:cBhvr>
                                        <p:cTn id="484" dur="1" fill="hold">
                                          <p:stCondLst>
                                            <p:cond delay="0"/>
                                          </p:stCondLst>
                                        </p:cTn>
                                        <p:tgtEl>
                                          <p:spTgt spid="330863"/>
                                        </p:tgtEl>
                                        <p:attrNameLst>
                                          <p:attrName>style.visibility</p:attrName>
                                        </p:attrNameLst>
                                      </p:cBhvr>
                                      <p:to>
                                        <p:strVal val="visible"/>
                                      </p:to>
                                    </p:set>
                                    <p:animEffect transition="in" filter="wipe(left)">
                                      <p:cBhvr>
                                        <p:cTn id="485" dur="1000"/>
                                        <p:tgtEl>
                                          <p:spTgt spid="330863"/>
                                        </p:tgtEl>
                                      </p:cBhvr>
                                    </p:animEffect>
                                  </p:childTnLst>
                                  <p:subTnLst>
                                    <p:set>
                                      <p:cBhvr override="childStyle">
                                        <p:cTn dur="1" fill="hold" display="0" masterRel="nextClick" afterEffect="1"/>
                                        <p:tgtEl>
                                          <p:spTgt spid="330863"/>
                                        </p:tgtEl>
                                        <p:attrNameLst>
                                          <p:attrName>style.visibility</p:attrName>
                                        </p:attrNameLst>
                                      </p:cBhvr>
                                      <p:to>
                                        <p:strVal val="hidden"/>
                                      </p:to>
                                    </p:set>
                                  </p:subTnLst>
                                </p:cTn>
                              </p:par>
                              <p:par>
                                <p:cTn id="486" presetID="1" presetClass="entr" presetSubtype="0" fill="hold" grpId="0" nodeType="withEffect">
                                  <p:stCondLst>
                                    <p:cond delay="0"/>
                                  </p:stCondLst>
                                  <p:childTnLst>
                                    <p:set>
                                      <p:cBhvr>
                                        <p:cTn id="487" dur="1" fill="hold">
                                          <p:stCondLst>
                                            <p:cond delay="0"/>
                                          </p:stCondLst>
                                        </p:cTn>
                                        <p:tgtEl>
                                          <p:spTgt spid="330866"/>
                                        </p:tgtEl>
                                        <p:attrNameLst>
                                          <p:attrName>style.visibility</p:attrName>
                                        </p:attrNameLst>
                                      </p:cBhvr>
                                      <p:to>
                                        <p:strVal val="visible"/>
                                      </p:to>
                                    </p:set>
                                  </p:childTnLst>
                                  <p:subTnLst>
                                    <p:set>
                                      <p:cBhvr override="childStyle">
                                        <p:cTn dur="1" fill="hold" display="0" masterRel="nextClick" afterEffect="1"/>
                                        <p:tgtEl>
                                          <p:spTgt spid="330866"/>
                                        </p:tgtEl>
                                        <p:attrNameLst>
                                          <p:attrName>style.visibility</p:attrName>
                                        </p:attrNameLst>
                                      </p:cBhvr>
                                      <p:to>
                                        <p:strVal val="hidden"/>
                                      </p:to>
                                    </p:set>
                                  </p:subTnLst>
                                </p:cTn>
                              </p:par>
                              <p:par>
                                <p:cTn id="488" presetID="22" presetClass="entr" presetSubtype="8" fill="hold" grpId="0" nodeType="withEffect">
                                  <p:stCondLst>
                                    <p:cond delay="0"/>
                                  </p:stCondLst>
                                  <p:childTnLst>
                                    <p:set>
                                      <p:cBhvr>
                                        <p:cTn id="489" dur="1" fill="hold">
                                          <p:stCondLst>
                                            <p:cond delay="0"/>
                                          </p:stCondLst>
                                        </p:cTn>
                                        <p:tgtEl>
                                          <p:spTgt spid="330865"/>
                                        </p:tgtEl>
                                        <p:attrNameLst>
                                          <p:attrName>style.visibility</p:attrName>
                                        </p:attrNameLst>
                                      </p:cBhvr>
                                      <p:to>
                                        <p:strVal val="visible"/>
                                      </p:to>
                                    </p:set>
                                    <p:animEffect transition="in" filter="wipe(left)">
                                      <p:cBhvr>
                                        <p:cTn id="490" dur="1000"/>
                                        <p:tgtEl>
                                          <p:spTgt spid="330865"/>
                                        </p:tgtEl>
                                      </p:cBhvr>
                                    </p:animEffect>
                                  </p:childTnLst>
                                  <p:subTnLst>
                                    <p:set>
                                      <p:cBhvr override="childStyle">
                                        <p:cTn dur="1" fill="hold" display="0" masterRel="nextClick" afterEffect="1"/>
                                        <p:tgtEl>
                                          <p:spTgt spid="330865"/>
                                        </p:tgtEl>
                                        <p:attrNameLst>
                                          <p:attrName>style.visibility</p:attrName>
                                        </p:attrNameLst>
                                      </p:cBhvr>
                                      <p:to>
                                        <p:strVal val="hidden"/>
                                      </p:to>
                                    </p:set>
                                  </p:subTnLst>
                                </p:cTn>
                              </p:par>
                              <p:par>
                                <p:cTn id="491" presetID="1" presetClass="entr" presetSubtype="0" fill="hold" grpId="0" nodeType="withEffect">
                                  <p:stCondLst>
                                    <p:cond delay="0"/>
                                  </p:stCondLst>
                                  <p:childTnLst>
                                    <p:set>
                                      <p:cBhvr>
                                        <p:cTn id="492" dur="1" fill="hold">
                                          <p:stCondLst>
                                            <p:cond delay="0"/>
                                          </p:stCondLst>
                                        </p:cTn>
                                        <p:tgtEl>
                                          <p:spTgt spid="330868"/>
                                        </p:tgtEl>
                                        <p:attrNameLst>
                                          <p:attrName>style.visibility</p:attrName>
                                        </p:attrNameLst>
                                      </p:cBhvr>
                                      <p:to>
                                        <p:strVal val="visible"/>
                                      </p:to>
                                    </p:set>
                                  </p:childTnLst>
                                  <p:subTnLst>
                                    <p:set>
                                      <p:cBhvr override="childStyle">
                                        <p:cTn dur="1" fill="hold" display="0" masterRel="nextClick" afterEffect="1"/>
                                        <p:tgtEl>
                                          <p:spTgt spid="330868"/>
                                        </p:tgtEl>
                                        <p:attrNameLst>
                                          <p:attrName>style.visibility</p:attrName>
                                        </p:attrNameLst>
                                      </p:cBhvr>
                                      <p:to>
                                        <p:strVal val="hidden"/>
                                      </p:to>
                                    </p:set>
                                  </p:subTnLst>
                                </p:cTn>
                              </p:par>
                              <p:par>
                                <p:cTn id="493" presetID="22" presetClass="entr" presetSubtype="8" fill="hold" grpId="0" nodeType="withEffect">
                                  <p:stCondLst>
                                    <p:cond delay="0"/>
                                  </p:stCondLst>
                                  <p:childTnLst>
                                    <p:set>
                                      <p:cBhvr>
                                        <p:cTn id="494" dur="1" fill="hold">
                                          <p:stCondLst>
                                            <p:cond delay="0"/>
                                          </p:stCondLst>
                                        </p:cTn>
                                        <p:tgtEl>
                                          <p:spTgt spid="330867"/>
                                        </p:tgtEl>
                                        <p:attrNameLst>
                                          <p:attrName>style.visibility</p:attrName>
                                        </p:attrNameLst>
                                      </p:cBhvr>
                                      <p:to>
                                        <p:strVal val="visible"/>
                                      </p:to>
                                    </p:set>
                                    <p:animEffect transition="in" filter="wipe(left)">
                                      <p:cBhvr>
                                        <p:cTn id="495" dur="1000"/>
                                        <p:tgtEl>
                                          <p:spTgt spid="330867"/>
                                        </p:tgtEl>
                                      </p:cBhvr>
                                    </p:animEffect>
                                  </p:childTnLst>
                                  <p:subTnLst>
                                    <p:set>
                                      <p:cBhvr override="childStyle">
                                        <p:cTn dur="1" fill="hold" display="0" masterRel="nextClick" afterEffect="1"/>
                                        <p:tgtEl>
                                          <p:spTgt spid="330867"/>
                                        </p:tgtEl>
                                        <p:attrNameLst>
                                          <p:attrName>style.visibility</p:attrName>
                                        </p:attrNameLst>
                                      </p:cBhvr>
                                      <p:to>
                                        <p:strVal val="hidden"/>
                                      </p:to>
                                    </p:set>
                                  </p:subTnLst>
                                </p:cTn>
                              </p:par>
                              <p:par>
                                <p:cTn id="496" presetID="1" presetClass="entr" presetSubtype="0" fill="hold" grpId="0" nodeType="withEffect">
                                  <p:stCondLst>
                                    <p:cond delay="0"/>
                                  </p:stCondLst>
                                  <p:childTnLst>
                                    <p:set>
                                      <p:cBhvr>
                                        <p:cTn id="497" dur="1" fill="hold">
                                          <p:stCondLst>
                                            <p:cond delay="0"/>
                                          </p:stCondLst>
                                        </p:cTn>
                                        <p:tgtEl>
                                          <p:spTgt spid="330882"/>
                                        </p:tgtEl>
                                        <p:attrNameLst>
                                          <p:attrName>style.visibility</p:attrName>
                                        </p:attrNameLst>
                                      </p:cBhvr>
                                      <p:to>
                                        <p:strVal val="visible"/>
                                      </p:to>
                                    </p:set>
                                  </p:childTnLst>
                                  <p:subTnLst>
                                    <p:set>
                                      <p:cBhvr override="childStyle">
                                        <p:cTn dur="1" fill="hold" display="0" masterRel="nextClick" afterEffect="1"/>
                                        <p:tgtEl>
                                          <p:spTgt spid="330882"/>
                                        </p:tgtEl>
                                        <p:attrNameLst>
                                          <p:attrName>style.visibility</p:attrName>
                                        </p:attrNameLst>
                                      </p:cBhvr>
                                      <p:to>
                                        <p:strVal val="hidden"/>
                                      </p:to>
                                    </p:set>
                                  </p:subTnLst>
                                </p:cTn>
                              </p:par>
                              <p:par>
                                <p:cTn id="498" presetID="22" presetClass="entr" presetSubtype="8" fill="hold" grpId="0" nodeType="withEffect">
                                  <p:stCondLst>
                                    <p:cond delay="0"/>
                                  </p:stCondLst>
                                  <p:childTnLst>
                                    <p:set>
                                      <p:cBhvr>
                                        <p:cTn id="499" dur="1" fill="hold">
                                          <p:stCondLst>
                                            <p:cond delay="0"/>
                                          </p:stCondLst>
                                        </p:cTn>
                                        <p:tgtEl>
                                          <p:spTgt spid="330881"/>
                                        </p:tgtEl>
                                        <p:attrNameLst>
                                          <p:attrName>style.visibility</p:attrName>
                                        </p:attrNameLst>
                                      </p:cBhvr>
                                      <p:to>
                                        <p:strVal val="visible"/>
                                      </p:to>
                                    </p:set>
                                    <p:animEffect transition="in" filter="wipe(left)">
                                      <p:cBhvr>
                                        <p:cTn id="500" dur="1000"/>
                                        <p:tgtEl>
                                          <p:spTgt spid="330881"/>
                                        </p:tgtEl>
                                      </p:cBhvr>
                                    </p:animEffect>
                                  </p:childTnLst>
                                  <p:subTnLst>
                                    <p:set>
                                      <p:cBhvr override="childStyle">
                                        <p:cTn dur="1" fill="hold" display="0" masterRel="nextClick" afterEffect="1"/>
                                        <p:tgtEl>
                                          <p:spTgt spid="330881"/>
                                        </p:tgtEl>
                                        <p:attrNameLst>
                                          <p:attrName>style.visibility</p:attrName>
                                        </p:attrNameLst>
                                      </p:cBhvr>
                                      <p:to>
                                        <p:strVal val="hidden"/>
                                      </p:to>
                                    </p:set>
                                  </p:subTnLst>
                                </p:cTn>
                              </p:par>
                              <p:par>
                                <p:cTn id="501" presetID="1" presetClass="entr" presetSubtype="0" fill="hold" grpId="0" nodeType="withEffect">
                                  <p:stCondLst>
                                    <p:cond delay="0"/>
                                  </p:stCondLst>
                                  <p:childTnLst>
                                    <p:set>
                                      <p:cBhvr>
                                        <p:cTn id="502" dur="1" fill="hold">
                                          <p:stCondLst>
                                            <p:cond delay="0"/>
                                          </p:stCondLst>
                                        </p:cTn>
                                        <p:tgtEl>
                                          <p:spTgt spid="330884"/>
                                        </p:tgtEl>
                                        <p:attrNameLst>
                                          <p:attrName>style.visibility</p:attrName>
                                        </p:attrNameLst>
                                      </p:cBhvr>
                                      <p:to>
                                        <p:strVal val="visible"/>
                                      </p:to>
                                    </p:set>
                                  </p:childTnLst>
                                  <p:subTnLst>
                                    <p:set>
                                      <p:cBhvr override="childStyle">
                                        <p:cTn dur="1" fill="hold" display="0" masterRel="nextClick" afterEffect="1"/>
                                        <p:tgtEl>
                                          <p:spTgt spid="330884"/>
                                        </p:tgtEl>
                                        <p:attrNameLst>
                                          <p:attrName>style.visibility</p:attrName>
                                        </p:attrNameLst>
                                      </p:cBhvr>
                                      <p:to>
                                        <p:strVal val="hidden"/>
                                      </p:to>
                                    </p:set>
                                  </p:subTnLst>
                                </p:cTn>
                              </p:par>
                              <p:par>
                                <p:cTn id="503" presetID="22" presetClass="entr" presetSubtype="8" fill="hold" grpId="0" nodeType="withEffect">
                                  <p:stCondLst>
                                    <p:cond delay="0"/>
                                  </p:stCondLst>
                                  <p:childTnLst>
                                    <p:set>
                                      <p:cBhvr>
                                        <p:cTn id="504" dur="1" fill="hold">
                                          <p:stCondLst>
                                            <p:cond delay="0"/>
                                          </p:stCondLst>
                                        </p:cTn>
                                        <p:tgtEl>
                                          <p:spTgt spid="330883"/>
                                        </p:tgtEl>
                                        <p:attrNameLst>
                                          <p:attrName>style.visibility</p:attrName>
                                        </p:attrNameLst>
                                      </p:cBhvr>
                                      <p:to>
                                        <p:strVal val="visible"/>
                                      </p:to>
                                    </p:set>
                                    <p:animEffect transition="in" filter="wipe(left)">
                                      <p:cBhvr>
                                        <p:cTn id="505" dur="1000"/>
                                        <p:tgtEl>
                                          <p:spTgt spid="330883"/>
                                        </p:tgtEl>
                                      </p:cBhvr>
                                    </p:animEffect>
                                  </p:childTnLst>
                                  <p:subTnLst>
                                    <p:set>
                                      <p:cBhvr override="childStyle">
                                        <p:cTn dur="1" fill="hold" display="0" masterRel="nextClick" afterEffect="1"/>
                                        <p:tgtEl>
                                          <p:spTgt spid="330883"/>
                                        </p:tgtEl>
                                        <p:attrNameLst>
                                          <p:attrName>style.visibility</p:attrName>
                                        </p:attrNameLst>
                                      </p:cBhvr>
                                      <p:to>
                                        <p:strVal val="hidden"/>
                                      </p:to>
                                    </p:set>
                                  </p:subTnLst>
                                </p:cTn>
                              </p:par>
                              <p:par>
                                <p:cTn id="506" presetID="1" presetClass="entr" presetSubtype="0" fill="hold" grpId="0" nodeType="withEffect">
                                  <p:stCondLst>
                                    <p:cond delay="0"/>
                                  </p:stCondLst>
                                  <p:childTnLst>
                                    <p:set>
                                      <p:cBhvr>
                                        <p:cTn id="507" dur="1" fill="hold">
                                          <p:stCondLst>
                                            <p:cond delay="0"/>
                                          </p:stCondLst>
                                        </p:cTn>
                                        <p:tgtEl>
                                          <p:spTgt spid="330886"/>
                                        </p:tgtEl>
                                        <p:attrNameLst>
                                          <p:attrName>style.visibility</p:attrName>
                                        </p:attrNameLst>
                                      </p:cBhvr>
                                      <p:to>
                                        <p:strVal val="visible"/>
                                      </p:to>
                                    </p:set>
                                  </p:childTnLst>
                                  <p:subTnLst>
                                    <p:set>
                                      <p:cBhvr override="childStyle">
                                        <p:cTn dur="1" fill="hold" display="0" masterRel="nextClick" afterEffect="1"/>
                                        <p:tgtEl>
                                          <p:spTgt spid="330886"/>
                                        </p:tgtEl>
                                        <p:attrNameLst>
                                          <p:attrName>style.visibility</p:attrName>
                                        </p:attrNameLst>
                                      </p:cBhvr>
                                      <p:to>
                                        <p:strVal val="hidden"/>
                                      </p:to>
                                    </p:set>
                                  </p:subTnLst>
                                </p:cTn>
                              </p:par>
                              <p:par>
                                <p:cTn id="508" presetID="22" presetClass="entr" presetSubtype="8" fill="hold" grpId="0" nodeType="withEffect">
                                  <p:stCondLst>
                                    <p:cond delay="0"/>
                                  </p:stCondLst>
                                  <p:childTnLst>
                                    <p:set>
                                      <p:cBhvr>
                                        <p:cTn id="509" dur="1" fill="hold">
                                          <p:stCondLst>
                                            <p:cond delay="0"/>
                                          </p:stCondLst>
                                        </p:cTn>
                                        <p:tgtEl>
                                          <p:spTgt spid="330885"/>
                                        </p:tgtEl>
                                        <p:attrNameLst>
                                          <p:attrName>style.visibility</p:attrName>
                                        </p:attrNameLst>
                                      </p:cBhvr>
                                      <p:to>
                                        <p:strVal val="visible"/>
                                      </p:to>
                                    </p:set>
                                    <p:animEffect transition="in" filter="wipe(left)">
                                      <p:cBhvr>
                                        <p:cTn id="510" dur="1000"/>
                                        <p:tgtEl>
                                          <p:spTgt spid="330885"/>
                                        </p:tgtEl>
                                      </p:cBhvr>
                                    </p:animEffect>
                                  </p:childTnLst>
                                  <p:subTnLst>
                                    <p:set>
                                      <p:cBhvr override="childStyle">
                                        <p:cTn dur="1" fill="hold" display="0" masterRel="nextClick" afterEffect="1"/>
                                        <p:tgtEl>
                                          <p:spTgt spid="330885"/>
                                        </p:tgtEl>
                                        <p:attrNameLst>
                                          <p:attrName>style.visibility</p:attrName>
                                        </p:attrNameLst>
                                      </p:cBhvr>
                                      <p:to>
                                        <p:strVal val="hidden"/>
                                      </p:to>
                                    </p:set>
                                  </p:subTnLst>
                                </p:cTn>
                              </p:par>
                              <p:par>
                                <p:cTn id="511" presetID="1" presetClass="entr" presetSubtype="0" fill="hold" grpId="0" nodeType="withEffect">
                                  <p:stCondLst>
                                    <p:cond delay="0"/>
                                  </p:stCondLst>
                                  <p:childTnLst>
                                    <p:set>
                                      <p:cBhvr>
                                        <p:cTn id="512" dur="1" fill="hold">
                                          <p:stCondLst>
                                            <p:cond delay="0"/>
                                          </p:stCondLst>
                                        </p:cTn>
                                        <p:tgtEl>
                                          <p:spTgt spid="330888"/>
                                        </p:tgtEl>
                                        <p:attrNameLst>
                                          <p:attrName>style.visibility</p:attrName>
                                        </p:attrNameLst>
                                      </p:cBhvr>
                                      <p:to>
                                        <p:strVal val="visible"/>
                                      </p:to>
                                    </p:set>
                                  </p:childTnLst>
                                  <p:subTnLst>
                                    <p:set>
                                      <p:cBhvr override="childStyle">
                                        <p:cTn dur="1" fill="hold" display="0" masterRel="nextClick" afterEffect="1"/>
                                        <p:tgtEl>
                                          <p:spTgt spid="330888"/>
                                        </p:tgtEl>
                                        <p:attrNameLst>
                                          <p:attrName>style.visibility</p:attrName>
                                        </p:attrNameLst>
                                      </p:cBhvr>
                                      <p:to>
                                        <p:strVal val="hidden"/>
                                      </p:to>
                                    </p:set>
                                  </p:subTnLst>
                                </p:cTn>
                              </p:par>
                              <p:par>
                                <p:cTn id="513" presetID="22" presetClass="entr" presetSubtype="8" fill="hold" grpId="0" nodeType="withEffect">
                                  <p:stCondLst>
                                    <p:cond delay="0"/>
                                  </p:stCondLst>
                                  <p:childTnLst>
                                    <p:set>
                                      <p:cBhvr>
                                        <p:cTn id="514" dur="1" fill="hold">
                                          <p:stCondLst>
                                            <p:cond delay="0"/>
                                          </p:stCondLst>
                                        </p:cTn>
                                        <p:tgtEl>
                                          <p:spTgt spid="330887"/>
                                        </p:tgtEl>
                                        <p:attrNameLst>
                                          <p:attrName>style.visibility</p:attrName>
                                        </p:attrNameLst>
                                      </p:cBhvr>
                                      <p:to>
                                        <p:strVal val="visible"/>
                                      </p:to>
                                    </p:set>
                                    <p:animEffect transition="in" filter="wipe(left)">
                                      <p:cBhvr>
                                        <p:cTn id="515" dur="1000"/>
                                        <p:tgtEl>
                                          <p:spTgt spid="330887"/>
                                        </p:tgtEl>
                                      </p:cBhvr>
                                    </p:animEffect>
                                  </p:childTnLst>
                                  <p:subTnLst>
                                    <p:set>
                                      <p:cBhvr override="childStyle">
                                        <p:cTn dur="1" fill="hold" display="0" masterRel="nextClick" afterEffect="1"/>
                                        <p:tgtEl>
                                          <p:spTgt spid="330887"/>
                                        </p:tgtEl>
                                        <p:attrNameLst>
                                          <p:attrName>style.visibility</p:attrName>
                                        </p:attrNameLst>
                                      </p:cBhvr>
                                      <p:to>
                                        <p:strVal val="hidden"/>
                                      </p:to>
                                    </p:set>
                                  </p:subTnLst>
                                </p:cTn>
                              </p:par>
                              <p:par>
                                <p:cTn id="516" presetID="1" presetClass="entr" presetSubtype="0" fill="hold" grpId="0" nodeType="withEffect">
                                  <p:stCondLst>
                                    <p:cond delay="0"/>
                                  </p:stCondLst>
                                  <p:childTnLst>
                                    <p:set>
                                      <p:cBhvr>
                                        <p:cTn id="517" dur="1" fill="hold">
                                          <p:stCondLst>
                                            <p:cond delay="0"/>
                                          </p:stCondLst>
                                        </p:cTn>
                                        <p:tgtEl>
                                          <p:spTgt spid="330890"/>
                                        </p:tgtEl>
                                        <p:attrNameLst>
                                          <p:attrName>style.visibility</p:attrName>
                                        </p:attrNameLst>
                                      </p:cBhvr>
                                      <p:to>
                                        <p:strVal val="visible"/>
                                      </p:to>
                                    </p:set>
                                  </p:childTnLst>
                                  <p:subTnLst>
                                    <p:set>
                                      <p:cBhvr override="childStyle">
                                        <p:cTn dur="1" fill="hold" display="0" masterRel="nextClick" afterEffect="1"/>
                                        <p:tgtEl>
                                          <p:spTgt spid="330890"/>
                                        </p:tgtEl>
                                        <p:attrNameLst>
                                          <p:attrName>style.visibility</p:attrName>
                                        </p:attrNameLst>
                                      </p:cBhvr>
                                      <p:to>
                                        <p:strVal val="hidden"/>
                                      </p:to>
                                    </p:set>
                                  </p:subTnLst>
                                </p:cTn>
                              </p:par>
                              <p:par>
                                <p:cTn id="518" presetID="22" presetClass="entr" presetSubtype="8" fill="hold" grpId="0" nodeType="withEffect">
                                  <p:stCondLst>
                                    <p:cond delay="0"/>
                                  </p:stCondLst>
                                  <p:childTnLst>
                                    <p:set>
                                      <p:cBhvr>
                                        <p:cTn id="519" dur="1" fill="hold">
                                          <p:stCondLst>
                                            <p:cond delay="0"/>
                                          </p:stCondLst>
                                        </p:cTn>
                                        <p:tgtEl>
                                          <p:spTgt spid="330889"/>
                                        </p:tgtEl>
                                        <p:attrNameLst>
                                          <p:attrName>style.visibility</p:attrName>
                                        </p:attrNameLst>
                                      </p:cBhvr>
                                      <p:to>
                                        <p:strVal val="visible"/>
                                      </p:to>
                                    </p:set>
                                    <p:animEffect transition="in" filter="wipe(left)">
                                      <p:cBhvr>
                                        <p:cTn id="520" dur="1000"/>
                                        <p:tgtEl>
                                          <p:spTgt spid="330889"/>
                                        </p:tgtEl>
                                      </p:cBhvr>
                                    </p:animEffect>
                                  </p:childTnLst>
                                  <p:subTnLst>
                                    <p:set>
                                      <p:cBhvr override="childStyle">
                                        <p:cTn dur="1" fill="hold" display="0" masterRel="nextClick" afterEffect="1"/>
                                        <p:tgtEl>
                                          <p:spTgt spid="330889"/>
                                        </p:tgtEl>
                                        <p:attrNameLst>
                                          <p:attrName>style.visibility</p:attrName>
                                        </p:attrNameLst>
                                      </p:cBhvr>
                                      <p:to>
                                        <p:strVal val="hidden"/>
                                      </p:to>
                                    </p:set>
                                  </p:subTnLst>
                                </p:cTn>
                              </p:par>
                              <p:par>
                                <p:cTn id="521" presetID="1" presetClass="entr" presetSubtype="0" fill="hold" grpId="0" nodeType="withEffect">
                                  <p:stCondLst>
                                    <p:cond delay="0"/>
                                  </p:stCondLst>
                                  <p:childTnLst>
                                    <p:set>
                                      <p:cBhvr>
                                        <p:cTn id="522" dur="1" fill="hold">
                                          <p:stCondLst>
                                            <p:cond delay="0"/>
                                          </p:stCondLst>
                                        </p:cTn>
                                        <p:tgtEl>
                                          <p:spTgt spid="330892"/>
                                        </p:tgtEl>
                                        <p:attrNameLst>
                                          <p:attrName>style.visibility</p:attrName>
                                        </p:attrNameLst>
                                      </p:cBhvr>
                                      <p:to>
                                        <p:strVal val="visible"/>
                                      </p:to>
                                    </p:set>
                                  </p:childTnLst>
                                  <p:subTnLst>
                                    <p:set>
                                      <p:cBhvr override="childStyle">
                                        <p:cTn dur="1" fill="hold" display="0" masterRel="nextClick" afterEffect="1"/>
                                        <p:tgtEl>
                                          <p:spTgt spid="330892"/>
                                        </p:tgtEl>
                                        <p:attrNameLst>
                                          <p:attrName>style.visibility</p:attrName>
                                        </p:attrNameLst>
                                      </p:cBhvr>
                                      <p:to>
                                        <p:strVal val="hidden"/>
                                      </p:to>
                                    </p:set>
                                  </p:subTnLst>
                                </p:cTn>
                              </p:par>
                              <p:par>
                                <p:cTn id="523" presetID="22" presetClass="entr" presetSubtype="8" fill="hold" grpId="0" nodeType="withEffect">
                                  <p:stCondLst>
                                    <p:cond delay="0"/>
                                  </p:stCondLst>
                                  <p:childTnLst>
                                    <p:set>
                                      <p:cBhvr>
                                        <p:cTn id="524" dur="1" fill="hold">
                                          <p:stCondLst>
                                            <p:cond delay="0"/>
                                          </p:stCondLst>
                                        </p:cTn>
                                        <p:tgtEl>
                                          <p:spTgt spid="330891"/>
                                        </p:tgtEl>
                                        <p:attrNameLst>
                                          <p:attrName>style.visibility</p:attrName>
                                        </p:attrNameLst>
                                      </p:cBhvr>
                                      <p:to>
                                        <p:strVal val="visible"/>
                                      </p:to>
                                    </p:set>
                                    <p:animEffect transition="in" filter="wipe(left)">
                                      <p:cBhvr>
                                        <p:cTn id="525" dur="1000"/>
                                        <p:tgtEl>
                                          <p:spTgt spid="330891"/>
                                        </p:tgtEl>
                                      </p:cBhvr>
                                    </p:animEffect>
                                  </p:childTnLst>
                                  <p:subTnLst>
                                    <p:set>
                                      <p:cBhvr override="childStyle">
                                        <p:cTn dur="1" fill="hold" display="0" masterRel="nextClick" afterEffect="1"/>
                                        <p:tgtEl>
                                          <p:spTgt spid="330891"/>
                                        </p:tgtEl>
                                        <p:attrNameLst>
                                          <p:attrName>style.visibility</p:attrName>
                                        </p:attrNameLst>
                                      </p:cBhvr>
                                      <p:to>
                                        <p:strVal val="hidden"/>
                                      </p:to>
                                    </p:set>
                                  </p:subTnLst>
                                </p:cTn>
                              </p:par>
                            </p:childTnLst>
                          </p:cTn>
                        </p:par>
                        <p:par>
                          <p:cTn id="526" fill="hold">
                            <p:stCondLst>
                              <p:cond delay="4500"/>
                            </p:stCondLst>
                            <p:childTnLst>
                              <p:par>
                                <p:cTn id="527" presetID="1" presetClass="exit" presetSubtype="0" fill="hold" grpId="1" nodeType="afterEffect">
                                  <p:stCondLst>
                                    <p:cond delay="0"/>
                                  </p:stCondLst>
                                  <p:childTnLst>
                                    <p:set>
                                      <p:cBhvr>
                                        <p:cTn id="528" dur="1" fill="hold">
                                          <p:stCondLst>
                                            <p:cond delay="0"/>
                                          </p:stCondLst>
                                        </p:cTn>
                                        <p:tgtEl>
                                          <p:spTgt spid="330836"/>
                                        </p:tgtEl>
                                        <p:attrNameLst>
                                          <p:attrName>style.visibility</p:attrName>
                                        </p:attrNameLst>
                                      </p:cBhvr>
                                      <p:to>
                                        <p:strVal val="hidden"/>
                                      </p:to>
                                    </p:set>
                                  </p:childTnLst>
                                </p:cTn>
                              </p:par>
                              <p:par>
                                <p:cTn id="529" presetID="1" presetClass="exit" presetSubtype="0" fill="hold" grpId="1" nodeType="withEffect">
                                  <p:stCondLst>
                                    <p:cond delay="0"/>
                                  </p:stCondLst>
                                  <p:childTnLst>
                                    <p:set>
                                      <p:cBhvr>
                                        <p:cTn id="530" dur="1" fill="hold">
                                          <p:stCondLst>
                                            <p:cond delay="0"/>
                                          </p:stCondLst>
                                        </p:cTn>
                                        <p:tgtEl>
                                          <p:spTgt spid="330837"/>
                                        </p:tgtEl>
                                        <p:attrNameLst>
                                          <p:attrName>style.visibility</p:attrName>
                                        </p:attrNameLst>
                                      </p:cBhvr>
                                      <p:to>
                                        <p:strVal val="hidden"/>
                                      </p:to>
                                    </p:set>
                                  </p:childTnLst>
                                </p:cTn>
                              </p:par>
                              <p:par>
                                <p:cTn id="531" presetID="1" presetClass="exit" presetSubtype="0" fill="hold" grpId="1" nodeType="withEffect">
                                  <p:stCondLst>
                                    <p:cond delay="0"/>
                                  </p:stCondLst>
                                  <p:childTnLst>
                                    <p:set>
                                      <p:cBhvr>
                                        <p:cTn id="532" dur="1" fill="hold">
                                          <p:stCondLst>
                                            <p:cond delay="0"/>
                                          </p:stCondLst>
                                        </p:cTn>
                                        <p:tgtEl>
                                          <p:spTgt spid="330838"/>
                                        </p:tgtEl>
                                        <p:attrNameLst>
                                          <p:attrName>style.visibility</p:attrName>
                                        </p:attrNameLst>
                                      </p:cBhvr>
                                      <p:to>
                                        <p:strVal val="hidden"/>
                                      </p:to>
                                    </p:set>
                                  </p:childTnLst>
                                </p:cTn>
                              </p:par>
                              <p:par>
                                <p:cTn id="533" presetID="1" presetClass="exit" presetSubtype="0" fill="hold" grpId="1" nodeType="withEffect">
                                  <p:stCondLst>
                                    <p:cond delay="0"/>
                                  </p:stCondLst>
                                  <p:childTnLst>
                                    <p:set>
                                      <p:cBhvr>
                                        <p:cTn id="534" dur="1" fill="hold">
                                          <p:stCondLst>
                                            <p:cond delay="0"/>
                                          </p:stCondLst>
                                        </p:cTn>
                                        <p:tgtEl>
                                          <p:spTgt spid="330872"/>
                                        </p:tgtEl>
                                        <p:attrNameLst>
                                          <p:attrName>style.visibility</p:attrName>
                                        </p:attrNameLst>
                                      </p:cBhvr>
                                      <p:to>
                                        <p:strVal val="hidden"/>
                                      </p:to>
                                    </p:set>
                                  </p:childTnLst>
                                </p:cTn>
                              </p:par>
                              <p:par>
                                <p:cTn id="535" presetID="1" presetClass="exit" presetSubtype="0" fill="hold" grpId="1" nodeType="withEffect">
                                  <p:stCondLst>
                                    <p:cond delay="0"/>
                                  </p:stCondLst>
                                  <p:childTnLst>
                                    <p:set>
                                      <p:cBhvr>
                                        <p:cTn id="536" dur="1" fill="hold">
                                          <p:stCondLst>
                                            <p:cond delay="0"/>
                                          </p:stCondLst>
                                        </p:cTn>
                                        <p:tgtEl>
                                          <p:spTgt spid="330873"/>
                                        </p:tgtEl>
                                        <p:attrNameLst>
                                          <p:attrName>style.visibility</p:attrName>
                                        </p:attrNameLst>
                                      </p:cBhvr>
                                      <p:to>
                                        <p:strVal val="hidden"/>
                                      </p:to>
                                    </p:set>
                                  </p:childTnLst>
                                </p:cTn>
                              </p:par>
                              <p:par>
                                <p:cTn id="537" presetID="1" presetClass="exit" presetSubtype="0" fill="hold" grpId="1" nodeType="withEffect">
                                  <p:stCondLst>
                                    <p:cond delay="0"/>
                                  </p:stCondLst>
                                  <p:childTnLst>
                                    <p:set>
                                      <p:cBhvr>
                                        <p:cTn id="538" dur="1" fill="hold">
                                          <p:stCondLst>
                                            <p:cond delay="0"/>
                                          </p:stCondLst>
                                        </p:cTn>
                                        <p:tgtEl>
                                          <p:spTgt spid="330874"/>
                                        </p:tgtEl>
                                        <p:attrNameLst>
                                          <p:attrName>style.visibility</p:attrName>
                                        </p:attrNameLst>
                                      </p:cBhvr>
                                      <p:to>
                                        <p:strVal val="hidden"/>
                                      </p:to>
                                    </p:set>
                                  </p:childTnLst>
                                </p:cTn>
                              </p:par>
                              <p:par>
                                <p:cTn id="539" presetID="1" presetClass="exit" presetSubtype="0" fill="hold" grpId="1" nodeType="withEffect">
                                  <p:stCondLst>
                                    <p:cond delay="0"/>
                                  </p:stCondLst>
                                  <p:childTnLst>
                                    <p:set>
                                      <p:cBhvr>
                                        <p:cTn id="540" dur="1" fill="hold">
                                          <p:stCondLst>
                                            <p:cond delay="0"/>
                                          </p:stCondLst>
                                        </p:cTn>
                                        <p:tgtEl>
                                          <p:spTgt spid="330875"/>
                                        </p:tgtEl>
                                        <p:attrNameLst>
                                          <p:attrName>style.visibility</p:attrName>
                                        </p:attrNameLst>
                                      </p:cBhvr>
                                      <p:to>
                                        <p:strVal val="hidden"/>
                                      </p:to>
                                    </p:set>
                                  </p:childTnLst>
                                </p:cTn>
                              </p:par>
                              <p:par>
                                <p:cTn id="541" presetID="1" presetClass="exit" presetSubtype="0" fill="hold" grpId="1" nodeType="withEffect">
                                  <p:stCondLst>
                                    <p:cond delay="0"/>
                                  </p:stCondLst>
                                  <p:childTnLst>
                                    <p:set>
                                      <p:cBhvr>
                                        <p:cTn id="542" dur="1" fill="hold">
                                          <p:stCondLst>
                                            <p:cond delay="0"/>
                                          </p:stCondLst>
                                        </p:cTn>
                                        <p:tgtEl>
                                          <p:spTgt spid="330876"/>
                                        </p:tgtEl>
                                        <p:attrNameLst>
                                          <p:attrName>style.visibility</p:attrName>
                                        </p:attrNameLst>
                                      </p:cBhvr>
                                      <p:to>
                                        <p:strVal val="hidden"/>
                                      </p:to>
                                    </p:set>
                                  </p:childTnLst>
                                </p:cTn>
                              </p:par>
                              <p:par>
                                <p:cTn id="543" presetID="1" presetClass="exit" presetSubtype="0" fill="hold" grpId="1" nodeType="withEffect">
                                  <p:stCondLst>
                                    <p:cond delay="0"/>
                                  </p:stCondLst>
                                  <p:childTnLst>
                                    <p:set>
                                      <p:cBhvr>
                                        <p:cTn id="544" dur="1" fill="hold">
                                          <p:stCondLst>
                                            <p:cond delay="0"/>
                                          </p:stCondLst>
                                        </p:cTn>
                                        <p:tgtEl>
                                          <p:spTgt spid="330877"/>
                                        </p:tgtEl>
                                        <p:attrNameLst>
                                          <p:attrName>style.visibility</p:attrName>
                                        </p:attrNameLst>
                                      </p:cBhvr>
                                      <p:to>
                                        <p:strVal val="hidden"/>
                                      </p:to>
                                    </p:set>
                                  </p:childTnLst>
                                </p:cTn>
                              </p:par>
                              <p:par>
                                <p:cTn id="545" presetID="1" presetClass="exit" presetSubtype="0" fill="hold" grpId="1" nodeType="withEffect">
                                  <p:stCondLst>
                                    <p:cond delay="0"/>
                                  </p:stCondLst>
                                  <p:childTnLst>
                                    <p:set>
                                      <p:cBhvr>
                                        <p:cTn id="546" dur="1" fill="hold">
                                          <p:stCondLst>
                                            <p:cond delay="0"/>
                                          </p:stCondLst>
                                        </p:cTn>
                                        <p:tgtEl>
                                          <p:spTgt spid="330878"/>
                                        </p:tgtEl>
                                        <p:attrNameLst>
                                          <p:attrName>style.visibility</p:attrName>
                                        </p:attrNameLst>
                                      </p:cBhvr>
                                      <p:to>
                                        <p:strVal val="hidden"/>
                                      </p:to>
                                    </p:set>
                                  </p:childTnLst>
                                </p:cTn>
                              </p:par>
                              <p:par>
                                <p:cTn id="547" presetID="1" presetClass="exit" presetSubtype="0" fill="hold" grpId="1" nodeType="withEffect">
                                  <p:stCondLst>
                                    <p:cond delay="0"/>
                                  </p:stCondLst>
                                  <p:childTnLst>
                                    <p:set>
                                      <p:cBhvr>
                                        <p:cTn id="548" dur="1" fill="hold">
                                          <p:stCondLst>
                                            <p:cond delay="0"/>
                                          </p:stCondLst>
                                        </p:cTn>
                                        <p:tgtEl>
                                          <p:spTgt spid="330879"/>
                                        </p:tgtEl>
                                        <p:attrNameLst>
                                          <p:attrName>style.visibility</p:attrName>
                                        </p:attrNameLst>
                                      </p:cBhvr>
                                      <p:to>
                                        <p:strVal val="hidden"/>
                                      </p:to>
                                    </p:set>
                                  </p:childTnLst>
                                </p:cTn>
                              </p:par>
                              <p:par>
                                <p:cTn id="549" presetID="1" presetClass="exit" presetSubtype="0" fill="hold" grpId="1" nodeType="withEffect">
                                  <p:stCondLst>
                                    <p:cond delay="0"/>
                                  </p:stCondLst>
                                  <p:childTnLst>
                                    <p:set>
                                      <p:cBhvr>
                                        <p:cTn id="550" dur="1" fill="hold">
                                          <p:stCondLst>
                                            <p:cond delay="0"/>
                                          </p:stCondLst>
                                        </p:cTn>
                                        <p:tgtEl>
                                          <p:spTgt spid="330880"/>
                                        </p:tgtEl>
                                        <p:attrNameLst>
                                          <p:attrName>style.visibility</p:attrName>
                                        </p:attrNameLst>
                                      </p:cBhvr>
                                      <p:to>
                                        <p:strVal val="hidden"/>
                                      </p:to>
                                    </p:set>
                                  </p:childTnLst>
                                </p:cTn>
                              </p:par>
                            </p:childTnLst>
                          </p:cTn>
                        </p:par>
                        <p:par>
                          <p:cTn id="551" fill="hold">
                            <p:stCondLst>
                              <p:cond delay="4500"/>
                            </p:stCondLst>
                            <p:childTnLst>
                              <p:par>
                                <p:cTn id="552" presetID="9" presetClass="emph" presetSubtype="0" nodeType="afterEffect">
                                  <p:stCondLst>
                                    <p:cond delay="0"/>
                                  </p:stCondLst>
                                  <p:childTnLst>
                                    <p:set>
                                      <p:cBhvr rctx="PPT">
                                        <p:cTn id="553" dur="indefinite"/>
                                        <p:tgtEl>
                                          <p:spTgt spid="330824"/>
                                        </p:tgtEl>
                                        <p:attrNameLst>
                                          <p:attrName>style.opacity</p:attrName>
                                        </p:attrNameLst>
                                      </p:cBhvr>
                                      <p:to>
                                        <p:strVal val="1.0"/>
                                      </p:to>
                                    </p:set>
                                    <p:animEffect filter="image" prLst="opacity: 1.0">
                                      <p:cBhvr rctx="IE">
                                        <p:cTn id="554" dur="indefinite"/>
                                        <p:tgtEl>
                                          <p:spTgt spid="330824"/>
                                        </p:tgtEl>
                                      </p:cBhvr>
                                    </p:animEffect>
                                  </p:childTnLst>
                                </p:cTn>
                              </p:par>
                              <p:par>
                                <p:cTn id="555" presetID="9" presetClass="emph" presetSubtype="0" nodeType="withEffect">
                                  <p:stCondLst>
                                    <p:cond delay="0"/>
                                  </p:stCondLst>
                                  <p:childTnLst>
                                    <p:set>
                                      <p:cBhvr rctx="PPT">
                                        <p:cTn id="556" dur="indefinite"/>
                                        <p:tgtEl>
                                          <p:spTgt spid="330825"/>
                                        </p:tgtEl>
                                        <p:attrNameLst>
                                          <p:attrName>style.opacity</p:attrName>
                                        </p:attrNameLst>
                                      </p:cBhvr>
                                      <p:to>
                                        <p:strVal val="1.0"/>
                                      </p:to>
                                    </p:set>
                                    <p:animEffect filter="image" prLst="opacity: 1.0">
                                      <p:cBhvr rctx="IE">
                                        <p:cTn id="557" dur="indefinite"/>
                                        <p:tgtEl>
                                          <p:spTgt spid="330825"/>
                                        </p:tgtEl>
                                      </p:cBhvr>
                                    </p:animEffect>
                                  </p:childTnLst>
                                </p:cTn>
                              </p:par>
                              <p:par>
                                <p:cTn id="558" presetID="9" presetClass="emph" presetSubtype="0" nodeType="withEffect">
                                  <p:stCondLst>
                                    <p:cond delay="0"/>
                                  </p:stCondLst>
                                  <p:childTnLst>
                                    <p:set>
                                      <p:cBhvr rctx="PPT">
                                        <p:cTn id="559" dur="indefinite"/>
                                        <p:tgtEl>
                                          <p:spTgt spid="330826"/>
                                        </p:tgtEl>
                                        <p:attrNameLst>
                                          <p:attrName>style.opacity</p:attrName>
                                        </p:attrNameLst>
                                      </p:cBhvr>
                                      <p:to>
                                        <p:strVal val="1.0"/>
                                      </p:to>
                                    </p:set>
                                    <p:animEffect filter="image" prLst="opacity: 1.0">
                                      <p:cBhvr rctx="IE">
                                        <p:cTn id="560" dur="indefinite"/>
                                        <p:tgtEl>
                                          <p:spTgt spid="330826"/>
                                        </p:tgtEl>
                                      </p:cBhvr>
                                    </p:animEffect>
                                  </p:childTnLst>
                                </p:cTn>
                              </p:par>
                              <p:par>
                                <p:cTn id="561" presetID="9" presetClass="emph" presetSubtype="0" nodeType="withEffect">
                                  <p:stCondLst>
                                    <p:cond delay="0"/>
                                  </p:stCondLst>
                                  <p:childTnLst>
                                    <p:set>
                                      <p:cBhvr rctx="PPT">
                                        <p:cTn id="562" dur="indefinite"/>
                                        <p:tgtEl>
                                          <p:spTgt spid="330827"/>
                                        </p:tgtEl>
                                        <p:attrNameLst>
                                          <p:attrName>style.opacity</p:attrName>
                                        </p:attrNameLst>
                                      </p:cBhvr>
                                      <p:to>
                                        <p:strVal val="1.0"/>
                                      </p:to>
                                    </p:set>
                                    <p:animEffect filter="image" prLst="opacity: 1.0">
                                      <p:cBhvr rctx="IE">
                                        <p:cTn id="563" dur="indefinite"/>
                                        <p:tgtEl>
                                          <p:spTgt spid="330827"/>
                                        </p:tgtEl>
                                      </p:cBhvr>
                                    </p:animEffect>
                                  </p:childTnLst>
                                </p:cTn>
                              </p:par>
                              <p:par>
                                <p:cTn id="564" presetID="9" presetClass="emph" presetSubtype="0" nodeType="withEffect">
                                  <p:stCondLst>
                                    <p:cond delay="0"/>
                                  </p:stCondLst>
                                  <p:childTnLst>
                                    <p:set>
                                      <p:cBhvr rctx="PPT">
                                        <p:cTn id="565" dur="indefinite"/>
                                        <p:tgtEl>
                                          <p:spTgt spid="330828"/>
                                        </p:tgtEl>
                                        <p:attrNameLst>
                                          <p:attrName>style.opacity</p:attrName>
                                        </p:attrNameLst>
                                      </p:cBhvr>
                                      <p:to>
                                        <p:strVal val="1.0"/>
                                      </p:to>
                                    </p:set>
                                    <p:animEffect filter="image" prLst="opacity: 1.0">
                                      <p:cBhvr rctx="IE">
                                        <p:cTn id="566" dur="indefinite"/>
                                        <p:tgtEl>
                                          <p:spTgt spid="330828"/>
                                        </p:tgtEl>
                                      </p:cBhvr>
                                    </p:animEffect>
                                  </p:childTnLst>
                                </p:cTn>
                              </p:par>
                              <p:par>
                                <p:cTn id="567" presetID="9" presetClass="emph" presetSubtype="0" nodeType="withEffect">
                                  <p:stCondLst>
                                    <p:cond delay="0"/>
                                  </p:stCondLst>
                                  <p:childTnLst>
                                    <p:set>
                                      <p:cBhvr rctx="PPT">
                                        <p:cTn id="568" dur="indefinite"/>
                                        <p:tgtEl>
                                          <p:spTgt spid="330829"/>
                                        </p:tgtEl>
                                        <p:attrNameLst>
                                          <p:attrName>style.opacity</p:attrName>
                                        </p:attrNameLst>
                                      </p:cBhvr>
                                      <p:to>
                                        <p:strVal val="1.0"/>
                                      </p:to>
                                    </p:set>
                                    <p:animEffect filter="image" prLst="opacity: 1.0">
                                      <p:cBhvr rctx="IE">
                                        <p:cTn id="569" dur="indefinite"/>
                                        <p:tgtEl>
                                          <p:spTgt spid="330829"/>
                                        </p:tgtEl>
                                      </p:cBhvr>
                                    </p:animEffect>
                                  </p:childTnLst>
                                </p:cTn>
                              </p:par>
                            </p:childTnLst>
                          </p:cTn>
                        </p:par>
                        <p:par>
                          <p:cTn id="570" fill="hold">
                            <p:stCondLst>
                              <p:cond delay="4500"/>
                            </p:stCondLst>
                            <p:childTnLst>
                              <p:par>
                                <p:cTn id="571" presetID="1" presetClass="entr" presetSubtype="0" fill="hold" grpId="0" nodeType="afterEffect">
                                  <p:stCondLst>
                                    <p:cond delay="0"/>
                                  </p:stCondLst>
                                  <p:childTnLst>
                                    <p:set>
                                      <p:cBhvr>
                                        <p:cTn id="572" dur="1" fill="hold">
                                          <p:stCondLst>
                                            <p:cond delay="0"/>
                                          </p:stCondLst>
                                        </p:cTn>
                                        <p:tgtEl>
                                          <p:spTgt spid="330896"/>
                                        </p:tgtEl>
                                        <p:attrNameLst>
                                          <p:attrName>style.visibility</p:attrName>
                                        </p:attrNameLst>
                                      </p:cBhvr>
                                      <p:to>
                                        <p:strVal val="visible"/>
                                      </p:to>
                                    </p:set>
                                  </p:childTnLst>
                                </p:cTn>
                              </p:par>
                            </p:childTnLst>
                          </p:cTn>
                        </p:par>
                      </p:childTnLst>
                    </p:cTn>
                  </p:par>
                  <p:par>
                    <p:cTn id="573" fill="hold">
                      <p:stCondLst>
                        <p:cond delay="indefinite"/>
                      </p:stCondLst>
                      <p:childTnLst>
                        <p:par>
                          <p:cTn id="574" fill="hold">
                            <p:stCondLst>
                              <p:cond delay="0"/>
                            </p:stCondLst>
                            <p:childTnLst>
                              <p:par>
                                <p:cTn id="575" presetID="1" presetClass="exit" presetSubtype="0" fill="hold" grpId="0" nodeType="clickEffect">
                                  <p:stCondLst>
                                    <p:cond delay="0"/>
                                  </p:stCondLst>
                                  <p:childTnLst>
                                    <p:set>
                                      <p:cBhvr>
                                        <p:cTn id="576" dur="1" fill="hold">
                                          <p:stCondLst>
                                            <p:cond delay="0"/>
                                          </p:stCondLst>
                                        </p:cTn>
                                        <p:tgtEl>
                                          <p:spTgt spid="330897"/>
                                        </p:tgtEl>
                                        <p:attrNameLst>
                                          <p:attrName>style.visibility</p:attrName>
                                        </p:attrNameLst>
                                      </p:cBhvr>
                                      <p:to>
                                        <p:strVal val="hidden"/>
                                      </p:to>
                                    </p:set>
                                  </p:childTnLst>
                                </p:cTn>
                              </p:par>
                              <p:par>
                                <p:cTn id="577" presetID="1" presetClass="exit" presetSubtype="0" fill="hold" grpId="1" nodeType="withEffect">
                                  <p:stCondLst>
                                    <p:cond delay="0"/>
                                  </p:stCondLst>
                                  <p:childTnLst>
                                    <p:set>
                                      <p:cBhvr>
                                        <p:cTn id="578" dur="1" fill="hold">
                                          <p:stCondLst>
                                            <p:cond delay="0"/>
                                          </p:stCondLst>
                                        </p:cTn>
                                        <p:tgtEl>
                                          <p:spTgt spid="330895"/>
                                        </p:tgtEl>
                                        <p:attrNameLst>
                                          <p:attrName>style.visibility</p:attrName>
                                        </p:attrNameLst>
                                      </p:cBhvr>
                                      <p:to>
                                        <p:strVal val="hidden"/>
                                      </p:to>
                                    </p:set>
                                  </p:childTnLst>
                                </p:cTn>
                              </p:par>
                              <p:par>
                                <p:cTn id="579" presetID="1" presetClass="exit" presetSubtype="0" fill="hold" grpId="1" nodeType="withEffect">
                                  <p:stCondLst>
                                    <p:cond delay="0"/>
                                  </p:stCondLst>
                                  <p:childTnLst>
                                    <p:set>
                                      <p:cBhvr>
                                        <p:cTn id="580" dur="1" fill="hold">
                                          <p:stCondLst>
                                            <p:cond delay="0"/>
                                          </p:stCondLst>
                                        </p:cTn>
                                        <p:tgtEl>
                                          <p:spTgt spid="3308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70" grpId="0" animBg="1"/>
      <p:bldP spid="330770" grpId="1" animBg="1"/>
      <p:bldP spid="330771" grpId="0" animBg="1"/>
      <p:bldP spid="330771" grpId="1" animBg="1"/>
      <p:bldP spid="330772" grpId="0" animBg="1"/>
      <p:bldP spid="330772" grpId="1" animBg="1"/>
      <p:bldP spid="330773" grpId="0" animBg="1"/>
      <p:bldP spid="330773" grpId="1" animBg="1"/>
      <p:bldP spid="330774" grpId="0" animBg="1"/>
      <p:bldP spid="330774" grpId="1" animBg="1"/>
      <p:bldP spid="330775" grpId="0" animBg="1"/>
      <p:bldP spid="330775" grpId="1" animBg="1"/>
      <p:bldP spid="330776" grpId="0" animBg="1"/>
      <p:bldP spid="330776" grpId="1" animBg="1"/>
      <p:bldP spid="330777" grpId="0" animBg="1"/>
      <p:bldP spid="330777" grpId="1" animBg="1"/>
      <p:bldP spid="330778" grpId="0" animBg="1"/>
      <p:bldP spid="330778" grpId="1" animBg="1"/>
      <p:bldP spid="330779" grpId="0" animBg="1"/>
      <p:bldP spid="330779" grpId="1" animBg="1"/>
      <p:bldP spid="330780" grpId="0" animBg="1"/>
      <p:bldP spid="330780" grpId="1" animBg="1"/>
      <p:bldP spid="330781" grpId="0" animBg="1"/>
      <p:bldP spid="330781" grpId="1" animBg="1"/>
      <p:bldP spid="330782" grpId="0" animBg="1"/>
      <p:bldP spid="330782" grpId="1" animBg="1"/>
      <p:bldP spid="330783" grpId="0" animBg="1"/>
      <p:bldP spid="330783" grpId="1" animBg="1"/>
      <p:bldP spid="330784" grpId="0" animBg="1"/>
      <p:bldP spid="330784" grpId="1" animBg="1"/>
      <p:bldP spid="330785" grpId="0" animBg="1"/>
      <p:bldP spid="330786" grpId="0" animBg="1"/>
      <p:bldP spid="330787" grpId="0" animBg="1"/>
      <p:bldP spid="330788" grpId="0" animBg="1"/>
      <p:bldP spid="330789" grpId="0" animBg="1"/>
      <p:bldP spid="330790" grpId="0" animBg="1"/>
      <p:bldP spid="330791" grpId="0" animBg="1"/>
      <p:bldP spid="330792" grpId="0" animBg="1"/>
      <p:bldP spid="330793" grpId="0" animBg="1"/>
      <p:bldP spid="330794" grpId="0" animBg="1"/>
      <p:bldP spid="330795" grpId="0" animBg="1"/>
      <p:bldP spid="330796" grpId="0" animBg="1"/>
      <p:bldP spid="330797" grpId="0" animBg="1"/>
      <p:bldP spid="330798" grpId="0" animBg="1"/>
      <p:bldP spid="330799" grpId="0" animBg="1"/>
      <p:bldP spid="330800" grpId="0" animBg="1"/>
      <p:bldP spid="330801" grpId="0" animBg="1"/>
      <p:bldP spid="330802" grpId="0" animBg="1"/>
      <p:bldP spid="330803" grpId="0" animBg="1"/>
      <p:bldP spid="330804" grpId="0" animBg="1"/>
      <p:bldP spid="330805" grpId="0" animBg="1"/>
      <p:bldP spid="330806" grpId="0" animBg="1"/>
      <p:bldP spid="330807" grpId="0" animBg="1"/>
      <p:bldP spid="330808" grpId="0" animBg="1"/>
      <p:bldP spid="330809" grpId="0" animBg="1"/>
      <p:bldP spid="330810" grpId="0" animBg="1"/>
      <p:bldP spid="330811" grpId="0" animBg="1"/>
      <p:bldP spid="330812" grpId="0" animBg="1"/>
      <p:bldP spid="330813" grpId="0" animBg="1"/>
      <p:bldP spid="330814" grpId="0" animBg="1"/>
      <p:bldP spid="330830" grpId="0" animBg="1"/>
      <p:bldP spid="330830" grpId="1" animBg="1"/>
      <p:bldP spid="330831" grpId="0" animBg="1"/>
      <p:bldP spid="330831" grpId="1" animBg="1"/>
      <p:bldP spid="330832" grpId="0" animBg="1"/>
      <p:bldP spid="330832" grpId="1" animBg="1"/>
      <p:bldP spid="330833" grpId="0" animBg="1"/>
      <p:bldP spid="330833" grpId="1" animBg="1"/>
      <p:bldP spid="330834" grpId="0" animBg="1"/>
      <p:bldP spid="330834" grpId="1" animBg="1"/>
      <p:bldP spid="330835" grpId="0" animBg="1"/>
      <p:bldP spid="330835" grpId="1" animBg="1"/>
      <p:bldP spid="330836" grpId="0" animBg="1"/>
      <p:bldP spid="330836" grpId="1" animBg="1"/>
      <p:bldP spid="330837" grpId="0" animBg="1"/>
      <p:bldP spid="330837" grpId="1" animBg="1"/>
      <p:bldP spid="330838" grpId="0" animBg="1"/>
      <p:bldP spid="330838" grpId="1" animBg="1"/>
      <p:bldP spid="330839" grpId="0" animBg="1"/>
      <p:bldP spid="330840" grpId="0" animBg="1"/>
      <p:bldP spid="330841" grpId="0" animBg="1"/>
      <p:bldP spid="330842" grpId="0" animBg="1"/>
      <p:bldP spid="330843" grpId="0" animBg="1"/>
      <p:bldP spid="330844" grpId="0" animBg="1"/>
      <p:bldP spid="330845" grpId="0" animBg="1"/>
      <p:bldP spid="330846" grpId="0" animBg="1"/>
      <p:bldP spid="330847" grpId="0" animBg="1"/>
      <p:bldP spid="330848" grpId="0" animBg="1"/>
      <p:bldP spid="330849" grpId="0" animBg="1"/>
      <p:bldP spid="330850" grpId="0" animBg="1"/>
      <p:bldP spid="330851" grpId="0" animBg="1"/>
      <p:bldP spid="330852" grpId="0" animBg="1"/>
      <p:bldP spid="330853" grpId="0" animBg="1"/>
      <p:bldP spid="330854" grpId="0" animBg="1"/>
      <p:bldP spid="330855" grpId="0" animBg="1"/>
      <p:bldP spid="330856" grpId="0" animBg="1"/>
      <p:bldP spid="330857" grpId="0" animBg="1"/>
      <p:bldP spid="330858" grpId="0" animBg="1"/>
      <p:bldP spid="330859" grpId="0" animBg="1"/>
      <p:bldP spid="330860" grpId="0" animBg="1"/>
      <p:bldP spid="330861" grpId="0" animBg="1"/>
      <p:bldP spid="330862" grpId="0" animBg="1"/>
      <p:bldP spid="330863" grpId="0" animBg="1"/>
      <p:bldP spid="330864" grpId="0" animBg="1"/>
      <p:bldP spid="330865" grpId="0" animBg="1"/>
      <p:bldP spid="330866" grpId="0" animBg="1"/>
      <p:bldP spid="330867" grpId="0" animBg="1"/>
      <p:bldP spid="330868" grpId="0" animBg="1"/>
      <p:bldP spid="330869" grpId="0" animBg="1"/>
      <p:bldP spid="330869" grpId="1" animBg="1"/>
      <p:bldP spid="330870" grpId="0" animBg="1"/>
      <p:bldP spid="330870" grpId="1" animBg="1"/>
      <p:bldP spid="330871" grpId="0" animBg="1"/>
      <p:bldP spid="330871" grpId="1" animBg="1"/>
      <p:bldP spid="330872" grpId="0" animBg="1"/>
      <p:bldP spid="330872" grpId="1" animBg="1"/>
      <p:bldP spid="330873" grpId="0" animBg="1"/>
      <p:bldP spid="330873" grpId="1" animBg="1"/>
      <p:bldP spid="330874" grpId="0" animBg="1"/>
      <p:bldP spid="330874" grpId="1" animBg="1"/>
      <p:bldP spid="330875" grpId="0" animBg="1"/>
      <p:bldP spid="330875" grpId="1" animBg="1"/>
      <p:bldP spid="330876" grpId="0" animBg="1"/>
      <p:bldP spid="330876" grpId="1" animBg="1"/>
      <p:bldP spid="330877" grpId="0" animBg="1"/>
      <p:bldP spid="330877" grpId="1" animBg="1"/>
      <p:bldP spid="330878" grpId="0" animBg="1"/>
      <p:bldP spid="330878" grpId="1" animBg="1"/>
      <p:bldP spid="330879" grpId="0" animBg="1"/>
      <p:bldP spid="330879" grpId="1" animBg="1"/>
      <p:bldP spid="330880" grpId="0" animBg="1"/>
      <p:bldP spid="330880" grpId="1" animBg="1"/>
      <p:bldP spid="330881" grpId="0" animBg="1"/>
      <p:bldP spid="330882" grpId="0" animBg="1"/>
      <p:bldP spid="330883" grpId="0" animBg="1"/>
      <p:bldP spid="330884" grpId="0" animBg="1"/>
      <p:bldP spid="330885" grpId="0" animBg="1"/>
      <p:bldP spid="330886" grpId="0" animBg="1"/>
      <p:bldP spid="330887" grpId="0" animBg="1"/>
      <p:bldP spid="330888" grpId="0" animBg="1"/>
      <p:bldP spid="330889" grpId="0" animBg="1"/>
      <p:bldP spid="330890" grpId="0" animBg="1"/>
      <p:bldP spid="330891" grpId="0" animBg="1"/>
      <p:bldP spid="330892" grpId="0" animBg="1"/>
      <p:bldP spid="330895" grpId="0" animBg="1"/>
      <p:bldP spid="330895" grpId="1" animBg="1"/>
      <p:bldP spid="330896" grpId="0" animBg="1"/>
      <p:bldP spid="330896" grpId="1" animBg="1"/>
      <p:bldP spid="33089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de-DE"/>
              <a:t>P2P Application Areas</a:t>
            </a:r>
          </a:p>
        </p:txBody>
      </p:sp>
      <p:sp>
        <p:nvSpPr>
          <p:cNvPr id="55299" name="Rectangle 3"/>
          <p:cNvSpPr>
            <a:spLocks noGrp="1" noChangeArrowheads="1"/>
          </p:cNvSpPr>
          <p:nvPr>
            <p:ph type="body" idx="1"/>
          </p:nvPr>
        </p:nvSpPr>
        <p:spPr>
          <a:xfrm>
            <a:off x="536575" y="1600200"/>
            <a:ext cx="8061325" cy="609600"/>
          </a:xfrm>
        </p:spPr>
        <p:txBody>
          <a:bodyPr/>
          <a:lstStyle/>
          <a:p>
            <a:pPr algn="ctr" eaLnBrk="1" hangingPunct="1">
              <a:lnSpc>
                <a:spcPct val="90000"/>
              </a:lnSpc>
              <a:buFont typeface="Wingdings" pitchFamily="2" charset="2"/>
              <a:buNone/>
              <a:tabLst>
                <a:tab pos="2778125" algn="l"/>
              </a:tabLst>
            </a:pPr>
            <a:r>
              <a:rPr lang="en-US"/>
              <a:t>High-level grouping of P2P apps based on shared resource</a:t>
            </a:r>
          </a:p>
        </p:txBody>
      </p:sp>
      <p:sp>
        <p:nvSpPr>
          <p:cNvPr id="55300" name="Oval 4"/>
          <p:cNvSpPr>
            <a:spLocks noChangeArrowheads="1"/>
          </p:cNvSpPr>
          <p:nvPr/>
        </p:nvSpPr>
        <p:spPr bwMode="auto">
          <a:xfrm>
            <a:off x="2438400" y="4343400"/>
            <a:ext cx="2286000" cy="1638300"/>
          </a:xfrm>
          <a:prstGeom prst="ellipse">
            <a:avLst/>
          </a:prstGeom>
          <a:solidFill>
            <a:srgbClr val="99FF99">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CPU</a:t>
            </a:r>
          </a:p>
          <a:p>
            <a:pPr algn="ctr">
              <a:spcBef>
                <a:spcPct val="0"/>
              </a:spcBef>
              <a:buSzTx/>
              <a:buFontTx/>
              <a:buNone/>
            </a:pPr>
            <a:endParaRPr lang="en-US" sz="1400" b="1"/>
          </a:p>
          <a:p>
            <a:pPr algn="ctr">
              <a:spcBef>
                <a:spcPct val="0"/>
              </a:spcBef>
              <a:buSzTx/>
              <a:buFontTx/>
              <a:buChar char="•"/>
            </a:pPr>
            <a:r>
              <a:rPr lang="en-US" sz="1400"/>
              <a:t>Internet/Intranet</a:t>
            </a:r>
            <a:br>
              <a:rPr lang="en-US" sz="1400"/>
            </a:br>
            <a:r>
              <a:rPr lang="en-US" sz="1400"/>
              <a:t> Distributed Computing</a:t>
            </a:r>
          </a:p>
          <a:p>
            <a:pPr algn="ctr">
              <a:spcBef>
                <a:spcPct val="0"/>
              </a:spcBef>
              <a:buSzTx/>
              <a:buFontTx/>
              <a:buChar char="•"/>
            </a:pPr>
            <a:r>
              <a:rPr lang="en-US" sz="1400"/>
              <a:t>Grid Computing</a:t>
            </a:r>
          </a:p>
        </p:txBody>
      </p:sp>
      <p:sp>
        <p:nvSpPr>
          <p:cNvPr id="55301" name="Oval 5"/>
          <p:cNvSpPr>
            <a:spLocks noChangeArrowheads="1"/>
          </p:cNvSpPr>
          <p:nvPr/>
        </p:nvSpPr>
        <p:spPr bwMode="auto">
          <a:xfrm>
            <a:off x="18288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Collaboration</a:t>
            </a:r>
          </a:p>
          <a:p>
            <a:pPr algn="ctr">
              <a:spcBef>
                <a:spcPct val="0"/>
              </a:spcBef>
              <a:buSzTx/>
              <a:buFontTx/>
              <a:buNone/>
            </a:pPr>
            <a:endParaRPr lang="en-US" sz="1400"/>
          </a:p>
          <a:p>
            <a:pPr algn="ctr">
              <a:spcBef>
                <a:spcPct val="0"/>
              </a:spcBef>
              <a:buSzTx/>
              <a:buFontTx/>
              <a:buChar char="•"/>
            </a:pPr>
            <a:r>
              <a:rPr lang="en-US" sz="1400"/>
              <a:t>Instant Messaging</a:t>
            </a:r>
          </a:p>
          <a:p>
            <a:pPr algn="ctr">
              <a:spcBef>
                <a:spcPct val="0"/>
              </a:spcBef>
              <a:buSzTx/>
              <a:buFontTx/>
              <a:buChar char="•"/>
            </a:pPr>
            <a:r>
              <a:rPr lang="en-US" sz="1400"/>
              <a:t>Shared whiteboard</a:t>
            </a:r>
          </a:p>
          <a:p>
            <a:pPr algn="ctr">
              <a:spcBef>
                <a:spcPct val="0"/>
              </a:spcBef>
              <a:buSzTx/>
              <a:buFontTx/>
              <a:buChar char="•"/>
            </a:pPr>
            <a:r>
              <a:rPr lang="en-US" sz="1400"/>
              <a:t>Co-review/edit/author</a:t>
            </a:r>
          </a:p>
          <a:p>
            <a:pPr algn="ctr">
              <a:spcBef>
                <a:spcPct val="0"/>
              </a:spcBef>
              <a:buSzTx/>
              <a:buFontTx/>
              <a:buChar char="•"/>
            </a:pPr>
            <a:r>
              <a:rPr lang="en-US" sz="1400"/>
              <a:t>Gaming</a:t>
            </a:r>
          </a:p>
        </p:txBody>
      </p:sp>
      <p:sp>
        <p:nvSpPr>
          <p:cNvPr id="55302" name="Oval 6"/>
          <p:cNvSpPr>
            <a:spLocks noChangeArrowheads="1"/>
          </p:cNvSpPr>
          <p:nvPr/>
        </p:nvSpPr>
        <p:spPr bwMode="auto">
          <a:xfrm>
            <a:off x="50292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Storage</a:t>
            </a:r>
          </a:p>
          <a:p>
            <a:pPr algn="ctr">
              <a:spcBef>
                <a:spcPct val="0"/>
              </a:spcBef>
              <a:buSzTx/>
              <a:buFontTx/>
              <a:buNone/>
            </a:pPr>
            <a:endParaRPr lang="en-US" sz="1400"/>
          </a:p>
          <a:p>
            <a:pPr algn="ctr">
              <a:spcBef>
                <a:spcPct val="0"/>
              </a:spcBef>
              <a:buSzTx/>
              <a:buFontTx/>
              <a:buChar char="•"/>
            </a:pPr>
            <a:r>
              <a:rPr lang="en-US" sz="1400"/>
              <a:t>Network Storage</a:t>
            </a:r>
          </a:p>
          <a:p>
            <a:pPr algn="ctr">
              <a:spcBef>
                <a:spcPct val="0"/>
              </a:spcBef>
              <a:buSzTx/>
              <a:buFontTx/>
              <a:buChar char="•"/>
            </a:pPr>
            <a:r>
              <a:rPr lang="en-US" sz="1400"/>
              <a:t>Caching</a:t>
            </a:r>
          </a:p>
          <a:p>
            <a:pPr algn="ctr">
              <a:spcBef>
                <a:spcPct val="0"/>
              </a:spcBef>
              <a:buSzTx/>
              <a:buFontTx/>
              <a:buChar char="•"/>
            </a:pPr>
            <a:r>
              <a:rPr lang="en-US" sz="1400"/>
              <a:t>Replication</a:t>
            </a:r>
          </a:p>
        </p:txBody>
      </p:sp>
      <p:sp>
        <p:nvSpPr>
          <p:cNvPr id="55303" name="Oval 7"/>
          <p:cNvSpPr>
            <a:spLocks noChangeArrowheads="1"/>
          </p:cNvSpPr>
          <p:nvPr/>
        </p:nvSpPr>
        <p:spPr bwMode="auto">
          <a:xfrm>
            <a:off x="3429000" y="21336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Content</a:t>
            </a:r>
          </a:p>
          <a:p>
            <a:pPr algn="ctr">
              <a:spcBef>
                <a:spcPct val="0"/>
              </a:spcBef>
              <a:buSzTx/>
              <a:buFontTx/>
              <a:buNone/>
            </a:pPr>
            <a:endParaRPr lang="en-US" sz="1400"/>
          </a:p>
          <a:p>
            <a:pPr algn="ctr">
              <a:spcBef>
                <a:spcPct val="0"/>
              </a:spcBef>
              <a:buSzTx/>
              <a:buFontTx/>
              <a:buChar char="•"/>
            </a:pPr>
            <a:r>
              <a:rPr lang="en-US" sz="1400"/>
              <a:t>File sharing</a:t>
            </a:r>
          </a:p>
          <a:p>
            <a:pPr algn="ctr">
              <a:spcBef>
                <a:spcPct val="0"/>
              </a:spcBef>
              <a:buSzTx/>
              <a:buFontTx/>
              <a:buChar char="•"/>
            </a:pPr>
            <a:r>
              <a:rPr lang="en-US" sz="1400"/>
              <a:t>Information Mgmt</a:t>
            </a:r>
          </a:p>
          <a:p>
            <a:pPr algn="ctr">
              <a:spcBef>
                <a:spcPct val="0"/>
              </a:spcBef>
              <a:buSzTx/>
              <a:buFontTx/>
              <a:buChar char="•"/>
            </a:pPr>
            <a:r>
              <a:rPr lang="en-US" sz="1400"/>
              <a:t>Discover</a:t>
            </a:r>
          </a:p>
          <a:p>
            <a:pPr algn="ctr">
              <a:spcBef>
                <a:spcPct val="0"/>
              </a:spcBef>
              <a:buSzTx/>
              <a:buFontTx/>
              <a:buChar char="•"/>
            </a:pPr>
            <a:r>
              <a:rPr lang="en-US" sz="1400"/>
              <a:t>Aggregate</a:t>
            </a:r>
          </a:p>
          <a:p>
            <a:pPr algn="ctr">
              <a:spcBef>
                <a:spcPct val="0"/>
              </a:spcBef>
              <a:buSzTx/>
              <a:buFontTx/>
              <a:buChar char="•"/>
            </a:pPr>
            <a:r>
              <a:rPr lang="en-US" sz="1400"/>
              <a:t>Filter</a:t>
            </a:r>
          </a:p>
        </p:txBody>
      </p:sp>
      <p:sp>
        <p:nvSpPr>
          <p:cNvPr id="55304" name="Oval 8"/>
          <p:cNvSpPr>
            <a:spLocks noChangeArrowheads="1"/>
          </p:cNvSpPr>
          <p:nvPr/>
        </p:nvSpPr>
        <p:spPr bwMode="auto">
          <a:xfrm>
            <a:off x="44958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Bandwidth</a:t>
            </a:r>
          </a:p>
          <a:p>
            <a:pPr algn="ctr">
              <a:spcBef>
                <a:spcPct val="0"/>
              </a:spcBef>
              <a:buSzTx/>
              <a:buFontTx/>
              <a:buNone/>
            </a:pPr>
            <a:endParaRPr lang="en-US" sz="1400"/>
          </a:p>
          <a:p>
            <a:pPr algn="ctr">
              <a:spcBef>
                <a:spcPct val="0"/>
              </a:spcBef>
              <a:buSzTx/>
              <a:buFontTx/>
              <a:buChar char="•"/>
            </a:pPr>
            <a:r>
              <a:rPr lang="en-US" sz="1400"/>
              <a:t>Content Distribution</a:t>
            </a:r>
          </a:p>
          <a:p>
            <a:pPr algn="ctr">
              <a:spcBef>
                <a:spcPct val="0"/>
              </a:spcBef>
              <a:buSzTx/>
              <a:buFontTx/>
              <a:buChar char="•"/>
            </a:pPr>
            <a:r>
              <a:rPr lang="en-US" sz="1400"/>
              <a:t>Distributed Storage</a:t>
            </a:r>
          </a:p>
          <a:p>
            <a:pPr algn="ctr">
              <a:spcBef>
                <a:spcPct val="0"/>
              </a:spcBef>
              <a:buSzTx/>
              <a:buFontTx/>
              <a:buChar char="•"/>
            </a:pPr>
            <a:r>
              <a:rPr lang="en-US" sz="1400"/>
              <a:t>Edge Services</a:t>
            </a:r>
          </a:p>
          <a:p>
            <a:pPr algn="ctr">
              <a:spcBef>
                <a:spcPct val="0"/>
              </a:spcBef>
              <a:buSzTx/>
              <a:buFontTx/>
              <a:buChar char="•"/>
            </a:pPr>
            <a:r>
              <a:rPr lang="en-US" sz="1400"/>
              <a:t>VoIP</a:t>
            </a:r>
          </a:p>
        </p:txBody>
      </p:sp>
      <p:sp>
        <p:nvSpPr>
          <p:cNvPr id="9" name="8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p:txBody>
          <a:bodyPr/>
          <a:lstStyle/>
          <a:p>
            <a:r>
              <a:rPr lang="en-US" dirty="0"/>
              <a:t>Large-scale companies’ clusters</a:t>
            </a:r>
          </a:p>
        </p:txBody>
      </p:sp>
      <p:sp>
        <p:nvSpPr>
          <p:cNvPr id="44035" name="Rectangle 2"/>
          <p:cNvSpPr>
            <a:spLocks noGrp="1" noChangeArrowheads="1"/>
          </p:cNvSpPr>
          <p:nvPr>
            <p:ph type="body" idx="1"/>
          </p:nvPr>
        </p:nvSpPr>
        <p:spPr>
          <a:xfrm>
            <a:off x="536575" y="1371600"/>
            <a:ext cx="4251449" cy="5257800"/>
          </a:xfrm>
        </p:spPr>
        <p:txBody>
          <a:bodyPr>
            <a:normAutofit fontScale="92500"/>
          </a:bodyPr>
          <a:lstStyle/>
          <a:p>
            <a:endParaRPr lang="en-US" dirty="0"/>
          </a:p>
          <a:p>
            <a:r>
              <a:rPr lang="en-US" dirty="0"/>
              <a:t>How many servers at Google?</a:t>
            </a:r>
          </a:p>
          <a:p>
            <a:pPr lvl="1"/>
            <a:r>
              <a:rPr lang="en-US" dirty="0" err="1"/>
              <a:t>shhhhh</a:t>
            </a:r>
            <a:r>
              <a:rPr lang="en-US" dirty="0"/>
              <a:t> … it’s a secret!</a:t>
            </a:r>
          </a:p>
          <a:p>
            <a:endParaRPr lang="el-GR" dirty="0"/>
          </a:p>
          <a:p>
            <a:r>
              <a:rPr lang="en-US" dirty="0"/>
              <a:t>Estimation runs in the range:</a:t>
            </a:r>
          </a:p>
          <a:p>
            <a:pPr lvl="1"/>
            <a:r>
              <a:rPr lang="el-GR" dirty="0"/>
              <a:t>2006: </a:t>
            </a:r>
            <a:r>
              <a:rPr lang="en-US" b="1" dirty="0">
                <a:solidFill>
                  <a:srgbClr val="C00000"/>
                </a:solidFill>
              </a:rPr>
              <a:t>200K – 500K</a:t>
            </a:r>
          </a:p>
          <a:p>
            <a:pPr lvl="2"/>
            <a:r>
              <a:rPr lang="en-US" dirty="0"/>
              <a:t>$2M electricity bill per month</a:t>
            </a:r>
          </a:p>
          <a:p>
            <a:pPr lvl="1"/>
            <a:r>
              <a:rPr lang="el-GR" dirty="0"/>
              <a:t>2012: </a:t>
            </a:r>
            <a:r>
              <a:rPr lang="en-US" b="1" dirty="0">
                <a:solidFill>
                  <a:srgbClr val="C00000"/>
                </a:solidFill>
              </a:rPr>
              <a:t>1.5M</a:t>
            </a:r>
          </a:p>
          <a:p>
            <a:pPr lvl="1"/>
            <a:r>
              <a:rPr lang="el-GR" dirty="0"/>
              <a:t>2013: </a:t>
            </a:r>
            <a:r>
              <a:rPr lang="en-US" b="1" dirty="0">
                <a:solidFill>
                  <a:srgbClr val="C00000"/>
                </a:solidFill>
              </a:rPr>
              <a:t>2.3M</a:t>
            </a:r>
          </a:p>
          <a:p>
            <a:pPr lvl="1"/>
            <a:r>
              <a:rPr lang="el-GR" dirty="0"/>
              <a:t>2015: </a:t>
            </a:r>
            <a:r>
              <a:rPr lang="el-GR" b="1" dirty="0">
                <a:solidFill>
                  <a:srgbClr val="C00000"/>
                </a:solidFill>
              </a:rPr>
              <a:t>?!?!?!</a:t>
            </a:r>
            <a:endParaRPr lang="en-US" b="1" dirty="0">
              <a:solidFill>
                <a:srgbClr val="C00000"/>
              </a:solidFill>
            </a:endParaRPr>
          </a:p>
          <a:p>
            <a:pPr lvl="2"/>
            <a:endParaRPr lang="en-US" dirty="0"/>
          </a:p>
          <a:p>
            <a:r>
              <a:rPr lang="en-US" dirty="0"/>
              <a:t>Home-made large-scale distributed systems</a:t>
            </a:r>
          </a:p>
          <a:p>
            <a:pPr lvl="1"/>
            <a:r>
              <a:rPr lang="en-US" dirty="0"/>
              <a:t>no centralization</a:t>
            </a:r>
          </a:p>
          <a:p>
            <a:pPr lvl="1"/>
            <a:r>
              <a:rPr lang="en-US" dirty="0"/>
              <a:t>tailored to the company needs</a:t>
            </a:r>
          </a:p>
          <a:p>
            <a:endParaRPr lang="en-US" dirty="0"/>
          </a:p>
          <a:p>
            <a:r>
              <a:rPr lang="en-US" dirty="0"/>
              <a:t>Similar approaches at Facebook, Yahoo!, Amazon, Microsoft, etc.</a:t>
            </a:r>
          </a:p>
          <a:p>
            <a:pPr lvl="1"/>
            <a:endParaRPr lang="en-US" dirty="0"/>
          </a:p>
        </p:txBody>
      </p:sp>
      <p:grpSp>
        <p:nvGrpSpPr>
          <p:cNvPr id="9" name="Group 8"/>
          <p:cNvGrpSpPr/>
          <p:nvPr/>
        </p:nvGrpSpPr>
        <p:grpSpPr>
          <a:xfrm>
            <a:off x="5652120" y="1340768"/>
            <a:ext cx="2389187" cy="2232248"/>
            <a:chOff x="6372200" y="1124744"/>
            <a:chExt cx="2389187" cy="2232248"/>
          </a:xfrm>
        </p:grpSpPr>
        <p:pic>
          <p:nvPicPr>
            <p:cNvPr id="44036" name="Picture 3"/>
            <p:cNvPicPr>
              <a:picLocks noChangeAspect="1" noChangeArrowheads="1"/>
            </p:cNvPicPr>
            <p:nvPr/>
          </p:nvPicPr>
          <p:blipFill>
            <a:blip r:embed="rId2" cstate="print"/>
            <a:srcRect/>
            <a:stretch>
              <a:fillRect/>
            </a:stretch>
          </p:blipFill>
          <p:spPr bwMode="auto">
            <a:xfrm>
              <a:off x="6372200" y="1124744"/>
              <a:ext cx="2389187" cy="1798638"/>
            </a:xfrm>
            <a:prstGeom prst="rect">
              <a:avLst/>
            </a:prstGeom>
            <a:noFill/>
            <a:ln w="12700">
              <a:noFill/>
              <a:miter lim="800000"/>
              <a:headEnd/>
              <a:tailEnd/>
            </a:ln>
            <a:effectLst>
              <a:outerShdw blurRad="50800" dist="38100" dir="2700000" algn="tl" rotWithShape="0">
                <a:prstClr val="black">
                  <a:alpha val="40000"/>
                </a:prstClr>
              </a:outerShdw>
            </a:effectLst>
          </p:spPr>
        </p:pic>
        <p:sp>
          <p:nvSpPr>
            <p:cNvPr id="44037" name="Rectangle 4"/>
            <p:cNvSpPr>
              <a:spLocks/>
            </p:cNvSpPr>
            <p:nvPr/>
          </p:nvSpPr>
          <p:spPr bwMode="auto">
            <a:xfrm>
              <a:off x="6627440" y="2988692"/>
              <a:ext cx="1905000" cy="368300"/>
            </a:xfrm>
            <a:prstGeom prst="rect">
              <a:avLst/>
            </a:prstGeom>
            <a:noFill/>
            <a:ln w="12700">
              <a:noFill/>
              <a:miter lim="800000"/>
              <a:headEnd/>
              <a:tailEnd/>
            </a:ln>
          </p:spPr>
          <p:txBody>
            <a:bodyPr lIns="0" tIns="0" rIns="0" bIns="0" anchor="ctr"/>
            <a:lstStyle/>
            <a:p>
              <a:pPr algn="ctr">
                <a:lnSpc>
                  <a:spcPct val="90000"/>
                </a:lnSpc>
                <a:spcBef>
                  <a:spcPts val="1700"/>
                </a:spcBef>
                <a:buClr>
                  <a:schemeClr val="bg2"/>
                </a:buClr>
                <a:buSzPct val="75000"/>
                <a:buFont typeface="Wingdings" pitchFamily="2" charset="2"/>
                <a:buNone/>
              </a:pPr>
              <a:r>
                <a:rPr lang="en-US" sz="1600" dirty="0">
                  <a:solidFill>
                    <a:schemeClr val="tx1"/>
                  </a:solidFill>
                  <a:latin typeface="Gill Sans"/>
                  <a:ea typeface="Gill Sans"/>
                  <a:cs typeface="Gill Sans"/>
                  <a:sym typeface="Gill Sans"/>
                </a:rPr>
                <a:t>Google’s first cluster at Stanford</a:t>
              </a:r>
            </a:p>
          </p:txBody>
        </p:sp>
      </p:grpSp>
      <p:grpSp>
        <p:nvGrpSpPr>
          <p:cNvPr id="8" name="Group 7"/>
          <p:cNvGrpSpPr/>
          <p:nvPr/>
        </p:nvGrpSpPr>
        <p:grpSpPr>
          <a:xfrm>
            <a:off x="4758017" y="3789041"/>
            <a:ext cx="4278479" cy="2808312"/>
            <a:chOff x="4691707" y="3883544"/>
            <a:chExt cx="4350487" cy="2724719"/>
          </a:xfrm>
        </p:grpSpPr>
        <p:pic>
          <p:nvPicPr>
            <p:cNvPr id="123906" name="Picture 2" descr="X:\ds\lectures\figs\microsoft-data-center-640x353.jpg"/>
            <p:cNvPicPr>
              <a:picLocks noChangeAspect="1" noChangeArrowheads="1"/>
            </p:cNvPicPr>
            <p:nvPr/>
          </p:nvPicPr>
          <p:blipFill>
            <a:blip r:embed="rId3" cstate="print"/>
            <a:srcRect/>
            <a:stretch>
              <a:fillRect/>
            </a:stretch>
          </p:blipFill>
          <p:spPr bwMode="auto">
            <a:xfrm>
              <a:off x="4773932" y="3883544"/>
              <a:ext cx="4268262" cy="2354213"/>
            </a:xfrm>
            <a:prstGeom prst="rect">
              <a:avLst/>
            </a:prstGeom>
            <a:noFill/>
            <a:effectLst>
              <a:outerShdw blurRad="50800" dist="38100" dir="2700000" algn="tl" rotWithShape="0">
                <a:prstClr val="black">
                  <a:alpha val="40000"/>
                </a:prstClr>
              </a:outerShdw>
            </a:effectLst>
          </p:spPr>
        </p:pic>
        <p:sp>
          <p:nvSpPr>
            <p:cNvPr id="7" name="Rectangle 4"/>
            <p:cNvSpPr>
              <a:spLocks/>
            </p:cNvSpPr>
            <p:nvPr/>
          </p:nvSpPr>
          <p:spPr bwMode="auto">
            <a:xfrm>
              <a:off x="4691707" y="6239963"/>
              <a:ext cx="4320480" cy="368300"/>
            </a:xfrm>
            <a:prstGeom prst="rect">
              <a:avLst/>
            </a:prstGeom>
            <a:noFill/>
            <a:ln w="12700">
              <a:noFill/>
              <a:miter lim="800000"/>
              <a:headEnd/>
              <a:tailEnd/>
            </a:ln>
          </p:spPr>
          <p:txBody>
            <a:bodyPr lIns="0" tIns="0" rIns="0" bIns="0" anchor="ctr"/>
            <a:lstStyle/>
            <a:p>
              <a:pPr algn="ctr">
                <a:lnSpc>
                  <a:spcPct val="90000"/>
                </a:lnSpc>
                <a:spcBef>
                  <a:spcPts val="1700"/>
                </a:spcBef>
                <a:buClr>
                  <a:schemeClr val="bg2"/>
                </a:buClr>
                <a:buSzPct val="75000"/>
                <a:buFont typeface="Wingdings" pitchFamily="2" charset="2"/>
                <a:buNone/>
              </a:pPr>
              <a:r>
                <a:rPr lang="en-US" sz="1600" dirty="0">
                  <a:solidFill>
                    <a:schemeClr val="tx1"/>
                  </a:solidFill>
                  <a:latin typeface="Gill Sans"/>
                  <a:ea typeface="Gill Sans"/>
                  <a:cs typeface="Gill Sans"/>
                  <a:sym typeface="Gill Sans"/>
                </a:rPr>
                <a:t>Modern Data Center</a:t>
              </a:r>
            </a:p>
          </p:txBody>
        </p:sp>
      </p:grpSp>
      <p:sp>
        <p:nvSpPr>
          <p:cNvPr id="10" name="9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fade">
                                      <p:cBhvr>
                                        <p:cTn id="7" dur="200"/>
                                        <p:tgtEl>
                                          <p:spTgt spid="440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fade">
                                      <p:cBhvr>
                                        <p:cTn id="12" dur="200"/>
                                        <p:tgtEl>
                                          <p:spTgt spid="440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5">
                                            <p:txEl>
                                              <p:pRg st="4" end="4"/>
                                            </p:txEl>
                                          </p:spTgt>
                                        </p:tgtEl>
                                        <p:attrNameLst>
                                          <p:attrName>style.visibility</p:attrName>
                                        </p:attrNameLst>
                                      </p:cBhvr>
                                      <p:to>
                                        <p:strVal val="visible"/>
                                      </p:to>
                                    </p:set>
                                    <p:animEffect transition="in" filter="fade">
                                      <p:cBhvr>
                                        <p:cTn id="17" dur="200"/>
                                        <p:tgtEl>
                                          <p:spTgt spid="44035">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035">
                                            <p:txEl>
                                              <p:pRg st="5" end="5"/>
                                            </p:txEl>
                                          </p:spTgt>
                                        </p:tgtEl>
                                        <p:attrNameLst>
                                          <p:attrName>style.visibility</p:attrName>
                                        </p:attrNameLst>
                                      </p:cBhvr>
                                      <p:to>
                                        <p:strVal val="visible"/>
                                      </p:to>
                                    </p:set>
                                    <p:animEffect transition="in" filter="fade">
                                      <p:cBhvr>
                                        <p:cTn id="20" dur="200"/>
                                        <p:tgtEl>
                                          <p:spTgt spid="44035">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035">
                                            <p:txEl>
                                              <p:pRg st="6" end="6"/>
                                            </p:txEl>
                                          </p:spTgt>
                                        </p:tgtEl>
                                        <p:attrNameLst>
                                          <p:attrName>style.visibility</p:attrName>
                                        </p:attrNameLst>
                                      </p:cBhvr>
                                      <p:to>
                                        <p:strVal val="visible"/>
                                      </p:to>
                                    </p:set>
                                    <p:animEffect transition="in" filter="fade">
                                      <p:cBhvr>
                                        <p:cTn id="23" dur="200"/>
                                        <p:tgtEl>
                                          <p:spTgt spid="44035">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035">
                                            <p:txEl>
                                              <p:pRg st="7" end="7"/>
                                            </p:txEl>
                                          </p:spTgt>
                                        </p:tgtEl>
                                        <p:attrNameLst>
                                          <p:attrName>style.visibility</p:attrName>
                                        </p:attrNameLst>
                                      </p:cBhvr>
                                      <p:to>
                                        <p:strVal val="visible"/>
                                      </p:to>
                                    </p:set>
                                    <p:animEffect transition="in" filter="fade">
                                      <p:cBhvr>
                                        <p:cTn id="26" dur="200"/>
                                        <p:tgtEl>
                                          <p:spTgt spid="44035">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035">
                                            <p:txEl>
                                              <p:pRg st="8" end="8"/>
                                            </p:txEl>
                                          </p:spTgt>
                                        </p:tgtEl>
                                        <p:attrNameLst>
                                          <p:attrName>style.visibility</p:attrName>
                                        </p:attrNameLst>
                                      </p:cBhvr>
                                      <p:to>
                                        <p:strVal val="visible"/>
                                      </p:to>
                                    </p:set>
                                    <p:animEffect transition="in" filter="fade">
                                      <p:cBhvr>
                                        <p:cTn id="29" dur="200"/>
                                        <p:tgtEl>
                                          <p:spTgt spid="44035">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035">
                                            <p:txEl>
                                              <p:pRg st="9" end="9"/>
                                            </p:txEl>
                                          </p:spTgt>
                                        </p:tgtEl>
                                        <p:attrNameLst>
                                          <p:attrName>style.visibility</p:attrName>
                                        </p:attrNameLst>
                                      </p:cBhvr>
                                      <p:to>
                                        <p:strVal val="visible"/>
                                      </p:to>
                                    </p:set>
                                    <p:animEffect transition="in" filter="fade">
                                      <p:cBhvr>
                                        <p:cTn id="32" dur="200"/>
                                        <p:tgtEl>
                                          <p:spTgt spid="4403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4035">
                                            <p:txEl>
                                              <p:pRg st="11" end="11"/>
                                            </p:txEl>
                                          </p:spTgt>
                                        </p:tgtEl>
                                        <p:attrNameLst>
                                          <p:attrName>style.visibility</p:attrName>
                                        </p:attrNameLst>
                                      </p:cBhvr>
                                      <p:to>
                                        <p:strVal val="visible"/>
                                      </p:to>
                                    </p:set>
                                    <p:animEffect transition="in" filter="fade">
                                      <p:cBhvr>
                                        <p:cTn id="42" dur="200"/>
                                        <p:tgtEl>
                                          <p:spTgt spid="44035">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4035">
                                            <p:txEl>
                                              <p:pRg st="12" end="12"/>
                                            </p:txEl>
                                          </p:spTgt>
                                        </p:tgtEl>
                                        <p:attrNameLst>
                                          <p:attrName>style.visibility</p:attrName>
                                        </p:attrNameLst>
                                      </p:cBhvr>
                                      <p:to>
                                        <p:strVal val="visible"/>
                                      </p:to>
                                    </p:set>
                                    <p:animEffect transition="in" filter="fade">
                                      <p:cBhvr>
                                        <p:cTn id="45" dur="200"/>
                                        <p:tgtEl>
                                          <p:spTgt spid="44035">
                                            <p:txEl>
                                              <p:pRg st="12" end="1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035">
                                            <p:txEl>
                                              <p:pRg st="13" end="13"/>
                                            </p:txEl>
                                          </p:spTgt>
                                        </p:tgtEl>
                                        <p:attrNameLst>
                                          <p:attrName>style.visibility</p:attrName>
                                        </p:attrNameLst>
                                      </p:cBhvr>
                                      <p:to>
                                        <p:strVal val="visible"/>
                                      </p:to>
                                    </p:set>
                                    <p:animEffect transition="in" filter="fade">
                                      <p:cBhvr>
                                        <p:cTn id="48" dur="200"/>
                                        <p:tgtEl>
                                          <p:spTgt spid="44035">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4035">
                                            <p:txEl>
                                              <p:pRg st="15" end="15"/>
                                            </p:txEl>
                                          </p:spTgt>
                                        </p:tgtEl>
                                        <p:attrNameLst>
                                          <p:attrName>style.visibility</p:attrName>
                                        </p:attrNameLst>
                                      </p:cBhvr>
                                      <p:to>
                                        <p:strVal val="visible"/>
                                      </p:to>
                                    </p:set>
                                    <p:animEffect transition="in" filter="fade">
                                      <p:cBhvr>
                                        <p:cTn id="53" dur="200"/>
                                        <p:tgtEl>
                                          <p:spTgt spid="4403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Sharing CPU</a:t>
            </a:r>
          </a:p>
        </p:txBody>
      </p:sp>
      <p:sp>
        <p:nvSpPr>
          <p:cNvPr id="366595" name="Rectangle 3"/>
          <p:cNvSpPr>
            <a:spLocks noGrp="1" noChangeArrowheads="1"/>
          </p:cNvSpPr>
          <p:nvPr>
            <p:ph type="body" idx="1"/>
          </p:nvPr>
        </p:nvSpPr>
        <p:spPr>
          <a:xfrm>
            <a:off x="536575" y="1981200"/>
            <a:ext cx="8061325" cy="4419600"/>
          </a:xfrm>
        </p:spPr>
        <p:txBody>
          <a:bodyPr/>
          <a:lstStyle/>
          <a:p>
            <a:pPr eaLnBrk="1" hangingPunct="1">
              <a:lnSpc>
                <a:spcPct val="90000"/>
              </a:lnSpc>
            </a:pPr>
            <a:r>
              <a:rPr lang="en-US" sz="2000"/>
              <a:t>Increasing requirements for High Performance Computing</a:t>
            </a:r>
          </a:p>
          <a:p>
            <a:pPr lvl="1" eaLnBrk="1" hangingPunct="1"/>
            <a:r>
              <a:rPr lang="en-US" sz="1800"/>
              <a:t>i.e., in the field of bio-informatics, logistics or the financial sector</a:t>
            </a:r>
          </a:p>
          <a:p>
            <a:pPr eaLnBrk="1" hangingPunct="1">
              <a:lnSpc>
                <a:spcPct val="90000"/>
              </a:lnSpc>
            </a:pPr>
            <a:endParaRPr lang="en-US" sz="2000"/>
          </a:p>
          <a:p>
            <a:pPr eaLnBrk="1" hangingPunct="1">
              <a:lnSpc>
                <a:spcPct val="90000"/>
              </a:lnSpc>
            </a:pPr>
            <a:r>
              <a:rPr lang="en-US" sz="2000"/>
              <a:t>Available computing power of endpoints often unused</a:t>
            </a:r>
          </a:p>
          <a:p>
            <a:pPr eaLnBrk="1" hangingPunct="1">
              <a:lnSpc>
                <a:spcPct val="90000"/>
              </a:lnSpc>
            </a:pPr>
            <a:endParaRPr lang="en-US" sz="2000"/>
          </a:p>
          <a:p>
            <a:pPr eaLnBrk="1" hangingPunct="1">
              <a:lnSpc>
                <a:spcPct val="90000"/>
              </a:lnSpc>
            </a:pPr>
            <a:r>
              <a:rPr lang="en-US" sz="2000"/>
              <a:t>Use P2P to bundle processor cycles: </a:t>
            </a:r>
          </a:p>
          <a:p>
            <a:pPr lvl="1" eaLnBrk="1" hangingPunct="1"/>
            <a:r>
              <a:rPr lang="en-US" sz="1800"/>
              <a:t>Forming a cluster of independent, networked computers that are combined into a single logical computer </a:t>
            </a:r>
          </a:p>
          <a:p>
            <a:pPr lvl="1" eaLnBrk="1" hangingPunct="1"/>
            <a:r>
              <a:rPr lang="en-US" sz="1800"/>
              <a:t>Achieve computing power which even the most expensive super-computers can scarcely provide</a:t>
            </a:r>
          </a:p>
          <a:p>
            <a:pPr lvl="1" eaLnBrk="1" hangingPunct="1"/>
            <a:r>
              <a:rPr lang="en-US" sz="1800" i="1"/>
              <a:t>“Grid Computing”</a:t>
            </a:r>
            <a:endParaRPr lang="en-US" sz="1800"/>
          </a:p>
        </p:txBody>
      </p:sp>
      <p:sp>
        <p:nvSpPr>
          <p:cNvPr id="4" name="3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659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659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65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de-DE"/>
              <a:t>P2P Application Areas</a:t>
            </a:r>
          </a:p>
        </p:txBody>
      </p:sp>
      <p:sp>
        <p:nvSpPr>
          <p:cNvPr id="58371" name="Rectangle 3"/>
          <p:cNvSpPr>
            <a:spLocks noGrp="1" noChangeArrowheads="1"/>
          </p:cNvSpPr>
          <p:nvPr>
            <p:ph type="body" idx="1"/>
          </p:nvPr>
        </p:nvSpPr>
        <p:spPr>
          <a:xfrm>
            <a:off x="536575" y="1600200"/>
            <a:ext cx="8061325" cy="609600"/>
          </a:xfrm>
        </p:spPr>
        <p:txBody>
          <a:bodyPr/>
          <a:lstStyle/>
          <a:p>
            <a:pPr algn="ctr" eaLnBrk="1" hangingPunct="1">
              <a:lnSpc>
                <a:spcPct val="90000"/>
              </a:lnSpc>
              <a:buFont typeface="Wingdings" pitchFamily="2" charset="2"/>
              <a:buNone/>
              <a:tabLst>
                <a:tab pos="2778125" algn="l"/>
              </a:tabLst>
            </a:pPr>
            <a:r>
              <a:rPr lang="en-US"/>
              <a:t>High-level grouping of P2P apps based on shared resource</a:t>
            </a:r>
          </a:p>
        </p:txBody>
      </p:sp>
      <p:sp>
        <p:nvSpPr>
          <p:cNvPr id="58372" name="Oval 4"/>
          <p:cNvSpPr>
            <a:spLocks noChangeArrowheads="1"/>
          </p:cNvSpPr>
          <p:nvPr/>
        </p:nvSpPr>
        <p:spPr bwMode="auto">
          <a:xfrm>
            <a:off x="24384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CPU</a:t>
            </a:r>
          </a:p>
          <a:p>
            <a:pPr algn="ctr">
              <a:spcBef>
                <a:spcPct val="0"/>
              </a:spcBef>
              <a:buSzTx/>
              <a:buFontTx/>
              <a:buNone/>
            </a:pPr>
            <a:endParaRPr lang="en-US" sz="1400" b="1"/>
          </a:p>
          <a:p>
            <a:pPr algn="ctr">
              <a:spcBef>
                <a:spcPct val="0"/>
              </a:spcBef>
              <a:buSzTx/>
              <a:buFontTx/>
              <a:buChar char="•"/>
            </a:pPr>
            <a:r>
              <a:rPr lang="en-US" sz="1400"/>
              <a:t>Internet/Intranet</a:t>
            </a:r>
            <a:br>
              <a:rPr lang="en-US" sz="1400"/>
            </a:br>
            <a:r>
              <a:rPr lang="en-US" sz="1400"/>
              <a:t> Distributed Computing</a:t>
            </a:r>
          </a:p>
          <a:p>
            <a:pPr algn="ctr">
              <a:spcBef>
                <a:spcPct val="0"/>
              </a:spcBef>
              <a:buSzTx/>
              <a:buFontTx/>
              <a:buChar char="•"/>
            </a:pPr>
            <a:r>
              <a:rPr lang="en-US" sz="1400"/>
              <a:t>Grid Computing</a:t>
            </a:r>
          </a:p>
        </p:txBody>
      </p:sp>
      <p:sp>
        <p:nvSpPr>
          <p:cNvPr id="58373" name="Oval 5"/>
          <p:cNvSpPr>
            <a:spLocks noChangeArrowheads="1"/>
          </p:cNvSpPr>
          <p:nvPr/>
        </p:nvSpPr>
        <p:spPr bwMode="auto">
          <a:xfrm>
            <a:off x="1828800" y="2971800"/>
            <a:ext cx="2286000" cy="1638300"/>
          </a:xfrm>
          <a:prstGeom prst="ellipse">
            <a:avLst/>
          </a:prstGeom>
          <a:solidFill>
            <a:srgbClr val="E9977D">
              <a:alpha val="65097"/>
            </a:srgbClr>
          </a:solidFill>
          <a:ln w="9525" algn="ctr">
            <a:solidFill>
              <a:schemeClr val="tx1"/>
            </a:solidFill>
            <a:round/>
            <a:headEnd/>
            <a:tailEnd/>
          </a:ln>
        </p:spPr>
        <p:txBody>
          <a:bodyPr wrap="none" anchor="ctr"/>
          <a:lstStyle/>
          <a:p>
            <a:pPr algn="ctr">
              <a:spcBef>
                <a:spcPct val="0"/>
              </a:spcBef>
              <a:buSzTx/>
              <a:buFontTx/>
              <a:buNone/>
            </a:pPr>
            <a:r>
              <a:rPr lang="en-US" sz="1400" b="1" u="sng"/>
              <a:t>Collaboration</a:t>
            </a:r>
          </a:p>
          <a:p>
            <a:pPr algn="ctr">
              <a:spcBef>
                <a:spcPct val="0"/>
              </a:spcBef>
              <a:buSzTx/>
              <a:buFontTx/>
              <a:buNone/>
            </a:pPr>
            <a:endParaRPr lang="en-US" sz="1400"/>
          </a:p>
          <a:p>
            <a:pPr algn="ctr">
              <a:spcBef>
                <a:spcPct val="0"/>
              </a:spcBef>
              <a:buSzTx/>
              <a:buFontTx/>
              <a:buChar char="•"/>
            </a:pPr>
            <a:r>
              <a:rPr lang="en-US" sz="1400"/>
              <a:t>Instant Messaging</a:t>
            </a:r>
          </a:p>
          <a:p>
            <a:pPr algn="ctr">
              <a:spcBef>
                <a:spcPct val="0"/>
              </a:spcBef>
              <a:buSzTx/>
              <a:buFontTx/>
              <a:buChar char="•"/>
            </a:pPr>
            <a:r>
              <a:rPr lang="en-US" sz="1400"/>
              <a:t>Shared whiteboard</a:t>
            </a:r>
          </a:p>
          <a:p>
            <a:pPr algn="ctr">
              <a:spcBef>
                <a:spcPct val="0"/>
              </a:spcBef>
              <a:buSzTx/>
              <a:buFontTx/>
              <a:buChar char="•"/>
            </a:pPr>
            <a:r>
              <a:rPr lang="en-US" sz="1400"/>
              <a:t>Co-review/edit/author</a:t>
            </a:r>
          </a:p>
          <a:p>
            <a:pPr algn="ctr">
              <a:spcBef>
                <a:spcPct val="0"/>
              </a:spcBef>
              <a:buSzTx/>
              <a:buFontTx/>
              <a:buChar char="•"/>
            </a:pPr>
            <a:r>
              <a:rPr lang="en-US" sz="1400"/>
              <a:t>Gaming</a:t>
            </a:r>
          </a:p>
        </p:txBody>
      </p:sp>
      <p:sp>
        <p:nvSpPr>
          <p:cNvPr id="58374" name="Oval 6"/>
          <p:cNvSpPr>
            <a:spLocks noChangeArrowheads="1"/>
          </p:cNvSpPr>
          <p:nvPr/>
        </p:nvSpPr>
        <p:spPr bwMode="auto">
          <a:xfrm>
            <a:off x="5029200" y="29718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Storage</a:t>
            </a:r>
          </a:p>
          <a:p>
            <a:pPr algn="ctr">
              <a:spcBef>
                <a:spcPct val="0"/>
              </a:spcBef>
              <a:buSzTx/>
              <a:buFontTx/>
              <a:buNone/>
            </a:pPr>
            <a:endParaRPr lang="en-US" sz="1400"/>
          </a:p>
          <a:p>
            <a:pPr algn="ctr">
              <a:spcBef>
                <a:spcPct val="0"/>
              </a:spcBef>
              <a:buSzTx/>
              <a:buFontTx/>
              <a:buChar char="•"/>
            </a:pPr>
            <a:r>
              <a:rPr lang="en-US" sz="1400"/>
              <a:t>Network Storage</a:t>
            </a:r>
          </a:p>
          <a:p>
            <a:pPr algn="ctr">
              <a:spcBef>
                <a:spcPct val="0"/>
              </a:spcBef>
              <a:buSzTx/>
              <a:buFontTx/>
              <a:buChar char="•"/>
            </a:pPr>
            <a:r>
              <a:rPr lang="en-US" sz="1400"/>
              <a:t>Caching</a:t>
            </a:r>
          </a:p>
          <a:p>
            <a:pPr algn="ctr">
              <a:spcBef>
                <a:spcPct val="0"/>
              </a:spcBef>
              <a:buSzTx/>
              <a:buFontTx/>
              <a:buChar char="•"/>
            </a:pPr>
            <a:r>
              <a:rPr lang="en-US" sz="1400"/>
              <a:t>Replication</a:t>
            </a:r>
          </a:p>
        </p:txBody>
      </p:sp>
      <p:sp>
        <p:nvSpPr>
          <p:cNvPr id="58375" name="Oval 7"/>
          <p:cNvSpPr>
            <a:spLocks noChangeArrowheads="1"/>
          </p:cNvSpPr>
          <p:nvPr/>
        </p:nvSpPr>
        <p:spPr bwMode="auto">
          <a:xfrm>
            <a:off x="3429000" y="21336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Content</a:t>
            </a:r>
          </a:p>
          <a:p>
            <a:pPr algn="ctr">
              <a:spcBef>
                <a:spcPct val="0"/>
              </a:spcBef>
              <a:buSzTx/>
              <a:buFontTx/>
              <a:buNone/>
            </a:pPr>
            <a:endParaRPr lang="en-US" sz="1400"/>
          </a:p>
          <a:p>
            <a:pPr algn="ctr">
              <a:spcBef>
                <a:spcPct val="0"/>
              </a:spcBef>
              <a:buSzTx/>
              <a:buFontTx/>
              <a:buChar char="•"/>
            </a:pPr>
            <a:r>
              <a:rPr lang="en-US" sz="1400"/>
              <a:t>File sharing</a:t>
            </a:r>
          </a:p>
          <a:p>
            <a:pPr algn="ctr">
              <a:spcBef>
                <a:spcPct val="0"/>
              </a:spcBef>
              <a:buSzTx/>
              <a:buFontTx/>
              <a:buChar char="•"/>
            </a:pPr>
            <a:r>
              <a:rPr lang="en-US" sz="1400"/>
              <a:t>Information Mgmt</a:t>
            </a:r>
          </a:p>
          <a:p>
            <a:pPr algn="ctr">
              <a:spcBef>
                <a:spcPct val="0"/>
              </a:spcBef>
              <a:buSzTx/>
              <a:buFontTx/>
              <a:buChar char="•"/>
            </a:pPr>
            <a:r>
              <a:rPr lang="en-US" sz="1400"/>
              <a:t>Discover</a:t>
            </a:r>
          </a:p>
          <a:p>
            <a:pPr algn="ctr">
              <a:spcBef>
                <a:spcPct val="0"/>
              </a:spcBef>
              <a:buSzTx/>
              <a:buFontTx/>
              <a:buChar char="•"/>
            </a:pPr>
            <a:r>
              <a:rPr lang="en-US" sz="1400"/>
              <a:t>Aggregate</a:t>
            </a:r>
          </a:p>
          <a:p>
            <a:pPr algn="ctr">
              <a:spcBef>
                <a:spcPct val="0"/>
              </a:spcBef>
              <a:buSzTx/>
              <a:buFontTx/>
              <a:buChar char="•"/>
            </a:pPr>
            <a:r>
              <a:rPr lang="en-US" sz="1400"/>
              <a:t>Filter</a:t>
            </a:r>
          </a:p>
        </p:txBody>
      </p:sp>
      <p:sp>
        <p:nvSpPr>
          <p:cNvPr id="58376" name="Oval 8"/>
          <p:cNvSpPr>
            <a:spLocks noChangeArrowheads="1"/>
          </p:cNvSpPr>
          <p:nvPr/>
        </p:nvSpPr>
        <p:spPr bwMode="auto">
          <a:xfrm>
            <a:off x="4495800" y="4343400"/>
            <a:ext cx="2286000" cy="1638300"/>
          </a:xfrm>
          <a:prstGeom prst="ellipse">
            <a:avLst/>
          </a:prstGeom>
          <a:noFill/>
          <a:ln w="9525" algn="ctr">
            <a:solidFill>
              <a:schemeClr val="tx1"/>
            </a:solidFill>
            <a:round/>
            <a:headEnd/>
            <a:tailEnd/>
          </a:ln>
        </p:spPr>
        <p:txBody>
          <a:bodyPr wrap="none" anchor="ctr"/>
          <a:lstStyle/>
          <a:p>
            <a:pPr algn="ctr">
              <a:spcBef>
                <a:spcPct val="0"/>
              </a:spcBef>
              <a:buSzTx/>
              <a:buFontTx/>
              <a:buNone/>
            </a:pPr>
            <a:r>
              <a:rPr lang="en-US" sz="1400" b="1" u="sng"/>
              <a:t>Bandwidth</a:t>
            </a:r>
          </a:p>
          <a:p>
            <a:pPr algn="ctr">
              <a:spcBef>
                <a:spcPct val="0"/>
              </a:spcBef>
              <a:buSzTx/>
              <a:buFontTx/>
              <a:buNone/>
            </a:pPr>
            <a:endParaRPr lang="en-US" sz="1400"/>
          </a:p>
          <a:p>
            <a:pPr algn="ctr">
              <a:spcBef>
                <a:spcPct val="0"/>
              </a:spcBef>
              <a:buSzTx/>
              <a:buFontTx/>
              <a:buChar char="•"/>
            </a:pPr>
            <a:r>
              <a:rPr lang="en-US" sz="1400"/>
              <a:t>Content Distribution</a:t>
            </a:r>
          </a:p>
          <a:p>
            <a:pPr algn="ctr">
              <a:spcBef>
                <a:spcPct val="0"/>
              </a:spcBef>
              <a:buSzTx/>
              <a:buFontTx/>
              <a:buChar char="•"/>
            </a:pPr>
            <a:r>
              <a:rPr lang="en-US" sz="1400"/>
              <a:t>Distributed Storage</a:t>
            </a:r>
          </a:p>
          <a:p>
            <a:pPr algn="ctr">
              <a:spcBef>
                <a:spcPct val="0"/>
              </a:spcBef>
              <a:buSzTx/>
              <a:buFontTx/>
              <a:buChar char="•"/>
            </a:pPr>
            <a:r>
              <a:rPr lang="en-US" sz="1400"/>
              <a:t>Edge Services</a:t>
            </a:r>
          </a:p>
          <a:p>
            <a:pPr algn="ctr">
              <a:spcBef>
                <a:spcPct val="0"/>
              </a:spcBef>
              <a:buSzTx/>
              <a:buFontTx/>
              <a:buChar char="•"/>
            </a:pPr>
            <a:r>
              <a:rPr lang="en-US" sz="1400"/>
              <a:t>VoIP</a:t>
            </a:r>
          </a:p>
        </p:txBody>
      </p:sp>
      <p:sp>
        <p:nvSpPr>
          <p:cNvPr id="9" name="8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custDataLst>
              <p:tags r:id="rId1"/>
            </p:custDataLst>
          </p:nvPr>
        </p:nvSpPr>
        <p:spPr/>
        <p:txBody>
          <a:bodyPr/>
          <a:lstStyle/>
          <a:p>
            <a:pPr eaLnBrk="1" hangingPunct="1"/>
            <a:r>
              <a:rPr lang="en-US"/>
              <a:t>Document Collaboration</a:t>
            </a:r>
          </a:p>
        </p:txBody>
      </p:sp>
      <p:sp>
        <p:nvSpPr>
          <p:cNvPr id="243715" name="Rectangle 3"/>
          <p:cNvSpPr>
            <a:spLocks noGrp="1" noChangeArrowheads="1"/>
          </p:cNvSpPr>
          <p:nvPr>
            <p:ph type="body" idx="1"/>
            <p:custDataLst>
              <p:tags r:id="rId2"/>
            </p:custDataLst>
          </p:nvPr>
        </p:nvSpPr>
        <p:spPr/>
        <p:txBody>
          <a:bodyPr/>
          <a:lstStyle/>
          <a:p>
            <a:pPr eaLnBrk="1" hangingPunct="1">
              <a:lnSpc>
                <a:spcPct val="90000"/>
              </a:lnSpc>
            </a:pPr>
            <a:r>
              <a:rPr lang="en-US" sz="2000"/>
              <a:t>Usually centrally organized</a:t>
            </a:r>
          </a:p>
          <a:p>
            <a:pPr eaLnBrk="1" hangingPunct="1">
              <a:lnSpc>
                <a:spcPct val="90000"/>
              </a:lnSpc>
            </a:pPr>
            <a:endParaRPr lang="en-US" sz="2000"/>
          </a:p>
          <a:p>
            <a:pPr eaLnBrk="1" hangingPunct="1">
              <a:lnSpc>
                <a:spcPct val="90000"/>
              </a:lnSpc>
            </a:pPr>
            <a:r>
              <a:rPr lang="en-US" sz="2000"/>
              <a:t>But </a:t>
            </a:r>
          </a:p>
          <a:p>
            <a:pPr lvl="1" eaLnBrk="1" hangingPunct="1">
              <a:lnSpc>
                <a:spcPct val="90000"/>
              </a:lnSpc>
            </a:pPr>
            <a:r>
              <a:rPr lang="en-US" sz="1600"/>
              <a:t>In many cases, documents distributed across desktop PCs</a:t>
            </a:r>
          </a:p>
          <a:p>
            <a:pPr lvl="1" eaLnBrk="1" hangingPunct="1">
              <a:lnSpc>
                <a:spcPct val="90000"/>
              </a:lnSpc>
            </a:pPr>
            <a:r>
              <a:rPr lang="en-US" sz="1600"/>
              <a:t>no central repository having any knowledge of their existence</a:t>
            </a:r>
          </a:p>
          <a:p>
            <a:pPr eaLnBrk="1" hangingPunct="1">
              <a:lnSpc>
                <a:spcPct val="90000"/>
              </a:lnSpc>
            </a:pPr>
            <a:endParaRPr lang="en-US" sz="2000"/>
          </a:p>
          <a:p>
            <a:pPr eaLnBrk="1" hangingPunct="1">
              <a:lnSpc>
                <a:spcPct val="90000"/>
              </a:lnSpc>
            </a:pPr>
            <a:r>
              <a:rPr lang="en-US" sz="2000"/>
              <a:t>Solution</a:t>
            </a:r>
          </a:p>
          <a:p>
            <a:pPr lvl="1" eaLnBrk="1" hangingPunct="1">
              <a:lnSpc>
                <a:spcPct val="90000"/>
              </a:lnSpc>
            </a:pPr>
            <a:r>
              <a:rPr lang="en-US" sz="1600"/>
              <a:t>P2P networks which create a connected </a:t>
            </a:r>
            <a:br>
              <a:rPr lang="en-US" sz="1600"/>
            </a:br>
            <a:r>
              <a:rPr lang="en-US" sz="1600"/>
              <a:t>repository from the local data </a:t>
            </a:r>
            <a:br>
              <a:rPr lang="en-US" sz="1600"/>
            </a:br>
            <a:r>
              <a:rPr lang="en-US" sz="1600"/>
              <a:t>on the individual peers. </a:t>
            </a:r>
          </a:p>
          <a:p>
            <a:pPr lvl="1" eaLnBrk="1" hangingPunct="1">
              <a:lnSpc>
                <a:spcPct val="90000"/>
              </a:lnSpc>
            </a:pPr>
            <a:r>
              <a:rPr lang="en-US" sz="1600"/>
              <a:t>Indexing and categorization of data by </a:t>
            </a:r>
            <a:br>
              <a:rPr lang="en-US" sz="1600"/>
            </a:br>
            <a:r>
              <a:rPr lang="en-US" sz="1600"/>
              <a:t>each peer on the basis of individually </a:t>
            </a:r>
            <a:br>
              <a:rPr lang="en-US" sz="1600"/>
            </a:br>
            <a:r>
              <a:rPr lang="en-US" sz="1600"/>
              <a:t>selected criteria.</a:t>
            </a:r>
          </a:p>
          <a:p>
            <a:pPr lvl="1" eaLnBrk="1" hangingPunct="1">
              <a:lnSpc>
                <a:spcPct val="90000"/>
              </a:lnSpc>
            </a:pPr>
            <a:r>
              <a:rPr lang="en-US" sz="1600"/>
              <a:t>Self organized aggregation of information </a:t>
            </a:r>
            <a:br>
              <a:rPr lang="en-US" sz="1600"/>
            </a:br>
            <a:r>
              <a:rPr lang="en-US" sz="1600"/>
              <a:t>from areas of knowledge.</a:t>
            </a:r>
          </a:p>
        </p:txBody>
      </p:sp>
      <p:pic>
        <p:nvPicPr>
          <p:cNvPr id="243716" name="Picture 4"/>
          <p:cNvPicPr>
            <a:picLocks noChangeAspect="1" noChangeArrowheads="1"/>
          </p:cNvPicPr>
          <p:nvPr/>
        </p:nvPicPr>
        <p:blipFill>
          <a:blip r:embed="rId5" cstate="print"/>
          <a:srcRect/>
          <a:stretch>
            <a:fillRect/>
          </a:stretch>
        </p:blipFill>
        <p:spPr bwMode="auto">
          <a:xfrm>
            <a:off x="5562600" y="3400425"/>
            <a:ext cx="3508375" cy="3152775"/>
          </a:xfrm>
          <a:prstGeom prst="rect">
            <a:avLst/>
          </a:prstGeom>
          <a:noFill/>
          <a:ln w="9525">
            <a:noFill/>
            <a:miter lim="800000"/>
            <a:headEnd/>
            <a:tailEnd/>
          </a:ln>
        </p:spPr>
      </p:pic>
      <p:sp>
        <p:nvSpPr>
          <p:cNvPr id="243717" name="Rectangle 5"/>
          <p:cNvSpPr>
            <a:spLocks noChangeArrowheads="1"/>
          </p:cNvSpPr>
          <p:nvPr/>
        </p:nvSpPr>
        <p:spPr bwMode="auto">
          <a:xfrm>
            <a:off x="3473450" y="6010275"/>
            <a:ext cx="1935163" cy="274638"/>
          </a:xfrm>
          <a:prstGeom prst="rect">
            <a:avLst/>
          </a:prstGeom>
          <a:noFill/>
          <a:ln w="9525">
            <a:noFill/>
            <a:miter lim="800000"/>
            <a:headEnd/>
            <a:tailEnd/>
          </a:ln>
        </p:spPr>
        <p:txBody>
          <a:bodyPr wrap="none">
            <a:spAutoFit/>
          </a:bodyPr>
          <a:lstStyle/>
          <a:p>
            <a:pPr eaLnBrk="0" hangingPunct="0">
              <a:spcBef>
                <a:spcPct val="0"/>
              </a:spcBef>
              <a:buSzTx/>
              <a:buFontTx/>
              <a:buNone/>
            </a:pPr>
            <a:r>
              <a:rPr lang="de-DE" sz="1200" i="1">
                <a:latin typeface="Arial" charset="0"/>
              </a:rPr>
              <a:t>http://www.nextpage.com/</a:t>
            </a:r>
          </a:p>
        </p:txBody>
      </p:sp>
      <p:sp>
        <p:nvSpPr>
          <p:cNvPr id="6" name="5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71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71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71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371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37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3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Large-scale companies’ clusters</a:t>
            </a:r>
          </a:p>
        </p:txBody>
      </p:sp>
      <p:sp>
        <p:nvSpPr>
          <p:cNvPr id="3" name="Content Placeholder 2"/>
          <p:cNvSpPr>
            <a:spLocks noGrp="1"/>
          </p:cNvSpPr>
          <p:nvPr>
            <p:ph idx="1"/>
          </p:nvPr>
        </p:nvSpPr>
        <p:spPr>
          <a:xfrm>
            <a:off x="543123" y="1371600"/>
            <a:ext cx="8061325" cy="5257800"/>
          </a:xfrm>
        </p:spPr>
        <p:txBody>
          <a:bodyPr/>
          <a:lstStyle/>
          <a:p>
            <a:endParaRPr lang="en-US" dirty="0"/>
          </a:p>
          <a:p>
            <a:endParaRPr lang="en-US" dirty="0"/>
          </a:p>
          <a:p>
            <a:endParaRPr lang="en-US" dirty="0"/>
          </a:p>
          <a:p>
            <a:endParaRPr lang="en-US" dirty="0"/>
          </a:p>
          <a:p>
            <a:pPr>
              <a:buNone/>
            </a:pPr>
            <a:endParaRPr lang="en-US" sz="3600" b="1" dirty="0">
              <a:solidFill>
                <a:srgbClr val="C00000"/>
              </a:solidFill>
            </a:endParaRPr>
          </a:p>
          <a:p>
            <a:pPr>
              <a:buNone/>
            </a:pPr>
            <a:endParaRPr lang="en-US" sz="3600" b="1" dirty="0">
              <a:solidFill>
                <a:srgbClr val="C00000"/>
              </a:solidFill>
            </a:endParaRPr>
          </a:p>
          <a:p>
            <a:pPr>
              <a:buNone/>
            </a:pPr>
            <a:r>
              <a:rPr lang="en-US" sz="3600" b="1" dirty="0">
                <a:solidFill>
                  <a:srgbClr val="C00000"/>
                </a:solidFill>
              </a:rPr>
              <a:t>S</a:t>
            </a:r>
            <a:r>
              <a:rPr lang="en-US" sz="4000" b="1" dirty="0">
                <a:solidFill>
                  <a:srgbClr val="C00000"/>
                </a:solidFill>
              </a:rPr>
              <a:t>C</a:t>
            </a:r>
            <a:r>
              <a:rPr lang="en-US" sz="4400" b="1" dirty="0">
                <a:solidFill>
                  <a:srgbClr val="C00000"/>
                </a:solidFill>
              </a:rPr>
              <a:t>A</a:t>
            </a:r>
            <a:r>
              <a:rPr lang="en-US" sz="4800" b="1" dirty="0">
                <a:solidFill>
                  <a:srgbClr val="C00000"/>
                </a:solidFill>
              </a:rPr>
              <a:t>A</a:t>
            </a:r>
            <a:r>
              <a:rPr lang="en-US" sz="5400" b="1" dirty="0">
                <a:solidFill>
                  <a:srgbClr val="C00000"/>
                </a:solidFill>
              </a:rPr>
              <a:t>A</a:t>
            </a:r>
            <a:r>
              <a:rPr lang="en-US" sz="6000" b="1" dirty="0">
                <a:solidFill>
                  <a:srgbClr val="C00000"/>
                </a:solidFill>
              </a:rPr>
              <a:t>A</a:t>
            </a:r>
            <a:r>
              <a:rPr lang="en-US" sz="6600" b="1" dirty="0">
                <a:solidFill>
                  <a:srgbClr val="C00000"/>
                </a:solidFill>
              </a:rPr>
              <a:t>L</a:t>
            </a:r>
            <a:r>
              <a:rPr lang="en-US" sz="7200" b="1" dirty="0">
                <a:solidFill>
                  <a:srgbClr val="C00000"/>
                </a:solidFill>
              </a:rPr>
              <a:t>E</a:t>
            </a:r>
            <a:r>
              <a:rPr lang="en-US" sz="8000" b="1" dirty="0">
                <a:solidFill>
                  <a:srgbClr val="C00000"/>
                </a:solidFill>
              </a:rPr>
              <a:t>!</a:t>
            </a:r>
            <a:r>
              <a:rPr lang="en-US" sz="8800" b="1" dirty="0">
                <a:solidFill>
                  <a:srgbClr val="C00000"/>
                </a:solidFill>
              </a:rPr>
              <a:t>!</a:t>
            </a:r>
            <a:r>
              <a:rPr lang="en-US" sz="9600" b="1" dirty="0">
                <a:solidFill>
                  <a:srgbClr val="C00000"/>
                </a:solidFill>
              </a:rPr>
              <a:t>!</a:t>
            </a:r>
          </a:p>
          <a:p>
            <a:pPr lvl="0" algn="ctr">
              <a:buNone/>
            </a:pPr>
            <a:endParaRPr lang="en-US" sz="2400" b="1" dirty="0"/>
          </a:p>
          <a:p>
            <a:pPr lvl="0" algn="ctr">
              <a:buNone/>
            </a:pPr>
            <a:r>
              <a:rPr lang="en-US" sz="2400" b="1" dirty="0">
                <a:solidFill>
                  <a:srgbClr val="003876"/>
                </a:solidFill>
              </a:rPr>
              <a:t>What are the technologies behind systems of such scale??</a:t>
            </a:r>
          </a:p>
        </p:txBody>
      </p:sp>
      <p:grpSp>
        <p:nvGrpSpPr>
          <p:cNvPr id="8" name="Group 7"/>
          <p:cNvGrpSpPr/>
          <p:nvPr/>
        </p:nvGrpSpPr>
        <p:grpSpPr>
          <a:xfrm rot="21216707">
            <a:off x="179512" y="1340768"/>
            <a:ext cx="4335223" cy="3320628"/>
            <a:chOff x="179512" y="1340768"/>
            <a:chExt cx="4335223" cy="3320628"/>
          </a:xfrm>
        </p:grpSpPr>
        <p:pic>
          <p:nvPicPr>
            <p:cNvPr id="124930" name="Picture 2" descr="X:\ds\lectures\figs\microsoft-data-center-dublin-ireland-640x424.jpg"/>
            <p:cNvPicPr>
              <a:picLocks noChangeAspect="1" noChangeArrowheads="1"/>
            </p:cNvPicPr>
            <p:nvPr/>
          </p:nvPicPr>
          <p:blipFill>
            <a:blip r:embed="rId2" cstate="print"/>
            <a:srcRect/>
            <a:stretch>
              <a:fillRect/>
            </a:stretch>
          </p:blipFill>
          <p:spPr bwMode="auto">
            <a:xfrm>
              <a:off x="179512" y="1340768"/>
              <a:ext cx="4335223" cy="2872085"/>
            </a:xfrm>
            <a:prstGeom prst="rect">
              <a:avLst/>
            </a:prstGeom>
            <a:noFill/>
            <a:effectLst>
              <a:outerShdw blurRad="50800" dist="38100" dir="2700000" algn="tl" rotWithShape="0">
                <a:prstClr val="black">
                  <a:alpha val="40000"/>
                </a:prstClr>
              </a:outerShdw>
            </a:effectLst>
          </p:spPr>
        </p:pic>
        <p:sp>
          <p:nvSpPr>
            <p:cNvPr id="6" name="Rectangle 4"/>
            <p:cNvSpPr>
              <a:spLocks/>
            </p:cNvSpPr>
            <p:nvPr/>
          </p:nvSpPr>
          <p:spPr bwMode="auto">
            <a:xfrm>
              <a:off x="179512" y="4293096"/>
              <a:ext cx="4320480" cy="368300"/>
            </a:xfrm>
            <a:prstGeom prst="rect">
              <a:avLst/>
            </a:prstGeom>
            <a:noFill/>
            <a:ln w="12700">
              <a:noFill/>
              <a:miter lim="800000"/>
              <a:headEnd/>
              <a:tailEnd/>
            </a:ln>
          </p:spPr>
          <p:txBody>
            <a:bodyPr lIns="0" tIns="0" rIns="0" bIns="0" anchor="ctr"/>
            <a:lstStyle/>
            <a:p>
              <a:pPr algn="ctr">
                <a:lnSpc>
                  <a:spcPct val="90000"/>
                </a:lnSpc>
                <a:spcBef>
                  <a:spcPts val="1700"/>
                </a:spcBef>
                <a:buClr>
                  <a:schemeClr val="bg2"/>
                </a:buClr>
                <a:buSzPct val="75000"/>
                <a:buFont typeface="Wingdings" pitchFamily="2" charset="2"/>
                <a:buNone/>
              </a:pPr>
              <a:r>
                <a:rPr lang="en-US" sz="1600" dirty="0">
                  <a:solidFill>
                    <a:schemeClr val="tx1"/>
                  </a:solidFill>
                  <a:latin typeface="Gill Sans"/>
                  <a:ea typeface="Gill Sans"/>
                  <a:cs typeface="Gill Sans"/>
                  <a:sym typeface="Gill Sans"/>
                </a:rPr>
                <a:t>Microsoft Data Center (Dublin, Ireland)</a:t>
              </a:r>
            </a:p>
          </p:txBody>
        </p:sp>
      </p:grpSp>
      <p:grpSp>
        <p:nvGrpSpPr>
          <p:cNvPr id="9" name="Group 8"/>
          <p:cNvGrpSpPr/>
          <p:nvPr/>
        </p:nvGrpSpPr>
        <p:grpSpPr>
          <a:xfrm rot="361590">
            <a:off x="4716016" y="2126621"/>
            <a:ext cx="4266574" cy="3608660"/>
            <a:chOff x="4716016" y="2924944"/>
            <a:chExt cx="4266574" cy="3608660"/>
          </a:xfrm>
        </p:grpSpPr>
        <p:pic>
          <p:nvPicPr>
            <p:cNvPr id="124931" name="Picture 3" descr="X:\ds\lectures\figs\google-douglas-county.jpg"/>
            <p:cNvPicPr>
              <a:picLocks noChangeAspect="1" noChangeArrowheads="1"/>
            </p:cNvPicPr>
            <p:nvPr/>
          </p:nvPicPr>
          <p:blipFill>
            <a:blip r:embed="rId3" cstate="print"/>
            <a:srcRect/>
            <a:stretch>
              <a:fillRect/>
            </a:stretch>
          </p:blipFill>
          <p:spPr bwMode="auto">
            <a:xfrm>
              <a:off x="4716016" y="2924944"/>
              <a:ext cx="4266574" cy="3198510"/>
            </a:xfrm>
            <a:prstGeom prst="rect">
              <a:avLst/>
            </a:prstGeom>
            <a:noFill/>
            <a:effectLst>
              <a:outerShdw blurRad="50800" dist="38100" dir="2700000" algn="tl" rotWithShape="0">
                <a:prstClr val="black">
                  <a:alpha val="40000"/>
                </a:prstClr>
              </a:outerShdw>
            </a:effectLst>
          </p:spPr>
        </p:pic>
        <p:sp>
          <p:nvSpPr>
            <p:cNvPr id="7" name="Rectangle 4"/>
            <p:cNvSpPr>
              <a:spLocks/>
            </p:cNvSpPr>
            <p:nvPr/>
          </p:nvSpPr>
          <p:spPr bwMode="auto">
            <a:xfrm>
              <a:off x="4716016" y="6165304"/>
              <a:ext cx="4248472" cy="368300"/>
            </a:xfrm>
            <a:prstGeom prst="rect">
              <a:avLst/>
            </a:prstGeom>
            <a:noFill/>
            <a:ln w="12700">
              <a:noFill/>
              <a:miter lim="800000"/>
              <a:headEnd/>
              <a:tailEnd/>
            </a:ln>
          </p:spPr>
          <p:txBody>
            <a:bodyPr lIns="0" tIns="0" rIns="0" bIns="0" anchor="ctr"/>
            <a:lstStyle/>
            <a:p>
              <a:pPr algn="ctr">
                <a:lnSpc>
                  <a:spcPct val="90000"/>
                </a:lnSpc>
                <a:spcBef>
                  <a:spcPts val="1700"/>
                </a:spcBef>
                <a:buClr>
                  <a:schemeClr val="bg2"/>
                </a:buClr>
                <a:buSzPct val="75000"/>
                <a:buFont typeface="Wingdings" pitchFamily="2" charset="2"/>
                <a:buNone/>
              </a:pPr>
              <a:r>
                <a:rPr lang="en-US" sz="1600" dirty="0">
                  <a:solidFill>
                    <a:schemeClr val="tx1"/>
                  </a:solidFill>
                  <a:latin typeface="Gill Sans"/>
                  <a:ea typeface="Gill Sans"/>
                  <a:cs typeface="Gill Sans"/>
                  <a:sym typeface="Gill Sans"/>
                </a:rPr>
                <a:t>Google Data Center (Georgia, USA)</a:t>
              </a:r>
            </a:p>
          </p:txBody>
        </p:sp>
      </p:grpSp>
      <p:sp>
        <p:nvSpPr>
          <p:cNvPr id="10" name="9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2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p:txBody>
          <a:bodyPr/>
          <a:lstStyle/>
          <a:p>
            <a:r>
              <a:rPr lang="en-US"/>
              <a:t>Peer-to-peer networks</a:t>
            </a:r>
          </a:p>
        </p:txBody>
      </p:sp>
      <p:sp>
        <p:nvSpPr>
          <p:cNvPr id="47107" name="Rectangle 2"/>
          <p:cNvSpPr>
            <a:spLocks noGrp="1" noChangeArrowheads="1"/>
          </p:cNvSpPr>
          <p:nvPr>
            <p:ph type="body" idx="1"/>
          </p:nvPr>
        </p:nvSpPr>
        <p:spPr>
          <a:xfrm>
            <a:off x="457200" y="1447800"/>
            <a:ext cx="4645025" cy="4876800"/>
          </a:xfrm>
        </p:spPr>
        <p:txBody>
          <a:bodyPr>
            <a:normAutofit/>
          </a:bodyPr>
          <a:lstStyle/>
          <a:p>
            <a:pPr>
              <a:defRPr/>
            </a:pPr>
            <a:r>
              <a:rPr lang="en-US" dirty="0"/>
              <a:t>Run on normal users’ machines</a:t>
            </a:r>
          </a:p>
          <a:p>
            <a:pPr lvl="1">
              <a:defRPr/>
            </a:pPr>
            <a:r>
              <a:rPr lang="en-US" dirty="0"/>
              <a:t>Low resources</a:t>
            </a:r>
          </a:p>
          <a:p>
            <a:pPr lvl="1">
              <a:defRPr/>
            </a:pPr>
            <a:r>
              <a:rPr lang="en-US" dirty="0"/>
              <a:t>Low trust</a:t>
            </a:r>
          </a:p>
          <a:p>
            <a:pPr lvl="1">
              <a:defRPr/>
            </a:pPr>
            <a:r>
              <a:rPr lang="en-US" dirty="0"/>
              <a:t>Low reliability</a:t>
            </a:r>
          </a:p>
          <a:p>
            <a:pPr lvl="1">
              <a:defRPr/>
            </a:pPr>
            <a:r>
              <a:rPr lang="en-US" dirty="0"/>
              <a:t>High heterogeneity</a:t>
            </a:r>
          </a:p>
          <a:p>
            <a:pPr lvl="1">
              <a:defRPr/>
            </a:pPr>
            <a:r>
              <a:rPr lang="en-US" dirty="0"/>
              <a:t>Not dedicated</a:t>
            </a:r>
          </a:p>
          <a:p>
            <a:pPr>
              <a:defRPr/>
            </a:pPr>
            <a:endParaRPr lang="en-US" dirty="0"/>
          </a:p>
          <a:p>
            <a:pPr>
              <a:defRPr/>
            </a:pPr>
            <a:r>
              <a:rPr lang="en-US" dirty="0"/>
              <a:t>Typical applications</a:t>
            </a:r>
          </a:p>
          <a:p>
            <a:pPr lvl="1">
              <a:defRPr/>
            </a:pPr>
            <a:r>
              <a:rPr lang="en-US" dirty="0"/>
              <a:t>file sharing (</a:t>
            </a:r>
            <a:r>
              <a:rPr lang="en-US" dirty="0" err="1"/>
              <a:t>BitTorrent</a:t>
            </a:r>
            <a:r>
              <a:rPr lang="en-US" dirty="0"/>
              <a:t>, </a:t>
            </a:r>
            <a:r>
              <a:rPr lang="en-US" dirty="0" err="1"/>
              <a:t>eMule</a:t>
            </a:r>
            <a:r>
              <a:rPr lang="en-US" dirty="0"/>
              <a:t>, etc.)</a:t>
            </a:r>
          </a:p>
          <a:p>
            <a:pPr lvl="1">
              <a:defRPr/>
            </a:pPr>
            <a:r>
              <a:rPr lang="en-US" dirty="0"/>
              <a:t>IP telephony (Skype: 40M users!)</a:t>
            </a:r>
          </a:p>
          <a:p>
            <a:pPr lvl="1">
              <a:defRPr/>
            </a:pPr>
            <a:r>
              <a:rPr lang="en-US" dirty="0"/>
              <a:t>Network storage (</a:t>
            </a:r>
            <a:r>
              <a:rPr lang="en-US" dirty="0" err="1"/>
              <a:t>OceanStore</a:t>
            </a:r>
            <a:r>
              <a:rPr lang="en-US" dirty="0"/>
              <a:t>, PAST)</a:t>
            </a:r>
          </a:p>
          <a:p>
            <a:pPr lvl="1">
              <a:defRPr/>
            </a:pPr>
            <a:r>
              <a:rPr lang="en-US" dirty="0" err="1"/>
              <a:t>Anonymizers</a:t>
            </a:r>
            <a:r>
              <a:rPr lang="en-US" dirty="0"/>
              <a:t> (TOR)</a:t>
            </a:r>
          </a:p>
        </p:txBody>
      </p:sp>
      <p:pic>
        <p:nvPicPr>
          <p:cNvPr id="47108" name="Picture 3"/>
          <p:cNvPicPr>
            <a:picLocks noChangeArrowheads="1"/>
          </p:cNvPicPr>
          <p:nvPr/>
        </p:nvPicPr>
        <p:blipFill>
          <a:blip r:embed="rId2" cstate="print"/>
          <a:srcRect/>
          <a:stretch>
            <a:fillRect/>
          </a:stretch>
        </p:blipFill>
        <p:spPr bwMode="auto">
          <a:xfrm>
            <a:off x="4581525" y="2170113"/>
            <a:ext cx="4533900" cy="3136900"/>
          </a:xfrm>
          <a:prstGeom prst="rect">
            <a:avLst/>
          </a:prstGeom>
          <a:noFill/>
          <a:ln w="12700">
            <a:noFill/>
            <a:miter lim="800000"/>
            <a:headEnd/>
            <a:tailEnd/>
          </a:ln>
        </p:spPr>
      </p:pic>
      <p:sp>
        <p:nvSpPr>
          <p:cNvPr id="47109" name="Rectangle 4"/>
          <p:cNvSpPr>
            <a:spLocks/>
          </p:cNvSpPr>
          <p:nvPr/>
        </p:nvSpPr>
        <p:spPr bwMode="auto">
          <a:xfrm>
            <a:off x="6096000" y="5370290"/>
            <a:ext cx="2409013" cy="344710"/>
          </a:xfrm>
          <a:prstGeom prst="rect">
            <a:avLst/>
          </a:prstGeom>
          <a:noFill/>
          <a:ln w="12700">
            <a:noFill/>
            <a:miter lim="800000"/>
            <a:headEnd/>
            <a:tailEnd/>
          </a:ln>
        </p:spPr>
        <p:txBody>
          <a:bodyPr wrap="square" lIns="0" tIns="0" rIns="0" bIns="0" anchor="ctr">
            <a:spAutoFit/>
          </a:bodyPr>
          <a:lstStyle/>
          <a:p>
            <a:pPr algn="ctr">
              <a:lnSpc>
                <a:spcPct val="80000"/>
              </a:lnSpc>
              <a:spcBef>
                <a:spcPct val="20000"/>
              </a:spcBef>
              <a:buClr>
                <a:schemeClr val="bg2"/>
              </a:buClr>
              <a:buSzPct val="75000"/>
            </a:pPr>
            <a:r>
              <a:rPr lang="en-US" sz="1400" b="1" dirty="0">
                <a:solidFill>
                  <a:schemeClr val="tx1"/>
                </a:solidFill>
                <a:latin typeface="Gill Sans"/>
                <a:ea typeface="Gill Sans"/>
                <a:cs typeface="Gill Sans"/>
                <a:sym typeface="Gill Sans"/>
              </a:rPr>
              <a:t>a view of the Gnutella</a:t>
            </a:r>
            <a:br>
              <a:rPr lang="en-US" sz="1400" b="1" dirty="0">
                <a:solidFill>
                  <a:schemeClr val="tx1"/>
                </a:solidFill>
                <a:latin typeface="Gill Sans"/>
                <a:ea typeface="Gill Sans"/>
                <a:cs typeface="Gill Sans"/>
                <a:sym typeface="Gill Sans"/>
              </a:rPr>
            </a:br>
            <a:r>
              <a:rPr lang="en-US" sz="1400" b="1" dirty="0">
                <a:solidFill>
                  <a:schemeClr val="tx1"/>
                </a:solidFill>
                <a:latin typeface="Gill Sans"/>
                <a:ea typeface="Gill Sans"/>
                <a:cs typeface="Gill Sans"/>
                <a:sym typeface="Gill Sans"/>
              </a:rPr>
              <a:t> file sharing network</a:t>
            </a:r>
          </a:p>
        </p:txBody>
      </p:sp>
      <p:sp>
        <p:nvSpPr>
          <p:cNvPr id="6" name="5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200"/>
                                        <p:tgtEl>
                                          <p:spTgt spid="471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07">
                                            <p:txEl>
                                              <p:pRg st="1" end="1"/>
                                            </p:txEl>
                                          </p:spTgt>
                                        </p:tgtEl>
                                        <p:attrNameLst>
                                          <p:attrName>style.visibility</p:attrName>
                                        </p:attrNameLst>
                                      </p:cBhvr>
                                      <p:to>
                                        <p:strVal val="visible"/>
                                      </p:to>
                                    </p:set>
                                    <p:animEffect transition="in" filter="fade">
                                      <p:cBhvr>
                                        <p:cTn id="10" dur="200"/>
                                        <p:tgtEl>
                                          <p:spTgt spid="471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Effect transition="in" filter="fade">
                                      <p:cBhvr>
                                        <p:cTn id="13" dur="200"/>
                                        <p:tgtEl>
                                          <p:spTgt spid="4710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107">
                                            <p:txEl>
                                              <p:pRg st="3" end="3"/>
                                            </p:txEl>
                                          </p:spTgt>
                                        </p:tgtEl>
                                        <p:attrNameLst>
                                          <p:attrName>style.visibility</p:attrName>
                                        </p:attrNameLst>
                                      </p:cBhvr>
                                      <p:to>
                                        <p:strVal val="visible"/>
                                      </p:to>
                                    </p:set>
                                    <p:animEffect transition="in" filter="fade">
                                      <p:cBhvr>
                                        <p:cTn id="16" dur="200"/>
                                        <p:tgtEl>
                                          <p:spTgt spid="4710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animEffect transition="in" filter="fade">
                                      <p:cBhvr>
                                        <p:cTn id="19" dur="200"/>
                                        <p:tgtEl>
                                          <p:spTgt spid="4710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107">
                                            <p:txEl>
                                              <p:pRg st="5" end="5"/>
                                            </p:txEl>
                                          </p:spTgt>
                                        </p:tgtEl>
                                        <p:attrNameLst>
                                          <p:attrName>style.visibility</p:attrName>
                                        </p:attrNameLst>
                                      </p:cBhvr>
                                      <p:to>
                                        <p:strVal val="visible"/>
                                      </p:to>
                                    </p:set>
                                    <p:animEffect transition="in" filter="fade">
                                      <p:cBhvr>
                                        <p:cTn id="22" dur="200"/>
                                        <p:tgtEl>
                                          <p:spTgt spid="4710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107">
                                            <p:txEl>
                                              <p:pRg st="7" end="7"/>
                                            </p:txEl>
                                          </p:spTgt>
                                        </p:tgtEl>
                                        <p:attrNameLst>
                                          <p:attrName>style.visibility</p:attrName>
                                        </p:attrNameLst>
                                      </p:cBhvr>
                                      <p:to>
                                        <p:strVal val="visible"/>
                                      </p:to>
                                    </p:set>
                                    <p:animEffect transition="in" filter="fade">
                                      <p:cBhvr>
                                        <p:cTn id="27" dur="200"/>
                                        <p:tgtEl>
                                          <p:spTgt spid="47107">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7107">
                                            <p:txEl>
                                              <p:pRg st="8" end="8"/>
                                            </p:txEl>
                                          </p:spTgt>
                                        </p:tgtEl>
                                        <p:attrNameLst>
                                          <p:attrName>style.visibility</p:attrName>
                                        </p:attrNameLst>
                                      </p:cBhvr>
                                      <p:to>
                                        <p:strVal val="visible"/>
                                      </p:to>
                                    </p:set>
                                    <p:animEffect transition="in" filter="fade">
                                      <p:cBhvr>
                                        <p:cTn id="30" dur="200"/>
                                        <p:tgtEl>
                                          <p:spTgt spid="47107">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107">
                                            <p:txEl>
                                              <p:pRg st="9" end="9"/>
                                            </p:txEl>
                                          </p:spTgt>
                                        </p:tgtEl>
                                        <p:attrNameLst>
                                          <p:attrName>style.visibility</p:attrName>
                                        </p:attrNameLst>
                                      </p:cBhvr>
                                      <p:to>
                                        <p:strVal val="visible"/>
                                      </p:to>
                                    </p:set>
                                    <p:animEffect transition="in" filter="fade">
                                      <p:cBhvr>
                                        <p:cTn id="33" dur="200"/>
                                        <p:tgtEl>
                                          <p:spTgt spid="47107">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107">
                                            <p:txEl>
                                              <p:pRg st="10" end="10"/>
                                            </p:txEl>
                                          </p:spTgt>
                                        </p:tgtEl>
                                        <p:attrNameLst>
                                          <p:attrName>style.visibility</p:attrName>
                                        </p:attrNameLst>
                                      </p:cBhvr>
                                      <p:to>
                                        <p:strVal val="visible"/>
                                      </p:to>
                                    </p:set>
                                    <p:animEffect transition="in" filter="fade">
                                      <p:cBhvr>
                                        <p:cTn id="36" dur="200"/>
                                        <p:tgtEl>
                                          <p:spTgt spid="47107">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107">
                                            <p:txEl>
                                              <p:pRg st="11" end="11"/>
                                            </p:txEl>
                                          </p:spTgt>
                                        </p:tgtEl>
                                        <p:attrNameLst>
                                          <p:attrName>style.visibility</p:attrName>
                                        </p:attrNameLst>
                                      </p:cBhvr>
                                      <p:to>
                                        <p:strVal val="visible"/>
                                      </p:to>
                                    </p:set>
                                    <p:animEffect transition="in" filter="fade">
                                      <p:cBhvr>
                                        <p:cTn id="39" dur="200"/>
                                        <p:tgtEl>
                                          <p:spTgt spid="471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p:txBody>
          <a:bodyPr/>
          <a:lstStyle/>
          <a:p>
            <a:r>
              <a:rPr lang="en-US"/>
              <a:t>Grid computing</a:t>
            </a:r>
          </a:p>
        </p:txBody>
      </p:sp>
      <p:sp>
        <p:nvSpPr>
          <p:cNvPr id="45059" name="Rectangle 2"/>
          <p:cNvSpPr>
            <a:spLocks noGrp="1" noChangeArrowheads="1"/>
          </p:cNvSpPr>
          <p:nvPr>
            <p:ph type="body" idx="1"/>
          </p:nvPr>
        </p:nvSpPr>
        <p:spPr/>
        <p:txBody>
          <a:bodyPr>
            <a:normAutofit/>
          </a:bodyPr>
          <a:lstStyle/>
          <a:p>
            <a:r>
              <a:rPr lang="en-US" dirty="0"/>
              <a:t>Analogy to the electrical power grid</a:t>
            </a:r>
          </a:p>
          <a:p>
            <a:pPr lvl="1"/>
            <a:r>
              <a:rPr lang="en-US" dirty="0"/>
              <a:t>One plugs, gets power, pays for what one gets</a:t>
            </a:r>
          </a:p>
          <a:p>
            <a:pPr lvl="2"/>
            <a:r>
              <a:rPr lang="en-US" dirty="0"/>
              <a:t>but does not need to know where the power is coming from</a:t>
            </a:r>
          </a:p>
          <a:p>
            <a:pPr lvl="1"/>
            <a:r>
              <a:rPr lang="en-US" dirty="0"/>
              <a:t>One can sell back some power to the network</a:t>
            </a:r>
          </a:p>
          <a:p>
            <a:endParaRPr lang="en-US" dirty="0"/>
          </a:p>
          <a:p>
            <a:r>
              <a:rPr lang="en-US" dirty="0"/>
              <a:t>Companies/labs aggregate their computing resources (data/computing clusters)</a:t>
            </a:r>
          </a:p>
          <a:p>
            <a:pPr lvl="1"/>
            <a:r>
              <a:rPr lang="en-US" dirty="0"/>
              <a:t>Usage on demand</a:t>
            </a:r>
          </a:p>
          <a:p>
            <a:endParaRPr lang="en-US" dirty="0"/>
          </a:p>
          <a:p>
            <a:r>
              <a:rPr lang="en-US" dirty="0"/>
              <a:t>Used for computationally intensive tasks</a:t>
            </a:r>
          </a:p>
          <a:p>
            <a:pPr lvl="1"/>
            <a:r>
              <a:rPr lang="en-US" dirty="0"/>
              <a:t>CERN collider experiments analysis</a:t>
            </a:r>
          </a:p>
          <a:p>
            <a:pPr lvl="1"/>
            <a:r>
              <a:rPr lang="en-US" dirty="0"/>
              <a:t>simulations: economics, weather forecast,</a:t>
            </a:r>
            <a:br>
              <a:rPr lang="en-US" dirty="0"/>
            </a:br>
            <a:r>
              <a:rPr lang="en-US" dirty="0"/>
              <a:t>biology, physics, etc.</a:t>
            </a:r>
            <a:br>
              <a:rPr lang="en-US" dirty="0"/>
            </a:br>
            <a:endParaRPr lang="en-US" dirty="0"/>
          </a:p>
        </p:txBody>
      </p:sp>
      <p:pic>
        <p:nvPicPr>
          <p:cNvPr id="45060" name="Picture 3"/>
          <p:cNvPicPr>
            <a:picLocks noChangeArrowheads="1"/>
          </p:cNvPicPr>
          <p:nvPr/>
        </p:nvPicPr>
        <p:blipFill>
          <a:blip r:embed="rId3" cstate="print"/>
          <a:srcRect/>
          <a:stretch>
            <a:fillRect/>
          </a:stretch>
        </p:blipFill>
        <p:spPr bwMode="auto">
          <a:xfrm>
            <a:off x="5613400" y="4622800"/>
            <a:ext cx="3429000" cy="1714500"/>
          </a:xfrm>
          <a:prstGeom prst="rect">
            <a:avLst/>
          </a:prstGeom>
          <a:noFill/>
          <a:ln w="12700">
            <a:noFill/>
            <a:miter lim="800000"/>
            <a:headEnd/>
            <a:tailEnd/>
          </a:ln>
        </p:spPr>
      </p:pic>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200"/>
                                        <p:tgtEl>
                                          <p:spTgt spid="450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fade">
                                      <p:cBhvr>
                                        <p:cTn id="10" dur="200"/>
                                        <p:tgtEl>
                                          <p:spTgt spid="4505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Effect transition="in" filter="fade">
                                      <p:cBhvr>
                                        <p:cTn id="13" dur="200"/>
                                        <p:tgtEl>
                                          <p:spTgt spid="4505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059">
                                            <p:txEl>
                                              <p:pRg st="3" end="3"/>
                                            </p:txEl>
                                          </p:spTgt>
                                        </p:tgtEl>
                                        <p:attrNameLst>
                                          <p:attrName>style.visibility</p:attrName>
                                        </p:attrNameLst>
                                      </p:cBhvr>
                                      <p:to>
                                        <p:strVal val="visible"/>
                                      </p:to>
                                    </p:set>
                                    <p:animEffect transition="in" filter="fade">
                                      <p:cBhvr>
                                        <p:cTn id="16" dur="200"/>
                                        <p:tgtEl>
                                          <p:spTgt spid="4505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059">
                                            <p:txEl>
                                              <p:pRg st="5" end="5"/>
                                            </p:txEl>
                                          </p:spTgt>
                                        </p:tgtEl>
                                        <p:attrNameLst>
                                          <p:attrName>style.visibility</p:attrName>
                                        </p:attrNameLst>
                                      </p:cBhvr>
                                      <p:to>
                                        <p:strVal val="visible"/>
                                      </p:to>
                                    </p:set>
                                    <p:animEffect transition="in" filter="fade">
                                      <p:cBhvr>
                                        <p:cTn id="21" dur="200"/>
                                        <p:tgtEl>
                                          <p:spTgt spid="45059">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059">
                                            <p:txEl>
                                              <p:pRg st="6" end="6"/>
                                            </p:txEl>
                                          </p:spTgt>
                                        </p:tgtEl>
                                        <p:attrNameLst>
                                          <p:attrName>style.visibility</p:attrName>
                                        </p:attrNameLst>
                                      </p:cBhvr>
                                      <p:to>
                                        <p:strVal val="visible"/>
                                      </p:to>
                                    </p:set>
                                    <p:animEffect transition="in" filter="fade">
                                      <p:cBhvr>
                                        <p:cTn id="24" dur="200"/>
                                        <p:tgtEl>
                                          <p:spTgt spid="45059">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059">
                                            <p:txEl>
                                              <p:pRg st="8" end="8"/>
                                            </p:txEl>
                                          </p:spTgt>
                                        </p:tgtEl>
                                        <p:attrNameLst>
                                          <p:attrName>style.visibility</p:attrName>
                                        </p:attrNameLst>
                                      </p:cBhvr>
                                      <p:to>
                                        <p:strVal val="visible"/>
                                      </p:to>
                                    </p:set>
                                    <p:animEffect transition="in" filter="fade">
                                      <p:cBhvr>
                                        <p:cTn id="27" dur="200"/>
                                        <p:tgtEl>
                                          <p:spTgt spid="45059">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059">
                                            <p:txEl>
                                              <p:pRg st="9" end="9"/>
                                            </p:txEl>
                                          </p:spTgt>
                                        </p:tgtEl>
                                        <p:attrNameLst>
                                          <p:attrName>style.visibility</p:attrName>
                                        </p:attrNameLst>
                                      </p:cBhvr>
                                      <p:to>
                                        <p:strVal val="visible"/>
                                      </p:to>
                                    </p:set>
                                    <p:animEffect transition="in" filter="fade">
                                      <p:cBhvr>
                                        <p:cTn id="30" dur="200"/>
                                        <p:tgtEl>
                                          <p:spTgt spid="45059">
                                            <p:txEl>
                                              <p:pRg st="9" end="9"/>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059">
                                            <p:txEl>
                                              <p:pRg st="10" end="10"/>
                                            </p:txEl>
                                          </p:spTgt>
                                        </p:tgtEl>
                                        <p:attrNameLst>
                                          <p:attrName>style.visibility</p:attrName>
                                        </p:attrNameLst>
                                      </p:cBhvr>
                                      <p:to>
                                        <p:strVal val="visible"/>
                                      </p:to>
                                    </p:set>
                                    <p:animEffect transition="in" filter="fade">
                                      <p:cBhvr>
                                        <p:cTn id="33" dur="200"/>
                                        <p:tgtEl>
                                          <p:spTgt spid="450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p:txBody>
          <a:bodyPr/>
          <a:lstStyle/>
          <a:p>
            <a:r>
              <a:rPr lang="en-US"/>
              <a:t>Cloud computing</a:t>
            </a:r>
          </a:p>
        </p:txBody>
      </p:sp>
      <p:sp>
        <p:nvSpPr>
          <p:cNvPr id="46083" name="Rectangle 2"/>
          <p:cNvSpPr>
            <a:spLocks noGrp="1" noChangeArrowheads="1"/>
          </p:cNvSpPr>
          <p:nvPr>
            <p:ph type="body" idx="1"/>
          </p:nvPr>
        </p:nvSpPr>
        <p:spPr/>
        <p:txBody>
          <a:bodyPr>
            <a:normAutofit/>
          </a:bodyPr>
          <a:lstStyle/>
          <a:p>
            <a:r>
              <a:rPr lang="en-US" b="1" dirty="0"/>
              <a:t>Amazon</a:t>
            </a:r>
            <a:r>
              <a:rPr lang="en-US" dirty="0"/>
              <a:t>, </a:t>
            </a:r>
            <a:r>
              <a:rPr lang="en-US" b="1" dirty="0"/>
              <a:t>OVH</a:t>
            </a:r>
            <a:r>
              <a:rPr lang="en-US" dirty="0"/>
              <a:t>, </a:t>
            </a:r>
            <a:r>
              <a:rPr lang="en-US" b="1" dirty="0" err="1"/>
              <a:t>GreenQlouds</a:t>
            </a:r>
            <a:r>
              <a:rPr lang="en-US" dirty="0"/>
              <a:t>, </a:t>
            </a:r>
            <a:r>
              <a:rPr lang="en-US" b="1" dirty="0" err="1"/>
              <a:t>RackSpace</a:t>
            </a:r>
            <a:r>
              <a:rPr lang="en-US" dirty="0"/>
              <a:t>, etc., provide many nodes </a:t>
            </a:r>
            <a:r>
              <a:rPr lang="en-US" b="1" dirty="0">
                <a:solidFill>
                  <a:srgbClr val="C00000"/>
                </a:solidFill>
              </a:rPr>
              <a:t>for rent!</a:t>
            </a:r>
          </a:p>
          <a:p>
            <a:pPr lvl="1"/>
            <a:r>
              <a:rPr lang="en-US" dirty="0"/>
              <a:t>Rent servers and storage space / services</a:t>
            </a:r>
          </a:p>
          <a:p>
            <a:pPr lvl="1"/>
            <a:r>
              <a:rPr lang="en-US" dirty="0"/>
              <a:t>No need to know where the code is running</a:t>
            </a:r>
          </a:p>
          <a:p>
            <a:pPr lvl="1"/>
            <a:r>
              <a:rPr lang="en-US" dirty="0"/>
              <a:t>Payment based on usage</a:t>
            </a:r>
          </a:p>
          <a:p>
            <a:pPr lvl="1"/>
            <a:r>
              <a:rPr lang="en-US" dirty="0"/>
              <a:t>Often based on virtualization (shared servers)</a:t>
            </a:r>
          </a:p>
          <a:p>
            <a:pPr lvl="1"/>
            <a:endParaRPr lang="en-US" dirty="0"/>
          </a:p>
          <a:p>
            <a:r>
              <a:rPr lang="en-US" dirty="0"/>
              <a:t>Applications running on the </a:t>
            </a:r>
            <a:br>
              <a:rPr lang="en-US" dirty="0"/>
            </a:br>
            <a:r>
              <a:rPr lang="en-US" dirty="0"/>
              <a:t>cloud are not necessarily large-</a:t>
            </a:r>
            <a:br>
              <a:rPr lang="en-US" dirty="0"/>
            </a:br>
            <a:r>
              <a:rPr lang="en-US" dirty="0"/>
              <a:t>scale distributed applications</a:t>
            </a:r>
          </a:p>
          <a:p>
            <a:endParaRPr lang="en-US" dirty="0"/>
          </a:p>
          <a:p>
            <a:r>
              <a:rPr lang="en-US" dirty="0"/>
              <a:t>But the cloud services typically are</a:t>
            </a:r>
          </a:p>
          <a:p>
            <a:pPr lvl="1"/>
            <a:r>
              <a:rPr lang="en-US" dirty="0"/>
              <a:t>E.g., Amazon S3 (Simple Storage Service)</a:t>
            </a:r>
          </a:p>
        </p:txBody>
      </p:sp>
      <p:pic>
        <p:nvPicPr>
          <p:cNvPr id="46084" name="Picture 3"/>
          <p:cNvPicPr>
            <a:picLocks noChangeAspect="1" noChangeArrowheads="1"/>
          </p:cNvPicPr>
          <p:nvPr/>
        </p:nvPicPr>
        <p:blipFill>
          <a:blip r:embed="rId2" cstate="print"/>
          <a:srcRect/>
          <a:stretch>
            <a:fillRect/>
          </a:stretch>
        </p:blipFill>
        <p:spPr bwMode="auto">
          <a:xfrm>
            <a:off x="5118100" y="3652838"/>
            <a:ext cx="3683000" cy="2552700"/>
          </a:xfrm>
          <a:prstGeom prst="rect">
            <a:avLst/>
          </a:prstGeom>
          <a:noFill/>
          <a:ln w="12700">
            <a:noFill/>
            <a:miter lim="800000"/>
            <a:headEnd/>
            <a:tailEnd/>
          </a:ln>
        </p:spPr>
      </p:pic>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
                                        <p:tgtEl>
                                          <p:spTgt spid="460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3">
                                            <p:txEl>
                                              <p:pRg st="1" end="1"/>
                                            </p:txEl>
                                          </p:spTgt>
                                        </p:tgtEl>
                                        <p:attrNameLst>
                                          <p:attrName>style.visibility</p:attrName>
                                        </p:attrNameLst>
                                      </p:cBhvr>
                                      <p:to>
                                        <p:strVal val="visible"/>
                                      </p:to>
                                    </p:set>
                                    <p:animEffect transition="in" filter="fade">
                                      <p:cBhvr>
                                        <p:cTn id="10" dur="200"/>
                                        <p:tgtEl>
                                          <p:spTgt spid="4608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animEffect transition="in" filter="fade">
                                      <p:cBhvr>
                                        <p:cTn id="13" dur="200"/>
                                        <p:tgtEl>
                                          <p:spTgt spid="4608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083">
                                            <p:txEl>
                                              <p:pRg st="3" end="3"/>
                                            </p:txEl>
                                          </p:spTgt>
                                        </p:tgtEl>
                                        <p:attrNameLst>
                                          <p:attrName>style.visibility</p:attrName>
                                        </p:attrNameLst>
                                      </p:cBhvr>
                                      <p:to>
                                        <p:strVal val="visible"/>
                                      </p:to>
                                    </p:set>
                                    <p:animEffect transition="in" filter="fade">
                                      <p:cBhvr>
                                        <p:cTn id="16" dur="200"/>
                                        <p:tgtEl>
                                          <p:spTgt spid="4608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animEffect transition="in" filter="fade">
                                      <p:cBhvr>
                                        <p:cTn id="19" dur="200"/>
                                        <p:tgtEl>
                                          <p:spTgt spid="4608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6083">
                                            <p:txEl>
                                              <p:pRg st="6" end="6"/>
                                            </p:txEl>
                                          </p:spTgt>
                                        </p:tgtEl>
                                        <p:attrNameLst>
                                          <p:attrName>style.visibility</p:attrName>
                                        </p:attrNameLst>
                                      </p:cBhvr>
                                      <p:to>
                                        <p:strVal val="visible"/>
                                      </p:to>
                                    </p:set>
                                    <p:animEffect transition="in" filter="fade">
                                      <p:cBhvr>
                                        <p:cTn id="24" dur="200"/>
                                        <p:tgtEl>
                                          <p:spTgt spid="4608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083">
                                            <p:txEl>
                                              <p:pRg st="8" end="8"/>
                                            </p:txEl>
                                          </p:spTgt>
                                        </p:tgtEl>
                                        <p:attrNameLst>
                                          <p:attrName>style.visibility</p:attrName>
                                        </p:attrNameLst>
                                      </p:cBhvr>
                                      <p:to>
                                        <p:strVal val="visible"/>
                                      </p:to>
                                    </p:set>
                                    <p:animEffect transition="in" filter="fade">
                                      <p:cBhvr>
                                        <p:cTn id="27" dur="200"/>
                                        <p:tgtEl>
                                          <p:spTgt spid="46083">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083">
                                            <p:txEl>
                                              <p:pRg st="9" end="9"/>
                                            </p:txEl>
                                          </p:spTgt>
                                        </p:tgtEl>
                                        <p:attrNameLst>
                                          <p:attrName>style.visibility</p:attrName>
                                        </p:attrNameLst>
                                      </p:cBhvr>
                                      <p:to>
                                        <p:strVal val="visible"/>
                                      </p:to>
                                    </p:set>
                                    <p:animEffect transition="in" filter="fade">
                                      <p:cBhvr>
                                        <p:cTn id="30" dur="200"/>
                                        <p:tgtEl>
                                          <p:spTgt spid="46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p:txBody>
          <a:bodyPr/>
          <a:lstStyle/>
          <a:p>
            <a:r>
              <a:rPr lang="en-US" dirty="0"/>
              <a:t>Power in Unity!</a:t>
            </a:r>
          </a:p>
        </p:txBody>
      </p:sp>
      <p:sp>
        <p:nvSpPr>
          <p:cNvPr id="48131" name="Rectangle 2"/>
          <p:cNvSpPr>
            <a:spLocks noGrp="1" noChangeArrowheads="1"/>
          </p:cNvSpPr>
          <p:nvPr>
            <p:ph type="body" idx="1"/>
          </p:nvPr>
        </p:nvSpPr>
        <p:spPr>
          <a:xfrm>
            <a:off x="609600" y="1358900"/>
            <a:ext cx="7912100" cy="952500"/>
          </a:xfrm>
        </p:spPr>
        <p:txBody>
          <a:bodyPr/>
          <a:lstStyle/>
          <a:p>
            <a:r>
              <a:rPr lang="en-US"/>
              <a:t>Using many small nodes can be more effective than relying on expensive high-end servers</a:t>
            </a:r>
          </a:p>
        </p:txBody>
      </p:sp>
      <p:pic>
        <p:nvPicPr>
          <p:cNvPr id="48132" name="Picture 3"/>
          <p:cNvPicPr>
            <a:picLocks noChangeAspect="1" noChangeArrowheads="1"/>
          </p:cNvPicPr>
          <p:nvPr/>
        </p:nvPicPr>
        <p:blipFill>
          <a:blip r:embed="rId3" cstate="print"/>
          <a:srcRect r="497" b="13394"/>
          <a:stretch>
            <a:fillRect/>
          </a:stretch>
        </p:blipFill>
        <p:spPr bwMode="auto">
          <a:xfrm>
            <a:off x="762000" y="2463800"/>
            <a:ext cx="7620000" cy="3530600"/>
          </a:xfrm>
          <a:prstGeom prst="rect">
            <a:avLst/>
          </a:prstGeom>
          <a:noFill/>
          <a:ln w="12700">
            <a:noFill/>
            <a:miter lim="800000"/>
            <a:headEnd/>
            <a:tailEnd/>
          </a:ln>
        </p:spPr>
      </p:pic>
      <p:sp>
        <p:nvSpPr>
          <p:cNvPr id="5" name="4 - Ορθογώνιο"/>
          <p:cNvSpPr/>
          <p:nvPr/>
        </p:nvSpPr>
        <p:spPr bwMode="auto">
          <a:xfrm>
            <a:off x="0" y="6643710"/>
            <a:ext cx="8358214" cy="2142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0.4|0."/>
</p:tagLst>
</file>

<file path=ppt/tags/tag10.xml><?xml version="1.0" encoding="utf-8"?>
<p:tagLst xmlns:a="http://schemas.openxmlformats.org/drawingml/2006/main" xmlns:r="http://schemas.openxmlformats.org/officeDocument/2006/relationships" xmlns:p="http://schemas.openxmlformats.org/presentationml/2006/main">
  <p:tag name="TIMING" val="|0.|0.|0.|0.|0."/>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TIMING" val="|0.|0.|0."/>
</p:tagLst>
</file>

<file path=ppt/tags/tag3.xml><?xml version="1.0" encoding="utf-8"?>
<p:tagLst xmlns:a="http://schemas.openxmlformats.org/drawingml/2006/main" xmlns:r="http://schemas.openxmlformats.org/officeDocument/2006/relationships" xmlns:p="http://schemas.openxmlformats.org/presentationml/2006/main">
  <p:tag name="TIMING" val="|0.|0.|0."/>
</p:tagLst>
</file>

<file path=ppt/tags/tag4.xml><?xml version="1.0" encoding="utf-8"?>
<p:tagLst xmlns:a="http://schemas.openxmlformats.org/drawingml/2006/main" xmlns:r="http://schemas.openxmlformats.org/officeDocument/2006/relationships" xmlns:p="http://schemas.openxmlformats.org/presentationml/2006/main">
  <p:tag name="TIMING" val="|0.|0.|0."/>
</p:tagLst>
</file>

<file path=ppt/tags/tag5.xml><?xml version="1.0" encoding="utf-8"?>
<p:tagLst xmlns:a="http://schemas.openxmlformats.org/drawingml/2006/main" xmlns:r="http://schemas.openxmlformats.org/officeDocument/2006/relationships" xmlns:p="http://schemas.openxmlformats.org/presentationml/2006/main">
  <p:tag name="TIMING" val="|0.|0.|0.|0."/>
</p:tagLst>
</file>

<file path=ppt/tags/tag6.xml><?xml version="1.0" encoding="utf-8"?>
<p:tagLst xmlns:a="http://schemas.openxmlformats.org/drawingml/2006/main" xmlns:r="http://schemas.openxmlformats.org/officeDocument/2006/relationships" xmlns:p="http://schemas.openxmlformats.org/presentationml/2006/main">
  <p:tag name="TIMING" val="|0.|0.|0.|0.|0.|0.|0."/>
</p:tagLst>
</file>

<file path=ppt/tags/tag7.xml><?xml version="1.0" encoding="utf-8"?>
<p:tagLst xmlns:a="http://schemas.openxmlformats.org/drawingml/2006/main" xmlns:r="http://schemas.openxmlformats.org/officeDocument/2006/relationships" xmlns:p="http://schemas.openxmlformats.org/presentationml/2006/main">
  <p:tag name="TIMING" val="|0.|0.|0."/>
</p:tagLst>
</file>

<file path=ppt/tags/tag8.xml><?xml version="1.0" encoding="utf-8"?>
<p:tagLst xmlns:a="http://schemas.openxmlformats.org/drawingml/2006/main" xmlns:r="http://schemas.openxmlformats.org/officeDocument/2006/relationships" xmlns:p="http://schemas.openxmlformats.org/presentationml/2006/main">
  <p:tag name="TIMING" val="|0.|0.|0.|0.|0.|0.|0."/>
</p:tagLst>
</file>

<file path=ppt/tags/tag9.xml><?xml version="1.0" encoding="utf-8"?>
<p:tagLst xmlns:a="http://schemas.openxmlformats.org/drawingml/2006/main" xmlns:r="http://schemas.openxmlformats.org/officeDocument/2006/relationships" xmlns:p="http://schemas.openxmlformats.org/presentationml/2006/main">
  <p:tag name="TIMING" val="|0.|0.|0.|0.1"/>
</p:tagLst>
</file>

<file path=ppt/theme/theme1.xml><?xml version="1.0" encoding="utf-8"?>
<a:theme xmlns:a="http://schemas.openxmlformats.org/drawingml/2006/main" name="ddis_teaching">
  <a:themeElements>
    <a:clrScheme name="Custom 1">
      <a:dk1>
        <a:sysClr val="windowText" lastClr="000000"/>
      </a:dk1>
      <a:lt1>
        <a:sysClr val="window" lastClr="FFFFFF"/>
      </a:lt1>
      <a:dk2>
        <a:srgbClr val="464646"/>
      </a:dk2>
      <a:lt2>
        <a:srgbClr val="DEF5FA"/>
      </a:lt2>
      <a:accent1>
        <a:srgbClr val="2DA2BF"/>
      </a:accent1>
      <a:accent2>
        <a:srgbClr val="C00000"/>
      </a:accent2>
      <a:accent3>
        <a:srgbClr val="EB641B"/>
      </a:accent3>
      <a:accent4>
        <a:srgbClr val="39639D"/>
      </a:accent4>
      <a:accent5>
        <a:srgbClr val="474B78"/>
      </a:accent5>
      <a:accent6>
        <a:srgbClr val="7D3C4A"/>
      </a:accent6>
      <a:hlink>
        <a:srgbClr val="FF8119"/>
      </a:hlink>
      <a:folHlink>
        <a:srgbClr val="44B9E8"/>
      </a:folHlink>
    </a:clrScheme>
    <a:fontScheme name="ddis_teaching">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dis_teaching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ddis_teaching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ddis_teaching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ddis_teaching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ddis_teaching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ddis_teaching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ddis_teaching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ddis_teaching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Pixel">
  <a:themeElements>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3_Pixel">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kumimoji="0" lang="el-GR" sz="1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kumimoji="0" lang="el-GR" sz="1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1841</TotalTime>
  <Words>4937</Words>
  <Application>Microsoft Office PowerPoint</Application>
  <PresentationFormat>On-screen Show (4:3)</PresentationFormat>
  <Paragraphs>888</Paragraphs>
  <Slides>42</Slides>
  <Notes>33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42</vt:i4>
      </vt:variant>
    </vt:vector>
  </HeadingPairs>
  <TitlesOfParts>
    <vt:vector size="53" baseType="lpstr">
      <vt:lpstr>Arial</vt:lpstr>
      <vt:lpstr>Book Antiqua</vt:lpstr>
      <vt:lpstr>Calibri</vt:lpstr>
      <vt:lpstr>Gill Sans</vt:lpstr>
      <vt:lpstr>Verdana</vt:lpstr>
      <vt:lpstr>Wingdings</vt:lpstr>
      <vt:lpstr>ZapfDingbats</vt:lpstr>
      <vt:lpstr>ddis_teaching</vt:lpstr>
      <vt:lpstr>4_Pixel</vt:lpstr>
      <vt:lpstr>Photo Editor Photo</vt:lpstr>
      <vt:lpstr>Designer Drawing</vt:lpstr>
      <vt:lpstr>Software Systems for Big Data Management and Analytics</vt:lpstr>
      <vt:lpstr>What is a Distributed System?</vt:lpstr>
      <vt:lpstr>Brainteaser!</vt:lpstr>
      <vt:lpstr>Large-scale companies’ clusters</vt:lpstr>
      <vt:lpstr>Large-scale companies’ clusters</vt:lpstr>
      <vt:lpstr>Peer-to-peer networks</vt:lpstr>
      <vt:lpstr>Grid computing</vt:lpstr>
      <vt:lpstr>Cloud computing</vt:lpstr>
      <vt:lpstr>Power in Unity!</vt:lpstr>
      <vt:lpstr>Massive Distributed Applications</vt:lpstr>
      <vt:lpstr>Large-scale Decentralized Systems</vt:lpstr>
      <vt:lpstr>Course Layout</vt:lpstr>
      <vt:lpstr>Peer-to-Peer Systems</vt:lpstr>
      <vt:lpstr>Peer-to-Peer Systems</vt:lpstr>
      <vt:lpstr>Historical perspective</vt:lpstr>
      <vt:lpstr>How it all started</vt:lpstr>
      <vt:lpstr>How it continued</vt:lpstr>
      <vt:lpstr>P2P Traffic in 2001</vt:lpstr>
      <vt:lpstr>How it took off!</vt:lpstr>
      <vt:lpstr>Internet Traffic</vt:lpstr>
      <vt:lpstr>Internet Traffic</vt:lpstr>
      <vt:lpstr>Peer-to-Peer Definition</vt:lpstr>
      <vt:lpstr>Is application  XYZ  P2P?</vt:lpstr>
      <vt:lpstr>A better definition</vt:lpstr>
      <vt:lpstr>Main advantages of P2P</vt:lpstr>
      <vt:lpstr>Peer-to-Peer Issues</vt:lpstr>
      <vt:lpstr>Overlay Networks</vt:lpstr>
      <vt:lpstr>Overlay types</vt:lpstr>
      <vt:lpstr>Peer-to-Peer Application Areas</vt:lpstr>
      <vt:lpstr>P2P Application Areas</vt:lpstr>
      <vt:lpstr>P2P Application Areas</vt:lpstr>
      <vt:lpstr>Sharing Content</vt:lpstr>
      <vt:lpstr>P2P Application Areas</vt:lpstr>
      <vt:lpstr>Network Storage</vt:lpstr>
      <vt:lpstr>Network Storage</vt:lpstr>
      <vt:lpstr>P2P Application Areas</vt:lpstr>
      <vt:lpstr>Contributing Bandwidth </vt:lpstr>
      <vt:lpstr>Contributing Bandwidth</vt:lpstr>
      <vt:lpstr>P2P Application Areas</vt:lpstr>
      <vt:lpstr>Sharing CPU</vt:lpstr>
      <vt:lpstr>P2P Application Areas</vt:lpstr>
      <vt:lpstr>Document Collaboration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Yannis</dc:creator>
  <cp:lastModifiedBy>Spyros Sioutas</cp:lastModifiedBy>
  <cp:revision>487</cp:revision>
  <dcterms:created xsi:type="dcterms:W3CDTF">2003-12-14T17:30:05Z</dcterms:created>
  <dcterms:modified xsi:type="dcterms:W3CDTF">2024-03-01T15:21:17Z</dcterms:modified>
</cp:coreProperties>
</file>