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65" r:id="rId2"/>
    <p:sldId id="400" r:id="rId3"/>
    <p:sldId id="367" r:id="rId4"/>
    <p:sldId id="384" r:id="rId5"/>
    <p:sldId id="401" r:id="rId6"/>
    <p:sldId id="402" r:id="rId7"/>
    <p:sldId id="383" r:id="rId8"/>
    <p:sldId id="381" r:id="rId9"/>
    <p:sldId id="403" r:id="rId10"/>
    <p:sldId id="385" r:id="rId11"/>
    <p:sldId id="386" r:id="rId12"/>
    <p:sldId id="396" r:id="rId13"/>
    <p:sldId id="369" r:id="rId14"/>
    <p:sldId id="405" r:id="rId15"/>
    <p:sldId id="417" r:id="rId16"/>
    <p:sldId id="418" r:id="rId17"/>
    <p:sldId id="277" r:id="rId18"/>
    <p:sldId id="349" r:id="rId19"/>
    <p:sldId id="348" r:id="rId20"/>
    <p:sldId id="387" r:id="rId21"/>
    <p:sldId id="388" r:id="rId22"/>
    <p:sldId id="368" r:id="rId23"/>
    <p:sldId id="393" r:id="rId24"/>
    <p:sldId id="390" r:id="rId25"/>
    <p:sldId id="391" r:id="rId26"/>
    <p:sldId id="392" r:id="rId27"/>
    <p:sldId id="394" r:id="rId28"/>
    <p:sldId id="389" r:id="rId29"/>
    <p:sldId id="397" r:id="rId30"/>
    <p:sldId id="395" r:id="rId31"/>
    <p:sldId id="399" r:id="rId32"/>
    <p:sldId id="404" r:id="rId33"/>
    <p:sldId id="452" r:id="rId34"/>
    <p:sldId id="467" r:id="rId35"/>
    <p:sldId id="468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38" r:id="rId45"/>
    <p:sldId id="439" r:id="rId46"/>
    <p:sldId id="440" r:id="rId47"/>
    <p:sldId id="442" r:id="rId48"/>
    <p:sldId id="443" r:id="rId49"/>
    <p:sldId id="470" r:id="rId50"/>
    <p:sldId id="427" r:id="rId51"/>
    <p:sldId id="459" r:id="rId52"/>
    <p:sldId id="453" r:id="rId53"/>
    <p:sldId id="454" r:id="rId54"/>
    <p:sldId id="455" r:id="rId55"/>
    <p:sldId id="456" r:id="rId56"/>
    <p:sldId id="457" r:id="rId57"/>
    <p:sldId id="458" r:id="rId58"/>
    <p:sldId id="469" r:id="rId59"/>
    <p:sldId id="460" r:id="rId60"/>
    <p:sldId id="461" r:id="rId61"/>
    <p:sldId id="462" r:id="rId62"/>
    <p:sldId id="465" r:id="rId63"/>
    <p:sldId id="466" r:id="rId64"/>
    <p:sldId id="444" r:id="rId65"/>
    <p:sldId id="445" r:id="rId66"/>
    <p:sldId id="446" r:id="rId67"/>
    <p:sldId id="447" r:id="rId68"/>
    <p:sldId id="448" r:id="rId69"/>
    <p:sldId id="449" r:id="rId70"/>
    <p:sldId id="450" r:id="rId71"/>
    <p:sldId id="451" r:id="rId7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8BE"/>
    <a:srgbClr val="A466C0"/>
    <a:srgbClr val="333333"/>
    <a:srgbClr val="292929"/>
    <a:srgbClr val="9775B1"/>
    <a:srgbClr val="808080"/>
    <a:srgbClr val="976BBB"/>
    <a:srgbClr val="9F68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4643" autoAdjust="0"/>
  </p:normalViewPr>
  <p:slideViewPr>
    <p:cSldViewPr>
      <p:cViewPr varScale="1">
        <p:scale>
          <a:sx n="88" d="100"/>
          <a:sy n="88" d="100"/>
        </p:scale>
        <p:origin x="-102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27E39-EC7D-42E3-BB96-F4F92F3B259F}" type="datetimeFigureOut">
              <a:rPr lang="el-GR" smtClean="0"/>
              <a:pPr/>
              <a:t>24/9/2021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85DB-BBC9-4174-B9FA-5D508D9F955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F6F71F-1641-4D18-AF25-43ABAAC71561}" type="slidenum">
              <a:rPr lang="el-GR" smtClean="0"/>
              <a:pPr/>
              <a:t>55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w="9525">
            <a:noFill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68800"/>
            <a:ext cx="5029200" cy="40640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701675"/>
            <a:ext cx="4583112" cy="34369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49750"/>
            <a:ext cx="5024438" cy="41402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EB15A4EE-5E70-4465-8A08-613F580DF075}" type="slidenum">
              <a:rPr lang="en-US">
                <a:latin typeface="Book Antiqua" pitchFamily="18" charset="0"/>
              </a:rPr>
              <a:pPr/>
              <a:t>47</a:t>
            </a:fld>
            <a:endParaRPr lang="en-US">
              <a:latin typeface="Book Antiqua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701675"/>
            <a:ext cx="4583112" cy="3436938"/>
          </a:xfrm>
          <a:noFill/>
          <a:ln w="9525">
            <a:noFill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49750"/>
            <a:ext cx="5024438" cy="41402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F8C2405-BFA8-4913-B7E4-D3BF70E30A44}" type="slidenum">
              <a:rPr lang="en-US">
                <a:latin typeface="Book Antiqua" pitchFamily="18" charset="0"/>
              </a:rPr>
              <a:pPr/>
              <a:t>48</a:t>
            </a:fld>
            <a:endParaRPr lang="en-US">
              <a:latin typeface="Book Antiqua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701675"/>
            <a:ext cx="4583112" cy="3436938"/>
          </a:xfrm>
          <a:noFill/>
          <a:ln w="9525">
            <a:noFill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7100" y="4349750"/>
            <a:ext cx="5024438" cy="41402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7C3A3-1200-4A3C-A0FB-50AA4FFBA1E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2FC2F-C1B1-448A-AB5D-E3C4ECA965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579DB-A1E6-43B6-BE33-5946E2CEFA1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84E4-E85F-4F21-988F-4A308728739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C9591-26DE-4BF5-829D-72044433C6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27AFC-B532-419E-97C5-598B52A6642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A234-70BB-4A99-BEBC-83ABED1C6F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C3DCF-8368-4473-A2A6-D64BB54E7A9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39569-C564-4316-BF53-475714B8CA9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CD08-03FA-45E2-9874-DE8D210A920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16AF8-D5DB-4F41-9D52-846CEAB1F02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1438CD6-6D81-4175-AB57-40BB4E1E42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Shiraishi+K&amp;cauthor_id=3099667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med.ncbi.nlm.nih.gov/?term=Matsuyama+H&amp;cauthor_id=3099667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term=Bonduelle+M&amp;cauthor_id=8921109" TargetMode="External"/><Relationship Id="rId3" Type="http://schemas.openxmlformats.org/officeDocument/2006/relationships/hyperlink" Target="https://pubmed.ncbi.nlm.nih.gov/8921109/" TargetMode="External"/><Relationship Id="rId7" Type="http://schemas.openxmlformats.org/officeDocument/2006/relationships/hyperlink" Target="https://pubmed.ncbi.nlm.nih.gov/?term=Devroey+P&amp;cauthor_id=8921109" TargetMode="External"/><Relationship Id="rId2" Type="http://schemas.openxmlformats.org/officeDocument/2006/relationships/hyperlink" Target="https://pubmed.ncbi.nlm.nih.gov/?term=Tournaye+H&amp;cauthor_id=892110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?term=Van+Assche+E&amp;cauthor_id=8921109" TargetMode="External"/><Relationship Id="rId5" Type="http://schemas.openxmlformats.org/officeDocument/2006/relationships/hyperlink" Target="https://pubmed.ncbi.nlm.nih.gov/?term=Liebaers+I&amp;cauthor_id=8921109" TargetMode="External"/><Relationship Id="rId4" Type="http://schemas.openxmlformats.org/officeDocument/2006/relationships/hyperlink" Target="https://pubmed.ncbi.nlm.nih.gov/?term=Staessen+C&amp;cauthor_id=8921109" TargetMode="External"/><Relationship Id="rId9" Type="http://schemas.openxmlformats.org/officeDocument/2006/relationships/hyperlink" Target="https://pubmed.ncbi.nlm.nih.gov/?term=Van+Steirteghem+A&amp;cauthor_id=8921109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Shiraishi+K&amp;cauthor_id=30996677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med.ncbi.nlm.nih.gov/?term=Matsuyama+H&amp;cauthor_id=30996677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?term=Shiraishi+K&amp;cauthor_id=30996677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hyperlink" Target="https://pubmed.ncbi.nlm.nih.gov/?term=Matsuyama+H&amp;cauthor_id=3099667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250825" y="1341438"/>
            <a:ext cx="8713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400" dirty="0" err="1" smtClean="0"/>
              <a:t>Υπεργοναδοτροπικός</a:t>
            </a:r>
            <a:r>
              <a:rPr lang="el-GR" sz="2400" dirty="0" smtClean="0"/>
              <a:t> υπογοναδισμός</a:t>
            </a:r>
            <a:endParaRPr lang="en-GB" sz="2400" dirty="0"/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142844" y="4786322"/>
            <a:ext cx="87137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000" dirty="0" err="1"/>
              <a:t>Νεοκλής</a:t>
            </a:r>
            <a:r>
              <a:rPr lang="el-GR" sz="2000" dirty="0"/>
              <a:t> Α. Γεωργόπουλος</a:t>
            </a:r>
          </a:p>
          <a:p>
            <a:pPr algn="ctr"/>
            <a:r>
              <a:rPr lang="el-GR" sz="2000" dirty="0"/>
              <a:t>Ενδοκρινολόγος</a:t>
            </a:r>
            <a:endParaRPr lang="en-US" sz="2000" dirty="0"/>
          </a:p>
          <a:p>
            <a:pPr algn="ctr"/>
            <a:endParaRPr lang="en-GB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28596" y="357166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Πώς και πότε διαγιγνώσκεται το </a:t>
            </a:r>
            <a:r>
              <a:rPr lang="el-GR" sz="2000" dirty="0" smtClean="0"/>
              <a:t>Σύνδρομο </a:t>
            </a:r>
            <a:r>
              <a:rPr lang="en-US" sz="2000" dirty="0" smtClean="0"/>
              <a:t> </a:t>
            </a:r>
            <a:r>
              <a:rPr lang="en-US" sz="2000" dirty="0" err="1"/>
              <a:t>Klinefelter</a:t>
            </a:r>
            <a:r>
              <a:rPr lang="el-GR" sz="2000" dirty="0"/>
              <a:t>. </a:t>
            </a:r>
            <a:endParaRPr lang="en-US" sz="2000" dirty="0"/>
          </a:p>
        </p:txBody>
      </p:sp>
      <p:sp>
        <p:nvSpPr>
          <p:cNvPr id="3" name="2 - TextBox"/>
          <p:cNvSpPr txBox="1"/>
          <p:nvPr/>
        </p:nvSpPr>
        <p:spPr>
          <a:xfrm>
            <a:off x="3286116" y="2928934"/>
            <a:ext cx="3662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400" dirty="0"/>
              <a:t> Παιδική ηλικία</a:t>
            </a:r>
          </a:p>
          <a:p>
            <a:pPr>
              <a:buFont typeface="Arial" pitchFamily="34" charset="0"/>
              <a:buChar char="•"/>
            </a:pPr>
            <a:endParaRPr lang="el-GR" sz="2400" dirty="0"/>
          </a:p>
          <a:p>
            <a:pPr>
              <a:buFont typeface="Arial" pitchFamily="34" charset="0"/>
              <a:buChar char="•"/>
            </a:pPr>
            <a:r>
              <a:rPr lang="el-GR" sz="2400" dirty="0"/>
              <a:t> Εφηβεία</a:t>
            </a:r>
          </a:p>
          <a:p>
            <a:pPr>
              <a:buFont typeface="Arial" pitchFamily="34" charset="0"/>
              <a:buChar char="•"/>
            </a:pPr>
            <a:endParaRPr lang="el-GR" sz="2400" dirty="0"/>
          </a:p>
          <a:p>
            <a:pPr>
              <a:buFont typeface="Arial" pitchFamily="34" charset="0"/>
              <a:buChar char="•"/>
            </a:pPr>
            <a:r>
              <a:rPr lang="el-GR" sz="2400" dirty="0"/>
              <a:t> </a:t>
            </a:r>
            <a:r>
              <a:rPr lang="el-GR" sz="2400" dirty="0" err="1"/>
              <a:t>Μετεφηβικά</a:t>
            </a:r>
            <a:endParaRPr lang="el-GR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28596" y="357166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Πώς και πότε διαγιγνώσκεται το </a:t>
            </a:r>
            <a:r>
              <a:rPr lang="el-GR" sz="2000" dirty="0" smtClean="0"/>
              <a:t>Σύνδρομο </a:t>
            </a:r>
            <a:r>
              <a:rPr lang="en-US" sz="2000" dirty="0" smtClean="0"/>
              <a:t> </a:t>
            </a:r>
            <a:r>
              <a:rPr lang="en-US" sz="2000" dirty="0" err="1"/>
              <a:t>Kleinefelter</a:t>
            </a:r>
            <a:r>
              <a:rPr lang="el-GR" sz="2000" dirty="0"/>
              <a:t>. </a:t>
            </a:r>
            <a:endParaRPr lang="en-US" sz="2000" dirty="0"/>
          </a:p>
        </p:txBody>
      </p:sp>
      <p:sp>
        <p:nvSpPr>
          <p:cNvPr id="3" name="2 - TextBox"/>
          <p:cNvSpPr txBox="1"/>
          <p:nvPr/>
        </p:nvSpPr>
        <p:spPr>
          <a:xfrm>
            <a:off x="142844" y="3071810"/>
            <a:ext cx="228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400" dirty="0"/>
              <a:t> Παιδική ηλικία</a:t>
            </a:r>
          </a:p>
          <a:p>
            <a:pPr>
              <a:buFont typeface="Arial" pitchFamily="34" charset="0"/>
              <a:buChar char="•"/>
            </a:pPr>
            <a:endParaRPr lang="el-GR" sz="2400" dirty="0"/>
          </a:p>
          <a:p>
            <a:pPr>
              <a:buFont typeface="Arial" pitchFamily="34" charset="0"/>
              <a:buChar char="•"/>
            </a:pPr>
            <a:r>
              <a:rPr lang="el-GR" sz="2400" dirty="0"/>
              <a:t> Εφηβεία</a:t>
            </a:r>
          </a:p>
          <a:p>
            <a:r>
              <a:rPr lang="el-GR" sz="24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l-GR" sz="2400" dirty="0"/>
              <a:t> </a:t>
            </a:r>
            <a:r>
              <a:rPr lang="el-GR" sz="2400" dirty="0" err="1"/>
              <a:t>Μετεφηβικά</a:t>
            </a:r>
            <a:endParaRPr lang="el-GR" sz="2400" dirty="0"/>
          </a:p>
        </p:txBody>
      </p:sp>
      <p:sp>
        <p:nvSpPr>
          <p:cNvPr id="5" name="4 - TextBox"/>
          <p:cNvSpPr txBox="1"/>
          <p:nvPr/>
        </p:nvSpPr>
        <p:spPr>
          <a:xfrm>
            <a:off x="5857884" y="1785926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Σύνδρομο </a:t>
            </a:r>
            <a:r>
              <a:rPr lang="en-US" sz="2400" dirty="0" err="1"/>
              <a:t>Klinefelter</a:t>
            </a:r>
            <a:r>
              <a:rPr lang="el-GR" sz="2400" dirty="0"/>
              <a:t>.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286380" y="3071810"/>
            <a:ext cx="35004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Σχεδόν Ποτέ (3%) (</a:t>
            </a:r>
            <a:r>
              <a:rPr lang="en-US" dirty="0" err="1"/>
              <a:t>minipuberty</a:t>
            </a:r>
            <a:r>
              <a:rPr lang="en-US" dirty="0"/>
              <a:t>)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Λιγότερο</a:t>
            </a:r>
            <a:r>
              <a:rPr lang="en-US" dirty="0"/>
              <a:t> </a:t>
            </a:r>
            <a:r>
              <a:rPr lang="el-GR" dirty="0"/>
              <a:t>συχνά</a:t>
            </a:r>
            <a:r>
              <a:rPr lang="en-US" dirty="0"/>
              <a:t> (</a:t>
            </a:r>
            <a:r>
              <a:rPr lang="en-US" dirty="0" err="1"/>
              <a:t>midpuberty</a:t>
            </a:r>
            <a:r>
              <a:rPr lang="en-US" dirty="0"/>
              <a:t>)</a:t>
            </a:r>
            <a:endParaRPr lang="el-GR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Συχνότατα</a:t>
            </a:r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An external file that holds a picture, illustration, etc.&#10;Object name is RMB2-18-140-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6753225" cy="2647951"/>
          </a:xfrm>
          <a:prstGeom prst="rect">
            <a:avLst/>
          </a:prstGeom>
          <a:noFill/>
        </p:spPr>
      </p:pic>
      <p:sp>
        <p:nvSpPr>
          <p:cNvPr id="3" name="Rectangle 91"/>
          <p:cNvSpPr>
            <a:spLocks noChangeArrowheads="1"/>
          </p:cNvSpPr>
          <p:nvPr/>
        </p:nvSpPr>
        <p:spPr bwMode="auto">
          <a:xfrm>
            <a:off x="928662" y="260350"/>
            <a:ext cx="80359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l-GR" sz="2400" dirty="0"/>
              <a:t>Προεφηβική διάγνωση συνδρόμου </a:t>
            </a:r>
            <a:r>
              <a:rPr lang="en-US" sz="2400" dirty="0" err="1"/>
              <a:t>Klinefelter</a:t>
            </a:r>
            <a:endParaRPr lang="en-US" sz="2400" dirty="0"/>
          </a:p>
        </p:txBody>
      </p:sp>
      <p:sp>
        <p:nvSpPr>
          <p:cNvPr id="4" name="3 - Ορθογώνιο"/>
          <p:cNvSpPr/>
          <p:nvPr/>
        </p:nvSpPr>
        <p:spPr>
          <a:xfrm>
            <a:off x="214282" y="5929330"/>
            <a:ext cx="842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/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Koji </a:t>
            </a:r>
            <a:r>
              <a:rPr lang="en-US" dirty="0" err="1">
                <a:hlinkClick r:id="rId3"/>
              </a:rPr>
              <a:t>Shiraishi</a:t>
            </a:r>
            <a:r>
              <a:rPr lang="en-US" baseline="30000" dirty="0"/>
              <a:t> </a:t>
            </a:r>
            <a:r>
              <a:rPr lang="en-US" dirty="0"/>
              <a:t>, </a:t>
            </a:r>
            <a:r>
              <a:rPr lang="en-US" dirty="0" err="1">
                <a:hlinkClick r:id="rId4"/>
              </a:rPr>
              <a:t>Hideyasu</a:t>
            </a:r>
            <a:r>
              <a:rPr lang="en-US" dirty="0">
                <a:hlinkClick r:id="rId4"/>
              </a:rPr>
              <a:t> Matsuyama</a:t>
            </a:r>
            <a:r>
              <a:rPr lang="en-US" baseline="30000" dirty="0"/>
              <a:t> </a:t>
            </a:r>
            <a:r>
              <a:rPr lang="en-US" dirty="0" err="1"/>
              <a:t>Reprod</a:t>
            </a:r>
            <a:r>
              <a:rPr lang="en-US" dirty="0"/>
              <a:t> Med Biol. 2019 Apr; 18(2): 140–150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42910" y="421481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Βαρύς υποσπαδίας, </a:t>
            </a:r>
            <a:r>
              <a:rPr lang="el-GR" dirty="0" err="1"/>
              <a:t>μικροφαλία</a:t>
            </a:r>
            <a:r>
              <a:rPr lang="el-GR" dirty="0"/>
              <a:t>, βουβωνικοί όρχεις, σε νεογνό 49ΧΧΧΧΥ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422650" y="2420938"/>
            <a:ext cx="3136900" cy="369331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Μικροί </a:t>
            </a:r>
            <a:r>
              <a:rPr lang="el-GR" dirty="0" err="1">
                <a:solidFill>
                  <a:schemeClr val="bg1"/>
                </a:solidFill>
              </a:rPr>
              <a:t>όρχεις</a:t>
            </a:r>
            <a:r>
              <a:rPr lang="el-GR" dirty="0">
                <a:solidFill>
                  <a:schemeClr val="bg1"/>
                </a:solidFill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Σκληροί </a:t>
            </a:r>
            <a:r>
              <a:rPr lang="el-GR" dirty="0" err="1">
                <a:solidFill>
                  <a:schemeClr val="bg1"/>
                </a:solidFill>
              </a:rPr>
              <a:t>όρχεις</a:t>
            </a:r>
            <a:r>
              <a:rPr lang="el-GR" dirty="0">
                <a:solidFill>
                  <a:schemeClr val="bg1"/>
                </a:solidFill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Γυναικομαστία;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Μεγάλο </a:t>
            </a:r>
            <a:r>
              <a:rPr lang="en-US" dirty="0">
                <a:solidFill>
                  <a:schemeClr val="bg1"/>
                </a:solidFill>
              </a:rPr>
              <a:t>span</a:t>
            </a:r>
            <a:r>
              <a:rPr lang="el-GR" dirty="0">
                <a:solidFill>
                  <a:schemeClr val="bg1"/>
                </a:solidFill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Ψηλό ανάστημα;</a:t>
            </a: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Αραιά τρίχωση;</a:t>
            </a: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Χαμηλότερο </a:t>
            </a:r>
            <a:r>
              <a:rPr lang="en-GB" dirty="0">
                <a:solidFill>
                  <a:schemeClr val="bg1"/>
                </a:solidFill>
              </a:rPr>
              <a:t>IQ</a:t>
            </a:r>
            <a:r>
              <a:rPr lang="el-GR" dirty="0">
                <a:solidFill>
                  <a:schemeClr val="bg1"/>
                </a:solidFill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Μαθησιακές δυσκολίες;</a:t>
            </a:r>
          </a:p>
          <a:p>
            <a:pPr>
              <a:spcBef>
                <a:spcPct val="50000"/>
              </a:spcBef>
            </a:pPr>
            <a:r>
              <a:rPr lang="el-GR" dirty="0">
                <a:solidFill>
                  <a:schemeClr val="bg1"/>
                </a:solidFill>
              </a:rPr>
              <a:t>Χαμηλή συγκέντρωση;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85852" y="214290"/>
            <a:ext cx="71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Αδρή Κλινική αξιολόγηση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r>
              <a:rPr lang="en-US" sz="2400" dirty="0"/>
              <a:t> </a:t>
            </a:r>
            <a:endParaRPr lang="el-GR" sz="2400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2954337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03"/>
          <p:cNvGraphicFramePr>
            <a:graphicFrameLocks noGrp="1"/>
          </p:cNvGraphicFramePr>
          <p:nvPr/>
        </p:nvGraphicFramePr>
        <p:xfrm>
          <a:off x="214489" y="500063"/>
          <a:ext cx="8603545" cy="1981200"/>
        </p:xfrm>
        <a:graphic>
          <a:graphicData uri="http://schemas.openxmlformats.org/drawingml/2006/table">
            <a:tbl>
              <a:tblPr/>
              <a:tblGrid>
                <a:gridCol w="860354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Υπεργοναδοτροπικός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Υπογοναδισμός</a:t>
                      </a:r>
                    </a:p>
                  </a:txBody>
                  <a:tcPr marL="81280" marR="812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Μεταλλάξεις της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LH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81280" marR="812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Μεταλλάξεις της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FSH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1280" marR="812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Μεταλλάξεις του υποδοχέα της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LH</a:t>
                      </a:r>
                      <a:endParaRPr kumimoji="0" 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81280" marR="812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 Μεταλλάξεις του υποδοχέα της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FSH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81280" marR="8128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208" name="Text Box 2"/>
          <p:cNvSpPr txBox="1">
            <a:spLocks noChangeArrowheads="1"/>
          </p:cNvSpPr>
          <p:nvPr/>
        </p:nvSpPr>
        <p:spPr bwMode="auto">
          <a:xfrm>
            <a:off x="0" y="3857625"/>
            <a:ext cx="91440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Arial" charset="0"/>
              </a:rPr>
              <a:t>Το σύνολο των </a:t>
            </a:r>
            <a:r>
              <a:rPr lang="el-GR" sz="2000" dirty="0" err="1">
                <a:latin typeface="Arial" charset="0"/>
              </a:rPr>
              <a:t>μονογονιδιακών</a:t>
            </a:r>
            <a:r>
              <a:rPr lang="el-GR" sz="2000" dirty="0">
                <a:latin typeface="Arial" charset="0"/>
              </a:rPr>
              <a:t> διαταραχών που έχουν περιγραφεί μέχρι σήμερα εξηγεί ένα πολύ μικρό τμήμα του συνόλου των περιστατικών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016000" y="914400"/>
            <a:ext cx="406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Arial Black" pitchFamily="34" charset="0"/>
              </a:rPr>
              <a:t>Σύνδρομο </a:t>
            </a:r>
            <a:r>
              <a:rPr lang="en-US" sz="3200">
                <a:solidFill>
                  <a:srgbClr val="FFFF00"/>
                </a:solidFill>
                <a:latin typeface="Arial Black" pitchFamily="34" charset="0"/>
              </a:rPr>
              <a:t>Noonan</a:t>
            </a:r>
            <a:endParaRPr lang="el-GR" sz="3200">
              <a:latin typeface="Arial Black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1016000" y="1524000"/>
            <a:ext cx="8737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90133" y="2057401"/>
            <a:ext cx="73152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/>
              <a:t> </a:t>
            </a: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Κοντό ανάστημα, φαινοτυπικά  </a:t>
            </a:r>
          </a:p>
          <a:p>
            <a:pPr>
              <a:spcBef>
                <a:spcPct val="50000"/>
              </a:spcBef>
              <a:buClr>
                <a:srgbClr val="CC0000"/>
              </a:buClr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 χαρακτηριστικά σ. </a:t>
            </a:r>
            <a:r>
              <a:rPr lang="en-US">
                <a:solidFill>
                  <a:schemeClr val="hlink"/>
                </a:solidFill>
                <a:latin typeface="Arial Black" pitchFamily="34" charset="0"/>
              </a:rPr>
              <a:t>Turner, </a:t>
            </a: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κρυψορχία,  </a:t>
            </a:r>
          </a:p>
          <a:p>
            <a:pPr>
              <a:spcBef>
                <a:spcPct val="50000"/>
              </a:spcBef>
              <a:buClr>
                <a:srgbClr val="CC0000"/>
              </a:buClr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 ατροφία όρχεων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Συχνότης: 1/1000-1/2500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Μετάδοση με το σωματικό κυρίαρχο       </a:t>
            </a:r>
          </a:p>
          <a:p>
            <a:pPr>
              <a:spcBef>
                <a:spcPct val="50000"/>
              </a:spcBef>
              <a:buClr>
                <a:srgbClr val="CC0000"/>
              </a:buClr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 χαρακτήρα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Πλειοψηφούν τα σποραδικά περιστατικά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Εντοπισμός μικροέλλειψης: </a:t>
            </a:r>
            <a:r>
              <a:rPr lang="el-GR">
                <a:solidFill>
                  <a:srgbClr val="CC0000"/>
                </a:solidFill>
                <a:latin typeface="Arial Black" pitchFamily="34" charset="0"/>
              </a:rPr>
              <a:t>del(12)(q12q13.2)</a:t>
            </a: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</a:t>
            </a:r>
            <a:endParaRPr lang="el-G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16000" y="914400"/>
            <a:ext cx="60282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Arial Black" pitchFamily="34" charset="0"/>
              </a:rPr>
              <a:t>Μυοτονική μυική δυστροφία</a:t>
            </a:r>
            <a:endParaRPr lang="el-GR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1016000" y="1600200"/>
            <a:ext cx="8398933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286933" y="2667000"/>
            <a:ext cx="6434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286933" y="1752600"/>
            <a:ext cx="636693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Μυοτονία, προοδευτική μυϊκή αδυναμία,</a:t>
            </a:r>
          </a:p>
          <a:p>
            <a:pPr>
              <a:spcBef>
                <a:spcPct val="50000"/>
              </a:spcBef>
              <a:buClr>
                <a:srgbClr val="CC0000"/>
              </a:buClr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 ατροφία όρχεων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Συχνότης: 1/8-10000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Μετάδοση με το σωματικό κυρίαρχο       </a:t>
            </a:r>
          </a:p>
          <a:p>
            <a:pPr>
              <a:spcBef>
                <a:spcPct val="50000"/>
              </a:spcBef>
              <a:buClr>
                <a:srgbClr val="CC0000"/>
              </a:buClr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 χαρακτήρα, μέσω της μητέρας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Αύξηση των επαναλήψεων </a:t>
            </a:r>
            <a:r>
              <a:rPr lang="en-US">
                <a:solidFill>
                  <a:schemeClr val="hlink"/>
                </a:solidFill>
                <a:latin typeface="Arial Black" pitchFamily="34" charset="0"/>
              </a:rPr>
              <a:t>CTG (</a:t>
            </a:r>
            <a:r>
              <a:rPr lang="en-US">
                <a:solidFill>
                  <a:srgbClr val="CC0000"/>
                </a:solidFill>
                <a:latin typeface="Arial Black" pitchFamily="34" charset="0"/>
              </a:rPr>
              <a:t>&gt;50</a:t>
            </a:r>
            <a:r>
              <a:rPr lang="en-US">
                <a:solidFill>
                  <a:schemeClr val="hlink"/>
                </a:solidFill>
                <a:latin typeface="Arial Black" pitchFamily="34" charset="0"/>
              </a:rPr>
              <a:t>) </a:t>
            </a:r>
          </a:p>
          <a:p>
            <a:pPr>
              <a:spcBef>
                <a:spcPct val="50000"/>
              </a:spcBef>
              <a:buClr>
                <a:srgbClr val="CC0000"/>
              </a:buClr>
            </a:pPr>
            <a:r>
              <a:rPr lang="en-US">
                <a:solidFill>
                  <a:schemeClr val="hlink"/>
                </a:solidFill>
                <a:latin typeface="Arial Black" pitchFamily="34" charset="0"/>
              </a:rPr>
              <a:t>  </a:t>
            </a: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προ του γονιδίου της ΜΔ: </a:t>
            </a:r>
            <a:r>
              <a:rPr lang="en-US">
                <a:solidFill>
                  <a:srgbClr val="CC0000"/>
                </a:solidFill>
                <a:latin typeface="Arial Black" pitchFamily="34" charset="0"/>
              </a:rPr>
              <a:t>19q13.3</a:t>
            </a: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Υψηλά βασικά επίπεδα και </a:t>
            </a:r>
          </a:p>
          <a:p>
            <a:pPr>
              <a:spcBef>
                <a:spcPct val="50000"/>
              </a:spcBef>
              <a:buClr>
                <a:srgbClr val="CC0000"/>
              </a:buClr>
            </a:pPr>
            <a:r>
              <a:rPr lang="el-GR">
                <a:solidFill>
                  <a:schemeClr val="hlink"/>
                </a:solidFill>
                <a:latin typeface="Arial Black" pitchFamily="34" charset="0"/>
              </a:rPr>
              <a:t>  υπεραπάντηση της FSH στη GnRH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1472" y="549275"/>
            <a:ext cx="8429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συνδρόμου </a:t>
            </a:r>
            <a:r>
              <a:rPr lang="en-US" sz="2400" dirty="0" err="1"/>
              <a:t>Kallmann</a:t>
            </a:r>
            <a:r>
              <a:rPr lang="en-US" sz="2400" dirty="0"/>
              <a:t> </a:t>
            </a:r>
            <a:r>
              <a:rPr lang="el-GR" sz="2400" dirty="0"/>
              <a:t>και συνδρόμου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187450" y="2276475"/>
            <a:ext cx="741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l-GR" sz="2400"/>
              <a:t> Θεραπεία πρόκλησης εφηβείας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400"/>
              <a:t> Θεραπεία υπογοναδισμού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400"/>
              <a:t> Θεραπεία υπογονιμότητας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856932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000" dirty="0"/>
              <a:t>Η διέγερση του άξονα «Υποθάλαμος-υπόφυση-</a:t>
            </a:r>
            <a:r>
              <a:rPr lang="el-GR" sz="2000" dirty="0" err="1"/>
              <a:t>όρχει</a:t>
            </a:r>
            <a:r>
              <a:rPr lang="el-GR" sz="2000" dirty="0"/>
              <a:t>ς» επιτυγχάνεται τόσο με κατά ώσεις χορήγηση </a:t>
            </a:r>
            <a:r>
              <a:rPr lang="en-US" sz="2000" dirty="0" err="1"/>
              <a:t>GnRH</a:t>
            </a:r>
            <a:r>
              <a:rPr lang="el-GR" sz="2000" dirty="0"/>
              <a:t> μέσω ειδικής αντλίας έγχυσης, όσο και με ενδομυϊκή χορήγηση </a:t>
            </a:r>
            <a:r>
              <a:rPr lang="el-GR" sz="2000" dirty="0" err="1"/>
              <a:t>χοριακής</a:t>
            </a:r>
            <a:r>
              <a:rPr lang="el-GR" sz="2000" dirty="0"/>
              <a:t> </a:t>
            </a:r>
            <a:r>
              <a:rPr lang="el-GR" sz="2000" dirty="0" err="1"/>
              <a:t>γοναδοτροπίνης</a:t>
            </a:r>
            <a:r>
              <a:rPr lang="el-GR" sz="2000" dirty="0"/>
              <a:t> (</a:t>
            </a:r>
            <a:r>
              <a:rPr lang="en-US" sz="2000" dirty="0" err="1"/>
              <a:t>hCG</a:t>
            </a:r>
            <a:r>
              <a:rPr lang="en-US" sz="2000" dirty="0"/>
              <a:t>)</a:t>
            </a:r>
            <a:r>
              <a:rPr lang="el-GR" sz="2000" dirty="0"/>
              <a:t>.</a:t>
            </a:r>
          </a:p>
          <a:p>
            <a:r>
              <a:rPr lang="el-GR" sz="2000" dirty="0"/>
              <a:t>Οι δόσεις χορήγησης της </a:t>
            </a:r>
            <a:r>
              <a:rPr lang="en-US" sz="2000" dirty="0" err="1"/>
              <a:t>GnRH</a:t>
            </a:r>
            <a:r>
              <a:rPr lang="el-GR" sz="2000" dirty="0"/>
              <a:t> ρυθμίζονται μέσω της ειδικής αντλίας χορήγησης και εξατομικεύονται. Αρχικά οι δόσεις είναι 50-100 </a:t>
            </a:r>
            <a:r>
              <a:rPr lang="en-US" sz="2000" dirty="0" err="1"/>
              <a:t>ng</a:t>
            </a:r>
            <a:r>
              <a:rPr lang="el-GR" sz="2000" dirty="0"/>
              <a:t>/</a:t>
            </a:r>
            <a:r>
              <a:rPr lang="en-US" sz="2000" dirty="0"/>
              <a:t>kg</a:t>
            </a:r>
            <a:r>
              <a:rPr lang="el-GR" sz="2000" dirty="0"/>
              <a:t>/2</a:t>
            </a:r>
            <a:r>
              <a:rPr lang="en-US" sz="2000" dirty="0"/>
              <a:t>h</a:t>
            </a:r>
            <a:r>
              <a:rPr lang="el-GR" sz="2000" dirty="0"/>
              <a:t> αυξανόμενες σε 150-300 </a:t>
            </a:r>
            <a:r>
              <a:rPr lang="en-US" sz="2000" dirty="0" err="1"/>
              <a:t>ng</a:t>
            </a:r>
            <a:r>
              <a:rPr lang="el-GR" sz="2000" dirty="0"/>
              <a:t>/</a:t>
            </a:r>
            <a:r>
              <a:rPr lang="en-US" sz="2000" dirty="0"/>
              <a:t>kg</a:t>
            </a:r>
            <a:r>
              <a:rPr lang="el-GR" sz="2000" dirty="0"/>
              <a:t>/2</a:t>
            </a:r>
            <a:r>
              <a:rPr lang="en-US" sz="2000" dirty="0"/>
              <a:t>h</a:t>
            </a:r>
            <a:r>
              <a:rPr lang="el-GR" sz="2000" dirty="0"/>
              <a:t>.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ενδομυική</a:t>
            </a:r>
            <a:r>
              <a:rPr lang="el-GR" sz="2000" dirty="0"/>
              <a:t> χορήγηση </a:t>
            </a:r>
            <a:r>
              <a:rPr lang="en-US" sz="2000" dirty="0" err="1"/>
              <a:t>hCG</a:t>
            </a:r>
            <a:r>
              <a:rPr lang="el-GR" sz="2000" dirty="0"/>
              <a:t> ή </a:t>
            </a:r>
            <a:r>
              <a:rPr lang="en-GB" sz="2000" dirty="0"/>
              <a:t>LH</a:t>
            </a:r>
            <a:r>
              <a:rPr lang="el-GR" sz="2000" dirty="0"/>
              <a:t> αρχίζει με δόσεις </a:t>
            </a:r>
            <a:r>
              <a:rPr lang="en-US" sz="2000" dirty="0"/>
              <a:t>10</a:t>
            </a:r>
            <a:r>
              <a:rPr lang="el-GR" sz="2000" dirty="0"/>
              <a:t>00</a:t>
            </a:r>
            <a:r>
              <a:rPr lang="en-GB" sz="2000" dirty="0"/>
              <a:t> </a:t>
            </a:r>
            <a:r>
              <a:rPr lang="en-US" sz="2000" dirty="0"/>
              <a:t>IU</a:t>
            </a:r>
            <a:r>
              <a:rPr lang="el-GR" sz="2000" dirty="0"/>
              <a:t>/τρείς </a:t>
            </a:r>
            <a:r>
              <a:rPr lang="el-GR" sz="2000" dirty="0" err="1"/>
              <a:t>εβδ</a:t>
            </a:r>
            <a:r>
              <a:rPr lang="en-GB" sz="2000" dirty="0"/>
              <a:t> (75mg LH)</a:t>
            </a:r>
            <a:r>
              <a:rPr lang="el-GR" sz="2000" dirty="0"/>
              <a:t> σταδιακά αυξανόμενες έως και σε 2500</a:t>
            </a:r>
            <a:r>
              <a:rPr lang="en-GB" sz="2000" dirty="0"/>
              <a:t> </a:t>
            </a:r>
            <a:r>
              <a:rPr lang="en-US" sz="2000" dirty="0"/>
              <a:t>IU</a:t>
            </a:r>
            <a:r>
              <a:rPr lang="el-GR" sz="2000" dirty="0"/>
              <a:t>/τρείς </a:t>
            </a:r>
            <a:r>
              <a:rPr lang="el-GR" sz="2000" dirty="0" err="1"/>
              <a:t>εβδομ</a:t>
            </a:r>
            <a:r>
              <a:rPr lang="en-GB" sz="2000" dirty="0"/>
              <a:t> (250mg LH)</a:t>
            </a:r>
            <a:r>
              <a:rPr lang="el-GR" sz="2000" dirty="0"/>
              <a:t>.</a:t>
            </a:r>
          </a:p>
          <a:p>
            <a:r>
              <a:rPr lang="el-GR" sz="2000" dirty="0"/>
              <a:t>Και με τις δύο θεραπείες επιτυγχάνεται όχι μόνο ανάπτυξη του πέους και των δευτερογενών χαρακτήρων του φύλου, αλλά και ικανοποιητική αύξηση του μεγέθους των όρχεων με όγκο&gt;12 </a:t>
            </a:r>
            <a:r>
              <a:rPr lang="en-US" sz="2000" dirty="0"/>
              <a:t>ml.</a:t>
            </a:r>
            <a:r>
              <a:rPr lang="el-GR" sz="2000" dirty="0"/>
              <a:t> </a:t>
            </a:r>
          </a:p>
          <a:p>
            <a:r>
              <a:rPr lang="el-GR" sz="2000" dirty="0"/>
              <a:t>Προσθήκη </a:t>
            </a:r>
            <a:r>
              <a:rPr lang="en-GB" sz="2000" dirty="0"/>
              <a:t>FSH </a:t>
            </a:r>
            <a:r>
              <a:rPr lang="el-GR" sz="2000" dirty="0"/>
              <a:t>στο τέλος της </a:t>
            </a:r>
            <a:r>
              <a:rPr lang="el-GR" sz="2000" dirty="0" err="1"/>
              <a:t>προκλητής</a:t>
            </a:r>
            <a:r>
              <a:rPr lang="el-GR" sz="2000" dirty="0"/>
              <a:t> εφηβείας για αύξηση </a:t>
            </a:r>
            <a:r>
              <a:rPr lang="el-GR" sz="2000" dirty="0" err="1"/>
              <a:t>όρχεων</a:t>
            </a:r>
            <a:r>
              <a:rPr lang="el-GR" sz="2000" dirty="0"/>
              <a:t> και σπερματογένεση.</a:t>
            </a:r>
            <a:endParaRPr lang="en-US" sz="2000" dirty="0"/>
          </a:p>
          <a:p>
            <a:r>
              <a:rPr lang="el-GR" sz="2000" dirty="0"/>
              <a:t>Αν και ο ορχικός όγκος υποχωρεί συνήθως  με την αλλαγή της θεραπείας σε χορήγηση τεστοστερόνης, σχεδόν ποτέ δεν επανέρχεται στον αρχικό όγκο προ αγωγής. </a:t>
            </a:r>
            <a:endParaRPr lang="en-US" sz="2000" dirty="0"/>
          </a:p>
          <a:p>
            <a:r>
              <a:rPr lang="el-GR" sz="2000" dirty="0"/>
              <a:t>Σειρά μελετών υποδεικνύει ότι η αύξηση του μεγέθους των όρχεων είναι σημαντική για τη μελλοντική επίτευξη γονιμότητας.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9388" y="188913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87450" y="26035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πρόκλησης εφηβείας συνδρόμου </a:t>
            </a:r>
            <a:r>
              <a:rPr lang="en-US" sz="2400" dirty="0" err="1"/>
              <a:t>Kallmann</a:t>
            </a:r>
            <a:r>
              <a:rPr lang="el-GR" sz="2400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856932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000" dirty="0"/>
              <a:t>Στους άρρενες χορηγείται τεστοστερόνη με σταδιακή αύξηση των δόσεων. Η θεραπεία με τεστοστερόνη εξασφαλίζει ικανοποιητική αύξηση του μεγέθους του πέους και ολοκλήρωση της ανάπτυξης των δευτερογενών χαρακτήρων του φύλου</a:t>
            </a:r>
            <a:r>
              <a:rPr lang="en-US" sz="2000" dirty="0"/>
              <a:t>.</a:t>
            </a:r>
            <a:r>
              <a:rPr lang="el-GR" sz="2000" dirty="0"/>
              <a:t> </a:t>
            </a:r>
            <a:endParaRPr lang="en-US" sz="2000" dirty="0"/>
          </a:p>
          <a:p>
            <a:pPr algn="just">
              <a:spcBef>
                <a:spcPct val="50000"/>
              </a:spcBef>
            </a:pPr>
            <a:r>
              <a:rPr lang="el-GR" sz="2000" dirty="0"/>
              <a:t>Όμως η εξωγενής χορήγηση τεστοστερόνης όμως διατηρεί το μέγεθος των όρχεων σε προεφηβικό επίπεδο (όγκος &lt; 5 </a:t>
            </a:r>
            <a:r>
              <a:rPr lang="en-US" sz="2000" dirty="0"/>
              <a:t>ml</a:t>
            </a:r>
            <a:r>
              <a:rPr lang="el-GR" sz="2000" dirty="0"/>
              <a:t> στο πλήρες σύνδρομο). </a:t>
            </a:r>
            <a:endParaRPr lang="en-US" sz="2000" dirty="0"/>
          </a:p>
          <a:p>
            <a:pPr algn="just">
              <a:spcBef>
                <a:spcPct val="50000"/>
              </a:spcBef>
            </a:pPr>
            <a:r>
              <a:rPr lang="el-GR" sz="2000" dirty="0"/>
              <a:t>Οι μικροί όρχεις δεν επιβαρύνουν μόνο ψυχικά τον ασθενή αλλά νεώτερες μελέτες υποστηρίζουν ότι μειώνουν το προσδόκιμο επίτευξης γονιμότητας στο μέλλον. </a:t>
            </a:r>
            <a:endParaRPr lang="en-US" sz="2000" dirty="0"/>
          </a:p>
          <a:p>
            <a:pPr algn="just">
              <a:spcBef>
                <a:spcPct val="50000"/>
              </a:spcBef>
            </a:pPr>
            <a:r>
              <a:rPr lang="el-GR" sz="2000" dirty="0"/>
              <a:t>Για το λόγο αυτό η θεραπεία με τεστοστερόνη σταδιακά εγκαταλείπεται υπέρ της θεραπείας διέγερσης του άξονα «Υποθάλαμος-υπόφυση-</a:t>
            </a:r>
            <a:r>
              <a:rPr lang="el-GR" sz="2000" dirty="0" err="1"/>
              <a:t>όρχει</a:t>
            </a:r>
            <a:r>
              <a:rPr lang="el-GR" sz="2000" dirty="0"/>
              <a:t>ς» με αποτέλεσμα τη παραγωγή ενδογενών στεροειδών του φύλου.</a:t>
            </a:r>
            <a:endParaRPr lang="en-US" sz="2000" dirty="0"/>
          </a:p>
          <a:p>
            <a:pPr algn="just">
              <a:spcBef>
                <a:spcPct val="50000"/>
              </a:spcBef>
            </a:pPr>
            <a:r>
              <a:rPr lang="el-GR" sz="2000" dirty="0"/>
              <a:t>Η συνολική διάρκεια θεραπείας κυμαίνεται μεταξύ 2 έως </a:t>
            </a:r>
            <a:r>
              <a:rPr lang="en-US" sz="2000" dirty="0"/>
              <a:t>4</a:t>
            </a:r>
            <a:r>
              <a:rPr lang="el-GR" sz="2000" dirty="0"/>
              <a:t> χρόνια.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79388" y="188913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87450" y="26035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πρόκλησης εφηβείας συνδρόμου </a:t>
            </a:r>
            <a:r>
              <a:rPr lang="en-US" sz="2400" dirty="0" err="1"/>
              <a:t>Kallmann</a:t>
            </a:r>
            <a:r>
              <a:rPr lang="el-GR" sz="2400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Αξον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434" y="966788"/>
            <a:ext cx="6862233" cy="482441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4741333" y="5853114"/>
            <a:ext cx="440266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i="1">
                <a:solidFill>
                  <a:srgbClr val="CC0000"/>
                </a:solidFill>
                <a:latin typeface="Arial Black" pitchFamily="34" charset="0"/>
              </a:rPr>
              <a:t>Achermann J et al 2000</a:t>
            </a:r>
          </a:p>
          <a:p>
            <a:pPr>
              <a:spcBef>
                <a:spcPct val="50000"/>
              </a:spcBef>
            </a:pPr>
            <a:r>
              <a:rPr lang="el-GR" i="1">
                <a:solidFill>
                  <a:srgbClr val="CC0000"/>
                </a:solidFill>
                <a:latin typeface="Arial Black" pitchFamily="34" charset="0"/>
              </a:rPr>
              <a:t> Mol. Endocrinol. 13:812-818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8569325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000" dirty="0"/>
              <a:t>Δεν έχει κανένα νόημα θεραπεία με </a:t>
            </a:r>
            <a:r>
              <a:rPr lang="el-GR" sz="2000" dirty="0" err="1"/>
              <a:t>γοναδοτροπίνες</a:t>
            </a:r>
            <a:endParaRPr lang="el-GR" sz="2000" dirty="0"/>
          </a:p>
          <a:p>
            <a:pPr algn="just">
              <a:spcBef>
                <a:spcPct val="50000"/>
              </a:spcBef>
            </a:pPr>
            <a:r>
              <a:rPr lang="en-US" sz="2000" dirty="0"/>
              <a:t>X</a:t>
            </a:r>
            <a:r>
              <a:rPr lang="el-GR" sz="2000" dirty="0" err="1"/>
              <a:t>ορηγείται</a:t>
            </a:r>
            <a:r>
              <a:rPr lang="el-GR" sz="2000" dirty="0"/>
              <a:t> τεστοστερόνη με σταδιακή αύξηση των δόσεων. </a:t>
            </a:r>
            <a:endParaRPr lang="en-US" sz="2000" dirty="0"/>
          </a:p>
          <a:p>
            <a:pPr algn="just">
              <a:spcBef>
                <a:spcPct val="50000"/>
              </a:spcBef>
            </a:pPr>
            <a:r>
              <a:rPr lang="el-GR" sz="2000" dirty="0"/>
              <a:t>Η θεραπεία με τεστοστερόνη εξασφαλίζει ικανοποιητική αύξηση του μεγέθους του πέους και ολοκλήρωση της ανάπτυξης των δευτερογενών χαρακτήρων του φύλου</a:t>
            </a:r>
            <a:r>
              <a:rPr lang="en-US" sz="2000" dirty="0"/>
              <a:t>.</a:t>
            </a:r>
            <a:r>
              <a:rPr lang="el-GR" sz="2000" dirty="0"/>
              <a:t> </a:t>
            </a:r>
            <a:endParaRPr lang="en-US" sz="2000" dirty="0"/>
          </a:p>
          <a:p>
            <a:pPr algn="just">
              <a:spcBef>
                <a:spcPct val="50000"/>
              </a:spcBef>
            </a:pPr>
            <a:r>
              <a:rPr lang="el-GR" sz="2000" dirty="0"/>
              <a:t>Η συνολική διάρκεια θεραπείας κυμαίνεται μεταξύ 1.5-2 έως </a:t>
            </a:r>
            <a:r>
              <a:rPr lang="en-US" sz="2000" dirty="0"/>
              <a:t>4</a:t>
            </a:r>
            <a:r>
              <a:rPr lang="el-GR" sz="2000" dirty="0"/>
              <a:t> χρόνια.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79388" y="188913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87450" y="26035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πρόκλησης εφηβείας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r>
              <a:rPr lang="en-US" sz="2400" dirty="0"/>
              <a:t> </a:t>
            </a:r>
            <a:endParaRPr lang="el-GR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051050" y="260350"/>
            <a:ext cx="5976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</a:t>
            </a:r>
            <a:r>
              <a:rPr lang="el-GR" sz="2400" dirty="0" err="1"/>
              <a:t>υπογονιμότητας</a:t>
            </a:r>
            <a:endParaRPr lang="el-GR" sz="2400" dirty="0"/>
          </a:p>
        </p:txBody>
      </p:sp>
      <p:sp>
        <p:nvSpPr>
          <p:cNvPr id="3" name="2 - TextBox"/>
          <p:cNvSpPr txBox="1"/>
          <p:nvPr/>
        </p:nvSpPr>
        <p:spPr>
          <a:xfrm>
            <a:off x="642910" y="2428868"/>
            <a:ext cx="7429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Σύνδρομο</a:t>
            </a:r>
            <a:r>
              <a:rPr lang="en-US" dirty="0"/>
              <a:t> </a:t>
            </a:r>
            <a:r>
              <a:rPr lang="en-US" dirty="0" err="1"/>
              <a:t>Kallmann</a:t>
            </a:r>
            <a:r>
              <a:rPr lang="en-US" dirty="0"/>
              <a:t>: </a:t>
            </a:r>
            <a:r>
              <a:rPr lang="el-GR" dirty="0"/>
              <a:t>Συνήθως εφικτή σε ποσοστό έως και 90%</a:t>
            </a:r>
          </a:p>
          <a:p>
            <a:r>
              <a:rPr lang="el-GR" dirty="0"/>
              <a:t>                                   Ορμονοθεραπεία</a:t>
            </a:r>
          </a:p>
          <a:p>
            <a:endParaRPr lang="el-GR" dirty="0"/>
          </a:p>
          <a:p>
            <a:r>
              <a:rPr lang="el-GR" dirty="0"/>
              <a:t>Σύνδρομο </a:t>
            </a:r>
            <a:r>
              <a:rPr lang="en-US" dirty="0" err="1"/>
              <a:t>Klinefelter</a:t>
            </a:r>
            <a:r>
              <a:rPr lang="en-US" dirty="0"/>
              <a:t>: </a:t>
            </a:r>
            <a:r>
              <a:rPr lang="el-GR" dirty="0"/>
              <a:t>Συνήθως προβληματική, </a:t>
            </a:r>
          </a:p>
          <a:p>
            <a:r>
              <a:rPr lang="el-GR" dirty="0"/>
              <a:t>                                     μόνο με βιοψία ορχικού ιστού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5" descr="Αποτέλεσμα εικόνας για primary hypogonadism in males"/>
          <p:cNvSpPr>
            <a:spLocks noChangeAspect="1" noChangeArrowheads="1"/>
          </p:cNvSpPr>
          <p:nvPr/>
        </p:nvSpPr>
        <p:spPr bwMode="auto">
          <a:xfrm>
            <a:off x="138113" y="-136525"/>
            <a:ext cx="2635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2531" name="AutoShape 7" descr="Αποτέλεσμα εικόνας για primary hypogonadism in males"/>
          <p:cNvSpPr>
            <a:spLocks noChangeAspect="1" noChangeArrowheads="1"/>
          </p:cNvSpPr>
          <p:nvPr/>
        </p:nvSpPr>
        <p:spPr bwMode="auto">
          <a:xfrm>
            <a:off x="273050" y="15875"/>
            <a:ext cx="26511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088" y="512763"/>
            <a:ext cx="2954337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" y="1793875"/>
            <a:ext cx="2957513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4" name="Rectangle 13"/>
          <p:cNvSpPr>
            <a:spLocks noChangeArrowheads="1"/>
          </p:cNvSpPr>
          <p:nvPr/>
        </p:nvSpPr>
        <p:spPr bwMode="auto">
          <a:xfrm>
            <a:off x="404813" y="323850"/>
            <a:ext cx="4103687" cy="10779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Υπεργοναδοτροπικός</a:t>
            </a:r>
          </a:p>
          <a:p>
            <a:r>
              <a:rPr lang="el-GR" sz="3200">
                <a:solidFill>
                  <a:schemeClr val="bg1"/>
                </a:solidFill>
              </a:rPr>
              <a:t>υπογοναδισμός</a:t>
            </a:r>
          </a:p>
        </p:txBody>
      </p:sp>
      <p:sp>
        <p:nvSpPr>
          <p:cNvPr id="22535" name="Rectangle 13"/>
          <p:cNvSpPr>
            <a:spLocks noChangeArrowheads="1"/>
          </p:cNvSpPr>
          <p:nvPr/>
        </p:nvSpPr>
        <p:spPr bwMode="auto">
          <a:xfrm>
            <a:off x="269875" y="5589588"/>
            <a:ext cx="3959225" cy="584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Σύνδρομο </a:t>
            </a:r>
            <a:r>
              <a:rPr lang="en-US" sz="3200">
                <a:solidFill>
                  <a:schemeClr val="bg1"/>
                </a:solidFill>
              </a:rPr>
              <a:t>Klinefelter</a:t>
            </a:r>
            <a:endParaRPr lang="el-GR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357290" y="1285860"/>
            <a:ext cx="6357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Hum </a:t>
            </a:r>
            <a:r>
              <a:rPr lang="en-US" dirty="0" err="1"/>
              <a:t>Reprod</a:t>
            </a:r>
            <a:r>
              <a:rPr lang="en-US" dirty="0"/>
              <a:t> 1996 Aug;11(8):1644-9.</a:t>
            </a:r>
          </a:p>
          <a:p>
            <a:r>
              <a:rPr lang="en-US" b="1" dirty="0"/>
              <a:t>Testicular sperm recovery in nine 47,XXY </a:t>
            </a:r>
            <a:r>
              <a:rPr lang="en-US" b="1" dirty="0" err="1"/>
              <a:t>Klinefelter</a:t>
            </a:r>
            <a:r>
              <a:rPr lang="en-US" b="1" dirty="0"/>
              <a:t> patients</a:t>
            </a:r>
          </a:p>
          <a:p>
            <a:r>
              <a:rPr lang="en-US" dirty="0">
                <a:hlinkClick r:id="rId2"/>
              </a:rPr>
              <a:t>H </a:t>
            </a:r>
            <a:r>
              <a:rPr lang="en-US" dirty="0" err="1">
                <a:hlinkClick r:id="rId2"/>
              </a:rPr>
              <a:t>Tournaye</a:t>
            </a:r>
            <a:r>
              <a:rPr lang="en-US" baseline="30000" dirty="0"/>
              <a:t> </a:t>
            </a:r>
            <a:r>
              <a:rPr lang="en-US" baseline="30000" dirty="0">
                <a:hlinkClick r:id="rId3" tooltip="Centre for Reproductive Medicine, Dutch-speaking Brussels Free University (Vrije Universiteit Brussel), Belgium."/>
              </a:rPr>
              <a:t>1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C </a:t>
            </a:r>
            <a:r>
              <a:rPr lang="en-US" dirty="0" err="1">
                <a:hlinkClick r:id="rId4"/>
              </a:rPr>
              <a:t>Staessen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I </a:t>
            </a:r>
            <a:r>
              <a:rPr lang="en-US" dirty="0" err="1">
                <a:hlinkClick r:id="rId5"/>
              </a:rPr>
              <a:t>Liebaers</a:t>
            </a:r>
            <a:r>
              <a:rPr lang="en-US" dirty="0"/>
              <a:t>, </a:t>
            </a:r>
            <a:r>
              <a:rPr lang="en-US" dirty="0">
                <a:hlinkClick r:id="rId6"/>
              </a:rPr>
              <a:t>E Van </a:t>
            </a:r>
            <a:r>
              <a:rPr lang="en-US" dirty="0" err="1">
                <a:hlinkClick r:id="rId6"/>
              </a:rPr>
              <a:t>Assche</a:t>
            </a:r>
            <a:r>
              <a:rPr lang="en-US" dirty="0"/>
              <a:t>, </a:t>
            </a:r>
            <a:r>
              <a:rPr lang="en-US" dirty="0">
                <a:hlinkClick r:id="rId7"/>
              </a:rPr>
              <a:t>P </a:t>
            </a:r>
            <a:r>
              <a:rPr lang="en-US" dirty="0" err="1">
                <a:hlinkClick r:id="rId7"/>
              </a:rPr>
              <a:t>Devroey</a:t>
            </a:r>
            <a:r>
              <a:rPr lang="en-US" dirty="0"/>
              <a:t>, </a:t>
            </a:r>
            <a:r>
              <a:rPr lang="en-US" dirty="0">
                <a:hlinkClick r:id="rId8"/>
              </a:rPr>
              <a:t>M </a:t>
            </a:r>
            <a:r>
              <a:rPr lang="en-US" dirty="0" err="1">
                <a:hlinkClick r:id="rId8"/>
              </a:rPr>
              <a:t>Bonduelle</a:t>
            </a:r>
            <a:r>
              <a:rPr lang="en-US" dirty="0"/>
              <a:t>, </a:t>
            </a:r>
            <a:r>
              <a:rPr lang="en-US" dirty="0">
                <a:hlinkClick r:id="rId9"/>
              </a:rPr>
              <a:t>A Van </a:t>
            </a:r>
            <a:r>
              <a:rPr lang="en-US" dirty="0" err="1">
                <a:hlinkClick r:id="rId9"/>
              </a:rPr>
              <a:t>Steirteghem</a:t>
            </a:r>
            <a:endParaRPr lang="en-US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</a:t>
            </a:r>
            <a:r>
              <a:rPr lang="el-GR" sz="2400" dirty="0" err="1"/>
              <a:t>υπογονιμότητας</a:t>
            </a:r>
            <a:r>
              <a:rPr lang="el-GR" sz="2400" dirty="0"/>
              <a:t>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28596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285720" y="3643314"/>
            <a:ext cx="8358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In four out of nine apparently non-mosaic 47,XXY patients, spermatozoa were recovered from the wet preparations of testicular tissue and ICSI was performed in three couples. </a:t>
            </a:r>
          </a:p>
          <a:p>
            <a:endParaRPr lang="en-US" dirty="0"/>
          </a:p>
          <a:p>
            <a:r>
              <a:rPr lang="en-US" dirty="0"/>
              <a:t>There may indeed be some concern about the chromosomal normality of the embryos generated through this infertility treatment. Patients with </a:t>
            </a:r>
            <a:r>
              <a:rPr lang="en-US" dirty="0" err="1"/>
              <a:t>Klinefelter's</a:t>
            </a:r>
            <a:r>
              <a:rPr lang="en-US" dirty="0"/>
              <a:t> syndrome should therefore be </a:t>
            </a:r>
            <a:r>
              <a:rPr lang="en-US" dirty="0" err="1"/>
              <a:t>counselled</a:t>
            </a:r>
            <a:r>
              <a:rPr lang="en-US" dirty="0"/>
              <a:t> about the complexity of this treatment, which involves multiple testicular biopsies from </a:t>
            </a:r>
            <a:r>
              <a:rPr lang="en-US" dirty="0" err="1"/>
              <a:t>hypogonadal</a:t>
            </a:r>
            <a:r>
              <a:rPr lang="en-US" dirty="0"/>
              <a:t> testes, ICSI and </a:t>
            </a:r>
            <a:r>
              <a:rPr lang="en-US" dirty="0" err="1"/>
              <a:t>preimplantation</a:t>
            </a:r>
            <a:r>
              <a:rPr lang="en-US" dirty="0"/>
              <a:t> diagnosis by fluorescence-in-situ hybridization.</a:t>
            </a:r>
            <a:endParaRPr 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14282" y="2000240"/>
            <a:ext cx="892971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sz="2400" dirty="0"/>
              <a:t>Ύπαρξη σπερματοζωαρίων: 8</a:t>
            </a:r>
            <a:r>
              <a:rPr lang="en-GB" sz="2400" dirty="0"/>
              <a:t>-10</a:t>
            </a:r>
            <a:r>
              <a:rPr lang="el-GR" sz="2400" dirty="0"/>
              <a:t>%</a:t>
            </a:r>
            <a:r>
              <a:rPr lang="en-GB" sz="2400" dirty="0">
                <a:solidFill>
                  <a:srgbClr val="FF0000"/>
                </a:solidFill>
              </a:rPr>
              <a:t>????</a:t>
            </a:r>
            <a:endParaRPr lang="el-GR" sz="2400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el-GR" sz="2400" dirty="0"/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sz="2400" dirty="0"/>
              <a:t>Βιοψία ορχικού ιστού (</a:t>
            </a:r>
            <a:r>
              <a:rPr lang="en-US" sz="2400" dirty="0"/>
              <a:t>TESE</a:t>
            </a:r>
            <a:r>
              <a:rPr lang="el-GR" sz="2400" dirty="0"/>
              <a:t>, </a:t>
            </a:r>
            <a:r>
              <a:rPr lang="en-US" sz="2400" dirty="0" err="1"/>
              <a:t>mTESE</a:t>
            </a:r>
            <a:r>
              <a:rPr lang="en-US" sz="2400" dirty="0"/>
              <a:t>) </a:t>
            </a:r>
            <a:r>
              <a:rPr lang="el-GR" sz="2400" dirty="0"/>
              <a:t>μετά τα 16</a:t>
            </a:r>
            <a:r>
              <a:rPr lang="en-US" sz="2400" dirty="0"/>
              <a:t> </a:t>
            </a:r>
            <a:r>
              <a:rPr lang="el-GR" sz="2400" dirty="0"/>
              <a:t>και πριν τα 35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el-GR" sz="2400" dirty="0"/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sz="2400" dirty="0"/>
              <a:t>Μόνο από εξειδικευμένο Ουρολόγο.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428596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</a:t>
            </a:r>
            <a:r>
              <a:rPr lang="el-GR" sz="2400" dirty="0" err="1"/>
              <a:t>υπογονιμότητας</a:t>
            </a:r>
            <a:r>
              <a:rPr lang="el-GR" sz="2400" dirty="0"/>
              <a:t>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TESE TREATMENT 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810000" cy="3009901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928926" y="1071546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testicular sperm extraction (TESA)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4429124" y="2071678"/>
            <a:ext cx="421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Απαραίτητη σαν πρώτη διερεύνηση γονιμότητας.</a:t>
            </a:r>
          </a:p>
          <a:p>
            <a:endParaRPr lang="el-GR" dirty="0"/>
          </a:p>
          <a:p>
            <a:pPr algn="ctr"/>
            <a:r>
              <a:rPr lang="el-GR" dirty="0">
                <a:solidFill>
                  <a:srgbClr val="C00000"/>
                </a:solidFill>
              </a:rPr>
              <a:t>ΟΠΩΣΔΗΠΟΤΕ </a:t>
            </a:r>
          </a:p>
          <a:p>
            <a:pPr algn="ctr"/>
            <a:endParaRPr lang="el-GR" dirty="0">
              <a:solidFill>
                <a:srgbClr val="C00000"/>
              </a:solidFill>
            </a:endParaRPr>
          </a:p>
          <a:p>
            <a:r>
              <a:rPr lang="el-GR" dirty="0"/>
              <a:t>Εκτελείται πριν την έναρξη θεραπείας με Τεστοστερόνη.</a:t>
            </a:r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</a:t>
            </a:r>
            <a:r>
              <a:rPr lang="el-GR" sz="2400" dirty="0" err="1"/>
              <a:t>υπογονιμότητας</a:t>
            </a:r>
            <a:r>
              <a:rPr lang="el-GR" sz="2400" dirty="0"/>
              <a:t>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596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icrodissection testicular sperm extraction | Semantic Scho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785794"/>
            <a:ext cx="3571900" cy="2988869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4071934" y="1643050"/>
            <a:ext cx="459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microdissection</a:t>
            </a:r>
            <a:r>
              <a:rPr lang="en-US" dirty="0"/>
              <a:t> testicular sperm extraction </a:t>
            </a:r>
            <a:endParaRPr lang="el-GR" dirty="0"/>
          </a:p>
          <a:p>
            <a:pPr algn="ctr"/>
            <a:r>
              <a:rPr lang="en-US" dirty="0"/>
              <a:t>(</a:t>
            </a:r>
            <a:r>
              <a:rPr lang="en-US" dirty="0" err="1"/>
              <a:t>mTESA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74758" name="Picture 6" descr="Microsurgical Testicular Sperm Extraction (Micro-TESE). Operating... |  Download Scientific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89065"/>
            <a:ext cx="3571900" cy="3183193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4643438" y="2571744"/>
            <a:ext cx="3857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Πολύ καλύτερα αποτελέσματα</a:t>
            </a:r>
            <a:endParaRPr lang="en-US" dirty="0"/>
          </a:p>
          <a:p>
            <a:endParaRPr lang="en-US" dirty="0"/>
          </a:p>
          <a:p>
            <a:endParaRPr lang="el-GR" dirty="0"/>
          </a:p>
          <a:p>
            <a:r>
              <a:rPr lang="el-GR" dirty="0"/>
              <a:t>Απαραίτητη επί αποτυχίας της κλασσικής </a:t>
            </a:r>
            <a:r>
              <a:rPr lang="en-US" dirty="0"/>
              <a:t>TESA</a:t>
            </a:r>
            <a:endParaRPr lang="el-G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</a:t>
            </a:r>
            <a:r>
              <a:rPr lang="el-GR" sz="2400" dirty="0" err="1"/>
              <a:t>υπογονιμότητας</a:t>
            </a:r>
            <a:r>
              <a:rPr lang="el-GR" sz="2400" dirty="0"/>
              <a:t>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42844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An external file that holds a picture, illustration, etc.&#10;Object name is RMB2-18-140-g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428868"/>
            <a:ext cx="6753225" cy="233362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14282" y="5929330"/>
            <a:ext cx="842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/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Koji </a:t>
            </a:r>
            <a:r>
              <a:rPr lang="en-US" dirty="0" err="1">
                <a:hlinkClick r:id="rId3"/>
              </a:rPr>
              <a:t>Shiraishi</a:t>
            </a:r>
            <a:r>
              <a:rPr lang="en-US" baseline="30000" dirty="0"/>
              <a:t> </a:t>
            </a:r>
            <a:r>
              <a:rPr lang="en-US" dirty="0"/>
              <a:t>, </a:t>
            </a:r>
            <a:r>
              <a:rPr lang="en-US" dirty="0" err="1">
                <a:hlinkClick r:id="rId4"/>
              </a:rPr>
              <a:t>Hideyasu</a:t>
            </a:r>
            <a:r>
              <a:rPr lang="en-US" dirty="0">
                <a:hlinkClick r:id="rId4"/>
              </a:rPr>
              <a:t> Matsuyama</a:t>
            </a:r>
            <a:r>
              <a:rPr lang="en-US" baseline="30000" dirty="0"/>
              <a:t> </a:t>
            </a:r>
            <a:r>
              <a:rPr lang="en-US" dirty="0" err="1"/>
              <a:t>Reprod</a:t>
            </a:r>
            <a:r>
              <a:rPr lang="en-US" dirty="0"/>
              <a:t> Med Biol. 2019 Apr; 18(2): 140–150</a:t>
            </a:r>
            <a:endParaRPr lang="el-GR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596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</a:t>
            </a:r>
            <a:r>
              <a:rPr lang="el-GR" sz="2400" dirty="0" err="1"/>
              <a:t>υπογονιμότητας</a:t>
            </a:r>
            <a:r>
              <a:rPr lang="el-GR" sz="2400" dirty="0"/>
              <a:t>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sp>
        <p:nvSpPr>
          <p:cNvPr id="8" name="7 - TextBox"/>
          <p:cNvSpPr txBox="1"/>
          <p:nvPr/>
        </p:nvSpPr>
        <p:spPr>
          <a:xfrm>
            <a:off x="3000364" y="114298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Σύγκριση </a:t>
            </a:r>
            <a:r>
              <a:rPr lang="en-US" dirty="0"/>
              <a:t>TESE, </a:t>
            </a:r>
            <a:r>
              <a:rPr lang="en-US" dirty="0" err="1"/>
              <a:t>mTESE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4286248" y="1643050"/>
            <a:ext cx="46434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Αποτελέσματα θεραπείας </a:t>
            </a:r>
            <a:r>
              <a:rPr lang="el-GR" dirty="0" err="1"/>
              <a:t>υπογονιμότητας</a:t>
            </a:r>
            <a:endParaRPr lang="en-US" dirty="0"/>
          </a:p>
          <a:p>
            <a:r>
              <a:rPr lang="el-GR" dirty="0"/>
              <a:t> με </a:t>
            </a:r>
            <a:r>
              <a:rPr lang="en-US" dirty="0" err="1"/>
              <a:t>mTESE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l-GR" dirty="0"/>
              <a:t>Ανάκτηση σπέρματος: </a:t>
            </a:r>
            <a:r>
              <a:rPr lang="en-US" dirty="0"/>
              <a:t>of 34% </a:t>
            </a:r>
            <a:r>
              <a:rPr lang="el-GR" dirty="0"/>
              <a:t>-</a:t>
            </a:r>
            <a:r>
              <a:rPr lang="en-US" dirty="0"/>
              <a:t> 44% </a:t>
            </a:r>
          </a:p>
          <a:p>
            <a:r>
              <a:rPr lang="en-US" dirty="0"/>
              <a:t>(50-70%, 40% </a:t>
            </a:r>
            <a:r>
              <a:rPr lang="el-GR" dirty="0"/>
              <a:t>πρόσφατη </a:t>
            </a:r>
            <a:r>
              <a:rPr lang="el-GR" dirty="0" err="1"/>
              <a:t>μεταανάλυση</a:t>
            </a:r>
            <a:r>
              <a:rPr lang="en-US" dirty="0"/>
              <a:t>)</a:t>
            </a:r>
            <a:endParaRPr lang="el-GR" dirty="0"/>
          </a:p>
          <a:p>
            <a:endParaRPr lang="el-GR" dirty="0"/>
          </a:p>
          <a:p>
            <a:r>
              <a:rPr lang="el-GR" dirty="0"/>
              <a:t>Ζώντα νεογνά μετά από </a:t>
            </a:r>
            <a:r>
              <a:rPr lang="en-US" dirty="0"/>
              <a:t>ICSI</a:t>
            </a:r>
            <a:r>
              <a:rPr lang="el-GR" dirty="0"/>
              <a:t>: </a:t>
            </a:r>
            <a:r>
              <a:rPr lang="en-US" dirty="0"/>
              <a:t>29% </a:t>
            </a:r>
            <a:r>
              <a:rPr lang="el-GR" dirty="0"/>
              <a:t>-</a:t>
            </a:r>
            <a:r>
              <a:rPr lang="en-US" dirty="0"/>
              <a:t> 43% </a:t>
            </a:r>
            <a:endParaRPr lang="el-GR" dirty="0"/>
          </a:p>
          <a:p>
            <a:endParaRPr lang="el-GR" dirty="0"/>
          </a:p>
          <a:p>
            <a:r>
              <a:rPr lang="el-GR" dirty="0"/>
              <a:t>Λόγω </a:t>
            </a:r>
            <a:r>
              <a:rPr lang="el-GR" dirty="0" err="1"/>
              <a:t>πολυπαραγοντικών</a:t>
            </a:r>
            <a:r>
              <a:rPr lang="el-GR" dirty="0"/>
              <a:t> επιδράσεων </a:t>
            </a:r>
            <a:endParaRPr lang="en-US" dirty="0"/>
          </a:p>
          <a:p>
            <a:r>
              <a:rPr lang="el-GR" dirty="0"/>
              <a:t>το συνολικό ποσοστό επίτευξης πατρότητας </a:t>
            </a:r>
            <a:endParaRPr lang="en-US" dirty="0"/>
          </a:p>
          <a:p>
            <a:r>
              <a:rPr lang="el-GR" dirty="0"/>
              <a:t>είναι μόνο</a:t>
            </a:r>
            <a:endParaRPr lang="en-US" dirty="0"/>
          </a:p>
          <a:p>
            <a:r>
              <a:rPr lang="el-GR" dirty="0"/>
              <a:t> </a:t>
            </a:r>
            <a:r>
              <a:rPr lang="en-US" dirty="0"/>
              <a:t>(10.1%) </a:t>
            </a:r>
            <a:r>
              <a:rPr lang="el-GR" dirty="0"/>
              <a:t>(</a:t>
            </a:r>
            <a:r>
              <a:rPr lang="en-US" dirty="0"/>
              <a:t>14 </a:t>
            </a:r>
            <a:r>
              <a:rPr lang="el-GR" dirty="0"/>
              <a:t>/</a:t>
            </a:r>
            <a:r>
              <a:rPr lang="en-US" dirty="0"/>
              <a:t>138</a:t>
            </a:r>
            <a:r>
              <a:rPr lang="el-GR" dirty="0"/>
              <a:t>)</a:t>
            </a:r>
            <a:r>
              <a:rPr lang="en-US" dirty="0"/>
              <a:t> </a:t>
            </a:r>
            <a:endParaRPr lang="el-GR" dirty="0"/>
          </a:p>
          <a:p>
            <a:endParaRPr lang="el-G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</a:t>
            </a:r>
            <a:r>
              <a:rPr lang="el-GR" sz="2400" dirty="0" err="1"/>
              <a:t>υπογονιμότητας</a:t>
            </a:r>
            <a:r>
              <a:rPr lang="el-GR" sz="2400" dirty="0"/>
              <a:t>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sp>
        <p:nvSpPr>
          <p:cNvPr id="4" name="3 - TextBox"/>
          <p:cNvSpPr txBox="1"/>
          <p:nvPr/>
        </p:nvSpPr>
        <p:spPr>
          <a:xfrm>
            <a:off x="4572000" y="592933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Bearelly</a:t>
            </a:r>
            <a:r>
              <a:rPr lang="en-US" dirty="0"/>
              <a:t> P et al, 1000 Research 2019 </a:t>
            </a:r>
            <a:endParaRPr lang="el-GR" dirty="0"/>
          </a:p>
        </p:txBody>
      </p:sp>
      <p:pic>
        <p:nvPicPr>
          <p:cNvPr id="77826" name="Picture 2" descr="Microsurgical Sperm Retrieval Techniques. Operating microscope and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70227"/>
            <a:ext cx="4143404" cy="3967837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596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596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214678" y="92867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Συν-νοσηρότητα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071538" y="1643050"/>
            <a:ext cx="63579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/>
              <a:t> Συγγενείς Καρδιακές ανωμαλίες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Θρομβώσεις (Πνευμονική και εν τω </a:t>
            </a:r>
            <a:r>
              <a:rPr lang="el-GR"/>
              <a:t>βάθει)</a:t>
            </a:r>
            <a:endParaRPr lang="el-GR" dirty="0"/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Καρκίνος μαστού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</a:t>
            </a:r>
            <a:r>
              <a:rPr lang="el-GR" dirty="0" err="1"/>
              <a:t>Εξωγοναδικοί</a:t>
            </a:r>
            <a:r>
              <a:rPr lang="el-GR" dirty="0"/>
              <a:t> όγκοι γεννητικών κυττάρων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</a:t>
            </a:r>
            <a:r>
              <a:rPr lang="el-GR" dirty="0" err="1"/>
              <a:t>Οστεοπενία</a:t>
            </a:r>
            <a:r>
              <a:rPr lang="el-GR" dirty="0"/>
              <a:t>, οστεοπόρωση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Παχυσαρκία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Μεταβολικό σύνδρομο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r>
              <a:rPr lang="el-GR" dirty="0"/>
              <a:t> Διαβήτης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l-GR" dirty="0" err="1"/>
              <a:t>Αυτοάνοσα</a:t>
            </a:r>
            <a:r>
              <a:rPr lang="el-GR" dirty="0"/>
              <a:t> νοσήματα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  <a:p>
            <a:pPr>
              <a:buFont typeface="Arial" pitchFamily="34" charset="0"/>
              <a:buChar char="•"/>
            </a:pPr>
            <a:endParaRPr lang="el-GR" dirty="0"/>
          </a:p>
        </p:txBody>
      </p:sp>
      <p:pic>
        <p:nvPicPr>
          <p:cNvPr id="86023" name="Picture 7" descr="Klinefelter syndrome - Pictures, Symptoms, Causes, Treatme… | Flick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857364"/>
            <a:ext cx="3298170" cy="4238613"/>
          </a:xfrm>
          <a:prstGeom prst="rect">
            <a:avLst/>
          </a:prstGeom>
          <a:noFill/>
        </p:spPr>
      </p:pic>
      <p:pic>
        <p:nvPicPr>
          <p:cNvPr id="86027" name="Picture 11" descr="Klinefelter Syndrome - Here Are the Symptoms And Cau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75" y="0"/>
            <a:ext cx="2743125" cy="15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309563"/>
            <a:ext cx="4097337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7" name="Rectangle 13"/>
          <p:cNvSpPr>
            <a:spLocks noChangeArrowheads="1"/>
          </p:cNvSpPr>
          <p:nvPr/>
        </p:nvSpPr>
        <p:spPr bwMode="auto">
          <a:xfrm>
            <a:off x="4787900" y="2522538"/>
            <a:ext cx="31248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400" dirty="0" err="1"/>
              <a:t>Υπεργοναδοτροπικός</a:t>
            </a:r>
            <a:endParaRPr lang="el-GR" sz="2400" dirty="0"/>
          </a:p>
          <a:p>
            <a:r>
              <a:rPr lang="el-GR" sz="2400" dirty="0"/>
              <a:t>υπογοναδισμός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5357818" y="357166"/>
            <a:ext cx="3105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Σύνδρομο 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An external file that holds a picture, illustration, etc.&#10;Object name is RMB2-18-140-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3116"/>
            <a:ext cx="6753225" cy="3762376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14282" y="5929330"/>
            <a:ext cx="842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/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Koji </a:t>
            </a:r>
            <a:r>
              <a:rPr lang="en-US" dirty="0" err="1">
                <a:hlinkClick r:id="rId3"/>
              </a:rPr>
              <a:t>Shiraishi</a:t>
            </a:r>
            <a:r>
              <a:rPr lang="en-US" baseline="30000" dirty="0"/>
              <a:t> </a:t>
            </a:r>
            <a:r>
              <a:rPr lang="en-US" dirty="0"/>
              <a:t>, </a:t>
            </a:r>
            <a:r>
              <a:rPr lang="en-US" dirty="0" err="1">
                <a:hlinkClick r:id="rId4"/>
              </a:rPr>
              <a:t>Hideyasu</a:t>
            </a:r>
            <a:r>
              <a:rPr lang="en-US" dirty="0">
                <a:hlinkClick r:id="rId4"/>
              </a:rPr>
              <a:t> Matsuyama</a:t>
            </a:r>
            <a:r>
              <a:rPr lang="en-US" baseline="30000" dirty="0"/>
              <a:t> </a:t>
            </a:r>
            <a:r>
              <a:rPr lang="en-US" dirty="0" err="1"/>
              <a:t>Reprod</a:t>
            </a:r>
            <a:r>
              <a:rPr lang="en-US" dirty="0"/>
              <a:t> Med Biol. 2019 Apr; 18(2): 140–150</a:t>
            </a:r>
            <a:endParaRPr lang="el-GR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28596" y="142852"/>
            <a:ext cx="719137" cy="10064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6000" dirty="0">
                <a:solidFill>
                  <a:schemeClr val="bg1"/>
                </a:solidFill>
              </a:rPr>
              <a:t>♂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30294" y="214290"/>
            <a:ext cx="78137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συνδρόμου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endParaRPr lang="el-GR" sz="2400" dirty="0"/>
          </a:p>
        </p:txBody>
      </p:sp>
      <p:pic>
        <p:nvPicPr>
          <p:cNvPr id="83972" name="Picture 4" descr="All About Klinefelter&amp;#39;s Syndrome - By Dr. Viniita Jhuntrraa | Lybr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7892" y="0"/>
            <a:ext cx="2776108" cy="1857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42910" y="1004870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Σύνδρομο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Kallmann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Σύνδρομο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Klinefelter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3730" name="Picture 2" descr="https://o.quizlet.com/4AYZIC15-ZJ2qH4vV347v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762500" cy="4152901"/>
          </a:xfrm>
          <a:prstGeom prst="rect">
            <a:avLst/>
          </a:prstGeom>
          <a:noFill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5" y="1500175"/>
            <a:ext cx="2114259" cy="416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652A89-47D9-4D61-BF98-FBEACD9DE2C2}"/>
              </a:ext>
            </a:extLst>
          </p:cNvPr>
          <p:cNvSpPr txBox="1"/>
          <p:nvPr/>
        </p:nvSpPr>
        <p:spPr>
          <a:xfrm>
            <a:off x="3419872" y="2617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Γενετική συμβουλευτική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9CB459-84CC-456E-BA17-DADE5AADC8EF}"/>
              </a:ext>
            </a:extLst>
          </p:cNvPr>
          <p:cNvSpPr txBox="1"/>
          <p:nvPr/>
        </p:nvSpPr>
        <p:spPr>
          <a:xfrm>
            <a:off x="1187624" y="5715661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ΝΑΙ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προεφηβική διάγνωση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FF0000"/>
                </a:solidFill>
              </a:rPr>
              <a:t>κληρονομικότητα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CDC6B9-2656-41CC-9495-6174593E6AD5}"/>
              </a:ext>
            </a:extLst>
          </p:cNvPr>
          <p:cNvSpPr txBox="1"/>
          <p:nvPr/>
        </p:nvSpPr>
        <p:spPr>
          <a:xfrm>
            <a:off x="7213304" y="6038827"/>
            <a:ext cx="191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ΟΧΙ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422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ur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678" y="333375"/>
            <a:ext cx="2047522" cy="6276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551767" y="549276"/>
            <a:ext cx="5057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Σύνδρομο </a:t>
            </a:r>
            <a:r>
              <a:rPr lang="en-US" sz="2400" dirty="0">
                <a:latin typeface="+mn-lt"/>
              </a:rPr>
              <a:t>Turner</a:t>
            </a:r>
            <a:endParaRPr lang="el-GR" sz="2400" dirty="0">
              <a:latin typeface="+mn-lt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551767" y="2895600"/>
            <a:ext cx="403436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err="1">
                <a:latin typeface="+mn-lt"/>
              </a:rPr>
              <a:t>Υπεργοναδοτροφικός</a:t>
            </a:r>
            <a:endParaRPr lang="el-GR" sz="20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υπογοναδισμός</a:t>
            </a:r>
          </a:p>
          <a:p>
            <a:pPr>
              <a:spcBef>
                <a:spcPct val="50000"/>
              </a:spcBef>
            </a:pPr>
            <a:r>
              <a:rPr lang="el-GR" sz="2000" dirty="0">
                <a:latin typeface="+mn-lt"/>
              </a:rPr>
              <a:t>45XO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  LH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  FSH </a:t>
            </a:r>
            <a:endParaRPr lang="el-GR" sz="2000" dirty="0">
              <a:latin typeface="+mn-lt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3714744" y="4286256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714744" y="4714884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8" name="Picture 2" descr="http://www.keepcalmstudio.com/_gallery/300/VDv6d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7893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medscape.com/slide/migrated/editorial/cmecircle/2002/2155/slide1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0" y="299720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 descr="http://trialx.com/curetalk/wp-content/blogs.dir/7/files/2011/05/diseases/Turner_Syndrom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1700213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755650" y="476250"/>
            <a:ext cx="7056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</a:rPr>
              <a:t>Το σύνδρομο </a:t>
            </a:r>
            <a:r>
              <a:rPr lang="en-US" sz="3200" dirty="0">
                <a:solidFill>
                  <a:schemeClr val="bg1"/>
                </a:solidFill>
              </a:rPr>
              <a:t>Turner </a:t>
            </a:r>
            <a:r>
              <a:rPr lang="el-GR" sz="3200" dirty="0">
                <a:solidFill>
                  <a:schemeClr val="bg1"/>
                </a:solidFill>
              </a:rPr>
              <a:t>στην ενήλικο ζωή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9375" y="4300538"/>
            <a:ext cx="3529013" cy="144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5159375" y="4868863"/>
            <a:ext cx="3529013" cy="1444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5159375" y="5013325"/>
            <a:ext cx="3529013" cy="1444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5143500" y="5589588"/>
            <a:ext cx="3527425" cy="1428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5159375" y="5741988"/>
            <a:ext cx="3529013" cy="2635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551767" y="549276"/>
            <a:ext cx="5057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Σύνδρομο </a:t>
            </a:r>
            <a:r>
              <a:rPr lang="en-US" sz="2400" dirty="0">
                <a:latin typeface="+mn-lt"/>
              </a:rPr>
              <a:t>Turner</a:t>
            </a:r>
            <a:endParaRPr lang="el-GR" sz="2400" dirty="0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71472" y="857232"/>
            <a:ext cx="76327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Υποθυρεοειδισμός:</a:t>
            </a:r>
          </a:p>
          <a:p>
            <a:endParaRPr lang="el-GR" sz="2000" dirty="0"/>
          </a:p>
          <a:p>
            <a:pPr>
              <a:buFont typeface="Arial" charset="0"/>
              <a:buChar char="•"/>
            </a:pPr>
            <a:r>
              <a:rPr lang="el-GR" sz="2000" dirty="0"/>
              <a:t> Συχνότητα:15-30%</a:t>
            </a:r>
          </a:p>
          <a:p>
            <a:pPr>
              <a:buFont typeface="Arial" charset="0"/>
              <a:buChar char="•"/>
            </a:pPr>
            <a:endParaRPr lang="el-GR" sz="2000" dirty="0"/>
          </a:p>
          <a:p>
            <a:pPr>
              <a:buFont typeface="Arial" charset="0"/>
              <a:buChar char="•"/>
            </a:pPr>
            <a:r>
              <a:rPr lang="el-GR" sz="2000" dirty="0"/>
              <a:t> Μέση ηλικία έναρξης: 3</a:t>
            </a:r>
            <a:r>
              <a:rPr lang="el-GR" sz="2000" baseline="30000" dirty="0"/>
              <a:t>η</a:t>
            </a:r>
            <a:r>
              <a:rPr lang="el-GR" sz="2000" dirty="0"/>
              <a:t> δεκαετία</a:t>
            </a:r>
            <a:endParaRPr lang="en-US" sz="2000" dirty="0"/>
          </a:p>
          <a:p>
            <a:pPr>
              <a:buFont typeface="Arial" charset="0"/>
              <a:buChar char="•"/>
            </a:pPr>
            <a:endParaRPr lang="en-US" sz="2000" dirty="0"/>
          </a:p>
          <a:p>
            <a:r>
              <a:rPr lang="el-GR" sz="2000" dirty="0" smtClean="0"/>
              <a:t>Διαταραχή </a:t>
            </a:r>
            <a:r>
              <a:rPr lang="el-GR" sz="2000" dirty="0"/>
              <a:t>ανοχής γλυκόζης-ΣΔ ΙΙ:</a:t>
            </a:r>
          </a:p>
          <a:p>
            <a:pPr>
              <a:buFont typeface="Arial" charset="0"/>
              <a:buChar char="•"/>
            </a:pPr>
            <a:endParaRPr lang="el-GR" sz="2000" dirty="0"/>
          </a:p>
          <a:p>
            <a:r>
              <a:rPr lang="el-GR" sz="2000" dirty="0" err="1" smtClean="0"/>
              <a:t>Δυσλιπιδαιμία</a:t>
            </a:r>
            <a:endParaRPr lang="el-GR" sz="2000" dirty="0"/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214546" y="500042"/>
            <a:ext cx="4529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dirty="0"/>
              <a:t>Ενδοκρινικά και μεταβολικά νοσήματα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0364" y="142852"/>
            <a:ext cx="5057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Σύνδρομο </a:t>
            </a:r>
            <a:r>
              <a:rPr lang="en-US" sz="2400" dirty="0">
                <a:latin typeface="+mn-lt"/>
              </a:rPr>
              <a:t>Turner</a:t>
            </a:r>
            <a:endParaRPr lang="el-GR" sz="2400" dirty="0">
              <a:latin typeface="+mn-lt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428596" y="3687763"/>
            <a:ext cx="6264275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el-GR" sz="2000" dirty="0" smtClean="0"/>
              <a:t>  Καρδιαγγειακά νοσήματα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 smtClean="0"/>
              <a:t>Διαχωριστικό </a:t>
            </a:r>
            <a:r>
              <a:rPr lang="el-GR" sz="2000" dirty="0"/>
              <a:t>ανεύρυσμα αορτής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l-GR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Στένωση αορτής (12%)</a:t>
            </a:r>
          </a:p>
          <a:p>
            <a:pPr>
              <a:defRPr/>
            </a:pPr>
            <a:endParaRPr lang="el-GR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Επιμήκυνση εγκάρσιου τόξου της αορτής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l-GR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διχλώχινα αορτική βαλβίδα (30%)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l-GR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Ανώμαλη καρδιοπνευμονική επικοινωνία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l-GR" sz="2000" dirty="0"/>
          </a:p>
        </p:txBody>
      </p:sp>
      <p:pic>
        <p:nvPicPr>
          <p:cNvPr id="7" name="Picture 1" descr="C:\Users\Neoklis\Desktop\Turner\nihms94543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714884"/>
            <a:ext cx="3331573" cy="194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714488"/>
            <a:ext cx="2079142" cy="275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611188" y="949325"/>
            <a:ext cx="7489825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/>
              <a:t>Νεφροί:</a:t>
            </a:r>
          </a:p>
          <a:p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Δομικές ανωμαλίες των νεφρών (40%)</a:t>
            </a:r>
          </a:p>
          <a:p>
            <a:pPr>
              <a:buFont typeface="Arial" charset="0"/>
              <a:buChar char="•"/>
            </a:pPr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</a:t>
            </a:r>
            <a:r>
              <a:rPr lang="el-GR" dirty="0" err="1"/>
              <a:t>Πολυκυστική</a:t>
            </a:r>
            <a:r>
              <a:rPr lang="el-GR" dirty="0"/>
              <a:t> νόσος</a:t>
            </a:r>
          </a:p>
          <a:p>
            <a:pPr>
              <a:buFont typeface="Arial" charset="0"/>
              <a:buChar char="•"/>
            </a:pPr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Διπλοί ουρητήρες</a:t>
            </a:r>
          </a:p>
          <a:p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</a:t>
            </a:r>
            <a:r>
              <a:rPr lang="el-GR" dirty="0" err="1"/>
              <a:t>Υδρονέφρωση</a:t>
            </a:r>
            <a:endParaRPr lang="el-GR" dirty="0"/>
          </a:p>
          <a:p>
            <a:endParaRPr lang="el-GR" dirty="0"/>
          </a:p>
          <a:p>
            <a:r>
              <a:rPr lang="el-GR" dirty="0" err="1"/>
              <a:t>Μυοσκελετικά</a:t>
            </a:r>
            <a:r>
              <a:rPr lang="el-GR" dirty="0"/>
              <a:t>:</a:t>
            </a:r>
          </a:p>
          <a:p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Σκελετική δυσπλασία</a:t>
            </a:r>
          </a:p>
          <a:p>
            <a:pPr>
              <a:buFont typeface="Arial" charset="0"/>
              <a:buChar char="•"/>
            </a:pPr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Δυσπλασία επιφύσεων</a:t>
            </a:r>
          </a:p>
          <a:p>
            <a:pPr>
              <a:buFont typeface="Arial" charset="0"/>
              <a:buChar char="•"/>
            </a:pPr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Συγγενής εξάρθρωση ισχίου</a:t>
            </a:r>
          </a:p>
          <a:p>
            <a:pPr>
              <a:buFont typeface="Arial" charset="0"/>
              <a:buChar char="•"/>
            </a:pPr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Σκολίωση, κύφωση</a:t>
            </a:r>
          </a:p>
          <a:p>
            <a:endParaRPr lang="el-GR" dirty="0"/>
          </a:p>
          <a:p>
            <a:endParaRPr lang="el-GR" dirty="0"/>
          </a:p>
          <a:p>
            <a:pPr>
              <a:buFont typeface="Arial" charset="0"/>
              <a:buChar char="•"/>
            </a:pPr>
            <a:r>
              <a:rPr lang="el-GR" dirty="0"/>
              <a:t> </a:t>
            </a:r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979613" y="404813"/>
            <a:ext cx="51133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Γενικά νοσήματα</a:t>
            </a:r>
          </a:p>
        </p:txBody>
      </p:sp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5508625" y="6237288"/>
            <a:ext cx="363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Sybert V, NEJM 2004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45061" name="Picture 4" descr="Turner's Syndrome occurs in 1 out of every 2,500 live female births. 98% of babies that are conceived with TS do not survive, but the fight does not stop there. Public knowledge is surprisingly limited. Caused by a missing X chromosome, Turner's Syndrome is typically not something that is inherited and many doctors believe it is just a random thing. I unfortunately have had this &quot;random thing&quot; happen 3 times. All 3 of my daughters lost their battles shortly after birth.: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700213"/>
            <a:ext cx="2797175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14546" y="142852"/>
            <a:ext cx="5057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Σύνδρομο </a:t>
            </a:r>
            <a:r>
              <a:rPr lang="en-US" sz="2400" dirty="0">
                <a:latin typeface="+mn-lt"/>
              </a:rPr>
              <a:t>Turner</a:t>
            </a:r>
            <a:endParaRPr lang="el-GR" sz="2400" dirty="0">
              <a:latin typeface="+mn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6" name="AutoShape 10"/>
          <p:cNvSpPr>
            <a:spLocks noChangeArrowheads="1"/>
          </p:cNvSpPr>
          <p:nvPr/>
        </p:nvSpPr>
        <p:spPr bwMode="auto">
          <a:xfrm>
            <a:off x="1763889" y="836614"/>
            <a:ext cx="5256389" cy="936625"/>
          </a:xfrm>
          <a:prstGeom prst="downArrowCallout">
            <a:avLst>
              <a:gd name="adj1" fmla="val 140297"/>
              <a:gd name="adj2" fmla="val 140297"/>
              <a:gd name="adj3" fmla="val 16667"/>
              <a:gd name="adj4" fmla="val 66667"/>
            </a:avLst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600200" y="2286000"/>
            <a:ext cx="5185834" cy="207168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50000">
                <a:srgbClr val="3B003B"/>
              </a:gs>
              <a:gs pos="100000">
                <a:srgbClr val="800080"/>
              </a:gs>
            </a:gsLst>
            <a:lin ang="5400000" scaled="1"/>
          </a:gra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smtClean="0"/>
              <a:t>Πρ</a:t>
            </a:r>
            <a:r>
              <a:rPr lang="el-GR" sz="2800" smtClean="0"/>
              <a:t>ώιμη</a:t>
            </a:r>
            <a:r>
              <a:rPr lang="en-US" sz="2800" smtClean="0"/>
              <a:t> ωοθηκική ανεπάρκεια</a:t>
            </a:r>
          </a:p>
        </p:txBody>
      </p:sp>
      <p:sp>
        <p:nvSpPr>
          <p:cNvPr id="3379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071511" y="1857376"/>
            <a:ext cx="5961945" cy="3255963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US" sz="2400" smtClean="0"/>
          </a:p>
          <a:p>
            <a:pPr>
              <a:buClr>
                <a:schemeClr val="accent1"/>
              </a:buClr>
            </a:pPr>
            <a:r>
              <a:rPr lang="en-US" sz="2400" smtClean="0">
                <a:solidFill>
                  <a:srgbClr val="FFFF00"/>
                </a:solidFill>
              </a:rPr>
              <a:t>αμηνόρροια,</a:t>
            </a:r>
          </a:p>
          <a:p>
            <a:pPr>
              <a:buClr>
                <a:schemeClr val="accent1"/>
              </a:buClr>
            </a:pPr>
            <a:r>
              <a:rPr lang="en-US" sz="2400" smtClean="0">
                <a:solidFill>
                  <a:srgbClr val="FFFF00"/>
                </a:solidFill>
              </a:rPr>
              <a:t>στειρότητα,</a:t>
            </a:r>
          </a:p>
          <a:p>
            <a:pPr>
              <a:buClr>
                <a:schemeClr val="accent1"/>
              </a:buClr>
            </a:pPr>
            <a:r>
              <a:rPr lang="en-US" sz="2400" smtClean="0">
                <a:solidFill>
                  <a:srgbClr val="FFFF00"/>
                </a:solidFill>
              </a:rPr>
              <a:t>έλλειψη ωοθηκικών ορμονών,</a:t>
            </a:r>
            <a:endParaRPr lang="en-US" sz="2400" smtClean="0"/>
          </a:p>
          <a:p>
            <a:pPr>
              <a:buFont typeface="Monotype Sorts" pitchFamily="2" charset="2"/>
              <a:buNone/>
            </a:pPr>
            <a:r>
              <a:rPr lang="en-US" sz="2400" smtClean="0">
                <a:solidFill>
                  <a:schemeClr val="tx2"/>
                </a:solidFill>
              </a:rPr>
              <a:t>σε γυναίκες ηλικίας &lt; 40 ετών</a:t>
            </a:r>
            <a:endParaRPr lang="en-US" sz="2400" smtClean="0"/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1714501" y="5429251"/>
            <a:ext cx="5450531" cy="52322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 sz="1400"/>
              <a:t>Kalantaridou SN, Davis SR, Nelson LM. Premature ovarian failure.</a:t>
            </a:r>
          </a:p>
          <a:p>
            <a:r>
              <a:rPr lang="el-GR" sz="1400"/>
              <a:t>Endocrinol Metab Clin N Am 1998;27:989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1" y="4714875"/>
            <a:ext cx="4714522" cy="40005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l-GR" sz="2000" dirty="0">
                <a:latin typeface="Book Antiqua" pitchFamily="18" charset="0"/>
              </a:rPr>
              <a:t>Έντονα εμμηνοπαυσιακά συμπτώματα</a:t>
            </a:r>
          </a:p>
        </p:txBody>
      </p:sp>
      <p:sp>
        <p:nvSpPr>
          <p:cNvPr id="33800" name="Oval 6"/>
          <p:cNvSpPr>
            <a:spLocks noChangeArrowheads="1"/>
          </p:cNvSpPr>
          <p:nvPr/>
        </p:nvSpPr>
        <p:spPr bwMode="auto">
          <a:xfrm>
            <a:off x="1928989" y="4572000"/>
            <a:ext cx="259766" cy="519351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33801" name="Oval 7"/>
          <p:cNvSpPr>
            <a:spLocks noChangeArrowheads="1"/>
          </p:cNvSpPr>
          <p:nvPr/>
        </p:nvSpPr>
        <p:spPr bwMode="auto">
          <a:xfrm>
            <a:off x="1928989" y="4643439"/>
            <a:ext cx="259766" cy="519351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33802" name="Oval 8"/>
          <p:cNvSpPr>
            <a:spLocks noChangeArrowheads="1"/>
          </p:cNvSpPr>
          <p:nvPr/>
        </p:nvSpPr>
        <p:spPr bwMode="auto">
          <a:xfrm>
            <a:off x="1999545" y="4429125"/>
            <a:ext cx="4858455" cy="519351"/>
          </a:xfrm>
          <a:prstGeom prst="ellipse">
            <a:avLst/>
          </a:prstGeom>
          <a:noFill/>
          <a:ln w="127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5 - Επεξήγηση με κάτω βέλος"/>
          <p:cNvSpPr>
            <a:spLocks noChangeArrowheads="1"/>
          </p:cNvSpPr>
          <p:nvPr/>
        </p:nvSpPr>
        <p:spPr bwMode="auto">
          <a:xfrm>
            <a:off x="5003801" y="620713"/>
            <a:ext cx="2448278" cy="1008062"/>
          </a:xfrm>
          <a:prstGeom prst="downArrowCallout">
            <a:avLst>
              <a:gd name="adj1" fmla="val 24995"/>
              <a:gd name="adj2" fmla="val 25008"/>
              <a:gd name="adj3" fmla="val 25000"/>
              <a:gd name="adj4" fmla="val 6497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34819" name="4 - Επεξήγηση με κάτω βέλος"/>
          <p:cNvSpPr>
            <a:spLocks noChangeArrowheads="1"/>
          </p:cNvSpPr>
          <p:nvPr/>
        </p:nvSpPr>
        <p:spPr bwMode="auto">
          <a:xfrm>
            <a:off x="1404056" y="620713"/>
            <a:ext cx="2446867" cy="1008062"/>
          </a:xfrm>
          <a:prstGeom prst="downArrowCallout">
            <a:avLst>
              <a:gd name="adj1" fmla="val 24981"/>
              <a:gd name="adj2" fmla="val 24994"/>
              <a:gd name="adj3" fmla="val 25000"/>
              <a:gd name="adj4" fmla="val 6497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2" name="1 - Ορθογώνιο"/>
          <p:cNvSpPr/>
          <p:nvPr/>
        </p:nvSpPr>
        <p:spPr bwMode="auto">
          <a:xfrm>
            <a:off x="1042812" y="1844675"/>
            <a:ext cx="3385255" cy="25923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l-GR" sz="2000">
                <a:latin typeface="Arial" charset="0"/>
              </a:rPr>
              <a:t>Μέση ηλικία</a:t>
            </a:r>
            <a:r>
              <a:rPr lang="en-US" sz="2000">
                <a:latin typeface="Arial" charset="0"/>
              </a:rPr>
              <a:t> = 50-51 </a:t>
            </a:r>
            <a:r>
              <a:rPr lang="el-GR" sz="2000">
                <a:latin typeface="Arial" charset="0"/>
              </a:rPr>
              <a:t>έτη</a:t>
            </a:r>
            <a:endParaRPr lang="en-US" sz="2000">
              <a:latin typeface="Arial" charset="0"/>
            </a:endParaRPr>
          </a:p>
          <a:p>
            <a:pPr>
              <a:defRPr/>
            </a:pPr>
            <a:endParaRPr lang="en-US" sz="2000">
              <a:latin typeface="Arial" charset="0"/>
            </a:endParaRPr>
          </a:p>
          <a:p>
            <a:pPr>
              <a:defRPr/>
            </a:pPr>
            <a:r>
              <a:rPr lang="el-GR" sz="2000">
                <a:latin typeface="Arial" charset="0"/>
              </a:rPr>
              <a:t>Εξάλειψη ωοθυλακίων</a:t>
            </a:r>
            <a:r>
              <a:rPr lang="en-US" sz="2000">
                <a:latin typeface="Arial" charset="0"/>
              </a:rPr>
              <a:t> </a:t>
            </a:r>
            <a:endParaRPr lang="el-GR" sz="2000">
              <a:latin typeface="Arial" charset="0"/>
            </a:endParaRPr>
          </a:p>
          <a:p>
            <a:pPr>
              <a:defRPr/>
            </a:pPr>
            <a:endParaRPr lang="en-US" sz="2000">
              <a:latin typeface="Arial" charset="0"/>
            </a:endParaRPr>
          </a:p>
          <a:p>
            <a:pPr>
              <a:defRPr/>
            </a:pPr>
            <a:endParaRPr lang="en-US" sz="2000">
              <a:latin typeface="Arial" charset="0"/>
            </a:endParaRPr>
          </a:p>
          <a:p>
            <a:pPr>
              <a:defRPr/>
            </a:pPr>
            <a:r>
              <a:rPr lang="el-GR" sz="2000">
                <a:latin typeface="Arial" charset="0"/>
              </a:rPr>
              <a:t>Μη αναστρέψιμη κατάσταση</a:t>
            </a:r>
            <a:endParaRPr lang="en-US" sz="2000">
              <a:latin typeface="Arial" charset="0"/>
            </a:endParaRPr>
          </a:p>
          <a:p>
            <a:pPr>
              <a:defRPr/>
            </a:pPr>
            <a:endParaRPr lang="en-US" sz="2000">
              <a:latin typeface="Arial" charset="0"/>
            </a:endParaRPr>
          </a:p>
          <a:p>
            <a:pPr>
              <a:defRPr/>
            </a:pPr>
            <a:r>
              <a:rPr lang="el-GR" sz="2000">
                <a:latin typeface="Arial" charset="0"/>
              </a:rPr>
              <a:t>Φυσιολογικό γεγονός</a:t>
            </a:r>
            <a:endParaRPr lang="en-US" sz="2000">
              <a:latin typeface="Arial" charset="0"/>
            </a:endParaRPr>
          </a:p>
          <a:p>
            <a:pPr>
              <a:defRPr/>
            </a:pPr>
            <a:endParaRPr lang="en-US" sz="2000">
              <a:latin typeface="Arial" charset="0"/>
            </a:endParaRPr>
          </a:p>
        </p:txBody>
      </p:sp>
      <p:sp>
        <p:nvSpPr>
          <p:cNvPr id="3" name="2 - Ορθογώνιο"/>
          <p:cNvSpPr/>
          <p:nvPr/>
        </p:nvSpPr>
        <p:spPr bwMode="auto">
          <a:xfrm>
            <a:off x="4643967" y="1844675"/>
            <a:ext cx="4176889" cy="259238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r>
              <a:rPr lang="el-GR" sz="2000">
                <a:latin typeface="Arial" charset="0"/>
              </a:rPr>
              <a:t>ηλικία</a:t>
            </a:r>
            <a:r>
              <a:rPr lang="en-US" sz="2000">
                <a:latin typeface="Arial" charset="0"/>
              </a:rPr>
              <a:t> &lt; 40 </a:t>
            </a:r>
            <a:r>
              <a:rPr lang="el-GR" sz="2000">
                <a:latin typeface="Arial" charset="0"/>
              </a:rPr>
              <a:t>ετών</a:t>
            </a:r>
            <a:r>
              <a:rPr lang="en-US" sz="20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( </a:t>
            </a:r>
            <a:r>
              <a:rPr lang="el-GR" sz="1600">
                <a:latin typeface="Arial" charset="0"/>
              </a:rPr>
              <a:t>ενδιάμεση ηλικία</a:t>
            </a:r>
            <a:r>
              <a:rPr lang="en-US" sz="1600">
                <a:latin typeface="Arial" charset="0"/>
              </a:rPr>
              <a:t>=32)</a:t>
            </a:r>
          </a:p>
          <a:p>
            <a:pPr>
              <a:defRPr/>
            </a:pPr>
            <a:endParaRPr lang="en-US" sz="2000">
              <a:latin typeface="Arial" charset="0"/>
            </a:endParaRPr>
          </a:p>
          <a:p>
            <a:pPr>
              <a:defRPr/>
            </a:pPr>
            <a:r>
              <a:rPr lang="el-GR" sz="2000">
                <a:latin typeface="Arial" charset="0"/>
              </a:rPr>
              <a:t>Δυσλειτουργία ή εξάλειψη ωοθυλακίων </a:t>
            </a:r>
            <a:endParaRPr lang="en-US" sz="2000">
              <a:latin typeface="Arial" charset="0"/>
            </a:endParaRPr>
          </a:p>
          <a:p>
            <a:pPr>
              <a:defRPr/>
            </a:pPr>
            <a:endParaRPr lang="en-US" sz="2000">
              <a:latin typeface="Arial" charset="0"/>
            </a:endParaRPr>
          </a:p>
          <a:p>
            <a:pPr>
              <a:defRPr/>
            </a:pPr>
            <a:r>
              <a:rPr lang="el-GR" sz="2000">
                <a:latin typeface="Arial" charset="0"/>
              </a:rPr>
              <a:t>Διαλείπουσα λειτουργία</a:t>
            </a:r>
            <a:endParaRPr lang="en-US" sz="2000">
              <a:latin typeface="Arial" charset="0"/>
            </a:endParaRPr>
          </a:p>
          <a:p>
            <a:pPr>
              <a:defRPr/>
            </a:pPr>
            <a:endParaRPr lang="en-US" sz="2000">
              <a:latin typeface="Arial" charset="0"/>
            </a:endParaRPr>
          </a:p>
          <a:p>
            <a:pPr>
              <a:defRPr/>
            </a:pPr>
            <a:r>
              <a:rPr lang="el-GR" sz="2000">
                <a:latin typeface="Arial" charset="0"/>
              </a:rPr>
              <a:t>Ενδοκρινική διαταραχή</a:t>
            </a:r>
            <a:r>
              <a:rPr lang="en-US" sz="2000">
                <a:latin typeface="Arial" charset="0"/>
              </a:rPr>
              <a:t> </a:t>
            </a:r>
            <a:endParaRPr lang="el-GR" sz="2000">
              <a:latin typeface="Arial" charset="0"/>
            </a:endParaRPr>
          </a:p>
        </p:txBody>
      </p:sp>
      <p:sp>
        <p:nvSpPr>
          <p:cNvPr id="34822" name="3 - TextBox"/>
          <p:cNvSpPr txBox="1">
            <a:spLocks noChangeArrowheads="1"/>
          </p:cNvSpPr>
          <p:nvPr/>
        </p:nvSpPr>
        <p:spPr bwMode="auto">
          <a:xfrm>
            <a:off x="1618545" y="692151"/>
            <a:ext cx="48108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dirty="0">
                <a:latin typeface="Arial" charset="0"/>
              </a:rPr>
              <a:t>Εμμηνόπαυση</a:t>
            </a:r>
            <a:r>
              <a:rPr lang="en-US" dirty="0">
                <a:latin typeface="Arial" charset="0"/>
              </a:rPr>
              <a:t>                        </a:t>
            </a:r>
            <a:r>
              <a:rPr lang="el-GR" dirty="0">
                <a:latin typeface="Arial" charset="0"/>
              </a:rPr>
              <a:t>   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             </a:t>
            </a:r>
            <a:r>
              <a:rPr lang="el-GR" dirty="0" smtClean="0">
                <a:latin typeface="Arial" charset="0"/>
              </a:rPr>
              <a:t>ΠΩΑ</a:t>
            </a:r>
            <a:endParaRPr lang="el-GR" dirty="0">
              <a:latin typeface="Arial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771423" y="4941889"/>
            <a:ext cx="386451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Kalantaridou</a:t>
            </a:r>
            <a:r>
              <a:rPr lang="en-US" sz="1400" dirty="0">
                <a:latin typeface="+mj-lt"/>
              </a:rPr>
              <a:t> &amp; Nelson Ann N Y </a:t>
            </a:r>
            <a:r>
              <a:rPr lang="en-US" sz="1400" dirty="0" err="1">
                <a:latin typeface="+mj-lt"/>
              </a:rPr>
              <a:t>Acad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Sci</a:t>
            </a:r>
            <a:r>
              <a:rPr lang="en-US" sz="1400" dirty="0">
                <a:latin typeface="+mj-lt"/>
              </a:rPr>
              <a:t> 2003</a:t>
            </a:r>
            <a:endParaRPr lang="el-GR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685800" y="762000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r>
              <a:rPr lang="el-GR" sz="2400" dirty="0">
                <a:latin typeface="Arial" charset="0"/>
              </a:rPr>
              <a:t>Κλινική εκδήλωση 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436511" y="1647826"/>
            <a:ext cx="7073668" cy="46166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38100" cmpd="dbl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>
              <a:defRPr/>
            </a:pPr>
            <a:r>
              <a:rPr lang="el-GR" smtClean="0">
                <a:solidFill>
                  <a:schemeClr val="tx2"/>
                </a:solidFill>
                <a:latin typeface="Arial" charset="0"/>
              </a:rPr>
              <a:t>αμηνόρροια</a:t>
            </a:r>
            <a:r>
              <a:rPr lang="en-US" smtClean="0">
                <a:solidFill>
                  <a:schemeClr val="tx2"/>
                </a:solidFill>
                <a:latin typeface="Arial Unicode MS" pitchFamily="34" charset="-128"/>
              </a:rPr>
              <a:t> &amp; </a:t>
            </a:r>
            <a:r>
              <a:rPr lang="el-GR" smtClean="0">
                <a:solidFill>
                  <a:schemeClr val="tx2"/>
                </a:solidFill>
                <a:latin typeface="Arial" charset="0"/>
              </a:rPr>
              <a:t>συμπτώματα έλλειψης οιστρογόνων</a:t>
            </a:r>
            <a:endParaRPr lang="el-GR" b="1" smtClean="0">
              <a:latin typeface="Arial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01" y="4572001"/>
            <a:ext cx="206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Tahoma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066800" y="2514600"/>
            <a:ext cx="7162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el-GR" sz="2000" b="1" dirty="0"/>
              <a:t> </a:t>
            </a:r>
            <a:r>
              <a:rPr lang="el-GR" sz="2000" dirty="0">
                <a:latin typeface="Arial Unicode MS" pitchFamily="34" charset="-128"/>
              </a:rPr>
              <a:t>50% </a:t>
            </a:r>
            <a:r>
              <a:rPr lang="el-GR" sz="2000" dirty="0">
                <a:latin typeface="Arial" charset="0"/>
              </a:rPr>
              <a:t>διαταραχές εμμήνου ρύσης</a:t>
            </a:r>
          </a:p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el-GR" sz="2000" dirty="0">
                <a:latin typeface="Arial Unicode MS" pitchFamily="34" charset="-128"/>
              </a:rPr>
              <a:t> 25% </a:t>
            </a:r>
            <a:r>
              <a:rPr lang="el-GR" sz="2000" dirty="0">
                <a:latin typeface="Arial" charset="0"/>
              </a:rPr>
              <a:t>ξαφνικά</a:t>
            </a:r>
          </a:p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en-US" sz="2000" dirty="0">
                <a:latin typeface="Arial Unicode MS" pitchFamily="34" charset="-128"/>
              </a:rPr>
              <a:t> </a:t>
            </a:r>
            <a:r>
              <a:rPr lang="el-GR" sz="2000" dirty="0">
                <a:latin typeface="Arial" charset="0"/>
              </a:rPr>
              <a:t>μετά από τοκετό, λήψη αντισυλληπτικών δισκίων 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762000" y="4437063"/>
            <a:ext cx="7620000" cy="8255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l-GR" sz="1600" i="1"/>
              <a:t>Kalantaridou SN, Nelson LM. Premature ovarian failure is not a premature menopause. Ann N Y Acad Sci 2000;900:393-402</a:t>
            </a:r>
          </a:p>
          <a:p>
            <a:endParaRPr lang="el-G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AutoShape 5"/>
          <p:cNvSpPr>
            <a:spLocks noChangeArrowheads="1"/>
          </p:cNvSpPr>
          <p:nvPr/>
        </p:nvSpPr>
        <p:spPr bwMode="auto">
          <a:xfrm>
            <a:off x="1476022" y="476251"/>
            <a:ext cx="6119989" cy="1368425"/>
          </a:xfrm>
          <a:prstGeom prst="downArrowCallout">
            <a:avLst>
              <a:gd name="adj1" fmla="val 111804"/>
              <a:gd name="adj2" fmla="val 111804"/>
              <a:gd name="adj3" fmla="val 16667"/>
              <a:gd name="adj4" fmla="val 6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730956" y="333375"/>
            <a:ext cx="7772400" cy="1143000"/>
          </a:xfrm>
        </p:spPr>
        <p:txBody>
          <a:bodyPr/>
          <a:lstStyle/>
          <a:p>
            <a:r>
              <a:rPr lang="el-GR" sz="2800" smtClean="0">
                <a:solidFill>
                  <a:schemeClr val="bg1"/>
                </a:solidFill>
              </a:rPr>
              <a:t>Πιθανοί μηχανισμοί</a:t>
            </a:r>
            <a:br>
              <a:rPr lang="el-GR" sz="2800" smtClean="0">
                <a:solidFill>
                  <a:schemeClr val="bg1"/>
                </a:solidFill>
              </a:rPr>
            </a:br>
            <a:r>
              <a:rPr lang="el-GR" sz="2800" smtClean="0">
                <a:solidFill>
                  <a:schemeClr val="bg1"/>
                </a:solidFill>
              </a:rPr>
              <a:t>πρόωρης ωοθηκικής ανεπάρκειας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5912" y="1989138"/>
            <a:ext cx="5710767" cy="4089400"/>
          </a:xfrm>
          <a:noFill/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2586568" y="6237289"/>
            <a:ext cx="4009431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Book Antiqua" pitchFamily="18" charset="0"/>
              </a:rPr>
              <a:t>Persani et al. J Mol Endocrinol 2010;45:257</a:t>
            </a:r>
            <a:endParaRPr lang="el-GR" sz="16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28596" y="357166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Που οφείλεται το </a:t>
            </a:r>
            <a:r>
              <a:rPr lang="el-GR" sz="2000" dirty="0" smtClean="0"/>
              <a:t>Σύνδρομο </a:t>
            </a:r>
            <a:r>
              <a:rPr lang="en-US" sz="2000" dirty="0" smtClean="0"/>
              <a:t> </a:t>
            </a:r>
            <a:r>
              <a:rPr lang="en-US" sz="2000" dirty="0" err="1"/>
              <a:t>Klinefelter</a:t>
            </a:r>
            <a:r>
              <a:rPr lang="el-GR" sz="2000" dirty="0"/>
              <a:t>. </a:t>
            </a:r>
            <a:endParaRPr lang="en-US" sz="20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071546"/>
            <a:ext cx="2555426" cy="503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sz="2400" smtClean="0">
                <a:solidFill>
                  <a:schemeClr val="tx1"/>
                </a:solidFill>
              </a:rPr>
              <a:t>Αιτιολογία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3257560"/>
          </a:xfrm>
        </p:spPr>
        <p:txBody>
          <a:bodyPr/>
          <a:lstStyle/>
          <a:p>
            <a:r>
              <a:rPr lang="en-US" sz="2000" dirty="0" smtClean="0"/>
              <a:t>I</a:t>
            </a:r>
            <a:r>
              <a:rPr lang="el-GR" sz="2000" dirty="0" err="1" smtClean="0"/>
              <a:t>ατρογενώς</a:t>
            </a:r>
            <a:r>
              <a:rPr lang="en-US" sz="2000" dirty="0" smtClean="0"/>
              <a:t> (</a:t>
            </a:r>
            <a:r>
              <a:rPr lang="el-GR" sz="2000" dirty="0" smtClean="0"/>
              <a:t>χημειοθεραπεία</a:t>
            </a:r>
            <a:r>
              <a:rPr lang="en-US" sz="2000" dirty="0" smtClean="0"/>
              <a:t>, </a:t>
            </a:r>
            <a:r>
              <a:rPr lang="el-GR" sz="2000" dirty="0" smtClean="0"/>
              <a:t>ακτινοθεραπεία</a:t>
            </a:r>
            <a:r>
              <a:rPr lang="en-US" sz="2000" dirty="0" smtClean="0"/>
              <a:t>, </a:t>
            </a:r>
            <a:r>
              <a:rPr lang="el-GR" sz="2000" dirty="0" err="1" smtClean="0"/>
              <a:t>ωοθηκεκτομία</a:t>
            </a:r>
            <a:r>
              <a:rPr lang="en-US" sz="2000" dirty="0" smtClean="0"/>
              <a:t>)</a:t>
            </a:r>
          </a:p>
          <a:p>
            <a:r>
              <a:rPr lang="el-GR" sz="2000" dirty="0" smtClean="0"/>
              <a:t>Ιδιοπαθής πρόωρη ωοθηκική ανεπάρκεια</a:t>
            </a:r>
            <a:r>
              <a:rPr lang="en-US" sz="2000" dirty="0" smtClean="0"/>
              <a:t> (46,XX </a:t>
            </a:r>
            <a:r>
              <a:rPr lang="el-GR" sz="2000" dirty="0" smtClean="0"/>
              <a:t>διαλείπουσα ωοθηκική λειτουργία</a:t>
            </a:r>
            <a:r>
              <a:rPr lang="en-US" sz="2000" dirty="0" smtClean="0"/>
              <a:t>, 90% </a:t>
            </a:r>
            <a:r>
              <a:rPr lang="el-GR" sz="2000" dirty="0" smtClean="0"/>
              <a:t>των περιπτώσεων</a:t>
            </a:r>
            <a:r>
              <a:rPr lang="en-US" sz="2000" dirty="0" smtClean="0"/>
              <a:t>)</a:t>
            </a:r>
          </a:p>
          <a:p>
            <a:r>
              <a:rPr lang="el-GR" sz="2000" dirty="0" smtClean="0"/>
              <a:t>Ανωμαλίες στο </a:t>
            </a:r>
            <a:r>
              <a:rPr lang="en-US" sz="2000" dirty="0" smtClean="0"/>
              <a:t>X </a:t>
            </a:r>
            <a:r>
              <a:rPr lang="el-GR" sz="2000" dirty="0" smtClean="0"/>
              <a:t>χρωμόσωμα &amp; </a:t>
            </a:r>
            <a:r>
              <a:rPr lang="el-GR" sz="2000" dirty="0" err="1" smtClean="0"/>
              <a:t>αυτοσωματικά</a:t>
            </a:r>
            <a:r>
              <a:rPr lang="el-GR" sz="2000" dirty="0" smtClean="0"/>
              <a:t> χρωμοσώματα</a:t>
            </a:r>
            <a:endParaRPr lang="en-US" sz="2000" dirty="0" smtClean="0"/>
          </a:p>
          <a:p>
            <a:r>
              <a:rPr lang="el-GR" sz="2000" dirty="0" err="1" smtClean="0"/>
              <a:t>Αυτοανοσία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r>
              <a:rPr lang="el-GR" sz="2000" dirty="0" smtClean="0"/>
              <a:t>Διαταραχές στους υποδοχείς των </a:t>
            </a:r>
            <a:r>
              <a:rPr lang="el-GR" sz="2000" dirty="0" err="1" smtClean="0"/>
              <a:t>γοναδοτροφινών</a:t>
            </a:r>
            <a:r>
              <a:rPr lang="el-GR" sz="2000" dirty="0" smtClean="0"/>
              <a:t> &amp; στη </a:t>
            </a:r>
            <a:r>
              <a:rPr lang="el-GR" sz="2000" dirty="0" err="1" smtClean="0"/>
              <a:t>στεροειδογένεση</a:t>
            </a:r>
            <a:r>
              <a:rPr lang="en-US" sz="2000" dirty="0" smtClean="0"/>
              <a:t> </a:t>
            </a:r>
          </a:p>
          <a:p>
            <a:r>
              <a:rPr lang="el-GR" sz="2000" dirty="0" smtClean="0"/>
              <a:t>Σπάνια σύνδρομα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Oval 5"/>
          <p:cNvSpPr>
            <a:spLocks noChangeArrowheads="1"/>
          </p:cNvSpPr>
          <p:nvPr/>
        </p:nvSpPr>
        <p:spPr bwMode="auto">
          <a:xfrm>
            <a:off x="1979789" y="2565401"/>
            <a:ext cx="5113867" cy="1871663"/>
          </a:xfrm>
          <a:prstGeom prst="ellipse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299012" name="AutoShape 4"/>
          <p:cNvSpPr>
            <a:spLocks noChangeArrowheads="1"/>
          </p:cNvSpPr>
          <p:nvPr/>
        </p:nvSpPr>
        <p:spPr bwMode="auto">
          <a:xfrm>
            <a:off x="1835856" y="765175"/>
            <a:ext cx="5041900" cy="1295400"/>
          </a:xfrm>
          <a:prstGeom prst="downArrowCallout">
            <a:avLst>
              <a:gd name="adj1" fmla="val 97304"/>
              <a:gd name="adj2" fmla="val 97304"/>
              <a:gd name="adj3" fmla="val 16667"/>
              <a:gd name="adj4" fmla="val 6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smtClean="0"/>
              <a:t>Πρόωρη ωοθηκική ανεπάρκεια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0089" y="2708275"/>
            <a:ext cx="5462412" cy="17272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l-GR" sz="2400" smtClean="0">
                <a:latin typeface="Book Antiqua" pitchFamily="18" charset="0"/>
              </a:rPr>
              <a:t>συμπτώματα</a:t>
            </a:r>
          </a:p>
          <a:p>
            <a:pPr algn="ctr">
              <a:buFont typeface="Monotype Sorts" pitchFamily="2" charset="2"/>
              <a:buNone/>
            </a:pPr>
            <a:r>
              <a:rPr lang="el-GR" sz="2400" smtClean="0">
                <a:latin typeface="Book Antiqua" pitchFamily="18" charset="0"/>
              </a:rPr>
              <a:t>υπογονιμότητα</a:t>
            </a:r>
          </a:p>
          <a:p>
            <a:pPr algn="ctr">
              <a:buFont typeface="Monotype Sorts" pitchFamily="2" charset="2"/>
              <a:buNone/>
            </a:pPr>
            <a:r>
              <a:rPr lang="el-GR" sz="2400" smtClean="0">
                <a:latin typeface="Book Antiqua" pitchFamily="18" charset="0"/>
              </a:rPr>
              <a:t>μακροχρόνιες επιπτώσεις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0" name="AutoShape 4"/>
          <p:cNvSpPr>
            <a:spLocks noChangeArrowheads="1"/>
          </p:cNvSpPr>
          <p:nvPr/>
        </p:nvSpPr>
        <p:spPr bwMode="auto">
          <a:xfrm>
            <a:off x="900289" y="1628776"/>
            <a:ext cx="7416800" cy="2016125"/>
          </a:xfrm>
          <a:prstGeom prst="downArrowCallout">
            <a:avLst>
              <a:gd name="adj1" fmla="val 91969"/>
              <a:gd name="adj2" fmla="val 91969"/>
              <a:gd name="adj3" fmla="val 16667"/>
              <a:gd name="adj4" fmla="val 6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00213"/>
            <a:ext cx="7772400" cy="1136650"/>
          </a:xfrm>
        </p:spPr>
        <p:txBody>
          <a:bodyPr/>
          <a:lstStyle/>
          <a:p>
            <a:r>
              <a:rPr lang="el-GR" sz="2800" smtClean="0"/>
              <a:t>Συμπτώματα</a:t>
            </a:r>
            <a:br>
              <a:rPr lang="el-GR" sz="2800" smtClean="0"/>
            </a:br>
            <a:r>
              <a:rPr lang="el-GR" sz="2400" smtClean="0"/>
              <a:t>(εξάψεις, νυχτερινές εφιδρώσεις </a:t>
            </a:r>
            <a:br>
              <a:rPr lang="el-GR" sz="2400" smtClean="0"/>
            </a:br>
            <a:r>
              <a:rPr lang="el-GR" sz="2400" smtClean="0"/>
              <a:t>&amp; ατροφία του ουρογεννητικού συστήματος)</a:t>
            </a:r>
          </a:p>
        </p:txBody>
      </p:sp>
      <p:sp>
        <p:nvSpPr>
          <p:cNvPr id="39940" name="Oval 5"/>
          <p:cNvSpPr>
            <a:spLocks noChangeArrowheads="1"/>
          </p:cNvSpPr>
          <p:nvPr/>
        </p:nvSpPr>
        <p:spPr bwMode="auto">
          <a:xfrm>
            <a:off x="1618545" y="4076701"/>
            <a:ext cx="5906911" cy="1800225"/>
          </a:xfrm>
          <a:prstGeom prst="ellipse">
            <a:avLst/>
          </a:prstGeom>
          <a:gradFill rotWithShape="1">
            <a:gsLst>
              <a:gs pos="0">
                <a:srgbClr val="47005E"/>
              </a:gs>
              <a:gs pos="50000">
                <a:srgbClr val="9900CC"/>
              </a:gs>
              <a:gs pos="100000">
                <a:srgbClr val="47005E"/>
              </a:gs>
            </a:gsLst>
            <a:lin ang="5400000" scaled="1"/>
          </a:gradFill>
          <a:ln w="12700">
            <a:solidFill>
              <a:srgbClr val="9900CC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l-GR"/>
              <a:t>ορμονική θεραπεία υποκατάστασης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6172200" y="2819400"/>
            <a:ext cx="990600" cy="2133600"/>
          </a:xfrm>
          <a:prstGeom prst="rect">
            <a:avLst/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371600" y="2819400"/>
            <a:ext cx="4724400" cy="2133600"/>
          </a:xfrm>
          <a:prstGeom prst="rect">
            <a:avLst/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>
            <a:off x="1676400" y="685800"/>
            <a:ext cx="5867400" cy="1295400"/>
          </a:xfrm>
          <a:prstGeom prst="downArrowCallout">
            <a:avLst>
              <a:gd name="adj1" fmla="val 113235"/>
              <a:gd name="adj2" fmla="val 113235"/>
              <a:gd name="adj3" fmla="val 16667"/>
              <a:gd name="adj4" fmla="val 6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1" y="914401"/>
            <a:ext cx="5659967" cy="455613"/>
          </a:xfrm>
        </p:spPr>
        <p:txBody>
          <a:bodyPr/>
          <a:lstStyle/>
          <a:p>
            <a:r>
              <a:rPr lang="el-GR" sz="2400" smtClean="0"/>
              <a:t>Πρώιμη ωοθηκική ανεπάρκεια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2075745" y="2840038"/>
            <a:ext cx="6338711" cy="1968500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l-GR" sz="2400" smtClean="0">
                <a:solidFill>
                  <a:schemeClr val="bg1"/>
                </a:solidFill>
              </a:rPr>
              <a:t>Στεφανιαία νόσο                               1.29 </a:t>
            </a:r>
          </a:p>
          <a:p>
            <a:pPr>
              <a:buClr>
                <a:srgbClr val="FFFF00"/>
              </a:buClr>
            </a:pPr>
            <a:r>
              <a:rPr lang="el-GR" sz="2400" smtClean="0">
                <a:solidFill>
                  <a:schemeClr val="bg1"/>
                </a:solidFill>
              </a:rPr>
              <a:t>αγγειακό εγκεφαλικό επεισόδιο        3.07</a:t>
            </a:r>
          </a:p>
          <a:p>
            <a:pPr>
              <a:buClr>
                <a:srgbClr val="FFFF00"/>
              </a:buClr>
            </a:pPr>
            <a:r>
              <a:rPr lang="el-GR" sz="2400" smtClean="0">
                <a:solidFill>
                  <a:schemeClr val="bg1"/>
                </a:solidFill>
              </a:rPr>
              <a:t>καρκίνο                                             1.83</a:t>
            </a:r>
          </a:p>
          <a:p>
            <a:pPr>
              <a:buClr>
                <a:srgbClr val="FFFF00"/>
              </a:buClr>
            </a:pPr>
            <a:r>
              <a:rPr lang="el-GR" sz="2400" smtClean="0">
                <a:solidFill>
                  <a:schemeClr val="bg1"/>
                </a:solidFill>
              </a:rPr>
              <a:t>ολες τις αιτίες                                    1.95 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429000" y="2085975"/>
            <a:ext cx="2928559" cy="58477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 sz="2800"/>
              <a:t>     </a:t>
            </a:r>
            <a:r>
              <a:rPr lang="el-GR" sz="3200">
                <a:solidFill>
                  <a:schemeClr val="tx2"/>
                </a:solidFill>
              </a:rPr>
              <a:t>θνησιμότητα</a:t>
            </a:r>
            <a:endParaRPr lang="el-GR" sz="2800">
              <a:solidFill>
                <a:schemeClr val="tx2"/>
              </a:solidFill>
            </a:endParaRP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3124200" y="1981200"/>
            <a:ext cx="457200" cy="6096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3276600" y="2133600"/>
            <a:ext cx="457200" cy="609600"/>
          </a:xfrm>
          <a:prstGeom prst="up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324601" y="2438401"/>
            <a:ext cx="518091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RR</a:t>
            </a:r>
            <a:endParaRPr lang="el-GR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786467" y="5214939"/>
            <a:ext cx="5237331" cy="52322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 sz="1400"/>
              <a:t>Snowdon et al. Is early natural menopause a biologic marker of </a:t>
            </a:r>
          </a:p>
          <a:p>
            <a:r>
              <a:rPr lang="el-GR" sz="1400"/>
              <a:t>health and aging? Am J Public Health 1989;79:709-714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514600" y="5181600"/>
            <a:ext cx="4038600" cy="533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50000">
                <a:srgbClr val="000076"/>
              </a:gs>
              <a:gs pos="100000">
                <a:srgbClr val="0000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>
            <a:off x="3200400" y="4114800"/>
            <a:ext cx="2819400" cy="762000"/>
          </a:xfrm>
          <a:prstGeom prst="downArrowCallout">
            <a:avLst>
              <a:gd name="adj1" fmla="val 92500"/>
              <a:gd name="adj2" fmla="val 92500"/>
              <a:gd name="adj3" fmla="val 16667"/>
              <a:gd name="adj4" fmla="val 66667"/>
            </a:avLst>
          </a:prstGeom>
          <a:gradFill rotWithShape="0">
            <a:gsLst>
              <a:gs pos="0">
                <a:srgbClr val="800080"/>
              </a:gs>
              <a:gs pos="100000">
                <a:srgbClr val="3B003B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662532" name="AutoShape 4"/>
          <p:cNvSpPr>
            <a:spLocks noChangeArrowheads="1"/>
          </p:cNvSpPr>
          <p:nvPr/>
        </p:nvSpPr>
        <p:spPr bwMode="auto">
          <a:xfrm>
            <a:off x="1981200" y="3200400"/>
            <a:ext cx="5105400" cy="762000"/>
          </a:xfrm>
          <a:prstGeom prst="downArrowCallout">
            <a:avLst>
              <a:gd name="adj1" fmla="val 167500"/>
              <a:gd name="adj2" fmla="val 167500"/>
              <a:gd name="adj3" fmla="val 16667"/>
              <a:gd name="adj4" fmla="val 6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438400" y="1847851"/>
            <a:ext cx="91440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41990" name="Picture 6" descr="ed_lakatta_15_2_big"/>
          <p:cNvPicPr>
            <a:picLocks noChangeAspect="1" noChangeArrowheads="1"/>
          </p:cNvPicPr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304800" y="263526"/>
            <a:ext cx="38100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071511" y="3276600"/>
            <a:ext cx="383310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>
                <a:latin typeface="Book Antiqua" pitchFamily="18" charset="0"/>
              </a:rPr>
              <a:t>Δυσλειτουργία ενδοθηλίου αγγείων</a:t>
            </a:r>
            <a:endParaRPr lang="en-GB">
              <a:latin typeface="Book Antiqua" pitchFamily="18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148189" y="4114800"/>
            <a:ext cx="220284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>
                <a:latin typeface="Book Antiqua" pitchFamily="18" charset="0"/>
              </a:rPr>
              <a:t>Αρτηριοσκλήρυνση</a:t>
            </a:r>
            <a:endParaRPr lang="en-GB">
              <a:latin typeface="Book Antiqua" pitchFamily="18" charset="0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602089" y="5181601"/>
            <a:ext cx="303159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>
                <a:latin typeface="Book Antiqua" pitchFamily="18" charset="0"/>
              </a:rPr>
              <a:t>Καρδιαγγειακά συμβάματα</a:t>
            </a:r>
            <a:endParaRPr lang="en-GB">
              <a:latin typeface="Book Antiqua" pitchFamily="18" charset="0"/>
            </a:endParaRPr>
          </a:p>
        </p:txBody>
      </p:sp>
      <p:pic>
        <p:nvPicPr>
          <p:cNvPr id="41994" name="Picture 10" descr="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81000"/>
            <a:ext cx="324696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sz="2400" dirty="0" smtClean="0">
                <a:solidFill>
                  <a:schemeClr val="tx1"/>
                </a:solidFill>
              </a:rPr>
              <a:t>Πρώιμη ωοθηκική ανεπάρκεια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857224" y="1571612"/>
            <a:ext cx="7772400" cy="318135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buClr>
                <a:srgbClr val="FFFF00"/>
              </a:buClr>
            </a:pPr>
            <a:r>
              <a:rPr lang="el-GR" sz="2000" dirty="0" smtClean="0"/>
              <a:t>Οι νέες γυναίκες με πρόωρη ωοθηκική ανεπάρκεια παρουσιάζουν σημαντική δυσλειτουργία του ενδοθηλίου των αγγείων</a:t>
            </a:r>
          </a:p>
          <a:p>
            <a:pPr>
              <a:buClr>
                <a:srgbClr val="FFFF00"/>
              </a:buClr>
            </a:pPr>
            <a:endParaRPr lang="el-GR" sz="2000" dirty="0" smtClean="0"/>
          </a:p>
          <a:p>
            <a:pPr>
              <a:buClr>
                <a:srgbClr val="FFFF00"/>
              </a:buClr>
            </a:pPr>
            <a:r>
              <a:rPr lang="el-GR" sz="2000" dirty="0" smtClean="0"/>
              <a:t>Η πρώιμη εμφάνιση της ενδοθηλιακής δυσλειτουργίας ενδεχομένως είναι υπεύθυνη για τον αυξημένο κίνδυνο καρδιαγγειακής νόσου</a:t>
            </a:r>
          </a:p>
          <a:p>
            <a:pPr>
              <a:buClr>
                <a:srgbClr val="FFFF00"/>
              </a:buClr>
            </a:pPr>
            <a:endParaRPr lang="el-GR" sz="2000" dirty="0" smtClean="0"/>
          </a:p>
          <a:p>
            <a:endParaRPr lang="el-GR" sz="2000" dirty="0" smtClean="0"/>
          </a:p>
          <a:p>
            <a:r>
              <a:rPr lang="el-GR" sz="2000" dirty="0" smtClean="0"/>
              <a:t>Η ορμονική θεραπεία</a:t>
            </a:r>
            <a:r>
              <a:rPr lang="en-US" sz="2000" dirty="0" smtClean="0"/>
              <a:t> </a:t>
            </a:r>
            <a:r>
              <a:rPr lang="el-GR" sz="2000" dirty="0" smtClean="0"/>
              <a:t>αναστρέφει την ενδοθηλιακή δυσλειτουργία και επαναφέρει το ενδοθήλιο στη φυσιολογική του κατάσταση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651479" y="6242051"/>
            <a:ext cx="5291833" cy="6155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latin typeface="Book Antiqua" pitchFamily="18" charset="0"/>
              </a:rPr>
              <a:t>Kalantaridou et al. J Clin Endocrinol Metab </a:t>
            </a:r>
            <a:r>
              <a:rPr lang="el-GR" sz="1600">
                <a:latin typeface="Book Antiqua" pitchFamily="18" charset="0"/>
              </a:rPr>
              <a:t>2004;89:3907</a:t>
            </a:r>
          </a:p>
          <a:p>
            <a:endParaRPr lang="el-GR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1814689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5" name="Object 1027"/>
          <p:cNvGraphicFramePr>
            <a:graphicFrameLocks noChangeAspect="1"/>
          </p:cNvGraphicFramePr>
          <p:nvPr/>
        </p:nvGraphicFramePr>
        <p:xfrm>
          <a:off x="1246012" y="2438400"/>
          <a:ext cx="6499578" cy="3713163"/>
        </p:xfrm>
        <a:graphic>
          <a:graphicData uri="http://schemas.openxmlformats.org/presentationml/2006/ole">
            <p:oleObj spid="_x0000_s1026" name="Photo Editor Photo" r:id="rId5" imgW="5038095" imgH="2715004" progId="">
              <p:embed/>
            </p:oleObj>
          </a:graphicData>
        </a:graphic>
      </p:graphicFrame>
      <p:sp>
        <p:nvSpPr>
          <p:cNvPr id="44036" name="Text Box 1028"/>
          <p:cNvSpPr txBox="1">
            <a:spLocks noChangeArrowheads="1"/>
          </p:cNvSpPr>
          <p:nvPr/>
        </p:nvSpPr>
        <p:spPr bwMode="auto">
          <a:xfrm>
            <a:off x="2270478" y="874713"/>
            <a:ext cx="585948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charset="0"/>
              </a:rPr>
              <a:t>The effects of estrogen on atherosclerotic process</a:t>
            </a:r>
          </a:p>
          <a:p>
            <a:r>
              <a:rPr lang="en-US" sz="2000" dirty="0">
                <a:latin typeface="Arial" charset="0"/>
              </a:rPr>
              <a:t>depend on the state of vascular pathology </a:t>
            </a:r>
            <a:endParaRPr lang="en-GB" sz="2000" dirty="0">
              <a:latin typeface="Arial" charset="0"/>
            </a:endParaRPr>
          </a:p>
        </p:txBody>
      </p:sp>
      <p:sp>
        <p:nvSpPr>
          <p:cNvPr id="44037" name="Text Box 1029"/>
          <p:cNvSpPr txBox="1">
            <a:spLocks noChangeArrowheads="1"/>
          </p:cNvSpPr>
          <p:nvPr/>
        </p:nvSpPr>
        <p:spPr bwMode="auto">
          <a:xfrm>
            <a:off x="1603023" y="1981200"/>
            <a:ext cx="584006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</a:rPr>
              <a:t>Beneficial effects of HT            Harmful effects of HT</a:t>
            </a:r>
            <a:endParaRPr lang="en-GB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4038" name="Line 1030"/>
          <p:cNvSpPr>
            <a:spLocks noChangeShapeType="1"/>
          </p:cNvSpPr>
          <p:nvPr/>
        </p:nvSpPr>
        <p:spPr bwMode="auto">
          <a:xfrm flipH="1">
            <a:off x="3657600" y="1524000"/>
            <a:ext cx="838200" cy="381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stealth" w="med" len="med"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44039" name="Line 1031"/>
          <p:cNvSpPr>
            <a:spLocks noChangeShapeType="1"/>
          </p:cNvSpPr>
          <p:nvPr/>
        </p:nvSpPr>
        <p:spPr bwMode="auto">
          <a:xfrm>
            <a:off x="4495800" y="1524000"/>
            <a:ext cx="762000" cy="381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stealth" w="med" len="med"/>
          </a:ln>
        </p:spPr>
        <p:txBody>
          <a:bodyPr wrap="none">
            <a:spAutoFit/>
          </a:bodyPr>
          <a:lstStyle/>
          <a:p>
            <a:endParaRPr lang="el-GR"/>
          </a:p>
        </p:txBody>
      </p:sp>
      <p:sp>
        <p:nvSpPr>
          <p:cNvPr id="44040" name="Text Box 1032"/>
          <p:cNvSpPr txBox="1">
            <a:spLocks noChangeArrowheads="1"/>
          </p:cNvSpPr>
          <p:nvPr/>
        </p:nvSpPr>
        <p:spPr bwMode="auto">
          <a:xfrm>
            <a:off x="1223434" y="6186488"/>
            <a:ext cx="6604693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Book Antiqua" pitchFamily="18" charset="0"/>
              </a:rPr>
              <a:t>Kalantaridou et al. Trends Endocrinol Metab 2006;17:101</a:t>
            </a:r>
            <a:endParaRPr lang="en-GB" sz="2000">
              <a:latin typeface="Book Antiqua" pitchFamily="18" charset="0"/>
            </a:endParaRPr>
          </a:p>
          <a:p>
            <a:endParaRPr lang="en-GB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sz="2400" dirty="0" smtClean="0">
                <a:solidFill>
                  <a:schemeClr val="tx1"/>
                </a:solidFill>
              </a:rPr>
              <a:t>Σεξουαλικότητα σε </a:t>
            </a:r>
            <a:r>
              <a:rPr lang="en-US" sz="2400" dirty="0" smtClean="0">
                <a:solidFill>
                  <a:schemeClr val="tx1"/>
                </a:solidFill>
              </a:rPr>
              <a:t>46,XX POI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847145" y="1181101"/>
            <a:ext cx="91440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46084" name="Freeform 4"/>
          <p:cNvSpPr>
            <a:spLocks/>
          </p:cNvSpPr>
          <p:nvPr/>
        </p:nvSpPr>
        <p:spPr bwMode="auto">
          <a:xfrm>
            <a:off x="2717801" y="5103813"/>
            <a:ext cx="3214511" cy="42862"/>
          </a:xfrm>
          <a:custGeom>
            <a:avLst/>
            <a:gdLst>
              <a:gd name="T0" fmla="*/ 0 w 2025"/>
              <a:gd name="T1" fmla="*/ 2147483647 h 27"/>
              <a:gd name="T2" fmla="*/ 2147483647 w 2025"/>
              <a:gd name="T3" fmla="*/ 0 h 27"/>
              <a:gd name="T4" fmla="*/ 2147483647 w 2025"/>
              <a:gd name="T5" fmla="*/ 0 h 27"/>
              <a:gd name="T6" fmla="*/ 2147483647 w 2025"/>
              <a:gd name="T7" fmla="*/ 2147483647 h 27"/>
              <a:gd name="T8" fmla="*/ 0 w 2025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25"/>
              <a:gd name="T16" fmla="*/ 0 h 27"/>
              <a:gd name="T17" fmla="*/ 2025 w 2025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25" h="27">
                <a:moveTo>
                  <a:pt x="0" y="27"/>
                </a:moveTo>
                <a:lnTo>
                  <a:pt x="34" y="0"/>
                </a:lnTo>
                <a:lnTo>
                  <a:pt x="2025" y="0"/>
                </a:lnTo>
                <a:lnTo>
                  <a:pt x="1992" y="27"/>
                </a:lnTo>
                <a:lnTo>
                  <a:pt x="0" y="2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85" name="Freeform 5"/>
          <p:cNvSpPr>
            <a:spLocks/>
          </p:cNvSpPr>
          <p:nvPr/>
        </p:nvSpPr>
        <p:spPr bwMode="auto">
          <a:xfrm>
            <a:off x="2717801" y="1954213"/>
            <a:ext cx="53622" cy="3192462"/>
          </a:xfrm>
          <a:custGeom>
            <a:avLst/>
            <a:gdLst>
              <a:gd name="T0" fmla="*/ 0 w 34"/>
              <a:gd name="T1" fmla="*/ 2147483647 h 2011"/>
              <a:gd name="T2" fmla="*/ 0 w 34"/>
              <a:gd name="T3" fmla="*/ 2147483647 h 2011"/>
              <a:gd name="T4" fmla="*/ 2147483647 w 34"/>
              <a:gd name="T5" fmla="*/ 0 h 2011"/>
              <a:gd name="T6" fmla="*/ 2147483647 w 34"/>
              <a:gd name="T7" fmla="*/ 2147483647 h 2011"/>
              <a:gd name="T8" fmla="*/ 0 w 34"/>
              <a:gd name="T9" fmla="*/ 2147483647 h 20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2011"/>
              <a:gd name="T17" fmla="*/ 34 w 34"/>
              <a:gd name="T18" fmla="*/ 2011 h 20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2011">
                <a:moveTo>
                  <a:pt x="0" y="2011"/>
                </a:moveTo>
                <a:lnTo>
                  <a:pt x="0" y="27"/>
                </a:lnTo>
                <a:lnTo>
                  <a:pt x="34" y="0"/>
                </a:lnTo>
                <a:lnTo>
                  <a:pt x="34" y="1984"/>
                </a:lnTo>
                <a:lnTo>
                  <a:pt x="0" y="2011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2771422" y="1954213"/>
            <a:ext cx="3160889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2717801" y="5103813"/>
            <a:ext cx="3214511" cy="42862"/>
          </a:xfrm>
          <a:custGeom>
            <a:avLst/>
            <a:gdLst>
              <a:gd name="T0" fmla="*/ 0 w 300"/>
              <a:gd name="T1" fmla="*/ 2147483647 h 4"/>
              <a:gd name="T2" fmla="*/ 2147483647 w 300"/>
              <a:gd name="T3" fmla="*/ 0 h 4"/>
              <a:gd name="T4" fmla="*/ 2147483647 w 300"/>
              <a:gd name="T5" fmla="*/ 0 h 4"/>
              <a:gd name="T6" fmla="*/ 0 60000 65536"/>
              <a:gd name="T7" fmla="*/ 0 60000 65536"/>
              <a:gd name="T8" fmla="*/ 0 60000 65536"/>
              <a:gd name="T9" fmla="*/ 0 w 300"/>
              <a:gd name="T10" fmla="*/ 0 h 4"/>
              <a:gd name="T11" fmla="*/ 300 w 30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4">
                <a:moveTo>
                  <a:pt x="0" y="4"/>
                </a:moveTo>
                <a:lnTo>
                  <a:pt x="5" y="0"/>
                </a:lnTo>
                <a:lnTo>
                  <a:pt x="300" y="0"/>
                </a:lnTo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88" name="Freeform 8"/>
          <p:cNvSpPr>
            <a:spLocks/>
          </p:cNvSpPr>
          <p:nvPr/>
        </p:nvSpPr>
        <p:spPr bwMode="auto">
          <a:xfrm>
            <a:off x="2717801" y="4578351"/>
            <a:ext cx="3214511" cy="42863"/>
          </a:xfrm>
          <a:custGeom>
            <a:avLst/>
            <a:gdLst>
              <a:gd name="T0" fmla="*/ 0 w 300"/>
              <a:gd name="T1" fmla="*/ 2147483647 h 4"/>
              <a:gd name="T2" fmla="*/ 2147483647 w 300"/>
              <a:gd name="T3" fmla="*/ 0 h 4"/>
              <a:gd name="T4" fmla="*/ 2147483647 w 300"/>
              <a:gd name="T5" fmla="*/ 0 h 4"/>
              <a:gd name="T6" fmla="*/ 0 60000 65536"/>
              <a:gd name="T7" fmla="*/ 0 60000 65536"/>
              <a:gd name="T8" fmla="*/ 0 60000 65536"/>
              <a:gd name="T9" fmla="*/ 0 w 300"/>
              <a:gd name="T10" fmla="*/ 0 h 4"/>
              <a:gd name="T11" fmla="*/ 300 w 30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4">
                <a:moveTo>
                  <a:pt x="0" y="4"/>
                </a:moveTo>
                <a:lnTo>
                  <a:pt x="5" y="0"/>
                </a:lnTo>
                <a:lnTo>
                  <a:pt x="300" y="0"/>
                </a:lnTo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717801" y="4054475"/>
            <a:ext cx="3214511" cy="42863"/>
          </a:xfrm>
          <a:custGeom>
            <a:avLst/>
            <a:gdLst>
              <a:gd name="T0" fmla="*/ 0 w 300"/>
              <a:gd name="T1" fmla="*/ 2147483647 h 4"/>
              <a:gd name="T2" fmla="*/ 2147483647 w 300"/>
              <a:gd name="T3" fmla="*/ 0 h 4"/>
              <a:gd name="T4" fmla="*/ 2147483647 w 300"/>
              <a:gd name="T5" fmla="*/ 0 h 4"/>
              <a:gd name="T6" fmla="*/ 0 60000 65536"/>
              <a:gd name="T7" fmla="*/ 0 60000 65536"/>
              <a:gd name="T8" fmla="*/ 0 60000 65536"/>
              <a:gd name="T9" fmla="*/ 0 w 300"/>
              <a:gd name="T10" fmla="*/ 0 h 4"/>
              <a:gd name="T11" fmla="*/ 300 w 30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4">
                <a:moveTo>
                  <a:pt x="0" y="4"/>
                </a:moveTo>
                <a:lnTo>
                  <a:pt x="5" y="0"/>
                </a:lnTo>
                <a:lnTo>
                  <a:pt x="300" y="0"/>
                </a:lnTo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0" name="Freeform 10"/>
          <p:cNvSpPr>
            <a:spLocks/>
          </p:cNvSpPr>
          <p:nvPr/>
        </p:nvSpPr>
        <p:spPr bwMode="auto">
          <a:xfrm>
            <a:off x="2717801" y="3529013"/>
            <a:ext cx="3214511" cy="42862"/>
          </a:xfrm>
          <a:custGeom>
            <a:avLst/>
            <a:gdLst>
              <a:gd name="T0" fmla="*/ 0 w 300"/>
              <a:gd name="T1" fmla="*/ 2147483647 h 4"/>
              <a:gd name="T2" fmla="*/ 2147483647 w 300"/>
              <a:gd name="T3" fmla="*/ 0 h 4"/>
              <a:gd name="T4" fmla="*/ 2147483647 w 300"/>
              <a:gd name="T5" fmla="*/ 0 h 4"/>
              <a:gd name="T6" fmla="*/ 0 60000 65536"/>
              <a:gd name="T7" fmla="*/ 0 60000 65536"/>
              <a:gd name="T8" fmla="*/ 0 60000 65536"/>
              <a:gd name="T9" fmla="*/ 0 w 300"/>
              <a:gd name="T10" fmla="*/ 0 h 4"/>
              <a:gd name="T11" fmla="*/ 300 w 30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4">
                <a:moveTo>
                  <a:pt x="0" y="4"/>
                </a:moveTo>
                <a:lnTo>
                  <a:pt x="5" y="0"/>
                </a:lnTo>
                <a:lnTo>
                  <a:pt x="300" y="0"/>
                </a:lnTo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2717801" y="3003551"/>
            <a:ext cx="3214511" cy="42863"/>
          </a:xfrm>
          <a:custGeom>
            <a:avLst/>
            <a:gdLst>
              <a:gd name="T0" fmla="*/ 0 w 300"/>
              <a:gd name="T1" fmla="*/ 2147483647 h 4"/>
              <a:gd name="T2" fmla="*/ 2147483647 w 300"/>
              <a:gd name="T3" fmla="*/ 0 h 4"/>
              <a:gd name="T4" fmla="*/ 2147483647 w 300"/>
              <a:gd name="T5" fmla="*/ 0 h 4"/>
              <a:gd name="T6" fmla="*/ 0 60000 65536"/>
              <a:gd name="T7" fmla="*/ 0 60000 65536"/>
              <a:gd name="T8" fmla="*/ 0 60000 65536"/>
              <a:gd name="T9" fmla="*/ 0 w 300"/>
              <a:gd name="T10" fmla="*/ 0 h 4"/>
              <a:gd name="T11" fmla="*/ 300 w 30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4">
                <a:moveTo>
                  <a:pt x="0" y="4"/>
                </a:moveTo>
                <a:lnTo>
                  <a:pt x="5" y="0"/>
                </a:lnTo>
                <a:lnTo>
                  <a:pt x="300" y="0"/>
                </a:lnTo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2717801" y="2478088"/>
            <a:ext cx="3214511" cy="42862"/>
          </a:xfrm>
          <a:custGeom>
            <a:avLst/>
            <a:gdLst>
              <a:gd name="T0" fmla="*/ 0 w 300"/>
              <a:gd name="T1" fmla="*/ 2147483647 h 4"/>
              <a:gd name="T2" fmla="*/ 2147483647 w 300"/>
              <a:gd name="T3" fmla="*/ 0 h 4"/>
              <a:gd name="T4" fmla="*/ 2147483647 w 300"/>
              <a:gd name="T5" fmla="*/ 0 h 4"/>
              <a:gd name="T6" fmla="*/ 0 60000 65536"/>
              <a:gd name="T7" fmla="*/ 0 60000 65536"/>
              <a:gd name="T8" fmla="*/ 0 60000 65536"/>
              <a:gd name="T9" fmla="*/ 0 w 300"/>
              <a:gd name="T10" fmla="*/ 0 h 4"/>
              <a:gd name="T11" fmla="*/ 300 w 30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4">
                <a:moveTo>
                  <a:pt x="0" y="4"/>
                </a:moveTo>
                <a:lnTo>
                  <a:pt x="5" y="0"/>
                </a:lnTo>
                <a:lnTo>
                  <a:pt x="300" y="0"/>
                </a:lnTo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2717801" y="1954213"/>
            <a:ext cx="3214511" cy="42862"/>
          </a:xfrm>
          <a:custGeom>
            <a:avLst/>
            <a:gdLst>
              <a:gd name="T0" fmla="*/ 0 w 300"/>
              <a:gd name="T1" fmla="*/ 2147483647 h 4"/>
              <a:gd name="T2" fmla="*/ 2147483647 w 300"/>
              <a:gd name="T3" fmla="*/ 0 h 4"/>
              <a:gd name="T4" fmla="*/ 2147483647 w 300"/>
              <a:gd name="T5" fmla="*/ 0 h 4"/>
              <a:gd name="T6" fmla="*/ 0 60000 65536"/>
              <a:gd name="T7" fmla="*/ 0 60000 65536"/>
              <a:gd name="T8" fmla="*/ 0 60000 65536"/>
              <a:gd name="T9" fmla="*/ 0 w 300"/>
              <a:gd name="T10" fmla="*/ 0 h 4"/>
              <a:gd name="T11" fmla="*/ 300 w 300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4">
                <a:moveTo>
                  <a:pt x="0" y="4"/>
                </a:moveTo>
                <a:lnTo>
                  <a:pt x="5" y="0"/>
                </a:lnTo>
                <a:lnTo>
                  <a:pt x="300" y="0"/>
                </a:lnTo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4" name="Freeform 14"/>
          <p:cNvSpPr>
            <a:spLocks/>
          </p:cNvSpPr>
          <p:nvPr/>
        </p:nvSpPr>
        <p:spPr bwMode="auto">
          <a:xfrm>
            <a:off x="2717801" y="5103813"/>
            <a:ext cx="3214511" cy="42862"/>
          </a:xfrm>
          <a:custGeom>
            <a:avLst/>
            <a:gdLst>
              <a:gd name="T0" fmla="*/ 2147483647 w 2025"/>
              <a:gd name="T1" fmla="*/ 0 h 27"/>
              <a:gd name="T2" fmla="*/ 2147483647 w 2025"/>
              <a:gd name="T3" fmla="*/ 2147483647 h 27"/>
              <a:gd name="T4" fmla="*/ 0 w 2025"/>
              <a:gd name="T5" fmla="*/ 2147483647 h 27"/>
              <a:gd name="T6" fmla="*/ 2147483647 w 2025"/>
              <a:gd name="T7" fmla="*/ 0 h 27"/>
              <a:gd name="T8" fmla="*/ 2147483647 w 2025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25"/>
              <a:gd name="T16" fmla="*/ 0 h 27"/>
              <a:gd name="T17" fmla="*/ 2025 w 2025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25" h="27">
                <a:moveTo>
                  <a:pt x="2025" y="0"/>
                </a:moveTo>
                <a:lnTo>
                  <a:pt x="1992" y="27"/>
                </a:lnTo>
                <a:lnTo>
                  <a:pt x="0" y="27"/>
                </a:lnTo>
                <a:lnTo>
                  <a:pt x="34" y="0"/>
                </a:lnTo>
                <a:lnTo>
                  <a:pt x="2025" y="0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5" name="Freeform 15"/>
          <p:cNvSpPr>
            <a:spLocks/>
          </p:cNvSpPr>
          <p:nvPr/>
        </p:nvSpPr>
        <p:spPr bwMode="auto">
          <a:xfrm>
            <a:off x="2717801" y="1954213"/>
            <a:ext cx="53622" cy="3192462"/>
          </a:xfrm>
          <a:custGeom>
            <a:avLst/>
            <a:gdLst>
              <a:gd name="T0" fmla="*/ 0 w 34"/>
              <a:gd name="T1" fmla="*/ 2147483647 h 2011"/>
              <a:gd name="T2" fmla="*/ 0 w 34"/>
              <a:gd name="T3" fmla="*/ 2147483647 h 2011"/>
              <a:gd name="T4" fmla="*/ 2147483647 w 34"/>
              <a:gd name="T5" fmla="*/ 0 h 2011"/>
              <a:gd name="T6" fmla="*/ 2147483647 w 34"/>
              <a:gd name="T7" fmla="*/ 2147483647 h 2011"/>
              <a:gd name="T8" fmla="*/ 0 w 34"/>
              <a:gd name="T9" fmla="*/ 2147483647 h 20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2011"/>
              <a:gd name="T17" fmla="*/ 34 w 34"/>
              <a:gd name="T18" fmla="*/ 2011 h 20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2011">
                <a:moveTo>
                  <a:pt x="0" y="2011"/>
                </a:moveTo>
                <a:lnTo>
                  <a:pt x="0" y="27"/>
                </a:lnTo>
                <a:lnTo>
                  <a:pt x="34" y="0"/>
                </a:lnTo>
                <a:lnTo>
                  <a:pt x="34" y="1984"/>
                </a:lnTo>
                <a:lnTo>
                  <a:pt x="0" y="2011"/>
                </a:lnTo>
                <a:close/>
              </a:path>
            </a:pathLst>
          </a:cu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771422" y="1954213"/>
            <a:ext cx="3160889" cy="3149600"/>
          </a:xfrm>
          <a:prstGeom prst="rect">
            <a:avLst/>
          </a:prstGeom>
          <a:noFill/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7" name="Freeform 17"/>
          <p:cNvSpPr>
            <a:spLocks/>
          </p:cNvSpPr>
          <p:nvPr/>
        </p:nvSpPr>
        <p:spPr bwMode="auto">
          <a:xfrm>
            <a:off x="3811412" y="2317751"/>
            <a:ext cx="63500" cy="2828925"/>
          </a:xfrm>
          <a:custGeom>
            <a:avLst/>
            <a:gdLst>
              <a:gd name="T0" fmla="*/ 0 w 40"/>
              <a:gd name="T1" fmla="*/ 2147483647 h 1782"/>
              <a:gd name="T2" fmla="*/ 0 w 40"/>
              <a:gd name="T3" fmla="*/ 2147483647 h 1782"/>
              <a:gd name="T4" fmla="*/ 2147483647 w 40"/>
              <a:gd name="T5" fmla="*/ 0 h 1782"/>
              <a:gd name="T6" fmla="*/ 2147483647 w 40"/>
              <a:gd name="T7" fmla="*/ 2147483647 h 1782"/>
              <a:gd name="T8" fmla="*/ 0 w 40"/>
              <a:gd name="T9" fmla="*/ 2147483647 h 17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1782"/>
              <a:gd name="T17" fmla="*/ 40 w 40"/>
              <a:gd name="T18" fmla="*/ 1782 h 17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1782">
                <a:moveTo>
                  <a:pt x="0" y="1782"/>
                </a:moveTo>
                <a:lnTo>
                  <a:pt x="0" y="27"/>
                </a:lnTo>
                <a:lnTo>
                  <a:pt x="40" y="0"/>
                </a:lnTo>
                <a:lnTo>
                  <a:pt x="40" y="1755"/>
                </a:lnTo>
                <a:lnTo>
                  <a:pt x="0" y="1782"/>
                </a:lnTo>
                <a:close/>
              </a:path>
            </a:pathLst>
          </a:custGeom>
          <a:solidFill>
            <a:srgbClr val="801A4D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3640667" y="2360613"/>
            <a:ext cx="170745" cy="2786062"/>
          </a:xfrm>
          <a:prstGeom prst="rect">
            <a:avLst/>
          </a:prstGeom>
          <a:solidFill>
            <a:srgbClr val="FF3399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099" name="Freeform 19"/>
          <p:cNvSpPr>
            <a:spLocks/>
          </p:cNvSpPr>
          <p:nvPr/>
        </p:nvSpPr>
        <p:spPr bwMode="auto">
          <a:xfrm>
            <a:off x="3640667" y="2317751"/>
            <a:ext cx="234244" cy="42863"/>
          </a:xfrm>
          <a:custGeom>
            <a:avLst/>
            <a:gdLst>
              <a:gd name="T0" fmla="*/ 2147483647 w 148"/>
              <a:gd name="T1" fmla="*/ 2147483647 h 27"/>
              <a:gd name="T2" fmla="*/ 2147483647 w 148"/>
              <a:gd name="T3" fmla="*/ 0 h 27"/>
              <a:gd name="T4" fmla="*/ 2147483647 w 148"/>
              <a:gd name="T5" fmla="*/ 0 h 27"/>
              <a:gd name="T6" fmla="*/ 0 w 148"/>
              <a:gd name="T7" fmla="*/ 2147483647 h 27"/>
              <a:gd name="T8" fmla="*/ 2147483647 w 148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27"/>
              <a:gd name="T17" fmla="*/ 148 w 148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27">
                <a:moveTo>
                  <a:pt x="108" y="27"/>
                </a:moveTo>
                <a:lnTo>
                  <a:pt x="148" y="0"/>
                </a:lnTo>
                <a:lnTo>
                  <a:pt x="34" y="0"/>
                </a:lnTo>
                <a:lnTo>
                  <a:pt x="0" y="27"/>
                </a:lnTo>
                <a:lnTo>
                  <a:pt x="108" y="27"/>
                </a:lnTo>
                <a:close/>
              </a:path>
            </a:pathLst>
          </a:custGeom>
          <a:solidFill>
            <a:srgbClr val="BF2673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0" name="Freeform 20"/>
          <p:cNvSpPr>
            <a:spLocks/>
          </p:cNvSpPr>
          <p:nvPr/>
        </p:nvSpPr>
        <p:spPr bwMode="auto">
          <a:xfrm>
            <a:off x="5569656" y="2843213"/>
            <a:ext cx="63500" cy="2303462"/>
          </a:xfrm>
          <a:custGeom>
            <a:avLst/>
            <a:gdLst>
              <a:gd name="T0" fmla="*/ 0 w 40"/>
              <a:gd name="T1" fmla="*/ 2147483647 h 1451"/>
              <a:gd name="T2" fmla="*/ 0 w 40"/>
              <a:gd name="T3" fmla="*/ 2147483647 h 1451"/>
              <a:gd name="T4" fmla="*/ 2147483647 w 40"/>
              <a:gd name="T5" fmla="*/ 0 h 1451"/>
              <a:gd name="T6" fmla="*/ 2147483647 w 40"/>
              <a:gd name="T7" fmla="*/ 2147483647 h 1451"/>
              <a:gd name="T8" fmla="*/ 0 w 40"/>
              <a:gd name="T9" fmla="*/ 2147483647 h 1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1451"/>
              <a:gd name="T17" fmla="*/ 40 w 40"/>
              <a:gd name="T18" fmla="*/ 1451 h 1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1451">
                <a:moveTo>
                  <a:pt x="0" y="1451"/>
                </a:moveTo>
                <a:lnTo>
                  <a:pt x="0" y="27"/>
                </a:lnTo>
                <a:lnTo>
                  <a:pt x="40" y="0"/>
                </a:lnTo>
                <a:lnTo>
                  <a:pt x="40" y="1424"/>
                </a:lnTo>
                <a:lnTo>
                  <a:pt x="0" y="1451"/>
                </a:lnTo>
                <a:close/>
              </a:path>
            </a:pathLst>
          </a:custGeom>
          <a:solidFill>
            <a:srgbClr val="006666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5397501" y="2886075"/>
            <a:ext cx="172156" cy="2260600"/>
          </a:xfrm>
          <a:prstGeom prst="rect">
            <a:avLst/>
          </a:prstGeom>
          <a:solidFill>
            <a:srgbClr val="00CCCC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2" name="Freeform 22"/>
          <p:cNvSpPr>
            <a:spLocks/>
          </p:cNvSpPr>
          <p:nvPr/>
        </p:nvSpPr>
        <p:spPr bwMode="auto">
          <a:xfrm>
            <a:off x="5397501" y="2843213"/>
            <a:ext cx="234244" cy="42862"/>
          </a:xfrm>
          <a:custGeom>
            <a:avLst/>
            <a:gdLst>
              <a:gd name="T0" fmla="*/ 2147483647 w 148"/>
              <a:gd name="T1" fmla="*/ 2147483647 h 27"/>
              <a:gd name="T2" fmla="*/ 2147483647 w 148"/>
              <a:gd name="T3" fmla="*/ 0 h 27"/>
              <a:gd name="T4" fmla="*/ 2147483647 w 148"/>
              <a:gd name="T5" fmla="*/ 0 h 27"/>
              <a:gd name="T6" fmla="*/ 0 w 148"/>
              <a:gd name="T7" fmla="*/ 2147483647 h 27"/>
              <a:gd name="T8" fmla="*/ 2147483647 w 148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27"/>
              <a:gd name="T17" fmla="*/ 148 w 148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27">
                <a:moveTo>
                  <a:pt x="108" y="27"/>
                </a:moveTo>
                <a:lnTo>
                  <a:pt x="148" y="0"/>
                </a:lnTo>
                <a:lnTo>
                  <a:pt x="34" y="0"/>
                </a:lnTo>
                <a:lnTo>
                  <a:pt x="0" y="27"/>
                </a:lnTo>
                <a:lnTo>
                  <a:pt x="108" y="27"/>
                </a:lnTo>
                <a:close/>
              </a:path>
            </a:pathLst>
          </a:custGeom>
          <a:solidFill>
            <a:srgbClr val="009999"/>
          </a:solidFill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 flipV="1">
            <a:off x="2717800" y="1997075"/>
            <a:ext cx="1412" cy="3149600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 flipH="1">
            <a:off x="2665590" y="5146675"/>
            <a:ext cx="52211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 flipH="1">
            <a:off x="2665590" y="4621214"/>
            <a:ext cx="52211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6" name="Line 26"/>
          <p:cNvSpPr>
            <a:spLocks noChangeShapeType="1"/>
          </p:cNvSpPr>
          <p:nvPr/>
        </p:nvSpPr>
        <p:spPr bwMode="auto">
          <a:xfrm flipH="1">
            <a:off x="2665590" y="4097339"/>
            <a:ext cx="52211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7" name="Line 27"/>
          <p:cNvSpPr>
            <a:spLocks noChangeShapeType="1"/>
          </p:cNvSpPr>
          <p:nvPr/>
        </p:nvSpPr>
        <p:spPr bwMode="auto">
          <a:xfrm flipH="1">
            <a:off x="2665590" y="3571875"/>
            <a:ext cx="52211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8" name="Line 28"/>
          <p:cNvSpPr>
            <a:spLocks noChangeShapeType="1"/>
          </p:cNvSpPr>
          <p:nvPr/>
        </p:nvSpPr>
        <p:spPr bwMode="auto">
          <a:xfrm flipH="1">
            <a:off x="2665590" y="3046414"/>
            <a:ext cx="52211" cy="1587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 flipH="1">
            <a:off x="2665590" y="2520950"/>
            <a:ext cx="52211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10" name="Line 30"/>
          <p:cNvSpPr>
            <a:spLocks noChangeShapeType="1"/>
          </p:cNvSpPr>
          <p:nvPr/>
        </p:nvSpPr>
        <p:spPr bwMode="auto">
          <a:xfrm flipH="1">
            <a:off x="2665590" y="1997075"/>
            <a:ext cx="52211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11" name="Rectangle 31"/>
          <p:cNvSpPr>
            <a:spLocks noChangeArrowheads="1"/>
          </p:cNvSpPr>
          <p:nvPr/>
        </p:nvSpPr>
        <p:spPr bwMode="auto">
          <a:xfrm>
            <a:off x="2482145" y="4997451"/>
            <a:ext cx="142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2343856" y="4471989"/>
            <a:ext cx="285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 charset="0"/>
              </a:rPr>
              <a:t>10</a:t>
            </a:r>
            <a:endParaRPr lang="en-GB"/>
          </a:p>
        </p:txBody>
      </p:sp>
      <p:sp>
        <p:nvSpPr>
          <p:cNvPr id="46113" name="Rectangle 33"/>
          <p:cNvSpPr>
            <a:spLocks noChangeArrowheads="1"/>
          </p:cNvSpPr>
          <p:nvPr/>
        </p:nvSpPr>
        <p:spPr bwMode="auto">
          <a:xfrm>
            <a:off x="2343856" y="3946526"/>
            <a:ext cx="285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 charset="0"/>
              </a:rPr>
              <a:t>20</a:t>
            </a:r>
            <a:endParaRPr lang="en-GB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2343856" y="3421063"/>
            <a:ext cx="285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 charset="0"/>
              </a:rPr>
              <a:t>30</a:t>
            </a:r>
            <a:endParaRPr lang="en-GB"/>
          </a:p>
        </p:txBody>
      </p:sp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2343856" y="2897189"/>
            <a:ext cx="285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 charset="0"/>
              </a:rPr>
              <a:t>40</a:t>
            </a:r>
            <a:endParaRPr lang="en-GB"/>
          </a:p>
        </p:txBody>
      </p:sp>
      <p:sp>
        <p:nvSpPr>
          <p:cNvPr id="46116" name="Rectangle 36"/>
          <p:cNvSpPr>
            <a:spLocks noChangeArrowheads="1"/>
          </p:cNvSpPr>
          <p:nvPr/>
        </p:nvSpPr>
        <p:spPr bwMode="auto">
          <a:xfrm>
            <a:off x="2343856" y="2371726"/>
            <a:ext cx="285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 charset="0"/>
              </a:rPr>
              <a:t>50</a:t>
            </a:r>
            <a:endParaRPr lang="en-GB"/>
          </a:p>
        </p:txBody>
      </p:sp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2343856" y="1846264"/>
            <a:ext cx="285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2000" b="1">
                <a:solidFill>
                  <a:srgbClr val="FFFFFF"/>
                </a:solidFill>
                <a:latin typeface="Arial" charset="0"/>
              </a:rPr>
              <a:t>60</a:t>
            </a:r>
            <a:endParaRPr lang="en-GB"/>
          </a:p>
        </p:txBody>
      </p:sp>
      <p:sp>
        <p:nvSpPr>
          <p:cNvPr id="46118" name="Line 38"/>
          <p:cNvSpPr>
            <a:spLocks noChangeShapeType="1"/>
          </p:cNvSpPr>
          <p:nvPr/>
        </p:nvSpPr>
        <p:spPr bwMode="auto">
          <a:xfrm>
            <a:off x="2717800" y="5146675"/>
            <a:ext cx="3162300" cy="1588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19" name="Line 39"/>
          <p:cNvSpPr>
            <a:spLocks noChangeShapeType="1"/>
          </p:cNvSpPr>
          <p:nvPr/>
        </p:nvSpPr>
        <p:spPr bwMode="auto">
          <a:xfrm>
            <a:off x="2717800" y="5146676"/>
            <a:ext cx="1412" cy="53975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20" name="Line 40"/>
          <p:cNvSpPr>
            <a:spLocks noChangeShapeType="1"/>
          </p:cNvSpPr>
          <p:nvPr/>
        </p:nvSpPr>
        <p:spPr bwMode="auto">
          <a:xfrm>
            <a:off x="3512256" y="5146676"/>
            <a:ext cx="1411" cy="53975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21" name="Line 41"/>
          <p:cNvSpPr>
            <a:spLocks noChangeShapeType="1"/>
          </p:cNvSpPr>
          <p:nvPr/>
        </p:nvSpPr>
        <p:spPr bwMode="auto">
          <a:xfrm>
            <a:off x="4294012" y="5146676"/>
            <a:ext cx="1411" cy="53975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22" name="Line 42"/>
          <p:cNvSpPr>
            <a:spLocks noChangeShapeType="1"/>
          </p:cNvSpPr>
          <p:nvPr/>
        </p:nvSpPr>
        <p:spPr bwMode="auto">
          <a:xfrm>
            <a:off x="5087056" y="5146676"/>
            <a:ext cx="1411" cy="53975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23" name="Line 43"/>
          <p:cNvSpPr>
            <a:spLocks noChangeShapeType="1"/>
          </p:cNvSpPr>
          <p:nvPr/>
        </p:nvSpPr>
        <p:spPr bwMode="auto">
          <a:xfrm>
            <a:off x="5880101" y="5146676"/>
            <a:ext cx="1411" cy="53975"/>
          </a:xfrm>
          <a:prstGeom prst="line">
            <a:avLst/>
          </a:prstGeom>
          <a:noFill/>
          <a:ln w="1111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6124" name="Rectangle 44"/>
          <p:cNvSpPr>
            <a:spLocks noChangeArrowheads="1"/>
          </p:cNvSpPr>
          <p:nvPr/>
        </p:nvSpPr>
        <p:spPr bwMode="auto">
          <a:xfrm>
            <a:off x="6671734" y="3614738"/>
            <a:ext cx="1100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en-GB" sz="2000"/>
          </a:p>
        </p:txBody>
      </p:sp>
      <p:sp>
        <p:nvSpPr>
          <p:cNvPr id="46125" name="Text Box 45"/>
          <p:cNvSpPr txBox="1">
            <a:spLocks noChangeArrowheads="1"/>
          </p:cNvSpPr>
          <p:nvPr/>
        </p:nvSpPr>
        <p:spPr bwMode="auto">
          <a:xfrm>
            <a:off x="6477000" y="3048000"/>
            <a:ext cx="123623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ook Antiqua" pitchFamily="18" charset="0"/>
              </a:rPr>
              <a:t>* P&lt;0.001</a:t>
            </a:r>
            <a:endParaRPr lang="en-GB" sz="20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4563534" y="5246688"/>
            <a:ext cx="1997663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all women with POI </a:t>
            </a:r>
          </a:p>
          <a:p>
            <a:r>
              <a:rPr lang="en-US" sz="1600">
                <a:latin typeface="Arial" charset="0"/>
              </a:rPr>
              <a:t>n=138</a:t>
            </a:r>
            <a:endParaRPr lang="en-GB" sz="1600">
              <a:latin typeface="Arial" charset="0"/>
            </a:endParaRPr>
          </a:p>
        </p:txBody>
      </p: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3145368" y="5246689"/>
            <a:ext cx="1221809" cy="8617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all controls </a:t>
            </a:r>
          </a:p>
          <a:p>
            <a:r>
              <a:rPr lang="en-US" sz="1600">
                <a:latin typeface="Arial" charset="0"/>
              </a:rPr>
              <a:t>n=62</a:t>
            </a:r>
            <a:endParaRPr lang="en-GB" sz="1600">
              <a:latin typeface="Arial" charset="0"/>
            </a:endParaRPr>
          </a:p>
          <a:p>
            <a:endParaRPr lang="en-GB">
              <a:latin typeface="Arial" charset="0"/>
            </a:endParaRPr>
          </a:p>
        </p:txBody>
      </p:sp>
      <p:sp>
        <p:nvSpPr>
          <p:cNvPr id="46128" name="Text Box 48"/>
          <p:cNvSpPr txBox="1">
            <a:spLocks noChangeArrowheads="1"/>
          </p:cNvSpPr>
          <p:nvPr/>
        </p:nvSpPr>
        <p:spPr bwMode="auto">
          <a:xfrm>
            <a:off x="795867" y="3067050"/>
            <a:ext cx="1353256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charset="0"/>
              </a:rPr>
              <a:t>DISF-SR</a:t>
            </a:r>
          </a:p>
          <a:p>
            <a:r>
              <a:rPr lang="en-US" sz="2000">
                <a:solidFill>
                  <a:schemeClr val="bg1"/>
                </a:solidFill>
                <a:latin typeface="Arial" charset="0"/>
              </a:rPr>
              <a:t>composite</a:t>
            </a:r>
          </a:p>
          <a:p>
            <a:r>
              <a:rPr lang="en-US" sz="2000">
                <a:solidFill>
                  <a:schemeClr val="bg1"/>
                </a:solidFill>
                <a:latin typeface="Arial" charset="0"/>
              </a:rPr>
              <a:t>T-score</a:t>
            </a:r>
            <a:endParaRPr lang="en-GB" sz="2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6129" name="Line 49"/>
          <p:cNvSpPr>
            <a:spLocks noChangeShapeType="1"/>
          </p:cNvSpPr>
          <p:nvPr/>
        </p:nvSpPr>
        <p:spPr bwMode="auto">
          <a:xfrm>
            <a:off x="3733800" y="18288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6130" name="Line 50"/>
          <p:cNvSpPr>
            <a:spLocks noChangeShapeType="1"/>
          </p:cNvSpPr>
          <p:nvPr/>
        </p:nvSpPr>
        <p:spPr bwMode="auto">
          <a:xfrm>
            <a:off x="3733800" y="1828800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6131" name="Line 51"/>
          <p:cNvSpPr>
            <a:spLocks noChangeShapeType="1"/>
          </p:cNvSpPr>
          <p:nvPr/>
        </p:nvSpPr>
        <p:spPr bwMode="auto">
          <a:xfrm>
            <a:off x="3657600" y="1828800"/>
            <a:ext cx="7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6132" name="Line 52"/>
          <p:cNvSpPr>
            <a:spLocks noChangeShapeType="1"/>
          </p:cNvSpPr>
          <p:nvPr/>
        </p:nvSpPr>
        <p:spPr bwMode="auto">
          <a:xfrm>
            <a:off x="5486400" y="24384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6133" name="Line 53"/>
          <p:cNvSpPr>
            <a:spLocks noChangeShapeType="1"/>
          </p:cNvSpPr>
          <p:nvPr/>
        </p:nvSpPr>
        <p:spPr bwMode="auto">
          <a:xfrm>
            <a:off x="5410200" y="2438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6134" name="Text Box 54"/>
          <p:cNvSpPr txBox="1">
            <a:spLocks noChangeArrowheads="1"/>
          </p:cNvSpPr>
          <p:nvPr/>
        </p:nvSpPr>
        <p:spPr bwMode="auto">
          <a:xfrm>
            <a:off x="2651478" y="5919788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GB">
              <a:latin typeface="Book Antiqua" pitchFamily="18" charset="0"/>
            </a:endParaRPr>
          </a:p>
        </p:txBody>
      </p:sp>
      <p:sp>
        <p:nvSpPr>
          <p:cNvPr id="46135" name="Text Box 55"/>
          <p:cNvSpPr txBox="1">
            <a:spLocks noChangeArrowheads="1"/>
          </p:cNvSpPr>
          <p:nvPr/>
        </p:nvSpPr>
        <p:spPr bwMode="auto">
          <a:xfrm>
            <a:off x="2270478" y="5614988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GB">
              <a:latin typeface="Book Antiqua" pitchFamily="18" charset="0"/>
            </a:endParaRPr>
          </a:p>
        </p:txBody>
      </p:sp>
      <p:sp>
        <p:nvSpPr>
          <p:cNvPr id="46136" name="Text Box 56"/>
          <p:cNvSpPr txBox="1">
            <a:spLocks noChangeArrowheads="1"/>
          </p:cNvSpPr>
          <p:nvPr/>
        </p:nvSpPr>
        <p:spPr bwMode="auto">
          <a:xfrm>
            <a:off x="2956278" y="5767388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GB">
              <a:latin typeface="Book Antiqua" pitchFamily="18" charset="0"/>
            </a:endParaRPr>
          </a:p>
        </p:txBody>
      </p:sp>
      <p:sp>
        <p:nvSpPr>
          <p:cNvPr id="46137" name="Text Box 57"/>
          <p:cNvSpPr txBox="1">
            <a:spLocks noChangeArrowheads="1"/>
          </p:cNvSpPr>
          <p:nvPr/>
        </p:nvSpPr>
        <p:spPr bwMode="auto">
          <a:xfrm>
            <a:off x="2286000" y="5943600"/>
            <a:ext cx="4185761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Kalantaridou et al. Fertil Steril 2008;90:1805</a:t>
            </a:r>
            <a:endParaRPr lang="en-GB">
              <a:latin typeface="Book Antiqua" pitchFamily="18" charset="0"/>
            </a:endParaRP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5394678" y="2019301"/>
            <a:ext cx="274434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latin typeface="Book Antiqua" pitchFamily="18" charset="0"/>
              </a:rPr>
              <a:t>*</a:t>
            </a:r>
            <a:endParaRPr lang="el-GR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Impaired sexual function in young women with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46,XX spontaneous POI</a:t>
            </a:r>
            <a:endParaRPr lang="en-GB" sz="2400" dirty="0" smtClean="0">
              <a:solidFill>
                <a:schemeClr val="tx1"/>
              </a:solidFill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847145" y="1181101"/>
            <a:ext cx="91440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47108" name="Freeform 4"/>
          <p:cNvSpPr>
            <a:spLocks/>
          </p:cNvSpPr>
          <p:nvPr/>
        </p:nvSpPr>
        <p:spPr bwMode="auto">
          <a:xfrm>
            <a:off x="2744612" y="4876800"/>
            <a:ext cx="3050822" cy="38100"/>
          </a:xfrm>
          <a:custGeom>
            <a:avLst/>
            <a:gdLst>
              <a:gd name="T0" fmla="*/ 0 w 1922"/>
              <a:gd name="T1" fmla="*/ 2147483647 h 24"/>
              <a:gd name="T2" fmla="*/ 2147483647 w 1922"/>
              <a:gd name="T3" fmla="*/ 0 h 24"/>
              <a:gd name="T4" fmla="*/ 2147483647 w 1922"/>
              <a:gd name="T5" fmla="*/ 0 h 24"/>
              <a:gd name="T6" fmla="*/ 2147483647 w 1922"/>
              <a:gd name="T7" fmla="*/ 2147483647 h 24"/>
              <a:gd name="T8" fmla="*/ 0 w 192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2"/>
              <a:gd name="T16" fmla="*/ 0 h 24"/>
              <a:gd name="T17" fmla="*/ 1922 w 192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2" h="24">
                <a:moveTo>
                  <a:pt x="0" y="24"/>
                </a:moveTo>
                <a:lnTo>
                  <a:pt x="32" y="0"/>
                </a:lnTo>
                <a:lnTo>
                  <a:pt x="1922" y="0"/>
                </a:lnTo>
                <a:lnTo>
                  <a:pt x="189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09" name="Freeform 5"/>
          <p:cNvSpPr>
            <a:spLocks/>
          </p:cNvSpPr>
          <p:nvPr/>
        </p:nvSpPr>
        <p:spPr bwMode="auto">
          <a:xfrm>
            <a:off x="2744612" y="2057400"/>
            <a:ext cx="50800" cy="2857500"/>
          </a:xfrm>
          <a:custGeom>
            <a:avLst/>
            <a:gdLst>
              <a:gd name="T0" fmla="*/ 0 w 32"/>
              <a:gd name="T1" fmla="*/ 2147483647 h 1800"/>
              <a:gd name="T2" fmla="*/ 0 w 32"/>
              <a:gd name="T3" fmla="*/ 2147483647 h 1800"/>
              <a:gd name="T4" fmla="*/ 2147483647 w 32"/>
              <a:gd name="T5" fmla="*/ 0 h 1800"/>
              <a:gd name="T6" fmla="*/ 2147483647 w 32"/>
              <a:gd name="T7" fmla="*/ 2147483647 h 1800"/>
              <a:gd name="T8" fmla="*/ 0 w 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800"/>
              <a:gd name="T17" fmla="*/ 32 w 32"/>
              <a:gd name="T18" fmla="*/ 1800 h 1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800">
                <a:moveTo>
                  <a:pt x="0" y="1800"/>
                </a:moveTo>
                <a:lnTo>
                  <a:pt x="0" y="24"/>
                </a:lnTo>
                <a:lnTo>
                  <a:pt x="32" y="0"/>
                </a:lnTo>
                <a:lnTo>
                  <a:pt x="32" y="1776"/>
                </a:lnTo>
                <a:lnTo>
                  <a:pt x="0" y="18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795412" y="2057400"/>
            <a:ext cx="300002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2744612" y="4876800"/>
            <a:ext cx="3050822" cy="38100"/>
          </a:xfrm>
          <a:custGeom>
            <a:avLst/>
            <a:gdLst>
              <a:gd name="T0" fmla="*/ 0 w 298"/>
              <a:gd name="T1" fmla="*/ 2147483647 h 4"/>
              <a:gd name="T2" fmla="*/ 2147483647 w 298"/>
              <a:gd name="T3" fmla="*/ 0 h 4"/>
              <a:gd name="T4" fmla="*/ 2147483647 w 298"/>
              <a:gd name="T5" fmla="*/ 0 h 4"/>
              <a:gd name="T6" fmla="*/ 0 60000 65536"/>
              <a:gd name="T7" fmla="*/ 0 60000 65536"/>
              <a:gd name="T8" fmla="*/ 0 60000 65536"/>
              <a:gd name="T9" fmla="*/ 0 w 298"/>
              <a:gd name="T10" fmla="*/ 0 h 4"/>
              <a:gd name="T11" fmla="*/ 298 w 298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4">
                <a:moveTo>
                  <a:pt x="0" y="4"/>
                </a:moveTo>
                <a:lnTo>
                  <a:pt x="5" y="0"/>
                </a:lnTo>
                <a:lnTo>
                  <a:pt x="298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2" name="Freeform 8"/>
          <p:cNvSpPr>
            <a:spLocks/>
          </p:cNvSpPr>
          <p:nvPr/>
        </p:nvSpPr>
        <p:spPr bwMode="auto">
          <a:xfrm>
            <a:off x="2744612" y="4410076"/>
            <a:ext cx="3050822" cy="28575"/>
          </a:xfrm>
          <a:custGeom>
            <a:avLst/>
            <a:gdLst>
              <a:gd name="T0" fmla="*/ 0 w 298"/>
              <a:gd name="T1" fmla="*/ 2147483647 h 3"/>
              <a:gd name="T2" fmla="*/ 2147483647 w 298"/>
              <a:gd name="T3" fmla="*/ 0 h 3"/>
              <a:gd name="T4" fmla="*/ 2147483647 w 298"/>
              <a:gd name="T5" fmla="*/ 0 h 3"/>
              <a:gd name="T6" fmla="*/ 0 60000 65536"/>
              <a:gd name="T7" fmla="*/ 0 60000 65536"/>
              <a:gd name="T8" fmla="*/ 0 60000 65536"/>
              <a:gd name="T9" fmla="*/ 0 w 298"/>
              <a:gd name="T10" fmla="*/ 0 h 3"/>
              <a:gd name="T11" fmla="*/ 298 w 298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3">
                <a:moveTo>
                  <a:pt x="0" y="3"/>
                </a:moveTo>
                <a:lnTo>
                  <a:pt x="5" y="0"/>
                </a:lnTo>
                <a:lnTo>
                  <a:pt x="298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744612" y="3943351"/>
            <a:ext cx="3050822" cy="28575"/>
          </a:xfrm>
          <a:custGeom>
            <a:avLst/>
            <a:gdLst>
              <a:gd name="T0" fmla="*/ 0 w 298"/>
              <a:gd name="T1" fmla="*/ 2147483647 h 3"/>
              <a:gd name="T2" fmla="*/ 2147483647 w 298"/>
              <a:gd name="T3" fmla="*/ 0 h 3"/>
              <a:gd name="T4" fmla="*/ 2147483647 w 298"/>
              <a:gd name="T5" fmla="*/ 0 h 3"/>
              <a:gd name="T6" fmla="*/ 0 60000 65536"/>
              <a:gd name="T7" fmla="*/ 0 60000 65536"/>
              <a:gd name="T8" fmla="*/ 0 60000 65536"/>
              <a:gd name="T9" fmla="*/ 0 w 298"/>
              <a:gd name="T10" fmla="*/ 0 h 3"/>
              <a:gd name="T11" fmla="*/ 298 w 298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3">
                <a:moveTo>
                  <a:pt x="0" y="3"/>
                </a:moveTo>
                <a:lnTo>
                  <a:pt x="5" y="0"/>
                </a:lnTo>
                <a:lnTo>
                  <a:pt x="298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4" name="Freeform 10"/>
          <p:cNvSpPr>
            <a:spLocks/>
          </p:cNvSpPr>
          <p:nvPr/>
        </p:nvSpPr>
        <p:spPr bwMode="auto">
          <a:xfrm>
            <a:off x="2744612" y="3467100"/>
            <a:ext cx="3050822" cy="38100"/>
          </a:xfrm>
          <a:custGeom>
            <a:avLst/>
            <a:gdLst>
              <a:gd name="T0" fmla="*/ 0 w 298"/>
              <a:gd name="T1" fmla="*/ 2147483647 h 4"/>
              <a:gd name="T2" fmla="*/ 2147483647 w 298"/>
              <a:gd name="T3" fmla="*/ 0 h 4"/>
              <a:gd name="T4" fmla="*/ 2147483647 w 298"/>
              <a:gd name="T5" fmla="*/ 0 h 4"/>
              <a:gd name="T6" fmla="*/ 0 60000 65536"/>
              <a:gd name="T7" fmla="*/ 0 60000 65536"/>
              <a:gd name="T8" fmla="*/ 0 60000 65536"/>
              <a:gd name="T9" fmla="*/ 0 w 298"/>
              <a:gd name="T10" fmla="*/ 0 h 4"/>
              <a:gd name="T11" fmla="*/ 298 w 298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4">
                <a:moveTo>
                  <a:pt x="0" y="4"/>
                </a:moveTo>
                <a:lnTo>
                  <a:pt x="5" y="0"/>
                </a:lnTo>
                <a:lnTo>
                  <a:pt x="298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2744612" y="3000376"/>
            <a:ext cx="3050822" cy="28575"/>
          </a:xfrm>
          <a:custGeom>
            <a:avLst/>
            <a:gdLst>
              <a:gd name="T0" fmla="*/ 0 w 298"/>
              <a:gd name="T1" fmla="*/ 2147483647 h 3"/>
              <a:gd name="T2" fmla="*/ 2147483647 w 298"/>
              <a:gd name="T3" fmla="*/ 0 h 3"/>
              <a:gd name="T4" fmla="*/ 2147483647 w 298"/>
              <a:gd name="T5" fmla="*/ 0 h 3"/>
              <a:gd name="T6" fmla="*/ 0 60000 65536"/>
              <a:gd name="T7" fmla="*/ 0 60000 65536"/>
              <a:gd name="T8" fmla="*/ 0 60000 65536"/>
              <a:gd name="T9" fmla="*/ 0 w 298"/>
              <a:gd name="T10" fmla="*/ 0 h 3"/>
              <a:gd name="T11" fmla="*/ 298 w 298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3">
                <a:moveTo>
                  <a:pt x="0" y="3"/>
                </a:moveTo>
                <a:lnTo>
                  <a:pt x="5" y="0"/>
                </a:lnTo>
                <a:lnTo>
                  <a:pt x="298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2744612" y="2533651"/>
            <a:ext cx="3050822" cy="28575"/>
          </a:xfrm>
          <a:custGeom>
            <a:avLst/>
            <a:gdLst>
              <a:gd name="T0" fmla="*/ 0 w 298"/>
              <a:gd name="T1" fmla="*/ 2147483647 h 3"/>
              <a:gd name="T2" fmla="*/ 2147483647 w 298"/>
              <a:gd name="T3" fmla="*/ 0 h 3"/>
              <a:gd name="T4" fmla="*/ 2147483647 w 298"/>
              <a:gd name="T5" fmla="*/ 0 h 3"/>
              <a:gd name="T6" fmla="*/ 0 60000 65536"/>
              <a:gd name="T7" fmla="*/ 0 60000 65536"/>
              <a:gd name="T8" fmla="*/ 0 60000 65536"/>
              <a:gd name="T9" fmla="*/ 0 w 298"/>
              <a:gd name="T10" fmla="*/ 0 h 3"/>
              <a:gd name="T11" fmla="*/ 298 w 298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3">
                <a:moveTo>
                  <a:pt x="0" y="3"/>
                </a:moveTo>
                <a:lnTo>
                  <a:pt x="5" y="0"/>
                </a:lnTo>
                <a:lnTo>
                  <a:pt x="298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2744612" y="2057400"/>
            <a:ext cx="3050822" cy="38100"/>
          </a:xfrm>
          <a:custGeom>
            <a:avLst/>
            <a:gdLst>
              <a:gd name="T0" fmla="*/ 0 w 298"/>
              <a:gd name="T1" fmla="*/ 2147483647 h 4"/>
              <a:gd name="T2" fmla="*/ 2147483647 w 298"/>
              <a:gd name="T3" fmla="*/ 0 h 4"/>
              <a:gd name="T4" fmla="*/ 2147483647 w 298"/>
              <a:gd name="T5" fmla="*/ 0 h 4"/>
              <a:gd name="T6" fmla="*/ 0 60000 65536"/>
              <a:gd name="T7" fmla="*/ 0 60000 65536"/>
              <a:gd name="T8" fmla="*/ 0 60000 65536"/>
              <a:gd name="T9" fmla="*/ 0 w 298"/>
              <a:gd name="T10" fmla="*/ 0 h 4"/>
              <a:gd name="T11" fmla="*/ 298 w 298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" h="4">
                <a:moveTo>
                  <a:pt x="0" y="4"/>
                </a:moveTo>
                <a:lnTo>
                  <a:pt x="5" y="0"/>
                </a:lnTo>
                <a:lnTo>
                  <a:pt x="298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8" name="Freeform 14"/>
          <p:cNvSpPr>
            <a:spLocks/>
          </p:cNvSpPr>
          <p:nvPr/>
        </p:nvSpPr>
        <p:spPr bwMode="auto">
          <a:xfrm>
            <a:off x="2744612" y="4876800"/>
            <a:ext cx="3050822" cy="38100"/>
          </a:xfrm>
          <a:custGeom>
            <a:avLst/>
            <a:gdLst>
              <a:gd name="T0" fmla="*/ 2147483647 w 1922"/>
              <a:gd name="T1" fmla="*/ 0 h 24"/>
              <a:gd name="T2" fmla="*/ 2147483647 w 1922"/>
              <a:gd name="T3" fmla="*/ 2147483647 h 24"/>
              <a:gd name="T4" fmla="*/ 0 w 1922"/>
              <a:gd name="T5" fmla="*/ 2147483647 h 24"/>
              <a:gd name="T6" fmla="*/ 2147483647 w 1922"/>
              <a:gd name="T7" fmla="*/ 0 h 24"/>
              <a:gd name="T8" fmla="*/ 2147483647 w 1922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2"/>
              <a:gd name="T16" fmla="*/ 0 h 24"/>
              <a:gd name="T17" fmla="*/ 1922 w 192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2" h="24">
                <a:moveTo>
                  <a:pt x="1922" y="0"/>
                </a:moveTo>
                <a:lnTo>
                  <a:pt x="1890" y="24"/>
                </a:lnTo>
                <a:lnTo>
                  <a:pt x="0" y="24"/>
                </a:lnTo>
                <a:lnTo>
                  <a:pt x="32" y="0"/>
                </a:lnTo>
                <a:lnTo>
                  <a:pt x="1922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19" name="Freeform 15"/>
          <p:cNvSpPr>
            <a:spLocks/>
          </p:cNvSpPr>
          <p:nvPr/>
        </p:nvSpPr>
        <p:spPr bwMode="auto">
          <a:xfrm>
            <a:off x="2744612" y="2057400"/>
            <a:ext cx="50800" cy="2857500"/>
          </a:xfrm>
          <a:custGeom>
            <a:avLst/>
            <a:gdLst>
              <a:gd name="T0" fmla="*/ 0 w 32"/>
              <a:gd name="T1" fmla="*/ 2147483647 h 1800"/>
              <a:gd name="T2" fmla="*/ 0 w 32"/>
              <a:gd name="T3" fmla="*/ 2147483647 h 1800"/>
              <a:gd name="T4" fmla="*/ 2147483647 w 32"/>
              <a:gd name="T5" fmla="*/ 0 h 1800"/>
              <a:gd name="T6" fmla="*/ 2147483647 w 32"/>
              <a:gd name="T7" fmla="*/ 2147483647 h 1800"/>
              <a:gd name="T8" fmla="*/ 0 w 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1800"/>
              <a:gd name="T17" fmla="*/ 32 w 32"/>
              <a:gd name="T18" fmla="*/ 1800 h 1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1800">
                <a:moveTo>
                  <a:pt x="0" y="1800"/>
                </a:moveTo>
                <a:lnTo>
                  <a:pt x="0" y="24"/>
                </a:lnTo>
                <a:lnTo>
                  <a:pt x="32" y="0"/>
                </a:lnTo>
                <a:lnTo>
                  <a:pt x="32" y="1776"/>
                </a:lnTo>
                <a:lnTo>
                  <a:pt x="0" y="180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795412" y="2057400"/>
            <a:ext cx="3000022" cy="2819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1" name="Freeform 17"/>
          <p:cNvSpPr>
            <a:spLocks/>
          </p:cNvSpPr>
          <p:nvPr/>
        </p:nvSpPr>
        <p:spPr bwMode="auto">
          <a:xfrm>
            <a:off x="3738034" y="2390776"/>
            <a:ext cx="40922" cy="2524125"/>
          </a:xfrm>
          <a:custGeom>
            <a:avLst/>
            <a:gdLst>
              <a:gd name="T0" fmla="*/ 0 w 25"/>
              <a:gd name="T1" fmla="*/ 2147483647 h 1590"/>
              <a:gd name="T2" fmla="*/ 0 w 25"/>
              <a:gd name="T3" fmla="*/ 2147483647 h 1590"/>
              <a:gd name="T4" fmla="*/ 2147483647 w 25"/>
              <a:gd name="T5" fmla="*/ 0 h 1590"/>
              <a:gd name="T6" fmla="*/ 2147483647 w 25"/>
              <a:gd name="T7" fmla="*/ 2147483647 h 1590"/>
              <a:gd name="T8" fmla="*/ 0 w 25"/>
              <a:gd name="T9" fmla="*/ 2147483647 h 15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1590"/>
              <a:gd name="T17" fmla="*/ 25 w 25"/>
              <a:gd name="T18" fmla="*/ 1590 h 15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1590">
                <a:moveTo>
                  <a:pt x="0" y="1590"/>
                </a:moveTo>
                <a:lnTo>
                  <a:pt x="0" y="18"/>
                </a:lnTo>
                <a:lnTo>
                  <a:pt x="25" y="0"/>
                </a:lnTo>
                <a:lnTo>
                  <a:pt x="25" y="1566"/>
                </a:lnTo>
                <a:lnTo>
                  <a:pt x="0" y="1590"/>
                </a:lnTo>
                <a:close/>
              </a:path>
            </a:pathLst>
          </a:custGeom>
          <a:solidFill>
            <a:srgbClr val="801A4D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3605390" y="2419350"/>
            <a:ext cx="132644" cy="2495550"/>
          </a:xfrm>
          <a:prstGeom prst="rect">
            <a:avLst/>
          </a:prstGeom>
          <a:solidFill>
            <a:srgbClr val="FF3399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3" name="Freeform 19"/>
          <p:cNvSpPr>
            <a:spLocks/>
          </p:cNvSpPr>
          <p:nvPr/>
        </p:nvSpPr>
        <p:spPr bwMode="auto">
          <a:xfrm>
            <a:off x="3605389" y="2390776"/>
            <a:ext cx="173566" cy="28575"/>
          </a:xfrm>
          <a:custGeom>
            <a:avLst/>
            <a:gdLst>
              <a:gd name="T0" fmla="*/ 2147483647 w 109"/>
              <a:gd name="T1" fmla="*/ 2147483647 h 18"/>
              <a:gd name="T2" fmla="*/ 2147483647 w 109"/>
              <a:gd name="T3" fmla="*/ 0 h 18"/>
              <a:gd name="T4" fmla="*/ 2147483647 w 109"/>
              <a:gd name="T5" fmla="*/ 0 h 18"/>
              <a:gd name="T6" fmla="*/ 0 w 109"/>
              <a:gd name="T7" fmla="*/ 2147483647 h 18"/>
              <a:gd name="T8" fmla="*/ 2147483647 w 109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"/>
              <a:gd name="T16" fmla="*/ 0 h 18"/>
              <a:gd name="T17" fmla="*/ 109 w 109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" h="18">
                <a:moveTo>
                  <a:pt x="84" y="18"/>
                </a:moveTo>
                <a:lnTo>
                  <a:pt x="109" y="0"/>
                </a:lnTo>
                <a:lnTo>
                  <a:pt x="26" y="0"/>
                </a:lnTo>
                <a:lnTo>
                  <a:pt x="0" y="18"/>
                </a:lnTo>
                <a:lnTo>
                  <a:pt x="84" y="18"/>
                </a:lnTo>
                <a:close/>
              </a:path>
            </a:pathLst>
          </a:custGeom>
          <a:solidFill>
            <a:srgbClr val="BF2673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4" name="Freeform 20"/>
          <p:cNvSpPr>
            <a:spLocks/>
          </p:cNvSpPr>
          <p:nvPr/>
        </p:nvSpPr>
        <p:spPr bwMode="auto">
          <a:xfrm>
            <a:off x="3870679" y="2295526"/>
            <a:ext cx="52211" cy="2619375"/>
          </a:xfrm>
          <a:custGeom>
            <a:avLst/>
            <a:gdLst>
              <a:gd name="T0" fmla="*/ 0 w 33"/>
              <a:gd name="T1" fmla="*/ 2147483647 h 1650"/>
              <a:gd name="T2" fmla="*/ 0 w 33"/>
              <a:gd name="T3" fmla="*/ 2147483647 h 1650"/>
              <a:gd name="T4" fmla="*/ 2147483647 w 33"/>
              <a:gd name="T5" fmla="*/ 0 h 1650"/>
              <a:gd name="T6" fmla="*/ 2147483647 w 33"/>
              <a:gd name="T7" fmla="*/ 2147483647 h 1650"/>
              <a:gd name="T8" fmla="*/ 0 w 33"/>
              <a:gd name="T9" fmla="*/ 2147483647 h 1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650"/>
              <a:gd name="T17" fmla="*/ 33 w 33"/>
              <a:gd name="T18" fmla="*/ 1650 h 16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650">
                <a:moveTo>
                  <a:pt x="0" y="1650"/>
                </a:moveTo>
                <a:lnTo>
                  <a:pt x="0" y="24"/>
                </a:lnTo>
                <a:lnTo>
                  <a:pt x="33" y="0"/>
                </a:lnTo>
                <a:lnTo>
                  <a:pt x="33" y="1626"/>
                </a:lnTo>
                <a:lnTo>
                  <a:pt x="0" y="1650"/>
                </a:lnTo>
                <a:close/>
              </a:path>
            </a:pathLst>
          </a:custGeom>
          <a:solidFill>
            <a:srgbClr val="006666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3738034" y="2333626"/>
            <a:ext cx="132644" cy="2581275"/>
          </a:xfrm>
          <a:prstGeom prst="rect">
            <a:avLst/>
          </a:prstGeom>
          <a:solidFill>
            <a:srgbClr val="00CCC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6" name="Freeform 22"/>
          <p:cNvSpPr>
            <a:spLocks/>
          </p:cNvSpPr>
          <p:nvPr/>
        </p:nvSpPr>
        <p:spPr bwMode="auto">
          <a:xfrm>
            <a:off x="3738034" y="2295525"/>
            <a:ext cx="184855" cy="38100"/>
          </a:xfrm>
          <a:custGeom>
            <a:avLst/>
            <a:gdLst>
              <a:gd name="T0" fmla="*/ 2147483647 w 116"/>
              <a:gd name="T1" fmla="*/ 2147483647 h 24"/>
              <a:gd name="T2" fmla="*/ 2147483647 w 116"/>
              <a:gd name="T3" fmla="*/ 0 h 24"/>
              <a:gd name="T4" fmla="*/ 2147483647 w 116"/>
              <a:gd name="T5" fmla="*/ 0 h 24"/>
              <a:gd name="T6" fmla="*/ 0 w 116"/>
              <a:gd name="T7" fmla="*/ 2147483647 h 24"/>
              <a:gd name="T8" fmla="*/ 2147483647 w 116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6"/>
              <a:gd name="T16" fmla="*/ 0 h 24"/>
              <a:gd name="T17" fmla="*/ 116 w 116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6" h="24">
                <a:moveTo>
                  <a:pt x="83" y="24"/>
                </a:moveTo>
                <a:lnTo>
                  <a:pt x="116" y="0"/>
                </a:lnTo>
                <a:lnTo>
                  <a:pt x="25" y="0"/>
                </a:lnTo>
                <a:lnTo>
                  <a:pt x="0" y="24"/>
                </a:lnTo>
                <a:lnTo>
                  <a:pt x="83" y="24"/>
                </a:lnTo>
                <a:close/>
              </a:path>
            </a:pathLst>
          </a:custGeom>
          <a:solidFill>
            <a:srgbClr val="009999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7" name="Freeform 23"/>
          <p:cNvSpPr>
            <a:spLocks/>
          </p:cNvSpPr>
          <p:nvPr/>
        </p:nvSpPr>
        <p:spPr bwMode="auto">
          <a:xfrm>
            <a:off x="5508978" y="2952750"/>
            <a:ext cx="40923" cy="1962150"/>
          </a:xfrm>
          <a:custGeom>
            <a:avLst/>
            <a:gdLst>
              <a:gd name="T0" fmla="*/ 0 w 26"/>
              <a:gd name="T1" fmla="*/ 2147483647 h 1236"/>
              <a:gd name="T2" fmla="*/ 0 w 26"/>
              <a:gd name="T3" fmla="*/ 2147483647 h 1236"/>
              <a:gd name="T4" fmla="*/ 2147483647 w 26"/>
              <a:gd name="T5" fmla="*/ 0 h 1236"/>
              <a:gd name="T6" fmla="*/ 2147483647 w 26"/>
              <a:gd name="T7" fmla="*/ 2147483647 h 1236"/>
              <a:gd name="T8" fmla="*/ 0 w 26"/>
              <a:gd name="T9" fmla="*/ 2147483647 h 1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236"/>
              <a:gd name="T17" fmla="*/ 26 w 26"/>
              <a:gd name="T18" fmla="*/ 1236 h 1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236">
                <a:moveTo>
                  <a:pt x="0" y="1236"/>
                </a:moveTo>
                <a:lnTo>
                  <a:pt x="0" y="24"/>
                </a:lnTo>
                <a:lnTo>
                  <a:pt x="26" y="0"/>
                </a:lnTo>
                <a:lnTo>
                  <a:pt x="26" y="1212"/>
                </a:lnTo>
                <a:lnTo>
                  <a:pt x="0" y="1236"/>
                </a:lnTo>
                <a:close/>
              </a:path>
            </a:pathLst>
          </a:custGeom>
          <a:solidFill>
            <a:srgbClr val="804D33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5366456" y="2990850"/>
            <a:ext cx="142522" cy="1924050"/>
          </a:xfrm>
          <a:prstGeom prst="rect">
            <a:avLst/>
          </a:prstGeom>
          <a:solidFill>
            <a:srgbClr val="FF996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29" name="Freeform 25"/>
          <p:cNvSpPr>
            <a:spLocks/>
          </p:cNvSpPr>
          <p:nvPr/>
        </p:nvSpPr>
        <p:spPr bwMode="auto">
          <a:xfrm>
            <a:off x="5366457" y="2952750"/>
            <a:ext cx="183444" cy="38100"/>
          </a:xfrm>
          <a:custGeom>
            <a:avLst/>
            <a:gdLst>
              <a:gd name="T0" fmla="*/ 2147483647 w 116"/>
              <a:gd name="T1" fmla="*/ 2147483647 h 24"/>
              <a:gd name="T2" fmla="*/ 2147483647 w 116"/>
              <a:gd name="T3" fmla="*/ 0 h 24"/>
              <a:gd name="T4" fmla="*/ 2147483647 w 116"/>
              <a:gd name="T5" fmla="*/ 0 h 24"/>
              <a:gd name="T6" fmla="*/ 0 w 116"/>
              <a:gd name="T7" fmla="*/ 2147483647 h 24"/>
              <a:gd name="T8" fmla="*/ 2147483647 w 116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6"/>
              <a:gd name="T16" fmla="*/ 0 h 24"/>
              <a:gd name="T17" fmla="*/ 116 w 116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6" h="24">
                <a:moveTo>
                  <a:pt x="90" y="24"/>
                </a:moveTo>
                <a:lnTo>
                  <a:pt x="116" y="0"/>
                </a:lnTo>
                <a:lnTo>
                  <a:pt x="32" y="0"/>
                </a:lnTo>
                <a:lnTo>
                  <a:pt x="0" y="24"/>
                </a:lnTo>
                <a:lnTo>
                  <a:pt x="90" y="24"/>
                </a:lnTo>
                <a:close/>
              </a:path>
            </a:pathLst>
          </a:custGeom>
          <a:solidFill>
            <a:srgbClr val="BF734D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0" name="Freeform 26"/>
          <p:cNvSpPr>
            <a:spLocks/>
          </p:cNvSpPr>
          <p:nvPr/>
        </p:nvSpPr>
        <p:spPr bwMode="auto">
          <a:xfrm>
            <a:off x="5641622" y="2762250"/>
            <a:ext cx="52212" cy="2152650"/>
          </a:xfrm>
          <a:custGeom>
            <a:avLst/>
            <a:gdLst>
              <a:gd name="T0" fmla="*/ 0 w 33"/>
              <a:gd name="T1" fmla="*/ 2147483647 h 1356"/>
              <a:gd name="T2" fmla="*/ 0 w 33"/>
              <a:gd name="T3" fmla="*/ 2147483647 h 1356"/>
              <a:gd name="T4" fmla="*/ 2147483647 w 33"/>
              <a:gd name="T5" fmla="*/ 0 h 1356"/>
              <a:gd name="T6" fmla="*/ 2147483647 w 33"/>
              <a:gd name="T7" fmla="*/ 2147483647 h 1356"/>
              <a:gd name="T8" fmla="*/ 0 w 33"/>
              <a:gd name="T9" fmla="*/ 2147483647 h 1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1356"/>
              <a:gd name="T17" fmla="*/ 33 w 33"/>
              <a:gd name="T18" fmla="*/ 1356 h 1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1356">
                <a:moveTo>
                  <a:pt x="0" y="1356"/>
                </a:moveTo>
                <a:lnTo>
                  <a:pt x="0" y="24"/>
                </a:lnTo>
                <a:lnTo>
                  <a:pt x="33" y="0"/>
                </a:lnTo>
                <a:lnTo>
                  <a:pt x="33" y="1332"/>
                </a:lnTo>
                <a:lnTo>
                  <a:pt x="0" y="1356"/>
                </a:lnTo>
                <a:close/>
              </a:path>
            </a:pathLst>
          </a:custGeom>
          <a:solidFill>
            <a:srgbClr val="4D4D8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508978" y="2800350"/>
            <a:ext cx="132644" cy="2114550"/>
          </a:xfrm>
          <a:prstGeom prst="rect">
            <a:avLst/>
          </a:prstGeom>
          <a:solidFill>
            <a:srgbClr val="9999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2" name="Freeform 28"/>
          <p:cNvSpPr>
            <a:spLocks/>
          </p:cNvSpPr>
          <p:nvPr/>
        </p:nvSpPr>
        <p:spPr bwMode="auto">
          <a:xfrm>
            <a:off x="5508978" y="2762250"/>
            <a:ext cx="184856" cy="38100"/>
          </a:xfrm>
          <a:custGeom>
            <a:avLst/>
            <a:gdLst>
              <a:gd name="T0" fmla="*/ 2147483647 w 117"/>
              <a:gd name="T1" fmla="*/ 2147483647 h 24"/>
              <a:gd name="T2" fmla="*/ 2147483647 w 117"/>
              <a:gd name="T3" fmla="*/ 0 h 24"/>
              <a:gd name="T4" fmla="*/ 2147483647 w 117"/>
              <a:gd name="T5" fmla="*/ 0 h 24"/>
              <a:gd name="T6" fmla="*/ 0 w 117"/>
              <a:gd name="T7" fmla="*/ 2147483647 h 24"/>
              <a:gd name="T8" fmla="*/ 2147483647 w 117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"/>
              <a:gd name="T16" fmla="*/ 0 h 24"/>
              <a:gd name="T17" fmla="*/ 117 w 117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" h="24">
                <a:moveTo>
                  <a:pt x="84" y="24"/>
                </a:moveTo>
                <a:lnTo>
                  <a:pt x="117" y="0"/>
                </a:lnTo>
                <a:lnTo>
                  <a:pt x="26" y="0"/>
                </a:lnTo>
                <a:lnTo>
                  <a:pt x="0" y="24"/>
                </a:lnTo>
                <a:lnTo>
                  <a:pt x="84" y="24"/>
                </a:lnTo>
                <a:close/>
              </a:path>
            </a:pathLst>
          </a:custGeom>
          <a:solidFill>
            <a:srgbClr val="7373B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3" name="Line 29"/>
          <p:cNvSpPr>
            <a:spLocks noChangeShapeType="1"/>
          </p:cNvSpPr>
          <p:nvPr/>
        </p:nvSpPr>
        <p:spPr bwMode="auto">
          <a:xfrm flipV="1">
            <a:off x="2744612" y="2095500"/>
            <a:ext cx="1411" cy="2819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4" name="Line 30"/>
          <p:cNvSpPr>
            <a:spLocks noChangeShapeType="1"/>
          </p:cNvSpPr>
          <p:nvPr/>
        </p:nvSpPr>
        <p:spPr bwMode="auto">
          <a:xfrm flipH="1">
            <a:off x="2693812" y="4914900"/>
            <a:ext cx="508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5" name="Line 31"/>
          <p:cNvSpPr>
            <a:spLocks noChangeShapeType="1"/>
          </p:cNvSpPr>
          <p:nvPr/>
        </p:nvSpPr>
        <p:spPr bwMode="auto">
          <a:xfrm flipH="1">
            <a:off x="2693812" y="4438650"/>
            <a:ext cx="508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6" name="Line 32"/>
          <p:cNvSpPr>
            <a:spLocks noChangeShapeType="1"/>
          </p:cNvSpPr>
          <p:nvPr/>
        </p:nvSpPr>
        <p:spPr bwMode="auto">
          <a:xfrm flipH="1">
            <a:off x="2693812" y="3971925"/>
            <a:ext cx="508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7" name="Line 33"/>
          <p:cNvSpPr>
            <a:spLocks noChangeShapeType="1"/>
          </p:cNvSpPr>
          <p:nvPr/>
        </p:nvSpPr>
        <p:spPr bwMode="auto">
          <a:xfrm flipH="1">
            <a:off x="2693812" y="3505200"/>
            <a:ext cx="508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8" name="Line 34"/>
          <p:cNvSpPr>
            <a:spLocks noChangeShapeType="1"/>
          </p:cNvSpPr>
          <p:nvPr/>
        </p:nvSpPr>
        <p:spPr bwMode="auto">
          <a:xfrm flipH="1">
            <a:off x="2693812" y="3028950"/>
            <a:ext cx="508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39" name="Line 35"/>
          <p:cNvSpPr>
            <a:spLocks noChangeShapeType="1"/>
          </p:cNvSpPr>
          <p:nvPr/>
        </p:nvSpPr>
        <p:spPr bwMode="auto">
          <a:xfrm flipH="1">
            <a:off x="2693812" y="2562225"/>
            <a:ext cx="508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40" name="Line 36"/>
          <p:cNvSpPr>
            <a:spLocks noChangeShapeType="1"/>
          </p:cNvSpPr>
          <p:nvPr/>
        </p:nvSpPr>
        <p:spPr bwMode="auto">
          <a:xfrm flipH="1">
            <a:off x="2693812" y="2095500"/>
            <a:ext cx="508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41" name="Rectangle 37"/>
          <p:cNvSpPr>
            <a:spLocks noChangeArrowheads="1"/>
          </p:cNvSpPr>
          <p:nvPr/>
        </p:nvSpPr>
        <p:spPr bwMode="auto">
          <a:xfrm>
            <a:off x="2518834" y="4781550"/>
            <a:ext cx="1282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 charset="0"/>
              </a:rPr>
              <a:t>0</a:t>
            </a:r>
            <a:endParaRPr lang="en-GB"/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2386189" y="4305300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 charset="0"/>
              </a:rPr>
              <a:t>10</a:t>
            </a:r>
            <a:endParaRPr lang="en-GB"/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2386189" y="383857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 charset="0"/>
              </a:rPr>
              <a:t>20</a:t>
            </a:r>
            <a:endParaRPr lang="en-GB"/>
          </a:p>
        </p:txBody>
      </p:sp>
      <p:sp>
        <p:nvSpPr>
          <p:cNvPr id="47144" name="Rectangle 40"/>
          <p:cNvSpPr>
            <a:spLocks noChangeArrowheads="1"/>
          </p:cNvSpPr>
          <p:nvPr/>
        </p:nvSpPr>
        <p:spPr bwMode="auto">
          <a:xfrm>
            <a:off x="2386189" y="3371850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 charset="0"/>
              </a:rPr>
              <a:t>30</a:t>
            </a:r>
            <a:endParaRPr lang="en-GB"/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2386189" y="2895600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 charset="0"/>
              </a:rPr>
              <a:t>40</a:t>
            </a:r>
            <a:endParaRPr lang="en-GB"/>
          </a:p>
        </p:txBody>
      </p:sp>
      <p:sp>
        <p:nvSpPr>
          <p:cNvPr id="47146" name="Rectangle 42"/>
          <p:cNvSpPr>
            <a:spLocks noChangeArrowheads="1"/>
          </p:cNvSpPr>
          <p:nvPr/>
        </p:nvSpPr>
        <p:spPr bwMode="auto">
          <a:xfrm>
            <a:off x="2386189" y="2428875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 charset="0"/>
              </a:rPr>
              <a:t>50</a:t>
            </a:r>
            <a:endParaRPr lang="en-GB"/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2386189" y="1962150"/>
            <a:ext cx="256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b="1">
                <a:solidFill>
                  <a:srgbClr val="FFFFFF"/>
                </a:solidFill>
                <a:latin typeface="Arial" charset="0"/>
              </a:rPr>
              <a:t>60</a:t>
            </a:r>
            <a:endParaRPr lang="en-GB"/>
          </a:p>
        </p:txBody>
      </p:sp>
      <p:sp>
        <p:nvSpPr>
          <p:cNvPr id="47148" name="Line 44"/>
          <p:cNvSpPr>
            <a:spLocks noChangeShapeType="1"/>
          </p:cNvSpPr>
          <p:nvPr/>
        </p:nvSpPr>
        <p:spPr bwMode="auto">
          <a:xfrm>
            <a:off x="2744612" y="4914900"/>
            <a:ext cx="3000022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49" name="Line 45"/>
          <p:cNvSpPr>
            <a:spLocks noChangeShapeType="1"/>
          </p:cNvSpPr>
          <p:nvPr/>
        </p:nvSpPr>
        <p:spPr bwMode="auto">
          <a:xfrm>
            <a:off x="2744612" y="4914901"/>
            <a:ext cx="1411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3502378" y="4914901"/>
            <a:ext cx="1412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1" name="Line 47"/>
          <p:cNvSpPr>
            <a:spLocks noChangeShapeType="1"/>
          </p:cNvSpPr>
          <p:nvPr/>
        </p:nvSpPr>
        <p:spPr bwMode="auto">
          <a:xfrm>
            <a:off x="4250266" y="4914901"/>
            <a:ext cx="1412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2" name="Line 48"/>
          <p:cNvSpPr>
            <a:spLocks noChangeShapeType="1"/>
          </p:cNvSpPr>
          <p:nvPr/>
        </p:nvSpPr>
        <p:spPr bwMode="auto">
          <a:xfrm>
            <a:off x="4996745" y="4914901"/>
            <a:ext cx="2822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3" name="Line 49"/>
          <p:cNvSpPr>
            <a:spLocks noChangeShapeType="1"/>
          </p:cNvSpPr>
          <p:nvPr/>
        </p:nvSpPr>
        <p:spPr bwMode="auto">
          <a:xfrm>
            <a:off x="5744634" y="4914901"/>
            <a:ext cx="2822" cy="47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4" name="Rectangle 50"/>
          <p:cNvSpPr>
            <a:spLocks noChangeArrowheads="1"/>
          </p:cNvSpPr>
          <p:nvPr/>
        </p:nvSpPr>
        <p:spPr bwMode="auto">
          <a:xfrm>
            <a:off x="6266745" y="2695576"/>
            <a:ext cx="152400" cy="142875"/>
          </a:xfrm>
          <a:prstGeom prst="rect">
            <a:avLst/>
          </a:prstGeom>
          <a:solidFill>
            <a:srgbClr val="FF3399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6492523" y="2638426"/>
            <a:ext cx="1654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rial" charset="0"/>
              </a:rPr>
              <a:t>m</a:t>
            </a:r>
            <a:r>
              <a:rPr lang="en-GB" sz="1800">
                <a:solidFill>
                  <a:srgbClr val="FFFFFF"/>
                </a:solidFill>
                <a:latin typeface="Arial" charset="0"/>
              </a:rPr>
              <a:t>arried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 controls</a:t>
            </a:r>
            <a:endParaRPr lang="en-GB" sz="1800"/>
          </a:p>
        </p:txBody>
      </p:sp>
      <p:sp>
        <p:nvSpPr>
          <p:cNvPr id="47156" name="Rectangle 52"/>
          <p:cNvSpPr>
            <a:spLocks noChangeArrowheads="1"/>
          </p:cNvSpPr>
          <p:nvPr/>
        </p:nvSpPr>
        <p:spPr bwMode="auto">
          <a:xfrm>
            <a:off x="6266745" y="3295651"/>
            <a:ext cx="152400" cy="142875"/>
          </a:xfrm>
          <a:prstGeom prst="rect">
            <a:avLst/>
          </a:prstGeom>
          <a:solidFill>
            <a:srgbClr val="00CCCC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7" name="Rectangle 53"/>
          <p:cNvSpPr>
            <a:spLocks noChangeArrowheads="1"/>
          </p:cNvSpPr>
          <p:nvPr/>
        </p:nvSpPr>
        <p:spPr bwMode="auto">
          <a:xfrm>
            <a:off x="6492523" y="3238501"/>
            <a:ext cx="14747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FFFFFF"/>
                </a:solidFill>
                <a:latin typeface="Arial" charset="0"/>
              </a:rPr>
              <a:t>single controls</a:t>
            </a:r>
            <a:endParaRPr lang="en-GB" sz="1800"/>
          </a:p>
        </p:txBody>
      </p:sp>
      <p:sp>
        <p:nvSpPr>
          <p:cNvPr id="47158" name="Rectangle 54"/>
          <p:cNvSpPr>
            <a:spLocks noChangeArrowheads="1"/>
          </p:cNvSpPr>
          <p:nvPr/>
        </p:nvSpPr>
        <p:spPr bwMode="auto">
          <a:xfrm>
            <a:off x="6266745" y="3895726"/>
            <a:ext cx="152400" cy="142875"/>
          </a:xfrm>
          <a:prstGeom prst="rect">
            <a:avLst/>
          </a:prstGeom>
          <a:solidFill>
            <a:srgbClr val="FF996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59" name="Rectangle 55"/>
          <p:cNvSpPr>
            <a:spLocks noChangeArrowheads="1"/>
          </p:cNvSpPr>
          <p:nvPr/>
        </p:nvSpPr>
        <p:spPr bwMode="auto">
          <a:xfrm>
            <a:off x="6516511" y="3789363"/>
            <a:ext cx="16542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FFFFFF"/>
                </a:solidFill>
                <a:latin typeface="Arial" charset="0"/>
              </a:rPr>
              <a:t>married women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r>
              <a:rPr lang="en-US" sz="1800">
                <a:solidFill>
                  <a:srgbClr val="FFFFFF"/>
                </a:solidFill>
                <a:latin typeface="Arial" charset="0"/>
              </a:rPr>
              <a:t>with POI</a:t>
            </a:r>
            <a:endParaRPr lang="en-GB" sz="1800"/>
          </a:p>
        </p:txBody>
      </p:sp>
      <p:sp>
        <p:nvSpPr>
          <p:cNvPr id="47160" name="Rectangle 56"/>
          <p:cNvSpPr>
            <a:spLocks noChangeArrowheads="1"/>
          </p:cNvSpPr>
          <p:nvPr/>
        </p:nvSpPr>
        <p:spPr bwMode="auto">
          <a:xfrm>
            <a:off x="6266745" y="4495801"/>
            <a:ext cx="152400" cy="142875"/>
          </a:xfrm>
          <a:prstGeom prst="rect">
            <a:avLst/>
          </a:prstGeom>
          <a:solidFill>
            <a:srgbClr val="9999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7161" name="Rectangle 57"/>
          <p:cNvSpPr>
            <a:spLocks noChangeArrowheads="1"/>
          </p:cNvSpPr>
          <p:nvPr/>
        </p:nvSpPr>
        <p:spPr bwMode="auto">
          <a:xfrm>
            <a:off x="6492523" y="4438650"/>
            <a:ext cx="14747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800">
                <a:solidFill>
                  <a:srgbClr val="FFFFFF"/>
                </a:solidFill>
                <a:latin typeface="Arial" charset="0"/>
              </a:rPr>
              <a:t>single women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r>
              <a:rPr lang="en-US" sz="1800">
                <a:solidFill>
                  <a:srgbClr val="FFFFFF"/>
                </a:solidFill>
                <a:latin typeface="Arial" charset="0"/>
              </a:rPr>
              <a:t>with POI</a:t>
            </a:r>
            <a:endParaRPr lang="en-GB" sz="1800"/>
          </a:p>
        </p:txBody>
      </p:sp>
      <p:sp>
        <p:nvSpPr>
          <p:cNvPr id="47162" name="Text Box 58"/>
          <p:cNvSpPr txBox="1">
            <a:spLocks noChangeArrowheads="1"/>
          </p:cNvSpPr>
          <p:nvPr/>
        </p:nvSpPr>
        <p:spPr bwMode="auto">
          <a:xfrm>
            <a:off x="914400" y="2808288"/>
            <a:ext cx="1353256" cy="12926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DISF-SR</a:t>
            </a:r>
          </a:p>
          <a:p>
            <a:r>
              <a:rPr lang="en-US" sz="2000">
                <a:latin typeface="Arial" charset="0"/>
              </a:rPr>
              <a:t>composite</a:t>
            </a:r>
          </a:p>
          <a:p>
            <a:r>
              <a:rPr lang="en-US" sz="2000">
                <a:latin typeface="Arial" charset="0"/>
              </a:rPr>
              <a:t>T-score</a:t>
            </a:r>
            <a:endParaRPr lang="en-GB" sz="2000">
              <a:latin typeface="Arial" charset="0"/>
            </a:endParaRPr>
          </a:p>
          <a:p>
            <a:endParaRPr lang="en-GB">
              <a:latin typeface="Arial" charset="0"/>
            </a:endParaRPr>
          </a:p>
        </p:txBody>
      </p:sp>
      <p:sp>
        <p:nvSpPr>
          <p:cNvPr id="47163" name="Text Box 59"/>
          <p:cNvSpPr txBox="1">
            <a:spLocks noChangeArrowheads="1"/>
          </p:cNvSpPr>
          <p:nvPr/>
        </p:nvSpPr>
        <p:spPr bwMode="auto">
          <a:xfrm>
            <a:off x="3276600" y="5322888"/>
            <a:ext cx="1075936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* </a:t>
            </a:r>
            <a:r>
              <a:rPr lang="en-US" sz="1800">
                <a:latin typeface="Arial" charset="0"/>
              </a:rPr>
              <a:t>P=0.03</a:t>
            </a:r>
            <a:endParaRPr lang="en-GB" sz="1800">
              <a:latin typeface="Arial" charset="0"/>
            </a:endParaRPr>
          </a:p>
        </p:txBody>
      </p:sp>
      <p:sp>
        <p:nvSpPr>
          <p:cNvPr id="47164" name="Text Box 60"/>
          <p:cNvSpPr txBox="1">
            <a:spLocks noChangeArrowheads="1"/>
          </p:cNvSpPr>
          <p:nvPr/>
        </p:nvSpPr>
        <p:spPr bwMode="auto">
          <a:xfrm>
            <a:off x="4495801" y="5322888"/>
            <a:ext cx="116570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** </a:t>
            </a:r>
            <a:r>
              <a:rPr lang="en-US" sz="1800">
                <a:latin typeface="Arial" charset="0"/>
              </a:rPr>
              <a:t>P=0.01</a:t>
            </a:r>
            <a:endParaRPr lang="en-GB" sz="1800">
              <a:latin typeface="Arial" charset="0"/>
            </a:endParaRPr>
          </a:p>
        </p:txBody>
      </p:sp>
      <p:sp>
        <p:nvSpPr>
          <p:cNvPr id="47165" name="Text Box 61"/>
          <p:cNvSpPr txBox="1">
            <a:spLocks noChangeArrowheads="1"/>
          </p:cNvSpPr>
          <p:nvPr/>
        </p:nvSpPr>
        <p:spPr bwMode="auto">
          <a:xfrm>
            <a:off x="3276600" y="4943475"/>
            <a:ext cx="2973891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controls          women with POI</a:t>
            </a:r>
            <a:endParaRPr lang="en-GB" sz="1600">
              <a:latin typeface="Arial" charset="0"/>
            </a:endParaRPr>
          </a:p>
        </p:txBody>
      </p:sp>
      <p:sp>
        <p:nvSpPr>
          <p:cNvPr id="47166" name="Line 62"/>
          <p:cNvSpPr>
            <a:spLocks noChangeShapeType="1"/>
          </p:cNvSpPr>
          <p:nvPr/>
        </p:nvSpPr>
        <p:spPr bwMode="auto">
          <a:xfrm flipV="1">
            <a:off x="3657600" y="19812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67" name="Line 63"/>
          <p:cNvSpPr>
            <a:spLocks noChangeShapeType="1"/>
          </p:cNvSpPr>
          <p:nvPr/>
        </p:nvSpPr>
        <p:spPr bwMode="auto">
          <a:xfrm>
            <a:off x="3581400" y="1981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68" name="Line 64"/>
          <p:cNvSpPr>
            <a:spLocks noChangeShapeType="1"/>
          </p:cNvSpPr>
          <p:nvPr/>
        </p:nvSpPr>
        <p:spPr bwMode="auto">
          <a:xfrm flipV="1">
            <a:off x="3810000" y="1828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69" name="Line 65"/>
          <p:cNvSpPr>
            <a:spLocks noChangeShapeType="1"/>
          </p:cNvSpPr>
          <p:nvPr/>
        </p:nvSpPr>
        <p:spPr bwMode="auto">
          <a:xfrm>
            <a:off x="3733800" y="1828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70" name="Line 66"/>
          <p:cNvSpPr>
            <a:spLocks noChangeShapeType="1"/>
          </p:cNvSpPr>
          <p:nvPr/>
        </p:nvSpPr>
        <p:spPr bwMode="auto">
          <a:xfrm flipV="1">
            <a:off x="5410200" y="25146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71" name="Line 67"/>
          <p:cNvSpPr>
            <a:spLocks noChangeShapeType="1"/>
          </p:cNvSpPr>
          <p:nvPr/>
        </p:nvSpPr>
        <p:spPr bwMode="auto">
          <a:xfrm>
            <a:off x="5334000" y="2514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72" name="Line 68"/>
          <p:cNvSpPr>
            <a:spLocks noChangeShapeType="1"/>
          </p:cNvSpPr>
          <p:nvPr/>
        </p:nvSpPr>
        <p:spPr bwMode="auto">
          <a:xfrm flipV="1">
            <a:off x="5562600" y="23622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73" name="Line 69"/>
          <p:cNvSpPr>
            <a:spLocks noChangeShapeType="1"/>
          </p:cNvSpPr>
          <p:nvPr/>
        </p:nvSpPr>
        <p:spPr bwMode="auto">
          <a:xfrm>
            <a:off x="54864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7174" name="Text Box 70"/>
          <p:cNvSpPr txBox="1">
            <a:spLocks noChangeArrowheads="1"/>
          </p:cNvSpPr>
          <p:nvPr/>
        </p:nvSpPr>
        <p:spPr bwMode="auto">
          <a:xfrm>
            <a:off x="5242278" y="2109788"/>
            <a:ext cx="27443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latin typeface="Book Antiqua" pitchFamily="18" charset="0"/>
              </a:rPr>
              <a:t>*</a:t>
            </a:r>
            <a:endParaRPr lang="el-GR">
              <a:latin typeface="Book Antiqua" pitchFamily="18" charset="0"/>
            </a:endParaRP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5410200" y="1981201"/>
            <a:ext cx="36420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latin typeface="Book Antiqua" pitchFamily="18" charset="0"/>
              </a:rPr>
              <a:t>**</a:t>
            </a:r>
            <a:endParaRPr lang="el-GR">
              <a:latin typeface="Book Antiqua" pitchFamily="18" charset="0"/>
            </a:endParaRP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2286000" y="5867401"/>
            <a:ext cx="4185761" cy="6155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Kalantaridou et al. Fertil Steril 2008;90:1805</a:t>
            </a:r>
            <a:endParaRPr lang="en-GB">
              <a:latin typeface="Book Antiqua" pitchFamily="18" charset="0"/>
            </a:endParaRPr>
          </a:p>
          <a:p>
            <a:endParaRPr lang="en-GB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428992" y="857232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Θεραπεία</a:t>
            </a:r>
            <a:endParaRPr lang="el-GR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43042" y="714356"/>
            <a:ext cx="7857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err="1">
                <a:latin typeface="+mj-lt"/>
              </a:rPr>
              <a:t>Υπεργοναδοτροφικός</a:t>
            </a:r>
            <a:r>
              <a:rPr lang="el-GR" sz="2400" dirty="0">
                <a:latin typeface="+mj-lt"/>
              </a:rPr>
              <a:t> υπογοναδισμός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19200" y="2057400"/>
            <a:ext cx="7247467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>
                <a:latin typeface="+mn-lt"/>
              </a:rPr>
              <a:t> Σύνδρομο </a:t>
            </a:r>
            <a:r>
              <a:rPr lang="el-GR" sz="2000" dirty="0" err="1">
                <a:latin typeface="+mn-lt"/>
              </a:rPr>
              <a:t>Klinefelter</a:t>
            </a:r>
            <a:endParaRPr lang="el-GR" sz="2000" dirty="0">
              <a:latin typeface="+mn-lt"/>
            </a:endParaRP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>
                <a:latin typeface="+mn-lt"/>
              </a:rPr>
              <a:t> Σύνδρομο XYY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>
                <a:latin typeface="+mn-lt"/>
              </a:rPr>
              <a:t> Μεταλλάξεις υποδοχέων </a:t>
            </a:r>
            <a:r>
              <a:rPr lang="el-GR" sz="2000" dirty="0" err="1">
                <a:latin typeface="+mn-lt"/>
              </a:rPr>
              <a:t>γοναδοτροφινών</a:t>
            </a:r>
            <a:endParaRPr lang="el-GR" sz="2000" dirty="0">
              <a:latin typeface="+mn-lt"/>
            </a:endParaRP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>
                <a:latin typeface="+mn-lt"/>
              </a:rPr>
              <a:t> Μεταλλάξεις υποδοχέα ανδρογόνων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>
                <a:latin typeface="+mn-lt"/>
              </a:rPr>
              <a:t> Σύνδρομο </a:t>
            </a:r>
            <a:r>
              <a:rPr lang="el-GR" sz="2000" dirty="0" err="1">
                <a:latin typeface="+mn-lt"/>
              </a:rPr>
              <a:t>Noonan</a:t>
            </a:r>
            <a:endParaRPr lang="el-GR" sz="2000" dirty="0">
              <a:latin typeface="+mn-lt"/>
            </a:endParaRP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>
                <a:latin typeface="+mn-lt"/>
              </a:rPr>
              <a:t> </a:t>
            </a:r>
            <a:r>
              <a:rPr lang="el-GR" sz="2000" dirty="0" err="1">
                <a:latin typeface="+mn-lt"/>
              </a:rPr>
              <a:t>Μυοτονική</a:t>
            </a:r>
            <a:r>
              <a:rPr lang="el-GR" sz="2000" dirty="0">
                <a:latin typeface="+mn-lt"/>
              </a:rPr>
              <a:t> δυστροφία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>
                <a:latin typeface="+mn-lt"/>
              </a:rPr>
              <a:t> </a:t>
            </a:r>
            <a:r>
              <a:rPr lang="el-GR" sz="2000" dirty="0" err="1">
                <a:latin typeface="+mn-lt"/>
              </a:rPr>
              <a:t>Μικροελλέιψεις</a:t>
            </a:r>
            <a:r>
              <a:rPr lang="el-GR" sz="2000" dirty="0">
                <a:latin typeface="+mn-lt"/>
              </a:rPr>
              <a:t> χρωμοσώματος </a:t>
            </a:r>
            <a:r>
              <a:rPr lang="el-GR" sz="2000" dirty="0" smtClean="0">
                <a:latin typeface="+mn-lt"/>
              </a:rPr>
              <a:t>Υ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l-GR" sz="2000" dirty="0" smtClean="0">
                <a:latin typeface="+mn-lt"/>
              </a:rPr>
              <a:t>Σύνδρομο </a:t>
            </a:r>
            <a:r>
              <a:rPr lang="en-US" sz="2000" dirty="0" smtClean="0">
                <a:latin typeface="+mn-lt"/>
              </a:rPr>
              <a:t>Turner</a:t>
            </a:r>
            <a:endParaRPr lang="en-US" sz="2000" dirty="0">
              <a:latin typeface="+mn-lt"/>
            </a:endParaRPr>
          </a:p>
          <a:p>
            <a:pPr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en-US" sz="2000" dirty="0">
                <a:latin typeface="+mn-lt"/>
              </a:rPr>
              <a:t> </a:t>
            </a:r>
            <a:r>
              <a:rPr lang="el-GR" sz="2000" dirty="0">
                <a:latin typeface="+mn-lt"/>
              </a:rPr>
              <a:t>Πρώιμη ωοθηκική ανεπάρκεια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055511" y="260350"/>
            <a:ext cx="64643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sz="2400">
                <a:latin typeface="Arial" charset="0"/>
              </a:rPr>
              <a:t>Θεραπεία πρόκλησης εφηβείας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08190" y="1341439"/>
            <a:ext cx="8129411" cy="27084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l-GR" sz="2000">
                <a:latin typeface="Arial" charset="0"/>
              </a:rPr>
              <a:t>Χορηγείται Εθινύλ Οιστραδιόλη ή συνεζευγμένα Οιστρογόνα με σταδιακή αύξηση των δόσεων ανά τρίμηνο-εξάμηνο. </a:t>
            </a:r>
          </a:p>
          <a:p>
            <a:pPr algn="just" eaLnBrk="1" hangingPunct="1">
              <a:spcBef>
                <a:spcPct val="50000"/>
              </a:spcBef>
            </a:pPr>
            <a:r>
              <a:rPr lang="el-GR" sz="2000">
                <a:latin typeface="Arial" charset="0"/>
              </a:rPr>
              <a:t>Κλινικά η πρόοδος της εφηβείας εκτιμάται από την ανάπτυξη του μαζικού αδένα.</a:t>
            </a:r>
          </a:p>
          <a:p>
            <a:pPr algn="just" eaLnBrk="1" hangingPunct="1">
              <a:spcBef>
                <a:spcPct val="50000"/>
              </a:spcBef>
            </a:pPr>
            <a:r>
              <a:rPr lang="el-GR" sz="2000">
                <a:latin typeface="Arial" charset="0"/>
              </a:rPr>
              <a:t>Όταν επιτευχθεί ανάπτυξη μαζικού αδένα σταδίου </a:t>
            </a:r>
            <a:r>
              <a:rPr lang="en-US" sz="2000">
                <a:latin typeface="Arial" charset="0"/>
              </a:rPr>
              <a:t>IV</a:t>
            </a:r>
            <a:r>
              <a:rPr lang="el-GR" sz="2000">
                <a:latin typeface="Arial" charset="0"/>
              </a:rPr>
              <a:t> κατά </a:t>
            </a:r>
            <a:r>
              <a:rPr lang="en-US" sz="2000">
                <a:latin typeface="Arial" charset="0"/>
              </a:rPr>
              <a:t>Tanner</a:t>
            </a:r>
            <a:r>
              <a:rPr lang="el-GR" sz="2000">
                <a:latin typeface="Arial" charset="0"/>
              </a:rPr>
              <a:t> τότε προστίθεται Προγεστερόνη για τη πρόκληση εμμηναρχής. </a:t>
            </a:r>
          </a:p>
          <a:p>
            <a:pPr algn="just" eaLnBrk="1" hangingPunct="1">
              <a:spcBef>
                <a:spcPct val="50000"/>
              </a:spcBef>
            </a:pPr>
            <a:r>
              <a:rPr lang="el-GR" sz="2000">
                <a:latin typeface="Arial" charset="0"/>
              </a:rPr>
              <a:t>Η συνολική διάρκεια θεραπείας κυμαίνεται μεταξύ 1.5-2 χρόνια.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70933" y="304800"/>
            <a:ext cx="609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sz="4400" b="1">
                <a:solidFill>
                  <a:srgbClr val="4D64C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♀</a:t>
            </a:r>
            <a:endParaRPr lang="en-GB" sz="4400" b="1">
              <a:solidFill>
                <a:srgbClr val="4D64C5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10" descr="http://chescocf.org/wp-content/uploads/2015/04/logo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5229225"/>
            <a:ext cx="31400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908175" y="2416175"/>
            <a:ext cx="5400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400" dirty="0"/>
              <a:t>Ορμονική υποκατάσταση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95513" y="1204913"/>
            <a:ext cx="604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Θεραπεία υπογοναδισμού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27088" y="3459163"/>
            <a:ext cx="7777162" cy="19526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l-GR" sz="2000" dirty="0" smtClean="0"/>
              <a:t>Χορηγείται 17β Οιστραδιόλη με Προγεστερόνη</a:t>
            </a:r>
            <a:endParaRPr lang="en-US" sz="2000" dirty="0" smtClean="0"/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l-GR" sz="2000" dirty="0" smtClean="0"/>
              <a:t>Προτιμάται δοσολογικό σχήμα εμμηνορρυσίας</a:t>
            </a:r>
          </a:p>
          <a:p>
            <a:pPr marL="342900" indent="-342900" algn="just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l-GR" sz="2000" dirty="0" smtClean="0"/>
              <a:t>Προτιμάται η χορήγηση σε </a:t>
            </a:r>
            <a:r>
              <a:rPr lang="en-US" sz="2000" dirty="0" smtClean="0"/>
              <a:t>patches</a:t>
            </a:r>
            <a:endParaRPr lang="el-GR" sz="2000" dirty="0" smtClean="0"/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l-GR" sz="2000" dirty="0" smtClean="0"/>
              <a:t>Η συνολική θεραπεία διαρκεί μέχρι τη μέση ηλικία εμμηνόπαυσης.</a:t>
            </a:r>
            <a:r>
              <a:rPr lang="el-GR" sz="2800" dirty="0" smtClean="0"/>
              <a:t>  </a:t>
            </a:r>
          </a:p>
        </p:txBody>
      </p:sp>
      <p:pic>
        <p:nvPicPr>
          <p:cNvPr id="10244" name="Picture 6" descr="http://livingwithturnersyndrome.weebly.com/uploads/1/5/5/9/15592966/3437923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1905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 txBox="1">
            <a:spLocks noChangeArrowheads="1"/>
          </p:cNvSpPr>
          <p:nvPr/>
        </p:nvSpPr>
        <p:spPr bwMode="auto">
          <a:xfrm>
            <a:off x="249238" y="260350"/>
            <a:ext cx="8351837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l-GR" sz="2400" dirty="0"/>
              <a:t> Από του στόματος αντισυλληπτικά δισκία ή θεραπεία ορμονικής υποκατάστασης;</a:t>
            </a:r>
          </a:p>
        </p:txBody>
      </p:sp>
      <p:pic>
        <p:nvPicPr>
          <p:cNvPr id="11267" name="Picture 3" descr="C:\Users\Neoklis\Desktop\Turner\nihms33790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444750"/>
            <a:ext cx="48768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 txBox="1">
            <a:spLocks noChangeArrowheads="1"/>
          </p:cNvSpPr>
          <p:nvPr/>
        </p:nvSpPr>
        <p:spPr bwMode="auto">
          <a:xfrm>
            <a:off x="249238" y="260350"/>
            <a:ext cx="8351837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l-GR" sz="2400" dirty="0"/>
              <a:t> Από του στόματος αντισυλληπτικά δισκία ή θεραπεία ορμονικής υποκατάστασης;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650" y="2420938"/>
            <a:ext cx="7561263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/>
              <a:t>Πλεονεκτήματα:</a:t>
            </a:r>
          </a:p>
          <a:p>
            <a:pPr>
              <a:defRPr/>
            </a:pPr>
            <a:endParaRPr lang="el-GR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Μέγεθος μήτρας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Οστική πυκνότητα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Αντισύλληψη</a:t>
            </a:r>
          </a:p>
          <a:p>
            <a:pPr>
              <a:defRPr/>
            </a:pPr>
            <a:r>
              <a:rPr lang="el-GR" sz="2000" dirty="0"/>
              <a:t/>
            </a:r>
            <a:br>
              <a:rPr lang="el-GR" sz="2000" dirty="0"/>
            </a:br>
            <a:endParaRPr lang="el-GR" sz="2000" dirty="0"/>
          </a:p>
          <a:p>
            <a:pPr>
              <a:defRPr/>
            </a:pPr>
            <a:r>
              <a:rPr lang="el-GR" sz="2000" dirty="0"/>
              <a:t>Μειονεκτήματα:</a:t>
            </a:r>
          </a:p>
          <a:p>
            <a:pPr>
              <a:defRPr/>
            </a:pPr>
            <a:endParaRPr lang="el-GR" sz="20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Καρδιαγγειακός κίνδυνος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Καρκίνος μαστού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l-GR" sz="2000" dirty="0"/>
              <a:t>Διαταραχή μεταβολισμού υδατανθράκων</a:t>
            </a:r>
          </a:p>
        </p:txBody>
      </p:sp>
      <p:pic>
        <p:nvPicPr>
          <p:cNvPr id="12292" name="Picture 2" descr="https://s-media-cache-ak0.pinimg.com/736x/77/d6/b9/77d6b94506f53da7b29bab9e5c898c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288" y="2060575"/>
            <a:ext cx="38004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997200"/>
            <a:ext cx="8229600" cy="1120775"/>
          </a:xfrm>
        </p:spPr>
        <p:txBody>
          <a:bodyPr/>
          <a:lstStyle/>
          <a:p>
            <a:r>
              <a:rPr lang="el-GR" sz="2000" b="1" dirty="0" err="1" smtClean="0">
                <a:solidFill>
                  <a:schemeClr val="tx1"/>
                </a:solidFill>
              </a:rPr>
              <a:t>Δοσοεξαρτώμενο</a:t>
            </a:r>
            <a:r>
              <a:rPr lang="el-GR" sz="2000" b="1" dirty="0" smtClean="0">
                <a:solidFill>
                  <a:schemeClr val="tx1"/>
                </a:solidFill>
              </a:rPr>
              <a:t> το αποτέλεσμα της χορήγησης οιστρογόνων στην οστική μάζα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4437063"/>
            <a:ext cx="8435975" cy="2590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000" dirty="0" err="1">
                <a:latin typeface="+mj-lt"/>
              </a:rPr>
              <a:t>Horsman</a:t>
            </a:r>
            <a:r>
              <a:rPr lang="en-US" sz="2000" dirty="0">
                <a:latin typeface="+mj-lt"/>
              </a:rPr>
              <a:t> et al</a:t>
            </a:r>
            <a:r>
              <a:rPr lang="en-US" sz="2000" dirty="0" smtClean="0">
                <a:latin typeface="+mj-lt"/>
              </a:rPr>
              <a:t>:</a:t>
            </a:r>
            <a:endParaRPr lang="en-US" sz="2000" dirty="0">
              <a:latin typeface="+mj-lt"/>
            </a:endParaRPr>
          </a:p>
          <a:p>
            <a:pPr>
              <a:defRPr/>
            </a:pP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&lt;15</a:t>
            </a:r>
            <a:r>
              <a:rPr lang="el-GR" sz="2000" dirty="0">
                <a:latin typeface="+mj-lt"/>
              </a:rPr>
              <a:t>μ</a:t>
            </a:r>
            <a:r>
              <a:rPr lang="en-US" sz="2000" dirty="0">
                <a:latin typeface="+mj-lt"/>
              </a:rPr>
              <a:t>g </a:t>
            </a:r>
            <a:r>
              <a:rPr lang="el-GR" sz="2000" dirty="0">
                <a:latin typeface="+mj-lt"/>
              </a:rPr>
              <a:t>αιθυνυλοιστραδιόλης (ΕΕ)</a:t>
            </a:r>
            <a:r>
              <a:rPr lang="en-US" sz="2000" dirty="0">
                <a:latin typeface="+mj-lt"/>
              </a:rPr>
              <a:t>: </a:t>
            </a:r>
            <a:r>
              <a:rPr lang="el-GR" sz="2000" dirty="0">
                <a:latin typeface="+mj-lt"/>
              </a:rPr>
              <a:t>ΑΠΩΛΕΙΑ ΟΣΤΙΚΗΣ ΜΑΖΑΣ</a:t>
            </a:r>
          </a:p>
          <a:p>
            <a:pPr>
              <a:defRPr/>
            </a:pPr>
            <a:r>
              <a:rPr lang="el-GR" sz="2000" dirty="0" smtClean="0">
                <a:latin typeface="+mj-lt"/>
              </a:rPr>
              <a:t> </a:t>
            </a:r>
            <a:r>
              <a:rPr lang="el-GR" sz="2000" dirty="0">
                <a:latin typeface="+mj-lt"/>
              </a:rPr>
              <a:t>&gt;25μ</a:t>
            </a:r>
            <a:r>
              <a:rPr lang="en-US" sz="2000" dirty="0">
                <a:latin typeface="+mj-lt"/>
              </a:rPr>
              <a:t>g</a:t>
            </a:r>
            <a:r>
              <a:rPr lang="el-GR" sz="2000" dirty="0">
                <a:latin typeface="+mj-lt"/>
              </a:rPr>
              <a:t> ΕΕ</a:t>
            </a:r>
            <a:r>
              <a:rPr lang="en-US" sz="2000" dirty="0">
                <a:latin typeface="+mj-lt"/>
              </a:rPr>
              <a:t>: </a:t>
            </a:r>
            <a:r>
              <a:rPr lang="el-GR" sz="2000" dirty="0">
                <a:latin typeface="+mj-lt"/>
              </a:rPr>
              <a:t>ΒΕΛΤΙΩΣΗ ΟΣΤΙΚΗΣ ΠΥΚΝΟΤΗΤΑΣ</a:t>
            </a:r>
          </a:p>
          <a:p>
            <a:pPr>
              <a:defRPr/>
            </a:pPr>
            <a:r>
              <a:rPr lang="el-GR" sz="2000" dirty="0" smtClean="0">
                <a:latin typeface="+mj-lt"/>
              </a:rPr>
              <a:t>15μ</a:t>
            </a:r>
            <a:r>
              <a:rPr lang="en-US" sz="2000" dirty="0">
                <a:latin typeface="+mj-lt"/>
              </a:rPr>
              <a:t>g</a:t>
            </a:r>
            <a:r>
              <a:rPr lang="el-GR" sz="2000" dirty="0">
                <a:latin typeface="+mj-lt"/>
              </a:rPr>
              <a:t> &lt; ΕΕ &lt; 25μ</a:t>
            </a:r>
            <a:r>
              <a:rPr lang="en-US" sz="2000" dirty="0">
                <a:latin typeface="+mj-lt"/>
              </a:rPr>
              <a:t>g: </a:t>
            </a:r>
            <a:r>
              <a:rPr lang="el-GR" sz="2000" dirty="0">
                <a:latin typeface="+mj-lt"/>
              </a:rPr>
              <a:t>ΑΜΕΤΑΒΛΗΤΗ Η ΟΣΤΙΚΗ ΠΥΚΝΟΤΗΤΑ</a:t>
            </a:r>
            <a:r>
              <a:rPr lang="en-US" sz="2000" dirty="0">
                <a:latin typeface="+mj-lt"/>
              </a:rPr>
              <a:t> </a:t>
            </a:r>
            <a:endParaRPr lang="el-GR" sz="2000" dirty="0">
              <a:latin typeface="+mj-lt"/>
            </a:endParaRPr>
          </a:p>
        </p:txBody>
      </p:sp>
      <p:sp>
        <p:nvSpPr>
          <p:cNvPr id="13316" name="Rectangle 2"/>
          <p:cNvSpPr txBox="1">
            <a:spLocks noChangeArrowheads="1"/>
          </p:cNvSpPr>
          <p:nvPr/>
        </p:nvSpPr>
        <p:spPr bwMode="auto">
          <a:xfrm>
            <a:off x="249238" y="260350"/>
            <a:ext cx="8351837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l-GR" sz="2400" dirty="0"/>
              <a:t> Από του στόματος αντισυλληπτικά δισκία ή θεραπεία ορμονικής υποκατάστασης;</a:t>
            </a:r>
          </a:p>
        </p:txBody>
      </p:sp>
      <p:sp>
        <p:nvSpPr>
          <p:cNvPr id="13317" name="Rectangle 2"/>
          <p:cNvSpPr txBox="1">
            <a:spLocks noChangeArrowheads="1"/>
          </p:cNvSpPr>
          <p:nvPr/>
        </p:nvSpPr>
        <p:spPr bwMode="auto">
          <a:xfrm>
            <a:off x="311150" y="2028825"/>
            <a:ext cx="82296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l-GR" sz="2400" dirty="0"/>
              <a:t>Οστική πυκνότητα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 txBox="1">
            <a:spLocks noChangeArrowheads="1"/>
          </p:cNvSpPr>
          <p:nvPr/>
        </p:nvSpPr>
        <p:spPr bwMode="auto">
          <a:xfrm>
            <a:off x="249238" y="260350"/>
            <a:ext cx="8351837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l-GR" sz="2400" dirty="0"/>
              <a:t> Από του στόματος αντισυλληπτικά δισκία ή θεραπεία ορμονικής υποκατάστασης;</a:t>
            </a:r>
          </a:p>
        </p:txBody>
      </p:sp>
      <p:graphicFrame>
        <p:nvGraphicFramePr>
          <p:cNvPr id="5" name="Group 132"/>
          <p:cNvGraphicFramePr>
            <a:graphicFrameLocks noGrp="1"/>
          </p:cNvGraphicFramePr>
          <p:nvPr/>
        </p:nvGraphicFramePr>
        <p:xfrm>
          <a:off x="827088" y="3068638"/>
          <a:ext cx="7980362" cy="2011362"/>
        </p:xfrm>
        <a:graphic>
          <a:graphicData uri="http://schemas.openxmlformats.org/drawingml/2006/table">
            <a:tbl>
              <a:tblPr/>
              <a:tblGrid>
                <a:gridCol w="2075584"/>
                <a:gridCol w="2088398"/>
                <a:gridCol w="2232426"/>
                <a:gridCol w="1583954"/>
              </a:tblGrid>
              <a:tr h="1005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Έτη θεραπείας</a:t>
                      </a: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Αυτόματη εμμηναρχή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ΘΟΥ/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OCs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Συνέχιση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ΘΟΥ</a:t>
                      </a: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p&lt;0.0001</a:t>
                      </a: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p=0.014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p=0.045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p=0.0019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56" name="TextBox 2"/>
          <p:cNvSpPr txBox="1">
            <a:spLocks noChangeArrowheads="1"/>
          </p:cNvSpPr>
          <p:nvPr/>
        </p:nvSpPr>
        <p:spPr bwMode="auto">
          <a:xfrm>
            <a:off x="4859338" y="5716588"/>
            <a:ext cx="3529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Bakalov V, J Pediatr 2007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4357" name="Rectangle 2"/>
          <p:cNvSpPr txBox="1">
            <a:spLocks noChangeArrowheads="1"/>
          </p:cNvSpPr>
          <p:nvPr/>
        </p:nvSpPr>
        <p:spPr bwMode="auto">
          <a:xfrm>
            <a:off x="311150" y="2028825"/>
            <a:ext cx="82296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l-GR" sz="2800" dirty="0"/>
              <a:t>Μέγεθος μήτρας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 txBox="1">
            <a:spLocks noChangeArrowheads="1"/>
          </p:cNvSpPr>
          <p:nvPr/>
        </p:nvSpPr>
        <p:spPr bwMode="auto">
          <a:xfrm>
            <a:off x="249238" y="260350"/>
            <a:ext cx="8351837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l-GR" sz="2400" dirty="0"/>
              <a:t> Από του στόματος αντισυλληπτικά δισκία ή θεραπεία ορμονικής υποκατάστασης;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2400" y="2800350"/>
            <a:ext cx="629602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Έναρξη με </a:t>
            </a:r>
            <a:r>
              <a:rPr lang="en-US" sz="2000" dirty="0" err="1"/>
              <a:t>Ocs</a:t>
            </a:r>
            <a:endParaRPr lang="en-US" sz="2000" dirty="0"/>
          </a:p>
          <a:p>
            <a:endParaRPr lang="en-US" sz="2000" dirty="0"/>
          </a:p>
          <a:p>
            <a:r>
              <a:rPr lang="el-GR" sz="2000" dirty="0"/>
              <a:t>Συνέχιση για 3-5 χρόνια ανάλογα του μεγέθους της μήτρας</a:t>
            </a:r>
          </a:p>
          <a:p>
            <a:endParaRPr lang="el-GR" sz="2000" dirty="0"/>
          </a:p>
          <a:p>
            <a:r>
              <a:rPr lang="el-GR" sz="2000" dirty="0"/>
              <a:t>Αλλαγή σε ΘΟΥ μέχρι την μέση ηλικία εμμηνόπαυσης</a:t>
            </a:r>
          </a:p>
          <a:p>
            <a:endParaRPr lang="el-GR" sz="2000" dirty="0"/>
          </a:p>
          <a:p>
            <a:r>
              <a:rPr lang="el-GR" sz="2000" dirty="0"/>
              <a:t>Προτιμότερη η χρήση </a:t>
            </a:r>
            <a:r>
              <a:rPr lang="el-GR" sz="2000" dirty="0" err="1"/>
              <a:t>διαδερμικής</a:t>
            </a:r>
            <a:r>
              <a:rPr lang="el-GR" sz="2000" dirty="0"/>
              <a:t> ΘΟΥ λόγω του </a:t>
            </a:r>
          </a:p>
          <a:p>
            <a:endParaRPr lang="el-GR" sz="2000" dirty="0"/>
          </a:p>
          <a:p>
            <a:r>
              <a:rPr lang="el-GR" sz="2000" dirty="0"/>
              <a:t>αυξημένου κίνδυνου θρομβώσεων</a:t>
            </a:r>
          </a:p>
        </p:txBody>
      </p:sp>
      <p:pic>
        <p:nvPicPr>
          <p:cNvPr id="15364" name="Picture 2" descr="https://s-media-cache-ak0.pinimg.com/736x/9d/af/4c/9daf4c583ad2515c08db3df1621c31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2213" y="2171700"/>
            <a:ext cx="269240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000364" y="1428736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Γονιμότητα</a:t>
            </a:r>
            <a:endParaRPr lang="el-GR" sz="2400" dirty="0"/>
          </a:p>
        </p:txBody>
      </p:sp>
      <p:sp>
        <p:nvSpPr>
          <p:cNvPr id="3" name="2 - TextBox"/>
          <p:cNvSpPr txBox="1"/>
          <p:nvPr/>
        </p:nvSpPr>
        <p:spPr>
          <a:xfrm>
            <a:off x="2786050" y="357166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Σύνδρομο </a:t>
            </a:r>
            <a:r>
              <a:rPr lang="en-US" sz="2400" dirty="0" smtClean="0"/>
              <a:t>Turner</a:t>
            </a:r>
            <a:endParaRPr lang="el-GR" sz="2400" dirty="0"/>
          </a:p>
        </p:txBody>
      </p:sp>
      <p:pic>
        <p:nvPicPr>
          <p:cNvPr id="4" name="Picture 2" descr="https://s-media-cache-ak0.pinimg.com/236x/77/21/1c/77211cd0fd431e0f6fd54093228af2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929066"/>
            <a:ext cx="32226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turnersyndrome.ca/wp-content/uploads/featurephoto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000504"/>
            <a:ext cx="4572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2124075" y="549275"/>
            <a:ext cx="58324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Γονιμότητα στο σύνδρομο </a:t>
            </a:r>
            <a:r>
              <a:rPr lang="en-US" sz="2800">
                <a:solidFill>
                  <a:schemeClr val="bg1"/>
                </a:solidFill>
              </a:rPr>
              <a:t>Turner</a:t>
            </a:r>
            <a:endParaRPr lang="el-GR" sz="2800">
              <a:solidFill>
                <a:schemeClr val="bg1"/>
              </a:solidFill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042988" y="1916113"/>
            <a:ext cx="76327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l-GR" sz="2000"/>
              <a:t>2-5% φυσική γονιμότητα κυρίως σε ασθενείς με αυτόματη εμμηναρχή.</a:t>
            </a:r>
          </a:p>
          <a:p>
            <a:pPr marL="285750" indent="-285750">
              <a:buFont typeface="Arial" charset="0"/>
              <a:buChar char="•"/>
            </a:pPr>
            <a:endParaRPr lang="el-GR" sz="2000"/>
          </a:p>
          <a:p>
            <a:pPr marL="285750" indent="-285750">
              <a:buFont typeface="Arial" charset="0"/>
              <a:buChar char="•"/>
            </a:pPr>
            <a:r>
              <a:rPr lang="el-GR" sz="2000"/>
              <a:t>Πολύ σπάνιο σε καρυότυπο 45ΧΟ</a:t>
            </a:r>
          </a:p>
          <a:p>
            <a:pPr marL="285750" indent="-285750">
              <a:buFont typeface="Arial" charset="0"/>
              <a:buChar char="•"/>
            </a:pPr>
            <a:endParaRPr lang="el-GR" sz="2000"/>
          </a:p>
          <a:p>
            <a:pPr marL="285750" indent="-285750">
              <a:buFont typeface="Arial" charset="0"/>
              <a:buChar char="•"/>
            </a:pPr>
            <a:r>
              <a:rPr lang="el-GR" sz="2000"/>
              <a:t>Ακόμα και επί αυτόματης εμμηναρχής προοδευτικά εγκαθίσταται πρώιμη ωοθηκική ανεπάρκεια.</a:t>
            </a:r>
          </a:p>
          <a:p>
            <a:pPr marL="285750" indent="-285750">
              <a:buFont typeface="Arial" charset="0"/>
              <a:buChar char="•"/>
            </a:pPr>
            <a:endParaRPr lang="el-GR" sz="2000"/>
          </a:p>
          <a:p>
            <a:pPr marL="285750" indent="-285750">
              <a:buFont typeface="Arial" charset="0"/>
              <a:buChar char="•"/>
            </a:pPr>
            <a:r>
              <a:rPr lang="el-GR" sz="2000"/>
              <a:t>Σε φυσική σύλληψη αυξημένος κίνδυνος αποβολλών, υπέρτασης και καρδιαγγειακού συμβάματος</a:t>
            </a:r>
          </a:p>
          <a:p>
            <a:pPr marL="285750" indent="-285750">
              <a:buFont typeface="Arial" charset="0"/>
              <a:buChar char="•"/>
            </a:pPr>
            <a:endParaRPr lang="el-GR" sz="2000"/>
          </a:p>
          <a:p>
            <a:pPr marL="285750" indent="-285750">
              <a:buFont typeface="Arial" charset="0"/>
              <a:buChar char="•"/>
            </a:pPr>
            <a:r>
              <a:rPr lang="el-GR" sz="2000"/>
              <a:t>Επί επιτυχούς ολοκλήρωσης της κύησης καισαρική.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124075" y="5805488"/>
            <a:ext cx="6192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Bondy C, Reviews in Endocrine and metabolism, 2005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2214546" y="428604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Σύνδρομο </a:t>
            </a:r>
            <a:r>
              <a:rPr lang="en-US" sz="2400" dirty="0" smtClean="0"/>
              <a:t>Turner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571736" y="857232"/>
            <a:ext cx="4699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j-lt"/>
              </a:rPr>
              <a:t>Σύνδρομο </a:t>
            </a:r>
            <a:r>
              <a:rPr lang="el-GR" sz="2400" dirty="0" err="1" smtClean="0">
                <a:latin typeface="+mj-lt"/>
              </a:rPr>
              <a:t>Klinefelter</a:t>
            </a:r>
            <a:endParaRPr lang="el-GR" sz="2400" dirty="0">
              <a:latin typeface="+mj-lt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625600" y="2209800"/>
            <a:ext cx="670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pic>
        <p:nvPicPr>
          <p:cNvPr id="5125" name="Picture 5" descr="Klinefelter nondisjun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26"/>
            <a:ext cx="7509933" cy="448151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4211638" y="6005513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 Livadas S, Fertil Steril 2005</a:t>
            </a:r>
          </a:p>
        </p:txBody>
      </p:sp>
      <p:pic>
        <p:nvPicPr>
          <p:cNvPr id="18435" name="Picture 2" descr="large 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196975"/>
            <a:ext cx="50196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124075" y="549275"/>
            <a:ext cx="58324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Γονιμότητα στο σύνδρομο </a:t>
            </a:r>
            <a:r>
              <a:rPr lang="en-US" sz="2800">
                <a:solidFill>
                  <a:schemeClr val="bg1"/>
                </a:solidFill>
              </a:rPr>
              <a:t>Turner</a:t>
            </a:r>
            <a:endParaRPr lang="el-GR" sz="2800">
              <a:solidFill>
                <a:schemeClr val="bg1"/>
              </a:solidFill>
            </a:endParaRPr>
          </a:p>
        </p:txBody>
      </p:sp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1331912" y="4941888"/>
            <a:ext cx="7312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dirty="0"/>
              <a:t>Τιμές </a:t>
            </a:r>
            <a:r>
              <a:rPr lang="el-GR" sz="2000" dirty="0" err="1"/>
              <a:t>γοναδοτροπινών</a:t>
            </a:r>
            <a:r>
              <a:rPr lang="el-GR" sz="2000" dirty="0"/>
              <a:t> και </a:t>
            </a:r>
            <a:r>
              <a:rPr lang="el-GR" sz="2000" dirty="0" err="1"/>
              <a:t>Οιστραδιόλης</a:t>
            </a:r>
            <a:r>
              <a:rPr lang="el-GR" sz="2000" dirty="0"/>
              <a:t> σε διάφορες ηλικίες.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214546" y="428604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Σύνδρομο </a:t>
            </a:r>
            <a:r>
              <a:rPr lang="en-US" dirty="0" smtClean="0"/>
              <a:t>Turner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4225925" y="620553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 Livadas S, Fertil Steril 2005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800225" y="284163"/>
            <a:ext cx="5832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/>
              <a:t>Γονιμότητα στο σύνδρομο </a:t>
            </a:r>
            <a:r>
              <a:rPr lang="en-US" sz="2400" dirty="0"/>
              <a:t>Turner</a:t>
            </a:r>
            <a:endParaRPr lang="el-GR" sz="2400" dirty="0"/>
          </a:p>
        </p:txBody>
      </p:sp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1663700" y="4581525"/>
            <a:ext cx="6767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US </a:t>
            </a:r>
            <a:r>
              <a:rPr lang="el-GR" sz="2000">
                <a:solidFill>
                  <a:schemeClr val="bg1"/>
                </a:solidFill>
              </a:rPr>
              <a:t>με κυρίαρχο ωοθυλάκιο (</a:t>
            </a:r>
            <a:r>
              <a:rPr lang="en-US" sz="2000">
                <a:solidFill>
                  <a:schemeClr val="bg1"/>
                </a:solidFill>
              </a:rPr>
              <a:t>14-mm</a:t>
            </a:r>
            <a:r>
              <a:rPr lang="el-GR" sz="2000">
                <a:solidFill>
                  <a:schemeClr val="bg1"/>
                </a:solidFill>
              </a:rPr>
              <a:t>). </a:t>
            </a:r>
          </a:p>
        </p:txBody>
      </p:sp>
      <p:pic>
        <p:nvPicPr>
          <p:cNvPr id="19461" name="Picture 2" descr="large 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700" y="835025"/>
            <a:ext cx="5464175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611188" y="5345113"/>
            <a:ext cx="7848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 err="1"/>
              <a:t>Καρυότυπος</a:t>
            </a:r>
            <a:r>
              <a:rPr lang="el-GR" sz="2000" dirty="0"/>
              <a:t>: </a:t>
            </a:r>
            <a:r>
              <a:rPr lang="en-US" sz="2000" dirty="0"/>
              <a:t>88% 45X, 5% 46XX, 5% 47XXX, 2% </a:t>
            </a:r>
            <a:r>
              <a:rPr lang="en-US" sz="2000" dirty="0" err="1"/>
              <a:t>XO+Fr</a:t>
            </a:r>
            <a:r>
              <a:rPr lang="en-US" sz="2000" dirty="0"/>
              <a:t>. T</a:t>
            </a:r>
            <a:endParaRPr lang="el-GR" sz="2000" dirty="0"/>
          </a:p>
          <a:p>
            <a:r>
              <a:rPr lang="el-GR" sz="2000" dirty="0"/>
              <a:t>Αυτόματη </a:t>
            </a:r>
            <a:r>
              <a:rPr lang="el-GR" sz="2000" dirty="0" err="1"/>
              <a:t>εμμηναρχή</a:t>
            </a:r>
            <a:r>
              <a:rPr lang="el-GR" sz="2000" dirty="0"/>
              <a:t>, φυσική ΕΡ, σύλληψη στα 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-71438" y="476250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Turner syndrome: </a:t>
            </a:r>
            <a:r>
              <a:rPr lang="el-GR" sz="2400" dirty="0"/>
              <a:t>Κύηση με ωάριο δότριας</a:t>
            </a:r>
            <a:endParaRPr lang="en-US" sz="2400" dirty="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285852" y="1643050"/>
            <a:ext cx="71294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Ποσοστό κυήσεων: </a:t>
            </a:r>
            <a:r>
              <a:rPr lang="en-US" sz="2000" dirty="0"/>
              <a:t>25–46%</a:t>
            </a:r>
            <a:endParaRPr lang="el-GR" sz="2000" dirty="0"/>
          </a:p>
          <a:p>
            <a:r>
              <a:rPr lang="el-GR" sz="2000" dirty="0"/>
              <a:t>Ποσοστό αποβολών: </a:t>
            </a:r>
            <a:r>
              <a:rPr lang="en-US" sz="2000" dirty="0"/>
              <a:t> 29</a:t>
            </a:r>
            <a:r>
              <a:rPr lang="el-GR" sz="2000" dirty="0"/>
              <a:t> </a:t>
            </a:r>
            <a:r>
              <a:rPr lang="en-US" sz="2000" dirty="0"/>
              <a:t>vs.12.8%</a:t>
            </a:r>
            <a:endParaRPr lang="el-GR" sz="2000" dirty="0"/>
          </a:p>
          <a:p>
            <a:r>
              <a:rPr lang="el-GR" sz="2000" dirty="0"/>
              <a:t>Κακή αιματική ροή μήτρας, ανωμαλίες της μήτρας, μη επαρκής </a:t>
            </a:r>
            <a:r>
              <a:rPr lang="el-GR" sz="2000" dirty="0" err="1"/>
              <a:t>οιστρογονική</a:t>
            </a:r>
            <a:r>
              <a:rPr lang="el-GR" sz="2000" dirty="0"/>
              <a:t> υποστήριξη προ της σύλληψης</a:t>
            </a:r>
          </a:p>
          <a:p>
            <a:r>
              <a:rPr lang="el-GR" sz="2000" dirty="0"/>
              <a:t>Αυξημένος κίνδυνος καρδιαγγειακών επιπλοκών</a:t>
            </a:r>
            <a:endParaRPr lang="en-US" sz="2000" dirty="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5364163" y="6167438"/>
            <a:ext cx="3168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Foudila T, Hum Reprod 1999</a:t>
            </a:r>
          </a:p>
        </p:txBody>
      </p:sp>
      <p:pic>
        <p:nvPicPr>
          <p:cNvPr id="5" name="Picture 8" descr="http://www.turnersyndromefoundation.org/cushyUploads/awareness_23_467061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344897"/>
            <a:ext cx="2714644" cy="320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1403350" y="6175375"/>
            <a:ext cx="7416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Georgopoulos NA, Gynecological Endocrinology, 2009; 25(6): 383–386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-71438" y="476250"/>
            <a:ext cx="914400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/>
              <a:t>Feto</a:t>
            </a:r>
            <a:r>
              <a:rPr lang="en-US" dirty="0"/>
              <a:t>-maternal risks associated with pregnancy achieved through </a:t>
            </a:r>
            <a:r>
              <a:rPr lang="en-US" dirty="0" err="1"/>
              <a:t>oocyte</a:t>
            </a:r>
            <a:r>
              <a:rPr lang="en-US" dirty="0"/>
              <a:t> donation</a:t>
            </a:r>
          </a:p>
          <a:p>
            <a:pPr algn="ctr"/>
            <a:r>
              <a:rPr lang="en-US" dirty="0"/>
              <a:t> in a woman with Turner syndrome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857224" y="1214422"/>
            <a:ext cx="6985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/>
              <a:t>40 ετών</a:t>
            </a:r>
          </a:p>
          <a:p>
            <a:r>
              <a:rPr lang="el-GR" dirty="0"/>
              <a:t>Υποθυρεοειδισμός υπό θυροξίνη: αύξηση δόσης</a:t>
            </a:r>
          </a:p>
          <a:p>
            <a:r>
              <a:rPr lang="el-GR" dirty="0"/>
              <a:t>Υπέρταση: αγωγή με β-αναστολείς προ σύλληψης</a:t>
            </a:r>
          </a:p>
          <a:p>
            <a:r>
              <a:rPr lang="el-GR" dirty="0"/>
              <a:t>Αλλαγή σε </a:t>
            </a:r>
            <a:r>
              <a:rPr lang="en-US" dirty="0"/>
              <a:t>methyldopa</a:t>
            </a:r>
            <a:endParaRPr lang="el-GR" dirty="0"/>
          </a:p>
          <a:p>
            <a:r>
              <a:rPr lang="en-US" dirty="0"/>
              <a:t>OGTT:</a:t>
            </a:r>
            <a:r>
              <a:rPr lang="el-GR" dirty="0"/>
              <a:t> </a:t>
            </a:r>
            <a:r>
              <a:rPr lang="el-GR" dirty="0" err="1"/>
              <a:t>κφ</a:t>
            </a:r>
            <a:endParaRPr lang="el-GR" dirty="0"/>
          </a:p>
          <a:p>
            <a:r>
              <a:rPr lang="el-GR" dirty="0"/>
              <a:t>Προετοιμασία ενδομητρίου με </a:t>
            </a:r>
            <a:r>
              <a:rPr lang="el-GR" dirty="0" err="1"/>
              <a:t>Οιστραδιόλη</a:t>
            </a:r>
            <a:r>
              <a:rPr lang="el-GR" dirty="0"/>
              <a:t> (6 </a:t>
            </a:r>
            <a:r>
              <a:rPr lang="en-US" dirty="0"/>
              <a:t>mg </a:t>
            </a:r>
            <a:r>
              <a:rPr lang="el-GR" dirty="0"/>
              <a:t>για 16 ημέρες)</a:t>
            </a:r>
          </a:p>
          <a:p>
            <a:r>
              <a:rPr lang="el-GR" dirty="0"/>
              <a:t>Πάχος ενδομητρίου προ εμβρυομεταφοράς:8 </a:t>
            </a:r>
            <a:r>
              <a:rPr lang="en-US" dirty="0"/>
              <a:t>mm</a:t>
            </a:r>
            <a:endParaRPr lang="el-GR" dirty="0"/>
          </a:p>
          <a:p>
            <a:r>
              <a:rPr lang="en-US" dirty="0"/>
              <a:t>SET: single embryo transfer</a:t>
            </a:r>
            <a:endParaRPr lang="el-GR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28662" y="3929066"/>
            <a:ext cx="6985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/>
              <a:t>Αύξηση ηπατικών ενζύμων κατά την κύηση:15-30%</a:t>
            </a:r>
          </a:p>
          <a:p>
            <a:r>
              <a:rPr lang="el-GR" dirty="0"/>
              <a:t>Μεγάλη αύξηση ηπατικών ενζύμων μετά το τοκετό 150-300%</a:t>
            </a:r>
          </a:p>
          <a:p>
            <a:r>
              <a:rPr lang="el-GR" dirty="0"/>
              <a:t>Ομαλοποίηση ηπατικών ενζύμων με την έναρξη ΘΟΥ.</a:t>
            </a:r>
            <a:endParaRPr lang="en-US" dirty="0"/>
          </a:p>
          <a:p>
            <a:r>
              <a:rPr lang="en-US" dirty="0"/>
              <a:t>FGR </a:t>
            </a:r>
            <a:r>
              <a:rPr lang="el-GR" dirty="0"/>
              <a:t>από την 36</a:t>
            </a:r>
            <a:r>
              <a:rPr lang="el-GR" baseline="30000" dirty="0"/>
              <a:t>η</a:t>
            </a:r>
            <a:r>
              <a:rPr lang="el-GR" dirty="0"/>
              <a:t> εβδομάδα της κύησης</a:t>
            </a:r>
          </a:p>
          <a:p>
            <a:r>
              <a:rPr lang="el-GR" dirty="0"/>
              <a:t>Καισαρική λόγω </a:t>
            </a:r>
            <a:r>
              <a:rPr lang="en-US" dirty="0"/>
              <a:t>FGR </a:t>
            </a:r>
            <a:r>
              <a:rPr lang="el-GR" dirty="0"/>
              <a:t>την 37</a:t>
            </a:r>
            <a:r>
              <a:rPr lang="el-GR" baseline="30000" dirty="0"/>
              <a:t>η</a:t>
            </a:r>
            <a:r>
              <a:rPr lang="el-GR" dirty="0"/>
              <a:t> εβδ+3 ημέρες</a:t>
            </a:r>
          </a:p>
          <a:p>
            <a:r>
              <a:rPr lang="el-GR" dirty="0"/>
              <a:t>Βάρος γένησης:2240</a:t>
            </a:r>
          </a:p>
          <a:p>
            <a:r>
              <a:rPr lang="en-US" dirty="0"/>
              <a:t>ARGAR score:</a:t>
            </a:r>
            <a:r>
              <a:rPr lang="el-GR" dirty="0"/>
              <a:t>9-10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8"/>
          <p:cNvSpPr>
            <a:spLocks noChangeArrowheads="1"/>
          </p:cNvSpPr>
          <p:nvPr/>
        </p:nvSpPr>
        <p:spPr bwMode="auto">
          <a:xfrm>
            <a:off x="7093656" y="2852739"/>
            <a:ext cx="1655233" cy="1081087"/>
          </a:xfrm>
          <a:prstGeom prst="ellipse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31" name="Oval 7"/>
          <p:cNvSpPr>
            <a:spLocks noChangeArrowheads="1"/>
          </p:cNvSpPr>
          <p:nvPr/>
        </p:nvSpPr>
        <p:spPr bwMode="auto">
          <a:xfrm>
            <a:off x="395111" y="2852739"/>
            <a:ext cx="1655234" cy="1081087"/>
          </a:xfrm>
          <a:prstGeom prst="ellipse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32804" name="AutoShape 4"/>
          <p:cNvSpPr>
            <a:spLocks noChangeArrowheads="1"/>
          </p:cNvSpPr>
          <p:nvPr/>
        </p:nvSpPr>
        <p:spPr bwMode="auto">
          <a:xfrm>
            <a:off x="2105378" y="2565401"/>
            <a:ext cx="4931834" cy="1584325"/>
          </a:xfrm>
          <a:prstGeom prst="leftRightArrowCallout">
            <a:avLst>
              <a:gd name="adj1" fmla="val 25000"/>
              <a:gd name="adj2" fmla="val 25000"/>
              <a:gd name="adj3" fmla="val 38915"/>
              <a:gd name="adj4" fmla="val 49963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490788"/>
            <a:ext cx="7772400" cy="1154112"/>
          </a:xfrm>
        </p:spPr>
        <p:txBody>
          <a:bodyPr/>
          <a:lstStyle/>
          <a:p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/>
              <a:t/>
            </a:r>
            <a:br>
              <a:rPr lang="el-GR" sz="2800" smtClean="0"/>
            </a:br>
            <a:r>
              <a:rPr lang="el-GR" sz="2800" smtClean="0"/>
              <a:t>υπογονιμότητα</a:t>
            </a: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611012" y="2997201"/>
            <a:ext cx="1305165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l-GR" sz="2000">
                <a:latin typeface="Book Antiqua" pitchFamily="18" charset="0"/>
              </a:rPr>
              <a:t>έγκαιρη</a:t>
            </a:r>
          </a:p>
          <a:p>
            <a:r>
              <a:rPr lang="el-GR" sz="2000">
                <a:latin typeface="Book Antiqua" pitchFamily="18" charset="0"/>
              </a:rPr>
              <a:t>διάγνωση</a:t>
            </a:r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7020279" y="3213101"/>
            <a:ext cx="1728611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l-GR" sz="2000">
                <a:latin typeface="Book Antiqua" pitchFamily="18" charset="0"/>
              </a:rPr>
              <a:t>αντιμετώπιση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1571604" y="500042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Πρώιμη ωοθηκική ανεπάρκεια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2143108" y="2214554"/>
            <a:ext cx="4357718" cy="107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Down Arrow Callout 4"/>
          <p:cNvSpPr/>
          <p:nvPr/>
        </p:nvSpPr>
        <p:spPr bwMode="auto">
          <a:xfrm>
            <a:off x="2060727" y="704923"/>
            <a:ext cx="4725656" cy="1295236"/>
          </a:xfrm>
          <a:prstGeom prst="downArrowCallou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916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smtClean="0"/>
              <a:t>Primary Ovarian Insufficiency</a:t>
            </a:r>
            <a:endParaRPr lang="el-GR" sz="2800" smtClean="0"/>
          </a:p>
        </p:txBody>
      </p:sp>
      <p:sp>
        <p:nvSpPr>
          <p:cNvPr id="49161" name="Content Placeholder 2"/>
          <p:cNvSpPr>
            <a:spLocks noGrp="1"/>
          </p:cNvSpPr>
          <p:nvPr>
            <p:ph idx="4294967295"/>
          </p:nvPr>
        </p:nvSpPr>
        <p:spPr>
          <a:xfrm>
            <a:off x="2572456" y="2286000"/>
            <a:ext cx="5324122" cy="1714500"/>
          </a:xfrm>
        </p:spPr>
        <p:txBody>
          <a:bodyPr/>
          <a:lstStyle/>
          <a:p>
            <a:r>
              <a:rPr lang="en-US" sz="2400" smtClean="0"/>
              <a:t>“lonely” follicles</a:t>
            </a:r>
          </a:p>
          <a:p>
            <a:r>
              <a:rPr lang="en-US" sz="2400" smtClean="0"/>
              <a:t>premature luteinization</a:t>
            </a:r>
          </a:p>
          <a:p>
            <a:endParaRPr lang="el-GR" smtClean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29267" y="5373688"/>
            <a:ext cx="6256867" cy="707886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 cmpd="dbl">
            <a:solidFill>
              <a:srgbClr val="FF99CC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charset="0"/>
              </a:rPr>
              <a:t>Normal Fertility Before the Development of Ovarian Failure</a:t>
            </a:r>
            <a:endParaRPr lang="el-GR" sz="2000" dirty="0">
              <a:latin typeface="Times New Roman" charset="0"/>
            </a:endParaRPr>
          </a:p>
        </p:txBody>
      </p:sp>
      <p:sp>
        <p:nvSpPr>
          <p:cNvPr id="49163" name="TextBox 6"/>
          <p:cNvSpPr txBox="1">
            <a:spLocks noChangeArrowheads="1"/>
          </p:cNvSpPr>
          <p:nvPr/>
        </p:nvSpPr>
        <p:spPr bwMode="auto">
          <a:xfrm>
            <a:off x="1857356" y="6273225"/>
            <a:ext cx="78418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600" i="1" dirty="0" err="1"/>
              <a:t>Kalantaridou</a:t>
            </a:r>
            <a:r>
              <a:rPr lang="el-GR" sz="1600" i="1" dirty="0"/>
              <a:t> SN, </a:t>
            </a:r>
            <a:r>
              <a:rPr lang="el-GR" sz="1600" i="1" dirty="0" err="1"/>
              <a:t>Davis</a:t>
            </a:r>
            <a:r>
              <a:rPr lang="el-GR" sz="1600" i="1" dirty="0"/>
              <a:t> SR, </a:t>
            </a:r>
            <a:r>
              <a:rPr lang="el-GR" sz="1600" i="1" dirty="0" err="1"/>
              <a:t>Nelson</a:t>
            </a:r>
            <a:r>
              <a:rPr lang="el-GR" sz="1600" i="1" dirty="0"/>
              <a:t> LM. </a:t>
            </a:r>
            <a:r>
              <a:rPr lang="el-GR" sz="1600" i="1" dirty="0" err="1"/>
              <a:t>Premature</a:t>
            </a:r>
            <a:r>
              <a:rPr lang="el-GR" sz="1600" i="1" dirty="0"/>
              <a:t> </a:t>
            </a:r>
            <a:r>
              <a:rPr lang="el-GR" sz="1600" i="1" dirty="0" err="1"/>
              <a:t>ovarian</a:t>
            </a:r>
            <a:r>
              <a:rPr lang="el-GR" sz="1600" i="1" dirty="0"/>
              <a:t> </a:t>
            </a:r>
            <a:r>
              <a:rPr lang="el-GR" sz="1600" i="1" dirty="0" err="1"/>
              <a:t>failure</a:t>
            </a:r>
            <a:r>
              <a:rPr lang="el-GR" sz="1600" i="1" dirty="0"/>
              <a:t>.</a:t>
            </a:r>
          </a:p>
          <a:p>
            <a:r>
              <a:rPr lang="el-GR" sz="1600" i="1" dirty="0" err="1"/>
              <a:t>Endocrinol</a:t>
            </a:r>
            <a:r>
              <a:rPr lang="el-GR" sz="1600" i="1" dirty="0"/>
              <a:t> </a:t>
            </a:r>
            <a:r>
              <a:rPr lang="el-GR" sz="1600" i="1" dirty="0" err="1"/>
              <a:t>Metab</a:t>
            </a:r>
            <a:r>
              <a:rPr lang="el-GR" sz="1600" i="1" dirty="0"/>
              <a:t> </a:t>
            </a:r>
            <a:r>
              <a:rPr lang="el-GR" sz="1600" i="1" dirty="0" err="1"/>
              <a:t>Clin</a:t>
            </a:r>
            <a:r>
              <a:rPr lang="el-GR" sz="1600" i="1" dirty="0"/>
              <a:t> N </a:t>
            </a:r>
            <a:r>
              <a:rPr lang="el-GR" sz="1600" i="1" dirty="0" err="1"/>
              <a:t>Am</a:t>
            </a:r>
            <a:r>
              <a:rPr lang="el-GR" sz="1600" i="1" dirty="0"/>
              <a:t> 1998;27:989</a:t>
            </a:r>
          </a:p>
        </p:txBody>
      </p:sp>
      <p:sp>
        <p:nvSpPr>
          <p:cNvPr id="49164" name="Rectangle 3"/>
          <p:cNvSpPr txBox="1">
            <a:spLocks noChangeArrowheads="1"/>
          </p:cNvSpPr>
          <p:nvPr/>
        </p:nvSpPr>
        <p:spPr bwMode="auto">
          <a:xfrm>
            <a:off x="499534" y="3500439"/>
            <a:ext cx="7848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50% of POI women produce estrogen intermittently (Ε2&gt;190 </a:t>
            </a:r>
            <a:r>
              <a:rPr lang="en-US" sz="2000" dirty="0" err="1"/>
              <a:t>pmol</a:t>
            </a:r>
            <a:r>
              <a:rPr lang="en-US" sz="2000" dirty="0"/>
              <a:t>/l)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Ovulation may occur even with        </a:t>
            </a:r>
            <a:r>
              <a:rPr lang="en-US" sz="2000" dirty="0" err="1"/>
              <a:t>gonadotropins</a:t>
            </a:r>
            <a:r>
              <a:rPr lang="en-US" sz="2000" dirty="0"/>
              <a:t>.</a:t>
            </a:r>
            <a:r>
              <a:rPr lang="en-US" dirty="0"/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Spontaneous pregnancies may occur after the diagnosis of POI (5-10%)</a:t>
            </a: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en-US" dirty="0"/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en-US" dirty="0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sz="2400" dirty="0" smtClean="0">
                <a:solidFill>
                  <a:schemeClr val="tx1"/>
                </a:solidFill>
              </a:rPr>
              <a:t>Δυνατότητες γονιμότητας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978" y="1714501"/>
            <a:ext cx="8305800" cy="4214813"/>
          </a:xfrm>
          <a:ln w="57150" cmpd="thinThick">
            <a:solidFill>
              <a:schemeClr val="accent1"/>
            </a:solidFill>
          </a:ln>
        </p:spPr>
        <p:txBody>
          <a:bodyPr/>
          <a:lstStyle/>
          <a:p>
            <a:r>
              <a:rPr lang="el-GR" sz="2000" dirty="0" smtClean="0"/>
              <a:t>Αν και η προσφορά ωαρίου δότριας είναι διαθέσιμη και εφικτή πολλές γυναίκες επιθυμούν να εξαντλήσουν τα περιθώρια για γονιμοποίηση  δικού τους ωαρίου. </a:t>
            </a:r>
          </a:p>
          <a:p>
            <a:endParaRPr lang="el-GR" sz="2000" dirty="0" smtClean="0"/>
          </a:p>
          <a:p>
            <a:r>
              <a:rPr lang="el-GR" sz="2000" dirty="0" err="1" smtClean="0"/>
              <a:t>Πρόκλήση</a:t>
            </a:r>
            <a:r>
              <a:rPr lang="el-GR" sz="2000" dirty="0" smtClean="0"/>
              <a:t> ωορρηξίας: </a:t>
            </a:r>
            <a:r>
              <a:rPr lang="el-GR" sz="2000" dirty="0" err="1" smtClean="0"/>
              <a:t>Ovulation</a:t>
            </a:r>
            <a:r>
              <a:rPr lang="el-GR" sz="2000" dirty="0" smtClean="0"/>
              <a:t> </a:t>
            </a:r>
            <a:r>
              <a:rPr lang="el-GR" sz="2000" dirty="0" err="1" smtClean="0"/>
              <a:t>induction</a:t>
            </a:r>
            <a:r>
              <a:rPr lang="el-GR" sz="2000" dirty="0" smtClean="0"/>
              <a:t> </a:t>
            </a:r>
            <a:r>
              <a:rPr lang="el-GR" sz="2000" dirty="0" err="1" smtClean="0"/>
              <a:t>attempts</a:t>
            </a:r>
            <a:r>
              <a:rPr lang="el-GR" sz="2000" dirty="0" smtClean="0"/>
              <a:t> </a:t>
            </a:r>
            <a:r>
              <a:rPr lang="el-GR" sz="2000" dirty="0" err="1" smtClean="0"/>
              <a:t>using</a:t>
            </a:r>
            <a:r>
              <a:rPr lang="el-GR" sz="2000" dirty="0" smtClean="0"/>
              <a:t> CC, </a:t>
            </a:r>
            <a:r>
              <a:rPr lang="el-GR" sz="2000" dirty="0" err="1" smtClean="0"/>
              <a:t>hMG</a:t>
            </a:r>
            <a:r>
              <a:rPr lang="el-GR" sz="2000" dirty="0" smtClean="0"/>
              <a:t>, </a:t>
            </a:r>
            <a:r>
              <a:rPr lang="el-GR" sz="2000" dirty="0" err="1" smtClean="0"/>
              <a:t>GnRH</a:t>
            </a:r>
            <a:r>
              <a:rPr lang="el-GR" sz="2000" dirty="0" smtClean="0"/>
              <a:t>-a + FSH</a:t>
            </a:r>
            <a:r>
              <a:rPr lang="en-US" sz="2000" dirty="0" smtClean="0"/>
              <a:t>, corticosteroids &amp; </a:t>
            </a:r>
            <a:r>
              <a:rPr lang="en-US" sz="2000" dirty="0" err="1" smtClean="0"/>
              <a:t>danazol</a:t>
            </a:r>
            <a:r>
              <a:rPr lang="el-GR" sz="2000" dirty="0" smtClean="0"/>
              <a:t>, δεν πλεονεκτούν από φυσικό κύκλο. </a:t>
            </a:r>
          </a:p>
          <a:p>
            <a:r>
              <a:rPr lang="el-GR" sz="2000" dirty="0" smtClean="0"/>
              <a:t>Δεν υπάρχει θεραπεία εκλογής.</a:t>
            </a:r>
            <a:endParaRPr lang="en-US" sz="2000" dirty="0" smtClean="0"/>
          </a:p>
          <a:p>
            <a:r>
              <a:rPr lang="el-GR" sz="2000" dirty="0" smtClean="0"/>
              <a:t>Η ΘΟΥ δεν αναστέλλει την πιθανότητα φυσικής ωορρηξίας.</a:t>
            </a:r>
          </a:p>
        </p:txBody>
      </p:sp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1714501" y="6000751"/>
            <a:ext cx="5450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400" i="1"/>
              <a:t>Kalantaridou SN, Davis SR, Nelson LM. Premature ovarian failure.</a:t>
            </a:r>
          </a:p>
          <a:p>
            <a:r>
              <a:rPr lang="el-GR" sz="1400" i="1"/>
              <a:t>Endocrinol Metab Clin N Am 1998;27:989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own Arrow Callout 4"/>
          <p:cNvSpPr>
            <a:spLocks noChangeArrowheads="1"/>
          </p:cNvSpPr>
          <p:nvPr/>
        </p:nvSpPr>
        <p:spPr bwMode="auto">
          <a:xfrm>
            <a:off x="2857500" y="1785938"/>
            <a:ext cx="3143956" cy="857250"/>
          </a:xfrm>
          <a:prstGeom prst="downArrowCallout">
            <a:avLst>
              <a:gd name="adj1" fmla="val 24985"/>
              <a:gd name="adj2" fmla="val 25004"/>
              <a:gd name="adj3" fmla="val 25000"/>
              <a:gd name="adj4" fmla="val 64977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51203" name="Content Placeholder 2"/>
          <p:cNvSpPr>
            <a:spLocks noGrp="1"/>
          </p:cNvSpPr>
          <p:nvPr>
            <p:ph idx="4294967295"/>
          </p:nvPr>
        </p:nvSpPr>
        <p:spPr>
          <a:xfrm>
            <a:off x="585612" y="1785938"/>
            <a:ext cx="7772400" cy="41148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smtClean="0"/>
              <a:t>AMH</a:t>
            </a:r>
          </a:p>
          <a:p>
            <a:pPr algn="ctr">
              <a:buFont typeface="Monotype Sorts" pitchFamily="2" charset="2"/>
              <a:buNone/>
            </a:pPr>
            <a:endParaRPr lang="en-US" smtClean="0"/>
          </a:p>
        </p:txBody>
      </p:sp>
      <p:sp>
        <p:nvSpPr>
          <p:cNvPr id="5120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sz="2400" dirty="0" smtClean="0">
                <a:solidFill>
                  <a:schemeClr val="tx1"/>
                </a:solidFill>
              </a:rPr>
              <a:t>Δείκτες ωοθηκικής λειτουργίας</a:t>
            </a: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786063"/>
            <a:ext cx="694972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2714978" y="6000750"/>
            <a:ext cx="395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Book Antiqua" pitchFamily="18" charset="0"/>
              </a:rPr>
              <a:t>La Marca A. Fertil Steril 2006;85:1547</a:t>
            </a:r>
            <a:endParaRPr lang="el-GR" sz="1800">
              <a:latin typeface="Book Antiqua" pitchFamily="18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852739"/>
            <a:ext cx="2518834" cy="1804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5579534" y="2781301"/>
            <a:ext cx="2521656" cy="100806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1600">
                <a:solidFill>
                  <a:schemeClr val="accent1"/>
                </a:solidFill>
                <a:latin typeface="Arial" charset="0"/>
              </a:rPr>
              <a:t>AMH expression</a:t>
            </a:r>
            <a:endParaRPr lang="el-GR" sz="16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5508978" y="3573464"/>
            <a:ext cx="142523" cy="3381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5724879" y="4437063"/>
            <a:ext cx="2016477" cy="3603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5940778" y="3860800"/>
            <a:ext cx="863600" cy="64770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1212" name="AutoShape 12"/>
          <p:cNvSpPr>
            <a:spLocks noChangeArrowheads="1"/>
          </p:cNvSpPr>
          <p:nvPr/>
        </p:nvSpPr>
        <p:spPr bwMode="auto">
          <a:xfrm>
            <a:off x="6516511" y="3429000"/>
            <a:ext cx="359834" cy="287338"/>
          </a:xfrm>
          <a:prstGeom prst="curvedLeftArrow">
            <a:avLst>
              <a:gd name="adj1" fmla="val 20000"/>
              <a:gd name="adj2" fmla="val 40000"/>
              <a:gd name="adj3" fmla="val 4174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>
                <a:solidFill>
                  <a:schemeClr val="tx1"/>
                </a:solidFill>
              </a:rPr>
              <a:t>Fragile X syndrome (Xq27.3)</a:t>
            </a:r>
            <a:endParaRPr lang="el-GR" sz="2400" smtClean="0">
              <a:solidFill>
                <a:schemeClr val="tx1"/>
              </a:solidFill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4294967295"/>
          </p:nvPr>
        </p:nvSpPr>
        <p:spPr>
          <a:xfrm>
            <a:off x="643467" y="2000251"/>
            <a:ext cx="7772400" cy="3084513"/>
          </a:xfrm>
        </p:spPr>
        <p:txBody>
          <a:bodyPr/>
          <a:lstStyle/>
          <a:p>
            <a:r>
              <a:rPr lang="el-GR" sz="2000" dirty="0" smtClean="0"/>
              <a:t>Η ποιο συχνή γενετική νοητική υστέρηση και το ποιο συχνό γενετικό αίτιο αυτισμού.</a:t>
            </a:r>
          </a:p>
          <a:p>
            <a:r>
              <a:rPr lang="en-US" sz="2000" dirty="0" smtClean="0"/>
              <a:t>X-linked triplet disease</a:t>
            </a:r>
          </a:p>
          <a:p>
            <a:r>
              <a:rPr lang="en-US" sz="2000" dirty="0" smtClean="0"/>
              <a:t>Fragile X syndrome: </a:t>
            </a:r>
            <a:r>
              <a:rPr lang="el-GR" sz="2000" dirty="0" smtClean="0"/>
              <a:t>ο αριθμός </a:t>
            </a:r>
            <a:r>
              <a:rPr lang="en-US" sz="2000" dirty="0" smtClean="0"/>
              <a:t>CGG </a:t>
            </a:r>
            <a:r>
              <a:rPr lang="el-GR" sz="2000" dirty="0" err="1" smtClean="0"/>
              <a:t>επα;ναλήψεων</a:t>
            </a:r>
            <a:r>
              <a:rPr lang="el-GR" sz="2000" dirty="0" smtClean="0"/>
              <a:t> στην αμετάφραστη περιοχή του γονιδίου </a:t>
            </a:r>
            <a:r>
              <a:rPr lang="en-US" sz="2000" dirty="0" smtClean="0"/>
              <a:t>FMR1 &gt; 200</a:t>
            </a:r>
          </a:p>
          <a:p>
            <a:r>
              <a:rPr lang="el-GR" sz="2000" dirty="0" smtClean="0"/>
              <a:t>Φυσιολογικά: </a:t>
            </a:r>
            <a:r>
              <a:rPr lang="en-US" sz="2000" dirty="0" smtClean="0"/>
              <a:t>FMR1 </a:t>
            </a:r>
            <a:r>
              <a:rPr lang="el-GR" sz="2000" dirty="0" smtClean="0"/>
              <a:t>μήκος επαναλήψεων </a:t>
            </a:r>
            <a:r>
              <a:rPr lang="en-US" sz="2000" dirty="0" smtClean="0"/>
              <a:t>&lt; 40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214678" y="6215082"/>
            <a:ext cx="564303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Welt CK </a:t>
            </a:r>
            <a:r>
              <a:rPr lang="en-US" sz="1800" dirty="0" err="1"/>
              <a:t>Clin</a:t>
            </a:r>
            <a:r>
              <a:rPr lang="en-US" sz="1800" dirty="0"/>
              <a:t> </a:t>
            </a:r>
            <a:r>
              <a:rPr lang="en-US" sz="1800" dirty="0" err="1"/>
              <a:t>Endocrinol</a:t>
            </a:r>
            <a:r>
              <a:rPr lang="en-US" sz="1800" dirty="0"/>
              <a:t> 2008;68:499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37078" y="2400300"/>
            <a:ext cx="184731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l-GR" sz="1800"/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1905001" y="1066800"/>
          <a:ext cx="5738989" cy="4064000"/>
        </p:xfrm>
        <a:graphic>
          <a:graphicData uri="http://schemas.openxmlformats.org/presentationml/2006/ole">
            <p:oleObj spid="_x0000_s2050" name="Photo Editor Photo" r:id="rId4" imgW="12857143" imgH="9104762" progId="">
              <p:embed/>
            </p:oleObj>
          </a:graphicData>
        </a:graphic>
      </p:graphicFrame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905001" y="381000"/>
            <a:ext cx="7024717" cy="46166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l-GR" sz="2400" dirty="0" err="1" smtClean="0"/>
              <a:t>Αυτοάνοση</a:t>
            </a:r>
            <a:r>
              <a:rPr lang="el-GR" sz="2400" dirty="0" smtClean="0"/>
              <a:t> ωοθηκική ανεπάρκεια</a:t>
            </a:r>
            <a:endParaRPr lang="el-GR" sz="2400" dirty="0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828800" y="990600"/>
            <a:ext cx="5867400" cy="3810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800600" y="1143000"/>
            <a:ext cx="337256" cy="3365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l-GR" sz="1600" b="1">
                <a:solidFill>
                  <a:schemeClr val="bg2"/>
                </a:solidFill>
              </a:rPr>
              <a:t>Β</a:t>
            </a:r>
            <a:endParaRPr lang="el-GR" sz="1800"/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965679" y="1128714"/>
            <a:ext cx="332142" cy="338554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 sz="1600" b="1">
                <a:solidFill>
                  <a:schemeClr val="bg2"/>
                </a:solidFill>
              </a:rPr>
              <a:t>Α</a:t>
            </a:r>
            <a:endParaRPr lang="el-GR" sz="1800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1828800" y="1371600"/>
            <a:ext cx="228600" cy="38100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 sz="1800"/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2057400" y="4953000"/>
            <a:ext cx="5562600" cy="2286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7467600" y="1295400"/>
            <a:ext cx="228600" cy="38862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1965679" y="3033714"/>
            <a:ext cx="332142" cy="338554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2"/>
                </a:solidFill>
              </a:rPr>
              <a:t>C</a:t>
            </a:r>
            <a:endParaRPr lang="el-GR" sz="1800"/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2743200" y="5410201"/>
            <a:ext cx="3878049" cy="646331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 sz="1800"/>
              <a:t>Hematoxylin and eosin stain (A &amp; C)</a:t>
            </a:r>
          </a:p>
          <a:p>
            <a:r>
              <a:rPr lang="el-GR" sz="1800"/>
              <a:t>Immunoperoxidase stain (B &amp; D)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2714978" y="6072189"/>
            <a:ext cx="4368504" cy="338554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l-GR" sz="1600" i="1"/>
              <a:t>Kalantaridou et al. Hum Reprod 1999;14:1777</a:t>
            </a:r>
            <a:endParaRPr lang="el-G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357290" y="357166"/>
            <a:ext cx="7302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l-GR" sz="2400" dirty="0"/>
              <a:t>Μοριακή </a:t>
            </a:r>
            <a:r>
              <a:rPr lang="el-GR" sz="2400" dirty="0" err="1"/>
              <a:t>αιτιοπαθογένεια</a:t>
            </a:r>
            <a:r>
              <a:rPr lang="el-GR" sz="2400" dirty="0"/>
              <a:t> Συνδρόμου </a:t>
            </a:r>
            <a:r>
              <a:rPr lang="en-US" sz="2400" dirty="0"/>
              <a:t> </a:t>
            </a:r>
            <a:r>
              <a:rPr lang="en-US" sz="2400" dirty="0" err="1"/>
              <a:t>Klinefelter</a:t>
            </a:r>
            <a:r>
              <a:rPr lang="el-GR" sz="2400" dirty="0"/>
              <a:t> 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1793875"/>
            <a:ext cx="2957513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785926"/>
            <a:ext cx="44100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3643306" y="5500702"/>
            <a:ext cx="532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47ΧΧΥ (80%) και μωσαϊκά ή περισσότερα Χ (20%)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540456" y="1700213"/>
            <a:ext cx="7919156" cy="4824412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84225"/>
            <a:ext cx="9144000" cy="522288"/>
          </a:xfrm>
        </p:spPr>
        <p:txBody>
          <a:bodyPr/>
          <a:lstStyle/>
          <a:p>
            <a:r>
              <a:rPr lang="el-GR" altLang="en-US" sz="2400" smtClean="0">
                <a:solidFill>
                  <a:schemeClr val="bg1"/>
                </a:solidFill>
              </a:rPr>
              <a:t>Φυσιολογική</a:t>
            </a:r>
            <a:r>
              <a:rPr lang="en-US" altLang="en-US" sz="2400" smtClean="0">
                <a:solidFill>
                  <a:schemeClr val="bg1"/>
                </a:solidFill>
              </a:rPr>
              <a:t> HRT </a:t>
            </a:r>
            <a:r>
              <a:rPr lang="el-GR" altLang="en-US" sz="2400" smtClean="0">
                <a:solidFill>
                  <a:schemeClr val="bg1"/>
                </a:solidFill>
              </a:rPr>
              <a:t/>
            </a:r>
            <a:br>
              <a:rPr lang="el-GR" altLang="en-US" sz="2400" smtClean="0">
                <a:solidFill>
                  <a:schemeClr val="bg1"/>
                </a:solidFill>
              </a:rPr>
            </a:br>
            <a:r>
              <a:rPr lang="el-GR" altLang="en-US" sz="2400" smtClean="0">
                <a:solidFill>
                  <a:schemeClr val="bg1"/>
                </a:solidFill>
              </a:rPr>
              <a:t>σε νέες γυναίκες με πρώιμη ωοθηκική ανεπάρκεια</a:t>
            </a:r>
            <a:endParaRPr lang="en-US" altLang="en-US" sz="2400" smtClean="0">
              <a:solidFill>
                <a:schemeClr val="bg1"/>
              </a:solidFill>
            </a:endParaRP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3467" y="1714501"/>
            <a:ext cx="8064500" cy="4195763"/>
          </a:xfrm>
        </p:spPr>
        <p:txBody>
          <a:bodyPr/>
          <a:lstStyle/>
          <a:p>
            <a:r>
              <a:rPr lang="el-GR" altLang="en-US" sz="2000" smtClean="0">
                <a:solidFill>
                  <a:schemeClr val="bg1"/>
                </a:solidFill>
              </a:rPr>
              <a:t>Οι νέες γυναίκες με πρώιμη ωοθηκική ανεπάρκεια χρειάζονται υποκατάσταση των ωοθηκικών στεροειδών μέχρι την ηλικία της φυσιολογικής εμμηνόπαυσης (50-51 έτη)</a:t>
            </a:r>
          </a:p>
          <a:p>
            <a:endParaRPr lang="el-GR" altLang="en-US" sz="2000" smtClean="0">
              <a:solidFill>
                <a:schemeClr val="bg1"/>
              </a:solidFill>
            </a:endParaRPr>
          </a:p>
          <a:p>
            <a:r>
              <a:rPr lang="el-GR" altLang="en-US" sz="2000" smtClean="0">
                <a:solidFill>
                  <a:schemeClr val="bg1"/>
                </a:solidFill>
              </a:rPr>
              <a:t>Η ορμονική θεραπεία μειώνει τον κίνδυνο για οστεοπόρωση &amp; παράγοντες κινδύνου για καρδιαγγειακά νοσήματα (αγγειακή ενδοθηλιακή λειτουργία) </a:t>
            </a:r>
          </a:p>
          <a:p>
            <a:endParaRPr lang="el-GR" altLang="en-US" sz="2000" smtClean="0">
              <a:solidFill>
                <a:schemeClr val="bg1"/>
              </a:solidFill>
            </a:endParaRPr>
          </a:p>
          <a:p>
            <a:r>
              <a:rPr lang="el-GR" altLang="en-US" sz="2000" smtClean="0">
                <a:solidFill>
                  <a:schemeClr val="bg1"/>
                </a:solidFill>
              </a:rPr>
              <a:t>Θεραπεία με διαδερμικά οιστρογόνα και μικρονιζέ προγεστερόνη θα πρέπει να είναι θεραπεία εκλογής</a:t>
            </a:r>
          </a:p>
          <a:p>
            <a:r>
              <a:rPr lang="el-GR" altLang="en-US" sz="2000" smtClean="0">
                <a:solidFill>
                  <a:schemeClr val="bg1"/>
                </a:solidFill>
              </a:rPr>
              <a:t>Η θεραπευτική αυτή επιλογή δεν φαίνεται να αυξάνει τον κίνδυνο για θρομβοεμβολικά επεισόδια &amp; καρκίνο του μαστού</a:t>
            </a:r>
          </a:p>
          <a:p>
            <a:endParaRPr lang="el-GR" altLang="en-US" sz="2000" smtClean="0">
              <a:solidFill>
                <a:schemeClr val="bg1"/>
              </a:solidFill>
            </a:endParaRPr>
          </a:p>
          <a:p>
            <a:r>
              <a:rPr lang="el-GR" altLang="en-US" sz="2000" smtClean="0">
                <a:solidFill>
                  <a:schemeClr val="bg1"/>
                </a:solidFill>
              </a:rPr>
              <a:t>Η χρήση ανδρογόνων είναι υπό διερεύνηση</a:t>
            </a:r>
            <a:endParaRPr lang="en-US" altLang="en-US" sz="2000" smtClean="0">
              <a:solidFill>
                <a:schemeClr val="bg1"/>
              </a:solidFill>
            </a:endParaRP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2"/>
          <p:cNvSpPr>
            <a:spLocks noChangeArrowheads="1"/>
          </p:cNvSpPr>
          <p:nvPr/>
        </p:nvSpPr>
        <p:spPr bwMode="auto">
          <a:xfrm>
            <a:off x="1600200" y="1143000"/>
            <a:ext cx="4267200" cy="1600200"/>
          </a:xfrm>
          <a:prstGeom prst="downArrowCallout">
            <a:avLst>
              <a:gd name="adj1" fmla="val 66667"/>
              <a:gd name="adj2" fmla="val 66667"/>
              <a:gd name="adj3" fmla="val 16667"/>
              <a:gd name="adj4" fmla="val 66667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981200" y="990600"/>
            <a:ext cx="3733800" cy="1143000"/>
          </a:xfrm>
        </p:spPr>
        <p:txBody>
          <a:bodyPr/>
          <a:lstStyle/>
          <a:p>
            <a:r>
              <a:rPr lang="el-GR" sz="2800" smtClean="0"/>
              <a:t>Αντιμετώπιση υπογονιμότητας?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/>
          <a:p>
            <a:pPr marL="0" indent="0" algn="ctr">
              <a:buFont typeface="Monotype Sorts" pitchFamily="2" charset="2"/>
              <a:buNone/>
            </a:pPr>
            <a:r>
              <a:rPr lang="el-GR" smtClean="0"/>
              <a:t> 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470878" y="1485900"/>
            <a:ext cx="184731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l-GR" sz="1800"/>
          </a:p>
        </p:txBody>
      </p:sp>
      <p:graphicFrame>
        <p:nvGraphicFramePr>
          <p:cNvPr id="55302" name="Object 6"/>
          <p:cNvGraphicFramePr>
            <a:graphicFrameLocks/>
          </p:cNvGraphicFramePr>
          <p:nvPr/>
        </p:nvGraphicFramePr>
        <p:xfrm>
          <a:off x="5867400" y="990600"/>
          <a:ext cx="1336323" cy="4508500"/>
        </p:xfrm>
        <a:graphic>
          <a:graphicData uri="http://schemas.openxmlformats.org/presentationml/2006/ole">
            <p:oleObj spid="_x0000_s3074" name="Clip" r:id="rId4" imgW="1753560" imgH="5974920" progId="">
              <p:embed/>
            </p:oleObj>
          </a:graphicData>
        </a:graphic>
      </p:graphicFrame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1571978" y="2946401"/>
            <a:ext cx="4082345" cy="21955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>
              <a:buFontTx/>
              <a:buChar char="•"/>
              <a:defRPr/>
            </a:pPr>
            <a:r>
              <a:rPr lang="en-US" sz="2000" smtClean="0">
                <a:latin typeface="Arial" charset="0"/>
              </a:rPr>
              <a:t> </a:t>
            </a:r>
            <a:r>
              <a:rPr lang="el-GR" sz="2000" smtClean="0">
                <a:latin typeface="Arial" charset="0"/>
              </a:rPr>
              <a:t>πρώιμη διάγνωση ΠΩΑ</a:t>
            </a:r>
          </a:p>
          <a:p>
            <a:pPr algn="ctr">
              <a:buFontTx/>
              <a:buChar char="•"/>
              <a:defRPr/>
            </a:pPr>
            <a:r>
              <a:rPr lang="el-GR" sz="2000" smtClean="0">
                <a:latin typeface="Arial" charset="0"/>
              </a:rPr>
              <a:t> κατάψυξη ωοθηκικού ιστού</a:t>
            </a:r>
          </a:p>
          <a:p>
            <a:pPr algn="ctr">
              <a:buFontTx/>
              <a:buChar char="•"/>
              <a:defRPr/>
            </a:pPr>
            <a:r>
              <a:rPr lang="el-GR" sz="2000" smtClean="0">
                <a:latin typeface="Arial" charset="0"/>
              </a:rPr>
              <a:t> κατάψυξη ωαρίων </a:t>
            </a:r>
            <a:endParaRPr lang="en-US" sz="2000" smtClean="0">
              <a:latin typeface="Arial" charset="0"/>
            </a:endParaRPr>
          </a:p>
          <a:p>
            <a:pPr algn="ctr">
              <a:buFont typeface="Arial" charset="0"/>
              <a:buChar char="•"/>
              <a:defRPr/>
            </a:pPr>
            <a:r>
              <a:rPr lang="en-US" sz="2000" smtClean="0">
                <a:latin typeface="Arial" charset="0"/>
              </a:rPr>
              <a:t> ?? </a:t>
            </a:r>
            <a:r>
              <a:rPr lang="el-GR" sz="2000" smtClean="0">
                <a:latin typeface="Arial" charset="0"/>
              </a:rPr>
              <a:t>ανδρογόνα</a:t>
            </a:r>
            <a:endParaRPr lang="en-US" sz="2000" smtClean="0">
              <a:latin typeface="Arial" charset="0"/>
            </a:endParaRPr>
          </a:p>
          <a:p>
            <a:pPr algn="ctr">
              <a:buFont typeface="Arial" charset="0"/>
              <a:buChar char="•"/>
              <a:defRPr/>
            </a:pPr>
            <a:r>
              <a:rPr lang="en-US" sz="2000" smtClean="0">
                <a:latin typeface="Arial" charset="0"/>
              </a:rPr>
              <a:t> ?? in vitro </a:t>
            </a:r>
            <a:r>
              <a:rPr lang="el-GR" sz="2000" smtClean="0">
                <a:latin typeface="Arial" charset="0"/>
              </a:rPr>
              <a:t>ωρίμανση ωαρίων</a:t>
            </a:r>
            <a:r>
              <a:rPr lang="en-US" sz="2000" smtClean="0">
                <a:latin typeface="Arial" charset="0"/>
              </a:rPr>
              <a:t>  ??stem cells</a:t>
            </a:r>
          </a:p>
          <a:p>
            <a:pPr algn="ctr">
              <a:defRPr/>
            </a:pPr>
            <a:endParaRPr lang="el-GR" sz="1800" smtClean="0">
              <a:latin typeface="Times New Roman" pitchFamily="18" charset="0"/>
            </a:endParaRPr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4419600" y="1981201"/>
          <a:ext cx="1371600" cy="982663"/>
        </p:xfrm>
        <a:graphic>
          <a:graphicData uri="http://schemas.openxmlformats.org/presentationml/2006/ole">
            <p:oleObj spid="_x0000_s3075" name="Clip" r:id="rId5" imgW="1825142" imgH="130759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428596" y="357166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Σύνδρομο </a:t>
            </a:r>
            <a:r>
              <a:rPr lang="en-US" sz="2000" dirty="0" smtClean="0"/>
              <a:t> </a:t>
            </a:r>
            <a:r>
              <a:rPr lang="en-US" sz="2000" dirty="0" err="1"/>
              <a:t>Klinefelter</a:t>
            </a:r>
            <a:r>
              <a:rPr lang="el-GR" sz="2000" dirty="0"/>
              <a:t>. </a:t>
            </a:r>
            <a:endParaRPr lang="en-US" sz="2000" dirty="0"/>
          </a:p>
        </p:txBody>
      </p:sp>
      <p:sp>
        <p:nvSpPr>
          <p:cNvPr id="4" name="3 - TextBox"/>
          <p:cNvSpPr txBox="1"/>
          <p:nvPr/>
        </p:nvSpPr>
        <p:spPr>
          <a:xfrm>
            <a:off x="714348" y="278605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l-GR" dirty="0"/>
              <a:t>Σύνδρομο </a:t>
            </a:r>
            <a:r>
              <a:rPr lang="en-US" dirty="0"/>
              <a:t> </a:t>
            </a:r>
            <a:r>
              <a:rPr lang="en-US" dirty="0" err="1"/>
              <a:t>Klinefelter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l-GR" dirty="0" err="1"/>
              <a:t>χρωμοσωμιακή</a:t>
            </a:r>
            <a:r>
              <a:rPr lang="el-GR" dirty="0"/>
              <a:t> νόσος, άρα δεν κληρονομείται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211689" y="260350"/>
            <a:ext cx="4635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j-lt"/>
              </a:rPr>
              <a:t>Σύνδρομο </a:t>
            </a:r>
            <a:r>
              <a:rPr lang="en-US" sz="2400" dirty="0" err="1">
                <a:latin typeface="+mj-lt"/>
              </a:rPr>
              <a:t>Klinefelter</a:t>
            </a:r>
            <a:r>
              <a:rPr lang="el-GR" sz="2400" dirty="0">
                <a:latin typeface="+mj-lt"/>
              </a:rPr>
              <a:t> </a:t>
            </a:r>
          </a:p>
        </p:txBody>
      </p:sp>
      <p:pic>
        <p:nvPicPr>
          <p:cNvPr id="6148" name="Picture 4" descr="Klinefelter3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90" y="260350"/>
            <a:ext cx="1876778" cy="6337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203678" y="2743201"/>
            <a:ext cx="343182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2800">
              <a:latin typeface="Arial Black" pitchFamily="34" charset="0"/>
            </a:endParaRPr>
          </a:p>
        </p:txBody>
      </p:sp>
      <p:pic>
        <p:nvPicPr>
          <p:cNvPr id="6150" name="Picture 6" descr="Klinefelter2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556" y="1412875"/>
            <a:ext cx="2589389" cy="495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8367</TotalTime>
  <Words>2359</Words>
  <Application>Microsoft Office PowerPoint</Application>
  <PresentationFormat>Προβολή στην οθόνη (4:3)</PresentationFormat>
  <Paragraphs>526</Paragraphs>
  <Slides>71</Slides>
  <Notes>17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71</vt:i4>
      </vt:variant>
    </vt:vector>
  </HeadingPairs>
  <TitlesOfParts>
    <vt:vector size="74" baseType="lpstr">
      <vt:lpstr>Default Design</vt:lpstr>
      <vt:lpstr>Photo Editor Photo</vt:lpstr>
      <vt:lpstr>Clip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Πρώιμη ωοθηκική ανεπάρκεια</vt:lpstr>
      <vt:lpstr>Διαφάνεια 37</vt:lpstr>
      <vt:lpstr>Διαφάνεια 38</vt:lpstr>
      <vt:lpstr>Πιθανοί μηχανισμοί πρόωρης ωοθηκικής ανεπάρκειας</vt:lpstr>
      <vt:lpstr>Αιτιολογία</vt:lpstr>
      <vt:lpstr>Πρόωρη ωοθηκική ανεπάρκεια</vt:lpstr>
      <vt:lpstr>Συμπτώματα (εξάψεις, νυχτερινές εφιδρώσεις  &amp; ατροφία του ουρογεννητικού συστήματος)</vt:lpstr>
      <vt:lpstr>Πρώιμη ωοθηκική ανεπάρκεια</vt:lpstr>
      <vt:lpstr>Διαφάνεια 44</vt:lpstr>
      <vt:lpstr>Πρώιμη ωοθηκική ανεπάρκεια</vt:lpstr>
      <vt:lpstr>Διαφάνεια 46</vt:lpstr>
      <vt:lpstr>Σεξουαλικότητα σε 46,XX POI</vt:lpstr>
      <vt:lpstr>Impaired sexual function in young women with  46,XX spontaneous POI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Δοσοεξαρτώμενο το αποτέλεσμα της χορήγησης οιστρογόνων στην οστική μάζα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  υπογονιμότητα</vt:lpstr>
      <vt:lpstr>Primary Ovarian Insufficiency</vt:lpstr>
      <vt:lpstr>Δυνατότητες γονιμότητας</vt:lpstr>
      <vt:lpstr>Δείκτες ωοθηκικής λειτουργίας</vt:lpstr>
      <vt:lpstr>Fragile X syndrome (Xq27.3)</vt:lpstr>
      <vt:lpstr>Διαφάνεια 69</vt:lpstr>
      <vt:lpstr>Φυσιολογική HRT  σε νέες γυναίκες με πρώιμη ωοθηκική ανεπάρκεια</vt:lpstr>
      <vt:lpstr>Αντιμετώπιση υπογονιμότητας?</vt:lpstr>
    </vt:vector>
  </TitlesOfParts>
  <Company>Π.Γ.Ν.Πάτρας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kmarkoy</dc:creator>
  <cp:lastModifiedBy>neoklisg</cp:lastModifiedBy>
  <cp:revision>314</cp:revision>
  <dcterms:created xsi:type="dcterms:W3CDTF">2004-04-09T13:56:41Z</dcterms:created>
  <dcterms:modified xsi:type="dcterms:W3CDTF">2021-09-24T16:39:54Z</dcterms:modified>
</cp:coreProperties>
</file>