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7" r:id="rId2"/>
    <p:sldId id="258" r:id="rId3"/>
    <p:sldId id="259"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36" r:id="rId32"/>
    <p:sldId id="337" r:id="rId33"/>
    <p:sldId id="338" r:id="rId34"/>
    <p:sldId id="368" r:id="rId35"/>
    <p:sldId id="369" r:id="rId36"/>
    <p:sldId id="281" r:id="rId37"/>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42" d="100"/>
          <a:sy n="42" d="100"/>
        </p:scale>
        <p:origin x="103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12/1/2015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B4FF6D-1946-4451-907B-55820E4FF67F}" type="slidenum">
              <a:rPr lang="en-GB" altLang="el-GR" smtClean="0"/>
              <a:pPr>
                <a:spcBef>
                  <a:spcPct val="0"/>
                </a:spcBef>
              </a:pPr>
              <a:t>10</a:t>
            </a:fld>
            <a:endParaRPr lang="en-GB" altLang="el-GR" smtClean="0"/>
          </a:p>
        </p:txBody>
      </p:sp>
      <p:sp>
        <p:nvSpPr>
          <p:cNvPr id="2969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44065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D5F843-93AC-480C-AB4E-99C3DE2089BB}" type="slidenum">
              <a:rPr lang="en-GB" altLang="el-GR" smtClean="0"/>
              <a:pPr>
                <a:spcBef>
                  <a:spcPct val="0"/>
                </a:spcBef>
              </a:pPr>
              <a:t>11</a:t>
            </a:fld>
            <a:endParaRPr lang="en-GB" altLang="el-GR" smtClean="0"/>
          </a:p>
        </p:txBody>
      </p:sp>
      <p:sp>
        <p:nvSpPr>
          <p:cNvPr id="31747"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20801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DEE80E-A7D0-4270-9821-3D5F15F0DD74}" type="slidenum">
              <a:rPr lang="en-GB" altLang="el-GR" smtClean="0"/>
              <a:pPr>
                <a:spcBef>
                  <a:spcPct val="0"/>
                </a:spcBef>
              </a:pPr>
              <a:t>12</a:t>
            </a:fld>
            <a:endParaRPr lang="en-GB" altLang="el-GR" smtClean="0"/>
          </a:p>
        </p:txBody>
      </p:sp>
    </p:spTree>
    <p:extLst>
      <p:ext uri="{BB962C8B-B14F-4D97-AF65-F5344CB8AC3E}">
        <p14:creationId xmlns:p14="http://schemas.microsoft.com/office/powerpoint/2010/main" val="1554878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A04AD9-BE01-4A6F-883A-6B51F6EC82F8}" type="slidenum">
              <a:rPr lang="en-GB" altLang="el-GR" smtClean="0"/>
              <a:pPr>
                <a:spcBef>
                  <a:spcPct val="0"/>
                </a:spcBef>
              </a:pPr>
              <a:t>13</a:t>
            </a:fld>
            <a:endParaRPr lang="en-GB" altLang="el-GR" smtClean="0"/>
          </a:p>
        </p:txBody>
      </p:sp>
      <p:sp>
        <p:nvSpPr>
          <p:cNvPr id="35843" name="Rectangle 2"/>
          <p:cNvSpPr>
            <a:spLocks noGrp="1" noRot="1" noChangeAspect="1" noChangeArrowheads="1" noTextEdit="1"/>
          </p:cNvSpPr>
          <p:nvPr>
            <p:ph type="sldImg"/>
          </p:nvPr>
        </p:nvSpPr>
        <p:spPr bwMode="auto">
          <a:xfrm>
            <a:off x="1144588" y="687388"/>
            <a:ext cx="4568825" cy="3425825"/>
          </a:xfrm>
          <a:solidFill>
            <a:srgbClr val="FFFFFF"/>
          </a:solidFill>
          <a:ln cap="flat">
            <a:solidFill>
              <a:srgbClr val="000000"/>
            </a:solidFill>
            <a:miter lim="800000"/>
            <a:headEnd/>
            <a:tailEnd/>
          </a:ln>
        </p:spPr>
      </p:sp>
      <p:sp>
        <p:nvSpPr>
          <p:cNvPr id="358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6" tIns="46033" rIns="92066" bIns="46033"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812807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595286-783A-409E-80E5-06E02DF3DC96}" type="slidenum">
              <a:rPr lang="en-GB" altLang="el-GR" smtClean="0"/>
              <a:pPr>
                <a:spcBef>
                  <a:spcPct val="0"/>
                </a:spcBef>
              </a:pPr>
              <a:t>14</a:t>
            </a:fld>
            <a:endParaRPr lang="en-GB" altLang="el-GR"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88121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BC911E-C669-4A30-804C-9523DACF0216}" type="slidenum">
              <a:rPr lang="en-GB" altLang="el-GR" smtClean="0"/>
              <a:pPr>
                <a:spcBef>
                  <a:spcPct val="0"/>
                </a:spcBef>
              </a:pPr>
              <a:t>15</a:t>
            </a:fld>
            <a:endParaRPr lang="en-GB" altLang="el-GR"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49596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CABB0D-4DA7-4F6D-B6C0-7B59682CD245}" type="slidenum">
              <a:rPr lang="en-GB" altLang="el-GR" smtClean="0"/>
              <a:pPr>
                <a:spcBef>
                  <a:spcPct val="0"/>
                </a:spcBef>
              </a:pPr>
              <a:t>16</a:t>
            </a:fld>
            <a:endParaRPr lang="en-GB" altLang="el-GR" smtClean="0"/>
          </a:p>
        </p:txBody>
      </p:sp>
    </p:spTree>
    <p:extLst>
      <p:ext uri="{BB962C8B-B14F-4D97-AF65-F5344CB8AC3E}">
        <p14:creationId xmlns:p14="http://schemas.microsoft.com/office/powerpoint/2010/main" val="171214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88BAD0-4D83-4DF9-8911-15F04FD5071E}" type="slidenum">
              <a:rPr lang="en-GB" altLang="el-GR" smtClean="0"/>
              <a:pPr>
                <a:spcBef>
                  <a:spcPct val="0"/>
                </a:spcBef>
              </a:pPr>
              <a:t>17</a:t>
            </a:fld>
            <a:endParaRPr lang="en-GB" altLang="el-GR" smtClean="0"/>
          </a:p>
        </p:txBody>
      </p:sp>
    </p:spTree>
    <p:extLst>
      <p:ext uri="{BB962C8B-B14F-4D97-AF65-F5344CB8AC3E}">
        <p14:creationId xmlns:p14="http://schemas.microsoft.com/office/powerpoint/2010/main" val="49784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F46C05-ACAD-4194-A712-E6CFF11CE545}" type="slidenum">
              <a:rPr lang="en-GB" altLang="el-GR" smtClean="0"/>
              <a:pPr>
                <a:spcBef>
                  <a:spcPct val="0"/>
                </a:spcBef>
              </a:pPr>
              <a:t>19</a:t>
            </a:fld>
            <a:endParaRPr lang="en-GB" altLang="el-GR"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943722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39DF9E-FB40-4115-AC1F-D01893F90280}" type="slidenum">
              <a:rPr lang="el-GR" altLang="el-GR" smtClean="0"/>
              <a:pPr>
                <a:spcBef>
                  <a:spcPct val="0"/>
                </a:spcBef>
              </a:pPr>
              <a:t>20</a:t>
            </a:fld>
            <a:endParaRPr lang="el-GR" altLang="el-GR"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l-GR" smtClean="0"/>
          </a:p>
        </p:txBody>
      </p:sp>
    </p:spTree>
    <p:extLst>
      <p:ext uri="{BB962C8B-B14F-4D97-AF65-F5344CB8AC3E}">
        <p14:creationId xmlns:p14="http://schemas.microsoft.com/office/powerpoint/2010/main" val="237753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182B97-91D2-4ACE-BD10-29614EED3922}" type="slidenum">
              <a:rPr lang="el-GR" altLang="el-GR" smtClean="0"/>
              <a:pPr>
                <a:spcBef>
                  <a:spcPct val="0"/>
                </a:spcBef>
              </a:pPr>
              <a:t>21</a:t>
            </a:fld>
            <a:endParaRPr lang="el-GR" altLang="el-GR"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l-GR" smtClean="0"/>
          </a:p>
        </p:txBody>
      </p:sp>
    </p:spTree>
    <p:extLst>
      <p:ext uri="{BB962C8B-B14F-4D97-AF65-F5344CB8AC3E}">
        <p14:creationId xmlns:p14="http://schemas.microsoft.com/office/powerpoint/2010/main" val="4068676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F48527-57E3-4D48-AE83-6874FFDDB54F}" type="slidenum">
              <a:rPr lang="en-GB" altLang="el-GR" smtClean="0"/>
              <a:pPr>
                <a:spcBef>
                  <a:spcPct val="0"/>
                </a:spcBef>
              </a:pPr>
              <a:t>22</a:t>
            </a:fld>
            <a:endParaRPr lang="en-GB" altLang="el-GR" smtClean="0"/>
          </a:p>
        </p:txBody>
      </p:sp>
    </p:spTree>
    <p:extLst>
      <p:ext uri="{BB962C8B-B14F-4D97-AF65-F5344CB8AC3E}">
        <p14:creationId xmlns:p14="http://schemas.microsoft.com/office/powerpoint/2010/main" val="43864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C68E20-67BA-4AB6-B43C-DD4EA49C7155}" type="slidenum">
              <a:rPr lang="el-GR" altLang="el-GR" smtClean="0"/>
              <a:pPr>
                <a:spcBef>
                  <a:spcPct val="0"/>
                </a:spcBef>
              </a:pPr>
              <a:t>23</a:t>
            </a:fld>
            <a:endParaRPr lang="el-GR" altLang="el-GR"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l-GR" smtClean="0"/>
          </a:p>
        </p:txBody>
      </p:sp>
    </p:spTree>
    <p:extLst>
      <p:ext uri="{BB962C8B-B14F-4D97-AF65-F5344CB8AC3E}">
        <p14:creationId xmlns:p14="http://schemas.microsoft.com/office/powerpoint/2010/main" val="583991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EA7409-4474-4615-971B-04AE42C06662}" type="slidenum">
              <a:rPr lang="el-GR" altLang="el-GR" smtClean="0"/>
              <a:pPr>
                <a:spcBef>
                  <a:spcPct val="0"/>
                </a:spcBef>
              </a:pPr>
              <a:t>24</a:t>
            </a:fld>
            <a:endParaRPr lang="el-GR" altLang="el-GR"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l-GR" smtClean="0"/>
          </a:p>
        </p:txBody>
      </p:sp>
    </p:spTree>
    <p:extLst>
      <p:ext uri="{BB962C8B-B14F-4D97-AF65-F5344CB8AC3E}">
        <p14:creationId xmlns:p14="http://schemas.microsoft.com/office/powerpoint/2010/main" val="2793958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448DAF-B90B-49F3-A635-37D2B5E20B60}" type="slidenum">
              <a:rPr lang="el-GR" altLang="el-GR" smtClean="0"/>
              <a:pPr>
                <a:spcBef>
                  <a:spcPct val="0"/>
                </a:spcBef>
              </a:pPr>
              <a:t>25</a:t>
            </a:fld>
            <a:endParaRPr lang="el-GR" altLang="el-GR"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l-GR" smtClean="0"/>
          </a:p>
        </p:txBody>
      </p:sp>
    </p:spTree>
    <p:extLst>
      <p:ext uri="{BB962C8B-B14F-4D97-AF65-F5344CB8AC3E}">
        <p14:creationId xmlns:p14="http://schemas.microsoft.com/office/powerpoint/2010/main" val="1585542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C37EDE-88A5-4885-AEEB-36F84DFD8283}" type="slidenum">
              <a:rPr lang="en-GB" altLang="el-GR" smtClean="0"/>
              <a:pPr>
                <a:spcBef>
                  <a:spcPct val="0"/>
                </a:spcBef>
              </a:pPr>
              <a:t>26</a:t>
            </a:fld>
            <a:endParaRPr lang="en-GB" altLang="el-GR" smtClean="0"/>
          </a:p>
        </p:txBody>
      </p:sp>
    </p:spTree>
    <p:extLst>
      <p:ext uri="{BB962C8B-B14F-4D97-AF65-F5344CB8AC3E}">
        <p14:creationId xmlns:p14="http://schemas.microsoft.com/office/powerpoint/2010/main" val="1796089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34</a:t>
            </a:fld>
            <a:endParaRPr lang="el-GR"/>
          </a:p>
        </p:txBody>
      </p:sp>
    </p:spTree>
    <p:extLst>
      <p:ext uri="{BB962C8B-B14F-4D97-AF65-F5344CB8AC3E}">
        <p14:creationId xmlns:p14="http://schemas.microsoft.com/office/powerpoint/2010/main" val="1598946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35</a:t>
            </a:fld>
            <a:endParaRPr lang="el-GR"/>
          </a:p>
        </p:txBody>
      </p:sp>
    </p:spTree>
    <p:extLst>
      <p:ext uri="{BB962C8B-B14F-4D97-AF65-F5344CB8AC3E}">
        <p14:creationId xmlns:p14="http://schemas.microsoft.com/office/powerpoint/2010/main" val="2729995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78716E-531F-4F7D-889E-20BC8F89FB7A}" type="slidenum">
              <a:rPr lang="en-GB" altLang="el-GR" smtClean="0"/>
              <a:pPr>
                <a:spcBef>
                  <a:spcPct val="0"/>
                </a:spcBef>
              </a:pPr>
              <a:t>4</a:t>
            </a:fld>
            <a:endParaRPr lang="en-GB" altLang="el-GR"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57356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7EF3C7-F354-4939-8D19-29F249FF1AB4}" type="slidenum">
              <a:rPr lang="en-GB" altLang="el-GR" smtClean="0"/>
              <a:pPr>
                <a:spcBef>
                  <a:spcPct val="0"/>
                </a:spcBef>
              </a:pPr>
              <a:t>5</a:t>
            </a:fld>
            <a:endParaRPr lang="en-GB" altLang="el-GR" smtClean="0"/>
          </a:p>
        </p:txBody>
      </p:sp>
      <p:sp>
        <p:nvSpPr>
          <p:cNvPr id="1945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93158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3D9720-3BAD-4A94-8731-7B3A0457279E}" type="slidenum">
              <a:rPr lang="en-GB" altLang="el-GR" smtClean="0"/>
              <a:pPr>
                <a:spcBef>
                  <a:spcPct val="0"/>
                </a:spcBef>
              </a:pPr>
              <a:t>6</a:t>
            </a:fld>
            <a:endParaRPr lang="en-GB" altLang="el-GR" smtClean="0"/>
          </a:p>
        </p:txBody>
      </p:sp>
      <p:sp>
        <p:nvSpPr>
          <p:cNvPr id="21507"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4701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F033A8-4B17-4880-BD90-17805CE746D9}" type="slidenum">
              <a:rPr lang="en-GB" altLang="el-GR" smtClean="0"/>
              <a:pPr>
                <a:spcBef>
                  <a:spcPct val="0"/>
                </a:spcBef>
              </a:pPr>
              <a:t>7</a:t>
            </a:fld>
            <a:endParaRPr lang="en-GB" altLang="el-GR" smtClean="0"/>
          </a:p>
        </p:txBody>
      </p:sp>
      <p:sp>
        <p:nvSpPr>
          <p:cNvPr id="23555" name="Rectangle 2"/>
          <p:cNvSpPr>
            <a:spLocks noGrp="1" noRot="1" noChangeAspect="1" noChangeArrowheads="1" noTextEdit="1"/>
          </p:cNvSpPr>
          <p:nvPr>
            <p:ph type="sldImg"/>
          </p:nvPr>
        </p:nvSpPr>
        <p:spPr bwMode="auto">
          <a:xfrm>
            <a:off x="1144588" y="687388"/>
            <a:ext cx="4568825" cy="3425825"/>
          </a:xfrm>
          <a:solidFill>
            <a:srgbClr val="FFFFFF"/>
          </a:solidFill>
          <a:ln cap="flat">
            <a:solidFill>
              <a:srgbClr val="000000"/>
            </a:solidFill>
            <a:miter lim="800000"/>
            <a:headEnd/>
            <a:tailEnd/>
          </a:ln>
        </p:spPr>
      </p:sp>
      <p:sp>
        <p:nvSpPr>
          <p:cNvPr id="235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6" tIns="46033" rIns="92066" bIns="46033"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2159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0FF10D-9392-4459-818A-6363DF029EF0}" type="slidenum">
              <a:rPr lang="en-GB" altLang="el-GR" smtClean="0"/>
              <a:pPr>
                <a:spcBef>
                  <a:spcPct val="0"/>
                </a:spcBef>
              </a:pPr>
              <a:t>8</a:t>
            </a:fld>
            <a:endParaRPr lang="en-GB" altLang="el-GR" smtClean="0"/>
          </a:p>
        </p:txBody>
      </p:sp>
      <p:sp>
        <p:nvSpPr>
          <p:cNvPr id="25603"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91081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FC5E76-B31F-4C98-996F-95129054E426}" type="slidenum">
              <a:rPr lang="en-GB" altLang="el-GR" smtClean="0"/>
              <a:pPr>
                <a:spcBef>
                  <a:spcPct val="0"/>
                </a:spcBef>
              </a:pPr>
              <a:t>9</a:t>
            </a:fld>
            <a:endParaRPr lang="en-GB" altLang="el-GR" smtClean="0"/>
          </a:p>
        </p:txBody>
      </p:sp>
      <p:sp>
        <p:nvSpPr>
          <p:cNvPr id="27651"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11435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176650" y="6428601"/>
            <a:ext cx="2790700" cy="276999"/>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smtClean="0">
                <a:solidFill>
                  <a:schemeClr val="bg1">
                    <a:lumMod val="50000"/>
                  </a:schemeClr>
                </a:solidFill>
              </a:rPr>
              <a:t>Διδακτική της Πληροφορικής και των ΤΠΕ</a:t>
            </a:r>
            <a:endParaRPr lang="en-US" sz="120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cover_book.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hyperlink" Target="http://www.scratchplay.g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class.upatras.gr/PN14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ecedu.upatras.gr/komis/" TargetMode="External"/><Relationship Id="rId5" Type="http://schemas.openxmlformats.org/officeDocument/2006/relationships/hyperlink" Target="mailto:komis@upatras.gr" TargetMode="External"/><Relationship Id="rId4" Type="http://schemas.openxmlformats.org/officeDocument/2006/relationships/hyperlink" Target="http://eclass.upatras.gr/PN147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150.140.160.87/moodl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3295106"/>
            <a:ext cx="7776864" cy="2115094"/>
          </a:xfrm>
        </p:spPr>
        <p:txBody>
          <a:bodyPr>
            <a:noAutofit/>
          </a:bodyPr>
          <a:lstStyle/>
          <a:p>
            <a:pPr algn="just">
              <a:spcBef>
                <a:spcPct val="0"/>
              </a:spcBef>
            </a:pPr>
            <a:r>
              <a:rPr lang="el-GR" sz="2800" b="1" dirty="0" smtClean="0"/>
              <a:t>Ενότητα 1</a:t>
            </a:r>
            <a:r>
              <a:rPr lang="en-US" sz="2800" b="1" dirty="0" smtClean="0"/>
              <a:t> </a:t>
            </a:r>
            <a:r>
              <a:rPr lang="el-GR" sz="2800" b="1" dirty="0" smtClean="0"/>
              <a:t>:</a:t>
            </a:r>
            <a:r>
              <a:rPr lang="en-US" sz="2800" dirty="0" smtClean="0"/>
              <a:t> </a:t>
            </a:r>
            <a:r>
              <a:rPr lang="el-GR" sz="2800" dirty="0" smtClean="0"/>
              <a:t> </a:t>
            </a:r>
            <a:r>
              <a:rPr lang="el-GR" sz="2800" b="1" dirty="0" smtClean="0">
                <a:cs typeface="Tahoma" panose="020B0604030504040204" pitchFamily="34" charset="0"/>
              </a:rPr>
              <a:t>Παρουσίαση/Σκοπός Μαθήματος</a:t>
            </a:r>
            <a:endParaRPr lang="en-GB" sz="2800" dirty="0">
              <a:cs typeface="Tahoma" panose="020B0604030504040204" pitchFamily="34" charset="0"/>
            </a:endParaRPr>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4511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581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Τίτλος 1"/>
          <p:cNvSpPr>
            <a:spLocks noGrp="1"/>
          </p:cNvSpPr>
          <p:nvPr>
            <p:ph type="ctrTitle"/>
          </p:nvPr>
        </p:nvSpPr>
        <p:spPr>
          <a:xfrm>
            <a:off x="685800" y="2209800"/>
            <a:ext cx="7772400" cy="476250"/>
          </a:xfrm>
        </p:spPr>
        <p:txBody>
          <a:bodyPr>
            <a:noAutofit/>
          </a:bodyPr>
          <a:lstStyle/>
          <a:p>
            <a:pPr algn="ctr"/>
            <a:r>
              <a:rPr lang="el-GR" sz="3200" dirty="0"/>
              <a:t>Διδακτική της Πληροφορικής και των ΤΠΕ</a:t>
            </a:r>
            <a:r>
              <a:rPr lang="en-US" sz="2000" dirty="0"/>
              <a:t/>
            </a:r>
            <a:br>
              <a:rPr lang="en-US" sz="2000" dirty="0"/>
            </a:br>
            <a:r>
              <a:rPr lang="el-GR" sz="1800" dirty="0"/>
              <a:t>Μάθημα επιλογής ΣΤ’ εξάμηνο, </a:t>
            </a:r>
            <a:r>
              <a:rPr lang="el-GR" sz="1800" dirty="0" smtClean="0"/>
              <a:t/>
            </a:r>
            <a:br>
              <a:rPr lang="el-GR" sz="1800" dirty="0" smtClean="0"/>
            </a:br>
            <a:r>
              <a:rPr lang="en-US" sz="1800" dirty="0"/>
              <a:t/>
            </a:r>
            <a:br>
              <a:rPr lang="en-US" sz="1800" dirty="0"/>
            </a:br>
            <a:r>
              <a:rPr lang="el-GR" altLang="el-GR" sz="1800" dirty="0"/>
              <a:t>Τμήμα Επιστημών της Εκπαίδευσης και της Αγωγής στην Προσχολική</a:t>
            </a:r>
            <a:r>
              <a:rPr lang="en-US" altLang="el-GR" sz="1800" dirty="0"/>
              <a:t> </a:t>
            </a:r>
            <a:r>
              <a:rPr lang="el-GR" altLang="el-GR" sz="1800" dirty="0"/>
              <a:t>Ηλικία</a:t>
            </a:r>
            <a:r>
              <a:rPr lang="en-GB" altLang="el-GR" sz="1800" dirty="0"/>
              <a:t>, </a:t>
            </a:r>
            <a:r>
              <a:rPr lang="el-GR" altLang="el-GR" sz="1800" dirty="0"/>
              <a:t/>
            </a:r>
            <a:br>
              <a:rPr lang="el-GR" altLang="el-GR" sz="1800" dirty="0"/>
            </a:br>
            <a:r>
              <a:rPr lang="el-GR" altLang="el-GR" sz="1800" dirty="0"/>
              <a:t>Πανεπιστήμιο Πατρών</a:t>
            </a:r>
            <a:endParaRPr lang="el-GR" sz="1800" dirty="0"/>
          </a:p>
        </p:txBody>
      </p:sp>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9F77A1F-7DEE-44E4-80A8-E63E974052E3}" type="slidenum">
              <a:rPr lang="en-GB" altLang="el-GR" sz="1200" smtClean="0">
                <a:solidFill>
                  <a:srgbClr val="B5A788"/>
                </a:solidFill>
              </a:rPr>
              <a:pPr>
                <a:spcBef>
                  <a:spcPct val="0"/>
                </a:spcBef>
                <a:buClrTx/>
                <a:buSzTx/>
                <a:buFontTx/>
                <a:buNone/>
              </a:pPr>
              <a:t>10</a:t>
            </a:fld>
            <a:endParaRPr lang="en-GB" altLang="el-GR" sz="1200" smtClean="0">
              <a:solidFill>
                <a:srgbClr val="B5A788"/>
              </a:solidFill>
            </a:endParaRPr>
          </a:p>
        </p:txBody>
      </p:sp>
      <p:sp>
        <p:nvSpPr>
          <p:cNvPr id="21506" name="Rectangle 2"/>
          <p:cNvSpPr>
            <a:spLocks noGrp="1" noChangeArrowheads="1"/>
          </p:cNvSpPr>
          <p:nvPr>
            <p:ph type="title"/>
          </p:nvPr>
        </p:nvSpPr>
        <p:spPr/>
        <p:txBody>
          <a:bodyPr/>
          <a:lstStyle/>
          <a:p>
            <a:pPr algn="ctr" eaLnBrk="1" fontAlgn="auto" hangingPunct="1">
              <a:spcAft>
                <a:spcPts val="0"/>
              </a:spcAft>
              <a:defRPr/>
            </a:pPr>
            <a:r>
              <a:rPr lang="el-GR" dirty="0" smtClean="0"/>
              <a:t>Περιεχόμενο Εργαστηρίου</a:t>
            </a:r>
            <a:r>
              <a:rPr lang="en-US" dirty="0" smtClean="0"/>
              <a:t> (</a:t>
            </a:r>
            <a:r>
              <a:rPr lang="el-GR" dirty="0" smtClean="0"/>
              <a:t>2</a:t>
            </a:r>
            <a:r>
              <a:rPr lang="en-US" dirty="0" smtClean="0"/>
              <a:t>)</a:t>
            </a:r>
            <a:endParaRPr lang="en-GB" dirty="0">
              <a:latin typeface="Tahoma Greek" charset="-95"/>
            </a:endParaRPr>
          </a:p>
        </p:txBody>
      </p:sp>
      <p:sp>
        <p:nvSpPr>
          <p:cNvPr id="28677" name="Rectangle 3"/>
          <p:cNvSpPr>
            <a:spLocks noGrp="1" noChangeArrowheads="1"/>
          </p:cNvSpPr>
          <p:nvPr>
            <p:ph type="body" idx="1"/>
          </p:nvPr>
        </p:nvSpPr>
        <p:spPr>
          <a:xfrm>
            <a:off x="971550" y="1412875"/>
            <a:ext cx="7416800" cy="4594225"/>
          </a:xfrm>
        </p:spPr>
        <p:txBody>
          <a:bodyPr/>
          <a:lstStyle/>
          <a:p>
            <a:pPr eaLnBrk="1" hangingPunct="1"/>
            <a:r>
              <a:rPr lang="el-GR" altLang="el-GR" sz="2400" smtClean="0"/>
              <a:t>Σχεδίαση και υλοποίηση εκπαιδευτικών δραστηριοτήτων και σεναρίων για τη διδασκαλία της Πληροφορικής και των ΤΠΕ</a:t>
            </a:r>
            <a:endParaRPr lang="en-GB" altLang="el-GR" sz="1600" smtClean="0"/>
          </a:p>
          <a:p>
            <a:pPr eaLnBrk="1" hangingPunct="1"/>
            <a:endParaRPr lang="en-GB" altLang="el-GR" sz="2400" smtClean="0"/>
          </a:p>
        </p:txBody>
      </p:sp>
    </p:spTree>
    <p:extLst>
      <p:ext uri="{BB962C8B-B14F-4D97-AF65-F5344CB8AC3E}">
        <p14:creationId xmlns:p14="http://schemas.microsoft.com/office/powerpoint/2010/main" val="1352479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614A84A-5843-41DF-836E-CCEBDB3BCD47}" type="slidenum">
              <a:rPr lang="en-GB" altLang="el-GR" sz="1200" smtClean="0">
                <a:solidFill>
                  <a:srgbClr val="B5A788"/>
                </a:solidFill>
              </a:rPr>
              <a:pPr>
                <a:spcBef>
                  <a:spcPct val="0"/>
                </a:spcBef>
                <a:buClrTx/>
                <a:buSzTx/>
                <a:buFontTx/>
                <a:buNone/>
              </a:pPr>
              <a:t>11</a:t>
            </a:fld>
            <a:endParaRPr lang="en-GB" altLang="el-GR" sz="1200" smtClean="0">
              <a:solidFill>
                <a:srgbClr val="B5A788"/>
              </a:solidFill>
            </a:endParaRPr>
          </a:p>
        </p:txBody>
      </p:sp>
      <p:sp>
        <p:nvSpPr>
          <p:cNvPr id="23554" name="Rectangle 2"/>
          <p:cNvSpPr>
            <a:spLocks noGrp="1" noChangeArrowheads="1"/>
          </p:cNvSpPr>
          <p:nvPr>
            <p:ph type="title"/>
          </p:nvPr>
        </p:nvSpPr>
        <p:spPr/>
        <p:txBody>
          <a:bodyPr/>
          <a:lstStyle/>
          <a:p>
            <a:pPr eaLnBrk="1" fontAlgn="auto" hangingPunct="1">
              <a:spcAft>
                <a:spcPts val="0"/>
              </a:spcAft>
              <a:defRPr/>
            </a:pPr>
            <a:r>
              <a:rPr lang="el-GR" dirty="0" smtClean="0"/>
              <a:t>Α</a:t>
            </a:r>
            <a:r>
              <a:rPr lang="en-GB" dirty="0" err="1" smtClean="0"/>
              <a:t>ξιολόγηση</a:t>
            </a:r>
            <a:r>
              <a:rPr lang="el-GR" dirty="0" smtClean="0"/>
              <a:t> μαθήματος</a:t>
            </a:r>
            <a:endParaRPr lang="en-GB" dirty="0">
              <a:latin typeface="Tahoma Greek" charset="-95"/>
            </a:endParaRPr>
          </a:p>
        </p:txBody>
      </p:sp>
      <p:sp>
        <p:nvSpPr>
          <p:cNvPr id="20485" name="Rectangle 3"/>
          <p:cNvSpPr>
            <a:spLocks noGrp="1" noChangeArrowheads="1"/>
          </p:cNvSpPr>
          <p:nvPr>
            <p:ph type="body" idx="1"/>
          </p:nvPr>
        </p:nvSpPr>
        <p:spPr>
          <a:xfrm>
            <a:off x="468313" y="1412875"/>
            <a:ext cx="8424862" cy="4257675"/>
          </a:xfrm>
          <a:noFill/>
        </p:spPr>
        <p:txBody>
          <a:bodyPr>
            <a:normAutofit fontScale="92500" lnSpcReduction="10000"/>
          </a:bodyPr>
          <a:lstStyle/>
          <a:p>
            <a:pPr lvl="1" eaLnBrk="1" hangingPunct="1">
              <a:spcBef>
                <a:spcPts val="1200"/>
              </a:spcBef>
            </a:pPr>
            <a:r>
              <a:rPr lang="el-GR" altLang="el-GR" smtClean="0"/>
              <a:t>Για τους φοιτητές ΤΕΕΑΠΗ</a:t>
            </a:r>
          </a:p>
          <a:p>
            <a:pPr lvl="2" eaLnBrk="1" hangingPunct="1">
              <a:spcBef>
                <a:spcPts val="1200"/>
              </a:spcBef>
            </a:pPr>
            <a:r>
              <a:rPr lang="el-GR" altLang="el-GR" smtClean="0"/>
              <a:t>Εργασία προγραμματισμού στο </a:t>
            </a:r>
            <a:r>
              <a:rPr lang="en-US" altLang="el-GR" smtClean="0"/>
              <a:t>Scratch </a:t>
            </a:r>
            <a:r>
              <a:rPr lang="el-GR" altLang="el-GR" smtClean="0"/>
              <a:t>(σύνολο μικρών εργασιών που θα οδηγήσουν σε ένα τελικό σχέδιο εργασίας) ΑΤΟΜΙΚΗ</a:t>
            </a:r>
          </a:p>
          <a:p>
            <a:pPr lvl="2" eaLnBrk="1" hangingPunct="1">
              <a:spcBef>
                <a:spcPts val="1200"/>
              </a:spcBef>
            </a:pPr>
            <a:r>
              <a:rPr lang="el-GR" altLang="el-GR" smtClean="0"/>
              <a:t>Σχεδίαση σεναρίου για διδασκαλία Πληροφορικής &amp; ΤΠΕ  ΟΜΑΔΙΚΗ</a:t>
            </a:r>
            <a:endParaRPr lang="en-GB" altLang="el-GR" smtClean="0"/>
          </a:p>
          <a:p>
            <a:pPr lvl="2" eaLnBrk="1" hangingPunct="1">
              <a:spcBef>
                <a:spcPts val="1200"/>
              </a:spcBef>
            </a:pPr>
            <a:r>
              <a:rPr lang="el-GR" altLang="el-GR" smtClean="0"/>
              <a:t>Τελική προφορική εξέταση</a:t>
            </a:r>
          </a:p>
          <a:p>
            <a:pPr lvl="1" eaLnBrk="1" hangingPunct="1">
              <a:spcBef>
                <a:spcPts val="1200"/>
              </a:spcBef>
            </a:pPr>
            <a:r>
              <a:rPr lang="el-GR" altLang="el-GR" smtClean="0"/>
              <a:t>Για τους φοιτητές ΗΜΤΥ</a:t>
            </a:r>
          </a:p>
          <a:p>
            <a:pPr lvl="2" eaLnBrk="1" hangingPunct="1">
              <a:spcBef>
                <a:spcPts val="1200"/>
              </a:spcBef>
            </a:pPr>
            <a:r>
              <a:rPr lang="el-GR" altLang="el-GR" smtClean="0"/>
              <a:t>+ εφαρμογή σεναρίου (ομαδική)</a:t>
            </a:r>
          </a:p>
          <a:p>
            <a:pPr lvl="2" eaLnBrk="1" hangingPunct="1">
              <a:spcBef>
                <a:spcPts val="1200"/>
              </a:spcBef>
            </a:pPr>
            <a:r>
              <a:rPr lang="el-GR" altLang="el-GR" smtClean="0"/>
              <a:t>+ θεωρητική εργασία (ατομική) </a:t>
            </a:r>
          </a:p>
          <a:p>
            <a:pPr lvl="2" eaLnBrk="1" hangingPunct="1">
              <a:spcBef>
                <a:spcPts val="1200"/>
              </a:spcBef>
            </a:pPr>
            <a:endParaRPr lang="el-GR" altLang="el-GR" smtClean="0"/>
          </a:p>
        </p:txBody>
      </p:sp>
    </p:spTree>
    <p:extLst>
      <p:ext uri="{BB962C8B-B14F-4D97-AF65-F5344CB8AC3E}">
        <p14:creationId xmlns:p14="http://schemas.microsoft.com/office/powerpoint/2010/main" val="4046430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box(in)">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box(in)">
                                      <p:cBhvr>
                                        <p:cTn id="12" dur="500"/>
                                        <p:tgtEl>
                                          <p:spTgt spid="204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box(in)">
                                      <p:cBhvr>
                                        <p:cTn id="17" dur="500"/>
                                        <p:tgtEl>
                                          <p:spTgt spid="204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box(in)">
                                      <p:cBhvr>
                                        <p:cTn id="22" dur="500"/>
                                        <p:tgtEl>
                                          <p:spTgt spid="204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485">
                                            <p:txEl>
                                              <p:pRg st="4" end="4"/>
                                            </p:txEl>
                                          </p:spTgt>
                                        </p:tgtEl>
                                        <p:attrNameLst>
                                          <p:attrName>style.visibility</p:attrName>
                                        </p:attrNameLst>
                                      </p:cBhvr>
                                      <p:to>
                                        <p:strVal val="visible"/>
                                      </p:to>
                                    </p:set>
                                    <p:animEffect transition="in" filter="box(in)">
                                      <p:cBhvr>
                                        <p:cTn id="27" dur="500"/>
                                        <p:tgtEl>
                                          <p:spTgt spid="2048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485">
                                            <p:txEl>
                                              <p:pRg st="5" end="5"/>
                                            </p:txEl>
                                          </p:spTgt>
                                        </p:tgtEl>
                                        <p:attrNameLst>
                                          <p:attrName>style.visibility</p:attrName>
                                        </p:attrNameLst>
                                      </p:cBhvr>
                                      <p:to>
                                        <p:strVal val="visible"/>
                                      </p:to>
                                    </p:set>
                                    <p:animEffect transition="in" filter="box(in)">
                                      <p:cBhvr>
                                        <p:cTn id="32" dur="500"/>
                                        <p:tgtEl>
                                          <p:spTgt spid="2048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0485">
                                            <p:txEl>
                                              <p:pRg st="6" end="6"/>
                                            </p:txEl>
                                          </p:spTgt>
                                        </p:tgtEl>
                                        <p:attrNameLst>
                                          <p:attrName>style.visibility</p:attrName>
                                        </p:attrNameLst>
                                      </p:cBhvr>
                                      <p:to>
                                        <p:strVal val="visible"/>
                                      </p:to>
                                    </p:set>
                                    <p:animEffect transition="in" filter="box(in)">
                                      <p:cBhvr>
                                        <p:cTn id="37" dur="500"/>
                                        <p:tgtEl>
                                          <p:spTgt spid="204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158163" cy="1143000"/>
          </a:xfrm>
        </p:spPr>
        <p:txBody>
          <a:bodyPr>
            <a:normAutofit/>
          </a:bodyPr>
          <a:lstStyle/>
          <a:p>
            <a:pPr>
              <a:defRPr/>
            </a:pPr>
            <a:r>
              <a:rPr lang="el-GR" sz="4400" dirty="0" smtClean="0"/>
              <a:t>Εννοιολογικό πλαίσιο μαθήματος </a:t>
            </a:r>
            <a:endParaRPr lang="en-GB" sz="4400" dirty="0" smtClean="0"/>
          </a:p>
        </p:txBody>
      </p:sp>
      <p:sp>
        <p:nvSpPr>
          <p:cNvPr id="32772" name="Rectangle 3"/>
          <p:cNvSpPr>
            <a:spLocks noGrp="1" noChangeArrowheads="1"/>
          </p:cNvSpPr>
          <p:nvPr>
            <p:ph type="body" idx="1"/>
          </p:nvPr>
        </p:nvSpPr>
        <p:spPr>
          <a:xfrm>
            <a:off x="1116013" y="1268413"/>
            <a:ext cx="8039100" cy="4786312"/>
          </a:xfrm>
        </p:spPr>
        <p:txBody>
          <a:bodyPr/>
          <a:lstStyle/>
          <a:p>
            <a:r>
              <a:rPr lang="el-GR" altLang="el-GR" sz="2400" dirty="0" smtClean="0"/>
              <a:t>Η Γλώσσα</a:t>
            </a:r>
            <a:r>
              <a:rPr lang="en-US" altLang="el-GR" sz="2400" dirty="0" smtClean="0"/>
              <a:t> </a:t>
            </a:r>
            <a:r>
              <a:rPr lang="el-GR" altLang="el-GR" sz="2400" dirty="0" smtClean="0"/>
              <a:t>και το παιδαγωγικό πλαίσιο της </a:t>
            </a:r>
            <a:r>
              <a:rPr lang="en-GB" altLang="el-GR" sz="2400" dirty="0" smtClean="0"/>
              <a:t>Logo</a:t>
            </a:r>
          </a:p>
          <a:p>
            <a:pPr lvl="1"/>
            <a:r>
              <a:rPr lang="el-GR" altLang="el-GR" sz="2000" dirty="0" smtClean="0"/>
              <a:t>Το περιβάλλον </a:t>
            </a:r>
            <a:r>
              <a:rPr lang="en-GB" altLang="el-GR" sz="2400" dirty="0" smtClean="0"/>
              <a:t>Scratch</a:t>
            </a:r>
          </a:p>
          <a:p>
            <a:r>
              <a:rPr lang="el-GR" altLang="el-GR" sz="2400" dirty="0" smtClean="0"/>
              <a:t>Βασικές έννοιες Διδακτικής</a:t>
            </a:r>
            <a:endParaRPr lang="en-GB" altLang="el-GR" sz="2400" dirty="0" smtClean="0"/>
          </a:p>
          <a:p>
            <a:pPr lvl="1"/>
            <a:r>
              <a:rPr lang="el-GR" altLang="el-GR" sz="2000" dirty="0" smtClean="0"/>
              <a:t>Διδακτικό τρίγωνο - Διδακτικός μετασχηματισμός</a:t>
            </a:r>
            <a:endParaRPr lang="en-GB" altLang="el-GR" sz="2000" dirty="0" smtClean="0"/>
          </a:p>
          <a:p>
            <a:pPr lvl="1"/>
            <a:r>
              <a:rPr lang="el-GR" altLang="el-GR" sz="2000" dirty="0" smtClean="0"/>
              <a:t>Νοητικά Μοντέλα - Νοητικές Παραστάσεις </a:t>
            </a:r>
            <a:endParaRPr lang="en-GB" altLang="el-GR" sz="2000" dirty="0" smtClean="0"/>
          </a:p>
          <a:p>
            <a:pPr lvl="1"/>
            <a:r>
              <a:rPr lang="el-GR" altLang="el-GR" sz="2000" dirty="0" err="1" smtClean="0"/>
              <a:t>Κοινωνικογνωστική</a:t>
            </a:r>
            <a:r>
              <a:rPr lang="el-GR" altLang="el-GR" sz="2000" dirty="0" smtClean="0"/>
              <a:t> Σύγκρουση - Εννοιολογική αλλαγή</a:t>
            </a:r>
            <a:endParaRPr lang="en-GB" altLang="el-GR" sz="2000" dirty="0" smtClean="0"/>
          </a:p>
          <a:p>
            <a:r>
              <a:rPr lang="el-GR" altLang="el-GR" sz="2400" dirty="0" smtClean="0"/>
              <a:t>Εκπαιδευτική Ρομποτική</a:t>
            </a:r>
            <a:endParaRPr lang="en-GB" altLang="el-GR" sz="2400" dirty="0" smtClean="0"/>
          </a:p>
          <a:p>
            <a:pPr lvl="1"/>
            <a:r>
              <a:rPr lang="el-GR" altLang="el-GR" sz="2400" dirty="0" smtClean="0"/>
              <a:t>Περιβάλλοντα </a:t>
            </a:r>
            <a:r>
              <a:rPr lang="en-US" altLang="el-GR" sz="2400" dirty="0" smtClean="0"/>
              <a:t>Bee-Bot, Pro-Bot, Lego </a:t>
            </a:r>
            <a:r>
              <a:rPr lang="en-US" altLang="el-GR" sz="2400" dirty="0" err="1" smtClean="0"/>
              <a:t>Wedo</a:t>
            </a:r>
            <a:r>
              <a:rPr lang="en-US" altLang="el-GR" sz="2400" dirty="0" smtClean="0"/>
              <a:t>, </a:t>
            </a:r>
            <a:r>
              <a:rPr lang="el-GR" altLang="el-GR" sz="2400" dirty="0" err="1" smtClean="0"/>
              <a:t>Robolab</a:t>
            </a:r>
            <a:r>
              <a:rPr lang="el-GR" altLang="el-GR" sz="2400" dirty="0" smtClean="0"/>
              <a:t> </a:t>
            </a:r>
            <a:endParaRPr lang="en-GB" altLang="el-GR" sz="2400" dirty="0" smtClean="0"/>
          </a:p>
          <a:p>
            <a:r>
              <a:rPr lang="el-GR" altLang="el-GR" sz="2400" dirty="0" smtClean="0"/>
              <a:t>Διδακτική προσέγγιση λογισμικού γενικής χρήσης</a:t>
            </a:r>
            <a:endParaRPr lang="en-GB" altLang="el-GR" sz="2400" dirty="0" smtClean="0"/>
          </a:p>
          <a:p>
            <a:r>
              <a:rPr lang="el-GR" altLang="el-GR" sz="2400" dirty="0" smtClean="0"/>
              <a:t>Ο προγραμματισμός ως γνωστικό αντικείμενο</a:t>
            </a:r>
            <a:endParaRPr lang="en-GB" altLang="el-GR" sz="2400" dirty="0" smtClean="0"/>
          </a:p>
          <a:p>
            <a:pPr lvl="1"/>
            <a:r>
              <a:rPr lang="el-GR" altLang="el-GR" sz="2000" dirty="0" smtClean="0"/>
              <a:t>Ειδικά θέματα διδακτικής προγραμματισμού</a:t>
            </a:r>
            <a:endParaRPr lang="en-GB" altLang="el-GR" sz="2000" dirty="0" smtClean="0"/>
          </a:p>
          <a:p>
            <a:endParaRPr lang="el-GR" altLang="el-GR" dirty="0" smtClean="0"/>
          </a:p>
        </p:txBody>
      </p:sp>
    </p:spTree>
    <p:extLst>
      <p:ext uri="{BB962C8B-B14F-4D97-AF65-F5344CB8AC3E}">
        <p14:creationId xmlns:p14="http://schemas.microsoft.com/office/powerpoint/2010/main" val="4126221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97DBAEA-CD9B-417E-9FDF-C12148F8F5AE}" type="slidenum">
              <a:rPr lang="en-GB" altLang="el-GR" sz="1200" smtClean="0">
                <a:solidFill>
                  <a:srgbClr val="B5A788"/>
                </a:solidFill>
              </a:rPr>
              <a:pPr>
                <a:spcBef>
                  <a:spcPct val="0"/>
                </a:spcBef>
                <a:buClrTx/>
                <a:buSzTx/>
                <a:buFontTx/>
                <a:buNone/>
              </a:pPr>
              <a:t>13</a:t>
            </a:fld>
            <a:endParaRPr lang="en-GB" altLang="el-GR" sz="1200" smtClean="0">
              <a:solidFill>
                <a:srgbClr val="B5A788"/>
              </a:solidFill>
            </a:endParaRPr>
          </a:p>
        </p:txBody>
      </p:sp>
      <p:sp>
        <p:nvSpPr>
          <p:cNvPr id="29698" name="Rectangle 2"/>
          <p:cNvSpPr>
            <a:spLocks noGrp="1" noChangeArrowheads="1"/>
          </p:cNvSpPr>
          <p:nvPr>
            <p:ph type="title"/>
          </p:nvPr>
        </p:nvSpPr>
        <p:spPr/>
        <p:txBody>
          <a:bodyPr/>
          <a:lstStyle/>
          <a:p>
            <a:pPr eaLnBrk="1" fontAlgn="auto" hangingPunct="1">
              <a:spcAft>
                <a:spcPts val="0"/>
              </a:spcAft>
              <a:defRPr/>
            </a:pPr>
            <a:r>
              <a:rPr lang="el-GR" sz="4000" dirty="0"/>
              <a:t>Εννοιολογικό πλαίσιο μαθήματος </a:t>
            </a:r>
            <a:endParaRPr lang="en-GB" dirty="0">
              <a:solidFill>
                <a:schemeClr val="tx2">
                  <a:satMod val="130000"/>
                </a:schemeClr>
              </a:solidFill>
            </a:endParaRPr>
          </a:p>
        </p:txBody>
      </p:sp>
      <p:sp>
        <p:nvSpPr>
          <p:cNvPr id="34821" name="Rectangle 3"/>
          <p:cNvSpPr>
            <a:spLocks noGrp="1" noChangeArrowheads="1"/>
          </p:cNvSpPr>
          <p:nvPr>
            <p:ph type="body" idx="1"/>
          </p:nvPr>
        </p:nvSpPr>
        <p:spPr>
          <a:xfrm>
            <a:off x="928688" y="1428750"/>
            <a:ext cx="8026400" cy="4560888"/>
          </a:xfrm>
          <a:noFill/>
        </p:spPr>
        <p:txBody>
          <a:bodyPr>
            <a:normAutofit lnSpcReduction="10000"/>
          </a:bodyPr>
          <a:lstStyle/>
          <a:p>
            <a:r>
              <a:rPr lang="el-GR" altLang="el-GR" sz="2800" dirty="0" smtClean="0"/>
              <a:t>Διδασκαλία της Πληροφορικής</a:t>
            </a:r>
          </a:p>
          <a:p>
            <a:pPr lvl="1"/>
            <a:r>
              <a:rPr lang="el-GR" altLang="el-GR" sz="2400" dirty="0" smtClean="0"/>
              <a:t>Η Πληροφορική ως γνωστικό αντικείμενο</a:t>
            </a:r>
            <a:endParaRPr lang="en-GB" altLang="el-GR" sz="2400" dirty="0" smtClean="0"/>
          </a:p>
          <a:p>
            <a:pPr lvl="1"/>
            <a:r>
              <a:rPr lang="el-GR" altLang="el-GR" sz="2400" dirty="0" smtClean="0"/>
              <a:t>Προγράμματα σπουδών Πληροφορικής </a:t>
            </a:r>
          </a:p>
          <a:p>
            <a:r>
              <a:rPr lang="el-GR" altLang="el-GR" sz="2800" dirty="0" smtClean="0"/>
              <a:t>Από τη Διδασκαλία στη Διδακτική</a:t>
            </a:r>
          </a:p>
          <a:p>
            <a:pPr lvl="1"/>
            <a:r>
              <a:rPr lang="el-GR" altLang="el-GR" sz="2400" dirty="0" smtClean="0"/>
              <a:t>Διδακτική της Πληροφορικής </a:t>
            </a:r>
          </a:p>
          <a:p>
            <a:r>
              <a:rPr lang="el-GR" altLang="el-GR" sz="2800" dirty="0" smtClean="0"/>
              <a:t>Ο προγραμματισμός ως αντικείμενο μάθησης</a:t>
            </a:r>
          </a:p>
          <a:p>
            <a:pPr lvl="1"/>
            <a:r>
              <a:rPr lang="el-GR" altLang="el-GR" sz="2400" dirty="0" smtClean="0"/>
              <a:t>Γνωστικές πτυχές του προγραμματισμού </a:t>
            </a:r>
          </a:p>
          <a:p>
            <a:r>
              <a:rPr lang="el-GR" altLang="el-GR" sz="2800" dirty="0" smtClean="0"/>
              <a:t>Τα περιβάλλοντα Εκπαιδευτικής Ρομποτικής</a:t>
            </a:r>
          </a:p>
          <a:p>
            <a:pPr lvl="1"/>
            <a:r>
              <a:rPr lang="el-GR" altLang="el-GR" sz="2400" dirty="0" smtClean="0"/>
              <a:t>Η κατασκευή και ο προγραμματισμός ενός ρομπότ</a:t>
            </a:r>
          </a:p>
          <a:p>
            <a:pPr lvl="1"/>
            <a:r>
              <a:rPr lang="el-GR" altLang="el-GR" sz="2400" dirty="0" smtClean="0"/>
              <a:t>Το ρομπότ ως μέσο μάθησης </a:t>
            </a:r>
          </a:p>
          <a:p>
            <a:endParaRPr lang="el-GR" altLang="el-GR" sz="2800" dirty="0" smtClean="0"/>
          </a:p>
          <a:p>
            <a:endParaRPr lang="en-GB" altLang="el-GR" dirty="0" smtClean="0"/>
          </a:p>
          <a:p>
            <a:pPr lvl="1" eaLnBrk="1" hangingPunct="1">
              <a:spcBef>
                <a:spcPts val="1200"/>
              </a:spcBef>
            </a:pPr>
            <a:endParaRPr lang="en-GB" altLang="el-GR" sz="2400" dirty="0" smtClean="0">
              <a:latin typeface="Corbel" panose="020B0503020204020204" pitchFamily="34" charset="0"/>
            </a:endParaRPr>
          </a:p>
        </p:txBody>
      </p:sp>
    </p:spTree>
    <p:extLst>
      <p:ext uri="{BB962C8B-B14F-4D97-AF65-F5344CB8AC3E}">
        <p14:creationId xmlns:p14="http://schemas.microsoft.com/office/powerpoint/2010/main" val="3658458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7698BAB-A3EB-41B6-8469-CE7DA06EE385}" type="slidenum">
              <a:rPr lang="en-GB" altLang="el-GR" sz="1200" smtClean="0">
                <a:solidFill>
                  <a:srgbClr val="B5A788"/>
                </a:solidFill>
              </a:rPr>
              <a:pPr>
                <a:spcBef>
                  <a:spcPct val="0"/>
                </a:spcBef>
                <a:buClrTx/>
                <a:buSzTx/>
                <a:buFontTx/>
                <a:buNone/>
              </a:pPr>
              <a:t>14</a:t>
            </a:fld>
            <a:endParaRPr lang="en-GB" altLang="el-GR" sz="1200" smtClean="0">
              <a:solidFill>
                <a:srgbClr val="B5A788"/>
              </a:solidFill>
            </a:endParaRPr>
          </a:p>
        </p:txBody>
      </p:sp>
      <p:sp>
        <p:nvSpPr>
          <p:cNvPr id="44034" name="Rectangle 2"/>
          <p:cNvSpPr>
            <a:spLocks noGrp="1" noChangeArrowheads="1"/>
          </p:cNvSpPr>
          <p:nvPr>
            <p:ph type="title"/>
          </p:nvPr>
        </p:nvSpPr>
        <p:spPr/>
        <p:txBody>
          <a:bodyPr/>
          <a:lstStyle/>
          <a:p>
            <a:pPr eaLnBrk="1" fontAlgn="auto" hangingPunct="1">
              <a:spcAft>
                <a:spcPts val="0"/>
              </a:spcAft>
              <a:defRPr/>
            </a:pPr>
            <a:r>
              <a:rPr lang="el-GR" dirty="0"/>
              <a:t>Υλικό Μαθήματος</a:t>
            </a:r>
            <a:endParaRPr lang="en-GB" dirty="0"/>
          </a:p>
        </p:txBody>
      </p:sp>
      <p:sp>
        <p:nvSpPr>
          <p:cNvPr id="36869" name="Rectangle 3"/>
          <p:cNvSpPr>
            <a:spLocks noGrp="1" noChangeArrowheads="1"/>
          </p:cNvSpPr>
          <p:nvPr>
            <p:ph type="body" idx="1"/>
          </p:nvPr>
        </p:nvSpPr>
        <p:spPr>
          <a:xfrm>
            <a:off x="1000125" y="1428750"/>
            <a:ext cx="7791450" cy="4800600"/>
          </a:xfrm>
        </p:spPr>
        <p:txBody>
          <a:bodyPr/>
          <a:lstStyle/>
          <a:p>
            <a:pPr eaLnBrk="1" hangingPunct="1">
              <a:lnSpc>
                <a:spcPct val="80000"/>
              </a:lnSpc>
            </a:pPr>
            <a:r>
              <a:rPr lang="en-GB" altLang="el-GR" sz="2800" dirty="0" err="1" smtClean="0">
                <a:hlinkClick r:id="rId3" action="ppaction://hlinkfile"/>
              </a:rPr>
              <a:t>Βι</a:t>
            </a:r>
            <a:r>
              <a:rPr lang="en-GB" altLang="el-GR" sz="2800" dirty="0" smtClean="0">
                <a:hlinkClick r:id="rId3" action="ppaction://hlinkfile"/>
              </a:rPr>
              <a:t>βλί</a:t>
            </a:r>
            <a:r>
              <a:rPr lang="el-GR" altLang="el-GR" sz="2800" dirty="0" smtClean="0">
                <a:hlinkClick r:id="rId3" action="ppaction://hlinkfile"/>
              </a:rPr>
              <a:t>α</a:t>
            </a:r>
            <a:r>
              <a:rPr lang="en-GB" altLang="el-GR" sz="2800" dirty="0" smtClean="0">
                <a:hlinkClick r:id="rId3" action="ppaction://hlinkfile"/>
              </a:rPr>
              <a:t> Μα</a:t>
            </a:r>
            <a:r>
              <a:rPr lang="en-GB" altLang="el-GR" sz="2800" dirty="0" err="1" smtClean="0">
                <a:hlinkClick r:id="rId3" action="ppaction://hlinkfile"/>
              </a:rPr>
              <a:t>θήμ</a:t>
            </a:r>
            <a:r>
              <a:rPr lang="en-GB" altLang="el-GR" sz="2800" dirty="0" smtClean="0">
                <a:hlinkClick r:id="rId3" action="ppaction://hlinkfile"/>
              </a:rPr>
              <a:t>ατος</a:t>
            </a:r>
            <a:r>
              <a:rPr lang="en-GB" altLang="el-GR" sz="2800" dirty="0" smtClean="0"/>
              <a:t>: </a:t>
            </a:r>
            <a:endParaRPr lang="el-GR" altLang="el-GR" sz="2800" dirty="0" smtClean="0"/>
          </a:p>
          <a:p>
            <a:pPr lvl="1" eaLnBrk="1" hangingPunct="1">
              <a:lnSpc>
                <a:spcPct val="80000"/>
              </a:lnSpc>
            </a:pPr>
            <a:r>
              <a:rPr lang="en-GB" altLang="el-GR" sz="2400" dirty="0" err="1" smtClean="0"/>
              <a:t>Β.Κόμης</a:t>
            </a:r>
            <a:r>
              <a:rPr lang="en-GB" altLang="el-GR" sz="2400" dirty="0" smtClean="0"/>
              <a:t>, </a:t>
            </a:r>
            <a:r>
              <a:rPr lang="en-GB" altLang="el-GR" sz="2400" dirty="0" err="1" smtClean="0"/>
              <a:t>Εισ</a:t>
            </a:r>
            <a:r>
              <a:rPr lang="en-GB" altLang="el-GR" sz="2400" dirty="0" smtClean="0"/>
              <a:t>αγωγή στις Εκπαιδευτικές Εφαρμογές των ΤΠΕ στην Εκπαίδευση, Αθήνα, Εκδόσεις Νέων Τεχνολογιών, 2004</a:t>
            </a:r>
          </a:p>
          <a:p>
            <a:pPr lvl="1" eaLnBrk="1" hangingPunct="1">
              <a:lnSpc>
                <a:spcPct val="80000"/>
              </a:lnSpc>
            </a:pPr>
            <a:r>
              <a:rPr lang="en-GB" altLang="el-GR" sz="2400" dirty="0" err="1" smtClean="0"/>
              <a:t>Β.Κόμης</a:t>
            </a:r>
            <a:r>
              <a:rPr lang="en-GB" altLang="el-GR" sz="2400" dirty="0" smtClean="0"/>
              <a:t>, </a:t>
            </a:r>
            <a:r>
              <a:rPr lang="en-GB" altLang="el-GR" sz="2400" b="1" dirty="0" err="1" smtClean="0"/>
              <a:t>Εισ</a:t>
            </a:r>
            <a:r>
              <a:rPr lang="en-GB" altLang="el-GR" sz="2400" b="1" dirty="0" smtClean="0"/>
              <a:t>αγωγή στη</a:t>
            </a:r>
            <a:r>
              <a:rPr lang="el-GR" altLang="el-GR" sz="2400" b="1" dirty="0" smtClean="0"/>
              <a:t> Διδακτική της Πληροφορικής</a:t>
            </a:r>
            <a:r>
              <a:rPr lang="en-GB" altLang="el-GR" sz="2400" dirty="0" smtClean="0"/>
              <a:t>, </a:t>
            </a:r>
            <a:r>
              <a:rPr lang="en-GB" altLang="el-GR" sz="2400" dirty="0" err="1" smtClean="0"/>
              <a:t>Αθήν</a:t>
            </a:r>
            <a:r>
              <a:rPr lang="en-GB" altLang="el-GR" sz="2400" dirty="0" smtClean="0"/>
              <a:t>α, Εκδόσεις </a:t>
            </a:r>
            <a:r>
              <a:rPr lang="el-GR" altLang="el-GR" sz="2400" dirty="0" smtClean="0"/>
              <a:t>Κλειδάριθμος</a:t>
            </a:r>
            <a:r>
              <a:rPr lang="en-GB" altLang="el-GR" sz="2400" dirty="0" smtClean="0"/>
              <a:t>, 200</a:t>
            </a:r>
            <a:r>
              <a:rPr lang="el-GR" altLang="el-GR" sz="2400" dirty="0" smtClean="0"/>
              <a:t>5</a:t>
            </a:r>
            <a:r>
              <a:rPr lang="en-GB" altLang="el-GR" sz="2400" dirty="0" smtClean="0"/>
              <a:t> </a:t>
            </a:r>
            <a:endParaRPr lang="el-GR" altLang="el-GR" sz="2400" dirty="0" smtClean="0"/>
          </a:p>
          <a:p>
            <a:pPr marL="457200" lvl="1" indent="0" eaLnBrk="1" hangingPunct="1">
              <a:lnSpc>
                <a:spcPct val="80000"/>
              </a:lnSpc>
              <a:buNone/>
            </a:pPr>
            <a:r>
              <a:rPr lang="el-GR" altLang="el-GR" sz="2400" dirty="0" smtClean="0"/>
              <a:t/>
            </a:r>
            <a:br>
              <a:rPr lang="el-GR" altLang="el-GR" sz="2400" dirty="0" smtClean="0"/>
            </a:br>
            <a:endParaRPr lang="el-GR" altLang="el-GR" sz="2000" dirty="0" smtClean="0"/>
          </a:p>
        </p:txBody>
      </p:sp>
    </p:spTree>
    <p:extLst>
      <p:ext uri="{BB962C8B-B14F-4D97-AF65-F5344CB8AC3E}">
        <p14:creationId xmlns:p14="http://schemas.microsoft.com/office/powerpoint/2010/main" val="1423488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8748440-0268-4B66-9777-E5DE5CA97755}" type="slidenum">
              <a:rPr lang="en-GB" altLang="el-GR" sz="1200" smtClean="0">
                <a:solidFill>
                  <a:srgbClr val="B5A788"/>
                </a:solidFill>
              </a:rPr>
              <a:pPr>
                <a:spcBef>
                  <a:spcPct val="0"/>
                </a:spcBef>
                <a:buClrTx/>
                <a:buSzTx/>
                <a:buFontTx/>
                <a:buNone/>
              </a:pPr>
              <a:t>15</a:t>
            </a:fld>
            <a:endParaRPr lang="en-GB" altLang="el-GR" sz="1200" smtClean="0">
              <a:solidFill>
                <a:srgbClr val="B5A788"/>
              </a:solidFill>
            </a:endParaRPr>
          </a:p>
        </p:txBody>
      </p:sp>
      <p:sp>
        <p:nvSpPr>
          <p:cNvPr id="45058" name="Rectangle 2"/>
          <p:cNvSpPr>
            <a:spLocks noGrp="1" noChangeArrowheads="1"/>
          </p:cNvSpPr>
          <p:nvPr>
            <p:ph type="title"/>
          </p:nvPr>
        </p:nvSpPr>
        <p:spPr/>
        <p:txBody>
          <a:bodyPr/>
          <a:lstStyle/>
          <a:p>
            <a:pPr eaLnBrk="1" fontAlgn="auto" hangingPunct="1">
              <a:spcAft>
                <a:spcPts val="0"/>
              </a:spcAft>
              <a:defRPr/>
            </a:pPr>
            <a:r>
              <a:rPr lang="el-GR" dirty="0" smtClean="0"/>
              <a:t>Το κίτρινο βιβλίο</a:t>
            </a:r>
            <a:endParaRPr lang="en-US" dirty="0"/>
          </a:p>
        </p:txBody>
      </p:sp>
      <p:sp>
        <p:nvSpPr>
          <p:cNvPr id="38917" name="Rectangle 3"/>
          <p:cNvSpPr>
            <a:spLocks noGrp="1" noChangeArrowheads="1"/>
          </p:cNvSpPr>
          <p:nvPr>
            <p:ph type="body" idx="1"/>
          </p:nvPr>
        </p:nvSpPr>
        <p:spPr/>
        <p:txBody>
          <a:bodyPr/>
          <a:lstStyle/>
          <a:p>
            <a:pPr eaLnBrk="1" hangingPunct="1"/>
            <a:endParaRPr lang="el-GR" altLang="el-GR" smtClean="0">
              <a:latin typeface="Gill Sans MT" panose="020B0502020104020203" pitchFamily="34" charset="0"/>
            </a:endParaRPr>
          </a:p>
        </p:txBody>
      </p:sp>
      <p:pic>
        <p:nvPicPr>
          <p:cNvPr id="38918" name="Picture 4" descr="cover_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 y="1253817"/>
            <a:ext cx="7572375"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513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Final 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85875"/>
            <a:ext cx="7858125"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685800" y="274638"/>
            <a:ext cx="8248650" cy="1011237"/>
          </a:xfrm>
          <a:prstGeom prst="rect">
            <a:avLst/>
          </a:prstGeom>
        </p:spPr>
        <p:txBody>
          <a:bodyPr anchor="b">
            <a:normAutofit/>
          </a:bodyPr>
          <a:lstStyle/>
          <a:p>
            <a:pPr eaLnBrk="1" fontAlgn="auto" hangingPunct="1">
              <a:spcAft>
                <a:spcPts val="0"/>
              </a:spcAft>
              <a:defRPr/>
            </a:pPr>
            <a:r>
              <a:rPr lang="el-GR" sz="4300" b="1" dirty="0">
                <a:solidFill>
                  <a:srgbClr val="C00000"/>
                </a:solidFill>
                <a:latin typeface="+mj-lt"/>
                <a:ea typeface="+mj-ea"/>
                <a:cs typeface="+mj-cs"/>
              </a:rPr>
              <a:t>Το πράσινο βιβλίο</a:t>
            </a:r>
            <a:endParaRPr lang="en-US" sz="4300" b="1" dirty="0">
              <a:solidFill>
                <a:srgbClr val="C00000"/>
              </a:solidFill>
              <a:latin typeface="+mj-lt"/>
              <a:ea typeface="+mj-ea"/>
              <a:cs typeface="+mj-cs"/>
            </a:endParaRPr>
          </a:p>
        </p:txBody>
      </p:sp>
    </p:spTree>
    <p:extLst>
      <p:ext uri="{BB962C8B-B14F-4D97-AF65-F5344CB8AC3E}">
        <p14:creationId xmlns:p14="http://schemas.microsoft.com/office/powerpoint/2010/main" val="526678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072063" y="2000250"/>
            <a:ext cx="3357562" cy="4357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2" name="Title 1"/>
          <p:cNvSpPr>
            <a:spLocks noGrp="1"/>
          </p:cNvSpPr>
          <p:nvPr>
            <p:ph type="title"/>
          </p:nvPr>
        </p:nvSpPr>
        <p:spPr>
          <a:xfrm>
            <a:off x="1071563" y="1000125"/>
            <a:ext cx="2786062" cy="1143000"/>
          </a:xfrm>
        </p:spPr>
        <p:txBody>
          <a:bodyPr/>
          <a:lstStyle/>
          <a:p>
            <a:pPr>
              <a:defRPr/>
            </a:pPr>
            <a:r>
              <a:rPr lang="el-GR" sz="2000" dirty="0" smtClean="0"/>
              <a:t>Ο δάσκαλος δημιουργός</a:t>
            </a:r>
            <a:endParaRPr lang="en-GB" sz="2000" dirty="0"/>
          </a:p>
        </p:txBody>
      </p:sp>
      <p:sp>
        <p:nvSpPr>
          <p:cNvPr id="430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B1657FA-7A1A-4EEA-A1D2-27FCCE5B83BA}" type="slidenum">
              <a:rPr lang="en-US" altLang="el-GR" sz="1200" smtClean="0">
                <a:solidFill>
                  <a:srgbClr val="B5A788"/>
                </a:solidFill>
              </a:rPr>
              <a:pPr>
                <a:spcBef>
                  <a:spcPct val="0"/>
                </a:spcBef>
                <a:buClrTx/>
                <a:buSzTx/>
                <a:buFontTx/>
                <a:buNone/>
              </a:pPr>
              <a:t>17</a:t>
            </a:fld>
            <a:endParaRPr lang="en-US" altLang="el-GR" sz="1200" smtClean="0">
              <a:solidFill>
                <a:srgbClr val="B5A788"/>
              </a:solidFill>
            </a:endParaRPr>
          </a:p>
        </p:txBody>
      </p:sp>
      <p:pic>
        <p:nvPicPr>
          <p:cNvPr id="430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428875"/>
            <a:ext cx="2786062"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2428875"/>
            <a:ext cx="28575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5214938" y="1000125"/>
            <a:ext cx="2928937" cy="1143000"/>
          </a:xfrm>
          <a:prstGeom prst="rect">
            <a:avLst/>
          </a:prstGeom>
        </p:spPr>
        <p:txBody>
          <a:bodyPr anchor="ctr">
            <a:normAutofit/>
          </a:bodyPr>
          <a:lstStyle/>
          <a:p>
            <a:pPr>
              <a:defRPr/>
            </a:pPr>
            <a:r>
              <a:rPr lang="el-GR" sz="2000" dirty="0">
                <a:solidFill>
                  <a:srgbClr val="572314"/>
                </a:solidFill>
                <a:effectLst>
                  <a:outerShdw blurRad="50000" dist="30000" dir="5400000" algn="tl" rotWithShape="0">
                    <a:srgbClr val="000000">
                      <a:alpha val="30000"/>
                    </a:srgbClr>
                  </a:outerShdw>
                </a:effectLst>
                <a:latin typeface="+mj-lt"/>
                <a:ea typeface="+mj-ea"/>
                <a:cs typeface="+mj-cs"/>
              </a:rPr>
              <a:t>Διδακτικές προσεγγίσεις</a:t>
            </a:r>
            <a:endParaRPr lang="en-GB" sz="2000"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8" name="Title 1"/>
          <p:cNvSpPr txBox="1">
            <a:spLocks/>
          </p:cNvSpPr>
          <p:nvPr/>
        </p:nvSpPr>
        <p:spPr>
          <a:xfrm>
            <a:off x="2209801" y="142875"/>
            <a:ext cx="5219700" cy="1143000"/>
          </a:xfrm>
          <a:prstGeom prst="rect">
            <a:avLst/>
          </a:prstGeom>
        </p:spPr>
        <p:txBody>
          <a:bodyPr anchor="ctr">
            <a:normAutofit/>
          </a:bodyPr>
          <a:lstStyle/>
          <a:p>
            <a:pPr algn="ctr">
              <a:defRPr/>
            </a:pPr>
            <a:r>
              <a:rPr lang="el-GR" sz="3600" b="1" dirty="0">
                <a:solidFill>
                  <a:srgbClr val="C00000"/>
                </a:solidFill>
                <a:effectLst>
                  <a:outerShdw blurRad="50000" dist="30000" dir="5400000" algn="tl" rotWithShape="0">
                    <a:srgbClr val="000000">
                      <a:alpha val="30000"/>
                    </a:srgbClr>
                  </a:outerShdw>
                </a:effectLst>
                <a:latin typeface="+mj-lt"/>
                <a:ea typeface="+mj-ea"/>
                <a:cs typeface="+mj-cs"/>
              </a:rPr>
              <a:t>Προτεινόμενα βιβλία</a:t>
            </a:r>
            <a:endParaRPr lang="en-GB" sz="3600" b="1" dirty="0">
              <a:solidFill>
                <a:srgbClr val="C00000"/>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p14="http://schemas.microsoft.com/office/powerpoint/2010/main" val="4126057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Βιβλίο </a:t>
            </a:r>
            <a:r>
              <a:rPr lang="en-US" dirty="0" smtClean="0"/>
              <a:t>Scratch </a:t>
            </a:r>
            <a:endParaRPr lang="el-GR" dirty="0"/>
          </a:p>
        </p:txBody>
      </p:sp>
      <p:sp>
        <p:nvSpPr>
          <p:cNvPr id="45059" name="Θέση περιεχομένου 2"/>
          <p:cNvSpPr>
            <a:spLocks noGrp="1"/>
          </p:cNvSpPr>
          <p:nvPr>
            <p:ph idx="1"/>
          </p:nvPr>
        </p:nvSpPr>
        <p:spPr/>
        <p:txBody>
          <a:bodyPr/>
          <a:lstStyle/>
          <a:p>
            <a:r>
              <a:rPr lang="en-GB" altLang="el-GR" smtClean="0">
                <a:hlinkClick r:id="rId2"/>
              </a:rPr>
              <a:t>http://www.scratchplay.gr/</a:t>
            </a:r>
            <a:r>
              <a:rPr lang="en-GB" altLang="el-GR" smtClean="0"/>
              <a:t> </a:t>
            </a:r>
          </a:p>
          <a:p>
            <a:endParaRPr lang="el-GR" altLang="el-GR" smtClean="0"/>
          </a:p>
        </p:txBody>
      </p:sp>
      <p:sp>
        <p:nvSpPr>
          <p:cNvPr id="4506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BA325A4-2163-420F-938F-3166D4404F4E}" type="slidenum">
              <a:rPr lang="en-US" altLang="el-GR" sz="1200" smtClean="0">
                <a:solidFill>
                  <a:srgbClr val="B5A788"/>
                </a:solidFill>
              </a:rPr>
              <a:pPr>
                <a:spcBef>
                  <a:spcPct val="0"/>
                </a:spcBef>
                <a:buClrTx/>
                <a:buSzTx/>
                <a:buFontTx/>
                <a:buNone/>
              </a:pPr>
              <a:t>18</a:t>
            </a:fld>
            <a:endParaRPr lang="en-US" altLang="el-GR" sz="1200" smtClean="0">
              <a:solidFill>
                <a:srgbClr val="B5A788"/>
              </a:solidFill>
            </a:endParaRPr>
          </a:p>
        </p:txBody>
      </p:sp>
    </p:spTree>
    <p:extLst>
      <p:ext uri="{BB962C8B-B14F-4D97-AF65-F5344CB8AC3E}">
        <p14:creationId xmlns:p14="http://schemas.microsoft.com/office/powerpoint/2010/main" val="2219596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7C50A49-EB97-42FC-A816-F0021CE996A1}" type="slidenum">
              <a:rPr lang="en-GB" altLang="el-GR" sz="1200" smtClean="0">
                <a:solidFill>
                  <a:srgbClr val="B5A788"/>
                </a:solidFill>
              </a:rPr>
              <a:pPr>
                <a:spcBef>
                  <a:spcPct val="0"/>
                </a:spcBef>
                <a:buClrTx/>
                <a:buSzTx/>
                <a:buFontTx/>
                <a:buNone/>
              </a:pPr>
              <a:t>19</a:t>
            </a:fld>
            <a:endParaRPr lang="en-GB" altLang="el-GR" sz="1200" smtClean="0">
              <a:solidFill>
                <a:srgbClr val="B5A788"/>
              </a:solidFill>
            </a:endParaRPr>
          </a:p>
        </p:txBody>
      </p:sp>
      <p:sp>
        <p:nvSpPr>
          <p:cNvPr id="36866" name="Rectangle 2"/>
          <p:cNvSpPr>
            <a:spLocks noGrp="1" noChangeArrowheads="1"/>
          </p:cNvSpPr>
          <p:nvPr>
            <p:ph type="title"/>
          </p:nvPr>
        </p:nvSpPr>
        <p:spPr/>
        <p:txBody>
          <a:bodyPr/>
          <a:lstStyle/>
          <a:p>
            <a:pPr eaLnBrk="1" fontAlgn="auto" hangingPunct="1">
              <a:spcBef>
                <a:spcPts val="1200"/>
              </a:spcBef>
              <a:spcAft>
                <a:spcPts val="0"/>
              </a:spcAft>
              <a:defRPr/>
            </a:pPr>
            <a:r>
              <a:rPr lang="el-GR" dirty="0"/>
              <a:t>Δικτυακοί Τόποι Μαθήματος</a:t>
            </a:r>
            <a:endParaRPr lang="en-US" dirty="0"/>
          </a:p>
        </p:txBody>
      </p:sp>
      <p:sp>
        <p:nvSpPr>
          <p:cNvPr id="46085" name="Rectangle 3"/>
          <p:cNvSpPr>
            <a:spLocks noGrp="1" noChangeArrowheads="1"/>
          </p:cNvSpPr>
          <p:nvPr>
            <p:ph type="body" idx="1"/>
          </p:nvPr>
        </p:nvSpPr>
        <p:spPr/>
        <p:txBody>
          <a:bodyPr/>
          <a:lstStyle/>
          <a:p>
            <a:pPr lvl="1" eaLnBrk="1" hangingPunct="1">
              <a:spcBef>
                <a:spcPts val="1200"/>
              </a:spcBef>
              <a:buFont typeface="Wingdings" panose="05000000000000000000" pitchFamily="2" charset="2"/>
              <a:buNone/>
            </a:pPr>
            <a:r>
              <a:rPr lang="en-GB" altLang="el-GR" smtClean="0">
                <a:hlinkClick r:id="rId3"/>
              </a:rPr>
              <a:t>http://</a:t>
            </a:r>
            <a:r>
              <a:rPr lang="en-US" altLang="el-GR" smtClean="0">
                <a:hlinkClick r:id="rId3"/>
              </a:rPr>
              <a:t>www.ecedu.Upatras.gr</a:t>
            </a:r>
            <a:r>
              <a:rPr lang="en-GB" altLang="el-GR" smtClean="0">
                <a:hlinkClick r:id="rId3"/>
              </a:rPr>
              <a:t>/moodle/</a:t>
            </a:r>
            <a:endParaRPr lang="el-GR" altLang="el-GR" smtClean="0">
              <a:hlinkClick r:id="rId3"/>
            </a:endParaRPr>
          </a:p>
          <a:p>
            <a:pPr lvl="1" eaLnBrk="1" hangingPunct="1">
              <a:spcBef>
                <a:spcPts val="1200"/>
              </a:spcBef>
              <a:buFont typeface="Wingdings" panose="05000000000000000000" pitchFamily="2" charset="2"/>
              <a:buNone/>
            </a:pPr>
            <a:r>
              <a:rPr lang="en-GB" altLang="el-GR" smtClean="0">
                <a:hlinkClick r:id="rId4"/>
              </a:rPr>
              <a:t>http://eclass.upatras.gr/PN1477/</a:t>
            </a:r>
            <a:endParaRPr lang="el-GR" altLang="el-GR" smtClean="0"/>
          </a:p>
          <a:p>
            <a:pPr lvl="1" eaLnBrk="1" hangingPunct="1">
              <a:spcBef>
                <a:spcPts val="1200"/>
              </a:spcBef>
              <a:buFont typeface="Wingdings" panose="05000000000000000000" pitchFamily="2" charset="2"/>
              <a:buNone/>
            </a:pPr>
            <a:endParaRPr lang="el-GR" altLang="el-GR" smtClean="0"/>
          </a:p>
          <a:p>
            <a:pPr lvl="1" eaLnBrk="1" hangingPunct="1">
              <a:spcBef>
                <a:spcPts val="1200"/>
              </a:spcBef>
              <a:buFont typeface="Wingdings" panose="05000000000000000000" pitchFamily="2" charset="2"/>
              <a:buNone/>
            </a:pPr>
            <a:r>
              <a:rPr lang="en-US" altLang="el-GR" smtClean="0">
                <a:hlinkClick r:id="rId5"/>
              </a:rPr>
              <a:t>komis@upatras.gr</a:t>
            </a:r>
            <a:r>
              <a:rPr lang="en-US" altLang="el-GR" smtClean="0"/>
              <a:t> </a:t>
            </a:r>
            <a:endParaRPr lang="el-GR" altLang="el-GR" smtClean="0"/>
          </a:p>
          <a:p>
            <a:pPr lvl="1" eaLnBrk="1" hangingPunct="1">
              <a:spcBef>
                <a:spcPts val="1200"/>
              </a:spcBef>
              <a:buFont typeface="Wingdings" panose="05000000000000000000" pitchFamily="2" charset="2"/>
              <a:buNone/>
            </a:pPr>
            <a:r>
              <a:rPr lang="en-GB" altLang="el-GR" smtClean="0">
                <a:hlinkClick r:id="rId6"/>
              </a:rPr>
              <a:t>http://www.ecedu.upatras.gr/komis/</a:t>
            </a:r>
            <a:endParaRPr lang="en-GB" altLang="el-GR" smtClean="0"/>
          </a:p>
        </p:txBody>
      </p:sp>
    </p:spTree>
    <p:extLst>
      <p:ext uri="{BB962C8B-B14F-4D97-AF65-F5344CB8AC3E}">
        <p14:creationId xmlns:p14="http://schemas.microsoft.com/office/powerpoint/2010/main" val="4289464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l-GR" dirty="0"/>
              <a:t>Βασικές έννοιες (1) </a:t>
            </a:r>
            <a:endParaRPr lang="en-GB" dirty="0"/>
          </a:p>
        </p:txBody>
      </p:sp>
      <p:sp>
        <p:nvSpPr>
          <p:cNvPr id="30724" name="Rectangle 3"/>
          <p:cNvSpPr>
            <a:spLocks noGrp="1" noChangeArrowheads="1"/>
          </p:cNvSpPr>
          <p:nvPr>
            <p:ph type="body" idx="1"/>
          </p:nvPr>
        </p:nvSpPr>
        <p:spPr>
          <a:xfrm>
            <a:off x="1042988" y="1357313"/>
            <a:ext cx="7912100" cy="5024437"/>
          </a:xfrm>
        </p:spPr>
        <p:txBody>
          <a:bodyPr/>
          <a:lstStyle/>
          <a:p>
            <a:r>
              <a:rPr lang="el-GR" altLang="el-GR" smtClean="0"/>
              <a:t>Μοντέλα ένταξης της Πληροφορικής στην Εκπαίδευση</a:t>
            </a:r>
            <a:endParaRPr lang="en-GB" altLang="el-GR" smtClean="0"/>
          </a:p>
          <a:p>
            <a:r>
              <a:rPr lang="el-GR" altLang="el-GR" smtClean="0"/>
              <a:t>Η Πληροφορική ως γνωστικό αντικείμενο</a:t>
            </a:r>
          </a:p>
          <a:p>
            <a:r>
              <a:rPr lang="el-GR" altLang="el-GR" smtClean="0"/>
              <a:t>Αναλυτικό πρόγραμμα – Πρόγραμμα σπουδών</a:t>
            </a:r>
            <a:endParaRPr lang="en-GB" altLang="el-GR" smtClean="0"/>
          </a:p>
          <a:p>
            <a:r>
              <a:rPr lang="el-GR" altLang="el-GR" smtClean="0"/>
              <a:t>Προγράμματα σπουδών Πληροφορικής</a:t>
            </a:r>
            <a:endParaRPr lang="en-GB" altLang="el-GR" smtClean="0"/>
          </a:p>
          <a:p>
            <a:r>
              <a:rPr lang="el-GR" altLang="el-GR" smtClean="0"/>
              <a:t>Διδασκαλία – Μάθηση</a:t>
            </a:r>
          </a:p>
          <a:p>
            <a:r>
              <a:rPr lang="el-GR" altLang="el-GR" smtClean="0"/>
              <a:t>Διδακτική – Διδακτική των Επιστημών </a:t>
            </a:r>
            <a:endParaRPr lang="en-GB" altLang="el-GR" smtClean="0"/>
          </a:p>
          <a:p>
            <a:pPr lvl="1" eaLnBrk="1" hangingPunct="1">
              <a:lnSpc>
                <a:spcPct val="90000"/>
              </a:lnSpc>
              <a:spcBef>
                <a:spcPts val="1200"/>
              </a:spcBef>
            </a:pPr>
            <a:endParaRPr lang="en-GB" altLang="el-GR" sz="2000" smtClean="0">
              <a:latin typeface="Corbel" panose="020B0503020204020204" pitchFamily="34" charset="0"/>
            </a:endParaRPr>
          </a:p>
        </p:txBody>
      </p:sp>
      <p:sp>
        <p:nvSpPr>
          <p:cNvPr id="48133" name="Slide Number Placeholder 6"/>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3138663-89B9-40EE-9418-76DDC9E157AA}" type="slidenum">
              <a:rPr lang="en-US" altLang="el-GR" sz="1200" smtClean="0">
                <a:solidFill>
                  <a:srgbClr val="B5A788"/>
                </a:solidFill>
              </a:rPr>
              <a:pPr>
                <a:spcBef>
                  <a:spcPct val="0"/>
                </a:spcBef>
                <a:buClrTx/>
                <a:buSzTx/>
                <a:buFontTx/>
                <a:buNone/>
              </a:pPr>
              <a:t>20</a:t>
            </a:fld>
            <a:endParaRPr lang="en-US" altLang="el-GR" sz="1200" smtClean="0">
              <a:solidFill>
                <a:srgbClr val="B5A788"/>
              </a:solidFill>
            </a:endParaRPr>
          </a:p>
        </p:txBody>
      </p:sp>
    </p:spTree>
    <p:extLst>
      <p:ext uri="{BB962C8B-B14F-4D97-AF65-F5344CB8AC3E}">
        <p14:creationId xmlns:p14="http://schemas.microsoft.com/office/powerpoint/2010/main" val="3110815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box(in)">
                                      <p:cBhvr>
                                        <p:cTn id="7" dur="500"/>
                                        <p:tgtEl>
                                          <p:spTgt spid="307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24">
                                            <p:txEl>
                                              <p:pRg st="1" end="1"/>
                                            </p:txEl>
                                          </p:spTgt>
                                        </p:tgtEl>
                                        <p:attrNameLst>
                                          <p:attrName>style.visibility</p:attrName>
                                        </p:attrNameLst>
                                      </p:cBhvr>
                                      <p:to>
                                        <p:strVal val="visible"/>
                                      </p:to>
                                    </p:set>
                                    <p:animEffect transition="in" filter="box(in)">
                                      <p:cBhvr>
                                        <p:cTn id="12" dur="500"/>
                                        <p:tgtEl>
                                          <p:spTgt spid="307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Effect transition="in" filter="box(in)">
                                      <p:cBhvr>
                                        <p:cTn id="17" dur="500"/>
                                        <p:tgtEl>
                                          <p:spTgt spid="307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0724">
                                            <p:txEl>
                                              <p:pRg st="3" end="3"/>
                                            </p:txEl>
                                          </p:spTgt>
                                        </p:tgtEl>
                                        <p:attrNameLst>
                                          <p:attrName>style.visibility</p:attrName>
                                        </p:attrNameLst>
                                      </p:cBhvr>
                                      <p:to>
                                        <p:strVal val="visible"/>
                                      </p:to>
                                    </p:set>
                                    <p:animEffect transition="in" filter="box(in)">
                                      <p:cBhvr>
                                        <p:cTn id="22" dur="500"/>
                                        <p:tgtEl>
                                          <p:spTgt spid="3072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0724">
                                            <p:txEl>
                                              <p:pRg st="4" end="4"/>
                                            </p:txEl>
                                          </p:spTgt>
                                        </p:tgtEl>
                                        <p:attrNameLst>
                                          <p:attrName>style.visibility</p:attrName>
                                        </p:attrNameLst>
                                      </p:cBhvr>
                                      <p:to>
                                        <p:strVal val="visible"/>
                                      </p:to>
                                    </p:set>
                                    <p:animEffect transition="in" filter="box(in)">
                                      <p:cBhvr>
                                        <p:cTn id="27" dur="500"/>
                                        <p:tgtEl>
                                          <p:spTgt spid="3072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0724">
                                            <p:txEl>
                                              <p:pRg st="5" end="5"/>
                                            </p:txEl>
                                          </p:spTgt>
                                        </p:tgtEl>
                                        <p:attrNameLst>
                                          <p:attrName>style.visibility</p:attrName>
                                        </p:attrNameLst>
                                      </p:cBhvr>
                                      <p:to>
                                        <p:strVal val="visible"/>
                                      </p:to>
                                    </p:set>
                                    <p:animEffect transition="in" filter="box(in)">
                                      <p:cBhvr>
                                        <p:cTn id="32" dur="500"/>
                                        <p:tgtEl>
                                          <p:spTgt spid="307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5715000" y="6305550"/>
            <a:ext cx="2895600" cy="476250"/>
          </a:xfrm>
          <a:prstGeom prst="rect">
            <a:avLst/>
          </a:prstGeom>
        </p:spPr>
        <p:txBody>
          <a:bodyPr/>
          <a:lstStyle/>
          <a:p>
            <a:pPr>
              <a:defRPr/>
            </a:pPr>
            <a:r>
              <a:rPr lang="el-GR"/>
              <a:t>Διδακτική της Πληροφορικής, Β. Κόμης</a:t>
            </a:r>
            <a:endParaRPr lang="en-US"/>
          </a:p>
        </p:txBody>
      </p:sp>
      <p:sp>
        <p:nvSpPr>
          <p:cNvPr id="60418" name="Rectangle 2"/>
          <p:cNvSpPr>
            <a:spLocks noGrp="1" noChangeArrowheads="1"/>
          </p:cNvSpPr>
          <p:nvPr>
            <p:ph type="title"/>
          </p:nvPr>
        </p:nvSpPr>
        <p:spPr/>
        <p:txBody>
          <a:bodyPr/>
          <a:lstStyle/>
          <a:p>
            <a:pPr eaLnBrk="1" hangingPunct="1">
              <a:defRPr/>
            </a:pPr>
            <a:r>
              <a:rPr lang="el-GR" dirty="0"/>
              <a:t>Βασικές έννοιες (2)</a:t>
            </a:r>
            <a:endParaRPr lang="en-GB" dirty="0"/>
          </a:p>
        </p:txBody>
      </p:sp>
      <p:sp>
        <p:nvSpPr>
          <p:cNvPr id="31748" name="Rectangle 3"/>
          <p:cNvSpPr>
            <a:spLocks noGrp="1" noChangeArrowheads="1"/>
          </p:cNvSpPr>
          <p:nvPr>
            <p:ph type="body" idx="1"/>
          </p:nvPr>
        </p:nvSpPr>
        <p:spPr/>
        <p:txBody>
          <a:bodyPr/>
          <a:lstStyle/>
          <a:p>
            <a:pPr eaLnBrk="1" hangingPunct="1">
              <a:lnSpc>
                <a:spcPct val="80000"/>
              </a:lnSpc>
              <a:spcBef>
                <a:spcPts val="1200"/>
              </a:spcBef>
            </a:pPr>
            <a:r>
              <a:rPr lang="el-GR" altLang="el-GR" smtClean="0"/>
              <a:t>Προγραμματισμός &amp; προγραμματιστικά περιβάλλοντα</a:t>
            </a:r>
          </a:p>
          <a:p>
            <a:pPr eaLnBrk="1" hangingPunct="1">
              <a:lnSpc>
                <a:spcPct val="80000"/>
              </a:lnSpc>
              <a:spcBef>
                <a:spcPts val="1200"/>
              </a:spcBef>
            </a:pPr>
            <a:r>
              <a:rPr lang="el-GR" altLang="el-GR" smtClean="0"/>
              <a:t>Γλώσσες τύπου </a:t>
            </a:r>
            <a:r>
              <a:rPr lang="en-GB" altLang="el-GR" smtClean="0"/>
              <a:t>Logo</a:t>
            </a:r>
            <a:r>
              <a:rPr lang="el-GR" altLang="el-GR" smtClean="0"/>
              <a:t>: Ψυχοπαιδαγωγικό πλαίσιο  - τεχνολογικό πλαίσιο</a:t>
            </a:r>
            <a:endParaRPr lang="en-GB" altLang="el-GR" smtClean="0"/>
          </a:p>
          <a:p>
            <a:pPr eaLnBrk="1" hangingPunct="1">
              <a:lnSpc>
                <a:spcPct val="80000"/>
              </a:lnSpc>
              <a:spcBef>
                <a:spcPts val="1200"/>
              </a:spcBef>
            </a:pPr>
            <a:r>
              <a:rPr lang="el-GR" altLang="el-GR" smtClean="0"/>
              <a:t>Εποικοδομισμός – κατασκευαστικός εποικοδομισμός (</a:t>
            </a:r>
            <a:r>
              <a:rPr lang="en-GB" altLang="el-GR" smtClean="0"/>
              <a:t>Piaget</a:t>
            </a:r>
            <a:r>
              <a:rPr lang="el-GR" altLang="el-GR" smtClean="0"/>
              <a:t> – </a:t>
            </a:r>
            <a:r>
              <a:rPr lang="en-GB" altLang="el-GR" smtClean="0"/>
              <a:t>Papert</a:t>
            </a:r>
            <a:r>
              <a:rPr lang="el-GR" altLang="el-GR" smtClean="0"/>
              <a:t>)</a:t>
            </a:r>
          </a:p>
          <a:p>
            <a:pPr eaLnBrk="1" hangingPunct="1">
              <a:lnSpc>
                <a:spcPct val="80000"/>
              </a:lnSpc>
              <a:spcBef>
                <a:spcPts val="1200"/>
              </a:spcBef>
            </a:pPr>
            <a:r>
              <a:rPr lang="el-GR" altLang="el-GR" smtClean="0"/>
              <a:t>Βασικές δομές προγραμματισμού στη </a:t>
            </a:r>
            <a:r>
              <a:rPr lang="en-GB" altLang="el-GR" smtClean="0"/>
              <a:t>Logo</a:t>
            </a:r>
            <a:r>
              <a:rPr lang="el-GR" altLang="el-GR" smtClean="0"/>
              <a:t> και στη </a:t>
            </a:r>
            <a:r>
              <a:rPr lang="en-US" altLang="el-GR" smtClean="0"/>
              <a:t>Scratch </a:t>
            </a:r>
            <a:endParaRPr lang="en-GB" altLang="el-GR" smtClean="0"/>
          </a:p>
          <a:p>
            <a:pPr eaLnBrk="1" hangingPunct="1">
              <a:lnSpc>
                <a:spcPct val="80000"/>
              </a:lnSpc>
              <a:spcBef>
                <a:spcPts val="1200"/>
              </a:spcBef>
            </a:pPr>
            <a:r>
              <a:rPr lang="el-GR" altLang="el-GR" smtClean="0"/>
              <a:t>Η παιδαγωγική έρευνα στη </a:t>
            </a:r>
            <a:r>
              <a:rPr lang="en-GB" altLang="el-GR" smtClean="0"/>
              <a:t>Logo</a:t>
            </a:r>
          </a:p>
          <a:p>
            <a:pPr eaLnBrk="1" hangingPunct="1">
              <a:lnSpc>
                <a:spcPct val="80000"/>
              </a:lnSpc>
              <a:spcBef>
                <a:spcPts val="1200"/>
              </a:spcBef>
            </a:pPr>
            <a:endParaRPr lang="el-GR" altLang="el-GR" sz="2800" smtClean="0"/>
          </a:p>
        </p:txBody>
      </p:sp>
      <p:sp>
        <p:nvSpPr>
          <p:cNvPr id="50181" name="Slide Number Placeholder 6"/>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9F6B6FC-DAF1-4211-BA77-334037233C5F}" type="slidenum">
              <a:rPr lang="en-US" altLang="el-GR" sz="1200" smtClean="0">
                <a:solidFill>
                  <a:srgbClr val="B5A788"/>
                </a:solidFill>
              </a:rPr>
              <a:pPr>
                <a:spcBef>
                  <a:spcPct val="0"/>
                </a:spcBef>
                <a:buClrTx/>
                <a:buSzTx/>
                <a:buFontTx/>
                <a:buNone/>
              </a:pPr>
              <a:t>21</a:t>
            </a:fld>
            <a:endParaRPr lang="en-US" altLang="el-GR" sz="1200" smtClean="0">
              <a:solidFill>
                <a:srgbClr val="B5A788"/>
              </a:solidFill>
            </a:endParaRPr>
          </a:p>
        </p:txBody>
      </p:sp>
    </p:spTree>
    <p:extLst>
      <p:ext uri="{BB962C8B-B14F-4D97-AF65-F5344CB8AC3E}">
        <p14:creationId xmlns:p14="http://schemas.microsoft.com/office/powerpoint/2010/main" val="986180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box(in)">
                                      <p:cBhvr>
                                        <p:cTn id="7" dur="500"/>
                                        <p:tgtEl>
                                          <p:spTgt spid="31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1748">
                                            <p:txEl>
                                              <p:pRg st="1" end="1"/>
                                            </p:txEl>
                                          </p:spTgt>
                                        </p:tgtEl>
                                        <p:attrNameLst>
                                          <p:attrName>style.visibility</p:attrName>
                                        </p:attrNameLst>
                                      </p:cBhvr>
                                      <p:to>
                                        <p:strVal val="visible"/>
                                      </p:to>
                                    </p:set>
                                    <p:animEffect transition="in" filter="box(in)">
                                      <p:cBhvr>
                                        <p:cTn id="12" dur="500"/>
                                        <p:tgtEl>
                                          <p:spTgt spid="317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Effect transition="in" filter="box(in)">
                                      <p:cBhvr>
                                        <p:cTn id="17" dur="500"/>
                                        <p:tgtEl>
                                          <p:spTgt spid="3174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1748">
                                            <p:txEl>
                                              <p:pRg st="3" end="3"/>
                                            </p:txEl>
                                          </p:spTgt>
                                        </p:tgtEl>
                                        <p:attrNameLst>
                                          <p:attrName>style.visibility</p:attrName>
                                        </p:attrNameLst>
                                      </p:cBhvr>
                                      <p:to>
                                        <p:strVal val="visible"/>
                                      </p:to>
                                    </p:set>
                                    <p:animEffect transition="in" filter="box(in)">
                                      <p:cBhvr>
                                        <p:cTn id="22" dur="500"/>
                                        <p:tgtEl>
                                          <p:spTgt spid="3174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animEffect transition="in" filter="box(in)">
                                      <p:cBhvr>
                                        <p:cTn id="27" dur="500"/>
                                        <p:tgtEl>
                                          <p:spTgt spid="317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Πρόγραμμα στην κλασική </a:t>
            </a:r>
            <a:r>
              <a:rPr lang="en-GB" dirty="0" smtClean="0"/>
              <a:t>Logo</a:t>
            </a:r>
            <a:endParaRPr lang="en-GB" dirty="0"/>
          </a:p>
        </p:txBody>
      </p:sp>
      <p:sp>
        <p:nvSpPr>
          <p:cNvPr id="52227" name="Content Placeholder 2"/>
          <p:cNvSpPr>
            <a:spLocks noGrp="1"/>
          </p:cNvSpPr>
          <p:nvPr>
            <p:ph idx="1"/>
          </p:nvPr>
        </p:nvSpPr>
        <p:spPr>
          <a:xfrm>
            <a:off x="1435100" y="1447800"/>
            <a:ext cx="7499350" cy="1766888"/>
          </a:xfrm>
        </p:spPr>
        <p:txBody>
          <a:bodyPr/>
          <a:lstStyle/>
          <a:p>
            <a:pPr>
              <a:buFont typeface="Wingdings 2" panose="05020102010507070707" pitchFamily="18" charset="2"/>
              <a:buNone/>
            </a:pPr>
            <a:r>
              <a:rPr lang="en-GB" altLang="el-GR" sz="2800" smtClean="0">
                <a:latin typeface="Courier" pitchFamily="49" charset="0"/>
              </a:rPr>
              <a:t>to circle</a:t>
            </a:r>
          </a:p>
          <a:p>
            <a:pPr>
              <a:buFont typeface="Wingdings 2" panose="05020102010507070707" pitchFamily="18" charset="2"/>
              <a:buNone/>
            </a:pPr>
            <a:r>
              <a:rPr lang="en-GB" altLang="el-GR" sz="2800" smtClean="0">
                <a:latin typeface="Courier" pitchFamily="49" charset="0"/>
              </a:rPr>
              <a:t>	repeat 360 [fd 1 rt 1]</a:t>
            </a:r>
          </a:p>
          <a:p>
            <a:pPr>
              <a:buFont typeface="Wingdings 2" panose="05020102010507070707" pitchFamily="18" charset="2"/>
              <a:buNone/>
            </a:pPr>
            <a:r>
              <a:rPr lang="en-GB" altLang="el-GR" sz="2800" smtClean="0">
                <a:latin typeface="Courier" pitchFamily="49" charset="0"/>
              </a:rPr>
              <a:t>end</a:t>
            </a:r>
          </a:p>
          <a:p>
            <a:pPr>
              <a:buFont typeface="Wingdings 2" panose="05020102010507070707" pitchFamily="18" charset="2"/>
              <a:buNone/>
            </a:pPr>
            <a:endParaRPr lang="en-GB" altLang="el-GR" smtClean="0"/>
          </a:p>
          <a:p>
            <a:pPr>
              <a:buFont typeface="Wingdings 2" panose="05020102010507070707" pitchFamily="18" charset="2"/>
              <a:buNone/>
            </a:pPr>
            <a:endParaRPr lang="en-GB" altLang="el-GR" smtClean="0"/>
          </a:p>
        </p:txBody>
      </p:sp>
      <p:sp>
        <p:nvSpPr>
          <p:cNvPr id="522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CB5D3A2-073E-4595-95D0-483FF551A600}" type="slidenum">
              <a:rPr lang="en-US" altLang="el-GR" sz="1200" smtClean="0">
                <a:solidFill>
                  <a:srgbClr val="B5A788"/>
                </a:solidFill>
              </a:rPr>
              <a:pPr>
                <a:spcBef>
                  <a:spcPct val="0"/>
                </a:spcBef>
                <a:buClrTx/>
                <a:buSzTx/>
                <a:buFontTx/>
                <a:buNone/>
              </a:pPr>
              <a:t>22</a:t>
            </a:fld>
            <a:endParaRPr lang="en-US" altLang="el-GR" sz="1200" smtClean="0">
              <a:solidFill>
                <a:srgbClr val="B5A788"/>
              </a:solidFill>
            </a:endParaRPr>
          </a:p>
        </p:txBody>
      </p:sp>
      <p:pic>
        <p:nvPicPr>
          <p:cNvPr id="522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4000500"/>
            <a:ext cx="35718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57313" y="3071813"/>
            <a:ext cx="5857875" cy="754062"/>
          </a:xfrm>
          <a:prstGeom prst="rect">
            <a:avLst/>
          </a:prstGeom>
        </p:spPr>
        <p:txBody>
          <a:bodyPr>
            <a:spAutoFit/>
          </a:bodyPr>
          <a:lstStyle/>
          <a:p>
            <a:pPr eaLnBrk="1" hangingPunct="1">
              <a:defRPr/>
            </a:pPr>
            <a:r>
              <a:rPr lang="el-GR" sz="4300" dirty="0">
                <a:solidFill>
                  <a:srgbClr val="572314"/>
                </a:solidFill>
                <a:effectLst>
                  <a:outerShdw blurRad="50000" dist="30000" dir="5400000" algn="tl" rotWithShape="0">
                    <a:srgbClr val="000000">
                      <a:alpha val="30000"/>
                    </a:srgbClr>
                  </a:outerShdw>
                </a:effectLst>
                <a:latin typeface="+mj-lt"/>
                <a:ea typeface="+mj-ea"/>
                <a:cs typeface="+mj-cs"/>
              </a:rPr>
              <a:t>Πρόγραμμα στη </a:t>
            </a:r>
            <a:r>
              <a:rPr lang="en-US" sz="4300" dirty="0">
                <a:solidFill>
                  <a:srgbClr val="572314"/>
                </a:solidFill>
                <a:effectLst>
                  <a:outerShdw blurRad="50000" dist="30000" dir="5400000" algn="tl" rotWithShape="0">
                    <a:srgbClr val="000000">
                      <a:alpha val="30000"/>
                    </a:srgbClr>
                  </a:outerShdw>
                </a:effectLst>
                <a:latin typeface="+mj-lt"/>
                <a:ea typeface="+mj-ea"/>
                <a:cs typeface="+mj-cs"/>
              </a:rPr>
              <a:t>Scratch</a:t>
            </a:r>
            <a:endParaRPr lang="el-GR" sz="4300" dirty="0">
              <a:solidFill>
                <a:srgbClr val="572314"/>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p14="http://schemas.microsoft.com/office/powerpoint/2010/main" val="2694365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lnSpc>
                <a:spcPct val="80000"/>
              </a:lnSpc>
              <a:spcBef>
                <a:spcPts val="1200"/>
              </a:spcBef>
              <a:defRPr/>
            </a:pPr>
            <a:r>
              <a:rPr lang="el-GR" dirty="0" smtClean="0"/>
              <a:t>Βασικές </a:t>
            </a:r>
            <a:r>
              <a:rPr lang="el-GR" dirty="0"/>
              <a:t>έννοιες (3)</a:t>
            </a:r>
            <a:endParaRPr lang="el-GR" sz="4000" dirty="0"/>
          </a:p>
        </p:txBody>
      </p:sp>
      <p:sp>
        <p:nvSpPr>
          <p:cNvPr id="32772" name="Rectangle 3"/>
          <p:cNvSpPr>
            <a:spLocks noGrp="1" noChangeArrowheads="1"/>
          </p:cNvSpPr>
          <p:nvPr>
            <p:ph type="body" idx="1"/>
          </p:nvPr>
        </p:nvSpPr>
        <p:spPr>
          <a:xfrm>
            <a:off x="944563" y="1500188"/>
            <a:ext cx="8199437" cy="4714875"/>
          </a:xfrm>
        </p:spPr>
        <p:txBody>
          <a:bodyPr/>
          <a:lstStyle/>
          <a:p>
            <a:r>
              <a:rPr lang="el-GR" altLang="el-GR" sz="2800" b="1" smtClean="0"/>
              <a:t>Βασικές έννοιες Διδακτικής</a:t>
            </a:r>
            <a:endParaRPr lang="en-GB" altLang="el-GR" sz="2800" smtClean="0"/>
          </a:p>
          <a:p>
            <a:r>
              <a:rPr lang="el-GR" altLang="el-GR" sz="2800" smtClean="0"/>
              <a:t>Η έννοια της Διδακτικής</a:t>
            </a:r>
            <a:endParaRPr lang="en-GB" altLang="el-GR" sz="2800" smtClean="0"/>
          </a:p>
          <a:p>
            <a:r>
              <a:rPr lang="el-GR" altLang="el-GR" sz="2800" smtClean="0"/>
              <a:t>Διδακτικό τρίγωνο</a:t>
            </a:r>
            <a:r>
              <a:rPr lang="en-GB" altLang="el-GR" sz="2800" smtClean="0"/>
              <a:t> - </a:t>
            </a:r>
            <a:r>
              <a:rPr lang="el-GR" altLang="el-GR" sz="2800" smtClean="0"/>
              <a:t>Διδακτικό Συμβόλαιο</a:t>
            </a:r>
            <a:endParaRPr lang="en-GB" altLang="el-GR" sz="2800" smtClean="0"/>
          </a:p>
          <a:p>
            <a:r>
              <a:rPr lang="el-GR" altLang="el-GR" sz="2800" smtClean="0"/>
              <a:t>Διδακτικός μετασχηματισμός</a:t>
            </a:r>
            <a:endParaRPr lang="en-GB" altLang="el-GR" sz="2800" smtClean="0"/>
          </a:p>
          <a:p>
            <a:r>
              <a:rPr lang="el-GR" altLang="el-GR" sz="2800" smtClean="0"/>
              <a:t>Κοινωνικοτεχνικές πρακτικές αναφοράς </a:t>
            </a:r>
            <a:endParaRPr lang="en-GB" altLang="el-GR" sz="2800" smtClean="0"/>
          </a:p>
          <a:p>
            <a:r>
              <a:rPr lang="el-GR" altLang="el-GR" sz="2800" b="1" smtClean="0"/>
              <a:t> </a:t>
            </a:r>
            <a:r>
              <a:rPr lang="el-GR" altLang="el-GR" sz="2800" smtClean="0"/>
              <a:t>Νοητικά μοντέλα και αναπαραστάσεις </a:t>
            </a:r>
            <a:endParaRPr lang="en-GB" altLang="el-GR" sz="2800" smtClean="0"/>
          </a:p>
          <a:p>
            <a:r>
              <a:rPr lang="el-GR" altLang="el-GR" sz="2800" smtClean="0"/>
              <a:t>Γνωστική και κοινωνικογνωστική σύγκρουση</a:t>
            </a:r>
            <a:endParaRPr lang="en-GB" altLang="el-GR" sz="2800" smtClean="0"/>
          </a:p>
          <a:p>
            <a:r>
              <a:rPr lang="el-GR" altLang="el-GR" sz="2800" smtClean="0"/>
              <a:t>Εννοιολογική αλλαγή στην Πληροφορική </a:t>
            </a:r>
            <a:endParaRPr lang="el-GR" altLang="el-GR" sz="2000" smtClean="0"/>
          </a:p>
        </p:txBody>
      </p:sp>
      <p:sp>
        <p:nvSpPr>
          <p:cNvPr id="54277" name="Slide Number Placeholder 6"/>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4694791-D83E-4CEC-9BC4-696C0D34652E}" type="slidenum">
              <a:rPr lang="en-US" altLang="el-GR" sz="1200" smtClean="0">
                <a:solidFill>
                  <a:srgbClr val="B5A788"/>
                </a:solidFill>
              </a:rPr>
              <a:pPr>
                <a:spcBef>
                  <a:spcPct val="0"/>
                </a:spcBef>
                <a:buClrTx/>
                <a:buSzTx/>
                <a:buFontTx/>
                <a:buNone/>
              </a:pPr>
              <a:t>23</a:t>
            </a:fld>
            <a:endParaRPr lang="en-US" altLang="el-GR" sz="1200" smtClean="0">
              <a:solidFill>
                <a:srgbClr val="B5A788"/>
              </a:solidFill>
            </a:endParaRPr>
          </a:p>
        </p:txBody>
      </p:sp>
    </p:spTree>
    <p:extLst>
      <p:ext uri="{BB962C8B-B14F-4D97-AF65-F5344CB8AC3E}">
        <p14:creationId xmlns:p14="http://schemas.microsoft.com/office/powerpoint/2010/main" val="3801425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box(in)">
                                      <p:cBhvr>
                                        <p:cTn id="7" dur="500"/>
                                        <p:tgtEl>
                                          <p:spTgt spid="3277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772">
                                            <p:txEl>
                                              <p:pRg st="1" end="1"/>
                                            </p:txEl>
                                          </p:spTgt>
                                        </p:tgtEl>
                                        <p:attrNameLst>
                                          <p:attrName>style.visibility</p:attrName>
                                        </p:attrNameLst>
                                      </p:cBhvr>
                                      <p:to>
                                        <p:strVal val="visible"/>
                                      </p:to>
                                    </p:set>
                                    <p:animEffect transition="in" filter="box(in)">
                                      <p:cBhvr>
                                        <p:cTn id="10" dur="500"/>
                                        <p:tgtEl>
                                          <p:spTgt spid="32772">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2772">
                                            <p:txEl>
                                              <p:pRg st="2" end="2"/>
                                            </p:txEl>
                                          </p:spTgt>
                                        </p:tgtEl>
                                        <p:attrNameLst>
                                          <p:attrName>style.visibility</p:attrName>
                                        </p:attrNameLst>
                                      </p:cBhvr>
                                      <p:to>
                                        <p:strVal val="visible"/>
                                      </p:to>
                                    </p:set>
                                    <p:animEffect transition="in" filter="box(in)">
                                      <p:cBhvr>
                                        <p:cTn id="13" dur="500"/>
                                        <p:tgtEl>
                                          <p:spTgt spid="32772">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2772">
                                            <p:txEl>
                                              <p:pRg st="3" end="3"/>
                                            </p:txEl>
                                          </p:spTgt>
                                        </p:tgtEl>
                                        <p:attrNameLst>
                                          <p:attrName>style.visibility</p:attrName>
                                        </p:attrNameLst>
                                      </p:cBhvr>
                                      <p:to>
                                        <p:strVal val="visible"/>
                                      </p:to>
                                    </p:set>
                                    <p:animEffect transition="in" filter="box(in)">
                                      <p:cBhvr>
                                        <p:cTn id="16" dur="500"/>
                                        <p:tgtEl>
                                          <p:spTgt spid="32772">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2772">
                                            <p:txEl>
                                              <p:pRg st="4" end="4"/>
                                            </p:txEl>
                                          </p:spTgt>
                                        </p:tgtEl>
                                        <p:attrNameLst>
                                          <p:attrName>style.visibility</p:attrName>
                                        </p:attrNameLst>
                                      </p:cBhvr>
                                      <p:to>
                                        <p:strVal val="visible"/>
                                      </p:to>
                                    </p:set>
                                    <p:animEffect transition="in" filter="box(in)">
                                      <p:cBhvr>
                                        <p:cTn id="19" dur="500"/>
                                        <p:tgtEl>
                                          <p:spTgt spid="32772">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2772">
                                            <p:txEl>
                                              <p:pRg st="5" end="5"/>
                                            </p:txEl>
                                          </p:spTgt>
                                        </p:tgtEl>
                                        <p:attrNameLst>
                                          <p:attrName>style.visibility</p:attrName>
                                        </p:attrNameLst>
                                      </p:cBhvr>
                                      <p:to>
                                        <p:strVal val="visible"/>
                                      </p:to>
                                    </p:set>
                                    <p:animEffect transition="in" filter="box(in)">
                                      <p:cBhvr>
                                        <p:cTn id="22" dur="500"/>
                                        <p:tgtEl>
                                          <p:spTgt spid="32772">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2772">
                                            <p:txEl>
                                              <p:pRg st="6" end="6"/>
                                            </p:txEl>
                                          </p:spTgt>
                                        </p:tgtEl>
                                        <p:attrNameLst>
                                          <p:attrName>style.visibility</p:attrName>
                                        </p:attrNameLst>
                                      </p:cBhvr>
                                      <p:to>
                                        <p:strVal val="visible"/>
                                      </p:to>
                                    </p:set>
                                    <p:animEffect transition="in" filter="box(in)">
                                      <p:cBhvr>
                                        <p:cTn id="25" dur="500"/>
                                        <p:tgtEl>
                                          <p:spTgt spid="32772">
                                            <p:txEl>
                                              <p:pRg st="6" end="6"/>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2772">
                                            <p:txEl>
                                              <p:pRg st="7" end="7"/>
                                            </p:txEl>
                                          </p:spTgt>
                                        </p:tgtEl>
                                        <p:attrNameLst>
                                          <p:attrName>style.visibility</p:attrName>
                                        </p:attrNameLst>
                                      </p:cBhvr>
                                      <p:to>
                                        <p:strVal val="visible"/>
                                      </p:to>
                                    </p:set>
                                    <p:animEffect transition="in" filter="box(in)">
                                      <p:cBhvr>
                                        <p:cTn id="28" dur="500"/>
                                        <p:tgtEl>
                                          <p:spTgt spid="327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lnSpc>
                <a:spcPct val="80000"/>
              </a:lnSpc>
              <a:spcBef>
                <a:spcPts val="1200"/>
              </a:spcBef>
              <a:defRPr/>
            </a:pPr>
            <a:r>
              <a:rPr lang="el-GR" dirty="0"/>
              <a:t>Βασικές έννοιες (4)</a:t>
            </a:r>
            <a:endParaRPr lang="el-GR" sz="4000" dirty="0"/>
          </a:p>
        </p:txBody>
      </p:sp>
      <p:sp>
        <p:nvSpPr>
          <p:cNvPr id="56324" name="Rectangle 3"/>
          <p:cNvSpPr>
            <a:spLocks noGrp="1" noChangeArrowheads="1"/>
          </p:cNvSpPr>
          <p:nvPr>
            <p:ph type="body" idx="1"/>
          </p:nvPr>
        </p:nvSpPr>
        <p:spPr>
          <a:xfrm>
            <a:off x="1143000" y="1447800"/>
            <a:ext cx="7791450" cy="4800600"/>
          </a:xfrm>
        </p:spPr>
        <p:txBody>
          <a:bodyPr/>
          <a:lstStyle/>
          <a:p>
            <a:r>
              <a:rPr lang="el-GR" altLang="el-GR" sz="2800" b="1" smtClean="0"/>
              <a:t>Εκπαιδευτική Ρομποτική</a:t>
            </a:r>
            <a:endParaRPr lang="en-GB" altLang="el-GR" sz="2800" smtClean="0"/>
          </a:p>
          <a:p>
            <a:pPr lvl="1"/>
            <a:r>
              <a:rPr lang="el-GR" altLang="el-GR" smtClean="0"/>
              <a:t>Βασικές έννοιες Ρομποτικής</a:t>
            </a:r>
            <a:endParaRPr lang="en-GB" altLang="el-GR" smtClean="0"/>
          </a:p>
          <a:p>
            <a:pPr lvl="2"/>
            <a:r>
              <a:rPr lang="el-GR" altLang="el-GR" sz="2800" smtClean="0"/>
              <a:t>Τα συστήματα </a:t>
            </a:r>
            <a:r>
              <a:rPr lang="en-GB" altLang="el-GR" sz="2800" smtClean="0"/>
              <a:t>Logo </a:t>
            </a:r>
            <a:r>
              <a:rPr lang="el-GR" altLang="el-GR" sz="2800" smtClean="0"/>
              <a:t>– </a:t>
            </a:r>
            <a:r>
              <a:rPr lang="en-GB" altLang="el-GR" sz="2800" smtClean="0"/>
              <a:t>Lego </a:t>
            </a:r>
          </a:p>
          <a:p>
            <a:r>
              <a:rPr lang="el-GR" altLang="el-GR" sz="2800" smtClean="0"/>
              <a:t>Κατασκευή και προγραμματισμός ενός Ρομπότ</a:t>
            </a:r>
            <a:endParaRPr lang="en-GB" altLang="el-GR" sz="2800" smtClean="0"/>
          </a:p>
          <a:p>
            <a:pPr lvl="1"/>
            <a:r>
              <a:rPr lang="el-GR" altLang="el-GR" smtClean="0"/>
              <a:t>Τα ρομπότ ως μαθησιακά αντικείμενα</a:t>
            </a:r>
            <a:endParaRPr lang="en-GB" altLang="el-GR" smtClean="0"/>
          </a:p>
          <a:p>
            <a:r>
              <a:rPr lang="el-GR" altLang="el-GR" sz="2800" b="1" smtClean="0"/>
              <a:t>Το περιβάλλον Robolab </a:t>
            </a:r>
            <a:endParaRPr lang="en-GB" altLang="el-GR" sz="2800" smtClean="0"/>
          </a:p>
          <a:p>
            <a:pPr lvl="1"/>
            <a:r>
              <a:rPr lang="el-GR" altLang="el-GR" smtClean="0"/>
              <a:t>Περιγραφή του περιβάλλοντος</a:t>
            </a:r>
            <a:endParaRPr lang="en-GB" altLang="el-GR" smtClean="0"/>
          </a:p>
          <a:p>
            <a:pPr lvl="1"/>
            <a:r>
              <a:rPr lang="el-GR" altLang="el-GR" smtClean="0"/>
              <a:t>Επίδειξη απλών κατασκευών και προγραμμάτων </a:t>
            </a:r>
            <a:endParaRPr lang="en-GB" altLang="el-GR" smtClean="0"/>
          </a:p>
          <a:p>
            <a:pPr lvl="1" eaLnBrk="1" hangingPunct="1">
              <a:lnSpc>
                <a:spcPct val="80000"/>
              </a:lnSpc>
              <a:spcBef>
                <a:spcPts val="1200"/>
              </a:spcBef>
            </a:pPr>
            <a:endParaRPr lang="el-GR" altLang="el-GR" smtClean="0"/>
          </a:p>
        </p:txBody>
      </p:sp>
      <p:sp>
        <p:nvSpPr>
          <p:cNvPr id="56325" name="Slide Number Placeholder 6"/>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E113DF6-CDB4-48EC-945E-279810EA665F}" type="slidenum">
              <a:rPr lang="en-US" altLang="el-GR" sz="1200" smtClean="0">
                <a:solidFill>
                  <a:srgbClr val="B5A788"/>
                </a:solidFill>
              </a:rPr>
              <a:pPr>
                <a:spcBef>
                  <a:spcPct val="0"/>
                </a:spcBef>
                <a:buClrTx/>
                <a:buSzTx/>
                <a:buFontTx/>
                <a:buNone/>
              </a:pPr>
              <a:t>24</a:t>
            </a:fld>
            <a:endParaRPr lang="en-US" altLang="el-GR" sz="1200" smtClean="0">
              <a:solidFill>
                <a:srgbClr val="B5A788"/>
              </a:solidFill>
            </a:endParaRPr>
          </a:p>
        </p:txBody>
      </p:sp>
    </p:spTree>
    <p:extLst>
      <p:ext uri="{BB962C8B-B14F-4D97-AF65-F5344CB8AC3E}">
        <p14:creationId xmlns:p14="http://schemas.microsoft.com/office/powerpoint/2010/main" val="3863621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lnSpc>
                <a:spcPct val="80000"/>
              </a:lnSpc>
              <a:spcBef>
                <a:spcPts val="1200"/>
              </a:spcBef>
              <a:defRPr/>
            </a:pPr>
            <a:r>
              <a:rPr lang="el-GR" dirty="0"/>
              <a:t>Βασικές έννοιες </a:t>
            </a:r>
            <a:r>
              <a:rPr lang="el-GR" dirty="0" smtClean="0"/>
              <a:t>(5)</a:t>
            </a:r>
            <a:endParaRPr lang="el-GR" sz="4000" dirty="0"/>
          </a:p>
        </p:txBody>
      </p:sp>
      <p:sp>
        <p:nvSpPr>
          <p:cNvPr id="58372" name="Rectangle 3"/>
          <p:cNvSpPr>
            <a:spLocks noGrp="1" noChangeArrowheads="1"/>
          </p:cNvSpPr>
          <p:nvPr>
            <p:ph type="body" idx="1"/>
          </p:nvPr>
        </p:nvSpPr>
        <p:spPr>
          <a:xfrm>
            <a:off x="1143000" y="1447800"/>
            <a:ext cx="7791450" cy="4800600"/>
          </a:xfrm>
        </p:spPr>
        <p:txBody>
          <a:bodyPr/>
          <a:lstStyle/>
          <a:p>
            <a:r>
              <a:rPr lang="el-GR" altLang="el-GR" sz="2800" smtClean="0"/>
              <a:t>Ο προγραμματισμός ως γνωστικό αντικείμενο</a:t>
            </a:r>
            <a:endParaRPr lang="en-GB" altLang="el-GR" sz="2800" smtClean="0"/>
          </a:p>
          <a:p>
            <a:pPr lvl="1"/>
            <a:r>
              <a:rPr lang="el-GR" altLang="el-GR" sz="2400" smtClean="0"/>
              <a:t>Ο προγραμματισμός ως γνωστική δραστηριότητα</a:t>
            </a:r>
            <a:endParaRPr lang="en-GB" altLang="el-GR" sz="2400" smtClean="0"/>
          </a:p>
          <a:p>
            <a:pPr lvl="1"/>
            <a:r>
              <a:rPr lang="el-GR" altLang="el-GR" sz="2400" smtClean="0"/>
              <a:t>Επίλυση προβλήματος</a:t>
            </a:r>
            <a:endParaRPr lang="en-GB" altLang="el-GR" sz="2400" smtClean="0"/>
          </a:p>
          <a:p>
            <a:r>
              <a:rPr lang="el-GR" altLang="el-GR" sz="2800" smtClean="0"/>
              <a:t>Προγραμματισμός και ψυχολογία </a:t>
            </a:r>
            <a:endParaRPr lang="en-GB" altLang="el-GR" sz="2800" smtClean="0"/>
          </a:p>
          <a:p>
            <a:pPr lvl="1"/>
            <a:r>
              <a:rPr lang="el-GR" altLang="el-GR" sz="2400" smtClean="0"/>
              <a:t>Προγραμματιστική δεξιότητα</a:t>
            </a:r>
            <a:endParaRPr lang="en-GB" altLang="el-GR" sz="2400" smtClean="0"/>
          </a:p>
          <a:p>
            <a:pPr lvl="1"/>
            <a:r>
              <a:rPr lang="el-GR" altLang="el-GR" sz="2400" smtClean="0"/>
              <a:t>Στάδια μάθησης του προγραμματισμού</a:t>
            </a:r>
            <a:endParaRPr lang="en-GB" altLang="el-GR" sz="2400" smtClean="0"/>
          </a:p>
          <a:p>
            <a:r>
              <a:rPr lang="el-GR" altLang="el-GR" sz="2800" smtClean="0"/>
              <a:t>Βασικές δομές προγραμματισμού και διδακτικές προσεγγίσεις </a:t>
            </a:r>
          </a:p>
        </p:txBody>
      </p:sp>
      <p:sp>
        <p:nvSpPr>
          <p:cNvPr id="58373" name="Slide Number Placeholder 6"/>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09E9AB1-2E4D-4A93-A630-30AA8E54977C}" type="slidenum">
              <a:rPr lang="en-US" altLang="el-GR" sz="1200" smtClean="0">
                <a:solidFill>
                  <a:srgbClr val="B5A788"/>
                </a:solidFill>
              </a:rPr>
              <a:pPr>
                <a:spcBef>
                  <a:spcPct val="0"/>
                </a:spcBef>
                <a:buClrTx/>
                <a:buSzTx/>
                <a:buFontTx/>
                <a:buNone/>
              </a:pPr>
              <a:t>25</a:t>
            </a:fld>
            <a:endParaRPr lang="en-US" altLang="el-GR" sz="1200" smtClean="0">
              <a:solidFill>
                <a:srgbClr val="B5A788"/>
              </a:solidFill>
            </a:endParaRPr>
          </a:p>
        </p:txBody>
      </p:sp>
    </p:spTree>
    <p:extLst>
      <p:ext uri="{BB962C8B-B14F-4D97-AF65-F5344CB8AC3E}">
        <p14:creationId xmlns:p14="http://schemas.microsoft.com/office/powerpoint/2010/main" val="2713859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Εγγραφή στο </a:t>
            </a:r>
            <a:r>
              <a:rPr lang="en-US" dirty="0" err="1" smtClean="0"/>
              <a:t>Moodle</a:t>
            </a:r>
            <a:endParaRPr lang="en-GB" dirty="0"/>
          </a:p>
        </p:txBody>
      </p:sp>
      <p:sp>
        <p:nvSpPr>
          <p:cNvPr id="60419" name="Content Placeholder 2"/>
          <p:cNvSpPr>
            <a:spLocks noGrp="1"/>
          </p:cNvSpPr>
          <p:nvPr>
            <p:ph idx="1"/>
          </p:nvPr>
        </p:nvSpPr>
        <p:spPr/>
        <p:txBody>
          <a:bodyPr/>
          <a:lstStyle/>
          <a:p>
            <a:r>
              <a:rPr lang="en-GB" altLang="el-GR" smtClean="0">
                <a:hlinkClick r:id="rId3"/>
              </a:rPr>
              <a:t>http://150.140.160.</a:t>
            </a:r>
            <a:r>
              <a:rPr lang="el-GR" altLang="el-GR" smtClean="0">
                <a:hlinkClick r:id="rId3"/>
              </a:rPr>
              <a:t>87</a:t>
            </a:r>
            <a:r>
              <a:rPr lang="en-GB" altLang="el-GR" smtClean="0">
                <a:hlinkClick r:id="rId3"/>
              </a:rPr>
              <a:t>/moodle/</a:t>
            </a:r>
            <a:r>
              <a:rPr lang="el-GR" altLang="el-GR" smtClean="0"/>
              <a:t> </a:t>
            </a:r>
            <a:endParaRPr lang="en-GB" altLang="el-GR" smtClean="0"/>
          </a:p>
        </p:txBody>
      </p:sp>
      <p:sp>
        <p:nvSpPr>
          <p:cNvPr id="6042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83E48A4-CCEB-44F8-8F99-42D54917B04D}" type="slidenum">
              <a:rPr lang="en-US" altLang="el-GR" sz="1200" smtClean="0">
                <a:solidFill>
                  <a:srgbClr val="B5A788"/>
                </a:solidFill>
              </a:rPr>
              <a:pPr>
                <a:spcBef>
                  <a:spcPct val="0"/>
                </a:spcBef>
                <a:buClrTx/>
                <a:buSzTx/>
                <a:buFontTx/>
                <a:buNone/>
              </a:pPr>
              <a:t>26</a:t>
            </a:fld>
            <a:endParaRPr lang="en-US" altLang="el-GR" sz="1200" smtClean="0">
              <a:solidFill>
                <a:srgbClr val="B5A788"/>
              </a:solidFill>
            </a:endParaRPr>
          </a:p>
        </p:txBody>
      </p:sp>
    </p:spTree>
    <p:extLst>
      <p:ext uri="{BB962C8B-B14F-4D97-AF65-F5344CB8AC3E}">
        <p14:creationId xmlns:p14="http://schemas.microsoft.com/office/powerpoint/2010/main" val="292168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Θέματα σεναρίου ΤΕΕΑΠΗ</a:t>
            </a:r>
            <a:endParaRPr lang="el-GR" dirty="0"/>
          </a:p>
        </p:txBody>
      </p:sp>
      <p:sp>
        <p:nvSpPr>
          <p:cNvPr id="62467" name="Θέση περιεχομένου 2"/>
          <p:cNvSpPr>
            <a:spLocks noGrp="1"/>
          </p:cNvSpPr>
          <p:nvPr>
            <p:ph idx="1"/>
          </p:nvPr>
        </p:nvSpPr>
        <p:spPr/>
        <p:txBody>
          <a:bodyPr/>
          <a:lstStyle/>
          <a:p>
            <a:r>
              <a:rPr lang="el-GR" altLang="el-GR" smtClean="0"/>
              <a:t>Διδασκαλία εννοιών:</a:t>
            </a:r>
          </a:p>
          <a:p>
            <a:pPr lvl="1"/>
            <a:r>
              <a:rPr lang="el-GR" altLang="el-GR" smtClean="0"/>
              <a:t>Επεξεργασία κειμένου</a:t>
            </a:r>
          </a:p>
          <a:p>
            <a:pPr lvl="1"/>
            <a:r>
              <a:rPr lang="el-GR" altLang="el-GR" smtClean="0"/>
              <a:t>Ζωγραφική</a:t>
            </a:r>
          </a:p>
          <a:p>
            <a:pPr lvl="1"/>
            <a:r>
              <a:rPr lang="el-GR" altLang="el-GR" smtClean="0"/>
              <a:t>Λειτουργικό σύστημα </a:t>
            </a:r>
          </a:p>
          <a:p>
            <a:pPr lvl="1"/>
            <a:r>
              <a:rPr lang="el-GR" altLang="el-GR" smtClean="0"/>
              <a:t>Εννοιολογική χαρτογράφηση </a:t>
            </a:r>
          </a:p>
          <a:p>
            <a:pPr lvl="1"/>
            <a:r>
              <a:rPr lang="el-GR" altLang="el-GR" smtClean="0"/>
              <a:t>Αρχείο υπολογιστή  </a:t>
            </a:r>
          </a:p>
          <a:p>
            <a:pPr lvl="1"/>
            <a:r>
              <a:rPr lang="el-GR" altLang="el-GR" smtClean="0"/>
              <a:t>Πρόγραμμα υπολογιστή </a:t>
            </a:r>
          </a:p>
          <a:p>
            <a:pPr lvl="1"/>
            <a:r>
              <a:rPr lang="el-GR" altLang="el-GR" smtClean="0"/>
              <a:t>Περιφερειακές συσκευές </a:t>
            </a:r>
          </a:p>
          <a:p>
            <a:endParaRPr lang="el-GR" altLang="el-GR" smtClean="0"/>
          </a:p>
        </p:txBody>
      </p:sp>
      <p:sp>
        <p:nvSpPr>
          <p:cNvPr id="62469"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0EE3618-E313-48E2-947A-F2470D6DD1C7}" type="slidenum">
              <a:rPr lang="en-US" altLang="el-GR" sz="1200" smtClean="0">
                <a:solidFill>
                  <a:srgbClr val="B5A788"/>
                </a:solidFill>
              </a:rPr>
              <a:pPr>
                <a:spcBef>
                  <a:spcPct val="0"/>
                </a:spcBef>
                <a:buClrTx/>
                <a:buSzTx/>
                <a:buFontTx/>
                <a:buNone/>
              </a:pPr>
              <a:t>27</a:t>
            </a:fld>
            <a:endParaRPr lang="en-US" altLang="el-GR" sz="1200" smtClean="0">
              <a:solidFill>
                <a:srgbClr val="B5A788"/>
              </a:solidFill>
            </a:endParaRPr>
          </a:p>
        </p:txBody>
      </p:sp>
    </p:spTree>
    <p:extLst>
      <p:ext uri="{BB962C8B-B14F-4D97-AF65-F5344CB8AC3E}">
        <p14:creationId xmlns:p14="http://schemas.microsoft.com/office/powerpoint/2010/main" val="3745333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Θέματα σεναρίου Μαθηματικό/Ηλεκτρολόγοι</a:t>
            </a:r>
            <a:endParaRPr lang="el-GR" dirty="0"/>
          </a:p>
        </p:txBody>
      </p:sp>
      <p:sp>
        <p:nvSpPr>
          <p:cNvPr id="63491" name="Θέση περιεχομένου 2"/>
          <p:cNvSpPr>
            <a:spLocks noGrp="1"/>
          </p:cNvSpPr>
          <p:nvPr>
            <p:ph idx="1"/>
          </p:nvPr>
        </p:nvSpPr>
        <p:spPr/>
        <p:txBody>
          <a:bodyPr/>
          <a:lstStyle/>
          <a:p>
            <a:r>
              <a:rPr lang="el-GR" altLang="el-GR" smtClean="0"/>
              <a:t>Δομές ελέγχου </a:t>
            </a:r>
          </a:p>
          <a:p>
            <a:r>
              <a:rPr lang="el-GR" altLang="el-GR" smtClean="0"/>
              <a:t>Δομές επανάληψης</a:t>
            </a:r>
          </a:p>
          <a:p>
            <a:r>
              <a:rPr lang="el-GR" altLang="el-GR" smtClean="0"/>
              <a:t>Μεταβλητή  </a:t>
            </a:r>
          </a:p>
          <a:p>
            <a:r>
              <a:rPr lang="el-GR" altLang="el-GR" smtClean="0"/>
              <a:t>Αντικείμενο (</a:t>
            </a:r>
            <a:r>
              <a:rPr lang="en-US" altLang="el-GR" smtClean="0"/>
              <a:t>object</a:t>
            </a:r>
            <a:r>
              <a:rPr lang="el-GR" altLang="el-GR" smtClean="0"/>
              <a:t>)</a:t>
            </a:r>
            <a:endParaRPr lang="en-US" altLang="el-GR" smtClean="0"/>
          </a:p>
          <a:p>
            <a:r>
              <a:rPr lang="el-GR" altLang="el-GR" smtClean="0"/>
              <a:t>Λογιστικό φύλλο </a:t>
            </a:r>
          </a:p>
          <a:p>
            <a:r>
              <a:rPr lang="el-GR" altLang="el-GR" smtClean="0"/>
              <a:t>Βάσεις δεδομένων </a:t>
            </a:r>
          </a:p>
        </p:txBody>
      </p:sp>
      <p:sp>
        <p:nvSpPr>
          <p:cNvPr id="63493"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A27DA98-7402-4907-8852-B95797BB7830}" type="slidenum">
              <a:rPr lang="en-US" altLang="el-GR" sz="1200" smtClean="0">
                <a:solidFill>
                  <a:srgbClr val="B5A788"/>
                </a:solidFill>
              </a:rPr>
              <a:pPr>
                <a:spcBef>
                  <a:spcPct val="0"/>
                </a:spcBef>
                <a:buClrTx/>
                <a:buSzTx/>
                <a:buFontTx/>
                <a:buNone/>
              </a:pPr>
              <a:t>28</a:t>
            </a:fld>
            <a:endParaRPr lang="en-US" altLang="el-GR" sz="1200" smtClean="0">
              <a:solidFill>
                <a:srgbClr val="B5A788"/>
              </a:solidFill>
            </a:endParaRPr>
          </a:p>
        </p:txBody>
      </p:sp>
    </p:spTree>
    <p:extLst>
      <p:ext uri="{BB962C8B-B14F-4D97-AF65-F5344CB8AC3E}">
        <p14:creationId xmlns:p14="http://schemas.microsoft.com/office/powerpoint/2010/main" val="3507031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defRPr/>
            </a:pPr>
            <a:r>
              <a:rPr lang="el-GR" dirty="0" smtClean="0"/>
              <a:t>Θεωρητική εργασία Μαθηματικό</a:t>
            </a:r>
            <a:endParaRPr lang="el-GR" dirty="0"/>
          </a:p>
        </p:txBody>
      </p:sp>
      <p:sp>
        <p:nvSpPr>
          <p:cNvPr id="64515" name="Θέση περιεχομένου 2"/>
          <p:cNvSpPr>
            <a:spLocks noGrp="1"/>
          </p:cNvSpPr>
          <p:nvPr>
            <p:ph idx="1"/>
          </p:nvPr>
        </p:nvSpPr>
        <p:spPr/>
        <p:txBody>
          <a:bodyPr>
            <a:normAutofit lnSpcReduction="10000"/>
          </a:bodyPr>
          <a:lstStyle/>
          <a:p>
            <a:r>
              <a:rPr lang="el-GR" altLang="el-GR" sz="2800" dirty="0" smtClean="0"/>
              <a:t>Διδασκαλία επεξεργασίας κειμένου</a:t>
            </a:r>
          </a:p>
          <a:p>
            <a:r>
              <a:rPr lang="el-GR" altLang="el-GR" sz="2800" dirty="0" smtClean="0"/>
              <a:t>Διδασκαλία λογιστικού φύλλου </a:t>
            </a:r>
          </a:p>
          <a:p>
            <a:r>
              <a:rPr lang="el-GR" altLang="el-GR" sz="2800" dirty="0" smtClean="0"/>
              <a:t>Διδασκαλία Βάσεων δεδομένων</a:t>
            </a:r>
          </a:p>
          <a:p>
            <a:r>
              <a:rPr lang="el-GR" altLang="el-GR" sz="2800" dirty="0" smtClean="0"/>
              <a:t>Η έρευνα στη διδακτική της πληροφορικής</a:t>
            </a:r>
          </a:p>
          <a:p>
            <a:r>
              <a:rPr lang="el-GR" altLang="el-GR" sz="2800" dirty="0" smtClean="0"/>
              <a:t>Προγράμματα σπουδών Πληροφορικής</a:t>
            </a:r>
          </a:p>
          <a:p>
            <a:r>
              <a:rPr lang="el-GR" altLang="el-GR" sz="2800" dirty="0" smtClean="0"/>
              <a:t>Υπολογιστική σκέψη (</a:t>
            </a:r>
            <a:r>
              <a:rPr lang="en-US" altLang="el-GR" sz="2800" dirty="0" smtClean="0"/>
              <a:t>computational thinking</a:t>
            </a:r>
            <a:r>
              <a:rPr lang="el-GR" altLang="el-GR" sz="2800" dirty="0" smtClean="0"/>
              <a:t>)  </a:t>
            </a:r>
          </a:p>
          <a:p>
            <a:r>
              <a:rPr lang="el-GR" altLang="el-GR" sz="2800" dirty="0" smtClean="0"/>
              <a:t>Έννοιες αντικειμενοστραφή προγραμματισμού (</a:t>
            </a:r>
            <a:r>
              <a:rPr lang="en-US" altLang="el-GR" sz="2800" dirty="0" smtClean="0"/>
              <a:t>object</a:t>
            </a:r>
            <a:r>
              <a:rPr lang="el-GR" altLang="el-GR" sz="2800" dirty="0" smtClean="0"/>
              <a:t>)</a:t>
            </a:r>
            <a:endParaRPr lang="en-US" altLang="el-GR" sz="2800" dirty="0" smtClean="0"/>
          </a:p>
          <a:p>
            <a:r>
              <a:rPr lang="el-GR" altLang="el-GR" sz="2800" dirty="0" smtClean="0"/>
              <a:t>Μέθοδοι διδασκαλίας προγραμματισμού </a:t>
            </a:r>
          </a:p>
          <a:p>
            <a:endParaRPr lang="el-GR" altLang="el-GR" sz="2800" dirty="0" smtClean="0"/>
          </a:p>
        </p:txBody>
      </p:sp>
      <p:sp>
        <p:nvSpPr>
          <p:cNvPr id="64517"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79BB249-B3EA-4972-A394-251706A1AAAD}" type="slidenum">
              <a:rPr lang="en-US" altLang="el-GR" sz="1200" smtClean="0">
                <a:solidFill>
                  <a:srgbClr val="B5A788"/>
                </a:solidFill>
              </a:rPr>
              <a:pPr>
                <a:spcBef>
                  <a:spcPct val="0"/>
                </a:spcBef>
                <a:buClrTx/>
                <a:buSzTx/>
                <a:buFontTx/>
                <a:buNone/>
              </a:pPr>
              <a:t>29</a:t>
            </a:fld>
            <a:endParaRPr lang="en-US" altLang="el-GR" sz="1200" smtClean="0">
              <a:solidFill>
                <a:srgbClr val="B5A788"/>
              </a:solidFill>
            </a:endParaRPr>
          </a:p>
        </p:txBody>
      </p:sp>
    </p:spTree>
    <p:extLst>
      <p:ext uri="{BB962C8B-B14F-4D97-AF65-F5344CB8AC3E}">
        <p14:creationId xmlns:p14="http://schemas.microsoft.com/office/powerpoint/2010/main" val="3868522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619651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2800" dirty="0" smtClean="0"/>
              <a:t>Copyright</a:t>
            </a:r>
            <a:r>
              <a:rPr lang="el-GR" sz="2800" dirty="0" smtClean="0"/>
              <a:t> Πανεπιστήμιο Πατρών, Βασίλειος Κόμης. «Διδακτική της Πληροφορικής και των Τεχνολογιών της Πληροφορίας και των Επικοινωνιών: Παρουσίαση/Σκοπός Μαθήματος». 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a:t>
            </a:r>
            <a:r>
              <a:rPr lang="en-US" sz="2800" dirty="0" smtClean="0"/>
              <a:t>eclass.upatras.gr/courses/PN14</a:t>
            </a:r>
            <a:r>
              <a:rPr lang="el-GR" sz="2800" dirty="0" smtClean="0"/>
              <a:t>77</a:t>
            </a:r>
            <a:r>
              <a:rPr lang="en-US" sz="2800" dirty="0" smtClean="0"/>
              <a:t>/</a:t>
            </a:r>
            <a:endParaRPr lang="el-GR" sz="2800" dirty="0" smtClean="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extLst>
      <p:ext uri="{BB962C8B-B14F-4D97-AF65-F5344CB8AC3E}">
        <p14:creationId xmlns:p14="http://schemas.microsoft.com/office/powerpoint/2010/main" val="2760264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a:t>
            </a:r>
          </a:p>
        </p:txBody>
      </p:sp>
      <p:sp>
        <p:nvSpPr>
          <p:cNvPr id="61443" name="Content Placeholder 2"/>
          <p:cNvSpPr>
            <a:spLocks noGrp="1"/>
          </p:cNvSpPr>
          <p:nvPr>
            <p:ph idx="1"/>
          </p:nvPr>
        </p:nvSpPr>
        <p:spPr>
          <a:xfrm>
            <a:off x="179388" y="1557338"/>
            <a:ext cx="8856662" cy="4525962"/>
          </a:xfrm>
        </p:spPr>
        <p:txBody>
          <a:bodyPr/>
          <a:lstStyle/>
          <a:p>
            <a:pPr marL="0" indent="0" eaLnBrk="1" hangingPunct="1">
              <a:buFont typeface="Arial" pitchFamily="34" charset="0"/>
              <a:buNone/>
            </a:pPr>
            <a:r>
              <a:rPr lang="el-GR" sz="2000" dirty="0" smtClean="0"/>
              <a:t>Το Έργο αυτό κάνει χρήση των ακόλουθων έργων:</a:t>
            </a:r>
          </a:p>
          <a:p>
            <a:pPr marL="0" indent="0" eaLnBrk="1" hangingPunct="1">
              <a:buFont typeface="Arial" pitchFamily="34" charse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eaLnBrk="1" hangingPunct="1">
              <a:buFont typeface="Arial" pitchFamily="34" charset="0"/>
              <a:buNone/>
            </a:pPr>
            <a:r>
              <a:rPr lang="el-GR" sz="2000" dirty="0" smtClean="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extLst>
      <p:ext uri="{BB962C8B-B14F-4D97-AF65-F5344CB8AC3E}">
        <p14:creationId xmlns:p14="http://schemas.microsoft.com/office/powerpoint/2010/main" val="2972887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1</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023136F-337B-481C-85DC-FBEA1395937B}" type="slidenum">
              <a:rPr lang="en-GB" altLang="el-GR" sz="1200" smtClean="0">
                <a:solidFill>
                  <a:srgbClr val="B5A788"/>
                </a:solidFill>
              </a:rPr>
              <a:pPr>
                <a:spcBef>
                  <a:spcPct val="0"/>
                </a:spcBef>
                <a:buClrTx/>
                <a:buSzTx/>
                <a:buFontTx/>
                <a:buNone/>
              </a:pPr>
              <a:t>4</a:t>
            </a:fld>
            <a:endParaRPr lang="en-GB" altLang="el-GR" sz="1200" smtClean="0">
              <a:solidFill>
                <a:srgbClr val="B5A788"/>
              </a:solidFill>
            </a:endParaRPr>
          </a:p>
        </p:txBody>
      </p:sp>
      <p:sp>
        <p:nvSpPr>
          <p:cNvPr id="25602" name="Rectangle 2"/>
          <p:cNvSpPr>
            <a:spLocks noGrp="1" noChangeArrowheads="1"/>
          </p:cNvSpPr>
          <p:nvPr>
            <p:ph type="title"/>
          </p:nvPr>
        </p:nvSpPr>
        <p:spPr/>
        <p:txBody>
          <a:bodyPr/>
          <a:lstStyle/>
          <a:p>
            <a:pPr eaLnBrk="1" fontAlgn="auto" hangingPunct="1">
              <a:spcAft>
                <a:spcPts val="0"/>
              </a:spcAft>
              <a:defRPr/>
            </a:pPr>
            <a:r>
              <a:rPr lang="el-GR" dirty="0"/>
              <a:t>Πληροφορίες</a:t>
            </a:r>
            <a:r>
              <a:rPr lang="el-GR" dirty="0">
                <a:solidFill>
                  <a:schemeClr val="tx2">
                    <a:satMod val="130000"/>
                  </a:schemeClr>
                </a:solidFill>
              </a:rPr>
              <a:t>	</a:t>
            </a:r>
            <a:endParaRPr lang="en-GB" dirty="0">
              <a:solidFill>
                <a:schemeClr val="tx2">
                  <a:satMod val="130000"/>
                </a:schemeClr>
              </a:solidFill>
            </a:endParaRPr>
          </a:p>
        </p:txBody>
      </p:sp>
      <p:sp>
        <p:nvSpPr>
          <p:cNvPr id="16389" name="Rectangle 3"/>
          <p:cNvSpPr>
            <a:spLocks noGrp="1" noChangeArrowheads="1"/>
          </p:cNvSpPr>
          <p:nvPr>
            <p:ph type="body" idx="1"/>
          </p:nvPr>
        </p:nvSpPr>
        <p:spPr>
          <a:xfrm>
            <a:off x="1042988" y="1341438"/>
            <a:ext cx="7791450" cy="4800600"/>
          </a:xfrm>
        </p:spPr>
        <p:txBody>
          <a:bodyPr/>
          <a:lstStyle/>
          <a:p>
            <a:pPr eaLnBrk="1" hangingPunct="1">
              <a:lnSpc>
                <a:spcPct val="90000"/>
              </a:lnSpc>
            </a:pPr>
            <a:r>
              <a:rPr lang="el-GR" altLang="el-GR" sz="2000" b="1" dirty="0" smtClean="0"/>
              <a:t>Γραφείο, </a:t>
            </a:r>
            <a:r>
              <a:rPr lang="el-GR" altLang="el-GR" sz="2000" dirty="0" smtClean="0"/>
              <a:t>Κτίριο Τομέα Θεωρητικής &amp; Εφαρμοσμένης Παιδαγωγικής (ΘΕΠ)</a:t>
            </a:r>
          </a:p>
          <a:p>
            <a:pPr eaLnBrk="1" hangingPunct="1">
              <a:lnSpc>
                <a:spcPct val="90000"/>
              </a:lnSpc>
            </a:pPr>
            <a:endParaRPr lang="en-US" altLang="el-GR" sz="2000" b="1" dirty="0" smtClean="0"/>
          </a:p>
          <a:p>
            <a:pPr eaLnBrk="1" hangingPunct="1">
              <a:lnSpc>
                <a:spcPct val="90000"/>
              </a:lnSpc>
            </a:pPr>
            <a:r>
              <a:rPr lang="el-GR" altLang="el-GR" sz="2000" b="1" dirty="0" smtClean="0"/>
              <a:t>Ώρες Γραφείου - Συνεργασίας</a:t>
            </a:r>
          </a:p>
          <a:p>
            <a:pPr eaLnBrk="1" hangingPunct="1">
              <a:lnSpc>
                <a:spcPct val="90000"/>
              </a:lnSpc>
            </a:pPr>
            <a:endParaRPr lang="el-GR" altLang="el-GR" sz="2000" b="1" dirty="0" smtClean="0"/>
          </a:p>
          <a:p>
            <a:pPr eaLnBrk="1" hangingPunct="1">
              <a:lnSpc>
                <a:spcPct val="90000"/>
              </a:lnSpc>
            </a:pPr>
            <a:r>
              <a:rPr lang="el-GR" altLang="el-GR" sz="2000" b="1" dirty="0" smtClean="0"/>
              <a:t>Εργαστήριο Υπολογιστών</a:t>
            </a:r>
            <a:endParaRPr lang="en-GB" altLang="el-GR" sz="2000" dirty="0" smtClean="0"/>
          </a:p>
          <a:p>
            <a:pPr eaLnBrk="1" hangingPunct="1">
              <a:lnSpc>
                <a:spcPct val="90000"/>
              </a:lnSpc>
            </a:pPr>
            <a:endParaRPr lang="el-GR" altLang="el-GR" sz="2000" b="1" dirty="0" smtClean="0"/>
          </a:p>
          <a:p>
            <a:pPr eaLnBrk="1" hangingPunct="1">
              <a:lnSpc>
                <a:spcPct val="90000"/>
              </a:lnSpc>
            </a:pPr>
            <a:r>
              <a:rPr lang="el-GR" altLang="el-GR" sz="2000" b="1" dirty="0" smtClean="0"/>
              <a:t>Διδασκαλία εργαστηρίων</a:t>
            </a:r>
          </a:p>
          <a:p>
            <a:pPr lvl="1" eaLnBrk="1" hangingPunct="1">
              <a:lnSpc>
                <a:spcPct val="90000"/>
              </a:lnSpc>
            </a:pPr>
            <a:endParaRPr lang="en-GB" altLang="el-GR" sz="2400" dirty="0" smtClean="0"/>
          </a:p>
        </p:txBody>
      </p:sp>
    </p:spTree>
    <p:extLst>
      <p:ext uri="{BB962C8B-B14F-4D97-AF65-F5344CB8AC3E}">
        <p14:creationId xmlns:p14="http://schemas.microsoft.com/office/powerpoint/2010/main" val="1174640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2744A52-6BF7-423B-B696-48B91F826467}" type="slidenum">
              <a:rPr lang="en-GB" altLang="el-GR" sz="1200" smtClean="0">
                <a:solidFill>
                  <a:srgbClr val="B5A788"/>
                </a:solidFill>
              </a:rPr>
              <a:pPr>
                <a:spcBef>
                  <a:spcPct val="0"/>
                </a:spcBef>
                <a:buClrTx/>
                <a:buSzTx/>
                <a:buFontTx/>
                <a:buNone/>
              </a:pPr>
              <a:t>5</a:t>
            </a:fld>
            <a:endParaRPr lang="en-GB" altLang="el-GR" sz="1200" smtClean="0">
              <a:solidFill>
                <a:srgbClr val="B5A788"/>
              </a:solidFill>
            </a:endParaRPr>
          </a:p>
        </p:txBody>
      </p:sp>
      <p:sp>
        <p:nvSpPr>
          <p:cNvPr id="7170" name="Rectangle 2"/>
          <p:cNvSpPr>
            <a:spLocks noGrp="1" noChangeArrowheads="1"/>
          </p:cNvSpPr>
          <p:nvPr>
            <p:ph type="title"/>
          </p:nvPr>
        </p:nvSpPr>
        <p:spPr/>
        <p:txBody>
          <a:bodyPr/>
          <a:lstStyle/>
          <a:p>
            <a:pPr eaLnBrk="1" fontAlgn="auto" hangingPunct="1">
              <a:spcAft>
                <a:spcPts val="0"/>
              </a:spcAft>
              <a:defRPr/>
            </a:pPr>
            <a:r>
              <a:rPr lang="en-GB" sz="4000" dirty="0" err="1"/>
              <a:t>Σκοπός</a:t>
            </a:r>
            <a:endParaRPr lang="en-GB" sz="4000" dirty="0"/>
          </a:p>
        </p:txBody>
      </p:sp>
      <p:sp>
        <p:nvSpPr>
          <p:cNvPr id="18437" name="Rectangle 3"/>
          <p:cNvSpPr>
            <a:spLocks noGrp="1" noChangeArrowheads="1"/>
          </p:cNvSpPr>
          <p:nvPr>
            <p:ph type="body" idx="1"/>
          </p:nvPr>
        </p:nvSpPr>
        <p:spPr>
          <a:xfrm>
            <a:off x="609600" y="1557338"/>
            <a:ext cx="7643812" cy="4114800"/>
          </a:xfrm>
          <a:noFill/>
        </p:spPr>
        <p:txBody>
          <a:bodyPr>
            <a:normAutofit lnSpcReduction="10000"/>
          </a:bodyPr>
          <a:lstStyle/>
          <a:p>
            <a:pPr lvl="1" eaLnBrk="1" hangingPunct="1">
              <a:lnSpc>
                <a:spcPct val="90000"/>
              </a:lnSpc>
              <a:spcBef>
                <a:spcPts val="1200"/>
              </a:spcBef>
            </a:pPr>
            <a:r>
              <a:rPr lang="en-GB" altLang="el-GR" sz="2400" dirty="0" err="1" smtClean="0"/>
              <a:t>Γενικός</a:t>
            </a:r>
            <a:r>
              <a:rPr lang="en-GB" altLang="el-GR" sz="2400" dirty="0" smtClean="0"/>
              <a:t> </a:t>
            </a:r>
            <a:r>
              <a:rPr lang="en-GB" altLang="el-GR" sz="2400" dirty="0" err="1" smtClean="0"/>
              <a:t>σκο</a:t>
            </a:r>
            <a:r>
              <a:rPr lang="en-GB" altLang="el-GR" sz="2400" dirty="0" smtClean="0"/>
              <a:t>πός του μαθήματος είναι </a:t>
            </a:r>
            <a:endParaRPr lang="el-GR" altLang="el-GR" sz="2400" dirty="0" smtClean="0"/>
          </a:p>
          <a:p>
            <a:pPr lvl="1" eaLnBrk="1" hangingPunct="1">
              <a:lnSpc>
                <a:spcPct val="90000"/>
              </a:lnSpc>
              <a:spcBef>
                <a:spcPts val="1200"/>
              </a:spcBef>
            </a:pPr>
            <a:r>
              <a:rPr lang="el-GR" altLang="el-GR" sz="2400" dirty="0" smtClean="0"/>
              <a:t>Α) να αποκτήσουν οι φοιτήτριες και οι φοιτητές γνώσεις που αφορούν στη Διδακτική της Πληροφορικής και στη διδακτική χρήση των ΤΠΕ,</a:t>
            </a:r>
          </a:p>
          <a:p>
            <a:pPr lvl="1" eaLnBrk="1" hangingPunct="1">
              <a:lnSpc>
                <a:spcPct val="90000"/>
              </a:lnSpc>
              <a:spcBef>
                <a:spcPts val="1200"/>
              </a:spcBef>
            </a:pPr>
            <a:r>
              <a:rPr lang="el-GR" altLang="el-GR" sz="2400" dirty="0" smtClean="0"/>
              <a:t>Β) να κατανοήσουν τις βασικές έννοιες της Διδακτικής της Πληροφορικής, και</a:t>
            </a:r>
          </a:p>
          <a:p>
            <a:pPr lvl="1" eaLnBrk="1" hangingPunct="1">
              <a:lnSpc>
                <a:spcPct val="90000"/>
              </a:lnSpc>
              <a:spcBef>
                <a:spcPts val="1200"/>
              </a:spcBef>
            </a:pPr>
            <a:r>
              <a:rPr lang="el-GR" altLang="el-GR" sz="2400" dirty="0" smtClean="0"/>
              <a:t>Γ)  να γνωρίσουν βασικά περιβάλλοντα διδασκαλίας της Πληροφορικής (το περιβάλλον της </a:t>
            </a:r>
            <a:r>
              <a:rPr lang="en-GB" altLang="el-GR" sz="2400" dirty="0" smtClean="0"/>
              <a:t>Logo</a:t>
            </a:r>
            <a:r>
              <a:rPr lang="el-GR" altLang="el-GR" sz="2400" dirty="0" smtClean="0"/>
              <a:t> και το περιβάλλον </a:t>
            </a:r>
            <a:r>
              <a:rPr lang="en-US" altLang="el-GR" sz="2400" dirty="0" smtClean="0"/>
              <a:t>Scratch</a:t>
            </a:r>
            <a:r>
              <a:rPr lang="el-GR" altLang="el-GR" sz="2400" dirty="0" smtClean="0"/>
              <a:t>) και της Εκπαιδευτικής Ρομποτικής (τα περιβάλλοντα </a:t>
            </a:r>
            <a:r>
              <a:rPr lang="en-US" altLang="el-GR" sz="2400" dirty="0" smtClean="0"/>
              <a:t>Bee-Bot, Pro-Bot</a:t>
            </a:r>
            <a:r>
              <a:rPr lang="el-GR" altLang="el-GR" sz="2400" dirty="0" smtClean="0"/>
              <a:t>, </a:t>
            </a:r>
            <a:r>
              <a:rPr lang="en-US" altLang="el-GR" sz="2400" dirty="0" smtClean="0"/>
              <a:t>Lego-</a:t>
            </a:r>
            <a:r>
              <a:rPr lang="en-US" altLang="el-GR" sz="2400" dirty="0" err="1" smtClean="0"/>
              <a:t>Wedo</a:t>
            </a:r>
            <a:r>
              <a:rPr lang="en-US" altLang="el-GR" sz="2400" dirty="0" smtClean="0"/>
              <a:t> &amp;</a:t>
            </a:r>
            <a:r>
              <a:rPr lang="el-GR" altLang="el-GR" sz="2400" dirty="0" smtClean="0"/>
              <a:t> </a:t>
            </a:r>
            <a:r>
              <a:rPr lang="en-GB" altLang="el-GR" sz="2400" dirty="0" err="1" smtClean="0"/>
              <a:t>Robolab</a:t>
            </a:r>
            <a:r>
              <a:rPr lang="el-GR" altLang="el-GR" sz="2400" dirty="0" smtClean="0"/>
              <a:t>)</a:t>
            </a:r>
            <a:r>
              <a:rPr lang="en-GB" altLang="el-GR" sz="2400" dirty="0" smtClean="0"/>
              <a:t> </a:t>
            </a:r>
          </a:p>
        </p:txBody>
      </p:sp>
    </p:spTree>
    <p:extLst>
      <p:ext uri="{BB962C8B-B14F-4D97-AF65-F5344CB8AC3E}">
        <p14:creationId xmlns:p14="http://schemas.microsoft.com/office/powerpoint/2010/main" val="4044890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1D97B11-04B8-4A1B-A544-5C976487BA72}" type="slidenum">
              <a:rPr lang="en-GB" altLang="el-GR" sz="1200" smtClean="0">
                <a:solidFill>
                  <a:srgbClr val="B5A788"/>
                </a:solidFill>
              </a:rPr>
              <a:pPr>
                <a:spcBef>
                  <a:spcPct val="0"/>
                </a:spcBef>
                <a:buClrTx/>
                <a:buSzTx/>
                <a:buFontTx/>
                <a:buNone/>
              </a:pPr>
              <a:t>6</a:t>
            </a:fld>
            <a:endParaRPr lang="en-GB" altLang="el-GR" sz="1200" smtClean="0">
              <a:solidFill>
                <a:srgbClr val="B5A788"/>
              </a:solidFill>
            </a:endParaRPr>
          </a:p>
        </p:txBody>
      </p:sp>
      <p:sp>
        <p:nvSpPr>
          <p:cNvPr id="7170" name="Rectangle 2"/>
          <p:cNvSpPr>
            <a:spLocks noGrp="1" noChangeArrowheads="1"/>
          </p:cNvSpPr>
          <p:nvPr>
            <p:ph type="title"/>
          </p:nvPr>
        </p:nvSpPr>
        <p:spPr/>
        <p:txBody>
          <a:bodyPr>
            <a:normAutofit fontScale="90000"/>
          </a:bodyPr>
          <a:lstStyle/>
          <a:p>
            <a:pPr eaLnBrk="1" fontAlgn="auto" hangingPunct="1">
              <a:spcAft>
                <a:spcPts val="0"/>
              </a:spcAft>
              <a:defRPr/>
            </a:pPr>
            <a:r>
              <a:rPr lang="el-GR" sz="4400" b="1" dirty="0"/>
              <a:t>Επιδιωκόμενα μαθησιακά αποτελέσματα του </a:t>
            </a:r>
            <a:r>
              <a:rPr lang="el-GR" sz="4400" b="1" dirty="0" smtClean="0"/>
              <a:t>μαθήματος</a:t>
            </a:r>
            <a:endParaRPr lang="en-GB" dirty="0">
              <a:solidFill>
                <a:schemeClr val="tx2">
                  <a:satMod val="130000"/>
                </a:schemeClr>
              </a:solidFill>
              <a:latin typeface="Tahoma Greek" charset="-95"/>
            </a:endParaRPr>
          </a:p>
        </p:txBody>
      </p:sp>
      <p:sp>
        <p:nvSpPr>
          <p:cNvPr id="20485" name="Rectangle 3"/>
          <p:cNvSpPr>
            <a:spLocks noGrp="1" noChangeArrowheads="1"/>
          </p:cNvSpPr>
          <p:nvPr>
            <p:ph type="body" idx="1"/>
          </p:nvPr>
        </p:nvSpPr>
        <p:spPr>
          <a:xfrm>
            <a:off x="457200" y="2057400"/>
            <a:ext cx="7643812" cy="4114800"/>
          </a:xfrm>
          <a:noFill/>
        </p:spPr>
        <p:txBody>
          <a:bodyPr/>
          <a:lstStyle/>
          <a:p>
            <a:pPr lvl="1" eaLnBrk="1" hangingPunct="1">
              <a:lnSpc>
                <a:spcPct val="90000"/>
              </a:lnSpc>
              <a:spcBef>
                <a:spcPts val="1200"/>
              </a:spcBef>
            </a:pPr>
            <a:r>
              <a:rPr lang="el-GR" altLang="el-GR" sz="2400" dirty="0" smtClean="0"/>
              <a:t>Να αναπτύξουν οι φοιτητές γνώσεις σχετικές με διδασκαλία της Πληροφορικής και των Τεχνολογιών της Πληροφορίας και των Επικοινωνιών και να αποκτήσουν ικανότητες σχεδίασης, ανάπτυξης και αξιολόγησης κατάλληλων διδακτικών παρεμβάσεων (εκπαιδευτικών σεναρίων) οι οποίες αποσκοπούν στη μάθηση βασικών εννοιών Πληροφορικής (προγραμματισμός, ρομποτική, λογισμικά γενικής χρήσης, διαδίκτυο).</a:t>
            </a:r>
            <a:endParaRPr lang="en-GB" altLang="el-GR" sz="2400" dirty="0" smtClean="0"/>
          </a:p>
        </p:txBody>
      </p:sp>
    </p:spTree>
    <p:extLst>
      <p:ext uri="{BB962C8B-B14F-4D97-AF65-F5344CB8AC3E}">
        <p14:creationId xmlns:p14="http://schemas.microsoft.com/office/powerpoint/2010/main" val="2362890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5EE11BA-7E20-43A8-B12D-32AC6856BE6C}" type="slidenum">
              <a:rPr lang="en-GB" altLang="el-GR" sz="1200" smtClean="0">
                <a:solidFill>
                  <a:srgbClr val="B5A788"/>
                </a:solidFill>
              </a:rPr>
              <a:pPr>
                <a:spcBef>
                  <a:spcPct val="0"/>
                </a:spcBef>
                <a:buClrTx/>
                <a:buSzTx/>
                <a:buFontTx/>
                <a:buNone/>
              </a:pPr>
              <a:t>7</a:t>
            </a:fld>
            <a:endParaRPr lang="en-GB" altLang="el-GR" sz="1200" smtClean="0">
              <a:solidFill>
                <a:srgbClr val="B5A788"/>
              </a:solidFill>
            </a:endParaRPr>
          </a:p>
        </p:txBody>
      </p:sp>
      <p:sp>
        <p:nvSpPr>
          <p:cNvPr id="26626" name="Rectangle 1026"/>
          <p:cNvSpPr>
            <a:spLocks noGrp="1" noChangeArrowheads="1"/>
          </p:cNvSpPr>
          <p:nvPr>
            <p:ph type="title"/>
          </p:nvPr>
        </p:nvSpPr>
        <p:spPr/>
        <p:txBody>
          <a:bodyPr/>
          <a:lstStyle/>
          <a:p>
            <a:pPr eaLnBrk="1" fontAlgn="auto" hangingPunct="1">
              <a:spcAft>
                <a:spcPts val="0"/>
              </a:spcAft>
              <a:defRPr/>
            </a:pPr>
            <a:r>
              <a:rPr lang="el-GR" dirty="0"/>
              <a:t>Δομή μαθήματος</a:t>
            </a:r>
            <a:r>
              <a:rPr lang="en-GB" dirty="0"/>
              <a:t> </a:t>
            </a:r>
          </a:p>
        </p:txBody>
      </p:sp>
      <p:sp>
        <p:nvSpPr>
          <p:cNvPr id="18437" name="Rectangle 1027"/>
          <p:cNvSpPr>
            <a:spLocks noGrp="1" noChangeArrowheads="1"/>
          </p:cNvSpPr>
          <p:nvPr>
            <p:ph type="body" idx="1"/>
          </p:nvPr>
        </p:nvSpPr>
        <p:spPr>
          <a:xfrm>
            <a:off x="1000125" y="1428750"/>
            <a:ext cx="7954963" cy="4703763"/>
          </a:xfrm>
          <a:noFill/>
        </p:spPr>
        <p:txBody>
          <a:bodyPr/>
          <a:lstStyle/>
          <a:p>
            <a:pPr eaLnBrk="1" hangingPunct="1"/>
            <a:r>
              <a:rPr lang="el-GR" altLang="el-GR" b="1" dirty="0" smtClean="0"/>
              <a:t>Θεωρία</a:t>
            </a:r>
            <a:r>
              <a:rPr lang="el-GR" altLang="el-GR" dirty="0" smtClean="0"/>
              <a:t>: 2 ώρες</a:t>
            </a:r>
          </a:p>
          <a:p>
            <a:pPr lvl="1" eaLnBrk="1" hangingPunct="1"/>
            <a:r>
              <a:rPr lang="el-GR" altLang="el-GR" dirty="0" smtClean="0"/>
              <a:t>Τετάρτη: 18:00 – 20:00 </a:t>
            </a:r>
          </a:p>
          <a:p>
            <a:pPr eaLnBrk="1" hangingPunct="1"/>
            <a:r>
              <a:rPr lang="el-GR" altLang="el-GR" b="1" dirty="0" smtClean="0"/>
              <a:t>Εργαστήριο</a:t>
            </a:r>
            <a:r>
              <a:rPr lang="el-GR" altLang="el-GR" dirty="0" smtClean="0"/>
              <a:t>: 2 ώρες</a:t>
            </a:r>
          </a:p>
          <a:p>
            <a:pPr lvl="1" eaLnBrk="1" hangingPunct="1"/>
            <a:r>
              <a:rPr lang="el-GR" altLang="el-GR" dirty="0" smtClean="0"/>
              <a:t>Πέμπτη 18:00 – 20:00</a:t>
            </a:r>
          </a:p>
          <a:p>
            <a:pPr lvl="1" eaLnBrk="1" hangingPunct="1">
              <a:buFont typeface="Verdana" panose="020B0604030504040204" pitchFamily="34" charset="0"/>
              <a:buNone/>
            </a:pPr>
            <a:r>
              <a:rPr lang="el-GR" altLang="el-GR" dirty="0" smtClean="0"/>
              <a:t>Μία ομάδα των 22 ατόμων</a:t>
            </a:r>
          </a:p>
          <a:p>
            <a:pPr lvl="1" eaLnBrk="1" hangingPunct="1"/>
            <a:r>
              <a:rPr lang="el-GR" altLang="el-GR" dirty="0" smtClean="0"/>
              <a:t>Έναρξη</a:t>
            </a:r>
            <a:r>
              <a:rPr lang="en-US" altLang="el-GR" dirty="0" smtClean="0"/>
              <a:t> </a:t>
            </a:r>
            <a:r>
              <a:rPr lang="el-GR" altLang="el-GR" dirty="0" smtClean="0"/>
              <a:t>μαθήματος: </a:t>
            </a:r>
          </a:p>
          <a:p>
            <a:pPr lvl="1" eaLnBrk="1" hangingPunct="1"/>
            <a:r>
              <a:rPr lang="el-GR" altLang="el-GR" dirty="0" smtClean="0"/>
              <a:t>Έναρξη</a:t>
            </a:r>
            <a:r>
              <a:rPr lang="en-US" altLang="el-GR" dirty="0" smtClean="0"/>
              <a:t> </a:t>
            </a:r>
            <a:r>
              <a:rPr lang="el-GR" altLang="el-GR" dirty="0" smtClean="0"/>
              <a:t>εργαστηρίου: </a:t>
            </a:r>
          </a:p>
          <a:p>
            <a:pPr lvl="1" eaLnBrk="1" hangingPunct="1"/>
            <a:r>
              <a:rPr lang="el-GR" altLang="el-GR" dirty="0" smtClean="0"/>
              <a:t>Η παρακολούθηση στη θεωρία και στα εργαστήρια είναι </a:t>
            </a:r>
            <a:r>
              <a:rPr lang="el-GR" altLang="el-GR" u="sng" dirty="0" smtClean="0"/>
              <a:t>υποχρεωτική</a:t>
            </a:r>
            <a:r>
              <a:rPr lang="el-GR" altLang="el-GR" dirty="0" smtClean="0"/>
              <a:t> </a:t>
            </a:r>
            <a:r>
              <a:rPr lang="el-GR" altLang="el-GR" sz="2400" dirty="0" smtClean="0"/>
              <a:t>(80% των ωρών)</a:t>
            </a:r>
          </a:p>
        </p:txBody>
      </p:sp>
    </p:spTree>
    <p:extLst>
      <p:ext uri="{BB962C8B-B14F-4D97-AF65-F5344CB8AC3E}">
        <p14:creationId xmlns:p14="http://schemas.microsoft.com/office/powerpoint/2010/main" val="3968442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box(in)">
                                      <p:cBhvr>
                                        <p:cTn id="7" dur="500"/>
                                        <p:tgtEl>
                                          <p:spTgt spid="184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box(in)">
                                      <p:cBhvr>
                                        <p:cTn id="12" dur="500"/>
                                        <p:tgtEl>
                                          <p:spTgt spid="184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437">
                                            <p:txEl>
                                              <p:pRg st="2" end="2"/>
                                            </p:txEl>
                                          </p:spTgt>
                                        </p:tgtEl>
                                        <p:attrNameLst>
                                          <p:attrName>style.visibility</p:attrName>
                                        </p:attrNameLst>
                                      </p:cBhvr>
                                      <p:to>
                                        <p:strVal val="visible"/>
                                      </p:to>
                                    </p:set>
                                    <p:animEffect transition="in" filter="box(in)">
                                      <p:cBhvr>
                                        <p:cTn id="17" dur="500"/>
                                        <p:tgtEl>
                                          <p:spTgt spid="184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8437">
                                            <p:txEl>
                                              <p:pRg st="3" end="3"/>
                                            </p:txEl>
                                          </p:spTgt>
                                        </p:tgtEl>
                                        <p:attrNameLst>
                                          <p:attrName>style.visibility</p:attrName>
                                        </p:attrNameLst>
                                      </p:cBhvr>
                                      <p:to>
                                        <p:strVal val="visible"/>
                                      </p:to>
                                    </p:set>
                                    <p:animEffect transition="in" filter="box(in)">
                                      <p:cBhvr>
                                        <p:cTn id="22" dur="500"/>
                                        <p:tgtEl>
                                          <p:spTgt spid="18437">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8437">
                                            <p:txEl>
                                              <p:pRg st="4" end="4"/>
                                            </p:txEl>
                                          </p:spTgt>
                                        </p:tgtEl>
                                        <p:attrNameLst>
                                          <p:attrName>style.visibility</p:attrName>
                                        </p:attrNameLst>
                                      </p:cBhvr>
                                      <p:to>
                                        <p:strVal val="visible"/>
                                      </p:to>
                                    </p:set>
                                    <p:animEffect transition="in" filter="box(in)">
                                      <p:cBhvr>
                                        <p:cTn id="25" dur="500"/>
                                        <p:tgtEl>
                                          <p:spTgt spid="18437">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18437">
                                            <p:txEl>
                                              <p:pRg st="5" end="5"/>
                                            </p:txEl>
                                          </p:spTgt>
                                        </p:tgtEl>
                                        <p:attrNameLst>
                                          <p:attrName>style.visibility</p:attrName>
                                        </p:attrNameLst>
                                      </p:cBhvr>
                                      <p:to>
                                        <p:strVal val="visible"/>
                                      </p:to>
                                    </p:set>
                                    <p:animEffect transition="in" filter="box(in)">
                                      <p:cBhvr>
                                        <p:cTn id="28" dur="500"/>
                                        <p:tgtEl>
                                          <p:spTgt spid="18437">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18437">
                                            <p:txEl>
                                              <p:pRg st="6" end="6"/>
                                            </p:txEl>
                                          </p:spTgt>
                                        </p:tgtEl>
                                        <p:attrNameLst>
                                          <p:attrName>style.visibility</p:attrName>
                                        </p:attrNameLst>
                                      </p:cBhvr>
                                      <p:to>
                                        <p:strVal val="visible"/>
                                      </p:to>
                                    </p:set>
                                    <p:animEffect transition="in" filter="box(in)">
                                      <p:cBhvr>
                                        <p:cTn id="31" dur="500"/>
                                        <p:tgtEl>
                                          <p:spTgt spid="18437">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18437">
                                            <p:txEl>
                                              <p:pRg st="7" end="7"/>
                                            </p:txEl>
                                          </p:spTgt>
                                        </p:tgtEl>
                                        <p:attrNameLst>
                                          <p:attrName>style.visibility</p:attrName>
                                        </p:attrNameLst>
                                      </p:cBhvr>
                                      <p:to>
                                        <p:strVal val="visible"/>
                                      </p:to>
                                    </p:set>
                                    <p:animEffect transition="in" filter="box(in)">
                                      <p:cBhvr>
                                        <p:cTn id="34" dur="500"/>
                                        <p:tgtEl>
                                          <p:spTgt spid="184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66C22F0-292A-48DB-AB8D-D6BE55733198}" type="slidenum">
              <a:rPr lang="en-GB" altLang="el-GR" sz="1200" smtClean="0">
                <a:solidFill>
                  <a:srgbClr val="B5A788"/>
                </a:solidFill>
              </a:rPr>
              <a:pPr>
                <a:spcBef>
                  <a:spcPct val="0"/>
                </a:spcBef>
                <a:buClrTx/>
                <a:buSzTx/>
                <a:buFontTx/>
                <a:buNone/>
              </a:pPr>
              <a:t>8</a:t>
            </a:fld>
            <a:endParaRPr lang="en-GB" altLang="el-GR" sz="1200" smtClean="0">
              <a:solidFill>
                <a:srgbClr val="B5A788"/>
              </a:solidFill>
            </a:endParaRPr>
          </a:p>
        </p:txBody>
      </p:sp>
      <p:sp>
        <p:nvSpPr>
          <p:cNvPr id="21506" name="Rectangle 2"/>
          <p:cNvSpPr>
            <a:spLocks noGrp="1" noChangeArrowheads="1"/>
          </p:cNvSpPr>
          <p:nvPr>
            <p:ph type="title"/>
          </p:nvPr>
        </p:nvSpPr>
        <p:spPr>
          <a:xfrm>
            <a:off x="1066800" y="0"/>
            <a:ext cx="7499350" cy="1143000"/>
          </a:xfrm>
        </p:spPr>
        <p:txBody>
          <a:bodyPr/>
          <a:lstStyle/>
          <a:p>
            <a:pPr algn="ctr" eaLnBrk="1" fontAlgn="auto" hangingPunct="1">
              <a:spcAft>
                <a:spcPts val="0"/>
              </a:spcAft>
              <a:defRPr/>
            </a:pPr>
            <a:r>
              <a:rPr lang="el-GR" dirty="0" smtClean="0"/>
              <a:t>Περιεχόμενο Μαθήματος</a:t>
            </a:r>
            <a:endParaRPr lang="en-GB" dirty="0">
              <a:latin typeface="Tahoma Greek" charset="-95"/>
            </a:endParaRPr>
          </a:p>
        </p:txBody>
      </p:sp>
      <p:sp>
        <p:nvSpPr>
          <p:cNvPr id="24581" name="Rectangle 3"/>
          <p:cNvSpPr>
            <a:spLocks noGrp="1" noChangeArrowheads="1"/>
          </p:cNvSpPr>
          <p:nvPr>
            <p:ph type="body" idx="1"/>
          </p:nvPr>
        </p:nvSpPr>
        <p:spPr>
          <a:xfrm>
            <a:off x="900113" y="1143000"/>
            <a:ext cx="8170862" cy="4876800"/>
          </a:xfrm>
        </p:spPr>
        <p:txBody>
          <a:bodyPr>
            <a:normAutofit/>
          </a:bodyPr>
          <a:lstStyle/>
          <a:p>
            <a:pPr marL="0" indent="0" eaLnBrk="1" hangingPunct="1">
              <a:buNone/>
            </a:pPr>
            <a:r>
              <a:rPr lang="el-GR" altLang="el-GR" sz="1600" dirty="0" smtClean="0"/>
              <a:t>1. Μοντέλα ένταξης των ΤΠΕ στην εκπαίδευση: Οι ΤΠΕ ως γνωστικό αντικείμενο – οι ΤΠΕ ως εργαλείο διδασκαλίας και μάθησης </a:t>
            </a:r>
            <a:br>
              <a:rPr lang="el-GR" altLang="el-GR" sz="1600" dirty="0" smtClean="0"/>
            </a:br>
            <a:r>
              <a:rPr lang="el-GR" altLang="el-GR" sz="1600" dirty="0" smtClean="0"/>
              <a:t>2. Βασικές έννοιες Διδακτικής Πληροφορικής: διδακτικό τρίγωνο και διδακτικό συμβόλαιο </a:t>
            </a:r>
            <a:br>
              <a:rPr lang="el-GR" altLang="el-GR" sz="1600" dirty="0" smtClean="0"/>
            </a:br>
            <a:r>
              <a:rPr lang="el-GR" altLang="el-GR" sz="1600" dirty="0" smtClean="0"/>
              <a:t>3. Προγράμματα σπουδών Πληροφορικής και ΤΠΕ – η έννοια του διδακτικού μετασχηματισμού και των κοινωνικών πρακτικών αναφοράς </a:t>
            </a:r>
            <a:br>
              <a:rPr lang="el-GR" altLang="el-GR" sz="1600" dirty="0" smtClean="0"/>
            </a:br>
            <a:r>
              <a:rPr lang="el-GR" altLang="el-GR" sz="1600" dirty="0" smtClean="0"/>
              <a:t>4. Νοητικά μοντέλα και αναπαραστάσεις </a:t>
            </a:r>
            <a:br>
              <a:rPr lang="el-GR" altLang="el-GR" sz="1600" dirty="0" smtClean="0"/>
            </a:br>
            <a:r>
              <a:rPr lang="el-GR" altLang="el-GR" sz="1600" dirty="0" smtClean="0"/>
              <a:t>5. Διδακτικές στρατηγικές: γνωστική σύγκρουση, επίλυση προβλήματος, μελέτη περίπτωσης, εννοιολογική αλλαγή </a:t>
            </a:r>
            <a:br>
              <a:rPr lang="el-GR" altLang="el-GR" sz="1600" dirty="0" smtClean="0"/>
            </a:br>
            <a:r>
              <a:rPr lang="el-GR" altLang="el-GR" sz="1600" dirty="0" smtClean="0"/>
              <a:t>6. Θεωρίες μάθησης και διδακτικά μοντέλα με ΤΠΕ </a:t>
            </a:r>
            <a:br>
              <a:rPr lang="el-GR" altLang="el-GR" sz="1600" dirty="0" smtClean="0"/>
            </a:br>
            <a:r>
              <a:rPr lang="el-GR" altLang="el-GR" sz="1600" dirty="0" smtClean="0"/>
              <a:t>7. Παιδαγωγικός σχεδιασμός για τη διδασκαλία και τη μάθηση της Πληροφορικής </a:t>
            </a:r>
            <a:br>
              <a:rPr lang="el-GR" altLang="el-GR" sz="1600" dirty="0" smtClean="0"/>
            </a:br>
            <a:r>
              <a:rPr lang="el-GR" altLang="el-GR" sz="1600" dirty="0" smtClean="0"/>
              <a:t>8. Διδακτική προσέγγιση λογισμικών γενικής χρήσης (επεξεργασία κειμένου, λογιστικό φύλλο, βάσεις δεδομένων) </a:t>
            </a:r>
            <a:br>
              <a:rPr lang="el-GR" altLang="el-GR" sz="1600" dirty="0" smtClean="0"/>
            </a:br>
            <a:r>
              <a:rPr lang="el-GR" altLang="el-GR" sz="1600" dirty="0" smtClean="0"/>
              <a:t>9. Γλώσσες Προγραμματισμού τύπου </a:t>
            </a:r>
            <a:r>
              <a:rPr lang="el-GR" altLang="el-GR" sz="1600" dirty="0" err="1" smtClean="0"/>
              <a:t>Logo</a:t>
            </a:r>
            <a:r>
              <a:rPr lang="el-GR" altLang="el-GR" sz="1600" dirty="0" smtClean="0"/>
              <a:t>: το περιβάλλον της </a:t>
            </a:r>
            <a:r>
              <a:rPr lang="el-GR" altLang="el-GR" sz="1600" dirty="0" err="1" smtClean="0"/>
              <a:t>Logo</a:t>
            </a:r>
            <a:r>
              <a:rPr lang="el-GR" altLang="el-GR" sz="1600" dirty="0" smtClean="0"/>
              <a:t>, το περιβάλλον της </a:t>
            </a:r>
            <a:r>
              <a:rPr lang="el-GR" altLang="el-GR" sz="1600" dirty="0" err="1" smtClean="0"/>
              <a:t>Scratch</a:t>
            </a:r>
            <a:r>
              <a:rPr lang="el-GR" altLang="el-GR" sz="1600" dirty="0" smtClean="0"/>
              <a:t> </a:t>
            </a:r>
            <a:br>
              <a:rPr lang="el-GR" altLang="el-GR" sz="1600" dirty="0" smtClean="0"/>
            </a:br>
            <a:r>
              <a:rPr lang="el-GR" altLang="el-GR" sz="1600" dirty="0" smtClean="0"/>
              <a:t>10. Διδακτική προσέγγιση δομημένου προγραμματισμού (αλγόριθμος, πρόγραμμα, μεταβλητές)</a:t>
            </a:r>
            <a:br>
              <a:rPr lang="el-GR" altLang="el-GR" sz="1600" dirty="0" smtClean="0"/>
            </a:br>
            <a:r>
              <a:rPr lang="el-GR" altLang="el-GR" sz="1600" dirty="0" smtClean="0"/>
              <a:t>11. Αλγοριθμική προσέγγιση και διδασκαλία βασικών δομών προγραμματισμού (επανάληψη, επιλογή, αναδρομή) </a:t>
            </a:r>
            <a:br>
              <a:rPr lang="el-GR" altLang="el-GR" sz="1600" dirty="0" smtClean="0"/>
            </a:br>
            <a:r>
              <a:rPr lang="el-GR" altLang="el-GR" sz="1600" dirty="0" smtClean="0"/>
              <a:t>12. Διδακτική προσέγγιση </a:t>
            </a:r>
            <a:r>
              <a:rPr lang="el-GR" altLang="el-GR" sz="1600" dirty="0" err="1" smtClean="0"/>
              <a:t>αντικειμενοστρεφούς</a:t>
            </a:r>
            <a:r>
              <a:rPr lang="el-GR" altLang="el-GR" sz="1600" dirty="0" smtClean="0"/>
              <a:t> προγραμματισμού </a:t>
            </a:r>
            <a:br>
              <a:rPr lang="el-GR" altLang="el-GR" sz="1600" dirty="0" smtClean="0"/>
            </a:br>
            <a:r>
              <a:rPr lang="el-GR" altLang="el-GR" sz="1600" dirty="0" smtClean="0"/>
              <a:t>13. Εκπαιδευτική Ρομποτική - Προγραμματισμός και ψυχολογία</a:t>
            </a:r>
            <a:endParaRPr lang="en-GB" altLang="el-GR" sz="1600" dirty="0" smtClean="0"/>
          </a:p>
        </p:txBody>
      </p:sp>
    </p:spTree>
    <p:extLst>
      <p:ext uri="{BB962C8B-B14F-4D97-AF65-F5344CB8AC3E}">
        <p14:creationId xmlns:p14="http://schemas.microsoft.com/office/powerpoint/2010/main" val="431008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C987BD6-CA85-4806-A84A-361436C4A33C}" type="slidenum">
              <a:rPr lang="en-GB" altLang="el-GR" sz="1200" smtClean="0">
                <a:solidFill>
                  <a:srgbClr val="B5A788"/>
                </a:solidFill>
              </a:rPr>
              <a:pPr>
                <a:spcBef>
                  <a:spcPct val="0"/>
                </a:spcBef>
                <a:buClrTx/>
                <a:buSzTx/>
                <a:buFontTx/>
                <a:buNone/>
              </a:pPr>
              <a:t>9</a:t>
            </a:fld>
            <a:endParaRPr lang="en-GB" altLang="el-GR" sz="1200" smtClean="0">
              <a:solidFill>
                <a:srgbClr val="B5A788"/>
              </a:solidFill>
            </a:endParaRPr>
          </a:p>
        </p:txBody>
      </p:sp>
      <p:sp>
        <p:nvSpPr>
          <p:cNvPr id="21506" name="Rectangle 2"/>
          <p:cNvSpPr>
            <a:spLocks noGrp="1" noChangeArrowheads="1"/>
          </p:cNvSpPr>
          <p:nvPr>
            <p:ph type="title"/>
          </p:nvPr>
        </p:nvSpPr>
        <p:spPr>
          <a:xfrm>
            <a:off x="1331913" y="188913"/>
            <a:ext cx="7499350" cy="1143000"/>
          </a:xfrm>
        </p:spPr>
        <p:txBody>
          <a:bodyPr/>
          <a:lstStyle/>
          <a:p>
            <a:pPr algn="ctr" eaLnBrk="1" fontAlgn="auto" hangingPunct="1">
              <a:spcAft>
                <a:spcPts val="0"/>
              </a:spcAft>
              <a:defRPr/>
            </a:pPr>
            <a:r>
              <a:rPr lang="el-GR" dirty="0" smtClean="0"/>
              <a:t>Περιεχόμενο Εργαστηρίου</a:t>
            </a:r>
            <a:r>
              <a:rPr lang="en-US" dirty="0" smtClean="0"/>
              <a:t> (</a:t>
            </a:r>
            <a:r>
              <a:rPr lang="el-GR" dirty="0" smtClean="0"/>
              <a:t>1</a:t>
            </a:r>
            <a:r>
              <a:rPr lang="en-US" dirty="0" smtClean="0"/>
              <a:t>)</a:t>
            </a:r>
            <a:endParaRPr lang="en-GB" dirty="0">
              <a:latin typeface="Tahoma Greek" charset="-95"/>
            </a:endParaRPr>
          </a:p>
        </p:txBody>
      </p:sp>
      <p:sp>
        <p:nvSpPr>
          <p:cNvPr id="26629" name="Rectangle 3"/>
          <p:cNvSpPr>
            <a:spLocks noGrp="1" noChangeArrowheads="1"/>
          </p:cNvSpPr>
          <p:nvPr>
            <p:ph type="body" idx="1"/>
          </p:nvPr>
        </p:nvSpPr>
        <p:spPr>
          <a:xfrm>
            <a:off x="971550" y="1268413"/>
            <a:ext cx="7954963" cy="4594225"/>
          </a:xfrm>
        </p:spPr>
        <p:txBody>
          <a:bodyPr/>
          <a:lstStyle/>
          <a:p>
            <a:pPr eaLnBrk="1" hangingPunct="1"/>
            <a:r>
              <a:rPr lang="el-GR" altLang="el-GR" sz="2400" smtClean="0"/>
              <a:t>Προγραμματισμός σε γλώσσα προγραμματισμού</a:t>
            </a:r>
            <a:r>
              <a:rPr lang="en-GB" altLang="el-GR" sz="2400" smtClean="0"/>
              <a:t> </a:t>
            </a:r>
            <a:r>
              <a:rPr lang="el-GR" altLang="el-GR" sz="2400" smtClean="0"/>
              <a:t>τύπου Logo </a:t>
            </a:r>
            <a:r>
              <a:rPr lang="en-US" altLang="el-GR" sz="2400" smtClean="0"/>
              <a:t>(</a:t>
            </a:r>
            <a:r>
              <a:rPr lang="el-GR" altLang="el-GR" sz="2400" smtClean="0"/>
              <a:t>στο περιβάλλον του </a:t>
            </a:r>
            <a:r>
              <a:rPr lang="en-GB" altLang="el-GR" sz="2400" smtClean="0"/>
              <a:t>Scratch)</a:t>
            </a:r>
          </a:p>
          <a:p>
            <a:pPr lvl="1" eaLnBrk="1" hangingPunct="1"/>
            <a:r>
              <a:rPr lang="el-GR" altLang="el-GR" sz="2000" smtClean="0"/>
              <a:t>Βασικές εντολές στο </a:t>
            </a:r>
            <a:r>
              <a:rPr lang="en-GB" altLang="el-GR" sz="2000" smtClean="0"/>
              <a:t>Scratch</a:t>
            </a:r>
          </a:p>
          <a:p>
            <a:pPr lvl="1" eaLnBrk="1" hangingPunct="1"/>
            <a:r>
              <a:rPr lang="el-GR" altLang="el-GR" sz="2000" smtClean="0"/>
              <a:t>Γραφικό περιβάλλον του </a:t>
            </a:r>
            <a:r>
              <a:rPr lang="en-GB" altLang="el-GR" sz="2000" smtClean="0"/>
              <a:t>Scratch</a:t>
            </a:r>
          </a:p>
          <a:p>
            <a:pPr lvl="1" eaLnBrk="1" hangingPunct="1"/>
            <a:r>
              <a:rPr lang="el-GR" altLang="el-GR" sz="2000" smtClean="0"/>
              <a:t>Μικρόκοσμοι στο </a:t>
            </a:r>
            <a:r>
              <a:rPr lang="en-GB" altLang="el-GR" sz="2000" smtClean="0"/>
              <a:t>Scratch</a:t>
            </a:r>
          </a:p>
          <a:p>
            <a:pPr lvl="1" eaLnBrk="1" hangingPunct="1"/>
            <a:endParaRPr lang="en-GB" altLang="el-GR" sz="400" smtClean="0"/>
          </a:p>
          <a:p>
            <a:pPr eaLnBrk="1" hangingPunct="1"/>
            <a:r>
              <a:rPr lang="el-GR" altLang="el-GR" sz="2400" smtClean="0"/>
              <a:t>Κατασκευές και προγραμματισμός σε περιβάλλον ρομποτικής </a:t>
            </a:r>
            <a:r>
              <a:rPr lang="en-GB" altLang="el-GR" sz="2400" smtClean="0"/>
              <a:t>Logo – Lego (</a:t>
            </a:r>
            <a:r>
              <a:rPr lang="en-US" altLang="el-GR" sz="2400" smtClean="0"/>
              <a:t>Bee-Bot, Pro-bot, Lego Wedo &amp; </a:t>
            </a:r>
            <a:r>
              <a:rPr lang="en-GB" altLang="el-GR" sz="2400" smtClean="0"/>
              <a:t>Robolab)</a:t>
            </a:r>
          </a:p>
          <a:p>
            <a:pPr lvl="1" eaLnBrk="1" hangingPunct="1"/>
            <a:r>
              <a:rPr lang="el-GR" altLang="el-GR" sz="2000" smtClean="0"/>
              <a:t>Το κατασκευαστικό μέρος του</a:t>
            </a:r>
            <a:r>
              <a:rPr lang="en-GB" altLang="el-GR" sz="2000" smtClean="0"/>
              <a:t> </a:t>
            </a:r>
            <a:r>
              <a:rPr lang="el-GR" altLang="el-GR" sz="2000" smtClean="0"/>
              <a:t>Περιβάλλοντος Ρομποτικής</a:t>
            </a:r>
          </a:p>
          <a:p>
            <a:pPr lvl="1" eaLnBrk="1" hangingPunct="1"/>
            <a:r>
              <a:rPr lang="el-GR" altLang="el-GR" sz="2000" smtClean="0"/>
              <a:t>Το προγραμματιστικό μέρος του Περιβάλλοντος Ρομποτικής</a:t>
            </a:r>
            <a:endParaRPr lang="en-GB" altLang="el-GR" sz="2000" smtClean="0"/>
          </a:p>
          <a:p>
            <a:pPr lvl="1" eaLnBrk="1" hangingPunct="1"/>
            <a:r>
              <a:rPr lang="el-GR" altLang="el-GR" sz="2000" smtClean="0"/>
              <a:t>Εφαρμογές στο Περιβάλλον Ρομποτικής</a:t>
            </a:r>
            <a:endParaRPr lang="en-GB" altLang="el-GR" sz="1600" smtClean="0"/>
          </a:p>
          <a:p>
            <a:pPr eaLnBrk="1" hangingPunct="1"/>
            <a:endParaRPr lang="en-GB" altLang="el-GR" sz="2400" smtClean="0"/>
          </a:p>
        </p:txBody>
      </p:sp>
    </p:spTree>
    <p:extLst>
      <p:ext uri="{BB962C8B-B14F-4D97-AF65-F5344CB8AC3E}">
        <p14:creationId xmlns:p14="http://schemas.microsoft.com/office/powerpoint/2010/main" val="3425725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263</TotalTime>
  <Words>1281</Words>
  <Application>Microsoft Office PowerPoint</Application>
  <PresentationFormat>On-screen Show (4:3)</PresentationFormat>
  <Paragraphs>261</Paragraphs>
  <Slides>36</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Corbel</vt:lpstr>
      <vt:lpstr>Courier</vt:lpstr>
      <vt:lpstr>Gill Sans MT</vt:lpstr>
      <vt:lpstr>Tahoma</vt:lpstr>
      <vt:lpstr>Tahoma Greek</vt:lpstr>
      <vt:lpstr>Verdana</vt:lpstr>
      <vt:lpstr>Wingdings</vt:lpstr>
      <vt:lpstr>Wingdings 2</vt:lpstr>
      <vt:lpstr>IV-ICTEGroup.GR.new</vt:lpstr>
      <vt:lpstr>Διδακτική της Πληροφορικής και των ΤΠΕ Μάθημα επιλογής ΣΤ’ εξάμηνο,   Τμήμα Επιστημών της Εκπαίδευσης και της Αγωγής στην Προσχολική Ηλικία,  Πανεπιστήμιο Πατρών</vt:lpstr>
      <vt:lpstr>Άδειες Χρήσης</vt:lpstr>
      <vt:lpstr>Χρηματοδότηση</vt:lpstr>
      <vt:lpstr>Πληροφορίες </vt:lpstr>
      <vt:lpstr>Σκοπός</vt:lpstr>
      <vt:lpstr>Επιδιωκόμενα μαθησιακά αποτελέσματα του μαθήματος</vt:lpstr>
      <vt:lpstr>Δομή μαθήματος </vt:lpstr>
      <vt:lpstr>Περιεχόμενο Μαθήματος</vt:lpstr>
      <vt:lpstr>Περιεχόμενο Εργαστηρίου (1)</vt:lpstr>
      <vt:lpstr>Περιεχόμενο Εργαστηρίου (2)</vt:lpstr>
      <vt:lpstr>Αξιολόγηση μαθήματος</vt:lpstr>
      <vt:lpstr>Εννοιολογικό πλαίσιο μαθήματος </vt:lpstr>
      <vt:lpstr>Εννοιολογικό πλαίσιο μαθήματος </vt:lpstr>
      <vt:lpstr>Υλικό Μαθήματος</vt:lpstr>
      <vt:lpstr>Το κίτρινο βιβλίο</vt:lpstr>
      <vt:lpstr>PowerPoint Presentation</vt:lpstr>
      <vt:lpstr>Ο δάσκαλος δημιουργός</vt:lpstr>
      <vt:lpstr>Βιβλίο Scratch </vt:lpstr>
      <vt:lpstr>Δικτυακοί Τόποι Μαθήματος</vt:lpstr>
      <vt:lpstr>Βασικές έννοιες (1) </vt:lpstr>
      <vt:lpstr>Βασικές έννοιες (2)</vt:lpstr>
      <vt:lpstr>Πρόγραμμα στην κλασική Logo</vt:lpstr>
      <vt:lpstr>Βασικές έννοιες (3)</vt:lpstr>
      <vt:lpstr>Βασικές έννοιες (4)</vt:lpstr>
      <vt:lpstr>Βασικές έννοιες (5)</vt:lpstr>
      <vt:lpstr>Εγγραφή στο Moodle</vt:lpstr>
      <vt:lpstr>Θέματα σεναρίου ΤΕΕΑΠΗ</vt:lpstr>
      <vt:lpstr>Θέματα σεναρίου Μαθηματικό/Ηλεκτρολόγοι</vt:lpstr>
      <vt:lpstr>Θεωρητική εργασία Μαθηματικό</vt:lpstr>
      <vt:lpstr>Σημειωματα</vt:lpstr>
      <vt:lpstr>Σημείωμα Ιστορικού Εκδόσεων Έργου</vt:lpstr>
      <vt:lpstr>Σημείωμα Αναφοράς </vt:lpstr>
      <vt:lpstr>Σημείωμα Αδειοδότησης</vt:lpstr>
      <vt:lpstr>Διατήρηση Σημειωμάτων</vt:lpstr>
      <vt:lpstr>Σημείωμα Χρήσης Έργων Τρίτων</vt:lpstr>
      <vt:lpstr>Τέλος 1ης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71</cp:revision>
  <dcterms:created xsi:type="dcterms:W3CDTF">2014-12-10T08:52:23Z</dcterms:created>
  <dcterms:modified xsi:type="dcterms:W3CDTF">2015-12-01T08:33:15Z</dcterms:modified>
</cp:coreProperties>
</file>