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1634" y="490220"/>
            <a:ext cx="584073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56970" y="1409553"/>
            <a:ext cx="4664075" cy="199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4374" y="1955673"/>
            <a:ext cx="7115809" cy="1801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ΗΥ-SPSS</a:t>
            </a:r>
            <a:endParaRPr sz="4400"/>
          </a:p>
          <a:p>
            <a:pPr marL="37465" marR="30480" algn="ctr">
              <a:lnSpc>
                <a:spcPct val="100000"/>
              </a:lnSpc>
              <a:spcBef>
                <a:spcPts val="55"/>
              </a:spcBef>
            </a:pPr>
            <a:r>
              <a:rPr spc="-15" dirty="0"/>
              <a:t>Statistical </a:t>
            </a:r>
            <a:r>
              <a:rPr spc="-25" dirty="0"/>
              <a:t>Package for </a:t>
            </a:r>
            <a:r>
              <a:rPr dirty="0"/>
              <a:t>Social </a:t>
            </a:r>
            <a:r>
              <a:rPr spc="-5" dirty="0"/>
              <a:t>Sciences  8</a:t>
            </a:r>
            <a:r>
              <a:rPr sz="3600" spc="-7" baseline="25462" dirty="0"/>
              <a:t>ο</a:t>
            </a:r>
            <a:r>
              <a:rPr sz="3600" spc="390" baseline="25462" dirty="0"/>
              <a:t> </a:t>
            </a:r>
            <a:r>
              <a:rPr sz="3600" spc="-20" dirty="0"/>
              <a:t>ΜΑΘΗΜΑ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396" y="204342"/>
            <a:ext cx="7780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Συγγραφή Αποτελέσματος </a:t>
            </a:r>
            <a:r>
              <a:rPr sz="3000" spc="-5" dirty="0"/>
              <a:t>Ανάλυσης</a:t>
            </a:r>
            <a:r>
              <a:rPr sz="3000" spc="15" dirty="0"/>
              <a:t> </a:t>
            </a:r>
            <a:r>
              <a:rPr sz="3000" spc="-5" dirty="0"/>
              <a:t>Συσχέτισης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20167" y="3953713"/>
            <a:ext cx="8716645" cy="18008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93700" marR="55880" indent="-342900" algn="just">
              <a:lnSpc>
                <a:spcPct val="80200"/>
              </a:lnSpc>
              <a:spcBef>
                <a:spcPts val="670"/>
              </a:spcBef>
              <a:buFont typeface="Arial"/>
              <a:buChar char="•"/>
              <a:tabLst>
                <a:tab pos="3937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ΔΕΝ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υπάρχει στατιστικά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γράφουμε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εξής: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«Από  τα αποτελέσματα φαίνεται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ότι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δεν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σημαντική  συσχέτιση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μεταξύ των βημάτων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έκαναν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οι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συμμετέχοντες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175" baseline="24904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1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εβδομάδα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(week1)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βημάτων που πραγματοποίησαν τη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175" baseline="24904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1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εβδομάδα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–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week2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= .339, 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p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&gt;</a:t>
            </a:r>
            <a:r>
              <a:rPr sz="22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.05)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393700" indent="-342900" algn="just">
              <a:lnSpc>
                <a:spcPct val="100000"/>
              </a:lnSpc>
              <a:buFont typeface="Arial"/>
              <a:buChar char="•"/>
              <a:tabLst>
                <a:tab pos="3937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Ή μπορούμε 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γράψουμε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= .339, 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p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=</a:t>
            </a:r>
            <a:r>
              <a:rPr sz="2200" b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.258)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096" y="1142650"/>
            <a:ext cx="106045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b="1" spc="-65" dirty="0">
                <a:latin typeface="Arial"/>
                <a:cs typeface="Arial"/>
              </a:rPr>
              <a:t>Correlati</a:t>
            </a:r>
            <a:r>
              <a:rPr sz="1500" b="1" spc="-320" dirty="0">
                <a:latin typeface="Arial"/>
                <a:cs typeface="Arial"/>
              </a:rPr>
              <a:t> </a:t>
            </a:r>
            <a:r>
              <a:rPr sz="1500" b="1" spc="-95" dirty="0">
                <a:latin typeface="Arial"/>
                <a:cs typeface="Arial"/>
              </a:rPr>
              <a:t>ons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81274" y="1493884"/>
          <a:ext cx="4520565" cy="2005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3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95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21615">
                        <a:lnSpc>
                          <a:spcPts val="1750"/>
                        </a:lnSpc>
                        <a:spcBef>
                          <a:spcPts val="475"/>
                        </a:spcBef>
                      </a:pPr>
                      <a:r>
                        <a:rPr sz="1500" spc="-125" dirty="0">
                          <a:latin typeface="Arial"/>
                          <a:cs typeface="Arial"/>
                        </a:rPr>
                        <a:t>week1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ts val="1750"/>
                        </a:lnSpc>
                        <a:spcBef>
                          <a:spcPts val="475"/>
                        </a:spcBef>
                      </a:pPr>
                      <a:r>
                        <a:rPr sz="1500" spc="-125" dirty="0">
                          <a:latin typeface="Arial"/>
                          <a:cs typeface="Arial"/>
                        </a:rPr>
                        <a:t>week2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18"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00" spc="-125" dirty="0">
                          <a:latin typeface="Arial"/>
                          <a:cs typeface="Arial"/>
                        </a:rPr>
                        <a:t>week1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500" spc="-11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80" dirty="0">
                          <a:latin typeface="Arial"/>
                          <a:cs typeface="Arial"/>
                        </a:rPr>
                        <a:t>Correlation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R="1289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71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500" spc="3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33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500" spc="-95" dirty="0">
                          <a:latin typeface="Arial"/>
                          <a:cs typeface="Arial"/>
                        </a:rPr>
                        <a:t>Sig.</a:t>
                      </a:r>
                      <a:r>
                        <a:rPr sz="15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80" dirty="0">
                          <a:latin typeface="Arial"/>
                          <a:cs typeface="Arial"/>
                        </a:rPr>
                        <a:t>(2-tailed)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7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500" spc="3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3208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716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804"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500" spc="-125" dirty="0">
                          <a:latin typeface="Arial"/>
                          <a:cs typeface="Arial"/>
                        </a:rPr>
                        <a:t>week2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500" spc="-11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80" dirty="0">
                          <a:latin typeface="Arial"/>
                          <a:cs typeface="Arial"/>
                        </a:rPr>
                        <a:t>Correlation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FF0000"/>
                      </a:solidFill>
                      <a:prstDash val="soli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85" dirty="0">
                          <a:latin typeface="Arial"/>
                          <a:cs typeface="Arial"/>
                        </a:rPr>
                        <a:t>,339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539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38100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271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-95" dirty="0">
                          <a:latin typeface="Arial"/>
                          <a:cs typeface="Arial"/>
                        </a:rPr>
                        <a:t>Sig.</a:t>
                      </a:r>
                      <a:r>
                        <a:rPr sz="15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80" dirty="0">
                          <a:latin typeface="Arial"/>
                          <a:cs typeface="Arial"/>
                        </a:rPr>
                        <a:t>(2-tailed)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-85" dirty="0">
                          <a:latin typeface="Arial"/>
                          <a:cs typeface="Arial"/>
                        </a:rPr>
                        <a:t>,258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3208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716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000" y="187578"/>
            <a:ext cx="72580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Ανάλυση </a:t>
            </a:r>
            <a:r>
              <a:rPr sz="3200" spc="-5" dirty="0"/>
              <a:t>Συσχέτισης (Correlation</a:t>
            </a:r>
            <a:r>
              <a:rPr sz="3200" spc="-90" dirty="0"/>
              <a:t> </a:t>
            </a:r>
            <a:r>
              <a:rPr sz="3200" spc="-5" dirty="0"/>
              <a:t>Analysis)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928827"/>
            <a:ext cx="8629650" cy="12693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Analyze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Correlate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Bivariate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Παίρνω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μεταβλητές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θέλω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εξετάσω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σχέση τους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δεξιά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μετακινώ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 αριστερό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κουτί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(Variables)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Κλικ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Pearson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(το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έχει 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κάνει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ήδη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SPSS)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ΟΚ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7087" y="2503487"/>
            <a:ext cx="3673475" cy="3384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2325" y="2498725"/>
            <a:ext cx="3683000" cy="3394075"/>
          </a:xfrm>
          <a:custGeom>
            <a:avLst/>
            <a:gdLst/>
            <a:ahLst/>
            <a:cxnLst/>
            <a:rect l="l" t="t" r="r" b="b"/>
            <a:pathLst>
              <a:path w="3683000" h="3394075">
                <a:moveTo>
                  <a:pt x="0" y="3394075"/>
                </a:moveTo>
                <a:lnTo>
                  <a:pt x="3683000" y="3394075"/>
                </a:lnTo>
                <a:lnTo>
                  <a:pt x="3683000" y="0"/>
                </a:lnTo>
                <a:lnTo>
                  <a:pt x="0" y="0"/>
                </a:lnTo>
                <a:lnTo>
                  <a:pt x="0" y="3394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0" y="2492375"/>
            <a:ext cx="3600450" cy="3384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3201" y="2487612"/>
            <a:ext cx="3609975" cy="3394075"/>
          </a:xfrm>
          <a:custGeom>
            <a:avLst/>
            <a:gdLst/>
            <a:ahLst/>
            <a:cxnLst/>
            <a:rect l="l" t="t" r="r" b="b"/>
            <a:pathLst>
              <a:path w="3609975" h="3394075">
                <a:moveTo>
                  <a:pt x="0" y="3394075"/>
                </a:moveTo>
                <a:lnTo>
                  <a:pt x="3609975" y="3394075"/>
                </a:lnTo>
                <a:lnTo>
                  <a:pt x="3609975" y="0"/>
                </a:lnTo>
                <a:lnTo>
                  <a:pt x="0" y="0"/>
                </a:lnTo>
                <a:lnTo>
                  <a:pt x="0" y="3394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396" y="204342"/>
            <a:ext cx="7780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Συγγραφή Αποτελέσματος </a:t>
            </a:r>
            <a:r>
              <a:rPr sz="3000" spc="-5" dirty="0"/>
              <a:t>Ανάλυσης</a:t>
            </a:r>
            <a:r>
              <a:rPr sz="3000" spc="15" dirty="0"/>
              <a:t> </a:t>
            </a:r>
            <a:r>
              <a:rPr sz="3000" spc="-5" dirty="0"/>
              <a:t>Συσχέτισης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044139" y="1086798"/>
            <a:ext cx="899794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75" dirty="0">
                <a:latin typeface="Arial"/>
                <a:cs typeface="Arial"/>
              </a:rPr>
              <a:t>Correlations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5365" y="1521171"/>
            <a:ext cx="828040" cy="196850"/>
          </a:xfrm>
          <a:custGeom>
            <a:avLst/>
            <a:gdLst/>
            <a:ahLst/>
            <a:cxnLst/>
            <a:rect l="l" t="t" r="r" b="b"/>
            <a:pathLst>
              <a:path w="828040" h="196850">
                <a:moveTo>
                  <a:pt x="0" y="196584"/>
                </a:moveTo>
                <a:lnTo>
                  <a:pt x="828022" y="196584"/>
                </a:lnTo>
                <a:lnTo>
                  <a:pt x="828022" y="0"/>
                </a:lnTo>
                <a:lnTo>
                  <a:pt x="0" y="0"/>
                </a:lnTo>
                <a:lnTo>
                  <a:pt x="0" y="1965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17037" y="2081055"/>
            <a:ext cx="840105" cy="196850"/>
          </a:xfrm>
          <a:custGeom>
            <a:avLst/>
            <a:gdLst/>
            <a:ahLst/>
            <a:cxnLst/>
            <a:rect l="l" t="t" r="r" b="b"/>
            <a:pathLst>
              <a:path w="840104" h="196850">
                <a:moveTo>
                  <a:pt x="0" y="196584"/>
                </a:moveTo>
                <a:lnTo>
                  <a:pt x="839493" y="196584"/>
                </a:lnTo>
                <a:lnTo>
                  <a:pt x="839493" y="0"/>
                </a:lnTo>
                <a:lnTo>
                  <a:pt x="0" y="0"/>
                </a:lnTo>
                <a:lnTo>
                  <a:pt x="0" y="1965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17037" y="2640871"/>
            <a:ext cx="828675" cy="196850"/>
          </a:xfrm>
          <a:custGeom>
            <a:avLst/>
            <a:gdLst/>
            <a:ahLst/>
            <a:cxnLst/>
            <a:rect l="l" t="t" r="r" b="b"/>
            <a:pathLst>
              <a:path w="828675" h="196850">
                <a:moveTo>
                  <a:pt x="0" y="196584"/>
                </a:moveTo>
                <a:lnTo>
                  <a:pt x="828327" y="196584"/>
                </a:lnTo>
                <a:lnTo>
                  <a:pt x="828327" y="0"/>
                </a:lnTo>
                <a:lnTo>
                  <a:pt x="0" y="0"/>
                </a:lnTo>
                <a:lnTo>
                  <a:pt x="0" y="1965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45365" y="2640871"/>
            <a:ext cx="828040" cy="196850"/>
          </a:xfrm>
          <a:custGeom>
            <a:avLst/>
            <a:gdLst/>
            <a:ahLst/>
            <a:cxnLst/>
            <a:rect l="l" t="t" r="r" b="b"/>
            <a:pathLst>
              <a:path w="828040" h="196850">
                <a:moveTo>
                  <a:pt x="0" y="196584"/>
                </a:moveTo>
                <a:lnTo>
                  <a:pt x="828022" y="196584"/>
                </a:lnTo>
                <a:lnTo>
                  <a:pt x="828022" y="0"/>
                </a:lnTo>
                <a:lnTo>
                  <a:pt x="0" y="0"/>
                </a:lnTo>
                <a:lnTo>
                  <a:pt x="0" y="1965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61330" y="3237598"/>
            <a:ext cx="353758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500" spc="97" baseline="8333" dirty="0">
                <a:latin typeface="Arial"/>
                <a:cs typeface="Arial"/>
              </a:rPr>
              <a:t>**. </a:t>
            </a:r>
            <a:r>
              <a:rPr sz="1000" spc="40" dirty="0">
                <a:latin typeface="Arial"/>
                <a:cs typeface="Arial"/>
              </a:rPr>
              <a:t>Correlation </a:t>
            </a:r>
            <a:r>
              <a:rPr sz="1000" spc="5" dirty="0">
                <a:latin typeface="Arial"/>
                <a:cs typeface="Arial"/>
              </a:rPr>
              <a:t>is </a:t>
            </a:r>
            <a:r>
              <a:rPr sz="1000" spc="60" dirty="0">
                <a:latin typeface="Arial"/>
                <a:cs typeface="Arial"/>
              </a:rPr>
              <a:t>significant </a:t>
            </a:r>
            <a:r>
              <a:rPr sz="1000" spc="40" dirty="0">
                <a:latin typeface="Arial"/>
                <a:cs typeface="Arial"/>
              </a:rPr>
              <a:t>at </a:t>
            </a:r>
            <a:r>
              <a:rPr sz="1000" spc="30" dirty="0">
                <a:latin typeface="Arial"/>
                <a:cs typeface="Arial"/>
              </a:rPr>
              <a:t>t </a:t>
            </a:r>
            <a:r>
              <a:rPr sz="1000" spc="15" dirty="0">
                <a:latin typeface="Arial"/>
                <a:cs typeface="Arial"/>
              </a:rPr>
              <a:t>he </a:t>
            </a:r>
            <a:r>
              <a:rPr sz="1000" spc="-5" dirty="0">
                <a:latin typeface="Arial"/>
                <a:cs typeface="Arial"/>
              </a:rPr>
              <a:t>0. </a:t>
            </a:r>
            <a:r>
              <a:rPr sz="1000" spc="55" dirty="0">
                <a:latin typeface="Arial"/>
                <a:cs typeface="Arial"/>
              </a:rPr>
              <a:t>01 </a:t>
            </a:r>
            <a:r>
              <a:rPr sz="1000" spc="20" dirty="0">
                <a:latin typeface="Arial"/>
                <a:cs typeface="Arial"/>
              </a:rPr>
              <a:t>lev </a:t>
            </a:r>
            <a:r>
              <a:rPr sz="1000" spc="35" dirty="0">
                <a:latin typeface="Arial"/>
                <a:cs typeface="Arial"/>
              </a:rPr>
              <a:t>el</a:t>
            </a:r>
            <a:r>
              <a:rPr sz="1000" spc="9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(2-tailed).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73387" y="981158"/>
            <a:ext cx="102235" cy="2519680"/>
          </a:xfrm>
          <a:custGeom>
            <a:avLst/>
            <a:gdLst/>
            <a:ahLst/>
            <a:cxnLst/>
            <a:rect l="l" t="t" r="r" b="b"/>
            <a:pathLst>
              <a:path w="102234" h="2519679">
                <a:moveTo>
                  <a:pt x="0" y="0"/>
                </a:moveTo>
                <a:lnTo>
                  <a:pt x="0" y="2519341"/>
                </a:lnTo>
                <a:lnTo>
                  <a:pt x="102206" y="2519341"/>
                </a:lnTo>
                <a:lnTo>
                  <a:pt x="102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24075" y="3458574"/>
            <a:ext cx="4749165" cy="0"/>
          </a:xfrm>
          <a:custGeom>
            <a:avLst/>
            <a:gdLst/>
            <a:ahLst/>
            <a:cxnLst/>
            <a:rect l="l" t="t" r="r" b="b"/>
            <a:pathLst>
              <a:path w="4749165">
                <a:moveTo>
                  <a:pt x="0" y="0"/>
                </a:moveTo>
                <a:lnTo>
                  <a:pt x="4748772" y="0"/>
                </a:lnTo>
              </a:path>
            </a:pathLst>
          </a:custGeom>
          <a:ln w="838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223533" y="1325015"/>
          <a:ext cx="4638675" cy="1895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62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 marR="12065">
                        <a:lnSpc>
                          <a:spcPts val="1135"/>
                        </a:lnSpc>
                        <a:spcBef>
                          <a:spcPts val="310"/>
                        </a:spcBef>
                      </a:pPr>
                      <a:r>
                        <a:rPr sz="1000" spc="70" dirty="0">
                          <a:latin typeface="Arial"/>
                          <a:cs typeface="Arial"/>
                        </a:rPr>
                        <a:t>varos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 marR="12065">
                        <a:lnSpc>
                          <a:spcPts val="1135"/>
                        </a:lnSpc>
                        <a:spcBef>
                          <a:spcPts val="310"/>
                        </a:spcBef>
                      </a:pPr>
                      <a:r>
                        <a:rPr sz="1000" spc="60" dirty="0">
                          <a:latin typeface="Arial"/>
                          <a:cs typeface="Arial"/>
                        </a:rPr>
                        <a:t>ipsos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970" marR="12065">
                        <a:lnSpc>
                          <a:spcPts val="1135"/>
                        </a:lnSpc>
                        <a:spcBef>
                          <a:spcPts val="310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BMI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759">
                <a:tc gridSpan="2"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651510" algn="l"/>
                        </a:tabLst>
                      </a:pPr>
                      <a:r>
                        <a:rPr sz="1000" spc="70" dirty="0">
                          <a:latin typeface="Arial"/>
                          <a:cs typeface="Arial"/>
                        </a:rPr>
                        <a:t>varos	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Correlation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51510" marR="563245">
                        <a:lnSpc>
                          <a:spcPct val="122500"/>
                        </a:lnSpc>
                      </a:pPr>
                      <a:r>
                        <a:rPr sz="1000" spc="35" dirty="0">
                          <a:latin typeface="Arial"/>
                          <a:cs typeface="Arial"/>
                        </a:rPr>
                        <a:t>Sig. (2-tailed)  </a:t>
                      </a:r>
                      <a:r>
                        <a:rPr sz="1000" spc="90" dirty="0">
                          <a:latin typeface="Arial"/>
                          <a:cs typeface="Arial"/>
                        </a:rPr>
                        <a:t>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128905" algn="r">
                        <a:lnSpc>
                          <a:spcPct val="100000"/>
                        </a:lnSpc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97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33705" marR="12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54990" marR="12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45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822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33705" marR="12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54990" marR="12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45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52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60" dirty="0">
                          <a:latin typeface="Arial"/>
                          <a:cs typeface="Arial"/>
                        </a:rPr>
                        <a:t>ipsos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5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Correlation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973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672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spc="35" dirty="0">
                          <a:latin typeface="Arial"/>
                          <a:cs typeface="Arial"/>
                        </a:rPr>
                        <a:t>Sig.</a:t>
                      </a:r>
                      <a:r>
                        <a:rPr sz="10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(2-tailed)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30530" marR="1206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33705" marR="1206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890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73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BMI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5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Correlation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822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67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**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29539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spc="35" dirty="0">
                          <a:latin typeface="Arial"/>
                          <a:cs typeface="Arial"/>
                        </a:rPr>
                        <a:t>Sig.</a:t>
                      </a:r>
                      <a:r>
                        <a:rPr sz="10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(2-tailed)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30530" marR="1206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33705" marR="1206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55" dirty="0">
                          <a:latin typeface="Arial"/>
                          <a:cs typeface="Arial"/>
                        </a:rPr>
                        <a:t>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3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890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00" spc="-2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474065" y="3816858"/>
            <a:ext cx="8198484" cy="148209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Εφαρμόστηκε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ανάλυση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συσχέτισης για 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εξεταστεί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υπάρχει  στατιστικά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σχέση μεταξύ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βάρους, ύψους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Δείκτη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Μάζας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Σώματος (ΔΜΣ).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τα αποτελέσματα φαίνεται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ότι ο ΔΜΣ 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έχει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υψηλή, θετική συσχέτιση τόσο 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βάρος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= .822, 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p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&lt;.001)  όσο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ύψος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συμμετεχόντων (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= .672, 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2200" i="1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&lt;.001).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396" y="204342"/>
            <a:ext cx="7780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Συγγραφή Αποτελέσματος </a:t>
            </a:r>
            <a:r>
              <a:rPr sz="3000" spc="-5" dirty="0"/>
              <a:t>Ανάλυσης</a:t>
            </a:r>
            <a:r>
              <a:rPr sz="3000" spc="15" dirty="0"/>
              <a:t> </a:t>
            </a:r>
            <a:r>
              <a:rPr sz="3000" spc="-5" dirty="0"/>
              <a:t>Συσχέτισης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911148" y="991311"/>
            <a:ext cx="7320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001F5F"/>
                </a:solidFill>
                <a:latin typeface="Calibri"/>
                <a:cs typeface="Calibri"/>
              </a:rPr>
              <a:t>Παράδειγμα </a:t>
            </a:r>
            <a:r>
              <a:rPr sz="2800" b="1" spc="-10" dirty="0">
                <a:solidFill>
                  <a:srgbClr val="001F5F"/>
                </a:solidFill>
                <a:latin typeface="Calibri"/>
                <a:cs typeface="Calibri"/>
              </a:rPr>
              <a:t>παρουσίασης </a:t>
            </a:r>
            <a:r>
              <a:rPr sz="2800" b="1" spc="-15" dirty="0">
                <a:solidFill>
                  <a:srgbClr val="001F5F"/>
                </a:solidFill>
                <a:latin typeface="Calibri"/>
                <a:cs typeface="Calibri"/>
              </a:rPr>
              <a:t>δεδομένων </a:t>
            </a:r>
            <a:r>
              <a:rPr sz="2800" b="1" spc="-5" dirty="0">
                <a:solidFill>
                  <a:srgbClr val="001F5F"/>
                </a:solidFill>
                <a:latin typeface="Calibri"/>
                <a:cs typeface="Calibri"/>
              </a:rPr>
              <a:t>σε</a:t>
            </a:r>
            <a:r>
              <a:rPr sz="28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libri"/>
                <a:cs typeface="Calibri"/>
              </a:rPr>
              <a:t>Πίνακα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7139" y="1826008"/>
            <a:ext cx="7174863" cy="3653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8267" y="5681573"/>
            <a:ext cx="862838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1F5F"/>
                </a:solidFill>
                <a:latin typeface="Book Antiqua"/>
                <a:cs typeface="Book Antiqua"/>
              </a:rPr>
              <a:t>Από: </a:t>
            </a:r>
            <a:r>
              <a:rPr sz="1400" spc="-5" dirty="0">
                <a:solidFill>
                  <a:srgbClr val="001F5F"/>
                </a:solidFill>
                <a:latin typeface="Book Antiqua"/>
                <a:cs typeface="Book Antiqua"/>
              </a:rPr>
              <a:t>Κρομμύδας, Χ., Γαλάνης, Ε., Παπαϊωάννου, Α., Τζιουμάκης, Γ., Ζουρμπάνος, Ν., Κεραμίδας, 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Π., &amp;  </a:t>
            </a:r>
            <a:r>
              <a:rPr sz="1400" spc="-5" dirty="0">
                <a:solidFill>
                  <a:srgbClr val="001F5F"/>
                </a:solidFill>
                <a:latin typeface="Book Antiqua"/>
                <a:cs typeface="Book Antiqua"/>
              </a:rPr>
              <a:t>Διγγελίδης, Ν. 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(2016). Η σχέση </a:t>
            </a:r>
            <a:r>
              <a:rPr sz="1400" spc="-10" dirty="0">
                <a:solidFill>
                  <a:srgbClr val="001F5F"/>
                </a:solidFill>
                <a:latin typeface="Book Antiqua"/>
                <a:cs typeface="Book Antiqua"/>
              </a:rPr>
              <a:t>του </a:t>
            </a:r>
            <a:r>
              <a:rPr sz="1400" spc="-5" dirty="0">
                <a:solidFill>
                  <a:srgbClr val="001F5F"/>
                </a:solidFill>
                <a:latin typeface="Book Antiqua"/>
                <a:cs typeface="Book Antiqua"/>
              </a:rPr>
              <a:t>Ενδυναμωτικού και Αποδυναμωτικού κλίματος ομάδας με την  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ευχαρίστηση </a:t>
            </a:r>
            <a:r>
              <a:rPr sz="1400" spc="-5" dirty="0">
                <a:solidFill>
                  <a:srgbClr val="001F5F"/>
                </a:solidFill>
                <a:latin typeface="Book Antiqua"/>
                <a:cs typeface="Book Antiqua"/>
              </a:rPr>
              <a:t>και την 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ποιότητα </a:t>
            </a:r>
            <a:r>
              <a:rPr sz="1400" spc="-5" dirty="0">
                <a:solidFill>
                  <a:srgbClr val="001F5F"/>
                </a:solidFill>
                <a:latin typeface="Book Antiqua"/>
                <a:cs typeface="Book Antiqua"/>
              </a:rPr>
              <a:t>ζωής στο παιδικό ποδόσφαιρο της Ελλάδας. </a:t>
            </a:r>
            <a:r>
              <a:rPr sz="1400" i="1" spc="-5" dirty="0">
                <a:solidFill>
                  <a:srgbClr val="001F5F"/>
                </a:solidFill>
                <a:latin typeface="Book Antiqua"/>
                <a:cs typeface="Book Antiqua"/>
              </a:rPr>
              <a:t>Αναζητήσεις στη Φυσική Αγωγή </a:t>
            </a:r>
            <a:r>
              <a:rPr sz="1400" i="1" dirty="0">
                <a:solidFill>
                  <a:srgbClr val="001F5F"/>
                </a:solidFill>
                <a:latin typeface="Book Antiqua"/>
                <a:cs typeface="Book Antiqua"/>
              </a:rPr>
              <a:t>&amp;  τον Αθλητισμό, 14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(2), 19-35</a:t>
            </a:r>
            <a:r>
              <a:rPr sz="1400" spc="-95" dirty="0">
                <a:solidFill>
                  <a:srgbClr val="001F5F"/>
                </a:solidFill>
                <a:latin typeface="Book Antiqua"/>
                <a:cs typeface="Book Antiqua"/>
              </a:rPr>
              <a:t> </a:t>
            </a:r>
            <a:r>
              <a:rPr sz="1400" dirty="0">
                <a:solidFill>
                  <a:srgbClr val="001F5F"/>
                </a:solidFill>
                <a:latin typeface="Book Antiqua"/>
                <a:cs typeface="Book Antiqua"/>
              </a:rPr>
              <a:t>.</a:t>
            </a:r>
            <a:endParaRPr sz="14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584" y="211023"/>
            <a:ext cx="796607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Μη Παραμετρικές </a:t>
            </a:r>
            <a:r>
              <a:rPr sz="3000" spc="-10" dirty="0"/>
              <a:t>μέθοδοι (Non-parametric</a:t>
            </a:r>
            <a:r>
              <a:rPr sz="3000" spc="-20" dirty="0"/>
              <a:t> </a:t>
            </a:r>
            <a:r>
              <a:rPr sz="3000" spc="-15" dirty="0"/>
              <a:t>tests)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186639" y="986790"/>
            <a:ext cx="8771890" cy="54127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823594">
              <a:lnSpc>
                <a:spcPct val="80500"/>
              </a:lnSpc>
              <a:spcBef>
                <a:spcPts val="750"/>
              </a:spcBef>
            </a:pP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Μη Παραμετρικές μέθοδοι: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Στατιστικές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μέθοδοι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ΔΕΝ  προϋποθέτουν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υπολογισμό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παραμέτρων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χαρακτηριστικών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του  πληθυσμού</a:t>
            </a:r>
            <a:endParaRPr sz="2400">
              <a:latin typeface="Calibri"/>
              <a:cs typeface="Calibri"/>
            </a:endParaRPr>
          </a:p>
          <a:p>
            <a:pPr marL="355600" marR="21590" indent="-342900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Οι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μη παραμετρικές μέθοδοι βασίζονται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στις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διατάξεις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κατάταξη 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των τιμών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όχι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στις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πραγματικές τιμές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παρατηρήσεων (π.χ.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μέση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τιμή)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Λέγεται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Στατιστική απαλλαγμένη</a:t>
            </a:r>
            <a:r>
              <a:rPr sz="2400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Κατανομών</a:t>
            </a:r>
            <a:endParaRPr sz="2400">
              <a:latin typeface="Calibri"/>
              <a:cs typeface="Calibri"/>
            </a:endParaRPr>
          </a:p>
          <a:p>
            <a:pPr marL="2169160">
              <a:lnSpc>
                <a:spcPct val="100000"/>
              </a:lnSpc>
              <a:spcBef>
                <a:spcPts val="980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(Γαλάνης,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2013;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Μπαγιάτης,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2000;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Τσαούσης,</a:t>
            </a:r>
            <a:r>
              <a:rPr sz="2000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2011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Πότε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χρησιμοποιούμε ένα 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Μη Παραμετρικό</a:t>
            </a:r>
            <a:r>
              <a:rPr sz="28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τεστ;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ts val="2595"/>
              </a:lnSpc>
              <a:spcBef>
                <a:spcPts val="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Όταν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οι τιμές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κάθε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ομάδας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προέρχονται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πληθυσμό</a:t>
            </a:r>
            <a:r>
              <a:rPr sz="2400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</a:t>
            </a:r>
            <a:endParaRPr sz="2400">
              <a:latin typeface="Calibri"/>
              <a:cs typeface="Calibri"/>
            </a:endParaRPr>
          </a:p>
          <a:p>
            <a:pPr marL="527685">
              <a:lnSpc>
                <a:spcPts val="2595"/>
              </a:lnSpc>
            </a:pP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ΔΕΝ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ακολουθεί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κανονική</a:t>
            </a:r>
            <a:r>
              <a:rPr sz="2400" i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κατανομή</a:t>
            </a:r>
            <a:endParaRPr sz="2400">
              <a:latin typeface="Calibri"/>
              <a:cs typeface="Calibri"/>
            </a:endParaRPr>
          </a:p>
          <a:p>
            <a:pPr marL="469900" indent="-457834">
              <a:lnSpc>
                <a:spcPts val="2590"/>
              </a:lnSpc>
              <a:buAutoNum type="arabicPeriod" startAt="2"/>
              <a:tabLst>
                <a:tab pos="469900" algn="l"/>
                <a:tab pos="470534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ο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αριθμός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παρατηρήσεων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είναι αρκετά </a:t>
            </a:r>
            <a:r>
              <a:rPr sz="2400" b="1" i="1" spc="-5" dirty="0">
                <a:solidFill>
                  <a:srgbClr val="001F5F"/>
                </a:solidFill>
                <a:latin typeface="Calibri"/>
                <a:cs typeface="Calibri"/>
              </a:rPr>
              <a:t>μικρός</a:t>
            </a:r>
            <a:r>
              <a:rPr sz="2400" b="1" i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(συνήθως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ts val="2590"/>
              </a:lnSpc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&lt; 30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άτομα,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κάποιοι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ερευνητές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λένε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για &lt; 10</a:t>
            </a:r>
            <a:r>
              <a:rPr sz="2400" i="1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άτομα)</a:t>
            </a:r>
            <a:endParaRPr sz="2400">
              <a:latin typeface="Calibri"/>
              <a:cs typeface="Calibri"/>
            </a:endParaRPr>
          </a:p>
          <a:p>
            <a:pPr marL="2169160">
              <a:lnSpc>
                <a:spcPct val="100000"/>
              </a:lnSpc>
              <a:spcBef>
                <a:spcPts val="980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(Γαλάνης,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2013;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Μπαγιάτης,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2000;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Τσαούσης,</a:t>
            </a:r>
            <a:r>
              <a:rPr sz="2000" spc="-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545" y="187578"/>
            <a:ext cx="53441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Ανάλυση Συσχέτισης</a:t>
            </a:r>
            <a:r>
              <a:rPr sz="3200" spc="-70" dirty="0"/>
              <a:t> </a:t>
            </a:r>
            <a:r>
              <a:rPr sz="3200" dirty="0"/>
              <a:t>Spearman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94767" y="923700"/>
            <a:ext cx="8766810" cy="521843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419100" indent="-3429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Παραμετρικό τεστ</a:t>
            </a:r>
            <a:endParaRPr sz="2400">
              <a:latin typeface="Calibri"/>
              <a:cs typeface="Calibri"/>
            </a:endParaRPr>
          </a:p>
          <a:p>
            <a:pPr marL="419100" indent="-3429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Συμβολίζεται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ρ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ή</a:t>
            </a:r>
            <a:r>
              <a:rPr sz="2400" spc="-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775" spc="-37" baseline="-21021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endParaRPr sz="2775" baseline="-21021">
              <a:latin typeface="Calibri"/>
              <a:cs typeface="Calibri"/>
            </a:endParaRPr>
          </a:p>
          <a:p>
            <a:pPr marL="419100" marR="8128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Τα ίδια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στοιχεία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ισχύουν για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συσχέτιση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Pearson,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τα ίδια 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ισχύουν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στην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ανάλυση</a:t>
            </a:r>
            <a:r>
              <a:rPr sz="2400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Spearman</a:t>
            </a:r>
            <a:endParaRPr sz="2400">
              <a:latin typeface="Calibri"/>
              <a:cs typeface="Calibri"/>
            </a:endParaRPr>
          </a:p>
          <a:p>
            <a:pPr marL="5334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32765" algn="l"/>
                <a:tab pos="533400" algn="l"/>
              </a:tabLst>
            </a:pP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Θετικό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αρνητικό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πρόσημο</a:t>
            </a:r>
            <a:endParaRPr sz="2400">
              <a:latin typeface="Calibri"/>
              <a:cs typeface="Calibri"/>
            </a:endParaRPr>
          </a:p>
          <a:p>
            <a:pPr marL="5334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32765" algn="l"/>
                <a:tab pos="5334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Αριθμητική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τιμή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κυμαίνεται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από -1.00 έως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1.00</a:t>
            </a:r>
            <a:endParaRPr sz="2400">
              <a:latin typeface="Calibri"/>
              <a:cs typeface="Calibri"/>
            </a:endParaRPr>
          </a:p>
          <a:p>
            <a:pPr marL="5334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32765" algn="l"/>
                <a:tab pos="5334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Επίπεδο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σημαντικότητας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Αρχικά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κάνουμε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Έλεγχο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Κανονικής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Κατανομής</a:t>
            </a:r>
            <a:endParaRPr sz="2400">
              <a:latin typeface="Calibri"/>
              <a:cs typeface="Calibri"/>
            </a:endParaRPr>
          </a:p>
          <a:p>
            <a:pPr marL="4191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Αν </a:t>
            </a: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p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&gt;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.05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τα δεδομένα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μας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ακολουθούν 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Κανονική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κατανομή</a:t>
            </a:r>
            <a:endParaRPr sz="2400">
              <a:latin typeface="Calibri"/>
              <a:cs typeface="Calibri"/>
            </a:endParaRPr>
          </a:p>
          <a:p>
            <a:pPr marL="4191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Αν </a:t>
            </a: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p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&lt;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.05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δεδομένα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μας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ΔΕΝ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ακολουθούν 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την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Κανονική</a:t>
            </a:r>
            <a:endParaRPr sz="2400">
              <a:latin typeface="Calibri"/>
              <a:cs typeface="Calibri"/>
            </a:endParaRPr>
          </a:p>
          <a:p>
            <a:pPr marL="419100">
              <a:lnSpc>
                <a:spcPct val="100000"/>
              </a:lnSpc>
            </a:pP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κατανομή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911" y="187578"/>
            <a:ext cx="8377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Μη </a:t>
            </a:r>
            <a:r>
              <a:rPr sz="3200" spc="-5" dirty="0"/>
              <a:t>Παραμετρική Ανάλυση Συσχέτισης</a:t>
            </a:r>
            <a:r>
              <a:rPr sz="3200" spc="-50" dirty="0"/>
              <a:t> </a:t>
            </a:r>
            <a:r>
              <a:rPr sz="3200" dirty="0"/>
              <a:t>Spearman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78790" y="1139190"/>
            <a:ext cx="8633460" cy="3545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marR="304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συσχέτιση Spearman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είναι λιγότερο ευαίσθητη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επηρεάζεται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λιγότερο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από ακραίες τιμές σε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σύγκριση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τη συσχέτιση</a:t>
            </a:r>
            <a:r>
              <a:rPr sz="24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Pearson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Arial"/>
              <a:buChar char="•"/>
            </a:pPr>
            <a:endParaRPr sz="28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Μηδενική Υπόθεση</a:t>
            </a:r>
            <a:r>
              <a:rPr sz="24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406400" marR="118110" indent="-342900">
              <a:lnSpc>
                <a:spcPct val="80000"/>
              </a:lnSpc>
              <a:spcBef>
                <a:spcPts val="58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 ωρών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ύπνου 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διάθεσης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1F5F"/>
              </a:buClr>
              <a:buFont typeface="Arial"/>
              <a:buChar char="•"/>
            </a:pPr>
            <a:endParaRPr sz="195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Εναλλακτική Υπόθεση</a:t>
            </a:r>
            <a:r>
              <a:rPr sz="24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406400" indent="-342900">
              <a:lnSpc>
                <a:spcPts val="2590"/>
              </a:lnSpc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 ωρών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ύπνου</a:t>
            </a:r>
            <a:r>
              <a:rPr sz="24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</a:t>
            </a:r>
            <a:endParaRPr sz="2400">
              <a:latin typeface="Calibri"/>
              <a:cs typeface="Calibri"/>
            </a:endParaRPr>
          </a:p>
          <a:p>
            <a:pPr marL="406400">
              <a:lnSpc>
                <a:spcPts val="2590"/>
              </a:lnSpc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διάθεσης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911" y="187578"/>
            <a:ext cx="8377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Μη </a:t>
            </a:r>
            <a:r>
              <a:rPr sz="3200" spc="-5" dirty="0"/>
              <a:t>Παραμετρική Ανάλυση Συσχέτισης</a:t>
            </a:r>
            <a:r>
              <a:rPr sz="3200" spc="-50" dirty="0"/>
              <a:t> </a:t>
            </a:r>
            <a:r>
              <a:rPr sz="3200" dirty="0"/>
              <a:t>Spearman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928827"/>
            <a:ext cx="8629650" cy="9772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Analyze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Correlate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Bivariate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Παίρνω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μεταβλητές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θέλω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εξετάσω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σχέση τους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δεξιά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μετακινώ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 αριστερό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κουτί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(Variables)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Κλικ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Spearman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sz="24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ΟΚ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5900" y="2421001"/>
            <a:ext cx="3708400" cy="3744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1137" y="2416238"/>
            <a:ext cx="3717925" cy="3754754"/>
          </a:xfrm>
          <a:custGeom>
            <a:avLst/>
            <a:gdLst/>
            <a:ahLst/>
            <a:cxnLst/>
            <a:rect l="l" t="t" r="r" b="b"/>
            <a:pathLst>
              <a:path w="3717925" h="3754754">
                <a:moveTo>
                  <a:pt x="0" y="3754374"/>
                </a:moveTo>
                <a:lnTo>
                  <a:pt x="3717925" y="3754374"/>
                </a:lnTo>
                <a:lnTo>
                  <a:pt x="3717925" y="0"/>
                </a:lnTo>
                <a:lnTo>
                  <a:pt x="0" y="0"/>
                </a:lnTo>
                <a:lnTo>
                  <a:pt x="0" y="375437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40200" y="2440404"/>
            <a:ext cx="4824476" cy="3725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5501" y="2416238"/>
            <a:ext cx="4834255" cy="3754754"/>
          </a:xfrm>
          <a:custGeom>
            <a:avLst/>
            <a:gdLst/>
            <a:ahLst/>
            <a:cxnLst/>
            <a:rect l="l" t="t" r="r" b="b"/>
            <a:pathLst>
              <a:path w="4834255" h="3754754">
                <a:moveTo>
                  <a:pt x="0" y="3754374"/>
                </a:moveTo>
                <a:lnTo>
                  <a:pt x="4834001" y="3754374"/>
                </a:lnTo>
                <a:lnTo>
                  <a:pt x="4834001" y="0"/>
                </a:lnTo>
                <a:lnTo>
                  <a:pt x="0" y="0"/>
                </a:lnTo>
                <a:lnTo>
                  <a:pt x="0" y="375437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911" y="230505"/>
            <a:ext cx="8377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Μη </a:t>
            </a:r>
            <a:r>
              <a:rPr sz="3200" spc="-5" dirty="0"/>
              <a:t>Παραμετρική Ανάλυση Συσχέτισης</a:t>
            </a:r>
            <a:r>
              <a:rPr sz="3200" spc="-50" dirty="0"/>
              <a:t> </a:t>
            </a:r>
            <a:r>
              <a:rPr sz="3200" dirty="0"/>
              <a:t>Spearman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32867" y="4623942"/>
            <a:ext cx="8692515" cy="15621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0" marR="43180" indent="-342900" algn="just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810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Εφαρμόστηκε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παραμετρική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ανάλυση συσχέτισης Spearman  για 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εξεταστεί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εάν υπάρχει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  ωρών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ύπνου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(sleep) 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διάθεσης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(mood).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τα αποτελέσματα  φαίνεται ότι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οι ώρες ύπνου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έχουν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υψηλή,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θετική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συσχέτιση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με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τη  διάθεση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συμμετεχόντων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400" i="1" baseline="-20833" dirty="0">
                <a:solidFill>
                  <a:srgbClr val="001F5F"/>
                </a:solidFill>
                <a:latin typeface="Calibri"/>
                <a:cs typeface="Calibri"/>
              </a:rPr>
              <a:t>s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=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.897,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2400" i="1" spc="-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&lt;.05).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59708" y="1398781"/>
            <a:ext cx="1156970" cy="0"/>
          </a:xfrm>
          <a:custGeom>
            <a:avLst/>
            <a:gdLst/>
            <a:ahLst/>
            <a:cxnLst/>
            <a:rect l="l" t="t" r="r" b="b"/>
            <a:pathLst>
              <a:path w="1156970">
                <a:moveTo>
                  <a:pt x="0" y="0"/>
                </a:moveTo>
                <a:lnTo>
                  <a:pt x="1156510" y="0"/>
                </a:lnTo>
              </a:path>
            </a:pathLst>
          </a:custGeom>
          <a:ln w="169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51149" y="1483393"/>
            <a:ext cx="520700" cy="147955"/>
          </a:xfrm>
          <a:custGeom>
            <a:avLst/>
            <a:gdLst/>
            <a:ahLst/>
            <a:cxnLst/>
            <a:rect l="l" t="t" r="r" b="b"/>
            <a:pathLst>
              <a:path w="520700" h="147955">
                <a:moveTo>
                  <a:pt x="16191" y="40162"/>
                </a:moveTo>
                <a:lnTo>
                  <a:pt x="0" y="40162"/>
                </a:lnTo>
                <a:lnTo>
                  <a:pt x="0" y="145307"/>
                </a:lnTo>
                <a:lnTo>
                  <a:pt x="18041" y="145307"/>
                </a:lnTo>
                <a:lnTo>
                  <a:pt x="18041" y="81227"/>
                </a:lnTo>
                <a:lnTo>
                  <a:pt x="19198" y="73781"/>
                </a:lnTo>
                <a:lnTo>
                  <a:pt x="21048" y="68817"/>
                </a:lnTo>
                <a:lnTo>
                  <a:pt x="23130" y="63628"/>
                </a:lnTo>
                <a:lnTo>
                  <a:pt x="26137" y="59792"/>
                </a:lnTo>
                <a:lnTo>
                  <a:pt x="33827" y="55054"/>
                </a:lnTo>
                <a:lnTo>
                  <a:pt x="16191" y="55054"/>
                </a:lnTo>
                <a:lnTo>
                  <a:pt x="16191" y="40162"/>
                </a:lnTo>
                <a:close/>
              </a:path>
              <a:path w="520700" h="147955">
                <a:moveTo>
                  <a:pt x="78295" y="53023"/>
                </a:moveTo>
                <a:lnTo>
                  <a:pt x="51580" y="53023"/>
                </a:lnTo>
                <a:lnTo>
                  <a:pt x="56437" y="55054"/>
                </a:lnTo>
                <a:lnTo>
                  <a:pt x="59444" y="59115"/>
                </a:lnTo>
                <a:lnTo>
                  <a:pt x="62451" y="62951"/>
                </a:lnTo>
                <a:lnTo>
                  <a:pt x="63787" y="68817"/>
                </a:lnTo>
                <a:lnTo>
                  <a:pt x="63839" y="145307"/>
                </a:lnTo>
                <a:lnTo>
                  <a:pt x="82343" y="145307"/>
                </a:lnTo>
                <a:lnTo>
                  <a:pt x="82416" y="73104"/>
                </a:lnTo>
                <a:lnTo>
                  <a:pt x="84887" y="65433"/>
                </a:lnTo>
                <a:lnTo>
                  <a:pt x="89745" y="60469"/>
                </a:lnTo>
                <a:lnTo>
                  <a:pt x="94371" y="55956"/>
                </a:lnTo>
                <a:lnTo>
                  <a:pt x="79336" y="55956"/>
                </a:lnTo>
                <a:lnTo>
                  <a:pt x="78295" y="53023"/>
                </a:lnTo>
                <a:close/>
              </a:path>
              <a:path w="520700" h="147955">
                <a:moveTo>
                  <a:pt x="141943" y="53023"/>
                </a:moveTo>
                <a:lnTo>
                  <a:pt x="112875" y="53023"/>
                </a:lnTo>
                <a:lnTo>
                  <a:pt x="116576" y="54151"/>
                </a:lnTo>
                <a:lnTo>
                  <a:pt x="119814" y="55956"/>
                </a:lnTo>
                <a:lnTo>
                  <a:pt x="122821" y="57987"/>
                </a:lnTo>
                <a:lnTo>
                  <a:pt x="124903" y="60469"/>
                </a:lnTo>
                <a:lnTo>
                  <a:pt x="127216" y="66787"/>
                </a:lnTo>
                <a:lnTo>
                  <a:pt x="127910" y="71976"/>
                </a:lnTo>
                <a:lnTo>
                  <a:pt x="127910" y="145307"/>
                </a:lnTo>
                <a:lnTo>
                  <a:pt x="145951" y="145307"/>
                </a:lnTo>
                <a:lnTo>
                  <a:pt x="145881" y="71976"/>
                </a:lnTo>
                <a:lnTo>
                  <a:pt x="145427" y="64689"/>
                </a:lnTo>
                <a:lnTo>
                  <a:pt x="143840" y="57395"/>
                </a:lnTo>
                <a:lnTo>
                  <a:pt x="141943" y="53023"/>
                </a:lnTo>
                <a:close/>
              </a:path>
              <a:path w="520700" h="147955">
                <a:moveTo>
                  <a:pt x="112644" y="37680"/>
                </a:moveTo>
                <a:lnTo>
                  <a:pt x="103016" y="38822"/>
                </a:lnTo>
                <a:lnTo>
                  <a:pt x="94255" y="42249"/>
                </a:lnTo>
                <a:lnTo>
                  <a:pt x="86362" y="47961"/>
                </a:lnTo>
                <a:lnTo>
                  <a:pt x="79336" y="55956"/>
                </a:lnTo>
                <a:lnTo>
                  <a:pt x="94371" y="55956"/>
                </a:lnTo>
                <a:lnTo>
                  <a:pt x="94833" y="55505"/>
                </a:lnTo>
                <a:lnTo>
                  <a:pt x="101078" y="53023"/>
                </a:lnTo>
                <a:lnTo>
                  <a:pt x="141943" y="53023"/>
                </a:lnTo>
                <a:lnTo>
                  <a:pt x="141170" y="51243"/>
                </a:lnTo>
                <a:lnTo>
                  <a:pt x="137393" y="46254"/>
                </a:lnTo>
                <a:lnTo>
                  <a:pt x="132713" y="42535"/>
                </a:lnTo>
                <a:lnTo>
                  <a:pt x="127013" y="39852"/>
                </a:lnTo>
                <a:lnTo>
                  <a:pt x="120316" y="38227"/>
                </a:lnTo>
                <a:lnTo>
                  <a:pt x="112644" y="37680"/>
                </a:lnTo>
                <a:close/>
              </a:path>
              <a:path w="520700" h="147955">
                <a:moveTo>
                  <a:pt x="56900" y="37680"/>
                </a:moveTo>
                <a:lnTo>
                  <a:pt x="41865" y="37680"/>
                </a:lnTo>
                <a:lnTo>
                  <a:pt x="35389" y="39260"/>
                </a:lnTo>
                <a:lnTo>
                  <a:pt x="29837" y="42418"/>
                </a:lnTo>
                <a:lnTo>
                  <a:pt x="24055" y="45577"/>
                </a:lnTo>
                <a:lnTo>
                  <a:pt x="19660" y="49639"/>
                </a:lnTo>
                <a:lnTo>
                  <a:pt x="16191" y="55054"/>
                </a:lnTo>
                <a:lnTo>
                  <a:pt x="33827" y="55054"/>
                </a:lnTo>
                <a:lnTo>
                  <a:pt x="34926" y="54377"/>
                </a:lnTo>
                <a:lnTo>
                  <a:pt x="39783" y="53023"/>
                </a:lnTo>
                <a:lnTo>
                  <a:pt x="78295" y="53023"/>
                </a:lnTo>
                <a:lnTo>
                  <a:pt x="77254" y="50090"/>
                </a:lnTo>
                <a:lnTo>
                  <a:pt x="73785" y="45803"/>
                </a:lnTo>
                <a:lnTo>
                  <a:pt x="68696" y="42644"/>
                </a:lnTo>
                <a:lnTo>
                  <a:pt x="63608" y="39260"/>
                </a:lnTo>
                <a:lnTo>
                  <a:pt x="56900" y="37680"/>
                </a:lnTo>
                <a:close/>
              </a:path>
              <a:path w="520700" h="147955">
                <a:moveTo>
                  <a:pt x="234308" y="37680"/>
                </a:moveTo>
                <a:lnTo>
                  <a:pt x="193252" y="57324"/>
                </a:lnTo>
                <a:lnTo>
                  <a:pt x="183885" y="92735"/>
                </a:lnTo>
                <a:lnTo>
                  <a:pt x="184788" y="105303"/>
                </a:lnTo>
                <a:lnTo>
                  <a:pt x="205490" y="139793"/>
                </a:lnTo>
                <a:lnTo>
                  <a:pt x="234308" y="147789"/>
                </a:lnTo>
                <a:lnTo>
                  <a:pt x="241287" y="147369"/>
                </a:lnTo>
                <a:lnTo>
                  <a:pt x="271694" y="132897"/>
                </a:lnTo>
                <a:lnTo>
                  <a:pt x="225288" y="132897"/>
                </a:lnTo>
                <a:lnTo>
                  <a:pt x="217886" y="129513"/>
                </a:lnTo>
                <a:lnTo>
                  <a:pt x="202620" y="92735"/>
                </a:lnTo>
                <a:lnTo>
                  <a:pt x="203187" y="83219"/>
                </a:lnTo>
                <a:lnTo>
                  <a:pt x="225288" y="52572"/>
                </a:lnTo>
                <a:lnTo>
                  <a:pt x="271397" y="52572"/>
                </a:lnTo>
                <a:lnTo>
                  <a:pt x="270854" y="51895"/>
                </a:lnTo>
                <a:lnTo>
                  <a:pt x="263225" y="45676"/>
                </a:lnTo>
                <a:lnTo>
                  <a:pt x="254576" y="41234"/>
                </a:lnTo>
                <a:lnTo>
                  <a:pt x="244930" y="38569"/>
                </a:lnTo>
                <a:lnTo>
                  <a:pt x="234308" y="37680"/>
                </a:lnTo>
                <a:close/>
              </a:path>
              <a:path w="520700" h="147955">
                <a:moveTo>
                  <a:pt x="271397" y="52572"/>
                </a:moveTo>
                <a:lnTo>
                  <a:pt x="243329" y="52572"/>
                </a:lnTo>
                <a:lnTo>
                  <a:pt x="250962" y="55956"/>
                </a:lnTo>
                <a:lnTo>
                  <a:pt x="256976" y="62725"/>
                </a:lnTo>
                <a:lnTo>
                  <a:pt x="266202" y="92735"/>
                </a:lnTo>
                <a:lnTo>
                  <a:pt x="265731" y="100794"/>
                </a:lnTo>
                <a:lnTo>
                  <a:pt x="243560" y="132897"/>
                </a:lnTo>
                <a:lnTo>
                  <a:pt x="271694" y="132897"/>
                </a:lnTo>
                <a:lnTo>
                  <a:pt x="285195" y="91155"/>
                </a:lnTo>
                <a:lnTo>
                  <a:pt x="284288" y="79309"/>
                </a:lnTo>
                <a:lnTo>
                  <a:pt x="281581" y="68817"/>
                </a:lnTo>
                <a:lnTo>
                  <a:pt x="277096" y="59679"/>
                </a:lnTo>
                <a:lnTo>
                  <a:pt x="271397" y="52572"/>
                </a:lnTo>
                <a:close/>
              </a:path>
              <a:path w="520700" h="147955">
                <a:moveTo>
                  <a:pt x="355742" y="37680"/>
                </a:moveTo>
                <a:lnTo>
                  <a:pt x="314686" y="57324"/>
                </a:lnTo>
                <a:lnTo>
                  <a:pt x="305318" y="92735"/>
                </a:lnTo>
                <a:lnTo>
                  <a:pt x="306222" y="105303"/>
                </a:lnTo>
                <a:lnTo>
                  <a:pt x="326923" y="139793"/>
                </a:lnTo>
                <a:lnTo>
                  <a:pt x="355742" y="147789"/>
                </a:lnTo>
                <a:lnTo>
                  <a:pt x="362721" y="147369"/>
                </a:lnTo>
                <a:lnTo>
                  <a:pt x="393128" y="132897"/>
                </a:lnTo>
                <a:lnTo>
                  <a:pt x="346721" y="132897"/>
                </a:lnTo>
                <a:lnTo>
                  <a:pt x="339320" y="129513"/>
                </a:lnTo>
                <a:lnTo>
                  <a:pt x="324054" y="92735"/>
                </a:lnTo>
                <a:lnTo>
                  <a:pt x="324621" y="83219"/>
                </a:lnTo>
                <a:lnTo>
                  <a:pt x="346721" y="52572"/>
                </a:lnTo>
                <a:lnTo>
                  <a:pt x="392830" y="52572"/>
                </a:lnTo>
                <a:lnTo>
                  <a:pt x="392288" y="51895"/>
                </a:lnTo>
                <a:lnTo>
                  <a:pt x="384658" y="45676"/>
                </a:lnTo>
                <a:lnTo>
                  <a:pt x="376010" y="41234"/>
                </a:lnTo>
                <a:lnTo>
                  <a:pt x="366364" y="38569"/>
                </a:lnTo>
                <a:lnTo>
                  <a:pt x="355742" y="37680"/>
                </a:lnTo>
                <a:close/>
              </a:path>
              <a:path w="520700" h="147955">
                <a:moveTo>
                  <a:pt x="392830" y="52572"/>
                </a:moveTo>
                <a:lnTo>
                  <a:pt x="364763" y="52572"/>
                </a:lnTo>
                <a:lnTo>
                  <a:pt x="372396" y="55956"/>
                </a:lnTo>
                <a:lnTo>
                  <a:pt x="378410" y="62725"/>
                </a:lnTo>
                <a:lnTo>
                  <a:pt x="387635" y="92735"/>
                </a:lnTo>
                <a:lnTo>
                  <a:pt x="387164" y="100794"/>
                </a:lnTo>
                <a:lnTo>
                  <a:pt x="364994" y="132897"/>
                </a:lnTo>
                <a:lnTo>
                  <a:pt x="393128" y="132897"/>
                </a:lnTo>
                <a:lnTo>
                  <a:pt x="406628" y="91155"/>
                </a:lnTo>
                <a:lnTo>
                  <a:pt x="405721" y="79309"/>
                </a:lnTo>
                <a:lnTo>
                  <a:pt x="403014" y="68817"/>
                </a:lnTo>
                <a:lnTo>
                  <a:pt x="398529" y="59679"/>
                </a:lnTo>
                <a:lnTo>
                  <a:pt x="392830" y="52572"/>
                </a:lnTo>
                <a:close/>
              </a:path>
              <a:path w="520700" h="147955">
                <a:moveTo>
                  <a:pt x="479257" y="37680"/>
                </a:moveTo>
                <a:lnTo>
                  <a:pt x="463760" y="37680"/>
                </a:lnTo>
                <a:lnTo>
                  <a:pt x="455664" y="39936"/>
                </a:lnTo>
                <a:lnTo>
                  <a:pt x="429874" y="70905"/>
                </a:lnTo>
                <a:lnTo>
                  <a:pt x="426752" y="92735"/>
                </a:lnTo>
                <a:lnTo>
                  <a:pt x="427138" y="100607"/>
                </a:lnTo>
                <a:lnTo>
                  <a:pt x="444540" y="136906"/>
                </a:lnTo>
                <a:lnTo>
                  <a:pt x="464685" y="147789"/>
                </a:lnTo>
                <a:lnTo>
                  <a:pt x="473475" y="147789"/>
                </a:lnTo>
                <a:lnTo>
                  <a:pt x="482759" y="146816"/>
                </a:lnTo>
                <a:lnTo>
                  <a:pt x="490851" y="143897"/>
                </a:lnTo>
                <a:lnTo>
                  <a:pt x="497772" y="139032"/>
                </a:lnTo>
                <a:lnTo>
                  <a:pt x="502970" y="132897"/>
                </a:lnTo>
                <a:lnTo>
                  <a:pt x="467230" y="132897"/>
                </a:lnTo>
                <a:lnTo>
                  <a:pt x="460290" y="129738"/>
                </a:lnTo>
                <a:lnTo>
                  <a:pt x="445718" y="92735"/>
                </a:lnTo>
                <a:lnTo>
                  <a:pt x="446239" y="82962"/>
                </a:lnTo>
                <a:lnTo>
                  <a:pt x="466073" y="52572"/>
                </a:lnTo>
                <a:lnTo>
                  <a:pt x="520660" y="52572"/>
                </a:lnTo>
                <a:lnTo>
                  <a:pt x="520660" y="52121"/>
                </a:lnTo>
                <a:lnTo>
                  <a:pt x="502387" y="52121"/>
                </a:lnTo>
                <a:lnTo>
                  <a:pt x="499149" y="47834"/>
                </a:lnTo>
                <a:lnTo>
                  <a:pt x="494986" y="44449"/>
                </a:lnTo>
                <a:lnTo>
                  <a:pt x="489897" y="41742"/>
                </a:lnTo>
                <a:lnTo>
                  <a:pt x="485040" y="39034"/>
                </a:lnTo>
                <a:lnTo>
                  <a:pt x="479257" y="37680"/>
                </a:lnTo>
                <a:close/>
              </a:path>
              <a:path w="520700" h="147955">
                <a:moveTo>
                  <a:pt x="520660" y="132220"/>
                </a:moveTo>
                <a:lnTo>
                  <a:pt x="503544" y="132220"/>
                </a:lnTo>
                <a:lnTo>
                  <a:pt x="503544" y="145307"/>
                </a:lnTo>
                <a:lnTo>
                  <a:pt x="520660" y="145307"/>
                </a:lnTo>
                <a:lnTo>
                  <a:pt x="520660" y="132220"/>
                </a:lnTo>
                <a:close/>
              </a:path>
              <a:path w="520700" h="147955">
                <a:moveTo>
                  <a:pt x="520660" y="52572"/>
                </a:moveTo>
                <a:lnTo>
                  <a:pt x="482495" y="52572"/>
                </a:lnTo>
                <a:lnTo>
                  <a:pt x="489666" y="55956"/>
                </a:lnTo>
                <a:lnTo>
                  <a:pt x="495217" y="62725"/>
                </a:lnTo>
                <a:lnTo>
                  <a:pt x="498994" y="68391"/>
                </a:lnTo>
                <a:lnTo>
                  <a:pt x="501665" y="75558"/>
                </a:lnTo>
                <a:lnTo>
                  <a:pt x="503251" y="84206"/>
                </a:lnTo>
                <a:lnTo>
                  <a:pt x="503775" y="94314"/>
                </a:lnTo>
                <a:lnTo>
                  <a:pt x="503255" y="103494"/>
                </a:lnTo>
                <a:lnTo>
                  <a:pt x="482958" y="132897"/>
                </a:lnTo>
                <a:lnTo>
                  <a:pt x="502970" y="132897"/>
                </a:lnTo>
                <a:lnTo>
                  <a:pt x="503544" y="132220"/>
                </a:lnTo>
                <a:lnTo>
                  <a:pt x="520660" y="132220"/>
                </a:lnTo>
                <a:lnTo>
                  <a:pt x="520660" y="52572"/>
                </a:lnTo>
                <a:close/>
              </a:path>
              <a:path w="520700" h="147955">
                <a:moveTo>
                  <a:pt x="520660" y="0"/>
                </a:moveTo>
                <a:lnTo>
                  <a:pt x="502387" y="0"/>
                </a:lnTo>
                <a:lnTo>
                  <a:pt x="502387" y="52121"/>
                </a:lnTo>
                <a:lnTo>
                  <a:pt x="520660" y="52121"/>
                </a:lnTo>
                <a:lnTo>
                  <a:pt x="5206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03198" y="1398781"/>
            <a:ext cx="1156970" cy="0"/>
          </a:xfrm>
          <a:custGeom>
            <a:avLst/>
            <a:gdLst/>
            <a:ahLst/>
            <a:cxnLst/>
            <a:rect l="l" t="t" r="r" b="b"/>
            <a:pathLst>
              <a:path w="1156970">
                <a:moveTo>
                  <a:pt x="0" y="0"/>
                </a:moveTo>
                <a:lnTo>
                  <a:pt x="1156510" y="0"/>
                </a:lnTo>
              </a:path>
            </a:pathLst>
          </a:custGeom>
          <a:ln w="169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96026" y="1483393"/>
            <a:ext cx="517525" cy="186055"/>
          </a:xfrm>
          <a:custGeom>
            <a:avLst/>
            <a:gdLst/>
            <a:ahLst/>
            <a:cxnLst/>
            <a:rect l="l" t="t" r="r" b="b"/>
            <a:pathLst>
              <a:path w="517525" h="186055">
                <a:moveTo>
                  <a:pt x="17810" y="111236"/>
                </a:moveTo>
                <a:lnTo>
                  <a:pt x="0" y="113944"/>
                </a:lnTo>
                <a:lnTo>
                  <a:pt x="1908" y="121732"/>
                </a:lnTo>
                <a:lnTo>
                  <a:pt x="4857" y="128525"/>
                </a:lnTo>
                <a:lnTo>
                  <a:pt x="46029" y="147789"/>
                </a:lnTo>
                <a:lnTo>
                  <a:pt x="54587" y="147789"/>
                </a:lnTo>
                <a:lnTo>
                  <a:pt x="82906" y="132897"/>
                </a:lnTo>
                <a:lnTo>
                  <a:pt x="37470" y="132897"/>
                </a:lnTo>
                <a:lnTo>
                  <a:pt x="30994" y="131092"/>
                </a:lnTo>
                <a:lnTo>
                  <a:pt x="26368" y="127482"/>
                </a:lnTo>
                <a:lnTo>
                  <a:pt x="21742" y="123646"/>
                </a:lnTo>
                <a:lnTo>
                  <a:pt x="18966" y="118231"/>
                </a:lnTo>
                <a:lnTo>
                  <a:pt x="17810" y="111236"/>
                </a:lnTo>
                <a:close/>
              </a:path>
              <a:path w="517525" h="186055">
                <a:moveTo>
                  <a:pt x="51117" y="37680"/>
                </a:moveTo>
                <a:lnTo>
                  <a:pt x="37008" y="37680"/>
                </a:lnTo>
                <a:lnTo>
                  <a:pt x="31688" y="38583"/>
                </a:lnTo>
                <a:lnTo>
                  <a:pt x="6245" y="55054"/>
                </a:lnTo>
                <a:lnTo>
                  <a:pt x="3932" y="59115"/>
                </a:lnTo>
                <a:lnTo>
                  <a:pt x="2775" y="63402"/>
                </a:lnTo>
                <a:lnTo>
                  <a:pt x="2775" y="73104"/>
                </a:lnTo>
                <a:lnTo>
                  <a:pt x="4163" y="78068"/>
                </a:lnTo>
                <a:lnTo>
                  <a:pt x="6939" y="82130"/>
                </a:lnTo>
                <a:lnTo>
                  <a:pt x="9714" y="86417"/>
                </a:lnTo>
                <a:lnTo>
                  <a:pt x="46491" y="100632"/>
                </a:lnTo>
                <a:lnTo>
                  <a:pt x="56437" y="103114"/>
                </a:lnTo>
                <a:lnTo>
                  <a:pt x="62682" y="105144"/>
                </a:lnTo>
                <a:lnTo>
                  <a:pt x="65227" y="106724"/>
                </a:lnTo>
                <a:lnTo>
                  <a:pt x="68927" y="108980"/>
                </a:lnTo>
                <a:lnTo>
                  <a:pt x="70547" y="112139"/>
                </a:lnTo>
                <a:lnTo>
                  <a:pt x="70547" y="120939"/>
                </a:lnTo>
                <a:lnTo>
                  <a:pt x="68696" y="124774"/>
                </a:lnTo>
                <a:lnTo>
                  <a:pt x="64533" y="128159"/>
                </a:lnTo>
                <a:lnTo>
                  <a:pt x="60369" y="131318"/>
                </a:lnTo>
                <a:lnTo>
                  <a:pt x="54355" y="132897"/>
                </a:lnTo>
                <a:lnTo>
                  <a:pt x="82906" y="132897"/>
                </a:lnTo>
                <a:lnTo>
                  <a:pt x="83962" y="131318"/>
                </a:lnTo>
                <a:lnTo>
                  <a:pt x="87663" y="126128"/>
                </a:lnTo>
                <a:lnTo>
                  <a:pt x="89282" y="120487"/>
                </a:lnTo>
                <a:lnTo>
                  <a:pt x="89282" y="108303"/>
                </a:lnTo>
                <a:lnTo>
                  <a:pt x="87894" y="103114"/>
                </a:lnTo>
                <a:lnTo>
                  <a:pt x="46029" y="81453"/>
                </a:lnTo>
                <a:lnTo>
                  <a:pt x="37008" y="79197"/>
                </a:lnTo>
                <a:lnTo>
                  <a:pt x="31457" y="77617"/>
                </a:lnTo>
                <a:lnTo>
                  <a:pt x="20585" y="68366"/>
                </a:lnTo>
                <a:lnTo>
                  <a:pt x="20585" y="62274"/>
                </a:lnTo>
                <a:lnTo>
                  <a:pt x="22204" y="59115"/>
                </a:lnTo>
                <a:lnTo>
                  <a:pt x="29606" y="53700"/>
                </a:lnTo>
                <a:lnTo>
                  <a:pt x="35389" y="52346"/>
                </a:lnTo>
                <a:lnTo>
                  <a:pt x="80107" y="52346"/>
                </a:lnTo>
                <a:lnTo>
                  <a:pt x="79105" y="50992"/>
                </a:lnTo>
                <a:lnTo>
                  <a:pt x="75867" y="46931"/>
                </a:lnTo>
                <a:lnTo>
                  <a:pt x="71241" y="43772"/>
                </a:lnTo>
                <a:lnTo>
                  <a:pt x="64764" y="41290"/>
                </a:lnTo>
                <a:lnTo>
                  <a:pt x="58519" y="39034"/>
                </a:lnTo>
                <a:lnTo>
                  <a:pt x="51117" y="37680"/>
                </a:lnTo>
                <a:close/>
              </a:path>
              <a:path w="517525" h="186055">
                <a:moveTo>
                  <a:pt x="80107" y="52346"/>
                </a:moveTo>
                <a:lnTo>
                  <a:pt x="51117" y="52346"/>
                </a:lnTo>
                <a:lnTo>
                  <a:pt x="56668" y="53926"/>
                </a:lnTo>
                <a:lnTo>
                  <a:pt x="60369" y="56859"/>
                </a:lnTo>
                <a:lnTo>
                  <a:pt x="64301" y="60018"/>
                </a:lnTo>
                <a:lnTo>
                  <a:pt x="66614" y="64305"/>
                </a:lnTo>
                <a:lnTo>
                  <a:pt x="67308" y="69494"/>
                </a:lnTo>
                <a:lnTo>
                  <a:pt x="85350" y="67012"/>
                </a:lnTo>
                <a:lnTo>
                  <a:pt x="84193" y="60469"/>
                </a:lnTo>
                <a:lnTo>
                  <a:pt x="82112" y="55054"/>
                </a:lnTo>
                <a:lnTo>
                  <a:pt x="80107" y="52346"/>
                </a:lnTo>
                <a:close/>
              </a:path>
              <a:path w="517525" h="186055">
                <a:moveTo>
                  <a:pt x="146645" y="0"/>
                </a:moveTo>
                <a:lnTo>
                  <a:pt x="128141" y="0"/>
                </a:lnTo>
                <a:lnTo>
                  <a:pt x="128141" y="145307"/>
                </a:lnTo>
                <a:lnTo>
                  <a:pt x="146645" y="145307"/>
                </a:lnTo>
                <a:lnTo>
                  <a:pt x="146645" y="0"/>
                </a:lnTo>
                <a:close/>
              </a:path>
              <a:path w="517525" h="186055">
                <a:moveTo>
                  <a:pt x="224825" y="37680"/>
                </a:moveTo>
                <a:lnTo>
                  <a:pt x="188511" y="52346"/>
                </a:lnTo>
                <a:lnTo>
                  <a:pt x="174401" y="93637"/>
                </a:lnTo>
                <a:lnTo>
                  <a:pt x="175272" y="105652"/>
                </a:lnTo>
                <a:lnTo>
                  <a:pt x="196057" y="139793"/>
                </a:lnTo>
                <a:lnTo>
                  <a:pt x="225982" y="147789"/>
                </a:lnTo>
                <a:lnTo>
                  <a:pt x="234923" y="147235"/>
                </a:lnTo>
                <a:lnTo>
                  <a:pt x="263332" y="132897"/>
                </a:lnTo>
                <a:lnTo>
                  <a:pt x="216961" y="132897"/>
                </a:lnTo>
                <a:lnTo>
                  <a:pt x="209328" y="129964"/>
                </a:lnTo>
                <a:lnTo>
                  <a:pt x="193368" y="97247"/>
                </a:lnTo>
                <a:lnTo>
                  <a:pt x="273861" y="97247"/>
                </a:lnTo>
                <a:lnTo>
                  <a:pt x="273861" y="92509"/>
                </a:lnTo>
                <a:lnTo>
                  <a:pt x="273206" y="82807"/>
                </a:lnTo>
                <a:lnTo>
                  <a:pt x="194524" y="82807"/>
                </a:lnTo>
                <a:lnTo>
                  <a:pt x="194987" y="73330"/>
                </a:lnTo>
                <a:lnTo>
                  <a:pt x="198225" y="65884"/>
                </a:lnTo>
                <a:lnTo>
                  <a:pt x="203777" y="60469"/>
                </a:lnTo>
                <a:lnTo>
                  <a:pt x="209559" y="55054"/>
                </a:lnTo>
                <a:lnTo>
                  <a:pt x="216729" y="52346"/>
                </a:lnTo>
                <a:lnTo>
                  <a:pt x="260387" y="52346"/>
                </a:lnTo>
                <a:lnTo>
                  <a:pt x="260214" y="52121"/>
                </a:lnTo>
                <a:lnTo>
                  <a:pt x="252928" y="45866"/>
                </a:lnTo>
                <a:lnTo>
                  <a:pt x="244601" y="41347"/>
                </a:lnTo>
                <a:lnTo>
                  <a:pt x="235234" y="38604"/>
                </a:lnTo>
                <a:lnTo>
                  <a:pt x="224825" y="37680"/>
                </a:lnTo>
                <a:close/>
              </a:path>
              <a:path w="517525" h="186055">
                <a:moveTo>
                  <a:pt x="254432" y="111462"/>
                </a:moveTo>
                <a:lnTo>
                  <a:pt x="251656" y="118908"/>
                </a:lnTo>
                <a:lnTo>
                  <a:pt x="247955" y="124323"/>
                </a:lnTo>
                <a:lnTo>
                  <a:pt x="243098" y="127708"/>
                </a:lnTo>
                <a:lnTo>
                  <a:pt x="238472" y="131318"/>
                </a:lnTo>
                <a:lnTo>
                  <a:pt x="232689" y="132897"/>
                </a:lnTo>
                <a:lnTo>
                  <a:pt x="263332" y="132897"/>
                </a:lnTo>
                <a:lnTo>
                  <a:pt x="267182" y="128018"/>
                </a:lnTo>
                <a:lnTo>
                  <a:pt x="270800" y="121281"/>
                </a:lnTo>
                <a:lnTo>
                  <a:pt x="273398" y="113718"/>
                </a:lnTo>
                <a:lnTo>
                  <a:pt x="254432" y="111462"/>
                </a:lnTo>
                <a:close/>
              </a:path>
              <a:path w="517525" h="186055">
                <a:moveTo>
                  <a:pt x="260387" y="52346"/>
                </a:moveTo>
                <a:lnTo>
                  <a:pt x="234308" y="52346"/>
                </a:lnTo>
                <a:lnTo>
                  <a:pt x="241941" y="55731"/>
                </a:lnTo>
                <a:lnTo>
                  <a:pt x="251656" y="67012"/>
                </a:lnTo>
                <a:lnTo>
                  <a:pt x="253969" y="73781"/>
                </a:lnTo>
                <a:lnTo>
                  <a:pt x="254663" y="82807"/>
                </a:lnTo>
                <a:lnTo>
                  <a:pt x="273206" y="82807"/>
                </a:lnTo>
                <a:lnTo>
                  <a:pt x="273030" y="80201"/>
                </a:lnTo>
                <a:lnTo>
                  <a:pt x="270507" y="69353"/>
                </a:lnTo>
                <a:lnTo>
                  <a:pt x="266250" y="59986"/>
                </a:lnTo>
                <a:lnTo>
                  <a:pt x="260387" y="52346"/>
                </a:lnTo>
                <a:close/>
              </a:path>
              <a:path w="517525" h="186055">
                <a:moveTo>
                  <a:pt x="346259" y="37680"/>
                </a:moveTo>
                <a:lnTo>
                  <a:pt x="309944" y="52346"/>
                </a:lnTo>
                <a:lnTo>
                  <a:pt x="295835" y="93637"/>
                </a:lnTo>
                <a:lnTo>
                  <a:pt x="296706" y="105652"/>
                </a:lnTo>
                <a:lnTo>
                  <a:pt x="317490" y="139793"/>
                </a:lnTo>
                <a:lnTo>
                  <a:pt x="347415" y="147789"/>
                </a:lnTo>
                <a:lnTo>
                  <a:pt x="356356" y="147235"/>
                </a:lnTo>
                <a:lnTo>
                  <a:pt x="384766" y="132897"/>
                </a:lnTo>
                <a:lnTo>
                  <a:pt x="338394" y="132897"/>
                </a:lnTo>
                <a:lnTo>
                  <a:pt x="330761" y="129964"/>
                </a:lnTo>
                <a:lnTo>
                  <a:pt x="314802" y="97247"/>
                </a:lnTo>
                <a:lnTo>
                  <a:pt x="395295" y="97247"/>
                </a:lnTo>
                <a:lnTo>
                  <a:pt x="395295" y="92509"/>
                </a:lnTo>
                <a:lnTo>
                  <a:pt x="394639" y="82807"/>
                </a:lnTo>
                <a:lnTo>
                  <a:pt x="315958" y="82807"/>
                </a:lnTo>
                <a:lnTo>
                  <a:pt x="316421" y="73330"/>
                </a:lnTo>
                <a:lnTo>
                  <a:pt x="319659" y="65884"/>
                </a:lnTo>
                <a:lnTo>
                  <a:pt x="325210" y="60469"/>
                </a:lnTo>
                <a:lnTo>
                  <a:pt x="330993" y="55054"/>
                </a:lnTo>
                <a:lnTo>
                  <a:pt x="338163" y="52346"/>
                </a:lnTo>
                <a:lnTo>
                  <a:pt x="381821" y="52346"/>
                </a:lnTo>
                <a:lnTo>
                  <a:pt x="381648" y="52121"/>
                </a:lnTo>
                <a:lnTo>
                  <a:pt x="374362" y="45866"/>
                </a:lnTo>
                <a:lnTo>
                  <a:pt x="366035" y="41347"/>
                </a:lnTo>
                <a:lnTo>
                  <a:pt x="356667" y="38604"/>
                </a:lnTo>
                <a:lnTo>
                  <a:pt x="346259" y="37680"/>
                </a:lnTo>
                <a:close/>
              </a:path>
              <a:path w="517525" h="186055">
                <a:moveTo>
                  <a:pt x="375865" y="111462"/>
                </a:moveTo>
                <a:lnTo>
                  <a:pt x="373090" y="118908"/>
                </a:lnTo>
                <a:lnTo>
                  <a:pt x="369389" y="124323"/>
                </a:lnTo>
                <a:lnTo>
                  <a:pt x="364531" y="127708"/>
                </a:lnTo>
                <a:lnTo>
                  <a:pt x="359905" y="131318"/>
                </a:lnTo>
                <a:lnTo>
                  <a:pt x="354123" y="132897"/>
                </a:lnTo>
                <a:lnTo>
                  <a:pt x="384766" y="132897"/>
                </a:lnTo>
                <a:lnTo>
                  <a:pt x="388616" y="128018"/>
                </a:lnTo>
                <a:lnTo>
                  <a:pt x="392233" y="121281"/>
                </a:lnTo>
                <a:lnTo>
                  <a:pt x="394832" y="113718"/>
                </a:lnTo>
                <a:lnTo>
                  <a:pt x="375865" y="111462"/>
                </a:lnTo>
                <a:close/>
              </a:path>
              <a:path w="517525" h="186055">
                <a:moveTo>
                  <a:pt x="381821" y="52346"/>
                </a:moveTo>
                <a:lnTo>
                  <a:pt x="355742" y="52346"/>
                </a:lnTo>
                <a:lnTo>
                  <a:pt x="363375" y="55731"/>
                </a:lnTo>
                <a:lnTo>
                  <a:pt x="373090" y="67012"/>
                </a:lnTo>
                <a:lnTo>
                  <a:pt x="375403" y="73781"/>
                </a:lnTo>
                <a:lnTo>
                  <a:pt x="376097" y="82807"/>
                </a:lnTo>
                <a:lnTo>
                  <a:pt x="394639" y="82807"/>
                </a:lnTo>
                <a:lnTo>
                  <a:pt x="394463" y="80201"/>
                </a:lnTo>
                <a:lnTo>
                  <a:pt x="391941" y="69353"/>
                </a:lnTo>
                <a:lnTo>
                  <a:pt x="387683" y="59986"/>
                </a:lnTo>
                <a:lnTo>
                  <a:pt x="381821" y="52346"/>
                </a:lnTo>
                <a:close/>
              </a:path>
              <a:path w="517525" h="186055">
                <a:moveTo>
                  <a:pt x="440167" y="40162"/>
                </a:moveTo>
                <a:lnTo>
                  <a:pt x="423513" y="40162"/>
                </a:lnTo>
                <a:lnTo>
                  <a:pt x="423513" y="185921"/>
                </a:lnTo>
                <a:lnTo>
                  <a:pt x="441786" y="185921"/>
                </a:lnTo>
                <a:lnTo>
                  <a:pt x="441786" y="134477"/>
                </a:lnTo>
                <a:lnTo>
                  <a:pt x="502062" y="134477"/>
                </a:lnTo>
                <a:lnTo>
                  <a:pt x="503687" y="132897"/>
                </a:lnTo>
                <a:lnTo>
                  <a:pt x="460984" y="132897"/>
                </a:lnTo>
                <a:lnTo>
                  <a:pt x="454045" y="129738"/>
                </a:lnTo>
                <a:lnTo>
                  <a:pt x="440167" y="93411"/>
                </a:lnTo>
                <a:lnTo>
                  <a:pt x="440727" y="83755"/>
                </a:lnTo>
                <a:lnTo>
                  <a:pt x="458209" y="53700"/>
                </a:lnTo>
                <a:lnTo>
                  <a:pt x="440167" y="53700"/>
                </a:lnTo>
                <a:lnTo>
                  <a:pt x="440167" y="40162"/>
                </a:lnTo>
                <a:close/>
              </a:path>
              <a:path w="517525" h="186055">
                <a:moveTo>
                  <a:pt x="502062" y="134477"/>
                </a:moveTo>
                <a:lnTo>
                  <a:pt x="441786" y="134477"/>
                </a:lnTo>
                <a:lnTo>
                  <a:pt x="444793" y="138312"/>
                </a:lnTo>
                <a:lnTo>
                  <a:pt x="448725" y="141471"/>
                </a:lnTo>
                <a:lnTo>
                  <a:pt x="458440" y="146435"/>
                </a:lnTo>
                <a:lnTo>
                  <a:pt x="463991" y="147789"/>
                </a:lnTo>
                <a:lnTo>
                  <a:pt x="478563" y="147789"/>
                </a:lnTo>
                <a:lnTo>
                  <a:pt x="486428" y="145533"/>
                </a:lnTo>
                <a:lnTo>
                  <a:pt x="494061" y="140794"/>
                </a:lnTo>
                <a:lnTo>
                  <a:pt x="499435" y="137029"/>
                </a:lnTo>
                <a:lnTo>
                  <a:pt x="502062" y="134477"/>
                </a:lnTo>
                <a:close/>
              </a:path>
              <a:path w="517525" h="186055">
                <a:moveTo>
                  <a:pt x="505187" y="51895"/>
                </a:moveTo>
                <a:lnTo>
                  <a:pt x="477638" y="51895"/>
                </a:lnTo>
                <a:lnTo>
                  <a:pt x="484346" y="55054"/>
                </a:lnTo>
                <a:lnTo>
                  <a:pt x="489897" y="61597"/>
                </a:lnTo>
                <a:lnTo>
                  <a:pt x="493674" y="67270"/>
                </a:lnTo>
                <a:lnTo>
                  <a:pt x="496345" y="74148"/>
                </a:lnTo>
                <a:lnTo>
                  <a:pt x="497931" y="82253"/>
                </a:lnTo>
                <a:lnTo>
                  <a:pt x="498455" y="91606"/>
                </a:lnTo>
                <a:lnTo>
                  <a:pt x="497895" y="101552"/>
                </a:lnTo>
                <a:lnTo>
                  <a:pt x="476944" y="132897"/>
                </a:lnTo>
                <a:lnTo>
                  <a:pt x="503687" y="132897"/>
                </a:lnTo>
                <a:lnTo>
                  <a:pt x="517124" y="93411"/>
                </a:lnTo>
                <a:lnTo>
                  <a:pt x="517170" y="91606"/>
                </a:lnTo>
                <a:lnTo>
                  <a:pt x="516847" y="84612"/>
                </a:lnTo>
                <a:lnTo>
                  <a:pt x="515832" y="77504"/>
                </a:lnTo>
                <a:lnTo>
                  <a:pt x="514166" y="70735"/>
                </a:lnTo>
                <a:lnTo>
                  <a:pt x="511871" y="64305"/>
                </a:lnTo>
                <a:lnTo>
                  <a:pt x="508170" y="55731"/>
                </a:lnTo>
                <a:lnTo>
                  <a:pt x="505187" y="51895"/>
                </a:lnTo>
                <a:close/>
              </a:path>
              <a:path w="517525" h="186055">
                <a:moveTo>
                  <a:pt x="480645" y="37680"/>
                </a:moveTo>
                <a:lnTo>
                  <a:pt x="464454" y="37680"/>
                </a:lnTo>
                <a:lnTo>
                  <a:pt x="458440" y="39034"/>
                </a:lnTo>
                <a:lnTo>
                  <a:pt x="453583" y="41742"/>
                </a:lnTo>
                <a:lnTo>
                  <a:pt x="448494" y="44449"/>
                </a:lnTo>
                <a:lnTo>
                  <a:pt x="444099" y="48285"/>
                </a:lnTo>
                <a:lnTo>
                  <a:pt x="440167" y="53700"/>
                </a:lnTo>
                <a:lnTo>
                  <a:pt x="458209" y="53700"/>
                </a:lnTo>
                <a:lnTo>
                  <a:pt x="461910" y="51895"/>
                </a:lnTo>
                <a:lnTo>
                  <a:pt x="505187" y="51895"/>
                </a:lnTo>
                <a:lnTo>
                  <a:pt x="503081" y="49187"/>
                </a:lnTo>
                <a:lnTo>
                  <a:pt x="495911" y="44675"/>
                </a:lnTo>
                <a:lnTo>
                  <a:pt x="488972" y="40162"/>
                </a:lnTo>
                <a:lnTo>
                  <a:pt x="480645" y="37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07757" y="1827483"/>
            <a:ext cx="2110399" cy="150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06832" y="2188518"/>
            <a:ext cx="1249493" cy="190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13539" y="2551899"/>
            <a:ext cx="117270" cy="1454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07757" y="2910542"/>
            <a:ext cx="2110399" cy="1501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06832" y="3271554"/>
            <a:ext cx="1249493" cy="1906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13539" y="3634936"/>
            <a:ext cx="117270" cy="1454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16365" y="1829965"/>
            <a:ext cx="517525" cy="186055"/>
          </a:xfrm>
          <a:custGeom>
            <a:avLst/>
            <a:gdLst/>
            <a:ahLst/>
            <a:cxnLst/>
            <a:rect l="l" t="t" r="r" b="b"/>
            <a:pathLst>
              <a:path w="517525" h="186055">
                <a:moveTo>
                  <a:pt x="17879" y="111236"/>
                </a:moveTo>
                <a:lnTo>
                  <a:pt x="0" y="113944"/>
                </a:lnTo>
                <a:lnTo>
                  <a:pt x="1991" y="121732"/>
                </a:lnTo>
                <a:lnTo>
                  <a:pt x="4981" y="128525"/>
                </a:lnTo>
                <a:lnTo>
                  <a:pt x="46075" y="147789"/>
                </a:lnTo>
                <a:lnTo>
                  <a:pt x="54564" y="147789"/>
                </a:lnTo>
                <a:lnTo>
                  <a:pt x="62173" y="146209"/>
                </a:lnTo>
                <a:lnTo>
                  <a:pt x="75543" y="140343"/>
                </a:lnTo>
                <a:lnTo>
                  <a:pt x="80631" y="136507"/>
                </a:lnTo>
                <a:lnTo>
                  <a:pt x="82991" y="132897"/>
                </a:lnTo>
                <a:lnTo>
                  <a:pt x="37586" y="132897"/>
                </a:lnTo>
                <a:lnTo>
                  <a:pt x="31040" y="131092"/>
                </a:lnTo>
                <a:lnTo>
                  <a:pt x="26437" y="127256"/>
                </a:lnTo>
                <a:lnTo>
                  <a:pt x="21811" y="123646"/>
                </a:lnTo>
                <a:lnTo>
                  <a:pt x="18966" y="118231"/>
                </a:lnTo>
                <a:lnTo>
                  <a:pt x="17879" y="111236"/>
                </a:lnTo>
                <a:close/>
              </a:path>
              <a:path w="517525" h="186055">
                <a:moveTo>
                  <a:pt x="51140" y="37680"/>
                </a:moveTo>
                <a:lnTo>
                  <a:pt x="37054" y="37680"/>
                </a:lnTo>
                <a:lnTo>
                  <a:pt x="31711" y="38357"/>
                </a:lnTo>
                <a:lnTo>
                  <a:pt x="26831" y="39936"/>
                </a:lnTo>
                <a:lnTo>
                  <a:pt x="21950" y="41290"/>
                </a:lnTo>
                <a:lnTo>
                  <a:pt x="2983" y="63177"/>
                </a:lnTo>
                <a:lnTo>
                  <a:pt x="2983" y="73104"/>
                </a:lnTo>
                <a:lnTo>
                  <a:pt x="37371" y="98213"/>
                </a:lnTo>
                <a:lnTo>
                  <a:pt x="56553" y="103114"/>
                </a:lnTo>
                <a:lnTo>
                  <a:pt x="62798" y="105144"/>
                </a:lnTo>
                <a:lnTo>
                  <a:pt x="68927" y="108980"/>
                </a:lnTo>
                <a:lnTo>
                  <a:pt x="70755" y="112139"/>
                </a:lnTo>
                <a:lnTo>
                  <a:pt x="70755" y="120939"/>
                </a:lnTo>
                <a:lnTo>
                  <a:pt x="68719" y="124774"/>
                </a:lnTo>
                <a:lnTo>
                  <a:pt x="64648" y="127933"/>
                </a:lnTo>
                <a:lnTo>
                  <a:pt x="60577" y="131318"/>
                </a:lnTo>
                <a:lnTo>
                  <a:pt x="54402" y="132897"/>
                </a:lnTo>
                <a:lnTo>
                  <a:pt x="82991" y="132897"/>
                </a:lnTo>
                <a:lnTo>
                  <a:pt x="84170" y="131092"/>
                </a:lnTo>
                <a:lnTo>
                  <a:pt x="87686" y="125903"/>
                </a:lnTo>
                <a:lnTo>
                  <a:pt x="89444" y="120487"/>
                </a:lnTo>
                <a:lnTo>
                  <a:pt x="89444" y="108303"/>
                </a:lnTo>
                <a:lnTo>
                  <a:pt x="55092" y="83900"/>
                </a:lnTo>
                <a:lnTo>
                  <a:pt x="31618" y="77617"/>
                </a:lnTo>
                <a:lnTo>
                  <a:pt x="29814" y="76940"/>
                </a:lnTo>
                <a:lnTo>
                  <a:pt x="20609" y="68366"/>
                </a:lnTo>
                <a:lnTo>
                  <a:pt x="20609" y="62274"/>
                </a:lnTo>
                <a:lnTo>
                  <a:pt x="22413" y="59115"/>
                </a:lnTo>
                <a:lnTo>
                  <a:pt x="29629" y="53700"/>
                </a:lnTo>
                <a:lnTo>
                  <a:pt x="35597" y="52346"/>
                </a:lnTo>
                <a:lnTo>
                  <a:pt x="80176" y="52346"/>
                </a:lnTo>
                <a:lnTo>
                  <a:pt x="76075" y="46931"/>
                </a:lnTo>
                <a:lnTo>
                  <a:pt x="71333" y="43772"/>
                </a:lnTo>
                <a:lnTo>
                  <a:pt x="58496" y="38808"/>
                </a:lnTo>
                <a:lnTo>
                  <a:pt x="51140" y="37680"/>
                </a:lnTo>
                <a:close/>
              </a:path>
              <a:path w="517525" h="186055">
                <a:moveTo>
                  <a:pt x="80176" y="52346"/>
                </a:moveTo>
                <a:lnTo>
                  <a:pt x="51140" y="52346"/>
                </a:lnTo>
                <a:lnTo>
                  <a:pt x="56692" y="53700"/>
                </a:lnTo>
                <a:lnTo>
                  <a:pt x="64463" y="60018"/>
                </a:lnTo>
                <a:lnTo>
                  <a:pt x="66776" y="64079"/>
                </a:lnTo>
                <a:lnTo>
                  <a:pt x="67493" y="69494"/>
                </a:lnTo>
                <a:lnTo>
                  <a:pt x="85373" y="67012"/>
                </a:lnTo>
                <a:lnTo>
                  <a:pt x="84309" y="60469"/>
                </a:lnTo>
                <a:lnTo>
                  <a:pt x="82227" y="55054"/>
                </a:lnTo>
                <a:lnTo>
                  <a:pt x="80176" y="52346"/>
                </a:lnTo>
                <a:close/>
              </a:path>
              <a:path w="517525" h="186055">
                <a:moveTo>
                  <a:pt x="146645" y="0"/>
                </a:moveTo>
                <a:lnTo>
                  <a:pt x="128210" y="0"/>
                </a:lnTo>
                <a:lnTo>
                  <a:pt x="128210" y="145307"/>
                </a:lnTo>
                <a:lnTo>
                  <a:pt x="146645" y="145307"/>
                </a:lnTo>
                <a:lnTo>
                  <a:pt x="146645" y="0"/>
                </a:lnTo>
                <a:close/>
              </a:path>
              <a:path w="517525" h="186055">
                <a:moveTo>
                  <a:pt x="224987" y="37680"/>
                </a:moveTo>
                <a:lnTo>
                  <a:pt x="188649" y="52346"/>
                </a:lnTo>
                <a:lnTo>
                  <a:pt x="174563" y="93411"/>
                </a:lnTo>
                <a:lnTo>
                  <a:pt x="175435" y="105553"/>
                </a:lnTo>
                <a:lnTo>
                  <a:pt x="196100" y="139698"/>
                </a:lnTo>
                <a:lnTo>
                  <a:pt x="226051" y="147789"/>
                </a:lnTo>
                <a:lnTo>
                  <a:pt x="235007" y="147204"/>
                </a:lnTo>
                <a:lnTo>
                  <a:pt x="263219" y="132897"/>
                </a:lnTo>
                <a:lnTo>
                  <a:pt x="217030" y="132897"/>
                </a:lnTo>
                <a:lnTo>
                  <a:pt x="209536" y="129964"/>
                </a:lnTo>
                <a:lnTo>
                  <a:pt x="193530" y="97247"/>
                </a:lnTo>
                <a:lnTo>
                  <a:pt x="274046" y="97247"/>
                </a:lnTo>
                <a:lnTo>
                  <a:pt x="274046" y="92509"/>
                </a:lnTo>
                <a:lnTo>
                  <a:pt x="273355" y="82581"/>
                </a:lnTo>
                <a:lnTo>
                  <a:pt x="194617" y="82581"/>
                </a:lnTo>
                <a:lnTo>
                  <a:pt x="195172" y="73330"/>
                </a:lnTo>
                <a:lnTo>
                  <a:pt x="198272" y="65884"/>
                </a:lnTo>
                <a:lnTo>
                  <a:pt x="209652" y="55054"/>
                </a:lnTo>
                <a:lnTo>
                  <a:pt x="216753" y="52346"/>
                </a:lnTo>
                <a:lnTo>
                  <a:pt x="260736" y="52346"/>
                </a:lnTo>
                <a:lnTo>
                  <a:pt x="260399" y="51895"/>
                </a:lnTo>
                <a:lnTo>
                  <a:pt x="253025" y="45676"/>
                </a:lnTo>
                <a:lnTo>
                  <a:pt x="244671" y="41234"/>
                </a:lnTo>
                <a:lnTo>
                  <a:pt x="235328" y="38569"/>
                </a:lnTo>
                <a:lnTo>
                  <a:pt x="224987" y="37680"/>
                </a:lnTo>
                <a:close/>
              </a:path>
              <a:path w="517525" h="186055">
                <a:moveTo>
                  <a:pt x="254617" y="111462"/>
                </a:moveTo>
                <a:lnTo>
                  <a:pt x="251818" y="118908"/>
                </a:lnTo>
                <a:lnTo>
                  <a:pt x="248071" y="124323"/>
                </a:lnTo>
                <a:lnTo>
                  <a:pt x="238495" y="131092"/>
                </a:lnTo>
                <a:lnTo>
                  <a:pt x="232759" y="132897"/>
                </a:lnTo>
                <a:lnTo>
                  <a:pt x="263219" y="132897"/>
                </a:lnTo>
                <a:lnTo>
                  <a:pt x="267165" y="127933"/>
                </a:lnTo>
                <a:lnTo>
                  <a:pt x="270851" y="121249"/>
                </a:lnTo>
                <a:lnTo>
                  <a:pt x="273583" y="113718"/>
                </a:lnTo>
                <a:lnTo>
                  <a:pt x="254617" y="111462"/>
                </a:lnTo>
                <a:close/>
              </a:path>
              <a:path w="517525" h="186055">
                <a:moveTo>
                  <a:pt x="260736" y="52346"/>
                </a:moveTo>
                <a:lnTo>
                  <a:pt x="234470" y="52346"/>
                </a:lnTo>
                <a:lnTo>
                  <a:pt x="242057" y="55731"/>
                </a:lnTo>
                <a:lnTo>
                  <a:pt x="248025" y="62500"/>
                </a:lnTo>
                <a:lnTo>
                  <a:pt x="251818" y="67012"/>
                </a:lnTo>
                <a:lnTo>
                  <a:pt x="254154" y="73781"/>
                </a:lnTo>
                <a:lnTo>
                  <a:pt x="254848" y="82581"/>
                </a:lnTo>
                <a:lnTo>
                  <a:pt x="273355" y="82581"/>
                </a:lnTo>
                <a:lnTo>
                  <a:pt x="273182" y="80103"/>
                </a:lnTo>
                <a:lnTo>
                  <a:pt x="270605" y="69241"/>
                </a:lnTo>
                <a:lnTo>
                  <a:pt x="266337" y="59859"/>
                </a:lnTo>
                <a:lnTo>
                  <a:pt x="260736" y="52346"/>
                </a:lnTo>
                <a:close/>
              </a:path>
              <a:path w="517525" h="186055">
                <a:moveTo>
                  <a:pt x="346444" y="37680"/>
                </a:moveTo>
                <a:lnTo>
                  <a:pt x="310129" y="52346"/>
                </a:lnTo>
                <a:lnTo>
                  <a:pt x="296020" y="93411"/>
                </a:lnTo>
                <a:lnTo>
                  <a:pt x="296887" y="105553"/>
                </a:lnTo>
                <a:lnTo>
                  <a:pt x="317480" y="139698"/>
                </a:lnTo>
                <a:lnTo>
                  <a:pt x="347600" y="147789"/>
                </a:lnTo>
                <a:lnTo>
                  <a:pt x="356440" y="147204"/>
                </a:lnTo>
                <a:lnTo>
                  <a:pt x="384653" y="132897"/>
                </a:lnTo>
                <a:lnTo>
                  <a:pt x="338348" y="132897"/>
                </a:lnTo>
                <a:lnTo>
                  <a:pt x="330946" y="129964"/>
                </a:lnTo>
                <a:lnTo>
                  <a:pt x="314987" y="97247"/>
                </a:lnTo>
                <a:lnTo>
                  <a:pt x="395480" y="97247"/>
                </a:lnTo>
                <a:lnTo>
                  <a:pt x="395480" y="92509"/>
                </a:lnTo>
                <a:lnTo>
                  <a:pt x="394788" y="82581"/>
                </a:lnTo>
                <a:lnTo>
                  <a:pt x="316143" y="82581"/>
                </a:lnTo>
                <a:lnTo>
                  <a:pt x="316606" y="73330"/>
                </a:lnTo>
                <a:lnTo>
                  <a:pt x="319613" y="65884"/>
                </a:lnTo>
                <a:lnTo>
                  <a:pt x="331178" y="55054"/>
                </a:lnTo>
                <a:lnTo>
                  <a:pt x="338117" y="52346"/>
                </a:lnTo>
                <a:lnTo>
                  <a:pt x="382169" y="52346"/>
                </a:lnTo>
                <a:lnTo>
                  <a:pt x="381833" y="51895"/>
                </a:lnTo>
                <a:lnTo>
                  <a:pt x="374417" y="45676"/>
                </a:lnTo>
                <a:lnTo>
                  <a:pt x="366046" y="41234"/>
                </a:lnTo>
                <a:lnTo>
                  <a:pt x="356722" y="38569"/>
                </a:lnTo>
                <a:lnTo>
                  <a:pt x="346444" y="37680"/>
                </a:lnTo>
                <a:close/>
              </a:path>
              <a:path w="517525" h="186055">
                <a:moveTo>
                  <a:pt x="376050" y="111462"/>
                </a:moveTo>
                <a:lnTo>
                  <a:pt x="373275" y="118908"/>
                </a:lnTo>
                <a:lnTo>
                  <a:pt x="369574" y="124323"/>
                </a:lnTo>
                <a:lnTo>
                  <a:pt x="359859" y="131092"/>
                </a:lnTo>
                <a:lnTo>
                  <a:pt x="354077" y="132897"/>
                </a:lnTo>
                <a:lnTo>
                  <a:pt x="384653" y="132897"/>
                </a:lnTo>
                <a:lnTo>
                  <a:pt x="388598" y="127933"/>
                </a:lnTo>
                <a:lnTo>
                  <a:pt x="392285" y="121249"/>
                </a:lnTo>
                <a:lnTo>
                  <a:pt x="395017" y="113718"/>
                </a:lnTo>
                <a:lnTo>
                  <a:pt x="376050" y="111462"/>
                </a:lnTo>
                <a:close/>
              </a:path>
              <a:path w="517525" h="186055">
                <a:moveTo>
                  <a:pt x="382169" y="52346"/>
                </a:moveTo>
                <a:lnTo>
                  <a:pt x="355927" y="52346"/>
                </a:lnTo>
                <a:lnTo>
                  <a:pt x="363560" y="55731"/>
                </a:lnTo>
                <a:lnTo>
                  <a:pt x="369343" y="62500"/>
                </a:lnTo>
                <a:lnTo>
                  <a:pt x="373275" y="67012"/>
                </a:lnTo>
                <a:lnTo>
                  <a:pt x="375588" y="73781"/>
                </a:lnTo>
                <a:lnTo>
                  <a:pt x="376282" y="82581"/>
                </a:lnTo>
                <a:lnTo>
                  <a:pt x="394788" y="82581"/>
                </a:lnTo>
                <a:lnTo>
                  <a:pt x="394616" y="80103"/>
                </a:lnTo>
                <a:lnTo>
                  <a:pt x="392039" y="69241"/>
                </a:lnTo>
                <a:lnTo>
                  <a:pt x="387771" y="59859"/>
                </a:lnTo>
                <a:lnTo>
                  <a:pt x="382169" y="52346"/>
                </a:lnTo>
                <a:close/>
              </a:path>
              <a:path w="517525" h="186055">
                <a:moveTo>
                  <a:pt x="440121" y="40162"/>
                </a:moveTo>
                <a:lnTo>
                  <a:pt x="423698" y="40162"/>
                </a:lnTo>
                <a:lnTo>
                  <a:pt x="423698" y="185695"/>
                </a:lnTo>
                <a:lnTo>
                  <a:pt x="441740" y="185695"/>
                </a:lnTo>
                <a:lnTo>
                  <a:pt x="441740" y="134477"/>
                </a:lnTo>
                <a:lnTo>
                  <a:pt x="502074" y="134477"/>
                </a:lnTo>
                <a:lnTo>
                  <a:pt x="503676" y="132897"/>
                </a:lnTo>
                <a:lnTo>
                  <a:pt x="460938" y="132897"/>
                </a:lnTo>
                <a:lnTo>
                  <a:pt x="454230" y="129738"/>
                </a:lnTo>
                <a:lnTo>
                  <a:pt x="440121" y="93186"/>
                </a:lnTo>
                <a:lnTo>
                  <a:pt x="440685" y="83628"/>
                </a:lnTo>
                <a:lnTo>
                  <a:pt x="458090" y="53700"/>
                </a:lnTo>
                <a:lnTo>
                  <a:pt x="440121" y="53700"/>
                </a:lnTo>
                <a:lnTo>
                  <a:pt x="440121" y="40162"/>
                </a:lnTo>
                <a:close/>
              </a:path>
              <a:path w="517525" h="186055">
                <a:moveTo>
                  <a:pt x="502074" y="134477"/>
                </a:moveTo>
                <a:lnTo>
                  <a:pt x="441740" y="134477"/>
                </a:lnTo>
                <a:lnTo>
                  <a:pt x="444978" y="138312"/>
                </a:lnTo>
                <a:lnTo>
                  <a:pt x="448910" y="141246"/>
                </a:lnTo>
                <a:lnTo>
                  <a:pt x="453768" y="143953"/>
                </a:lnTo>
                <a:lnTo>
                  <a:pt x="458625" y="146435"/>
                </a:lnTo>
                <a:lnTo>
                  <a:pt x="464176" y="147789"/>
                </a:lnTo>
                <a:lnTo>
                  <a:pt x="478517" y="147789"/>
                </a:lnTo>
                <a:lnTo>
                  <a:pt x="486613" y="145533"/>
                </a:lnTo>
                <a:lnTo>
                  <a:pt x="494246" y="140794"/>
                </a:lnTo>
                <a:lnTo>
                  <a:pt x="499490" y="137026"/>
                </a:lnTo>
                <a:lnTo>
                  <a:pt x="502074" y="134477"/>
                </a:lnTo>
                <a:close/>
              </a:path>
              <a:path w="517525" h="186055">
                <a:moveTo>
                  <a:pt x="505053" y="51669"/>
                </a:moveTo>
                <a:lnTo>
                  <a:pt x="477592" y="51669"/>
                </a:lnTo>
                <a:lnTo>
                  <a:pt x="484531" y="55054"/>
                </a:lnTo>
                <a:lnTo>
                  <a:pt x="490082" y="61597"/>
                </a:lnTo>
                <a:lnTo>
                  <a:pt x="493725" y="67270"/>
                </a:lnTo>
                <a:lnTo>
                  <a:pt x="496327" y="74148"/>
                </a:lnTo>
                <a:lnTo>
                  <a:pt x="497889" y="82253"/>
                </a:lnTo>
                <a:lnTo>
                  <a:pt x="498409" y="91606"/>
                </a:lnTo>
                <a:lnTo>
                  <a:pt x="497885" y="101552"/>
                </a:lnTo>
                <a:lnTo>
                  <a:pt x="477129" y="132897"/>
                </a:lnTo>
                <a:lnTo>
                  <a:pt x="503676" y="132897"/>
                </a:lnTo>
                <a:lnTo>
                  <a:pt x="517085" y="93186"/>
                </a:lnTo>
                <a:lnTo>
                  <a:pt x="517135" y="91606"/>
                </a:lnTo>
                <a:lnTo>
                  <a:pt x="516834" y="84513"/>
                </a:lnTo>
                <a:lnTo>
                  <a:pt x="515872" y="77448"/>
                </a:lnTo>
                <a:lnTo>
                  <a:pt x="514217" y="70637"/>
                </a:lnTo>
                <a:lnTo>
                  <a:pt x="511825" y="64079"/>
                </a:lnTo>
                <a:lnTo>
                  <a:pt x="508355" y="55731"/>
                </a:lnTo>
                <a:lnTo>
                  <a:pt x="505053" y="51669"/>
                </a:lnTo>
                <a:close/>
              </a:path>
              <a:path w="517525" h="186055">
                <a:moveTo>
                  <a:pt x="471578" y="37680"/>
                </a:moveTo>
                <a:lnTo>
                  <a:pt x="464639" y="37680"/>
                </a:lnTo>
                <a:lnTo>
                  <a:pt x="458625" y="39034"/>
                </a:lnTo>
                <a:lnTo>
                  <a:pt x="453536" y="41742"/>
                </a:lnTo>
                <a:lnTo>
                  <a:pt x="448679" y="44223"/>
                </a:lnTo>
                <a:lnTo>
                  <a:pt x="444284" y="48285"/>
                </a:lnTo>
                <a:lnTo>
                  <a:pt x="440121" y="53700"/>
                </a:lnTo>
                <a:lnTo>
                  <a:pt x="458090" y="53700"/>
                </a:lnTo>
                <a:lnTo>
                  <a:pt x="461863" y="51669"/>
                </a:lnTo>
                <a:lnTo>
                  <a:pt x="505053" y="51669"/>
                </a:lnTo>
                <a:lnTo>
                  <a:pt x="478304" y="38107"/>
                </a:lnTo>
                <a:lnTo>
                  <a:pt x="471578" y="37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23674" y="2912911"/>
            <a:ext cx="521334" cy="147955"/>
          </a:xfrm>
          <a:custGeom>
            <a:avLst/>
            <a:gdLst/>
            <a:ahLst/>
            <a:cxnLst/>
            <a:rect l="l" t="t" r="r" b="b"/>
            <a:pathLst>
              <a:path w="521335" h="147955">
                <a:moveTo>
                  <a:pt x="16283" y="40185"/>
                </a:moveTo>
                <a:lnTo>
                  <a:pt x="0" y="40185"/>
                </a:lnTo>
                <a:lnTo>
                  <a:pt x="0" y="145420"/>
                </a:lnTo>
                <a:lnTo>
                  <a:pt x="18180" y="145420"/>
                </a:lnTo>
                <a:lnTo>
                  <a:pt x="18180" y="81182"/>
                </a:lnTo>
                <a:lnTo>
                  <a:pt x="19174" y="73872"/>
                </a:lnTo>
                <a:lnTo>
                  <a:pt x="23130" y="63628"/>
                </a:lnTo>
                <a:lnTo>
                  <a:pt x="26299" y="59770"/>
                </a:lnTo>
                <a:lnTo>
                  <a:pt x="34087" y="55009"/>
                </a:lnTo>
                <a:lnTo>
                  <a:pt x="16283" y="55009"/>
                </a:lnTo>
                <a:lnTo>
                  <a:pt x="16283" y="40185"/>
                </a:lnTo>
                <a:close/>
              </a:path>
              <a:path w="521335" h="147955">
                <a:moveTo>
                  <a:pt x="78434" y="53159"/>
                </a:moveTo>
                <a:lnTo>
                  <a:pt x="51695" y="53159"/>
                </a:lnTo>
                <a:lnTo>
                  <a:pt x="56530" y="55144"/>
                </a:lnTo>
                <a:lnTo>
                  <a:pt x="62497" y="63064"/>
                </a:lnTo>
                <a:lnTo>
                  <a:pt x="63978" y="69021"/>
                </a:lnTo>
                <a:lnTo>
                  <a:pt x="63978" y="145420"/>
                </a:lnTo>
                <a:lnTo>
                  <a:pt x="82412" y="145420"/>
                </a:lnTo>
                <a:lnTo>
                  <a:pt x="82469" y="73240"/>
                </a:lnTo>
                <a:lnTo>
                  <a:pt x="84887" y="65501"/>
                </a:lnTo>
                <a:lnTo>
                  <a:pt x="94379" y="56069"/>
                </a:lnTo>
                <a:lnTo>
                  <a:pt x="79429" y="56069"/>
                </a:lnTo>
                <a:lnTo>
                  <a:pt x="78434" y="53159"/>
                </a:lnTo>
                <a:close/>
              </a:path>
              <a:path w="521335" h="147955">
                <a:moveTo>
                  <a:pt x="142119" y="53159"/>
                </a:moveTo>
                <a:lnTo>
                  <a:pt x="113037" y="53159"/>
                </a:lnTo>
                <a:lnTo>
                  <a:pt x="116738" y="54129"/>
                </a:lnTo>
                <a:lnTo>
                  <a:pt x="122890" y="57987"/>
                </a:lnTo>
                <a:lnTo>
                  <a:pt x="125018" y="60559"/>
                </a:lnTo>
                <a:lnTo>
                  <a:pt x="126198" y="63718"/>
                </a:lnTo>
                <a:lnTo>
                  <a:pt x="127354" y="66900"/>
                </a:lnTo>
                <a:lnTo>
                  <a:pt x="127956" y="72021"/>
                </a:lnTo>
                <a:lnTo>
                  <a:pt x="127956" y="145420"/>
                </a:lnTo>
                <a:lnTo>
                  <a:pt x="146113" y="145420"/>
                </a:lnTo>
                <a:lnTo>
                  <a:pt x="146037" y="72021"/>
                </a:lnTo>
                <a:lnTo>
                  <a:pt x="145580" y="64723"/>
                </a:lnTo>
                <a:lnTo>
                  <a:pt x="143979" y="57415"/>
                </a:lnTo>
                <a:lnTo>
                  <a:pt x="142119" y="53159"/>
                </a:lnTo>
                <a:close/>
              </a:path>
              <a:path w="521335" h="147955">
                <a:moveTo>
                  <a:pt x="112759" y="37816"/>
                </a:moveTo>
                <a:lnTo>
                  <a:pt x="103053" y="38954"/>
                </a:lnTo>
                <a:lnTo>
                  <a:pt x="94264" y="42373"/>
                </a:lnTo>
                <a:lnTo>
                  <a:pt x="86390" y="48077"/>
                </a:lnTo>
                <a:lnTo>
                  <a:pt x="79429" y="56069"/>
                </a:lnTo>
                <a:lnTo>
                  <a:pt x="94379" y="56069"/>
                </a:lnTo>
                <a:lnTo>
                  <a:pt x="94833" y="55618"/>
                </a:lnTo>
                <a:lnTo>
                  <a:pt x="101125" y="53159"/>
                </a:lnTo>
                <a:lnTo>
                  <a:pt x="142119" y="53159"/>
                </a:lnTo>
                <a:lnTo>
                  <a:pt x="141312" y="51312"/>
                </a:lnTo>
                <a:lnTo>
                  <a:pt x="137578" y="46412"/>
                </a:lnTo>
                <a:lnTo>
                  <a:pt x="132825" y="42651"/>
                </a:lnTo>
                <a:lnTo>
                  <a:pt x="127103" y="39965"/>
                </a:lnTo>
                <a:lnTo>
                  <a:pt x="120414" y="38353"/>
                </a:lnTo>
                <a:lnTo>
                  <a:pt x="112759" y="37816"/>
                </a:lnTo>
                <a:close/>
              </a:path>
              <a:path w="521335" h="147955">
                <a:moveTo>
                  <a:pt x="57015" y="37816"/>
                </a:moveTo>
                <a:lnTo>
                  <a:pt x="41842" y="37816"/>
                </a:lnTo>
                <a:lnTo>
                  <a:pt x="35435" y="39350"/>
                </a:lnTo>
                <a:lnTo>
                  <a:pt x="24217" y="45532"/>
                </a:lnTo>
                <a:lnTo>
                  <a:pt x="19706" y="49706"/>
                </a:lnTo>
                <a:lnTo>
                  <a:pt x="16283" y="55009"/>
                </a:lnTo>
                <a:lnTo>
                  <a:pt x="34087" y="55009"/>
                </a:lnTo>
                <a:lnTo>
                  <a:pt x="34972" y="54467"/>
                </a:lnTo>
                <a:lnTo>
                  <a:pt x="39760" y="53159"/>
                </a:lnTo>
                <a:lnTo>
                  <a:pt x="78434" y="53159"/>
                </a:lnTo>
                <a:lnTo>
                  <a:pt x="77439" y="50248"/>
                </a:lnTo>
                <a:lnTo>
                  <a:pt x="73877" y="45758"/>
                </a:lnTo>
                <a:lnTo>
                  <a:pt x="63561" y="39395"/>
                </a:lnTo>
                <a:lnTo>
                  <a:pt x="57015" y="37816"/>
                </a:lnTo>
                <a:close/>
              </a:path>
              <a:path w="521335" h="147955">
                <a:moveTo>
                  <a:pt x="234470" y="37816"/>
                </a:moveTo>
                <a:lnTo>
                  <a:pt x="193356" y="57421"/>
                </a:lnTo>
                <a:lnTo>
                  <a:pt x="184046" y="92802"/>
                </a:lnTo>
                <a:lnTo>
                  <a:pt x="184922" y="105381"/>
                </a:lnTo>
                <a:lnTo>
                  <a:pt x="205528" y="139854"/>
                </a:lnTo>
                <a:lnTo>
                  <a:pt x="234470" y="147811"/>
                </a:lnTo>
                <a:lnTo>
                  <a:pt x="241396" y="147406"/>
                </a:lnTo>
                <a:lnTo>
                  <a:pt x="271731" y="133010"/>
                </a:lnTo>
                <a:lnTo>
                  <a:pt x="225450" y="133010"/>
                </a:lnTo>
                <a:lnTo>
                  <a:pt x="217886" y="129648"/>
                </a:lnTo>
                <a:lnTo>
                  <a:pt x="202759" y="92802"/>
                </a:lnTo>
                <a:lnTo>
                  <a:pt x="203327" y="83283"/>
                </a:lnTo>
                <a:lnTo>
                  <a:pt x="225450" y="52617"/>
                </a:lnTo>
                <a:lnTo>
                  <a:pt x="271427" y="52617"/>
                </a:lnTo>
                <a:lnTo>
                  <a:pt x="270900" y="51963"/>
                </a:lnTo>
                <a:lnTo>
                  <a:pt x="263305" y="45773"/>
                </a:lnTo>
                <a:lnTo>
                  <a:pt x="254724" y="41352"/>
                </a:lnTo>
                <a:lnTo>
                  <a:pt x="245123" y="38700"/>
                </a:lnTo>
                <a:lnTo>
                  <a:pt x="234470" y="37816"/>
                </a:lnTo>
                <a:close/>
              </a:path>
              <a:path w="521335" h="147955">
                <a:moveTo>
                  <a:pt x="271427" y="52617"/>
                </a:moveTo>
                <a:lnTo>
                  <a:pt x="243514" y="52617"/>
                </a:lnTo>
                <a:lnTo>
                  <a:pt x="251008" y="55979"/>
                </a:lnTo>
                <a:lnTo>
                  <a:pt x="257022" y="62680"/>
                </a:lnTo>
                <a:lnTo>
                  <a:pt x="266244" y="92802"/>
                </a:lnTo>
                <a:lnTo>
                  <a:pt x="265773" y="100861"/>
                </a:lnTo>
                <a:lnTo>
                  <a:pt x="243699" y="133010"/>
                </a:lnTo>
                <a:lnTo>
                  <a:pt x="271731" y="133010"/>
                </a:lnTo>
                <a:lnTo>
                  <a:pt x="285241" y="91223"/>
                </a:lnTo>
                <a:lnTo>
                  <a:pt x="284334" y="79352"/>
                </a:lnTo>
                <a:lnTo>
                  <a:pt x="281627" y="68851"/>
                </a:lnTo>
                <a:lnTo>
                  <a:pt x="277142" y="59722"/>
                </a:lnTo>
                <a:lnTo>
                  <a:pt x="271427" y="52617"/>
                </a:lnTo>
                <a:close/>
              </a:path>
              <a:path w="521335" h="147955">
                <a:moveTo>
                  <a:pt x="356020" y="37816"/>
                </a:moveTo>
                <a:lnTo>
                  <a:pt x="314768" y="57421"/>
                </a:lnTo>
                <a:lnTo>
                  <a:pt x="305596" y="92802"/>
                </a:lnTo>
                <a:lnTo>
                  <a:pt x="306463" y="105381"/>
                </a:lnTo>
                <a:lnTo>
                  <a:pt x="326973" y="139854"/>
                </a:lnTo>
                <a:lnTo>
                  <a:pt x="356020" y="147811"/>
                </a:lnTo>
                <a:lnTo>
                  <a:pt x="362868" y="147406"/>
                </a:lnTo>
                <a:lnTo>
                  <a:pt x="393165" y="133010"/>
                </a:lnTo>
                <a:lnTo>
                  <a:pt x="346767" y="133010"/>
                </a:lnTo>
                <a:lnTo>
                  <a:pt x="339366" y="129648"/>
                </a:lnTo>
                <a:lnTo>
                  <a:pt x="324100" y="92802"/>
                </a:lnTo>
                <a:lnTo>
                  <a:pt x="324667" y="83283"/>
                </a:lnTo>
                <a:lnTo>
                  <a:pt x="346767" y="52617"/>
                </a:lnTo>
                <a:lnTo>
                  <a:pt x="392860" y="52617"/>
                </a:lnTo>
                <a:lnTo>
                  <a:pt x="392334" y="51963"/>
                </a:lnTo>
                <a:lnTo>
                  <a:pt x="384741" y="45773"/>
                </a:lnTo>
                <a:lnTo>
                  <a:pt x="376172" y="41352"/>
                </a:lnTo>
                <a:lnTo>
                  <a:pt x="366605" y="38700"/>
                </a:lnTo>
                <a:lnTo>
                  <a:pt x="356020" y="37816"/>
                </a:lnTo>
                <a:close/>
              </a:path>
              <a:path w="521335" h="147955">
                <a:moveTo>
                  <a:pt x="392860" y="52617"/>
                </a:moveTo>
                <a:lnTo>
                  <a:pt x="365040" y="52617"/>
                </a:lnTo>
                <a:lnTo>
                  <a:pt x="372442" y="55979"/>
                </a:lnTo>
                <a:lnTo>
                  <a:pt x="378456" y="62680"/>
                </a:lnTo>
                <a:lnTo>
                  <a:pt x="387678" y="92802"/>
                </a:lnTo>
                <a:lnTo>
                  <a:pt x="387207" y="100861"/>
                </a:lnTo>
                <a:lnTo>
                  <a:pt x="365040" y="133010"/>
                </a:lnTo>
                <a:lnTo>
                  <a:pt x="393165" y="133010"/>
                </a:lnTo>
                <a:lnTo>
                  <a:pt x="406675" y="91223"/>
                </a:lnTo>
                <a:lnTo>
                  <a:pt x="405768" y="79352"/>
                </a:lnTo>
                <a:lnTo>
                  <a:pt x="403061" y="68851"/>
                </a:lnTo>
                <a:lnTo>
                  <a:pt x="398575" y="59722"/>
                </a:lnTo>
                <a:lnTo>
                  <a:pt x="392860" y="52617"/>
                </a:lnTo>
                <a:close/>
              </a:path>
              <a:path w="521335" h="147955">
                <a:moveTo>
                  <a:pt x="479303" y="37816"/>
                </a:moveTo>
                <a:lnTo>
                  <a:pt x="463806" y="37816"/>
                </a:lnTo>
                <a:lnTo>
                  <a:pt x="455942" y="40072"/>
                </a:lnTo>
                <a:lnTo>
                  <a:pt x="429957" y="70906"/>
                </a:lnTo>
                <a:lnTo>
                  <a:pt x="427029" y="92802"/>
                </a:lnTo>
                <a:lnTo>
                  <a:pt x="427380" y="100642"/>
                </a:lnTo>
                <a:lnTo>
                  <a:pt x="444619" y="136953"/>
                </a:lnTo>
                <a:lnTo>
                  <a:pt x="464963" y="147811"/>
                </a:lnTo>
                <a:lnTo>
                  <a:pt x="473521" y="147811"/>
                </a:lnTo>
                <a:lnTo>
                  <a:pt x="482806" y="146835"/>
                </a:lnTo>
                <a:lnTo>
                  <a:pt x="490898" y="143908"/>
                </a:lnTo>
                <a:lnTo>
                  <a:pt x="497818" y="139035"/>
                </a:lnTo>
                <a:lnTo>
                  <a:pt x="502921" y="133010"/>
                </a:lnTo>
                <a:lnTo>
                  <a:pt x="467276" y="133010"/>
                </a:lnTo>
                <a:lnTo>
                  <a:pt x="460337" y="129693"/>
                </a:lnTo>
                <a:lnTo>
                  <a:pt x="445996" y="92802"/>
                </a:lnTo>
                <a:lnTo>
                  <a:pt x="446480" y="83063"/>
                </a:lnTo>
                <a:lnTo>
                  <a:pt x="466119" y="52617"/>
                </a:lnTo>
                <a:lnTo>
                  <a:pt x="520707" y="52617"/>
                </a:lnTo>
                <a:lnTo>
                  <a:pt x="520707" y="52098"/>
                </a:lnTo>
                <a:lnTo>
                  <a:pt x="502434" y="52098"/>
                </a:lnTo>
                <a:lnTo>
                  <a:pt x="499195" y="47856"/>
                </a:lnTo>
                <a:lnTo>
                  <a:pt x="495032" y="44427"/>
                </a:lnTo>
                <a:lnTo>
                  <a:pt x="490175" y="41787"/>
                </a:lnTo>
                <a:lnTo>
                  <a:pt x="485086" y="39147"/>
                </a:lnTo>
                <a:lnTo>
                  <a:pt x="479303" y="37816"/>
                </a:lnTo>
                <a:close/>
              </a:path>
              <a:path w="521335" h="147955">
                <a:moveTo>
                  <a:pt x="520707" y="132220"/>
                </a:moveTo>
                <a:lnTo>
                  <a:pt x="503590" y="132220"/>
                </a:lnTo>
                <a:lnTo>
                  <a:pt x="503590" y="145420"/>
                </a:lnTo>
                <a:lnTo>
                  <a:pt x="520707" y="145420"/>
                </a:lnTo>
                <a:lnTo>
                  <a:pt x="520707" y="132220"/>
                </a:lnTo>
                <a:close/>
              </a:path>
              <a:path w="521335" h="147955">
                <a:moveTo>
                  <a:pt x="520707" y="52617"/>
                </a:moveTo>
                <a:lnTo>
                  <a:pt x="482773" y="52617"/>
                </a:lnTo>
                <a:lnTo>
                  <a:pt x="489712" y="55979"/>
                </a:lnTo>
                <a:lnTo>
                  <a:pt x="495263" y="62680"/>
                </a:lnTo>
                <a:lnTo>
                  <a:pt x="499040" y="68421"/>
                </a:lnTo>
                <a:lnTo>
                  <a:pt x="501711" y="75623"/>
                </a:lnTo>
                <a:lnTo>
                  <a:pt x="503297" y="84285"/>
                </a:lnTo>
                <a:lnTo>
                  <a:pt x="503822" y="94404"/>
                </a:lnTo>
                <a:lnTo>
                  <a:pt x="503301" y="103559"/>
                </a:lnTo>
                <a:lnTo>
                  <a:pt x="483236" y="133010"/>
                </a:lnTo>
                <a:lnTo>
                  <a:pt x="502921" y="133010"/>
                </a:lnTo>
                <a:lnTo>
                  <a:pt x="503590" y="132220"/>
                </a:lnTo>
                <a:lnTo>
                  <a:pt x="520707" y="132220"/>
                </a:lnTo>
                <a:lnTo>
                  <a:pt x="520707" y="52617"/>
                </a:lnTo>
                <a:close/>
              </a:path>
              <a:path w="521335" h="147955">
                <a:moveTo>
                  <a:pt x="520707" y="0"/>
                </a:moveTo>
                <a:lnTo>
                  <a:pt x="502434" y="0"/>
                </a:lnTo>
                <a:lnTo>
                  <a:pt x="502434" y="52098"/>
                </a:lnTo>
                <a:lnTo>
                  <a:pt x="520707" y="52098"/>
                </a:lnTo>
                <a:lnTo>
                  <a:pt x="5207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299" y="1827483"/>
            <a:ext cx="1503816" cy="1881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17701" y="3634417"/>
            <a:ext cx="98209" cy="148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61191" y="3634417"/>
            <a:ext cx="98209" cy="148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17456" y="339898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0" y="20359"/>
                </a:moveTo>
                <a:lnTo>
                  <a:pt x="20871" y="20359"/>
                </a:lnTo>
                <a:lnTo>
                  <a:pt x="20871" y="0"/>
                </a:lnTo>
                <a:lnTo>
                  <a:pt x="0" y="0"/>
                </a:lnTo>
                <a:lnTo>
                  <a:pt x="0" y="20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75670" y="3273404"/>
            <a:ext cx="385445" cy="175260"/>
          </a:xfrm>
          <a:custGeom>
            <a:avLst/>
            <a:gdLst/>
            <a:ahLst/>
            <a:cxnLst/>
            <a:rect l="l" t="t" r="r" b="b"/>
            <a:pathLst>
              <a:path w="385445" h="175260">
                <a:moveTo>
                  <a:pt x="21973" y="125587"/>
                </a:moveTo>
                <a:lnTo>
                  <a:pt x="1156" y="125587"/>
                </a:lnTo>
                <a:lnTo>
                  <a:pt x="1156" y="145939"/>
                </a:lnTo>
                <a:lnTo>
                  <a:pt x="11565" y="145939"/>
                </a:lnTo>
                <a:lnTo>
                  <a:pt x="11333" y="151941"/>
                </a:lnTo>
                <a:lnTo>
                  <a:pt x="10177" y="156566"/>
                </a:lnTo>
                <a:lnTo>
                  <a:pt x="6476" y="163087"/>
                </a:lnTo>
                <a:lnTo>
                  <a:pt x="3700" y="165524"/>
                </a:lnTo>
                <a:lnTo>
                  <a:pt x="0" y="167103"/>
                </a:lnTo>
                <a:lnTo>
                  <a:pt x="5088" y="174775"/>
                </a:lnTo>
                <a:lnTo>
                  <a:pt x="10871" y="172293"/>
                </a:lnTo>
                <a:lnTo>
                  <a:pt x="15265" y="168728"/>
                </a:lnTo>
                <a:lnTo>
                  <a:pt x="17810" y="164057"/>
                </a:lnTo>
                <a:lnTo>
                  <a:pt x="20585" y="159386"/>
                </a:lnTo>
                <a:lnTo>
                  <a:pt x="21973" y="153362"/>
                </a:lnTo>
                <a:lnTo>
                  <a:pt x="21973" y="125587"/>
                </a:lnTo>
                <a:close/>
              </a:path>
              <a:path w="385445" h="175260">
                <a:moveTo>
                  <a:pt x="99922" y="0"/>
                </a:moveTo>
                <a:lnTo>
                  <a:pt x="91826" y="0"/>
                </a:lnTo>
                <a:lnTo>
                  <a:pt x="84024" y="528"/>
                </a:lnTo>
                <a:lnTo>
                  <a:pt x="51887" y="25236"/>
                </a:lnTo>
                <a:lnTo>
                  <a:pt x="43253" y="74300"/>
                </a:lnTo>
                <a:lnTo>
                  <a:pt x="44200" y="93355"/>
                </a:lnTo>
                <a:lnTo>
                  <a:pt x="58056" y="133258"/>
                </a:lnTo>
                <a:lnTo>
                  <a:pt x="91826" y="148330"/>
                </a:lnTo>
                <a:lnTo>
                  <a:pt x="99767" y="147793"/>
                </a:lnTo>
                <a:lnTo>
                  <a:pt x="125096" y="133777"/>
                </a:lnTo>
                <a:lnTo>
                  <a:pt x="83500" y="133777"/>
                </a:lnTo>
                <a:lnTo>
                  <a:pt x="76560" y="129829"/>
                </a:lnTo>
                <a:lnTo>
                  <a:pt x="62549" y="90655"/>
                </a:lnTo>
                <a:lnTo>
                  <a:pt x="61988" y="74300"/>
                </a:lnTo>
                <a:lnTo>
                  <a:pt x="62592" y="57737"/>
                </a:lnTo>
                <a:lnTo>
                  <a:pt x="76560" y="18231"/>
                </a:lnTo>
                <a:lnTo>
                  <a:pt x="83268" y="14801"/>
                </a:lnTo>
                <a:lnTo>
                  <a:pt x="125538" y="14801"/>
                </a:lnTo>
                <a:lnTo>
                  <a:pt x="123977" y="12454"/>
                </a:lnTo>
                <a:lnTo>
                  <a:pt x="118889" y="7919"/>
                </a:lnTo>
                <a:lnTo>
                  <a:pt x="106861" y="1579"/>
                </a:lnTo>
                <a:lnTo>
                  <a:pt x="99922" y="0"/>
                </a:lnTo>
                <a:close/>
              </a:path>
              <a:path w="385445" h="175260">
                <a:moveTo>
                  <a:pt x="125538" y="14801"/>
                </a:moveTo>
                <a:lnTo>
                  <a:pt x="100385" y="14801"/>
                </a:lnTo>
                <a:lnTo>
                  <a:pt x="107561" y="18735"/>
                </a:lnTo>
                <a:lnTo>
                  <a:pt x="113106" y="26556"/>
                </a:lnTo>
                <a:lnTo>
                  <a:pt x="116883" y="33956"/>
                </a:lnTo>
                <a:lnTo>
                  <a:pt x="119554" y="44379"/>
                </a:lnTo>
                <a:lnTo>
                  <a:pt x="121140" y="57826"/>
                </a:lnTo>
                <a:lnTo>
                  <a:pt x="121664" y="74300"/>
                </a:lnTo>
                <a:lnTo>
                  <a:pt x="121140" y="90655"/>
                </a:lnTo>
                <a:lnTo>
                  <a:pt x="107555" y="129829"/>
                </a:lnTo>
                <a:lnTo>
                  <a:pt x="100385" y="133777"/>
                </a:lnTo>
                <a:lnTo>
                  <a:pt x="125096" y="133777"/>
                </a:lnTo>
                <a:lnTo>
                  <a:pt x="139041" y="97436"/>
                </a:lnTo>
                <a:lnTo>
                  <a:pt x="140400" y="74300"/>
                </a:lnTo>
                <a:lnTo>
                  <a:pt x="140187" y="64016"/>
                </a:lnTo>
                <a:lnTo>
                  <a:pt x="131842" y="24278"/>
                </a:lnTo>
                <a:lnTo>
                  <a:pt x="125538" y="14801"/>
                </a:lnTo>
                <a:close/>
              </a:path>
              <a:path w="385445" h="175260">
                <a:moveTo>
                  <a:pt x="233615" y="32242"/>
                </a:moveTo>
                <a:lnTo>
                  <a:pt x="215573" y="32242"/>
                </a:lnTo>
                <a:lnTo>
                  <a:pt x="215573" y="145939"/>
                </a:lnTo>
                <a:lnTo>
                  <a:pt x="233615" y="145939"/>
                </a:lnTo>
                <a:lnTo>
                  <a:pt x="233615" y="32242"/>
                </a:lnTo>
                <a:close/>
              </a:path>
              <a:path w="385445" h="175260">
                <a:moveTo>
                  <a:pt x="233615" y="0"/>
                </a:moveTo>
                <a:lnTo>
                  <a:pt x="222049" y="0"/>
                </a:lnTo>
                <a:lnTo>
                  <a:pt x="219191" y="4780"/>
                </a:lnTo>
                <a:lnTo>
                  <a:pt x="215486" y="9611"/>
                </a:lnTo>
                <a:lnTo>
                  <a:pt x="178796" y="36484"/>
                </a:lnTo>
                <a:lnTo>
                  <a:pt x="178796" y="53678"/>
                </a:lnTo>
                <a:lnTo>
                  <a:pt x="215573" y="32242"/>
                </a:lnTo>
                <a:lnTo>
                  <a:pt x="233615" y="32242"/>
                </a:lnTo>
                <a:lnTo>
                  <a:pt x="233615" y="0"/>
                </a:lnTo>
                <a:close/>
              </a:path>
              <a:path w="385445" h="175260">
                <a:moveTo>
                  <a:pt x="305549" y="106295"/>
                </a:moveTo>
                <a:lnTo>
                  <a:pt x="286120" y="107874"/>
                </a:lnTo>
                <a:lnTo>
                  <a:pt x="287815" y="116551"/>
                </a:lnTo>
                <a:lnTo>
                  <a:pt x="290833" y="124337"/>
                </a:lnTo>
                <a:lnTo>
                  <a:pt x="324473" y="147637"/>
                </a:lnTo>
                <a:lnTo>
                  <a:pt x="334231" y="148330"/>
                </a:lnTo>
                <a:lnTo>
                  <a:pt x="345901" y="147239"/>
                </a:lnTo>
                <a:lnTo>
                  <a:pt x="356291" y="143967"/>
                </a:lnTo>
                <a:lnTo>
                  <a:pt x="365424" y="138516"/>
                </a:lnTo>
                <a:lnTo>
                  <a:pt x="370331" y="133777"/>
                </a:lnTo>
                <a:lnTo>
                  <a:pt x="326829" y="133777"/>
                </a:lnTo>
                <a:lnTo>
                  <a:pt x="320584" y="131498"/>
                </a:lnTo>
                <a:lnTo>
                  <a:pt x="315264" y="126918"/>
                </a:lnTo>
                <a:lnTo>
                  <a:pt x="310175" y="122338"/>
                </a:lnTo>
                <a:lnTo>
                  <a:pt x="306937" y="115456"/>
                </a:lnTo>
                <a:lnTo>
                  <a:pt x="305549" y="106295"/>
                </a:lnTo>
                <a:close/>
              </a:path>
              <a:path w="385445" h="175260">
                <a:moveTo>
                  <a:pt x="373667" y="65298"/>
                </a:moveTo>
                <a:lnTo>
                  <a:pt x="343252" y="65298"/>
                </a:lnTo>
                <a:lnTo>
                  <a:pt x="350885" y="68253"/>
                </a:lnTo>
                <a:lnTo>
                  <a:pt x="356898" y="74165"/>
                </a:lnTo>
                <a:lnTo>
                  <a:pt x="360711" y="79001"/>
                </a:lnTo>
                <a:lnTo>
                  <a:pt x="363462" y="84643"/>
                </a:lnTo>
                <a:lnTo>
                  <a:pt x="365128" y="91093"/>
                </a:lnTo>
                <a:lnTo>
                  <a:pt x="365688" y="98353"/>
                </a:lnTo>
                <a:lnTo>
                  <a:pt x="365121" y="105909"/>
                </a:lnTo>
                <a:lnTo>
                  <a:pt x="342789" y="133777"/>
                </a:lnTo>
                <a:lnTo>
                  <a:pt x="370331" y="133777"/>
                </a:lnTo>
                <a:lnTo>
                  <a:pt x="384886" y="96773"/>
                </a:lnTo>
                <a:lnTo>
                  <a:pt x="384058" y="86810"/>
                </a:lnTo>
                <a:lnTo>
                  <a:pt x="381561" y="77803"/>
                </a:lnTo>
                <a:lnTo>
                  <a:pt x="377372" y="69752"/>
                </a:lnTo>
                <a:lnTo>
                  <a:pt x="373667" y="65298"/>
                </a:lnTo>
                <a:close/>
              </a:path>
              <a:path w="385445" h="175260">
                <a:moveTo>
                  <a:pt x="378178" y="2639"/>
                </a:moveTo>
                <a:lnTo>
                  <a:pt x="303930" y="2639"/>
                </a:lnTo>
                <a:lnTo>
                  <a:pt x="289590" y="77211"/>
                </a:lnTo>
                <a:lnTo>
                  <a:pt x="306475" y="79309"/>
                </a:lnTo>
                <a:lnTo>
                  <a:pt x="309250" y="75271"/>
                </a:lnTo>
                <a:lnTo>
                  <a:pt x="312951" y="71909"/>
                </a:lnTo>
                <a:lnTo>
                  <a:pt x="322666" y="66629"/>
                </a:lnTo>
                <a:lnTo>
                  <a:pt x="327986" y="65298"/>
                </a:lnTo>
                <a:lnTo>
                  <a:pt x="373667" y="65298"/>
                </a:lnTo>
                <a:lnTo>
                  <a:pt x="371471" y="62658"/>
                </a:lnTo>
                <a:lnTo>
                  <a:pt x="366588" y="58687"/>
                </a:lnTo>
                <a:lnTo>
                  <a:pt x="310638" y="58687"/>
                </a:lnTo>
                <a:lnTo>
                  <a:pt x="318502" y="19562"/>
                </a:lnTo>
                <a:lnTo>
                  <a:pt x="378178" y="19562"/>
                </a:lnTo>
                <a:lnTo>
                  <a:pt x="378178" y="2639"/>
                </a:lnTo>
                <a:close/>
              </a:path>
              <a:path w="385445" h="175260">
                <a:moveTo>
                  <a:pt x="338626" y="49436"/>
                </a:moveTo>
                <a:lnTo>
                  <a:pt x="331293" y="50015"/>
                </a:lnTo>
                <a:lnTo>
                  <a:pt x="324198" y="51751"/>
                </a:lnTo>
                <a:lnTo>
                  <a:pt x="317321" y="54642"/>
                </a:lnTo>
                <a:lnTo>
                  <a:pt x="310638" y="58687"/>
                </a:lnTo>
                <a:lnTo>
                  <a:pt x="366588" y="58687"/>
                </a:lnTo>
                <a:lnTo>
                  <a:pt x="364354" y="56870"/>
                </a:lnTo>
                <a:lnTo>
                  <a:pt x="356523" y="52738"/>
                </a:lnTo>
                <a:lnTo>
                  <a:pt x="347954" y="50261"/>
                </a:lnTo>
                <a:lnTo>
                  <a:pt x="338626" y="4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16066" y="2912392"/>
            <a:ext cx="499745" cy="175260"/>
          </a:xfrm>
          <a:custGeom>
            <a:avLst/>
            <a:gdLst/>
            <a:ahLst/>
            <a:cxnLst/>
            <a:rect l="l" t="t" r="r" b="b"/>
            <a:pathLst>
              <a:path w="499745" h="175260">
                <a:moveTo>
                  <a:pt x="54818" y="32242"/>
                </a:moveTo>
                <a:lnTo>
                  <a:pt x="36777" y="32242"/>
                </a:lnTo>
                <a:lnTo>
                  <a:pt x="36777" y="145939"/>
                </a:lnTo>
                <a:lnTo>
                  <a:pt x="54818" y="145939"/>
                </a:lnTo>
                <a:lnTo>
                  <a:pt x="54818" y="32242"/>
                </a:lnTo>
                <a:close/>
              </a:path>
              <a:path w="499745" h="175260">
                <a:moveTo>
                  <a:pt x="54818" y="0"/>
                </a:moveTo>
                <a:lnTo>
                  <a:pt x="43253" y="0"/>
                </a:lnTo>
                <a:lnTo>
                  <a:pt x="40394" y="4780"/>
                </a:lnTo>
                <a:lnTo>
                  <a:pt x="36690" y="9611"/>
                </a:lnTo>
                <a:lnTo>
                  <a:pt x="0" y="36484"/>
                </a:lnTo>
                <a:lnTo>
                  <a:pt x="0" y="53678"/>
                </a:lnTo>
                <a:lnTo>
                  <a:pt x="36777" y="32242"/>
                </a:lnTo>
                <a:lnTo>
                  <a:pt x="54818" y="32242"/>
                </a:lnTo>
                <a:lnTo>
                  <a:pt x="54818" y="0"/>
                </a:lnTo>
                <a:close/>
              </a:path>
              <a:path w="499745" h="175260">
                <a:moveTo>
                  <a:pt x="138087" y="125587"/>
                </a:moveTo>
                <a:lnTo>
                  <a:pt x="117270" y="125587"/>
                </a:lnTo>
                <a:lnTo>
                  <a:pt x="117270" y="145939"/>
                </a:lnTo>
                <a:lnTo>
                  <a:pt x="127678" y="145939"/>
                </a:lnTo>
                <a:lnTo>
                  <a:pt x="127447" y="151941"/>
                </a:lnTo>
                <a:lnTo>
                  <a:pt x="126290" y="156566"/>
                </a:lnTo>
                <a:lnTo>
                  <a:pt x="122590" y="163087"/>
                </a:lnTo>
                <a:lnTo>
                  <a:pt x="119814" y="165524"/>
                </a:lnTo>
                <a:lnTo>
                  <a:pt x="116113" y="167103"/>
                </a:lnTo>
                <a:lnTo>
                  <a:pt x="121202" y="174775"/>
                </a:lnTo>
                <a:lnTo>
                  <a:pt x="126984" y="172293"/>
                </a:lnTo>
                <a:lnTo>
                  <a:pt x="131379" y="168728"/>
                </a:lnTo>
                <a:lnTo>
                  <a:pt x="133923" y="164057"/>
                </a:lnTo>
                <a:lnTo>
                  <a:pt x="136699" y="159386"/>
                </a:lnTo>
                <a:lnTo>
                  <a:pt x="138087" y="153362"/>
                </a:lnTo>
                <a:lnTo>
                  <a:pt x="138087" y="125587"/>
                </a:lnTo>
                <a:close/>
              </a:path>
              <a:path w="499745" h="175260">
                <a:moveTo>
                  <a:pt x="216036" y="0"/>
                </a:moveTo>
                <a:lnTo>
                  <a:pt x="207940" y="0"/>
                </a:lnTo>
                <a:lnTo>
                  <a:pt x="200137" y="528"/>
                </a:lnTo>
                <a:lnTo>
                  <a:pt x="168001" y="25236"/>
                </a:lnTo>
                <a:lnTo>
                  <a:pt x="159367" y="74300"/>
                </a:lnTo>
                <a:lnTo>
                  <a:pt x="160313" y="93355"/>
                </a:lnTo>
                <a:lnTo>
                  <a:pt x="174170" y="133258"/>
                </a:lnTo>
                <a:lnTo>
                  <a:pt x="207940" y="148330"/>
                </a:lnTo>
                <a:lnTo>
                  <a:pt x="215880" y="147793"/>
                </a:lnTo>
                <a:lnTo>
                  <a:pt x="241210" y="133777"/>
                </a:lnTo>
                <a:lnTo>
                  <a:pt x="199613" y="133777"/>
                </a:lnTo>
                <a:lnTo>
                  <a:pt x="192674" y="129829"/>
                </a:lnTo>
                <a:lnTo>
                  <a:pt x="178662" y="90655"/>
                </a:lnTo>
                <a:lnTo>
                  <a:pt x="178102" y="74300"/>
                </a:lnTo>
                <a:lnTo>
                  <a:pt x="178706" y="57737"/>
                </a:lnTo>
                <a:lnTo>
                  <a:pt x="192674" y="18231"/>
                </a:lnTo>
                <a:lnTo>
                  <a:pt x="199382" y="14801"/>
                </a:lnTo>
                <a:lnTo>
                  <a:pt x="241652" y="14801"/>
                </a:lnTo>
                <a:lnTo>
                  <a:pt x="240091" y="12454"/>
                </a:lnTo>
                <a:lnTo>
                  <a:pt x="235002" y="7919"/>
                </a:lnTo>
                <a:lnTo>
                  <a:pt x="222975" y="1579"/>
                </a:lnTo>
                <a:lnTo>
                  <a:pt x="216036" y="0"/>
                </a:lnTo>
                <a:close/>
              </a:path>
              <a:path w="499745" h="175260">
                <a:moveTo>
                  <a:pt x="241652" y="14801"/>
                </a:moveTo>
                <a:lnTo>
                  <a:pt x="216498" y="14801"/>
                </a:lnTo>
                <a:lnTo>
                  <a:pt x="223675" y="18735"/>
                </a:lnTo>
                <a:lnTo>
                  <a:pt x="229220" y="26556"/>
                </a:lnTo>
                <a:lnTo>
                  <a:pt x="232997" y="33956"/>
                </a:lnTo>
                <a:lnTo>
                  <a:pt x="235667" y="44379"/>
                </a:lnTo>
                <a:lnTo>
                  <a:pt x="237254" y="57826"/>
                </a:lnTo>
                <a:lnTo>
                  <a:pt x="237778" y="74300"/>
                </a:lnTo>
                <a:lnTo>
                  <a:pt x="237254" y="90655"/>
                </a:lnTo>
                <a:lnTo>
                  <a:pt x="223669" y="129829"/>
                </a:lnTo>
                <a:lnTo>
                  <a:pt x="216498" y="133777"/>
                </a:lnTo>
                <a:lnTo>
                  <a:pt x="241210" y="133777"/>
                </a:lnTo>
                <a:lnTo>
                  <a:pt x="255155" y="97436"/>
                </a:lnTo>
                <a:lnTo>
                  <a:pt x="256513" y="74300"/>
                </a:lnTo>
                <a:lnTo>
                  <a:pt x="256300" y="64016"/>
                </a:lnTo>
                <a:lnTo>
                  <a:pt x="247955" y="24278"/>
                </a:lnTo>
                <a:lnTo>
                  <a:pt x="241652" y="14801"/>
                </a:lnTo>
                <a:close/>
              </a:path>
              <a:path w="499745" h="175260">
                <a:moveTo>
                  <a:pt x="337469" y="0"/>
                </a:moveTo>
                <a:lnTo>
                  <a:pt x="329374" y="0"/>
                </a:lnTo>
                <a:lnTo>
                  <a:pt x="321571" y="528"/>
                </a:lnTo>
                <a:lnTo>
                  <a:pt x="289434" y="25236"/>
                </a:lnTo>
                <a:lnTo>
                  <a:pt x="280800" y="74300"/>
                </a:lnTo>
                <a:lnTo>
                  <a:pt x="281747" y="93355"/>
                </a:lnTo>
                <a:lnTo>
                  <a:pt x="295603" y="133258"/>
                </a:lnTo>
                <a:lnTo>
                  <a:pt x="329374" y="148330"/>
                </a:lnTo>
                <a:lnTo>
                  <a:pt x="337314" y="147793"/>
                </a:lnTo>
                <a:lnTo>
                  <a:pt x="362643" y="133777"/>
                </a:lnTo>
                <a:lnTo>
                  <a:pt x="321047" y="133777"/>
                </a:lnTo>
                <a:lnTo>
                  <a:pt x="314108" y="129829"/>
                </a:lnTo>
                <a:lnTo>
                  <a:pt x="300096" y="90655"/>
                </a:lnTo>
                <a:lnTo>
                  <a:pt x="299536" y="74300"/>
                </a:lnTo>
                <a:lnTo>
                  <a:pt x="300139" y="57737"/>
                </a:lnTo>
                <a:lnTo>
                  <a:pt x="314108" y="18231"/>
                </a:lnTo>
                <a:lnTo>
                  <a:pt x="320815" y="14801"/>
                </a:lnTo>
                <a:lnTo>
                  <a:pt x="363085" y="14801"/>
                </a:lnTo>
                <a:lnTo>
                  <a:pt x="361525" y="12454"/>
                </a:lnTo>
                <a:lnTo>
                  <a:pt x="356436" y="7919"/>
                </a:lnTo>
                <a:lnTo>
                  <a:pt x="344408" y="1579"/>
                </a:lnTo>
                <a:lnTo>
                  <a:pt x="337469" y="0"/>
                </a:lnTo>
                <a:close/>
              </a:path>
              <a:path w="499745" h="175260">
                <a:moveTo>
                  <a:pt x="363085" y="14801"/>
                </a:moveTo>
                <a:lnTo>
                  <a:pt x="337932" y="14801"/>
                </a:lnTo>
                <a:lnTo>
                  <a:pt x="345108" y="18735"/>
                </a:lnTo>
                <a:lnTo>
                  <a:pt x="350653" y="26556"/>
                </a:lnTo>
                <a:lnTo>
                  <a:pt x="354430" y="33956"/>
                </a:lnTo>
                <a:lnTo>
                  <a:pt x="357101" y="44379"/>
                </a:lnTo>
                <a:lnTo>
                  <a:pt x="358687" y="57826"/>
                </a:lnTo>
                <a:lnTo>
                  <a:pt x="359211" y="74300"/>
                </a:lnTo>
                <a:lnTo>
                  <a:pt x="358687" y="90655"/>
                </a:lnTo>
                <a:lnTo>
                  <a:pt x="345102" y="129829"/>
                </a:lnTo>
                <a:lnTo>
                  <a:pt x="337932" y="133777"/>
                </a:lnTo>
                <a:lnTo>
                  <a:pt x="362643" y="133777"/>
                </a:lnTo>
                <a:lnTo>
                  <a:pt x="376588" y="97436"/>
                </a:lnTo>
                <a:lnTo>
                  <a:pt x="377947" y="74300"/>
                </a:lnTo>
                <a:lnTo>
                  <a:pt x="377734" y="64016"/>
                </a:lnTo>
                <a:lnTo>
                  <a:pt x="369389" y="24278"/>
                </a:lnTo>
                <a:lnTo>
                  <a:pt x="363085" y="14801"/>
                </a:lnTo>
                <a:close/>
              </a:path>
              <a:path w="499745" h="175260">
                <a:moveTo>
                  <a:pt x="458903" y="0"/>
                </a:moveTo>
                <a:lnTo>
                  <a:pt x="450807" y="0"/>
                </a:lnTo>
                <a:lnTo>
                  <a:pt x="443004" y="528"/>
                </a:lnTo>
                <a:lnTo>
                  <a:pt x="410868" y="25236"/>
                </a:lnTo>
                <a:lnTo>
                  <a:pt x="402234" y="74300"/>
                </a:lnTo>
                <a:lnTo>
                  <a:pt x="403181" y="93355"/>
                </a:lnTo>
                <a:lnTo>
                  <a:pt x="417037" y="133258"/>
                </a:lnTo>
                <a:lnTo>
                  <a:pt x="450807" y="148330"/>
                </a:lnTo>
                <a:lnTo>
                  <a:pt x="458747" y="147793"/>
                </a:lnTo>
                <a:lnTo>
                  <a:pt x="484077" y="133777"/>
                </a:lnTo>
                <a:lnTo>
                  <a:pt x="442480" y="133777"/>
                </a:lnTo>
                <a:lnTo>
                  <a:pt x="435541" y="129829"/>
                </a:lnTo>
                <a:lnTo>
                  <a:pt x="421529" y="90655"/>
                </a:lnTo>
                <a:lnTo>
                  <a:pt x="420969" y="74300"/>
                </a:lnTo>
                <a:lnTo>
                  <a:pt x="421573" y="57737"/>
                </a:lnTo>
                <a:lnTo>
                  <a:pt x="435541" y="18231"/>
                </a:lnTo>
                <a:lnTo>
                  <a:pt x="442249" y="14801"/>
                </a:lnTo>
                <a:lnTo>
                  <a:pt x="484519" y="14801"/>
                </a:lnTo>
                <a:lnTo>
                  <a:pt x="482958" y="12454"/>
                </a:lnTo>
                <a:lnTo>
                  <a:pt x="477869" y="7919"/>
                </a:lnTo>
                <a:lnTo>
                  <a:pt x="465842" y="1579"/>
                </a:lnTo>
                <a:lnTo>
                  <a:pt x="458903" y="0"/>
                </a:lnTo>
                <a:close/>
              </a:path>
              <a:path w="499745" h="175260">
                <a:moveTo>
                  <a:pt x="484519" y="14801"/>
                </a:moveTo>
                <a:lnTo>
                  <a:pt x="459365" y="14801"/>
                </a:lnTo>
                <a:lnTo>
                  <a:pt x="466542" y="18735"/>
                </a:lnTo>
                <a:lnTo>
                  <a:pt x="472087" y="26556"/>
                </a:lnTo>
                <a:lnTo>
                  <a:pt x="475864" y="33956"/>
                </a:lnTo>
                <a:lnTo>
                  <a:pt x="478534" y="44379"/>
                </a:lnTo>
                <a:lnTo>
                  <a:pt x="480121" y="57826"/>
                </a:lnTo>
                <a:lnTo>
                  <a:pt x="480645" y="74300"/>
                </a:lnTo>
                <a:lnTo>
                  <a:pt x="480121" y="90655"/>
                </a:lnTo>
                <a:lnTo>
                  <a:pt x="466536" y="129829"/>
                </a:lnTo>
                <a:lnTo>
                  <a:pt x="459365" y="133777"/>
                </a:lnTo>
                <a:lnTo>
                  <a:pt x="484077" y="133777"/>
                </a:lnTo>
                <a:lnTo>
                  <a:pt x="498022" y="97436"/>
                </a:lnTo>
                <a:lnTo>
                  <a:pt x="499381" y="74300"/>
                </a:lnTo>
                <a:lnTo>
                  <a:pt x="499167" y="64016"/>
                </a:lnTo>
                <a:lnTo>
                  <a:pt x="490822" y="24278"/>
                </a:lnTo>
                <a:lnTo>
                  <a:pt x="484519" y="148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8932" y="2912392"/>
            <a:ext cx="384175" cy="175260"/>
          </a:xfrm>
          <a:custGeom>
            <a:avLst/>
            <a:gdLst/>
            <a:ahLst/>
            <a:cxnLst/>
            <a:rect l="l" t="t" r="r" b="b"/>
            <a:pathLst>
              <a:path w="384175" h="175260">
                <a:moveTo>
                  <a:pt x="21973" y="125587"/>
                </a:moveTo>
                <a:lnTo>
                  <a:pt x="1156" y="125587"/>
                </a:lnTo>
                <a:lnTo>
                  <a:pt x="1156" y="145939"/>
                </a:lnTo>
                <a:lnTo>
                  <a:pt x="11565" y="145939"/>
                </a:lnTo>
                <a:lnTo>
                  <a:pt x="11333" y="151941"/>
                </a:lnTo>
                <a:lnTo>
                  <a:pt x="10177" y="156566"/>
                </a:lnTo>
                <a:lnTo>
                  <a:pt x="6476" y="163087"/>
                </a:lnTo>
                <a:lnTo>
                  <a:pt x="3700" y="165524"/>
                </a:lnTo>
                <a:lnTo>
                  <a:pt x="0" y="167103"/>
                </a:lnTo>
                <a:lnTo>
                  <a:pt x="5088" y="174775"/>
                </a:lnTo>
                <a:lnTo>
                  <a:pt x="10871" y="172293"/>
                </a:lnTo>
                <a:lnTo>
                  <a:pt x="15265" y="168728"/>
                </a:lnTo>
                <a:lnTo>
                  <a:pt x="17810" y="164057"/>
                </a:lnTo>
                <a:lnTo>
                  <a:pt x="20585" y="159386"/>
                </a:lnTo>
                <a:lnTo>
                  <a:pt x="21973" y="153362"/>
                </a:lnTo>
                <a:lnTo>
                  <a:pt x="21973" y="125587"/>
                </a:lnTo>
                <a:close/>
              </a:path>
              <a:path w="384175" h="175260">
                <a:moveTo>
                  <a:pt x="91826" y="0"/>
                </a:moveTo>
                <a:lnTo>
                  <a:pt x="55671" y="16572"/>
                </a:lnTo>
                <a:lnTo>
                  <a:pt x="49112" y="36755"/>
                </a:lnTo>
                <a:lnTo>
                  <a:pt x="49148" y="44765"/>
                </a:lnTo>
                <a:lnTo>
                  <a:pt x="50886" y="50361"/>
                </a:lnTo>
                <a:lnTo>
                  <a:pt x="58288" y="60401"/>
                </a:lnTo>
                <a:lnTo>
                  <a:pt x="64070" y="64327"/>
                </a:lnTo>
                <a:lnTo>
                  <a:pt x="71472" y="67148"/>
                </a:lnTo>
                <a:lnTo>
                  <a:pt x="62451" y="69449"/>
                </a:lnTo>
                <a:lnTo>
                  <a:pt x="55512" y="73759"/>
                </a:lnTo>
                <a:lnTo>
                  <a:pt x="50655" y="80122"/>
                </a:lnTo>
                <a:lnTo>
                  <a:pt x="45566" y="86462"/>
                </a:lnTo>
                <a:lnTo>
                  <a:pt x="43022" y="94382"/>
                </a:lnTo>
                <a:lnTo>
                  <a:pt x="43073" y="104445"/>
                </a:lnTo>
                <a:lnTo>
                  <a:pt x="43885" y="113029"/>
                </a:lnTo>
                <a:lnTo>
                  <a:pt x="72281" y="145152"/>
                </a:lnTo>
                <a:lnTo>
                  <a:pt x="92058" y="148330"/>
                </a:lnTo>
                <a:lnTo>
                  <a:pt x="102633" y="147535"/>
                </a:lnTo>
                <a:lnTo>
                  <a:pt x="112123" y="145152"/>
                </a:lnTo>
                <a:lnTo>
                  <a:pt x="120486" y="141182"/>
                </a:lnTo>
                <a:lnTo>
                  <a:pt x="127678" y="135627"/>
                </a:lnTo>
                <a:lnTo>
                  <a:pt x="129316" y="133777"/>
                </a:lnTo>
                <a:lnTo>
                  <a:pt x="86738" y="133777"/>
                </a:lnTo>
                <a:lnTo>
                  <a:pt x="81649" y="132468"/>
                </a:lnTo>
                <a:lnTo>
                  <a:pt x="61988" y="109025"/>
                </a:lnTo>
                <a:lnTo>
                  <a:pt x="62061" y="95442"/>
                </a:lnTo>
                <a:lnTo>
                  <a:pt x="64764" y="88696"/>
                </a:lnTo>
                <a:lnTo>
                  <a:pt x="70547" y="83145"/>
                </a:lnTo>
                <a:lnTo>
                  <a:pt x="76098" y="77595"/>
                </a:lnTo>
                <a:lnTo>
                  <a:pt x="83268" y="74819"/>
                </a:lnTo>
                <a:lnTo>
                  <a:pt x="129657" y="74819"/>
                </a:lnTo>
                <a:lnTo>
                  <a:pt x="129529" y="74639"/>
                </a:lnTo>
                <a:lnTo>
                  <a:pt x="122590" y="69968"/>
                </a:lnTo>
                <a:lnTo>
                  <a:pt x="113337" y="67148"/>
                </a:lnTo>
                <a:lnTo>
                  <a:pt x="120739" y="64327"/>
                </a:lnTo>
                <a:lnTo>
                  <a:pt x="126290" y="60446"/>
                </a:lnTo>
                <a:lnTo>
                  <a:pt x="126402" y="60289"/>
                </a:lnTo>
                <a:lnTo>
                  <a:pt x="85119" y="60289"/>
                </a:lnTo>
                <a:lnTo>
                  <a:pt x="79336" y="58077"/>
                </a:lnTo>
                <a:lnTo>
                  <a:pt x="70084" y="49255"/>
                </a:lnTo>
                <a:lnTo>
                  <a:pt x="67771" y="43614"/>
                </a:lnTo>
                <a:lnTo>
                  <a:pt x="67771" y="30753"/>
                </a:lnTo>
                <a:lnTo>
                  <a:pt x="70084" y="25564"/>
                </a:lnTo>
                <a:lnTo>
                  <a:pt x="79336" y="16741"/>
                </a:lnTo>
                <a:lnTo>
                  <a:pt x="85119" y="14530"/>
                </a:lnTo>
                <a:lnTo>
                  <a:pt x="126389" y="14530"/>
                </a:lnTo>
                <a:lnTo>
                  <a:pt x="123283" y="11101"/>
                </a:lnTo>
                <a:lnTo>
                  <a:pt x="116872" y="6244"/>
                </a:lnTo>
                <a:lnTo>
                  <a:pt x="109463" y="2775"/>
                </a:lnTo>
                <a:lnTo>
                  <a:pt x="101100" y="693"/>
                </a:lnTo>
                <a:lnTo>
                  <a:pt x="91826" y="0"/>
                </a:lnTo>
                <a:close/>
              </a:path>
              <a:path w="384175" h="175260">
                <a:moveTo>
                  <a:pt x="129657" y="74819"/>
                </a:moveTo>
                <a:lnTo>
                  <a:pt x="100847" y="74819"/>
                </a:lnTo>
                <a:lnTo>
                  <a:pt x="108018" y="77640"/>
                </a:lnTo>
                <a:lnTo>
                  <a:pt x="119583" y="88921"/>
                </a:lnTo>
                <a:lnTo>
                  <a:pt x="122400" y="95623"/>
                </a:lnTo>
                <a:lnTo>
                  <a:pt x="122512" y="113334"/>
                </a:lnTo>
                <a:lnTo>
                  <a:pt x="119583" y="120126"/>
                </a:lnTo>
                <a:lnTo>
                  <a:pt x="114031" y="125587"/>
                </a:lnTo>
                <a:lnTo>
                  <a:pt x="108249" y="131047"/>
                </a:lnTo>
                <a:lnTo>
                  <a:pt x="101078" y="133777"/>
                </a:lnTo>
                <a:lnTo>
                  <a:pt x="129316" y="133777"/>
                </a:lnTo>
                <a:lnTo>
                  <a:pt x="133636" y="128887"/>
                </a:lnTo>
                <a:lnTo>
                  <a:pt x="137884" y="121491"/>
                </a:lnTo>
                <a:lnTo>
                  <a:pt x="140461" y="113334"/>
                </a:lnTo>
                <a:lnTo>
                  <a:pt x="141325" y="104445"/>
                </a:lnTo>
                <a:lnTo>
                  <a:pt x="141325" y="95442"/>
                </a:lnTo>
                <a:lnTo>
                  <a:pt x="138781" y="87680"/>
                </a:lnTo>
                <a:lnTo>
                  <a:pt x="129657" y="74819"/>
                </a:lnTo>
                <a:close/>
              </a:path>
              <a:path w="384175" h="175260">
                <a:moveTo>
                  <a:pt x="126389" y="14530"/>
                </a:moveTo>
                <a:lnTo>
                  <a:pt x="98997" y="14530"/>
                </a:lnTo>
                <a:lnTo>
                  <a:pt x="104779" y="16787"/>
                </a:lnTo>
                <a:lnTo>
                  <a:pt x="109405" y="21277"/>
                </a:lnTo>
                <a:lnTo>
                  <a:pt x="114263" y="25767"/>
                </a:lnTo>
                <a:lnTo>
                  <a:pt x="116358" y="30753"/>
                </a:lnTo>
                <a:lnTo>
                  <a:pt x="116468" y="44404"/>
                </a:lnTo>
                <a:lnTo>
                  <a:pt x="114263" y="49481"/>
                </a:lnTo>
                <a:lnTo>
                  <a:pt x="109868" y="53813"/>
                </a:lnTo>
                <a:lnTo>
                  <a:pt x="105242" y="58122"/>
                </a:lnTo>
                <a:lnTo>
                  <a:pt x="99459" y="60289"/>
                </a:lnTo>
                <a:lnTo>
                  <a:pt x="126402" y="60289"/>
                </a:lnTo>
                <a:lnTo>
                  <a:pt x="129760" y="55528"/>
                </a:lnTo>
                <a:lnTo>
                  <a:pt x="133461" y="50586"/>
                </a:lnTo>
                <a:lnTo>
                  <a:pt x="135311" y="44765"/>
                </a:lnTo>
                <a:lnTo>
                  <a:pt x="135184" y="36755"/>
                </a:lnTo>
                <a:lnTo>
                  <a:pt x="134570" y="30427"/>
                </a:lnTo>
                <a:lnTo>
                  <a:pt x="132333" y="23389"/>
                </a:lnTo>
                <a:lnTo>
                  <a:pt x="128578" y="16948"/>
                </a:lnTo>
                <a:lnTo>
                  <a:pt x="126389" y="14530"/>
                </a:lnTo>
                <a:close/>
              </a:path>
              <a:path w="384175" h="175260">
                <a:moveTo>
                  <a:pt x="185041" y="110785"/>
                </a:moveTo>
                <a:lnTo>
                  <a:pt x="167462" y="112365"/>
                </a:lnTo>
                <a:lnTo>
                  <a:pt x="169103" y="120474"/>
                </a:lnTo>
                <a:lnTo>
                  <a:pt x="171915" y="127609"/>
                </a:lnTo>
                <a:lnTo>
                  <a:pt x="209559" y="148330"/>
                </a:lnTo>
                <a:lnTo>
                  <a:pt x="217452" y="147793"/>
                </a:lnTo>
                <a:lnTo>
                  <a:pt x="244876" y="133777"/>
                </a:lnTo>
                <a:lnTo>
                  <a:pt x="203282" y="133766"/>
                </a:lnTo>
                <a:lnTo>
                  <a:pt x="197994" y="131972"/>
                </a:lnTo>
                <a:lnTo>
                  <a:pt x="193599" y="128362"/>
                </a:lnTo>
                <a:lnTo>
                  <a:pt x="189436" y="124752"/>
                </a:lnTo>
                <a:lnTo>
                  <a:pt x="186660" y="118885"/>
                </a:lnTo>
                <a:lnTo>
                  <a:pt x="185041" y="110785"/>
                </a:lnTo>
                <a:close/>
              </a:path>
              <a:path w="384175" h="175260">
                <a:moveTo>
                  <a:pt x="262547" y="77459"/>
                </a:moveTo>
                <a:lnTo>
                  <a:pt x="244486" y="77459"/>
                </a:lnTo>
                <a:lnTo>
                  <a:pt x="244381" y="89406"/>
                </a:lnTo>
                <a:lnTo>
                  <a:pt x="243533" y="95953"/>
                </a:lnTo>
                <a:lnTo>
                  <a:pt x="224594" y="129964"/>
                </a:lnTo>
                <a:lnTo>
                  <a:pt x="215342" y="133777"/>
                </a:lnTo>
                <a:lnTo>
                  <a:pt x="244886" y="133766"/>
                </a:lnTo>
                <a:lnTo>
                  <a:pt x="261197" y="95284"/>
                </a:lnTo>
                <a:lnTo>
                  <a:pt x="262350" y="83687"/>
                </a:lnTo>
                <a:lnTo>
                  <a:pt x="262547" y="77459"/>
                </a:lnTo>
                <a:close/>
              </a:path>
              <a:path w="384175" h="175260">
                <a:moveTo>
                  <a:pt x="211641" y="0"/>
                </a:moveTo>
                <a:lnTo>
                  <a:pt x="172298" y="20764"/>
                </a:lnTo>
                <a:lnTo>
                  <a:pt x="164730" y="49706"/>
                </a:lnTo>
                <a:lnTo>
                  <a:pt x="165507" y="59356"/>
                </a:lnTo>
                <a:lnTo>
                  <a:pt x="191778" y="93496"/>
                </a:lnTo>
                <a:lnTo>
                  <a:pt x="208865" y="96773"/>
                </a:lnTo>
                <a:lnTo>
                  <a:pt x="216498" y="96773"/>
                </a:lnTo>
                <a:lnTo>
                  <a:pt x="242221" y="80911"/>
                </a:lnTo>
                <a:lnTo>
                  <a:pt x="204933" y="80911"/>
                </a:lnTo>
                <a:lnTo>
                  <a:pt x="197994" y="78001"/>
                </a:lnTo>
                <a:lnTo>
                  <a:pt x="186429" y="66358"/>
                </a:lnTo>
                <a:lnTo>
                  <a:pt x="183422" y="58867"/>
                </a:lnTo>
                <a:lnTo>
                  <a:pt x="183543" y="48127"/>
                </a:lnTo>
                <a:lnTo>
                  <a:pt x="205627" y="14801"/>
                </a:lnTo>
                <a:lnTo>
                  <a:pt x="246608" y="14801"/>
                </a:lnTo>
                <a:lnTo>
                  <a:pt x="243730" y="11902"/>
                </a:lnTo>
                <a:lnTo>
                  <a:pt x="238009" y="7671"/>
                </a:lnTo>
                <a:lnTo>
                  <a:pt x="231938" y="4312"/>
                </a:lnTo>
                <a:lnTo>
                  <a:pt x="225519" y="1915"/>
                </a:lnTo>
                <a:lnTo>
                  <a:pt x="218753" y="478"/>
                </a:lnTo>
                <a:lnTo>
                  <a:pt x="211641" y="0"/>
                </a:lnTo>
                <a:close/>
              </a:path>
              <a:path w="384175" h="175260">
                <a:moveTo>
                  <a:pt x="246608" y="14801"/>
                </a:moveTo>
                <a:lnTo>
                  <a:pt x="221818" y="14801"/>
                </a:lnTo>
                <a:lnTo>
                  <a:pt x="228526" y="17802"/>
                </a:lnTo>
                <a:lnTo>
                  <a:pt x="234077" y="23781"/>
                </a:lnTo>
                <a:lnTo>
                  <a:pt x="237720" y="28677"/>
                </a:lnTo>
                <a:lnTo>
                  <a:pt x="240322" y="34363"/>
                </a:lnTo>
                <a:lnTo>
                  <a:pt x="241884" y="40845"/>
                </a:lnTo>
                <a:lnTo>
                  <a:pt x="242306" y="46759"/>
                </a:lnTo>
                <a:lnTo>
                  <a:pt x="242291" y="49706"/>
                </a:lnTo>
                <a:lnTo>
                  <a:pt x="221818" y="80911"/>
                </a:lnTo>
                <a:lnTo>
                  <a:pt x="242221" y="80911"/>
                </a:lnTo>
                <a:lnTo>
                  <a:pt x="244486" y="77459"/>
                </a:lnTo>
                <a:lnTo>
                  <a:pt x="262547" y="77459"/>
                </a:lnTo>
                <a:lnTo>
                  <a:pt x="262704" y="72179"/>
                </a:lnTo>
                <a:lnTo>
                  <a:pt x="256513" y="29467"/>
                </a:lnTo>
                <a:lnTo>
                  <a:pt x="248736" y="16945"/>
                </a:lnTo>
                <a:lnTo>
                  <a:pt x="246608" y="14801"/>
                </a:lnTo>
                <a:close/>
              </a:path>
              <a:path w="384175" h="175260">
                <a:moveTo>
                  <a:pt x="383730" y="2369"/>
                </a:moveTo>
                <a:lnTo>
                  <a:pt x="287277" y="2369"/>
                </a:lnTo>
                <a:lnTo>
                  <a:pt x="287277" y="19562"/>
                </a:lnTo>
                <a:lnTo>
                  <a:pt x="360599" y="19562"/>
                </a:lnTo>
                <a:lnTo>
                  <a:pt x="353613" y="27791"/>
                </a:lnTo>
                <a:lnTo>
                  <a:pt x="328239" y="68981"/>
                </a:lnTo>
                <a:lnTo>
                  <a:pt x="312127" y="116154"/>
                </a:lnTo>
                <a:lnTo>
                  <a:pt x="308094" y="145939"/>
                </a:lnTo>
                <a:lnTo>
                  <a:pt x="327061" y="145939"/>
                </a:lnTo>
                <a:lnTo>
                  <a:pt x="328018" y="135320"/>
                </a:lnTo>
                <a:lnTo>
                  <a:pt x="329518" y="125127"/>
                </a:lnTo>
                <a:lnTo>
                  <a:pt x="343425" y="80471"/>
                </a:lnTo>
                <a:lnTo>
                  <a:pt x="362717" y="44033"/>
                </a:lnTo>
                <a:lnTo>
                  <a:pt x="383730" y="16380"/>
                </a:lnTo>
                <a:lnTo>
                  <a:pt x="383730" y="23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92323" y="2883556"/>
            <a:ext cx="45085" cy="41275"/>
          </a:xfrm>
          <a:custGeom>
            <a:avLst/>
            <a:gdLst/>
            <a:ahLst/>
            <a:cxnLst/>
            <a:rect l="l" t="t" r="r" b="b"/>
            <a:pathLst>
              <a:path w="45084" h="41275">
                <a:moveTo>
                  <a:pt x="3238" y="10063"/>
                </a:moveTo>
                <a:lnTo>
                  <a:pt x="0" y="19584"/>
                </a:lnTo>
                <a:lnTo>
                  <a:pt x="5088" y="20803"/>
                </a:lnTo>
                <a:lnTo>
                  <a:pt x="16422" y="23285"/>
                </a:lnTo>
                <a:lnTo>
                  <a:pt x="14340" y="25225"/>
                </a:lnTo>
                <a:lnTo>
                  <a:pt x="10639" y="29354"/>
                </a:lnTo>
                <a:lnTo>
                  <a:pt x="5319" y="35695"/>
                </a:lnTo>
                <a:lnTo>
                  <a:pt x="13184" y="41268"/>
                </a:lnTo>
                <a:lnTo>
                  <a:pt x="15728" y="38086"/>
                </a:lnTo>
                <a:lnTo>
                  <a:pt x="18735" y="33325"/>
                </a:lnTo>
                <a:lnTo>
                  <a:pt x="22204" y="26985"/>
                </a:lnTo>
                <a:lnTo>
                  <a:pt x="31878" y="26985"/>
                </a:lnTo>
                <a:lnTo>
                  <a:pt x="30531" y="25564"/>
                </a:lnTo>
                <a:lnTo>
                  <a:pt x="27756" y="23285"/>
                </a:lnTo>
                <a:lnTo>
                  <a:pt x="33538" y="22563"/>
                </a:lnTo>
                <a:lnTo>
                  <a:pt x="39090" y="21344"/>
                </a:lnTo>
                <a:lnTo>
                  <a:pt x="44641" y="19584"/>
                </a:lnTo>
                <a:lnTo>
                  <a:pt x="43636" y="16403"/>
                </a:lnTo>
                <a:lnTo>
                  <a:pt x="18735" y="16403"/>
                </a:lnTo>
                <a:lnTo>
                  <a:pt x="15497" y="14643"/>
                </a:lnTo>
                <a:lnTo>
                  <a:pt x="10177" y="12522"/>
                </a:lnTo>
                <a:lnTo>
                  <a:pt x="3238" y="10063"/>
                </a:lnTo>
                <a:close/>
              </a:path>
              <a:path w="45084" h="41275">
                <a:moveTo>
                  <a:pt x="31878" y="26985"/>
                </a:moveTo>
                <a:lnTo>
                  <a:pt x="22204" y="26985"/>
                </a:lnTo>
                <a:lnTo>
                  <a:pt x="25674" y="32964"/>
                </a:lnTo>
                <a:lnTo>
                  <a:pt x="28912" y="37725"/>
                </a:lnTo>
                <a:lnTo>
                  <a:pt x="31457" y="41268"/>
                </a:lnTo>
                <a:lnTo>
                  <a:pt x="39552" y="35695"/>
                </a:lnTo>
                <a:lnTo>
                  <a:pt x="34463" y="29715"/>
                </a:lnTo>
                <a:lnTo>
                  <a:pt x="31878" y="26985"/>
                </a:lnTo>
                <a:close/>
              </a:path>
              <a:path w="45084" h="41275">
                <a:moveTo>
                  <a:pt x="27293" y="0"/>
                </a:moveTo>
                <a:lnTo>
                  <a:pt x="17347" y="0"/>
                </a:lnTo>
                <a:lnTo>
                  <a:pt x="17468" y="4422"/>
                </a:lnTo>
                <a:lnTo>
                  <a:pt x="17810" y="8461"/>
                </a:lnTo>
                <a:lnTo>
                  <a:pt x="18735" y="16403"/>
                </a:lnTo>
                <a:lnTo>
                  <a:pt x="25674" y="16403"/>
                </a:lnTo>
                <a:lnTo>
                  <a:pt x="26599" y="9882"/>
                </a:lnTo>
                <a:lnTo>
                  <a:pt x="27062" y="4422"/>
                </a:lnTo>
                <a:lnTo>
                  <a:pt x="27293" y="0"/>
                </a:lnTo>
                <a:close/>
              </a:path>
              <a:path w="45084" h="41275">
                <a:moveTo>
                  <a:pt x="41634" y="10063"/>
                </a:moveTo>
                <a:lnTo>
                  <a:pt x="35620" y="12003"/>
                </a:lnTo>
                <a:lnTo>
                  <a:pt x="30300" y="14102"/>
                </a:lnTo>
                <a:lnTo>
                  <a:pt x="25674" y="16403"/>
                </a:lnTo>
                <a:lnTo>
                  <a:pt x="43636" y="16403"/>
                </a:lnTo>
                <a:lnTo>
                  <a:pt x="41634" y="100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17701" y="2551380"/>
            <a:ext cx="98209" cy="148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61191" y="2551380"/>
            <a:ext cx="98209" cy="148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32180" y="2190368"/>
            <a:ext cx="385445" cy="175260"/>
          </a:xfrm>
          <a:custGeom>
            <a:avLst/>
            <a:gdLst/>
            <a:ahLst/>
            <a:cxnLst/>
            <a:rect l="l" t="t" r="r" b="b"/>
            <a:pathLst>
              <a:path w="385445" h="175260">
                <a:moveTo>
                  <a:pt x="21973" y="125587"/>
                </a:moveTo>
                <a:lnTo>
                  <a:pt x="1156" y="125587"/>
                </a:lnTo>
                <a:lnTo>
                  <a:pt x="1156" y="145939"/>
                </a:lnTo>
                <a:lnTo>
                  <a:pt x="11565" y="145939"/>
                </a:lnTo>
                <a:lnTo>
                  <a:pt x="11333" y="151941"/>
                </a:lnTo>
                <a:lnTo>
                  <a:pt x="10177" y="156566"/>
                </a:lnTo>
                <a:lnTo>
                  <a:pt x="6476" y="163087"/>
                </a:lnTo>
                <a:lnTo>
                  <a:pt x="3700" y="165524"/>
                </a:lnTo>
                <a:lnTo>
                  <a:pt x="0" y="167103"/>
                </a:lnTo>
                <a:lnTo>
                  <a:pt x="5088" y="174775"/>
                </a:lnTo>
                <a:lnTo>
                  <a:pt x="10871" y="172293"/>
                </a:lnTo>
                <a:lnTo>
                  <a:pt x="15265" y="168728"/>
                </a:lnTo>
                <a:lnTo>
                  <a:pt x="17810" y="164057"/>
                </a:lnTo>
                <a:lnTo>
                  <a:pt x="20585" y="159386"/>
                </a:lnTo>
                <a:lnTo>
                  <a:pt x="21973" y="153362"/>
                </a:lnTo>
                <a:lnTo>
                  <a:pt x="21973" y="125587"/>
                </a:lnTo>
                <a:close/>
              </a:path>
              <a:path w="385445" h="175260">
                <a:moveTo>
                  <a:pt x="99922" y="0"/>
                </a:moveTo>
                <a:lnTo>
                  <a:pt x="91826" y="0"/>
                </a:lnTo>
                <a:lnTo>
                  <a:pt x="84024" y="528"/>
                </a:lnTo>
                <a:lnTo>
                  <a:pt x="51887" y="25236"/>
                </a:lnTo>
                <a:lnTo>
                  <a:pt x="43253" y="74300"/>
                </a:lnTo>
                <a:lnTo>
                  <a:pt x="44200" y="93355"/>
                </a:lnTo>
                <a:lnTo>
                  <a:pt x="58056" y="133258"/>
                </a:lnTo>
                <a:lnTo>
                  <a:pt x="91826" y="148330"/>
                </a:lnTo>
                <a:lnTo>
                  <a:pt x="99767" y="147793"/>
                </a:lnTo>
                <a:lnTo>
                  <a:pt x="125096" y="133777"/>
                </a:lnTo>
                <a:lnTo>
                  <a:pt x="83500" y="133777"/>
                </a:lnTo>
                <a:lnTo>
                  <a:pt x="76560" y="129829"/>
                </a:lnTo>
                <a:lnTo>
                  <a:pt x="62549" y="90655"/>
                </a:lnTo>
                <a:lnTo>
                  <a:pt x="61988" y="74300"/>
                </a:lnTo>
                <a:lnTo>
                  <a:pt x="62592" y="57737"/>
                </a:lnTo>
                <a:lnTo>
                  <a:pt x="76560" y="18231"/>
                </a:lnTo>
                <a:lnTo>
                  <a:pt x="83268" y="14801"/>
                </a:lnTo>
                <a:lnTo>
                  <a:pt x="125538" y="14801"/>
                </a:lnTo>
                <a:lnTo>
                  <a:pt x="123977" y="12454"/>
                </a:lnTo>
                <a:lnTo>
                  <a:pt x="118889" y="7919"/>
                </a:lnTo>
                <a:lnTo>
                  <a:pt x="106861" y="1579"/>
                </a:lnTo>
                <a:lnTo>
                  <a:pt x="99922" y="0"/>
                </a:lnTo>
                <a:close/>
              </a:path>
              <a:path w="385445" h="175260">
                <a:moveTo>
                  <a:pt x="125538" y="14801"/>
                </a:moveTo>
                <a:lnTo>
                  <a:pt x="100385" y="14801"/>
                </a:lnTo>
                <a:lnTo>
                  <a:pt x="107561" y="18735"/>
                </a:lnTo>
                <a:lnTo>
                  <a:pt x="113106" y="26556"/>
                </a:lnTo>
                <a:lnTo>
                  <a:pt x="116883" y="33956"/>
                </a:lnTo>
                <a:lnTo>
                  <a:pt x="119554" y="44379"/>
                </a:lnTo>
                <a:lnTo>
                  <a:pt x="121140" y="57826"/>
                </a:lnTo>
                <a:lnTo>
                  <a:pt x="121664" y="74300"/>
                </a:lnTo>
                <a:lnTo>
                  <a:pt x="121140" y="90655"/>
                </a:lnTo>
                <a:lnTo>
                  <a:pt x="107555" y="129829"/>
                </a:lnTo>
                <a:lnTo>
                  <a:pt x="100385" y="133777"/>
                </a:lnTo>
                <a:lnTo>
                  <a:pt x="125096" y="133777"/>
                </a:lnTo>
                <a:lnTo>
                  <a:pt x="139041" y="97436"/>
                </a:lnTo>
                <a:lnTo>
                  <a:pt x="140400" y="74300"/>
                </a:lnTo>
                <a:lnTo>
                  <a:pt x="140187" y="64016"/>
                </a:lnTo>
                <a:lnTo>
                  <a:pt x="131842" y="24278"/>
                </a:lnTo>
                <a:lnTo>
                  <a:pt x="125538" y="14801"/>
                </a:lnTo>
                <a:close/>
              </a:path>
              <a:path w="385445" h="175260">
                <a:moveTo>
                  <a:pt x="233615" y="32242"/>
                </a:moveTo>
                <a:lnTo>
                  <a:pt x="215573" y="32242"/>
                </a:lnTo>
                <a:lnTo>
                  <a:pt x="215573" y="145939"/>
                </a:lnTo>
                <a:lnTo>
                  <a:pt x="233615" y="145939"/>
                </a:lnTo>
                <a:lnTo>
                  <a:pt x="233615" y="32242"/>
                </a:lnTo>
                <a:close/>
              </a:path>
              <a:path w="385445" h="175260">
                <a:moveTo>
                  <a:pt x="233615" y="0"/>
                </a:moveTo>
                <a:lnTo>
                  <a:pt x="222049" y="0"/>
                </a:lnTo>
                <a:lnTo>
                  <a:pt x="219191" y="4780"/>
                </a:lnTo>
                <a:lnTo>
                  <a:pt x="215486" y="9611"/>
                </a:lnTo>
                <a:lnTo>
                  <a:pt x="178796" y="36484"/>
                </a:lnTo>
                <a:lnTo>
                  <a:pt x="178796" y="53678"/>
                </a:lnTo>
                <a:lnTo>
                  <a:pt x="215573" y="32242"/>
                </a:lnTo>
                <a:lnTo>
                  <a:pt x="233615" y="32242"/>
                </a:lnTo>
                <a:lnTo>
                  <a:pt x="233615" y="0"/>
                </a:lnTo>
                <a:close/>
              </a:path>
              <a:path w="385445" h="175260">
                <a:moveTo>
                  <a:pt x="305549" y="106295"/>
                </a:moveTo>
                <a:lnTo>
                  <a:pt x="286120" y="107874"/>
                </a:lnTo>
                <a:lnTo>
                  <a:pt x="287815" y="116551"/>
                </a:lnTo>
                <a:lnTo>
                  <a:pt x="290833" y="124337"/>
                </a:lnTo>
                <a:lnTo>
                  <a:pt x="324473" y="147637"/>
                </a:lnTo>
                <a:lnTo>
                  <a:pt x="334231" y="148330"/>
                </a:lnTo>
                <a:lnTo>
                  <a:pt x="345901" y="147239"/>
                </a:lnTo>
                <a:lnTo>
                  <a:pt x="356291" y="143967"/>
                </a:lnTo>
                <a:lnTo>
                  <a:pt x="365424" y="138516"/>
                </a:lnTo>
                <a:lnTo>
                  <a:pt x="370331" y="133777"/>
                </a:lnTo>
                <a:lnTo>
                  <a:pt x="326829" y="133777"/>
                </a:lnTo>
                <a:lnTo>
                  <a:pt x="320584" y="131498"/>
                </a:lnTo>
                <a:lnTo>
                  <a:pt x="315264" y="126918"/>
                </a:lnTo>
                <a:lnTo>
                  <a:pt x="310175" y="122338"/>
                </a:lnTo>
                <a:lnTo>
                  <a:pt x="306937" y="115456"/>
                </a:lnTo>
                <a:lnTo>
                  <a:pt x="305549" y="106295"/>
                </a:lnTo>
                <a:close/>
              </a:path>
              <a:path w="385445" h="175260">
                <a:moveTo>
                  <a:pt x="373667" y="65298"/>
                </a:moveTo>
                <a:lnTo>
                  <a:pt x="343252" y="65298"/>
                </a:lnTo>
                <a:lnTo>
                  <a:pt x="350885" y="68253"/>
                </a:lnTo>
                <a:lnTo>
                  <a:pt x="356898" y="74165"/>
                </a:lnTo>
                <a:lnTo>
                  <a:pt x="360711" y="79001"/>
                </a:lnTo>
                <a:lnTo>
                  <a:pt x="363462" y="84643"/>
                </a:lnTo>
                <a:lnTo>
                  <a:pt x="365128" y="91093"/>
                </a:lnTo>
                <a:lnTo>
                  <a:pt x="365688" y="98353"/>
                </a:lnTo>
                <a:lnTo>
                  <a:pt x="365121" y="105909"/>
                </a:lnTo>
                <a:lnTo>
                  <a:pt x="342789" y="133777"/>
                </a:lnTo>
                <a:lnTo>
                  <a:pt x="370331" y="133777"/>
                </a:lnTo>
                <a:lnTo>
                  <a:pt x="384886" y="96773"/>
                </a:lnTo>
                <a:lnTo>
                  <a:pt x="384058" y="86810"/>
                </a:lnTo>
                <a:lnTo>
                  <a:pt x="381561" y="77803"/>
                </a:lnTo>
                <a:lnTo>
                  <a:pt x="377372" y="69752"/>
                </a:lnTo>
                <a:lnTo>
                  <a:pt x="373667" y="65298"/>
                </a:lnTo>
                <a:close/>
              </a:path>
              <a:path w="385445" h="175260">
                <a:moveTo>
                  <a:pt x="378178" y="2639"/>
                </a:moveTo>
                <a:lnTo>
                  <a:pt x="303930" y="2639"/>
                </a:lnTo>
                <a:lnTo>
                  <a:pt x="289590" y="77211"/>
                </a:lnTo>
                <a:lnTo>
                  <a:pt x="306475" y="79309"/>
                </a:lnTo>
                <a:lnTo>
                  <a:pt x="309250" y="75271"/>
                </a:lnTo>
                <a:lnTo>
                  <a:pt x="312951" y="71909"/>
                </a:lnTo>
                <a:lnTo>
                  <a:pt x="322666" y="66629"/>
                </a:lnTo>
                <a:lnTo>
                  <a:pt x="327986" y="65298"/>
                </a:lnTo>
                <a:lnTo>
                  <a:pt x="373667" y="65298"/>
                </a:lnTo>
                <a:lnTo>
                  <a:pt x="371471" y="62658"/>
                </a:lnTo>
                <a:lnTo>
                  <a:pt x="366588" y="58687"/>
                </a:lnTo>
                <a:lnTo>
                  <a:pt x="310638" y="58687"/>
                </a:lnTo>
                <a:lnTo>
                  <a:pt x="318502" y="19562"/>
                </a:lnTo>
                <a:lnTo>
                  <a:pt x="378178" y="19562"/>
                </a:lnTo>
                <a:lnTo>
                  <a:pt x="378178" y="2639"/>
                </a:lnTo>
                <a:close/>
              </a:path>
              <a:path w="385445" h="175260">
                <a:moveTo>
                  <a:pt x="338626" y="49436"/>
                </a:moveTo>
                <a:lnTo>
                  <a:pt x="331293" y="50015"/>
                </a:lnTo>
                <a:lnTo>
                  <a:pt x="324198" y="51751"/>
                </a:lnTo>
                <a:lnTo>
                  <a:pt x="317321" y="54642"/>
                </a:lnTo>
                <a:lnTo>
                  <a:pt x="310638" y="58687"/>
                </a:lnTo>
                <a:lnTo>
                  <a:pt x="366588" y="58687"/>
                </a:lnTo>
                <a:lnTo>
                  <a:pt x="364354" y="56870"/>
                </a:lnTo>
                <a:lnTo>
                  <a:pt x="356523" y="52738"/>
                </a:lnTo>
                <a:lnTo>
                  <a:pt x="347954" y="50261"/>
                </a:lnTo>
                <a:lnTo>
                  <a:pt x="338626" y="4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60946" y="2315947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0" y="20359"/>
                </a:moveTo>
                <a:lnTo>
                  <a:pt x="20871" y="20359"/>
                </a:lnTo>
                <a:lnTo>
                  <a:pt x="20871" y="0"/>
                </a:lnTo>
                <a:lnTo>
                  <a:pt x="0" y="0"/>
                </a:lnTo>
                <a:lnTo>
                  <a:pt x="0" y="20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45442" y="1829288"/>
            <a:ext cx="384175" cy="175260"/>
          </a:xfrm>
          <a:custGeom>
            <a:avLst/>
            <a:gdLst/>
            <a:ahLst/>
            <a:cxnLst/>
            <a:rect l="l" t="t" r="r" b="b"/>
            <a:pathLst>
              <a:path w="384175" h="175260">
                <a:moveTo>
                  <a:pt x="21973" y="125677"/>
                </a:moveTo>
                <a:lnTo>
                  <a:pt x="1156" y="125677"/>
                </a:lnTo>
                <a:lnTo>
                  <a:pt x="1156" y="145984"/>
                </a:lnTo>
                <a:lnTo>
                  <a:pt x="11565" y="145984"/>
                </a:lnTo>
                <a:lnTo>
                  <a:pt x="11333" y="152076"/>
                </a:lnTo>
                <a:lnTo>
                  <a:pt x="0" y="167193"/>
                </a:lnTo>
                <a:lnTo>
                  <a:pt x="5088" y="174865"/>
                </a:lnTo>
                <a:lnTo>
                  <a:pt x="10871" y="172383"/>
                </a:lnTo>
                <a:lnTo>
                  <a:pt x="15265" y="168773"/>
                </a:lnTo>
                <a:lnTo>
                  <a:pt x="17810" y="164034"/>
                </a:lnTo>
                <a:lnTo>
                  <a:pt x="20585" y="159522"/>
                </a:lnTo>
                <a:lnTo>
                  <a:pt x="21973" y="153430"/>
                </a:lnTo>
                <a:lnTo>
                  <a:pt x="21973" y="125677"/>
                </a:lnTo>
                <a:close/>
              </a:path>
              <a:path w="384175" h="175260">
                <a:moveTo>
                  <a:pt x="91826" y="0"/>
                </a:moveTo>
                <a:lnTo>
                  <a:pt x="55671" y="16580"/>
                </a:lnTo>
                <a:lnTo>
                  <a:pt x="49036" y="44449"/>
                </a:lnTo>
                <a:lnTo>
                  <a:pt x="50886" y="50541"/>
                </a:lnTo>
                <a:lnTo>
                  <a:pt x="58288" y="60469"/>
                </a:lnTo>
                <a:lnTo>
                  <a:pt x="64070" y="64305"/>
                </a:lnTo>
                <a:lnTo>
                  <a:pt x="71472" y="67238"/>
                </a:lnTo>
                <a:lnTo>
                  <a:pt x="62451" y="69494"/>
                </a:lnTo>
                <a:lnTo>
                  <a:pt x="55512" y="73781"/>
                </a:lnTo>
                <a:lnTo>
                  <a:pt x="50655" y="80099"/>
                </a:lnTo>
                <a:lnTo>
                  <a:pt x="45566" y="86417"/>
                </a:lnTo>
                <a:lnTo>
                  <a:pt x="43022" y="94540"/>
                </a:lnTo>
                <a:lnTo>
                  <a:pt x="43065" y="104467"/>
                </a:lnTo>
                <a:lnTo>
                  <a:pt x="43885" y="113108"/>
                </a:lnTo>
                <a:lnTo>
                  <a:pt x="72281" y="145251"/>
                </a:lnTo>
                <a:lnTo>
                  <a:pt x="92058" y="148466"/>
                </a:lnTo>
                <a:lnTo>
                  <a:pt x="102633" y="147662"/>
                </a:lnTo>
                <a:lnTo>
                  <a:pt x="112123" y="145251"/>
                </a:lnTo>
                <a:lnTo>
                  <a:pt x="120486" y="141231"/>
                </a:lnTo>
                <a:lnTo>
                  <a:pt x="127678" y="135605"/>
                </a:lnTo>
                <a:lnTo>
                  <a:pt x="129292" y="133800"/>
                </a:lnTo>
                <a:lnTo>
                  <a:pt x="86738" y="133800"/>
                </a:lnTo>
                <a:lnTo>
                  <a:pt x="81649" y="132446"/>
                </a:lnTo>
                <a:lnTo>
                  <a:pt x="61988" y="108980"/>
                </a:lnTo>
                <a:lnTo>
                  <a:pt x="62078" y="95442"/>
                </a:lnTo>
                <a:lnTo>
                  <a:pt x="64764" y="88673"/>
                </a:lnTo>
                <a:lnTo>
                  <a:pt x="70547" y="83258"/>
                </a:lnTo>
                <a:lnTo>
                  <a:pt x="76098" y="77617"/>
                </a:lnTo>
                <a:lnTo>
                  <a:pt x="83268" y="74910"/>
                </a:lnTo>
                <a:lnTo>
                  <a:pt x="129688" y="74910"/>
                </a:lnTo>
                <a:lnTo>
                  <a:pt x="129529" y="74684"/>
                </a:lnTo>
                <a:lnTo>
                  <a:pt x="122590" y="69946"/>
                </a:lnTo>
                <a:lnTo>
                  <a:pt x="113337" y="67238"/>
                </a:lnTo>
                <a:lnTo>
                  <a:pt x="120739" y="64305"/>
                </a:lnTo>
                <a:lnTo>
                  <a:pt x="126290" y="60469"/>
                </a:lnTo>
                <a:lnTo>
                  <a:pt x="126448" y="60243"/>
                </a:lnTo>
                <a:lnTo>
                  <a:pt x="85119" y="60243"/>
                </a:lnTo>
                <a:lnTo>
                  <a:pt x="79336" y="58213"/>
                </a:lnTo>
                <a:lnTo>
                  <a:pt x="74710" y="53700"/>
                </a:lnTo>
                <a:lnTo>
                  <a:pt x="70084" y="49413"/>
                </a:lnTo>
                <a:lnTo>
                  <a:pt x="67771" y="43772"/>
                </a:lnTo>
                <a:lnTo>
                  <a:pt x="67771" y="30911"/>
                </a:lnTo>
                <a:lnTo>
                  <a:pt x="70084" y="25722"/>
                </a:lnTo>
                <a:lnTo>
                  <a:pt x="79336" y="16696"/>
                </a:lnTo>
                <a:lnTo>
                  <a:pt x="85119" y="14666"/>
                </a:lnTo>
                <a:lnTo>
                  <a:pt x="126534" y="14666"/>
                </a:lnTo>
                <a:lnTo>
                  <a:pt x="123283" y="11055"/>
                </a:lnTo>
                <a:lnTo>
                  <a:pt x="116872" y="6282"/>
                </a:lnTo>
                <a:lnTo>
                  <a:pt x="109463" y="2820"/>
                </a:lnTo>
                <a:lnTo>
                  <a:pt x="101100" y="712"/>
                </a:lnTo>
                <a:lnTo>
                  <a:pt x="91826" y="0"/>
                </a:lnTo>
                <a:close/>
              </a:path>
              <a:path w="384175" h="175260">
                <a:moveTo>
                  <a:pt x="129688" y="74910"/>
                </a:moveTo>
                <a:lnTo>
                  <a:pt x="100847" y="74910"/>
                </a:lnTo>
                <a:lnTo>
                  <a:pt x="108018" y="77617"/>
                </a:lnTo>
                <a:lnTo>
                  <a:pt x="119583" y="88899"/>
                </a:lnTo>
                <a:lnTo>
                  <a:pt x="122590" y="96119"/>
                </a:lnTo>
                <a:lnTo>
                  <a:pt x="122535" y="113394"/>
                </a:lnTo>
                <a:lnTo>
                  <a:pt x="119583" y="120262"/>
                </a:lnTo>
                <a:lnTo>
                  <a:pt x="114031" y="125677"/>
                </a:lnTo>
                <a:lnTo>
                  <a:pt x="108249" y="131092"/>
                </a:lnTo>
                <a:lnTo>
                  <a:pt x="101078" y="133800"/>
                </a:lnTo>
                <a:lnTo>
                  <a:pt x="129292" y="133800"/>
                </a:lnTo>
                <a:lnTo>
                  <a:pt x="133639" y="128924"/>
                </a:lnTo>
                <a:lnTo>
                  <a:pt x="137884" y="121559"/>
                </a:lnTo>
                <a:lnTo>
                  <a:pt x="140461" y="113394"/>
                </a:lnTo>
                <a:lnTo>
                  <a:pt x="141325" y="104467"/>
                </a:lnTo>
                <a:lnTo>
                  <a:pt x="141325" y="95442"/>
                </a:lnTo>
                <a:lnTo>
                  <a:pt x="138781" y="87771"/>
                </a:lnTo>
                <a:lnTo>
                  <a:pt x="129688" y="74910"/>
                </a:lnTo>
                <a:close/>
              </a:path>
              <a:path w="384175" h="175260">
                <a:moveTo>
                  <a:pt x="126534" y="14666"/>
                </a:moveTo>
                <a:lnTo>
                  <a:pt x="98997" y="14666"/>
                </a:lnTo>
                <a:lnTo>
                  <a:pt x="104794" y="16936"/>
                </a:lnTo>
                <a:lnTo>
                  <a:pt x="109405" y="21435"/>
                </a:lnTo>
                <a:lnTo>
                  <a:pt x="114263" y="25947"/>
                </a:lnTo>
                <a:lnTo>
                  <a:pt x="116383" y="30911"/>
                </a:lnTo>
                <a:lnTo>
                  <a:pt x="116479" y="44449"/>
                </a:lnTo>
                <a:lnTo>
                  <a:pt x="114263" y="49639"/>
                </a:lnTo>
                <a:lnTo>
                  <a:pt x="109868" y="53926"/>
                </a:lnTo>
                <a:lnTo>
                  <a:pt x="105242" y="58213"/>
                </a:lnTo>
                <a:lnTo>
                  <a:pt x="99459" y="60243"/>
                </a:lnTo>
                <a:lnTo>
                  <a:pt x="126448" y="60243"/>
                </a:lnTo>
                <a:lnTo>
                  <a:pt x="129760" y="55505"/>
                </a:lnTo>
                <a:lnTo>
                  <a:pt x="133461" y="50541"/>
                </a:lnTo>
                <a:lnTo>
                  <a:pt x="135311" y="44900"/>
                </a:lnTo>
                <a:lnTo>
                  <a:pt x="135268" y="37680"/>
                </a:lnTo>
                <a:lnTo>
                  <a:pt x="134570" y="30474"/>
                </a:lnTo>
                <a:lnTo>
                  <a:pt x="132333" y="23409"/>
                </a:lnTo>
                <a:lnTo>
                  <a:pt x="128565" y="16922"/>
                </a:lnTo>
                <a:lnTo>
                  <a:pt x="126534" y="14666"/>
                </a:lnTo>
                <a:close/>
              </a:path>
              <a:path w="384175" h="175260">
                <a:moveTo>
                  <a:pt x="185041" y="110785"/>
                </a:moveTo>
                <a:lnTo>
                  <a:pt x="167462" y="112365"/>
                </a:lnTo>
                <a:lnTo>
                  <a:pt x="169103" y="120491"/>
                </a:lnTo>
                <a:lnTo>
                  <a:pt x="171915" y="127623"/>
                </a:lnTo>
                <a:lnTo>
                  <a:pt x="209559" y="148466"/>
                </a:lnTo>
                <a:lnTo>
                  <a:pt x="217452" y="147919"/>
                </a:lnTo>
                <a:lnTo>
                  <a:pt x="244922" y="133800"/>
                </a:lnTo>
                <a:lnTo>
                  <a:pt x="203314" y="133800"/>
                </a:lnTo>
                <a:lnTo>
                  <a:pt x="197994" y="131995"/>
                </a:lnTo>
                <a:lnTo>
                  <a:pt x="193599" y="128384"/>
                </a:lnTo>
                <a:lnTo>
                  <a:pt x="189436" y="124774"/>
                </a:lnTo>
                <a:lnTo>
                  <a:pt x="186660" y="118908"/>
                </a:lnTo>
                <a:lnTo>
                  <a:pt x="185041" y="110785"/>
                </a:lnTo>
                <a:close/>
              </a:path>
              <a:path w="384175" h="175260">
                <a:moveTo>
                  <a:pt x="262544" y="77617"/>
                </a:moveTo>
                <a:lnTo>
                  <a:pt x="244486" y="77617"/>
                </a:lnTo>
                <a:lnTo>
                  <a:pt x="244384" y="89466"/>
                </a:lnTo>
                <a:lnTo>
                  <a:pt x="243536" y="95989"/>
                </a:lnTo>
                <a:lnTo>
                  <a:pt x="224594" y="129964"/>
                </a:lnTo>
                <a:lnTo>
                  <a:pt x="220199" y="132671"/>
                </a:lnTo>
                <a:lnTo>
                  <a:pt x="215342" y="133800"/>
                </a:lnTo>
                <a:lnTo>
                  <a:pt x="244922" y="133800"/>
                </a:lnTo>
                <a:lnTo>
                  <a:pt x="261197" y="95301"/>
                </a:lnTo>
                <a:lnTo>
                  <a:pt x="262353" y="83709"/>
                </a:lnTo>
                <a:lnTo>
                  <a:pt x="262544" y="77617"/>
                </a:lnTo>
                <a:close/>
              </a:path>
              <a:path w="384175" h="175260">
                <a:moveTo>
                  <a:pt x="211641" y="0"/>
                </a:moveTo>
                <a:lnTo>
                  <a:pt x="172298" y="20853"/>
                </a:lnTo>
                <a:lnTo>
                  <a:pt x="164741" y="49864"/>
                </a:lnTo>
                <a:lnTo>
                  <a:pt x="165507" y="59468"/>
                </a:lnTo>
                <a:lnTo>
                  <a:pt x="191778" y="93552"/>
                </a:lnTo>
                <a:lnTo>
                  <a:pt x="208865" y="96796"/>
                </a:lnTo>
                <a:lnTo>
                  <a:pt x="216498" y="96796"/>
                </a:lnTo>
                <a:lnTo>
                  <a:pt x="242265" y="81002"/>
                </a:lnTo>
                <a:lnTo>
                  <a:pt x="204933" y="81002"/>
                </a:lnTo>
                <a:lnTo>
                  <a:pt x="197994" y="78068"/>
                </a:lnTo>
                <a:lnTo>
                  <a:pt x="186429" y="66335"/>
                </a:lnTo>
                <a:lnTo>
                  <a:pt x="183422" y="58890"/>
                </a:lnTo>
                <a:lnTo>
                  <a:pt x="183541" y="48285"/>
                </a:lnTo>
                <a:lnTo>
                  <a:pt x="205627" y="14891"/>
                </a:lnTo>
                <a:lnTo>
                  <a:pt x="246643" y="14891"/>
                </a:lnTo>
                <a:lnTo>
                  <a:pt x="243730" y="11947"/>
                </a:lnTo>
                <a:lnTo>
                  <a:pt x="238009" y="7671"/>
                </a:lnTo>
                <a:lnTo>
                  <a:pt x="231938" y="4378"/>
                </a:lnTo>
                <a:lnTo>
                  <a:pt x="225519" y="1974"/>
                </a:lnTo>
                <a:lnTo>
                  <a:pt x="218753" y="500"/>
                </a:lnTo>
                <a:lnTo>
                  <a:pt x="211641" y="0"/>
                </a:lnTo>
                <a:close/>
              </a:path>
              <a:path w="384175" h="175260">
                <a:moveTo>
                  <a:pt x="246643" y="14891"/>
                </a:moveTo>
                <a:lnTo>
                  <a:pt x="221818" y="14891"/>
                </a:lnTo>
                <a:lnTo>
                  <a:pt x="228526" y="17824"/>
                </a:lnTo>
                <a:lnTo>
                  <a:pt x="234077" y="23917"/>
                </a:lnTo>
                <a:lnTo>
                  <a:pt x="242404" y="58438"/>
                </a:lnTo>
                <a:lnTo>
                  <a:pt x="239628" y="66335"/>
                </a:lnTo>
                <a:lnTo>
                  <a:pt x="234077" y="72202"/>
                </a:lnTo>
                <a:lnTo>
                  <a:pt x="228757" y="78068"/>
                </a:lnTo>
                <a:lnTo>
                  <a:pt x="221818" y="81002"/>
                </a:lnTo>
                <a:lnTo>
                  <a:pt x="242265" y="81002"/>
                </a:lnTo>
                <a:lnTo>
                  <a:pt x="244486" y="77617"/>
                </a:lnTo>
                <a:lnTo>
                  <a:pt x="262544" y="77617"/>
                </a:lnTo>
                <a:lnTo>
                  <a:pt x="262705" y="72202"/>
                </a:lnTo>
                <a:lnTo>
                  <a:pt x="262632" y="66335"/>
                </a:lnTo>
                <a:lnTo>
                  <a:pt x="262368" y="57828"/>
                </a:lnTo>
                <a:lnTo>
                  <a:pt x="248736" y="17007"/>
                </a:lnTo>
                <a:lnTo>
                  <a:pt x="246643" y="14891"/>
                </a:lnTo>
                <a:close/>
              </a:path>
              <a:path w="384175" h="175260">
                <a:moveTo>
                  <a:pt x="383730" y="2481"/>
                </a:moveTo>
                <a:lnTo>
                  <a:pt x="287277" y="2481"/>
                </a:lnTo>
                <a:lnTo>
                  <a:pt x="287277" y="19630"/>
                </a:lnTo>
                <a:lnTo>
                  <a:pt x="360599" y="19630"/>
                </a:lnTo>
                <a:lnTo>
                  <a:pt x="353613" y="27840"/>
                </a:lnTo>
                <a:lnTo>
                  <a:pt x="328239" y="69057"/>
                </a:lnTo>
                <a:lnTo>
                  <a:pt x="312127" y="116190"/>
                </a:lnTo>
                <a:lnTo>
                  <a:pt x="308094" y="145984"/>
                </a:lnTo>
                <a:lnTo>
                  <a:pt x="327061" y="145984"/>
                </a:lnTo>
                <a:lnTo>
                  <a:pt x="328018" y="135365"/>
                </a:lnTo>
                <a:lnTo>
                  <a:pt x="329518" y="125169"/>
                </a:lnTo>
                <a:lnTo>
                  <a:pt x="343425" y="80550"/>
                </a:lnTo>
                <a:lnTo>
                  <a:pt x="362717" y="44139"/>
                </a:lnTo>
                <a:lnTo>
                  <a:pt x="383730" y="16471"/>
                </a:lnTo>
                <a:lnTo>
                  <a:pt x="383730" y="24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48833" y="1800632"/>
            <a:ext cx="45085" cy="41275"/>
          </a:xfrm>
          <a:custGeom>
            <a:avLst/>
            <a:gdLst/>
            <a:ahLst/>
            <a:cxnLst/>
            <a:rect l="l" t="t" r="r" b="b"/>
            <a:pathLst>
              <a:path w="45084" h="41275">
                <a:moveTo>
                  <a:pt x="3238" y="9927"/>
                </a:moveTo>
                <a:lnTo>
                  <a:pt x="0" y="19404"/>
                </a:lnTo>
                <a:lnTo>
                  <a:pt x="5088" y="20758"/>
                </a:lnTo>
                <a:lnTo>
                  <a:pt x="10639" y="21886"/>
                </a:lnTo>
                <a:lnTo>
                  <a:pt x="16422" y="23240"/>
                </a:lnTo>
                <a:lnTo>
                  <a:pt x="14340" y="25045"/>
                </a:lnTo>
                <a:lnTo>
                  <a:pt x="10639" y="29332"/>
                </a:lnTo>
                <a:lnTo>
                  <a:pt x="5319" y="35649"/>
                </a:lnTo>
                <a:lnTo>
                  <a:pt x="13184" y="41065"/>
                </a:lnTo>
                <a:lnTo>
                  <a:pt x="15728" y="37906"/>
                </a:lnTo>
                <a:lnTo>
                  <a:pt x="18735" y="33167"/>
                </a:lnTo>
                <a:lnTo>
                  <a:pt x="22204" y="26850"/>
                </a:lnTo>
                <a:lnTo>
                  <a:pt x="31842" y="26850"/>
                </a:lnTo>
                <a:lnTo>
                  <a:pt x="30531" y="25496"/>
                </a:lnTo>
                <a:lnTo>
                  <a:pt x="27756" y="23240"/>
                </a:lnTo>
                <a:lnTo>
                  <a:pt x="33538" y="22563"/>
                </a:lnTo>
                <a:lnTo>
                  <a:pt x="39090" y="21209"/>
                </a:lnTo>
                <a:lnTo>
                  <a:pt x="44641" y="19404"/>
                </a:lnTo>
                <a:lnTo>
                  <a:pt x="43638" y="16245"/>
                </a:lnTo>
                <a:lnTo>
                  <a:pt x="18735" y="16245"/>
                </a:lnTo>
                <a:lnTo>
                  <a:pt x="15497" y="14440"/>
                </a:lnTo>
                <a:lnTo>
                  <a:pt x="10177" y="12409"/>
                </a:lnTo>
                <a:lnTo>
                  <a:pt x="3238" y="9927"/>
                </a:lnTo>
                <a:close/>
              </a:path>
              <a:path w="45084" h="41275">
                <a:moveTo>
                  <a:pt x="31842" y="26850"/>
                </a:moveTo>
                <a:lnTo>
                  <a:pt x="22204" y="26850"/>
                </a:lnTo>
                <a:lnTo>
                  <a:pt x="25674" y="32942"/>
                </a:lnTo>
                <a:lnTo>
                  <a:pt x="28912" y="37680"/>
                </a:lnTo>
                <a:lnTo>
                  <a:pt x="31457" y="41065"/>
                </a:lnTo>
                <a:lnTo>
                  <a:pt x="39552" y="35649"/>
                </a:lnTo>
                <a:lnTo>
                  <a:pt x="34463" y="29557"/>
                </a:lnTo>
                <a:lnTo>
                  <a:pt x="31842" y="26850"/>
                </a:lnTo>
                <a:close/>
              </a:path>
              <a:path w="45084" h="41275">
                <a:moveTo>
                  <a:pt x="27293" y="0"/>
                </a:moveTo>
                <a:lnTo>
                  <a:pt x="17347" y="0"/>
                </a:lnTo>
                <a:lnTo>
                  <a:pt x="17463" y="4287"/>
                </a:lnTo>
                <a:lnTo>
                  <a:pt x="17810" y="8348"/>
                </a:lnTo>
                <a:lnTo>
                  <a:pt x="18735" y="16245"/>
                </a:lnTo>
                <a:lnTo>
                  <a:pt x="25674" y="16245"/>
                </a:lnTo>
                <a:lnTo>
                  <a:pt x="26599" y="9702"/>
                </a:lnTo>
                <a:lnTo>
                  <a:pt x="27062" y="4287"/>
                </a:lnTo>
                <a:lnTo>
                  <a:pt x="27293" y="0"/>
                </a:lnTo>
                <a:close/>
              </a:path>
              <a:path w="45084" h="41275">
                <a:moveTo>
                  <a:pt x="41634" y="9927"/>
                </a:moveTo>
                <a:lnTo>
                  <a:pt x="35620" y="11958"/>
                </a:lnTo>
                <a:lnTo>
                  <a:pt x="30300" y="13989"/>
                </a:lnTo>
                <a:lnTo>
                  <a:pt x="25674" y="16245"/>
                </a:lnTo>
                <a:lnTo>
                  <a:pt x="43638" y="16245"/>
                </a:lnTo>
                <a:lnTo>
                  <a:pt x="41634" y="99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59557" y="1829288"/>
            <a:ext cx="499745" cy="175260"/>
          </a:xfrm>
          <a:custGeom>
            <a:avLst/>
            <a:gdLst/>
            <a:ahLst/>
            <a:cxnLst/>
            <a:rect l="l" t="t" r="r" b="b"/>
            <a:pathLst>
              <a:path w="499745" h="175260">
                <a:moveTo>
                  <a:pt x="54818" y="32265"/>
                </a:moveTo>
                <a:lnTo>
                  <a:pt x="36777" y="32265"/>
                </a:lnTo>
                <a:lnTo>
                  <a:pt x="36777" y="145984"/>
                </a:lnTo>
                <a:lnTo>
                  <a:pt x="54818" y="145984"/>
                </a:lnTo>
                <a:lnTo>
                  <a:pt x="54818" y="32265"/>
                </a:lnTo>
                <a:close/>
              </a:path>
              <a:path w="499745" h="175260">
                <a:moveTo>
                  <a:pt x="54818" y="0"/>
                </a:moveTo>
                <a:lnTo>
                  <a:pt x="43253" y="0"/>
                </a:lnTo>
                <a:lnTo>
                  <a:pt x="40394" y="4777"/>
                </a:lnTo>
                <a:lnTo>
                  <a:pt x="36690" y="9617"/>
                </a:lnTo>
                <a:lnTo>
                  <a:pt x="0" y="36552"/>
                </a:lnTo>
                <a:lnTo>
                  <a:pt x="0" y="53700"/>
                </a:lnTo>
                <a:lnTo>
                  <a:pt x="36777" y="32265"/>
                </a:lnTo>
                <a:lnTo>
                  <a:pt x="54818" y="32265"/>
                </a:lnTo>
                <a:lnTo>
                  <a:pt x="54818" y="0"/>
                </a:lnTo>
                <a:close/>
              </a:path>
              <a:path w="499745" h="175260">
                <a:moveTo>
                  <a:pt x="138087" y="125677"/>
                </a:moveTo>
                <a:lnTo>
                  <a:pt x="117270" y="125677"/>
                </a:lnTo>
                <a:lnTo>
                  <a:pt x="117270" y="145984"/>
                </a:lnTo>
                <a:lnTo>
                  <a:pt x="127678" y="145984"/>
                </a:lnTo>
                <a:lnTo>
                  <a:pt x="127447" y="152076"/>
                </a:lnTo>
                <a:lnTo>
                  <a:pt x="116113" y="167193"/>
                </a:lnTo>
                <a:lnTo>
                  <a:pt x="121202" y="174865"/>
                </a:lnTo>
                <a:lnTo>
                  <a:pt x="126984" y="172383"/>
                </a:lnTo>
                <a:lnTo>
                  <a:pt x="131379" y="168773"/>
                </a:lnTo>
                <a:lnTo>
                  <a:pt x="133923" y="164034"/>
                </a:lnTo>
                <a:lnTo>
                  <a:pt x="136699" y="159522"/>
                </a:lnTo>
                <a:lnTo>
                  <a:pt x="138087" y="153430"/>
                </a:lnTo>
                <a:lnTo>
                  <a:pt x="138087" y="125677"/>
                </a:lnTo>
                <a:close/>
              </a:path>
              <a:path w="499745" h="175260">
                <a:moveTo>
                  <a:pt x="216036" y="0"/>
                </a:moveTo>
                <a:lnTo>
                  <a:pt x="207940" y="0"/>
                </a:lnTo>
                <a:lnTo>
                  <a:pt x="200137" y="546"/>
                </a:lnTo>
                <a:lnTo>
                  <a:pt x="168001" y="25358"/>
                </a:lnTo>
                <a:lnTo>
                  <a:pt x="159367" y="74458"/>
                </a:lnTo>
                <a:lnTo>
                  <a:pt x="160313" y="93496"/>
                </a:lnTo>
                <a:lnTo>
                  <a:pt x="174170" y="133348"/>
                </a:lnTo>
                <a:lnTo>
                  <a:pt x="207940" y="148466"/>
                </a:lnTo>
                <a:lnTo>
                  <a:pt x="215880" y="147919"/>
                </a:lnTo>
                <a:lnTo>
                  <a:pt x="241235" y="133800"/>
                </a:lnTo>
                <a:lnTo>
                  <a:pt x="199613" y="133800"/>
                </a:lnTo>
                <a:lnTo>
                  <a:pt x="192674" y="129964"/>
                </a:lnTo>
                <a:lnTo>
                  <a:pt x="178662" y="90750"/>
                </a:lnTo>
                <a:lnTo>
                  <a:pt x="178102" y="74458"/>
                </a:lnTo>
                <a:lnTo>
                  <a:pt x="178706" y="57825"/>
                </a:lnTo>
                <a:lnTo>
                  <a:pt x="192674" y="18276"/>
                </a:lnTo>
                <a:lnTo>
                  <a:pt x="199382" y="14891"/>
                </a:lnTo>
                <a:lnTo>
                  <a:pt x="241603" y="14891"/>
                </a:lnTo>
                <a:lnTo>
                  <a:pt x="240091" y="12635"/>
                </a:lnTo>
                <a:lnTo>
                  <a:pt x="235002" y="7897"/>
                </a:lnTo>
                <a:lnTo>
                  <a:pt x="222975" y="1579"/>
                </a:lnTo>
                <a:lnTo>
                  <a:pt x="216036" y="0"/>
                </a:lnTo>
                <a:close/>
              </a:path>
              <a:path w="499745" h="175260">
                <a:moveTo>
                  <a:pt x="241603" y="14891"/>
                </a:moveTo>
                <a:lnTo>
                  <a:pt x="216498" y="14891"/>
                </a:lnTo>
                <a:lnTo>
                  <a:pt x="223669" y="18727"/>
                </a:lnTo>
                <a:lnTo>
                  <a:pt x="229220" y="26624"/>
                </a:lnTo>
                <a:lnTo>
                  <a:pt x="232997" y="34035"/>
                </a:lnTo>
                <a:lnTo>
                  <a:pt x="235667" y="44449"/>
                </a:lnTo>
                <a:lnTo>
                  <a:pt x="237254" y="57910"/>
                </a:lnTo>
                <a:lnTo>
                  <a:pt x="237778" y="74458"/>
                </a:lnTo>
                <a:lnTo>
                  <a:pt x="237254" y="90750"/>
                </a:lnTo>
                <a:lnTo>
                  <a:pt x="223669" y="129964"/>
                </a:lnTo>
                <a:lnTo>
                  <a:pt x="216498" y="133800"/>
                </a:lnTo>
                <a:lnTo>
                  <a:pt x="241235" y="133800"/>
                </a:lnTo>
                <a:lnTo>
                  <a:pt x="255155" y="97445"/>
                </a:lnTo>
                <a:lnTo>
                  <a:pt x="256513" y="74458"/>
                </a:lnTo>
                <a:lnTo>
                  <a:pt x="256300" y="64178"/>
                </a:lnTo>
                <a:lnTo>
                  <a:pt x="247955" y="24368"/>
                </a:lnTo>
                <a:lnTo>
                  <a:pt x="241603" y="14891"/>
                </a:lnTo>
                <a:close/>
              </a:path>
              <a:path w="499745" h="175260">
                <a:moveTo>
                  <a:pt x="337469" y="0"/>
                </a:moveTo>
                <a:lnTo>
                  <a:pt x="329374" y="0"/>
                </a:lnTo>
                <a:lnTo>
                  <a:pt x="321571" y="546"/>
                </a:lnTo>
                <a:lnTo>
                  <a:pt x="289434" y="25358"/>
                </a:lnTo>
                <a:lnTo>
                  <a:pt x="280800" y="74458"/>
                </a:lnTo>
                <a:lnTo>
                  <a:pt x="281747" y="93496"/>
                </a:lnTo>
                <a:lnTo>
                  <a:pt x="295603" y="133348"/>
                </a:lnTo>
                <a:lnTo>
                  <a:pt x="329374" y="148466"/>
                </a:lnTo>
                <a:lnTo>
                  <a:pt x="337314" y="147919"/>
                </a:lnTo>
                <a:lnTo>
                  <a:pt x="362669" y="133800"/>
                </a:lnTo>
                <a:lnTo>
                  <a:pt x="321047" y="133800"/>
                </a:lnTo>
                <a:lnTo>
                  <a:pt x="314108" y="129964"/>
                </a:lnTo>
                <a:lnTo>
                  <a:pt x="300096" y="90750"/>
                </a:lnTo>
                <a:lnTo>
                  <a:pt x="299536" y="74458"/>
                </a:lnTo>
                <a:lnTo>
                  <a:pt x="300139" y="57825"/>
                </a:lnTo>
                <a:lnTo>
                  <a:pt x="314108" y="18276"/>
                </a:lnTo>
                <a:lnTo>
                  <a:pt x="320815" y="14891"/>
                </a:lnTo>
                <a:lnTo>
                  <a:pt x="363037" y="14891"/>
                </a:lnTo>
                <a:lnTo>
                  <a:pt x="361525" y="12635"/>
                </a:lnTo>
                <a:lnTo>
                  <a:pt x="356436" y="7897"/>
                </a:lnTo>
                <a:lnTo>
                  <a:pt x="344408" y="1579"/>
                </a:lnTo>
                <a:lnTo>
                  <a:pt x="337469" y="0"/>
                </a:lnTo>
                <a:close/>
              </a:path>
              <a:path w="499745" h="175260">
                <a:moveTo>
                  <a:pt x="363037" y="14891"/>
                </a:moveTo>
                <a:lnTo>
                  <a:pt x="337932" y="14891"/>
                </a:lnTo>
                <a:lnTo>
                  <a:pt x="345102" y="18727"/>
                </a:lnTo>
                <a:lnTo>
                  <a:pt x="350653" y="26624"/>
                </a:lnTo>
                <a:lnTo>
                  <a:pt x="354430" y="34035"/>
                </a:lnTo>
                <a:lnTo>
                  <a:pt x="357101" y="44449"/>
                </a:lnTo>
                <a:lnTo>
                  <a:pt x="358687" y="57910"/>
                </a:lnTo>
                <a:lnTo>
                  <a:pt x="359211" y="74458"/>
                </a:lnTo>
                <a:lnTo>
                  <a:pt x="358687" y="90750"/>
                </a:lnTo>
                <a:lnTo>
                  <a:pt x="345102" y="129964"/>
                </a:lnTo>
                <a:lnTo>
                  <a:pt x="337932" y="133800"/>
                </a:lnTo>
                <a:lnTo>
                  <a:pt x="362669" y="133800"/>
                </a:lnTo>
                <a:lnTo>
                  <a:pt x="376588" y="97445"/>
                </a:lnTo>
                <a:lnTo>
                  <a:pt x="377947" y="74458"/>
                </a:lnTo>
                <a:lnTo>
                  <a:pt x="377734" y="64178"/>
                </a:lnTo>
                <a:lnTo>
                  <a:pt x="369389" y="24368"/>
                </a:lnTo>
                <a:lnTo>
                  <a:pt x="363037" y="14891"/>
                </a:lnTo>
                <a:close/>
              </a:path>
              <a:path w="499745" h="175260">
                <a:moveTo>
                  <a:pt x="458903" y="0"/>
                </a:moveTo>
                <a:lnTo>
                  <a:pt x="450807" y="0"/>
                </a:lnTo>
                <a:lnTo>
                  <a:pt x="443004" y="546"/>
                </a:lnTo>
                <a:lnTo>
                  <a:pt x="410868" y="25358"/>
                </a:lnTo>
                <a:lnTo>
                  <a:pt x="402234" y="74458"/>
                </a:lnTo>
                <a:lnTo>
                  <a:pt x="403181" y="93496"/>
                </a:lnTo>
                <a:lnTo>
                  <a:pt x="417037" y="133348"/>
                </a:lnTo>
                <a:lnTo>
                  <a:pt x="450807" y="148466"/>
                </a:lnTo>
                <a:lnTo>
                  <a:pt x="458747" y="147919"/>
                </a:lnTo>
                <a:lnTo>
                  <a:pt x="484102" y="133800"/>
                </a:lnTo>
                <a:lnTo>
                  <a:pt x="442480" y="133800"/>
                </a:lnTo>
                <a:lnTo>
                  <a:pt x="435541" y="129964"/>
                </a:lnTo>
                <a:lnTo>
                  <a:pt x="421529" y="90750"/>
                </a:lnTo>
                <a:lnTo>
                  <a:pt x="420969" y="74458"/>
                </a:lnTo>
                <a:lnTo>
                  <a:pt x="421573" y="57825"/>
                </a:lnTo>
                <a:lnTo>
                  <a:pt x="435541" y="18276"/>
                </a:lnTo>
                <a:lnTo>
                  <a:pt x="442249" y="14891"/>
                </a:lnTo>
                <a:lnTo>
                  <a:pt x="484470" y="14891"/>
                </a:lnTo>
                <a:lnTo>
                  <a:pt x="482958" y="12635"/>
                </a:lnTo>
                <a:lnTo>
                  <a:pt x="477869" y="7897"/>
                </a:lnTo>
                <a:lnTo>
                  <a:pt x="465842" y="1579"/>
                </a:lnTo>
                <a:lnTo>
                  <a:pt x="458903" y="0"/>
                </a:lnTo>
                <a:close/>
              </a:path>
              <a:path w="499745" h="175260">
                <a:moveTo>
                  <a:pt x="484470" y="14891"/>
                </a:moveTo>
                <a:lnTo>
                  <a:pt x="459365" y="14891"/>
                </a:lnTo>
                <a:lnTo>
                  <a:pt x="466536" y="18727"/>
                </a:lnTo>
                <a:lnTo>
                  <a:pt x="472087" y="26624"/>
                </a:lnTo>
                <a:lnTo>
                  <a:pt x="475864" y="34035"/>
                </a:lnTo>
                <a:lnTo>
                  <a:pt x="478534" y="44449"/>
                </a:lnTo>
                <a:lnTo>
                  <a:pt x="480121" y="57910"/>
                </a:lnTo>
                <a:lnTo>
                  <a:pt x="480645" y="74458"/>
                </a:lnTo>
                <a:lnTo>
                  <a:pt x="480121" y="90750"/>
                </a:lnTo>
                <a:lnTo>
                  <a:pt x="466536" y="129964"/>
                </a:lnTo>
                <a:lnTo>
                  <a:pt x="459365" y="133800"/>
                </a:lnTo>
                <a:lnTo>
                  <a:pt x="484102" y="133800"/>
                </a:lnTo>
                <a:lnTo>
                  <a:pt x="498022" y="97445"/>
                </a:lnTo>
                <a:lnTo>
                  <a:pt x="499381" y="74458"/>
                </a:lnTo>
                <a:lnTo>
                  <a:pt x="499167" y="64178"/>
                </a:lnTo>
                <a:lnTo>
                  <a:pt x="490822" y="24368"/>
                </a:lnTo>
                <a:lnTo>
                  <a:pt x="484470" y="1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7692" y="1394494"/>
            <a:ext cx="5195570" cy="354330"/>
          </a:xfrm>
          <a:custGeom>
            <a:avLst/>
            <a:gdLst/>
            <a:ahLst/>
            <a:cxnLst/>
            <a:rect l="l" t="t" r="r" b="b"/>
            <a:pathLst>
              <a:path w="5195570" h="354330">
                <a:moveTo>
                  <a:pt x="5195505" y="0"/>
                </a:moveTo>
                <a:lnTo>
                  <a:pt x="5195505" y="354017"/>
                </a:lnTo>
                <a:lnTo>
                  <a:pt x="0" y="354017"/>
                </a:lnTo>
              </a:path>
            </a:pathLst>
          </a:custGeom>
          <a:ln w="338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316218" y="1748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07692" y="1748511"/>
            <a:ext cx="7508875" cy="0"/>
          </a:xfrm>
          <a:custGeom>
            <a:avLst/>
            <a:gdLst/>
            <a:ahLst/>
            <a:cxnLst/>
            <a:rect l="l" t="t" r="r" b="b"/>
            <a:pathLst>
              <a:path w="7508875">
                <a:moveTo>
                  <a:pt x="7508525" y="0"/>
                </a:moveTo>
                <a:lnTo>
                  <a:pt x="0" y="0"/>
                </a:lnTo>
              </a:path>
            </a:pathLst>
          </a:custGeom>
          <a:ln w="33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03198" y="1394494"/>
            <a:ext cx="0" cy="2520315"/>
          </a:xfrm>
          <a:custGeom>
            <a:avLst/>
            <a:gdLst/>
            <a:ahLst/>
            <a:cxnLst/>
            <a:rect l="l" t="t" r="r" b="b"/>
            <a:pathLst>
              <a:path h="2520315">
                <a:moveTo>
                  <a:pt x="0" y="0"/>
                </a:moveTo>
                <a:lnTo>
                  <a:pt x="0" y="2520158"/>
                </a:lnTo>
              </a:path>
            </a:pathLst>
          </a:custGeom>
          <a:ln w="346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03198" y="391465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59708" y="1398781"/>
            <a:ext cx="0" cy="2515870"/>
          </a:xfrm>
          <a:custGeom>
            <a:avLst/>
            <a:gdLst/>
            <a:ahLst/>
            <a:cxnLst/>
            <a:rect l="l" t="t" r="r" b="b"/>
            <a:pathLst>
              <a:path h="2515870">
                <a:moveTo>
                  <a:pt x="0" y="0"/>
                </a:moveTo>
                <a:lnTo>
                  <a:pt x="0" y="2515871"/>
                </a:lnTo>
              </a:path>
            </a:pathLst>
          </a:custGeom>
          <a:ln w="17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71085" y="2831616"/>
            <a:ext cx="5645150" cy="0"/>
          </a:xfrm>
          <a:custGeom>
            <a:avLst/>
            <a:gdLst/>
            <a:ahLst/>
            <a:cxnLst/>
            <a:rect l="l" t="t" r="r" b="b"/>
            <a:pathLst>
              <a:path w="5645150">
                <a:moveTo>
                  <a:pt x="5645133" y="0"/>
                </a:moveTo>
                <a:lnTo>
                  <a:pt x="0" y="0"/>
                </a:lnTo>
              </a:path>
            </a:pathLst>
          </a:custGeom>
          <a:ln w="169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7692" y="1394494"/>
            <a:ext cx="7508875" cy="2520315"/>
          </a:xfrm>
          <a:custGeom>
            <a:avLst/>
            <a:gdLst/>
            <a:ahLst/>
            <a:cxnLst/>
            <a:rect l="l" t="t" r="r" b="b"/>
            <a:pathLst>
              <a:path w="7508875" h="2520315">
                <a:moveTo>
                  <a:pt x="0" y="2520158"/>
                </a:moveTo>
                <a:lnTo>
                  <a:pt x="0" y="0"/>
                </a:lnTo>
                <a:lnTo>
                  <a:pt x="7508525" y="0"/>
                </a:lnTo>
                <a:lnTo>
                  <a:pt x="7508525" y="2520158"/>
                </a:lnTo>
                <a:lnTo>
                  <a:pt x="0" y="2520158"/>
                </a:lnTo>
              </a:path>
            </a:pathLst>
          </a:custGeom>
          <a:ln w="339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41372" y="1086280"/>
            <a:ext cx="1188892" cy="15004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0536" y="4098814"/>
            <a:ext cx="4960016" cy="1906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446901" y="2889250"/>
            <a:ext cx="711200" cy="276225"/>
          </a:xfrm>
          <a:custGeom>
            <a:avLst/>
            <a:gdLst/>
            <a:ahLst/>
            <a:cxnLst/>
            <a:rect l="l" t="t" r="r" b="b"/>
            <a:pathLst>
              <a:path w="711200" h="276225">
                <a:moveTo>
                  <a:pt x="0" y="276225"/>
                </a:moveTo>
                <a:lnTo>
                  <a:pt x="711200" y="276225"/>
                </a:lnTo>
                <a:lnTo>
                  <a:pt x="71120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46901" y="3230626"/>
            <a:ext cx="711200" cy="276225"/>
          </a:xfrm>
          <a:custGeom>
            <a:avLst/>
            <a:gdLst/>
            <a:ahLst/>
            <a:cxnLst/>
            <a:rect l="l" t="t" r="r" b="b"/>
            <a:pathLst>
              <a:path w="711200" h="276225">
                <a:moveTo>
                  <a:pt x="0" y="276225"/>
                </a:moveTo>
                <a:lnTo>
                  <a:pt x="711200" y="276225"/>
                </a:lnTo>
                <a:lnTo>
                  <a:pt x="71120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Βιβλιογραφία </a:t>
            </a:r>
            <a:r>
              <a:rPr dirty="0"/>
              <a:t>8</a:t>
            </a:r>
            <a:r>
              <a:rPr sz="3600" baseline="25462" dirty="0"/>
              <a:t>ου</a:t>
            </a:r>
            <a:r>
              <a:rPr sz="3600" spc="284" baseline="25462" dirty="0"/>
              <a:t> </a:t>
            </a:r>
            <a:r>
              <a:rPr sz="3600" spc="-10" dirty="0"/>
              <a:t>Μαθήματος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53390" y="1500886"/>
            <a:ext cx="8507730" cy="4122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285" marR="93980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75285" algn="l"/>
                <a:tab pos="375920" algn="l"/>
              </a:tabLst>
            </a:pP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Evans,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J. </a:t>
            </a:r>
            <a:r>
              <a:rPr sz="2000" spc="-30" dirty="0">
                <a:solidFill>
                  <a:srgbClr val="001F5F"/>
                </a:solidFill>
                <a:latin typeface="Calibri"/>
                <a:cs typeface="Calibri"/>
              </a:rPr>
              <a:t>D.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(1996).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Straightforward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statistics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for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behavioral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sciences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.  Pacific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Grove,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CA: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Brooks/Cole</a:t>
            </a:r>
            <a:r>
              <a:rPr sz="20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Publishing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75285" indent="-287020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375285" algn="l"/>
                <a:tab pos="3759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Field,</a:t>
            </a:r>
            <a:r>
              <a:rPr sz="2000" spc="25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001A4F"/>
                </a:solidFill>
                <a:latin typeface="Calibri"/>
                <a:cs typeface="Calibri"/>
              </a:rPr>
              <a:t>A.</a:t>
            </a:r>
            <a:r>
              <a:rPr sz="2000" spc="23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(2009).</a:t>
            </a:r>
            <a:r>
              <a:rPr sz="2000" spc="23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Discovering</a:t>
            </a:r>
            <a:r>
              <a:rPr sz="2000" i="1" spc="22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Statistics</a:t>
            </a:r>
            <a:r>
              <a:rPr sz="2000" i="1" spc="24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using</a:t>
            </a:r>
            <a:r>
              <a:rPr sz="2000" i="1" spc="229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SPSS</a:t>
            </a:r>
            <a:r>
              <a:rPr sz="2000" i="1" spc="24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5" dirty="0">
                <a:solidFill>
                  <a:srgbClr val="001A4F"/>
                </a:solidFill>
                <a:latin typeface="Calibri"/>
                <a:cs typeface="Calibri"/>
              </a:rPr>
              <a:t>(3</a:t>
            </a:r>
            <a:r>
              <a:rPr sz="1950" i="1" spc="7" baseline="25641" dirty="0">
                <a:solidFill>
                  <a:srgbClr val="001A4F"/>
                </a:solidFill>
                <a:latin typeface="Calibri"/>
                <a:cs typeface="Calibri"/>
              </a:rPr>
              <a:t>rd</a:t>
            </a:r>
            <a:r>
              <a:rPr sz="1950" i="1" spc="120" baseline="25641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edition)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</a:t>
            </a:r>
            <a:r>
              <a:rPr sz="2000" spc="22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London:</a:t>
            </a:r>
            <a:r>
              <a:rPr sz="2000" spc="24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Sage</a:t>
            </a:r>
            <a:endParaRPr sz="2000">
              <a:latin typeface="Calibri"/>
              <a:cs typeface="Calibri"/>
            </a:endParaRPr>
          </a:p>
          <a:p>
            <a:pPr marL="375285">
              <a:lnSpc>
                <a:spcPct val="100000"/>
              </a:lnSpc>
              <a:spcBef>
                <a:spcPts val="365"/>
              </a:spcBef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Publications.</a:t>
            </a:r>
            <a:endParaRPr sz="2000">
              <a:latin typeface="Calibri"/>
              <a:cs typeface="Calibri"/>
            </a:endParaRPr>
          </a:p>
          <a:p>
            <a:pPr marL="375285" marR="94615" indent="-287020">
              <a:lnSpc>
                <a:spcPct val="114999"/>
              </a:lnSpc>
              <a:buFont typeface="Arial"/>
              <a:buChar char="•"/>
              <a:tabLst>
                <a:tab pos="375285" algn="l"/>
                <a:tab pos="3759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Ntoumanis,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N.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(2013).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A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Step-by-Step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Guide </a:t>
            </a:r>
            <a:r>
              <a:rPr sz="2000" i="1" spc="-15" dirty="0">
                <a:solidFill>
                  <a:srgbClr val="001A4F"/>
                </a:solidFill>
                <a:latin typeface="Calibri"/>
                <a:cs typeface="Calibri"/>
              </a:rPr>
              <a:t>to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SPSS </a:t>
            </a:r>
            <a:r>
              <a:rPr sz="2000" i="1" spc="-15" dirty="0">
                <a:solidFill>
                  <a:srgbClr val="001A4F"/>
                </a:solidFill>
                <a:latin typeface="Calibri"/>
                <a:cs typeface="Calibri"/>
              </a:rPr>
              <a:t>for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Sport and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Exercise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Studies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London:</a:t>
            </a:r>
            <a:r>
              <a:rPr sz="2000" spc="-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Routledge.</a:t>
            </a:r>
            <a:endParaRPr sz="2000">
              <a:latin typeface="Calibri"/>
              <a:cs typeface="Calibri"/>
            </a:endParaRPr>
          </a:p>
          <a:p>
            <a:pPr marL="375285" indent="-28702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75285" algn="l"/>
                <a:tab pos="3759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Μπαγιάτης,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Κ. Β. (2000).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Στατιστική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Θεσσαλονίκη: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14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Χριστοδουλίδη.</a:t>
            </a:r>
            <a:endParaRPr sz="2000">
              <a:latin typeface="Calibri"/>
              <a:cs typeface="Calibri"/>
            </a:endParaRPr>
          </a:p>
          <a:p>
            <a:pPr marL="375285" marR="95250" indent="-287020" algn="just">
              <a:lnSpc>
                <a:spcPct val="114999"/>
              </a:lnSpc>
              <a:buFont typeface="Arial"/>
              <a:buChar char="•"/>
              <a:tabLst>
                <a:tab pos="3759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Παπαϊωάννου, </a:t>
            </a:r>
            <a:r>
              <a:rPr sz="2000" spc="5" dirty="0">
                <a:solidFill>
                  <a:srgbClr val="001A4F"/>
                </a:solidFill>
                <a:latin typeface="Calibri"/>
                <a:cs typeface="Calibri"/>
              </a:rPr>
              <a:t>Α.,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Ζουρμπάνος,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Ν.,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Μίνος, Γ.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(2016).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Εφαρμογές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της 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Στατιστικής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 του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Αθλητισμού </a:t>
            </a:r>
            <a:r>
              <a:rPr sz="2000" i="1" spc="-20" dirty="0">
                <a:solidFill>
                  <a:srgbClr val="001A4F"/>
                </a:solidFill>
                <a:latin typeface="Calibri"/>
                <a:cs typeface="Calibri"/>
              </a:rPr>
              <a:t>και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της Υγείας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με </a:t>
            </a:r>
            <a:r>
              <a:rPr sz="2000" i="1" spc="-15" dirty="0">
                <a:solidFill>
                  <a:srgbClr val="001A4F"/>
                </a:solidFill>
                <a:latin typeface="Calibri"/>
                <a:cs typeface="Calibri"/>
              </a:rPr>
              <a:t>την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του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SPSS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Θεσσαλονίκη: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7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Δίσιγμα.</a:t>
            </a:r>
            <a:endParaRPr sz="2000">
              <a:latin typeface="Calibri"/>
              <a:cs typeface="Calibri"/>
            </a:endParaRPr>
          </a:p>
          <a:p>
            <a:pPr marL="375285" indent="-287020" algn="just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75920" algn="l"/>
              </a:tabLst>
            </a:pP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Ρούσσoς,</a:t>
            </a:r>
            <a:r>
              <a:rPr sz="2000" spc="2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Π.</a:t>
            </a:r>
            <a:r>
              <a:rPr sz="2000" spc="27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Λ.,</a:t>
            </a:r>
            <a:r>
              <a:rPr sz="2000" spc="28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&amp;</a:t>
            </a:r>
            <a:r>
              <a:rPr sz="2000" spc="28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Τσαούσης,</a:t>
            </a:r>
            <a:r>
              <a:rPr sz="2000" spc="2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Γ.</a:t>
            </a:r>
            <a:r>
              <a:rPr sz="2000" spc="2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(2011).</a:t>
            </a:r>
            <a:r>
              <a:rPr sz="2000" spc="26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Στατιστική</a:t>
            </a:r>
            <a:r>
              <a:rPr sz="2000" i="1" spc="29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</a:t>
            </a:r>
            <a:r>
              <a:rPr sz="2000" i="1" spc="2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</a:t>
            </a:r>
            <a:r>
              <a:rPr sz="2000" i="1" spc="28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της</a:t>
            </a:r>
            <a:endParaRPr sz="2000">
              <a:latin typeface="Calibri"/>
              <a:cs typeface="Calibri"/>
            </a:endParaRPr>
          </a:p>
          <a:p>
            <a:pPr marL="375285" algn="just">
              <a:lnSpc>
                <a:spcPct val="100000"/>
              </a:lnSpc>
              <a:spcBef>
                <a:spcPts val="365"/>
              </a:spcBef>
            </a:pP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συμπεριφοράς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με τη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του SPSS.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Αθήνα: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15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1A4F"/>
                </a:solidFill>
                <a:latin typeface="Calibri"/>
                <a:cs typeface="Calibri"/>
              </a:rPr>
              <a:t>Τόπος.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516" y="304038"/>
            <a:ext cx="5483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Περιεχόμενα </a:t>
            </a:r>
            <a:r>
              <a:rPr dirty="0"/>
              <a:t>8</a:t>
            </a:r>
            <a:r>
              <a:rPr sz="3600" baseline="25462" dirty="0"/>
              <a:t>ου</a:t>
            </a:r>
            <a:r>
              <a:rPr sz="3600" spc="390" baseline="25462" dirty="0"/>
              <a:t> </a:t>
            </a:r>
            <a:r>
              <a:rPr sz="3600" spc="-10" dirty="0"/>
              <a:t>μαθήματος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86639" y="1424686"/>
            <a:ext cx="8119109" cy="1781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Παραμετρικές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Μέθοδοι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Ανάλυση Συσχέτισης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(Pearson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Correlation)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Παραμετρικές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Μέθοδοι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Μη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Παραμετρική Ανάλυση Συσχέτισης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(Spearman</a:t>
            </a:r>
            <a:r>
              <a:rPr sz="24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Correlation)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9110" y="230505"/>
            <a:ext cx="39217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/>
              <a:t>Παραμετρικές</a:t>
            </a:r>
            <a:r>
              <a:rPr sz="3200" spc="-40" dirty="0"/>
              <a:t> </a:t>
            </a:r>
            <a:r>
              <a:rPr sz="3200" spc="-5" dirty="0"/>
              <a:t>μέθοδοι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39" y="915111"/>
            <a:ext cx="8771255" cy="568769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648970" algn="just">
              <a:lnSpc>
                <a:spcPct val="80500"/>
              </a:lnSpc>
              <a:spcBef>
                <a:spcPts val="750"/>
              </a:spcBef>
            </a:pP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Παραμετρικές μέθοδοι: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Στατιστικές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μέθοδοι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λαμβάνουν  υπόψιν τους συγκεκριμένους παραμέτρους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χαρακτηριστικά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του  πληθυσμού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μέση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τιμή, τυπική</a:t>
            </a:r>
            <a:r>
              <a:rPr sz="2400" i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απόκλιση</a:t>
            </a:r>
            <a:endParaRPr sz="2400">
              <a:latin typeface="Calibri"/>
              <a:cs typeface="Calibri"/>
            </a:endParaRPr>
          </a:p>
          <a:p>
            <a:pPr marL="355600" marR="636905" indent="-342900" algn="just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55600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Παράμετροι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διάφορες σταθερές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χρησιμεύουν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για να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περιγράψουν τον πληθυσμό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μέση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τιμή, τυπική</a:t>
            </a:r>
            <a:r>
              <a:rPr sz="2400" i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απόκλιση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ts val="2590"/>
              </a:lnSpc>
              <a:spcBef>
                <a:spcPts val="30"/>
              </a:spcBef>
              <a:buFont typeface="Arial"/>
              <a:buChar char="•"/>
              <a:tabLst>
                <a:tab pos="355600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πιο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παλιές 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πιο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συχνά χρησιμοποιημένες</a:t>
            </a:r>
            <a:r>
              <a:rPr sz="2400" i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στατιστικές</a:t>
            </a:r>
            <a:endParaRPr sz="2400">
              <a:latin typeface="Calibri"/>
              <a:cs typeface="Calibri"/>
            </a:endParaRPr>
          </a:p>
          <a:p>
            <a:pPr marR="57785" algn="r">
              <a:lnSpc>
                <a:spcPts val="2590"/>
              </a:lnSpc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αναλύσεις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Pearson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Correlation,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T-test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για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ανεξάρτητα</a:t>
            </a:r>
            <a:r>
              <a:rPr sz="2400" i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δείγματα</a:t>
            </a:r>
            <a:endParaRPr sz="2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975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(Μπαγιάτης,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2000, σελ.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60;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Τσαούσης,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2011, σελ.</a:t>
            </a:r>
            <a:r>
              <a:rPr sz="2000" spc="-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44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Πότε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χρησιμοποιούμε ένα </a:t>
            </a:r>
            <a:r>
              <a:rPr sz="2800" b="1" spc="-15" dirty="0">
                <a:solidFill>
                  <a:srgbClr val="FF0000"/>
                </a:solidFill>
                <a:latin typeface="Calibri"/>
                <a:cs typeface="Calibri"/>
              </a:rPr>
              <a:t>Παραμετρικό</a:t>
            </a: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τεστ;</a:t>
            </a:r>
            <a:endParaRPr sz="2800">
              <a:latin typeface="Calibri"/>
              <a:cs typeface="Calibri"/>
            </a:endParaRPr>
          </a:p>
          <a:p>
            <a:pPr marL="527685" marR="330200" indent="-515620">
              <a:lnSpc>
                <a:spcPct val="80000"/>
              </a:lnSpc>
              <a:spcBef>
                <a:spcPts val="5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Όταν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οι τιμές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κάθε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ομάδας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προέρχονται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πληθυσμό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που 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παρουσιάζει κανονική</a:t>
            </a:r>
            <a:r>
              <a:rPr sz="2400" i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κατανομή</a:t>
            </a:r>
            <a:endParaRPr sz="2400">
              <a:latin typeface="Calibri"/>
              <a:cs typeface="Calibri"/>
            </a:endParaRPr>
          </a:p>
          <a:p>
            <a:pPr marL="469900" marR="335915" indent="-457834">
              <a:lnSpc>
                <a:spcPts val="2310"/>
              </a:lnSpc>
              <a:spcBef>
                <a:spcPts val="55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Οι διακυμάνσεις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πληθυσμών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είναι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περίπου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ίσες,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δηλαδή 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ομοιογένεια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των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διακυμάνσεων</a:t>
            </a:r>
            <a:endParaRPr sz="24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Συνήθως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έχουμε μεγάλο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αριθμό παρατηρήσεων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400" i="1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δείγματος</a:t>
            </a:r>
            <a:endParaRPr sz="2400">
              <a:latin typeface="Calibri"/>
              <a:cs typeface="Calibri"/>
            </a:endParaRPr>
          </a:p>
          <a:p>
            <a:pPr marL="4723765">
              <a:lnSpc>
                <a:spcPct val="100000"/>
              </a:lnSpc>
              <a:spcBef>
                <a:spcPts val="975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Τσαούσης,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2011, σελ.</a:t>
            </a:r>
            <a:r>
              <a:rPr sz="2000" spc="-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540)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000" y="114426"/>
            <a:ext cx="72580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Ανάλυση </a:t>
            </a:r>
            <a:r>
              <a:rPr sz="3200" spc="-5" dirty="0"/>
              <a:t>Συσχέτισης (Correlation</a:t>
            </a:r>
            <a:r>
              <a:rPr sz="3200" spc="-90" dirty="0"/>
              <a:t> </a:t>
            </a:r>
            <a:r>
              <a:rPr sz="3200" spc="-5" dirty="0"/>
              <a:t>Analysis)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863599"/>
            <a:ext cx="8629015" cy="575246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775970">
              <a:lnSpc>
                <a:spcPct val="80000"/>
              </a:lnSpc>
              <a:spcBef>
                <a:spcPts val="620"/>
              </a:spcBef>
            </a:pP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Εξετάζει σχέσεις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μεταξύ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δύο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ή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περισσότερων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συνεχών (ποσοτικών)  μεταβλητών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του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βάρους με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Δείκτη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Μάζας</a:t>
            </a:r>
            <a:r>
              <a:rPr sz="2200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Σώματος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κατάθλιψης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Ποιότητας</a:t>
            </a:r>
            <a:r>
              <a:rPr sz="2200" spc="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Ζωής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ταχύτητας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άλματος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εις</a:t>
            </a:r>
            <a:r>
              <a:rPr sz="2200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μήκος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Π.χ.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συχνότητας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καπνίσματος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καρκίνου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του</a:t>
            </a:r>
            <a:r>
              <a:rPr sz="2200" spc="2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πνεύμονα</a:t>
            </a:r>
            <a:endParaRPr sz="2200">
              <a:latin typeface="Calibri"/>
              <a:cs typeface="Calibri"/>
            </a:endParaRPr>
          </a:p>
          <a:p>
            <a:pPr marL="12700" marR="475615">
              <a:lnSpc>
                <a:spcPct val="100000"/>
              </a:lnSpc>
              <a:spcBef>
                <a:spcPts val="1630"/>
              </a:spcBef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Συσχέτιση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= συμμεταβολή,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αλληλοεξάρτηση δυο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μεταβλητών,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όχι 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αιτιώδης σχέση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(Η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αιτιώδης σχέση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προϋποθέτει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ότι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αίτιο προηγείται 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του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αποτελέσματος)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Συντελεστής Συσχέτισης: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Ο 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συντελεστής 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περιγράφει τον</a:t>
            </a:r>
            <a:r>
              <a:rPr sz="2200" i="1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βαθμό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αλληλεξάρτησης δύο </a:t>
            </a:r>
            <a:r>
              <a:rPr sz="2200" i="1" spc="-15" dirty="0">
                <a:solidFill>
                  <a:srgbClr val="001F5F"/>
                </a:solidFill>
                <a:latin typeface="Calibri"/>
                <a:cs typeface="Calibri"/>
              </a:rPr>
              <a:t>μεταβλητών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»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(Ρούσσος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Τσαούσης,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2011, σελ.,</a:t>
            </a:r>
            <a:r>
              <a:rPr sz="2200" spc="2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185)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Συντελεστής Συσχέτισης </a:t>
            </a:r>
            <a:r>
              <a:rPr sz="2200" b="1" i="1" spc="-5" dirty="0">
                <a:solidFill>
                  <a:srgbClr val="FF0000"/>
                </a:solidFill>
                <a:latin typeface="Calibri"/>
                <a:cs typeface="Calibri"/>
              </a:rPr>
              <a:t>r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του</a:t>
            </a:r>
            <a:r>
              <a:rPr sz="2200" b="1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Pearson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Παραμετρικό</a:t>
            </a:r>
            <a:r>
              <a:rPr sz="22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κριτήριο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 πιο χρησιμοποιημένος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δείκτης</a:t>
            </a:r>
            <a:r>
              <a:rPr sz="2200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συσχέτισης</a:t>
            </a:r>
            <a:endParaRPr sz="2200">
              <a:latin typeface="Calibri"/>
              <a:cs typeface="Calibri"/>
            </a:endParaRPr>
          </a:p>
          <a:p>
            <a:pPr marL="2439035">
              <a:lnSpc>
                <a:spcPct val="100000"/>
              </a:lnSpc>
              <a:spcBef>
                <a:spcPts val="1510"/>
              </a:spcBef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(Παπαϊωάννου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Ζουρμπάνος,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2014;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Ρούσσος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Τσαούσης,</a:t>
            </a:r>
            <a:r>
              <a:rPr sz="1800" spc="1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2011)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304" y="157352"/>
            <a:ext cx="78720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/>
              <a:t>Ερμηνεία του </a:t>
            </a:r>
            <a:r>
              <a:rPr sz="3200" spc="-5" dirty="0"/>
              <a:t>δείκτη συσχέτισης </a:t>
            </a:r>
            <a:r>
              <a:rPr sz="3200" i="1" dirty="0">
                <a:latin typeface="Calibri"/>
                <a:cs typeface="Calibri"/>
              </a:rPr>
              <a:t>r </a:t>
            </a:r>
            <a:r>
              <a:rPr sz="3200" spc="-10" dirty="0"/>
              <a:t>του</a:t>
            </a:r>
            <a:r>
              <a:rPr sz="3200" spc="-30" dirty="0"/>
              <a:t> </a:t>
            </a:r>
            <a:r>
              <a:rPr sz="3200" spc="-15" dirty="0"/>
              <a:t>Pearson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856894"/>
            <a:ext cx="8554085" cy="56248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Ο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δείκτης συσχέτισης 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του Pearson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αποτελείται από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τρία</a:t>
            </a:r>
            <a:r>
              <a:rPr sz="2200" b="1" spc="229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στοιχεία: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1) Από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ένα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θετικό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ή </a:t>
            </a:r>
            <a:r>
              <a:rPr sz="2200" b="1" spc="-20" dirty="0">
                <a:solidFill>
                  <a:srgbClr val="FF0000"/>
                </a:solidFill>
                <a:latin typeface="Calibri"/>
                <a:cs typeface="Calibri"/>
              </a:rPr>
              <a:t>αρνητικό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πρόσημο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(το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θετικό</a:t>
            </a:r>
            <a:r>
              <a:rPr sz="2200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παραλείπεται)</a:t>
            </a:r>
            <a:endParaRPr sz="2200">
              <a:latin typeface="Calibri"/>
              <a:cs typeface="Calibri"/>
            </a:endParaRPr>
          </a:p>
          <a:p>
            <a:pPr marL="12700" marR="214629">
              <a:lnSpc>
                <a:spcPct val="100000"/>
              </a:lnSpc>
              <a:spcBef>
                <a:spcPts val="530"/>
              </a:spcBef>
              <a:buClr>
                <a:srgbClr val="000000"/>
              </a:buClr>
              <a:buFont typeface="Arial"/>
              <a:buChar char="•"/>
              <a:tabLst>
                <a:tab pos="175895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Όταν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αυξάνεται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μια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μεταβλητή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ταυτόχρονα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αυξάνεται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άλλη, 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τότε έχουμε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θετική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συσχέτιση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(θετικό</a:t>
            </a:r>
            <a:r>
              <a:rPr sz="2200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πρόσημο)</a:t>
            </a:r>
            <a:endParaRPr sz="2200">
              <a:latin typeface="Calibri"/>
              <a:cs typeface="Calibri"/>
            </a:endParaRPr>
          </a:p>
          <a:p>
            <a:pPr marL="12700" marR="23431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75895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Όταν μειώνεται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μια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μεταβλητή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μειώνεται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άλλη,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τότε έχουμε  θετική συσχέτιση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(θετικό</a:t>
            </a:r>
            <a:r>
              <a:rPr sz="2200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πρόσημο)</a:t>
            </a:r>
            <a:endParaRPr sz="2200">
              <a:latin typeface="Calibri"/>
              <a:cs typeface="Calibri"/>
            </a:endParaRPr>
          </a:p>
          <a:p>
            <a:pPr marL="12700" marR="6356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75895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Όταν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αυξάνεται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μια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μεταβλητή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μειώνεται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άλλη,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τότε έχουμε 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αρνητική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συσχέτιση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(αρνητικό</a:t>
            </a:r>
            <a:r>
              <a:rPr sz="2200" spc="1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πρόσημο)</a:t>
            </a:r>
            <a:endParaRPr sz="2200">
              <a:latin typeface="Calibri"/>
              <a:cs typeface="Calibri"/>
            </a:endParaRPr>
          </a:p>
          <a:p>
            <a:pPr marL="301625" indent="-289560">
              <a:lnSpc>
                <a:spcPct val="100000"/>
              </a:lnSpc>
              <a:spcBef>
                <a:spcPts val="525"/>
              </a:spcBef>
              <a:buAutoNum type="arabicParenR" startAt="2"/>
              <a:tabLst>
                <a:tab pos="30226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Από μια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Αριθμητική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τιμή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που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κυμαίνεται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-1.00 έως</a:t>
            </a:r>
            <a:r>
              <a:rPr sz="2200" b="1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1.00</a:t>
            </a:r>
            <a:endParaRPr sz="2200">
              <a:latin typeface="Calibri"/>
              <a:cs typeface="Calibri"/>
            </a:endParaRPr>
          </a:p>
          <a:p>
            <a:pPr marL="301625" indent="-289560">
              <a:lnSpc>
                <a:spcPct val="100000"/>
              </a:lnSpc>
              <a:spcBef>
                <a:spcPts val="530"/>
              </a:spcBef>
              <a:buAutoNum type="arabicParenR" startAt="2"/>
              <a:tabLst>
                <a:tab pos="30226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επίπεδο</a:t>
            </a:r>
            <a:r>
              <a:rPr sz="220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σημαντικότητας</a:t>
            </a:r>
            <a:endParaRPr sz="2200">
              <a:latin typeface="Calibri"/>
              <a:cs typeface="Calibri"/>
            </a:endParaRPr>
          </a:p>
          <a:p>
            <a:pPr marL="175260" indent="-163195">
              <a:lnSpc>
                <a:spcPct val="100000"/>
              </a:lnSpc>
              <a:spcBef>
                <a:spcPts val="530"/>
              </a:spcBef>
              <a:buClr>
                <a:srgbClr val="000000"/>
              </a:buClr>
              <a:buFont typeface="Arial"/>
              <a:buChar char="•"/>
              <a:tabLst>
                <a:tab pos="175895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Για να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είναι στατιστικά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μια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πρέπει το </a:t>
            </a:r>
            <a:r>
              <a:rPr sz="2200" b="1" i="1" spc="-5" dirty="0">
                <a:solidFill>
                  <a:srgbClr val="FF0000"/>
                </a:solidFill>
                <a:latin typeface="Calibri"/>
                <a:cs typeface="Calibri"/>
              </a:rPr>
              <a:t>p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&lt; 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.05 </a:t>
            </a:r>
            <a:r>
              <a:rPr sz="2200" spc="-5" dirty="0">
                <a:latin typeface="Calibri"/>
                <a:cs typeface="Calibri"/>
              </a:rPr>
              <a:t>ή </a:t>
            </a:r>
            <a:r>
              <a:rPr sz="2200" b="1" i="1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200" b="1" i="1" spc="3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&lt;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.001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(Sig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2-tailed)</a:t>
            </a:r>
            <a:endParaRPr sz="2200">
              <a:latin typeface="Calibri"/>
              <a:cs typeface="Calibri"/>
            </a:endParaRPr>
          </a:p>
          <a:p>
            <a:pPr marL="12700" marR="676275">
              <a:lnSpc>
                <a:spcPts val="2110"/>
              </a:lnSpc>
              <a:spcBef>
                <a:spcPts val="560"/>
              </a:spcBef>
              <a:buClr>
                <a:srgbClr val="000000"/>
              </a:buClr>
              <a:buFont typeface="Arial"/>
              <a:buChar char="•"/>
              <a:tabLst>
                <a:tab pos="175895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Εάν </a:t>
            </a:r>
            <a:r>
              <a:rPr sz="2200" b="1" i="1" spc="-5" dirty="0">
                <a:solidFill>
                  <a:srgbClr val="FF0000"/>
                </a:solidFill>
                <a:latin typeface="Calibri"/>
                <a:cs typeface="Calibri"/>
              </a:rPr>
              <a:t>p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&gt; .05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τότε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λέμε ότι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ΔΕΝ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υπάρχει στατιστικά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σχέση 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μεταξύ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των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εξεταζόμενων</a:t>
            </a:r>
            <a:r>
              <a:rPr sz="2200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μεταβλητών</a:t>
            </a:r>
            <a:endParaRPr sz="2200">
              <a:latin typeface="Calibri"/>
              <a:cs typeface="Calibri"/>
            </a:endParaRPr>
          </a:p>
          <a:p>
            <a:pPr marL="386080">
              <a:lnSpc>
                <a:spcPct val="100000"/>
              </a:lnSpc>
              <a:spcBef>
                <a:spcPts val="1235"/>
              </a:spcBef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(Παπαϊωάννου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Ζουρμπάνος,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2014,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σελ.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93-94,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Ρούσσος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Τσαούσης,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2011,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σελ.</a:t>
            </a:r>
            <a:r>
              <a:rPr sz="1800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186)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00" y="350596"/>
            <a:ext cx="847344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Ερμηνεία </a:t>
            </a:r>
            <a:r>
              <a:rPr sz="3000" spc="-30" dirty="0">
                <a:latin typeface="Arial"/>
                <a:cs typeface="Arial"/>
              </a:rPr>
              <a:t>του </a:t>
            </a:r>
            <a:r>
              <a:rPr sz="3000" spc="-5" dirty="0">
                <a:latin typeface="Arial"/>
                <a:cs typeface="Arial"/>
              </a:rPr>
              <a:t>δείκτη συσχέτισης </a:t>
            </a:r>
            <a:r>
              <a:rPr sz="3000" i="1" dirty="0">
                <a:latin typeface="Arial"/>
                <a:cs typeface="Arial"/>
              </a:rPr>
              <a:t>r </a:t>
            </a:r>
            <a:r>
              <a:rPr sz="3000" spc="-30" dirty="0">
                <a:latin typeface="Arial"/>
                <a:cs typeface="Arial"/>
              </a:rPr>
              <a:t>του</a:t>
            </a:r>
            <a:r>
              <a:rPr sz="3000" spc="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Pearson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220788"/>
            <a:ext cx="8484235" cy="47815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Πότε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μια συσχέτιση </a:t>
            </a:r>
            <a:r>
              <a:rPr sz="2400" spc="-10" dirty="0">
                <a:solidFill>
                  <a:srgbClr val="001F5F"/>
                </a:solidFill>
                <a:latin typeface="Arial"/>
                <a:cs typeface="Arial"/>
              </a:rPr>
              <a:t>θεωρείται </a:t>
            </a:r>
            <a:r>
              <a:rPr sz="2400" b="1" spc="-15" dirty="0">
                <a:solidFill>
                  <a:srgbClr val="001F5F"/>
                </a:solidFill>
                <a:latin typeface="Arial"/>
                <a:cs typeface="Arial"/>
              </a:rPr>
              <a:t>χαμηλή,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μέτρια ή</a:t>
            </a:r>
            <a:r>
              <a:rPr sz="24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υψηλή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75" dirty="0">
                <a:solidFill>
                  <a:srgbClr val="FF0000"/>
                </a:solidFill>
                <a:latin typeface="Arial"/>
                <a:cs typeface="Arial"/>
              </a:rPr>
              <a:t>ΠΟΛΥ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ΧΑΜΗΛΗ: </a:t>
            </a:r>
            <a:r>
              <a:rPr sz="2400" b="1" i="1" spc="-5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Pearson κυμαίνεται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από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0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spc="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.19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ΧΑΜΗΛΗ: </a:t>
            </a:r>
            <a:r>
              <a:rPr sz="2400" b="1" i="1" spc="-5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Pearson κυμαίνεται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από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.20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.39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ΜΕΤΡΙΑ: </a:t>
            </a:r>
            <a:r>
              <a:rPr sz="2400" b="1" i="1" spc="-5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Pearson κυμαίνεται από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.40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.59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ΥΨΗΛΗ: </a:t>
            </a:r>
            <a:r>
              <a:rPr sz="2400" b="1" i="1" spc="-5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Pearson κυμαίνεται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από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.60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.79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75" dirty="0">
                <a:solidFill>
                  <a:srgbClr val="FF0000"/>
                </a:solidFill>
                <a:latin typeface="Arial"/>
                <a:cs typeface="Arial"/>
              </a:rPr>
              <a:t>ΠΟΛΥ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ΥΨΗΛΗ: </a:t>
            </a:r>
            <a:r>
              <a:rPr sz="2400" b="1" i="1" spc="-5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του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Pearson κυμαίνεται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από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.80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spc="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1.00</a:t>
            </a:r>
            <a:endParaRPr sz="2400">
              <a:latin typeface="Arial"/>
              <a:cs typeface="Arial"/>
            </a:endParaRPr>
          </a:p>
          <a:p>
            <a:pPr marL="688975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solidFill>
                  <a:srgbClr val="001F5F"/>
                </a:solidFill>
                <a:latin typeface="Arial"/>
                <a:cs typeface="Arial"/>
              </a:rPr>
              <a:t>(Evans,</a:t>
            </a:r>
            <a:r>
              <a:rPr sz="2000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1F5F"/>
                </a:solidFill>
                <a:latin typeface="Arial"/>
                <a:cs typeface="Arial"/>
              </a:rPr>
              <a:t>1996)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Π.χ. </a:t>
            </a:r>
            <a:r>
              <a:rPr sz="2400" i="1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= .25, </a:t>
            </a:r>
            <a:r>
              <a:rPr sz="2400" i="1" spc="-5" dirty="0">
                <a:solidFill>
                  <a:srgbClr val="001F5F"/>
                </a:solidFill>
                <a:latin typeface="Arial"/>
                <a:cs typeface="Arial"/>
              </a:rPr>
              <a:t>p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&lt;.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05 </a:t>
            </a:r>
            <a:r>
              <a:rPr sz="2400" spc="-15" dirty="0">
                <a:solidFill>
                  <a:srgbClr val="001F5F"/>
                </a:solidFill>
                <a:latin typeface="Arial"/>
                <a:cs typeface="Arial"/>
              </a:rPr>
              <a:t>(χαμηλή</a:t>
            </a:r>
            <a:r>
              <a:rPr sz="24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Arial"/>
                <a:cs typeface="Arial"/>
              </a:rPr>
              <a:t>συσχέτιση)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Π.χ. </a:t>
            </a:r>
            <a:r>
              <a:rPr sz="2400" i="1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.45, </a:t>
            </a:r>
            <a:r>
              <a:rPr sz="2400" i="1" spc="-5" dirty="0">
                <a:solidFill>
                  <a:srgbClr val="001F5F"/>
                </a:solidFill>
                <a:latin typeface="Arial"/>
                <a:cs typeface="Arial"/>
              </a:rPr>
              <a:t>p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&lt;.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05 (μέτρια</a:t>
            </a:r>
            <a:r>
              <a:rPr sz="24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Arial"/>
                <a:cs typeface="Arial"/>
              </a:rPr>
              <a:t>συσχέτιση)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Π.χ. </a:t>
            </a:r>
            <a:r>
              <a:rPr sz="2400" i="1" dirty="0">
                <a:solidFill>
                  <a:srgbClr val="001F5F"/>
                </a:solidFill>
                <a:latin typeface="Arial"/>
                <a:cs typeface="Arial"/>
              </a:rPr>
              <a:t>r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.72, </a:t>
            </a:r>
            <a:r>
              <a:rPr sz="2400" i="1" spc="-5" dirty="0">
                <a:solidFill>
                  <a:srgbClr val="001F5F"/>
                </a:solidFill>
                <a:latin typeface="Arial"/>
                <a:cs typeface="Arial"/>
              </a:rPr>
              <a:t>p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&lt;. </a:t>
            </a:r>
            <a:r>
              <a:rPr sz="2400" spc="-5" dirty="0">
                <a:solidFill>
                  <a:srgbClr val="001F5F"/>
                </a:solidFill>
                <a:latin typeface="Arial"/>
                <a:cs typeface="Arial"/>
              </a:rPr>
              <a:t>05 </a:t>
            </a:r>
            <a:r>
              <a:rPr sz="2400" dirty="0">
                <a:solidFill>
                  <a:srgbClr val="001F5F"/>
                </a:solidFill>
                <a:latin typeface="Arial"/>
                <a:cs typeface="Arial"/>
              </a:rPr>
              <a:t>(υψηλή</a:t>
            </a:r>
            <a:r>
              <a:rPr sz="24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Arial"/>
                <a:cs typeface="Arial"/>
              </a:rPr>
              <a:t>συσχέτιση)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000" y="187578"/>
            <a:ext cx="72580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Ανάλυση </a:t>
            </a:r>
            <a:r>
              <a:rPr sz="3200" spc="-5" dirty="0"/>
              <a:t>Συσχέτισης (Correlation</a:t>
            </a:r>
            <a:r>
              <a:rPr sz="3200" spc="-90" dirty="0"/>
              <a:t> </a:t>
            </a:r>
            <a:r>
              <a:rPr sz="3200" spc="-5" dirty="0"/>
              <a:t>Analysis)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20167" y="1073658"/>
            <a:ext cx="8704580" cy="485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Μηδενική Υπόθεση</a:t>
            </a:r>
            <a:r>
              <a:rPr sz="24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93700" marR="44450" indent="-342900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93065" algn="l"/>
                <a:tab pos="393700" algn="l"/>
                <a:tab pos="1012190" algn="l"/>
                <a:tab pos="1518285" algn="l"/>
                <a:tab pos="2694940" algn="l"/>
                <a:tab pos="4191635" algn="l"/>
                <a:tab pos="5670550" algn="l"/>
                <a:tab pos="6590665" algn="l"/>
                <a:tab pos="7633334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ν	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θ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	υ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χ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ει	</a:t>
            </a:r>
            <a:r>
              <a:rPr sz="2400" spc="1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ι</a:t>
            </a:r>
            <a:r>
              <a:rPr sz="2400" spc="1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</a:t>
            </a:r>
            <a:r>
              <a:rPr sz="2400" spc="-75" dirty="0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ά	σ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η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10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τικ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ή	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χ</a:t>
            </a:r>
            <a:r>
              <a:rPr sz="2400" spc="-40" dirty="0">
                <a:solidFill>
                  <a:srgbClr val="001F5F"/>
                </a:solidFill>
                <a:latin typeface="Calibri"/>
                <a:cs typeface="Calibri"/>
              </a:rPr>
              <a:t>έ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ση	με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ξ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ύ	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β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ά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ρου</a:t>
            </a:r>
            <a:r>
              <a:rPr sz="2400" spc="10" dirty="0">
                <a:solidFill>
                  <a:srgbClr val="001F5F"/>
                </a:solidFill>
                <a:latin typeface="Calibri"/>
                <a:cs typeface="Calibri"/>
              </a:rPr>
              <a:t>ς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 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ύψους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Δείκτη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Μάζας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Σώματος</a:t>
            </a:r>
            <a:r>
              <a:rPr sz="24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(ΔΜΣ)</a:t>
            </a:r>
            <a:endParaRPr sz="24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Εναλλακτική Υπόθεση</a:t>
            </a:r>
            <a:r>
              <a:rPr sz="24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93700" indent="-342900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Θα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</a:t>
            </a:r>
            <a:r>
              <a:rPr sz="2400" spc="2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βάρους, ύψους</a:t>
            </a:r>
            <a:endParaRPr sz="2400">
              <a:latin typeface="Calibri"/>
              <a:cs typeface="Calibri"/>
            </a:endParaRPr>
          </a:p>
          <a:p>
            <a:pPr marL="393700">
              <a:lnSpc>
                <a:spcPts val="2590"/>
              </a:lnSpc>
            </a:pP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Δείκτη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Μάζας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Σώματος</a:t>
            </a:r>
            <a:r>
              <a:rPr sz="24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(ΔΜΣ)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Μηδενική Υπόθεση</a:t>
            </a:r>
            <a:r>
              <a:rPr sz="24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93700" marR="44450" indent="-342900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Δεν θα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σημαντική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σχέση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μεταξύ άλματος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εις 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μήκος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άνευ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φοράς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(m)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ταχύτητας</a:t>
            </a:r>
            <a:r>
              <a:rPr sz="24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(sec)</a:t>
            </a:r>
            <a:endParaRPr sz="24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25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Εναλλακτική Υπόθεση</a:t>
            </a:r>
            <a:r>
              <a:rPr sz="24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(Η</a:t>
            </a:r>
            <a:r>
              <a:rPr sz="2400" b="1" spc="-7" baseline="-20833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93700" marR="43815" indent="-342900">
              <a:lnSpc>
                <a:spcPts val="2310"/>
              </a:lnSpc>
              <a:spcBef>
                <a:spcPts val="550"/>
              </a:spcBef>
              <a:buFont typeface="Arial"/>
              <a:buChar char="•"/>
              <a:tabLst>
                <a:tab pos="393065" algn="l"/>
                <a:tab pos="393700" algn="l"/>
                <a:tab pos="941705" algn="l"/>
                <a:tab pos="2124710" algn="l"/>
                <a:tab pos="3623310" algn="l"/>
                <a:tab pos="5104765" algn="l"/>
                <a:tab pos="6028690" algn="l"/>
                <a:tab pos="7073900" algn="l"/>
                <a:tab pos="8303895" algn="l"/>
              </a:tabLst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Θ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	υ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χ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ει	</a:t>
            </a:r>
            <a:r>
              <a:rPr sz="2400" spc="1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ι</a:t>
            </a:r>
            <a:r>
              <a:rPr sz="2400" spc="1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</a:t>
            </a:r>
            <a:r>
              <a:rPr sz="2400" spc="-75" dirty="0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ά	σ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η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τικ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ή	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χ</a:t>
            </a:r>
            <a:r>
              <a:rPr sz="2400" spc="-40" dirty="0">
                <a:solidFill>
                  <a:srgbClr val="001F5F"/>
                </a:solidFill>
                <a:latin typeface="Calibri"/>
                <a:cs typeface="Calibri"/>
              </a:rPr>
              <a:t>έ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ση	με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ξ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ύ	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άλμα</a:t>
            </a:r>
            <a:r>
              <a:rPr sz="2400" spc="-3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ος	εις 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μήκος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άνευ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φοράς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(m)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ταχύτητας</a:t>
            </a:r>
            <a:r>
              <a:rPr sz="24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(sec)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000" y="187578"/>
            <a:ext cx="72580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Ανάλυση </a:t>
            </a:r>
            <a:r>
              <a:rPr sz="3200" spc="-5" dirty="0"/>
              <a:t>Συσχέτισης (Correlation</a:t>
            </a:r>
            <a:r>
              <a:rPr sz="3200" spc="-90" dirty="0"/>
              <a:t> </a:t>
            </a:r>
            <a:r>
              <a:rPr sz="3200" spc="-5" dirty="0"/>
              <a:t>Analysis)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928827"/>
            <a:ext cx="8629650" cy="9772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Analyze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Correlate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Bivariate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Παίρνω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μεταβλητές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που 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θέλω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εξετάσω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τη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σχέση τους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από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δεξιά 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τις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μετακινώ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 αριστερό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κουτί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(Variables)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→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Κλικ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στο </a:t>
            </a:r>
            <a:r>
              <a:rPr sz="2400" b="1" spc="-15" dirty="0">
                <a:solidFill>
                  <a:srgbClr val="001F5F"/>
                </a:solidFill>
                <a:latin typeface="Calibri"/>
                <a:cs typeface="Calibri"/>
              </a:rPr>
              <a:t>Pearson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&amp;</a:t>
            </a:r>
            <a:r>
              <a:rPr sz="24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ΟΚ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1187" y="2303526"/>
            <a:ext cx="4032250" cy="3573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6425" y="2298763"/>
            <a:ext cx="4041775" cy="3583304"/>
          </a:xfrm>
          <a:custGeom>
            <a:avLst/>
            <a:gdLst/>
            <a:ahLst/>
            <a:cxnLst/>
            <a:rect l="l" t="t" r="r" b="b"/>
            <a:pathLst>
              <a:path w="4041775" h="3583304">
                <a:moveTo>
                  <a:pt x="0" y="3582924"/>
                </a:moveTo>
                <a:lnTo>
                  <a:pt x="4041775" y="3582924"/>
                </a:lnTo>
                <a:lnTo>
                  <a:pt x="4041775" y="0"/>
                </a:lnTo>
                <a:lnTo>
                  <a:pt x="0" y="0"/>
                </a:lnTo>
                <a:lnTo>
                  <a:pt x="0" y="35829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2426" y="2303526"/>
            <a:ext cx="3671824" cy="3573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27600" y="2298763"/>
            <a:ext cx="3681729" cy="3583304"/>
          </a:xfrm>
          <a:custGeom>
            <a:avLst/>
            <a:gdLst/>
            <a:ahLst/>
            <a:cxnLst/>
            <a:rect l="l" t="t" r="r" b="b"/>
            <a:pathLst>
              <a:path w="3681729" h="3583304">
                <a:moveTo>
                  <a:pt x="0" y="3582924"/>
                </a:moveTo>
                <a:lnTo>
                  <a:pt x="3681349" y="3582924"/>
                </a:lnTo>
                <a:lnTo>
                  <a:pt x="3681349" y="0"/>
                </a:lnTo>
                <a:lnTo>
                  <a:pt x="0" y="0"/>
                </a:lnTo>
                <a:lnTo>
                  <a:pt x="0" y="35829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396" y="204342"/>
            <a:ext cx="7780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Συγγραφή Αποτελέσματος </a:t>
            </a:r>
            <a:r>
              <a:rPr sz="3000" spc="-5" dirty="0"/>
              <a:t>Ανάλυσης</a:t>
            </a:r>
            <a:r>
              <a:rPr sz="3000" spc="15" dirty="0"/>
              <a:t> </a:t>
            </a:r>
            <a:r>
              <a:rPr sz="3000" spc="-5" dirty="0"/>
              <a:t>Συσχέτισης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720037" y="1060487"/>
            <a:ext cx="1100455" cy="253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b="1" spc="-35" dirty="0">
                <a:latin typeface="Arial"/>
                <a:cs typeface="Arial"/>
              </a:rPr>
              <a:t>Correlations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2801" y="2536373"/>
            <a:ext cx="1030605" cy="278765"/>
          </a:xfrm>
          <a:custGeom>
            <a:avLst/>
            <a:gdLst/>
            <a:ahLst/>
            <a:cxnLst/>
            <a:rect l="l" t="t" r="r" b="b"/>
            <a:pathLst>
              <a:path w="1030604" h="278764">
                <a:moveTo>
                  <a:pt x="0" y="278188"/>
                </a:moveTo>
                <a:lnTo>
                  <a:pt x="1030327" y="278188"/>
                </a:lnTo>
                <a:lnTo>
                  <a:pt x="1030327" y="0"/>
                </a:lnTo>
                <a:lnTo>
                  <a:pt x="0" y="0"/>
                </a:lnTo>
                <a:lnTo>
                  <a:pt x="0" y="278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59727" y="2814561"/>
            <a:ext cx="1003300" cy="278765"/>
          </a:xfrm>
          <a:custGeom>
            <a:avLst/>
            <a:gdLst/>
            <a:ahLst/>
            <a:cxnLst/>
            <a:rect l="l" t="t" r="r" b="b"/>
            <a:pathLst>
              <a:path w="1003300" h="278764">
                <a:moveTo>
                  <a:pt x="0" y="278188"/>
                </a:moveTo>
                <a:lnTo>
                  <a:pt x="1003074" y="278188"/>
                </a:lnTo>
                <a:lnTo>
                  <a:pt x="1003074" y="0"/>
                </a:lnTo>
                <a:lnTo>
                  <a:pt x="0" y="0"/>
                </a:lnTo>
                <a:lnTo>
                  <a:pt x="0" y="278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6476" y="2536373"/>
            <a:ext cx="1843405" cy="278765"/>
          </a:xfrm>
          <a:custGeom>
            <a:avLst/>
            <a:gdLst/>
            <a:ahLst/>
            <a:cxnLst/>
            <a:rect l="l" t="t" r="r" b="b"/>
            <a:pathLst>
              <a:path w="1843404" h="278764">
                <a:moveTo>
                  <a:pt x="0" y="278188"/>
                </a:moveTo>
                <a:lnTo>
                  <a:pt x="1843250" y="278188"/>
                </a:lnTo>
                <a:lnTo>
                  <a:pt x="1843250" y="0"/>
                </a:lnTo>
                <a:lnTo>
                  <a:pt x="0" y="0"/>
                </a:lnTo>
                <a:lnTo>
                  <a:pt x="0" y="278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70558" y="1701808"/>
            <a:ext cx="759460" cy="835025"/>
          </a:xfrm>
          <a:custGeom>
            <a:avLst/>
            <a:gdLst/>
            <a:ahLst/>
            <a:cxnLst/>
            <a:rect l="l" t="t" r="r" b="b"/>
            <a:pathLst>
              <a:path w="759460" h="835025">
                <a:moveTo>
                  <a:pt x="0" y="834564"/>
                </a:moveTo>
                <a:lnTo>
                  <a:pt x="759034" y="834564"/>
                </a:lnTo>
                <a:lnTo>
                  <a:pt x="759034" y="0"/>
                </a:lnTo>
                <a:lnTo>
                  <a:pt x="0" y="0"/>
                </a:lnTo>
                <a:lnTo>
                  <a:pt x="0" y="8345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70558" y="2536373"/>
            <a:ext cx="759460" cy="835025"/>
          </a:xfrm>
          <a:custGeom>
            <a:avLst/>
            <a:gdLst/>
            <a:ahLst/>
            <a:cxnLst/>
            <a:rect l="l" t="t" r="r" b="b"/>
            <a:pathLst>
              <a:path w="759460" h="835025">
                <a:moveTo>
                  <a:pt x="0" y="834560"/>
                </a:moveTo>
                <a:lnTo>
                  <a:pt x="759034" y="834560"/>
                </a:lnTo>
                <a:lnTo>
                  <a:pt x="759034" y="0"/>
                </a:lnTo>
                <a:lnTo>
                  <a:pt x="0" y="0"/>
                </a:lnTo>
                <a:lnTo>
                  <a:pt x="0" y="834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56970" y="1409553"/>
          <a:ext cx="4700905" cy="1990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8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0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278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43840" marR="12065">
                        <a:lnSpc>
                          <a:spcPts val="1745"/>
                        </a:lnSpc>
                        <a:spcBef>
                          <a:spcPts val="455"/>
                        </a:spcBef>
                      </a:pPr>
                      <a:r>
                        <a:rPr sz="1500" spc="-50" dirty="0">
                          <a:latin typeface="Arial"/>
                          <a:cs typeface="Arial"/>
                        </a:rPr>
                        <a:t>mikos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8285" marR="12065">
                        <a:lnSpc>
                          <a:spcPts val="1745"/>
                        </a:lnSpc>
                        <a:spcBef>
                          <a:spcPts val="455"/>
                        </a:spcBef>
                      </a:pPr>
                      <a:r>
                        <a:rPr sz="1500" spc="-65" dirty="0">
                          <a:latin typeface="Arial"/>
                          <a:cs typeface="Arial"/>
                        </a:rPr>
                        <a:t>speed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551">
                <a:tc gridSpan="4">
                  <a:txBody>
                    <a:bodyPr/>
                    <a:lstStyle/>
                    <a:p>
                      <a:pPr marL="108585">
                        <a:lnSpc>
                          <a:spcPts val="1800"/>
                        </a:lnSpc>
                        <a:tabLst>
                          <a:tab pos="854075" algn="l"/>
                        </a:tabLst>
                      </a:pPr>
                      <a:r>
                        <a:rPr sz="1500" spc="-50" dirty="0">
                          <a:latin typeface="Arial"/>
                          <a:cs typeface="Arial"/>
                        </a:rPr>
                        <a:t>mikos	</a:t>
                      </a:r>
                      <a:r>
                        <a:rPr sz="1500" spc="-8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55" dirty="0">
                          <a:latin typeface="Arial"/>
                          <a:cs typeface="Arial"/>
                        </a:rPr>
                        <a:t>Correlation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54075" marR="690880">
                        <a:lnSpc>
                          <a:spcPts val="2190"/>
                        </a:lnSpc>
                        <a:spcBef>
                          <a:spcPts val="135"/>
                        </a:spcBef>
                      </a:pPr>
                      <a:r>
                        <a:rPr sz="1500" spc="-75" dirty="0">
                          <a:latin typeface="Arial"/>
                          <a:cs typeface="Arial"/>
                        </a:rPr>
                        <a:t>Sig. </a:t>
                      </a:r>
                      <a:r>
                        <a:rPr sz="1500" spc="-60" dirty="0">
                          <a:latin typeface="Arial"/>
                          <a:cs typeface="Arial"/>
                        </a:rPr>
                        <a:t>(2-tailed)  </a:t>
                      </a:r>
                      <a:r>
                        <a:rPr sz="1500" spc="-75" dirty="0">
                          <a:latin typeface="Arial"/>
                          <a:cs typeface="Arial"/>
                        </a:rPr>
                        <a:t>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17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R="15494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81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500" spc="-4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3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94</a:t>
                      </a:r>
                      <a:r>
                        <a:rPr sz="1500" spc="-4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500" spc="95" dirty="0">
                          <a:latin typeface="Arial"/>
                          <a:cs typeface="Arial"/>
                        </a:rPr>
                        <a:t>**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32765" marR="120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500" spc="-60" dirty="0">
                          <a:latin typeface="Arial"/>
                          <a:cs typeface="Arial"/>
                        </a:rPr>
                        <a:t>,000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681355" marR="120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500" spc="-9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05">
                <a:tc rowSpan="2"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500" spc="-65" dirty="0">
                          <a:latin typeface="Arial"/>
                          <a:cs typeface="Arial"/>
                        </a:rPr>
                        <a:t>speed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152400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spc="-80" dirty="0">
                          <a:latin typeface="Arial"/>
                          <a:cs typeface="Arial"/>
                        </a:rPr>
                        <a:t>Pearson</a:t>
                      </a:r>
                      <a:r>
                        <a:rPr sz="1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55" dirty="0">
                          <a:latin typeface="Arial"/>
                          <a:cs typeface="Arial"/>
                        </a:rPr>
                        <a:t>Correlation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R w="28575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639"/>
                        </a:lnSpc>
                        <a:spcBef>
                          <a:spcPts val="145"/>
                        </a:spcBef>
                      </a:pPr>
                      <a:r>
                        <a:rPr sz="1500" spc="-4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3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94</a:t>
                      </a:r>
                      <a:r>
                        <a:rPr sz="1500" spc="-4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500" spc="95" dirty="0">
                          <a:latin typeface="Arial"/>
                          <a:cs typeface="Arial"/>
                        </a:rPr>
                        <a:t>**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R w="3810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R="1593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1739"/>
                        </a:lnSpc>
                        <a:spcBef>
                          <a:spcPts val="335"/>
                        </a:spcBef>
                      </a:pPr>
                      <a:r>
                        <a:rPr sz="1500" spc="-75" dirty="0">
                          <a:latin typeface="Arial"/>
                          <a:cs typeface="Arial"/>
                        </a:rPr>
                        <a:t>Sig.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60" dirty="0">
                          <a:latin typeface="Arial"/>
                          <a:cs typeface="Arial"/>
                        </a:rPr>
                        <a:t>(2-tailed)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5575" marR="12065">
                        <a:lnSpc>
                          <a:spcPts val="1625"/>
                        </a:lnSpc>
                        <a:spcBef>
                          <a:spcPts val="450"/>
                        </a:spcBef>
                      </a:pPr>
                      <a:r>
                        <a:rPr sz="1500" spc="-60" dirty="0">
                          <a:latin typeface="Arial"/>
                          <a:cs typeface="Arial"/>
                        </a:rPr>
                        <a:t>,000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46">
                <a:tc gridSpan="4">
                  <a:txBody>
                    <a:bodyPr/>
                    <a:lstStyle/>
                    <a:p>
                      <a:pPr marL="854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500" spc="-3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58267" y="3328622"/>
            <a:ext cx="8628380" cy="30206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037714">
              <a:lnSpc>
                <a:spcPct val="100000"/>
              </a:lnSpc>
              <a:spcBef>
                <a:spcPts val="795"/>
              </a:spcBef>
            </a:pPr>
            <a:r>
              <a:rPr sz="2250" spc="-15" baseline="3703" dirty="0">
                <a:latin typeface="Arial"/>
                <a:cs typeface="Arial"/>
              </a:rPr>
              <a:t>**. </a:t>
            </a:r>
            <a:r>
              <a:rPr sz="1500" spc="-55" dirty="0">
                <a:latin typeface="Arial"/>
                <a:cs typeface="Arial"/>
              </a:rPr>
              <a:t>Correlation </a:t>
            </a:r>
            <a:r>
              <a:rPr sz="1500" spc="-90" dirty="0">
                <a:latin typeface="Arial"/>
                <a:cs typeface="Arial"/>
              </a:rPr>
              <a:t>is </a:t>
            </a:r>
            <a:r>
              <a:rPr sz="1500" spc="-40" dirty="0">
                <a:latin typeface="Arial"/>
                <a:cs typeface="Arial"/>
              </a:rPr>
              <a:t>significant </a:t>
            </a:r>
            <a:r>
              <a:rPr sz="1500" spc="-60" dirty="0">
                <a:latin typeface="Arial"/>
                <a:cs typeface="Arial"/>
              </a:rPr>
              <a:t>at </a:t>
            </a:r>
            <a:r>
              <a:rPr sz="1500" spc="-50" dirty="0">
                <a:latin typeface="Arial"/>
                <a:cs typeface="Arial"/>
              </a:rPr>
              <a:t>the </a:t>
            </a:r>
            <a:r>
              <a:rPr sz="1500" spc="-60" dirty="0">
                <a:latin typeface="Arial"/>
                <a:cs typeface="Arial"/>
              </a:rPr>
              <a:t>0.01</a:t>
            </a:r>
            <a:r>
              <a:rPr sz="1500" spc="-145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level</a:t>
            </a:r>
            <a:endParaRPr sz="1500">
              <a:latin typeface="Arial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155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Εφαρμόστηκε ανάλυση συσχέτισης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για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να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εξεταστεί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σχέση του  άλματος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εις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μήκος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άνευ φοράς (m) με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την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ταχύτητα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(sec). Από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τα 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αποτελέσματα φαίνεται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ότι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υπάρχει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υψηλή,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αρνητική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συσχέτιση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μεταξύ  του άλματος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εις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μήκος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άνευ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φοράς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ταχύτητας 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200" b="1" i="1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= -.940,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110"/>
              </a:lnSpc>
            </a:pP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&lt;.001)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355600" indent="-342900" algn="just">
              <a:lnSpc>
                <a:spcPts val="2375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Εάν</a:t>
            </a:r>
            <a:r>
              <a:rPr sz="2200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ΔΕΝ</a:t>
            </a:r>
            <a:r>
              <a:rPr sz="22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υπήρχε</a:t>
            </a:r>
            <a:r>
              <a:rPr sz="2200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στατιστικά</a:t>
            </a:r>
            <a:r>
              <a:rPr sz="2200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σημαντική</a:t>
            </a:r>
            <a:r>
              <a:rPr sz="22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σχέση</a:t>
            </a:r>
            <a:r>
              <a:rPr sz="22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θα</a:t>
            </a:r>
            <a:r>
              <a:rPr sz="2200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γράφαμε</a:t>
            </a:r>
            <a:r>
              <a:rPr sz="2200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το</a:t>
            </a:r>
            <a:r>
              <a:rPr sz="2200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εξής:</a:t>
            </a:r>
            <a:endParaRPr sz="2200">
              <a:latin typeface="Calibri"/>
              <a:cs typeface="Calibri"/>
            </a:endParaRPr>
          </a:p>
          <a:p>
            <a:pPr marL="355600" marR="6350" algn="just">
              <a:lnSpc>
                <a:spcPts val="2110"/>
              </a:lnSpc>
              <a:spcBef>
                <a:spcPts val="245"/>
              </a:spcBef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«Από τα αποτελέσματα φαίνεται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ότι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δεν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υπάρχει στατιστικά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σημαντική  συσχέτιση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μεταξύ του άλματος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εις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μήκος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άνευ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φοράς </a:t>
            </a:r>
            <a:r>
              <a:rPr sz="2200" spc="-30" dirty="0">
                <a:solidFill>
                  <a:srgbClr val="001F5F"/>
                </a:solidFill>
                <a:latin typeface="Calibri"/>
                <a:cs typeface="Calibri"/>
              </a:rPr>
              <a:t>και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της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ταχύτητας 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r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= ...., </a:t>
            </a:r>
            <a:r>
              <a:rPr sz="2200" b="1" i="1" spc="-5" dirty="0">
                <a:solidFill>
                  <a:srgbClr val="001F5F"/>
                </a:solidFill>
                <a:latin typeface="Calibri"/>
                <a:cs typeface="Calibri"/>
              </a:rPr>
              <a:t>p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&gt;</a:t>
            </a:r>
            <a:r>
              <a:rPr sz="22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.05)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1787</Words>
  <Application>Microsoft Office PowerPoint</Application>
  <PresentationFormat>Προβολή στην οθόνη (4:3)</PresentationFormat>
  <Paragraphs>214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Arial</vt:lpstr>
      <vt:lpstr>Book Antiqua</vt:lpstr>
      <vt:lpstr>Calibri</vt:lpstr>
      <vt:lpstr>Times New Roman</vt:lpstr>
      <vt:lpstr>Office Theme</vt:lpstr>
      <vt:lpstr>ΗΥ-SPSS Statistical Package for Social Sciences  8ο ΜΑΘΗΜΑ</vt:lpstr>
      <vt:lpstr>Περιεχόμενα 8ου μαθήματος</vt:lpstr>
      <vt:lpstr>Παραμετρικές μέθοδοι</vt:lpstr>
      <vt:lpstr>Ανάλυση Συσχέτισης (Correlation Analysis)</vt:lpstr>
      <vt:lpstr>Ερμηνεία του δείκτη συσχέτισης r του Pearson</vt:lpstr>
      <vt:lpstr>Ερμηνεία του δείκτη συσχέτισης r του Pearson</vt:lpstr>
      <vt:lpstr>Ανάλυση Συσχέτισης (Correlation Analysis)</vt:lpstr>
      <vt:lpstr>Ανάλυση Συσχέτισης (Correlation Analysis)</vt:lpstr>
      <vt:lpstr>Συγγραφή Αποτελέσματος Ανάλυσης Συσχέτισης</vt:lpstr>
      <vt:lpstr>Συγγραφή Αποτελέσματος Ανάλυσης Συσχέτισης</vt:lpstr>
      <vt:lpstr>Ανάλυση Συσχέτισης (Correlation Analysis)</vt:lpstr>
      <vt:lpstr>Συγγραφή Αποτελέσματος Ανάλυσης Συσχέτισης</vt:lpstr>
      <vt:lpstr>Συγγραφή Αποτελέσματος Ανάλυσης Συσχέτισης</vt:lpstr>
      <vt:lpstr>Μη Παραμετρικές μέθοδοι (Non-parametric tests)</vt:lpstr>
      <vt:lpstr>Ανάλυση Συσχέτισης Spearman</vt:lpstr>
      <vt:lpstr>Μη Παραμετρική Ανάλυση Συσχέτισης Spearman</vt:lpstr>
      <vt:lpstr>Μη Παραμετρική Ανάλυση Συσχέτισης Spearman</vt:lpstr>
      <vt:lpstr>Μη Παραμετρική Ανάλυση Συσχέτισης Spearman</vt:lpstr>
      <vt:lpstr>Βιβλιογραφία 8ου Μαθήματος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ΗΥ-SPSS  Statistical Package for Social Sciences 7ο ΜΑΘΗΜΑ</dc:title>
  <dc:creator>unit-1</dc:creator>
  <cp:lastModifiedBy>Dapontas Dimitrios</cp:lastModifiedBy>
  <cp:revision>1</cp:revision>
  <dcterms:created xsi:type="dcterms:W3CDTF">2022-02-27T14:18:22Z</dcterms:created>
  <dcterms:modified xsi:type="dcterms:W3CDTF">2022-02-27T14:18:31Z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2022-02-27T00:00:00Z</vt:filetime>
  </property>
</Properties>
</file>