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322" r:id="rId2"/>
    <p:sldId id="459" r:id="rId3"/>
    <p:sldId id="477" r:id="rId4"/>
    <p:sldId id="516" r:id="rId5"/>
    <p:sldId id="517" r:id="rId6"/>
    <p:sldId id="484" r:id="rId7"/>
    <p:sldId id="476" r:id="rId8"/>
    <p:sldId id="513" r:id="rId9"/>
    <p:sldId id="300" r:id="rId10"/>
    <p:sldId id="301" r:id="rId11"/>
    <p:sldId id="302" r:id="rId12"/>
    <p:sldId id="304" r:id="rId13"/>
    <p:sldId id="514" r:id="rId14"/>
    <p:sldId id="485" r:id="rId15"/>
    <p:sldId id="501" r:id="rId16"/>
    <p:sldId id="505" r:id="rId17"/>
    <p:sldId id="518" r:id="rId18"/>
    <p:sldId id="382" r:id="rId19"/>
    <p:sldId id="446" r:id="rId20"/>
  </p:sldIdLst>
  <p:sldSz cx="9144000" cy="6858000" type="screen4x3"/>
  <p:notesSz cx="6888163" cy="960755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Λοίζος Σόφος" initials="ΛΣ" lastIdx="1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Χωρίς στυλ, χωρίς πλέγμα">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Φωτεινό στυλ 1 - Έμφαση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367" autoAdjust="0"/>
    <p:restoredTop sz="94660"/>
  </p:normalViewPr>
  <p:slideViewPr>
    <p:cSldViewPr>
      <p:cViewPr varScale="1">
        <p:scale>
          <a:sx n="81" d="100"/>
          <a:sy n="81" d="100"/>
        </p:scale>
        <p:origin x="1877"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4"/>
            <a:ext cx="2984500" cy="481013"/>
          </a:xfrm>
          <a:prstGeom prst="rect">
            <a:avLst/>
          </a:prstGeom>
        </p:spPr>
        <p:txBody>
          <a:bodyPr vert="horz" lIns="91420" tIns="45710" rIns="91420" bIns="45710" rtlCol="0"/>
          <a:lstStyle>
            <a:lvl1pPr algn="l">
              <a:defRPr sz="1200"/>
            </a:lvl1pPr>
          </a:lstStyle>
          <a:p>
            <a:endParaRPr lang="el-GR"/>
          </a:p>
        </p:txBody>
      </p:sp>
      <p:sp>
        <p:nvSpPr>
          <p:cNvPr id="3" name="Date Placeholder 2"/>
          <p:cNvSpPr>
            <a:spLocks noGrp="1"/>
          </p:cNvSpPr>
          <p:nvPr>
            <p:ph type="dt" sz="quarter" idx="1"/>
          </p:nvPr>
        </p:nvSpPr>
        <p:spPr>
          <a:xfrm>
            <a:off x="3902077" y="4"/>
            <a:ext cx="2984500" cy="481013"/>
          </a:xfrm>
          <a:prstGeom prst="rect">
            <a:avLst/>
          </a:prstGeom>
        </p:spPr>
        <p:txBody>
          <a:bodyPr vert="horz" lIns="91420" tIns="45710" rIns="91420" bIns="45710" rtlCol="0"/>
          <a:lstStyle>
            <a:lvl1pPr algn="r">
              <a:defRPr sz="1200"/>
            </a:lvl1pPr>
          </a:lstStyle>
          <a:p>
            <a:fld id="{ABA78150-DC0A-4645-8B13-D54FFBE8EBBA}" type="datetimeFigureOut">
              <a:rPr lang="el-GR" smtClean="0"/>
              <a:t>14/3/2019</a:t>
            </a:fld>
            <a:endParaRPr lang="el-GR"/>
          </a:p>
        </p:txBody>
      </p:sp>
      <p:sp>
        <p:nvSpPr>
          <p:cNvPr id="4" name="Footer Placeholder 3"/>
          <p:cNvSpPr>
            <a:spLocks noGrp="1"/>
          </p:cNvSpPr>
          <p:nvPr>
            <p:ph type="ftr" sz="quarter" idx="2"/>
          </p:nvPr>
        </p:nvSpPr>
        <p:spPr>
          <a:xfrm>
            <a:off x="1" y="9126538"/>
            <a:ext cx="2984500" cy="481012"/>
          </a:xfrm>
          <a:prstGeom prst="rect">
            <a:avLst/>
          </a:prstGeom>
        </p:spPr>
        <p:txBody>
          <a:bodyPr vert="horz" lIns="91420" tIns="45710" rIns="91420" bIns="45710" rtlCol="0" anchor="b"/>
          <a:lstStyle>
            <a:lvl1pPr algn="l">
              <a:defRPr sz="1200"/>
            </a:lvl1pPr>
          </a:lstStyle>
          <a:p>
            <a:endParaRPr lang="el-GR"/>
          </a:p>
        </p:txBody>
      </p:sp>
      <p:sp>
        <p:nvSpPr>
          <p:cNvPr id="5" name="Slide Number Placeholder 4"/>
          <p:cNvSpPr>
            <a:spLocks noGrp="1"/>
          </p:cNvSpPr>
          <p:nvPr>
            <p:ph type="sldNum" sz="quarter" idx="3"/>
          </p:nvPr>
        </p:nvSpPr>
        <p:spPr>
          <a:xfrm>
            <a:off x="3902077" y="9126538"/>
            <a:ext cx="2984500" cy="481012"/>
          </a:xfrm>
          <a:prstGeom prst="rect">
            <a:avLst/>
          </a:prstGeom>
        </p:spPr>
        <p:txBody>
          <a:bodyPr vert="horz" lIns="91420" tIns="45710" rIns="91420" bIns="45710" rtlCol="0" anchor="b"/>
          <a:lstStyle>
            <a:lvl1pPr algn="r">
              <a:defRPr sz="1200"/>
            </a:lvl1pPr>
          </a:lstStyle>
          <a:p>
            <a:fld id="{9C50D910-93A8-4275-B377-1BD85BAB178F}" type="slidenum">
              <a:rPr lang="el-GR" smtClean="0"/>
              <a:t>‹#›</a:t>
            </a:fld>
            <a:endParaRPr lang="el-GR"/>
          </a:p>
        </p:txBody>
      </p:sp>
    </p:spTree>
    <p:extLst>
      <p:ext uri="{BB962C8B-B14F-4D97-AF65-F5344CB8AC3E}">
        <p14:creationId xmlns:p14="http://schemas.microsoft.com/office/powerpoint/2010/main" val="22398451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4871" cy="482046"/>
          </a:xfrm>
          <a:prstGeom prst="rect">
            <a:avLst/>
          </a:prstGeom>
        </p:spPr>
        <p:txBody>
          <a:bodyPr vert="horz" lIns="94244" tIns="47122" rIns="94244" bIns="47122" rtlCol="0"/>
          <a:lstStyle>
            <a:lvl1pPr algn="l">
              <a:defRPr sz="1200"/>
            </a:lvl1pPr>
          </a:lstStyle>
          <a:p>
            <a:endParaRPr lang="el-GR"/>
          </a:p>
        </p:txBody>
      </p:sp>
      <p:sp>
        <p:nvSpPr>
          <p:cNvPr id="3" name="Date Placeholder 2"/>
          <p:cNvSpPr>
            <a:spLocks noGrp="1"/>
          </p:cNvSpPr>
          <p:nvPr>
            <p:ph type="dt" idx="1"/>
          </p:nvPr>
        </p:nvSpPr>
        <p:spPr>
          <a:xfrm>
            <a:off x="3901699" y="0"/>
            <a:ext cx="2984871" cy="482046"/>
          </a:xfrm>
          <a:prstGeom prst="rect">
            <a:avLst/>
          </a:prstGeom>
        </p:spPr>
        <p:txBody>
          <a:bodyPr vert="horz" lIns="94244" tIns="47122" rIns="94244" bIns="47122" rtlCol="0"/>
          <a:lstStyle>
            <a:lvl1pPr algn="r">
              <a:defRPr sz="1200"/>
            </a:lvl1pPr>
          </a:lstStyle>
          <a:p>
            <a:fld id="{3F1D1457-11D8-4A90-B566-8EA2456D75B6}" type="datetimeFigureOut">
              <a:rPr lang="el-GR" smtClean="0"/>
              <a:t>14/3/2019</a:t>
            </a:fld>
            <a:endParaRPr lang="el-GR"/>
          </a:p>
        </p:txBody>
      </p:sp>
      <p:sp>
        <p:nvSpPr>
          <p:cNvPr id="4" name="Slide Image Placeholder 3"/>
          <p:cNvSpPr>
            <a:spLocks noGrp="1" noRot="1" noChangeAspect="1"/>
          </p:cNvSpPr>
          <p:nvPr>
            <p:ph type="sldImg" idx="2"/>
          </p:nvPr>
        </p:nvSpPr>
        <p:spPr>
          <a:xfrm>
            <a:off x="1284288" y="1201738"/>
            <a:ext cx="4319587" cy="3241675"/>
          </a:xfrm>
          <a:prstGeom prst="rect">
            <a:avLst/>
          </a:prstGeom>
          <a:noFill/>
          <a:ln w="12700">
            <a:solidFill>
              <a:prstClr val="black"/>
            </a:solidFill>
          </a:ln>
        </p:spPr>
        <p:txBody>
          <a:bodyPr vert="horz" lIns="94244" tIns="47122" rIns="94244" bIns="47122" rtlCol="0" anchor="ctr"/>
          <a:lstStyle/>
          <a:p>
            <a:endParaRPr lang="el-GR"/>
          </a:p>
        </p:txBody>
      </p:sp>
      <p:sp>
        <p:nvSpPr>
          <p:cNvPr id="5" name="Notes Placeholder 4"/>
          <p:cNvSpPr>
            <a:spLocks noGrp="1"/>
          </p:cNvSpPr>
          <p:nvPr>
            <p:ph type="body" sz="quarter" idx="3"/>
          </p:nvPr>
        </p:nvSpPr>
        <p:spPr>
          <a:xfrm>
            <a:off x="688817" y="4623636"/>
            <a:ext cx="5510530" cy="3782973"/>
          </a:xfrm>
          <a:prstGeom prst="rect">
            <a:avLst/>
          </a:prstGeom>
        </p:spPr>
        <p:txBody>
          <a:bodyPr vert="horz" lIns="94244" tIns="47122" rIns="94244" bIns="4712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1" y="9125511"/>
            <a:ext cx="2984871" cy="482045"/>
          </a:xfrm>
          <a:prstGeom prst="rect">
            <a:avLst/>
          </a:prstGeom>
        </p:spPr>
        <p:txBody>
          <a:bodyPr vert="horz" lIns="94244" tIns="47122" rIns="94244" bIns="47122" rtlCol="0" anchor="b"/>
          <a:lstStyle>
            <a:lvl1pPr algn="l">
              <a:defRPr sz="1200"/>
            </a:lvl1pPr>
          </a:lstStyle>
          <a:p>
            <a:endParaRPr lang="el-GR"/>
          </a:p>
        </p:txBody>
      </p:sp>
      <p:sp>
        <p:nvSpPr>
          <p:cNvPr id="7" name="Slide Number Placeholder 6"/>
          <p:cNvSpPr>
            <a:spLocks noGrp="1"/>
          </p:cNvSpPr>
          <p:nvPr>
            <p:ph type="sldNum" sz="quarter" idx="5"/>
          </p:nvPr>
        </p:nvSpPr>
        <p:spPr>
          <a:xfrm>
            <a:off x="3901699" y="9125511"/>
            <a:ext cx="2984871" cy="482045"/>
          </a:xfrm>
          <a:prstGeom prst="rect">
            <a:avLst/>
          </a:prstGeom>
        </p:spPr>
        <p:txBody>
          <a:bodyPr vert="horz" lIns="94244" tIns="47122" rIns="94244" bIns="47122" rtlCol="0" anchor="b"/>
          <a:lstStyle>
            <a:lvl1pPr algn="r">
              <a:defRPr sz="1200"/>
            </a:lvl1pPr>
          </a:lstStyle>
          <a:p>
            <a:fld id="{52EC38FD-BC8C-4679-A92A-AC8E23D218E7}" type="slidenum">
              <a:rPr lang="el-GR" smtClean="0"/>
              <a:t>‹#›</a:t>
            </a:fld>
            <a:endParaRPr lang="el-GR"/>
          </a:p>
        </p:txBody>
      </p:sp>
    </p:spTree>
    <p:extLst>
      <p:ext uri="{BB962C8B-B14F-4D97-AF65-F5344CB8AC3E}">
        <p14:creationId xmlns:p14="http://schemas.microsoft.com/office/powerpoint/2010/main" val="8776783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14/3/2019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14/3/2019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14/3/2019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14/3/2019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14/3/2019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14/3/2019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F2853615-BFDE-46DE-814C-47EC6EF6D371}" type="datetimeFigureOut">
              <a:rPr lang="el-GR" smtClean="0"/>
              <a:t>14/3/2019</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F2853615-BFDE-46DE-814C-47EC6EF6D371}" type="datetimeFigureOut">
              <a:rPr lang="el-GR" smtClean="0"/>
              <a:t>14/3/2019</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2853615-BFDE-46DE-814C-47EC6EF6D371}" type="datetimeFigureOut">
              <a:rPr lang="el-GR" smtClean="0"/>
              <a:t>14/3/2019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14/3/2019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14/3/2019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53615-BFDE-46DE-814C-47EC6EF6D371}" type="datetimeFigureOut">
              <a:rPr lang="el-GR" smtClean="0"/>
              <a:t>14/3/2019</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F53439-851E-44AD-84B1-B6BFC3D0C743}"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earvanitis@upatras.gr"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mailto:earvanitis@upatras.gr"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ondiversity.com/2019-conference"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a:xfrm>
            <a:off x="683568" y="2232074"/>
            <a:ext cx="7920880" cy="2033635"/>
          </a:xfrm>
        </p:spPr>
        <p:txBody>
          <a:bodyPr>
            <a:noAutofit/>
          </a:bodyPr>
          <a:lstStyle/>
          <a:p>
            <a:r>
              <a:rPr lang="el-GR" sz="3200" b="1" dirty="0"/>
              <a:t>ΔΙΑΠΟΛΙΤΙΣΜΙΚΗ ΕΚΠΑΙΔΕΥΣΗ ΕΚΠΑΙΔΕΥΤΙΚΩΝ </a:t>
            </a:r>
            <a:br>
              <a:rPr lang="el-GR" sz="4000" b="1" dirty="0"/>
            </a:br>
            <a:r>
              <a:rPr lang="el-GR" sz="2400" b="1" dirty="0"/>
              <a:t>ΜΗ ΛΕΚΤΙΚΗ ΕΠΙΚΟΙΝΩΝΙΑ</a:t>
            </a:r>
            <a:br>
              <a:rPr lang="el-GR" sz="2400" b="1" dirty="0"/>
            </a:br>
            <a:r>
              <a:rPr lang="el-GR" sz="2400" b="1" dirty="0"/>
              <a:t>ΚΑΙ ΠΟΛΙΤΙΣΜΟΣ</a:t>
            </a:r>
            <a:endParaRPr lang="en-US" sz="2400" i="1" dirty="0">
              <a:solidFill>
                <a:srgbClr val="C00000"/>
              </a:solidFill>
              <a:latin typeface="Arial" panose="020B0604020202020204" pitchFamily="34" charset="0"/>
              <a:cs typeface="Arial" panose="020B0604020202020204" pitchFamily="34" charset="0"/>
            </a:endParaRPr>
          </a:p>
        </p:txBody>
      </p:sp>
      <p:cxnSp>
        <p:nvCxnSpPr>
          <p:cNvPr id="7" name="Ευθεία γραμμή σύνδεσης 6"/>
          <p:cNvCxnSpPr/>
          <p:nvPr/>
        </p:nvCxnSpPr>
        <p:spPr>
          <a:xfrm flipH="1">
            <a:off x="1520732" y="5837735"/>
            <a:ext cx="6102536" cy="1"/>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Τίτλος 3"/>
          <p:cNvSpPr txBox="1">
            <a:spLocks/>
          </p:cNvSpPr>
          <p:nvPr/>
        </p:nvSpPr>
        <p:spPr>
          <a:xfrm>
            <a:off x="15989" y="4082361"/>
            <a:ext cx="9144000" cy="164208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l-GR" sz="1600" b="1" dirty="0"/>
          </a:p>
          <a:p>
            <a:r>
              <a:rPr lang="el-GR" sz="1800" b="1" dirty="0">
                <a:latin typeface="Arial" panose="020B0604020202020204" pitchFamily="34" charset="0"/>
                <a:cs typeface="Arial" panose="020B0604020202020204" pitchFamily="34" charset="0"/>
              </a:rPr>
              <a:t>Ευγενία Αρβανίτη</a:t>
            </a:r>
            <a:r>
              <a:rPr lang="en-US" sz="1800" b="1" dirty="0">
                <a:latin typeface="Arial" panose="020B0604020202020204" pitchFamily="34" charset="0"/>
                <a:cs typeface="Arial" panose="020B0604020202020204" pitchFamily="34" charset="0"/>
              </a:rPr>
              <a:t>, </a:t>
            </a:r>
            <a:endParaRPr lang="el-GR" sz="1800" b="1" dirty="0">
              <a:latin typeface="Arial" panose="020B0604020202020204" pitchFamily="34" charset="0"/>
              <a:cs typeface="Arial" panose="020B0604020202020204" pitchFamily="34" charset="0"/>
            </a:endParaRPr>
          </a:p>
          <a:p>
            <a:r>
              <a:rPr lang="el-GR" sz="1800" dirty="0">
                <a:latin typeface="Arial" panose="020B0604020202020204" pitchFamily="34" charset="0"/>
                <a:cs typeface="Arial" panose="020B0604020202020204" pitchFamily="34" charset="0"/>
              </a:rPr>
              <a:t>Επίκουρη Καθηγήτρια ΤΕΕΑΠΗ</a:t>
            </a:r>
            <a:r>
              <a:rPr lang="el-GR" sz="1800" i="1" dirty="0">
                <a:latin typeface="Arial" panose="020B0604020202020204" pitchFamily="34" charset="0"/>
                <a:cs typeface="Arial" panose="020B0604020202020204" pitchFamily="34" charset="0"/>
              </a:rPr>
              <a:t>,</a:t>
            </a:r>
            <a:r>
              <a:rPr lang="en-US" sz="1800" i="1" dirty="0">
                <a:latin typeface="Arial" panose="020B0604020202020204" pitchFamily="34" charset="0"/>
                <a:cs typeface="Arial" panose="020B0604020202020204" pitchFamily="34" charset="0"/>
              </a:rPr>
              <a:t> </a:t>
            </a:r>
          </a:p>
          <a:p>
            <a:r>
              <a:rPr lang="en-US" sz="1800" i="1" dirty="0">
                <a:latin typeface="Arial" panose="020B0604020202020204" pitchFamily="34" charset="0"/>
                <a:cs typeface="Arial" panose="020B0604020202020204" pitchFamily="34" charset="0"/>
              </a:rPr>
              <a:t> </a:t>
            </a:r>
            <a:r>
              <a:rPr lang="en-US" sz="1800" u="sng" dirty="0">
                <a:latin typeface="Arial" panose="020B0604020202020204" pitchFamily="34" charset="0"/>
                <a:cs typeface="Arial" panose="020B0604020202020204" pitchFamily="34" charset="0"/>
                <a:hlinkClick r:id="rId2"/>
              </a:rPr>
              <a:t>earvanitis@upatras.gr</a:t>
            </a:r>
            <a:endParaRPr lang="en-US" sz="1800" u="sng" dirty="0">
              <a:latin typeface="Arial" panose="020B0604020202020204" pitchFamily="34" charset="0"/>
              <a:cs typeface="Arial" panose="020B0604020202020204" pitchFamily="34" charset="0"/>
            </a:endParaRPr>
          </a:p>
          <a:p>
            <a:endParaRPr lang="en-US" sz="1800" b="1" dirty="0">
              <a:latin typeface="Arial" panose="020B0604020202020204" pitchFamily="34" charset="0"/>
              <a:cs typeface="Arial" panose="020B0604020202020204" pitchFamily="34" charset="0"/>
            </a:endParaRPr>
          </a:p>
          <a:p>
            <a:endParaRPr lang="el-GR" sz="1800" dirty="0">
              <a:latin typeface="Arial" panose="020B0604020202020204" pitchFamily="34" charset="0"/>
              <a:cs typeface="Arial" panose="020B0604020202020204" pitchFamily="34" charset="0"/>
            </a:endParaRPr>
          </a:p>
        </p:txBody>
      </p:sp>
      <p:cxnSp>
        <p:nvCxnSpPr>
          <p:cNvPr id="14" name="Ευθεία γραμμή σύνδεσης 13"/>
          <p:cNvCxnSpPr/>
          <p:nvPr/>
        </p:nvCxnSpPr>
        <p:spPr>
          <a:xfrm flipH="1">
            <a:off x="1547664" y="2132856"/>
            <a:ext cx="6102536" cy="1"/>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flipH="1">
            <a:off x="-17168" y="1"/>
            <a:ext cx="9148556" cy="0"/>
          </a:xfrm>
          <a:prstGeom prst="line">
            <a:avLst/>
          </a:prstGeom>
          <a:ln w="1905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flipH="1">
            <a:off x="-17168" y="6813376"/>
            <a:ext cx="9197680" cy="0"/>
          </a:xfrm>
          <a:prstGeom prst="line">
            <a:avLst/>
          </a:prstGeom>
          <a:ln w="1905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AutoShape 2" descr="Sigillo di Atene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2" name="Εικόνα 7">
            <a:extLst>
              <a:ext uri="{FF2B5EF4-FFF2-40B4-BE49-F238E27FC236}">
                <a16:creationId xmlns:a16="http://schemas.microsoft.com/office/drawing/2014/main" id="{F41509BA-E18B-5446-B10B-3527C2C30A0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95" y="260648"/>
            <a:ext cx="3720242" cy="1395512"/>
          </a:xfrm>
          <a:prstGeom prst="rect">
            <a:avLst/>
          </a:prstGeom>
        </p:spPr>
      </p:pic>
      <p:pic>
        <p:nvPicPr>
          <p:cNvPr id="13" name="6 - Εικόνα" descr="FIDLen.png"/>
          <p:cNvPicPr/>
          <p:nvPr/>
        </p:nvPicPr>
        <p:blipFill>
          <a:blip r:embed="rId4" cstate="print"/>
          <a:stretch>
            <a:fillRect/>
          </a:stretch>
        </p:blipFill>
        <p:spPr>
          <a:xfrm>
            <a:off x="3923928" y="260648"/>
            <a:ext cx="5220072" cy="1494730"/>
          </a:xfrm>
          <a:prstGeom prst="rect">
            <a:avLst/>
          </a:prstGeom>
        </p:spPr>
      </p:pic>
    </p:spTree>
    <p:extLst>
      <p:ext uri="{BB962C8B-B14F-4D97-AF65-F5344CB8AC3E}">
        <p14:creationId xmlns:p14="http://schemas.microsoft.com/office/powerpoint/2010/main" val="9190717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Θέση περιεχομένου"/>
          <p:cNvSpPr>
            <a:spLocks noGrp="1"/>
          </p:cNvSpPr>
          <p:nvPr>
            <p:ph idx="1"/>
          </p:nvPr>
        </p:nvSpPr>
        <p:spPr>
          <a:xfrm>
            <a:off x="457200" y="980728"/>
            <a:ext cx="8363272" cy="5688632"/>
          </a:xfrm>
        </p:spPr>
        <p:txBody>
          <a:bodyPr>
            <a:normAutofit/>
          </a:bodyPr>
          <a:lstStyle/>
          <a:p>
            <a:pPr algn="just"/>
            <a:r>
              <a:rPr lang="el-GR" sz="2400" dirty="0"/>
              <a:t>Η έννοια με την οποία αντιλαμβανόμαστε τον χρόνο μπορεί να επηρεάσει την επικοινωνιακή συμπεριφορά μας.</a:t>
            </a:r>
          </a:p>
          <a:p>
            <a:pPr algn="just"/>
            <a:r>
              <a:rPr lang="el-GR" sz="2400" dirty="0"/>
              <a:t>(</a:t>
            </a:r>
            <a:r>
              <a:rPr lang="el-GR" sz="2400" dirty="0" err="1"/>
              <a:t>Hall</a:t>
            </a:r>
            <a:r>
              <a:rPr lang="el-GR" sz="2400" dirty="0"/>
              <a:t>, 1977)  </a:t>
            </a:r>
            <a:r>
              <a:rPr lang="el-GR" sz="2400" b="1" dirty="0" err="1"/>
              <a:t>μονοχρονικοί</a:t>
            </a:r>
            <a:r>
              <a:rPr lang="el-GR" sz="2400" b="1" dirty="0"/>
              <a:t> και </a:t>
            </a:r>
            <a:r>
              <a:rPr lang="el-GR" sz="2400" b="1" dirty="0" err="1"/>
              <a:t>πολυχρονικοί</a:t>
            </a:r>
            <a:r>
              <a:rPr lang="el-GR" sz="2400" b="1" dirty="0"/>
              <a:t> </a:t>
            </a:r>
            <a:r>
              <a:rPr lang="el-GR" sz="2400" dirty="0"/>
              <a:t>προσανατολισμοί. </a:t>
            </a:r>
          </a:p>
          <a:p>
            <a:pPr algn="just"/>
            <a:r>
              <a:rPr lang="el-GR" sz="2400" dirty="0"/>
              <a:t>Οι άνθρωποι με </a:t>
            </a:r>
            <a:r>
              <a:rPr lang="el-GR" sz="2400" b="1" dirty="0" err="1"/>
              <a:t>μονοχρονικό</a:t>
            </a:r>
            <a:r>
              <a:rPr lang="el-GR" sz="2400" b="1" dirty="0"/>
              <a:t> προσανατολισμό</a:t>
            </a:r>
            <a:r>
              <a:rPr lang="el-GR" sz="2400" dirty="0"/>
              <a:t>, αντιμετωπίζουν τον χρόνο ως γραμμικό, σαν ένα προοδευτικό μονοπάτι με σαφή αρχή και τέλος. -  ένα πράγμα κάθε φορά.</a:t>
            </a:r>
          </a:p>
          <a:p>
            <a:pPr algn="just"/>
            <a:r>
              <a:rPr lang="el-GR" sz="2400" dirty="0"/>
              <a:t>Οι </a:t>
            </a:r>
            <a:r>
              <a:rPr lang="el-GR" sz="2400" b="1" dirty="0" err="1"/>
              <a:t>πολυχρονικοί</a:t>
            </a:r>
            <a:r>
              <a:rPr lang="el-GR" sz="2400" b="1" dirty="0"/>
              <a:t> πολιτισμοί </a:t>
            </a:r>
            <a:r>
              <a:rPr lang="el-GR" sz="2400" dirty="0"/>
              <a:t>βλέπουν τον χρόνο ως κυκλική έννοια και επιχειρούν να εκτελέσουν πολλές εργασίες ταυτόχρονα. </a:t>
            </a:r>
          </a:p>
          <a:p>
            <a:pPr lvl="1" algn="just"/>
            <a:r>
              <a:rPr lang="el-GR" sz="2000" dirty="0"/>
              <a:t>Για έναν Άραβα, το να παρακολουθεί την ώρα στο ρολόι θα ήταν ενάντια στη θρησκεία του, καθώς μόνο ο θεός μπορεί να αποφασίσει τι πρόκειται ή δεν πρόκειται να συμβεί.</a:t>
            </a:r>
          </a:p>
          <a:p>
            <a:pPr algn="just"/>
            <a:endParaRPr lang="el-GR" sz="2400" dirty="0"/>
          </a:p>
        </p:txBody>
      </p:sp>
      <p:sp>
        <p:nvSpPr>
          <p:cNvPr id="4" name="Τίτλος 1">
            <a:extLst>
              <a:ext uri="{FF2B5EF4-FFF2-40B4-BE49-F238E27FC236}">
                <a16:creationId xmlns:a16="http://schemas.microsoft.com/office/drawing/2014/main" id="{E6C41CB3-1C92-4ECA-A84F-843842414E3B}"/>
              </a:ext>
            </a:extLst>
          </p:cNvPr>
          <p:cNvSpPr txBox="1">
            <a:spLocks/>
          </p:cNvSpPr>
          <p:nvPr/>
        </p:nvSpPr>
        <p:spPr>
          <a:xfrm>
            <a:off x="0" y="-27383"/>
            <a:ext cx="9144000" cy="936102"/>
          </a:xfrm>
          <a:prstGeom prst="rect">
            <a:avLst/>
          </a:prstGeom>
          <a:solidFill>
            <a:schemeClr val="tx2"/>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l-GR" sz="3200">
                <a:solidFill>
                  <a:schemeClr val="bg1"/>
                </a:solidFill>
              </a:rPr>
              <a:t>Χρονημική: η χρήση του χρόνου</a:t>
            </a:r>
            <a:endParaRPr lang="en-AU" sz="3200" dirty="0">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περιεχομένου"/>
          <p:cNvSpPr>
            <a:spLocks noGrp="1"/>
          </p:cNvSpPr>
          <p:nvPr>
            <p:ph idx="1"/>
          </p:nvPr>
        </p:nvSpPr>
        <p:spPr>
          <a:xfrm>
            <a:off x="457200" y="1052736"/>
            <a:ext cx="8229600" cy="5073427"/>
          </a:xfrm>
        </p:spPr>
        <p:txBody>
          <a:bodyPr>
            <a:normAutofit/>
          </a:bodyPr>
          <a:lstStyle/>
          <a:p>
            <a:pPr algn="just"/>
            <a:r>
              <a:rPr lang="el-GR" sz="2400" dirty="0"/>
              <a:t>Η πλέον πρωτόγονης μορφής επικοινωνίας.</a:t>
            </a:r>
          </a:p>
          <a:p>
            <a:pPr algn="just"/>
            <a:r>
              <a:rPr lang="el-GR" sz="2400" dirty="0"/>
              <a:t>Η αφή στέλνει αμέτρητα μηνύματα – προστασία, υποστήριξη, έγκριση ή ενθάρρυνση.</a:t>
            </a:r>
          </a:p>
          <a:p>
            <a:pPr lvl="1" algn="just"/>
            <a:r>
              <a:rPr lang="el-GR" sz="2000" dirty="0"/>
              <a:t>Ο βορειοαμερικανικός πολιτισμός γενικά αποθαρρύνει το άγγιγμα μεταξύ ενηλίκων, εκτός από περιπτώσεις οικειότητας ή επίσημου χαιρετισμού (π.χ., χειραψία ή αγκάλιασμα). Το αντίθετο οι μεσογειακοί λαοί.</a:t>
            </a:r>
          </a:p>
          <a:p>
            <a:pPr algn="just"/>
            <a:r>
              <a:rPr lang="el-GR" sz="2400" dirty="0"/>
              <a:t>Ο </a:t>
            </a:r>
            <a:r>
              <a:rPr lang="el-GR" sz="2400" dirty="0" err="1"/>
              <a:t>Hall</a:t>
            </a:r>
            <a:r>
              <a:rPr lang="el-GR" sz="2400" dirty="0"/>
              <a:t> (1966) διακρίνει μεταξύ πολιτισμών υψηλής και χαμηλής επαφής. </a:t>
            </a:r>
          </a:p>
          <a:p>
            <a:pPr lvl="1" algn="just"/>
            <a:r>
              <a:rPr lang="el-GR" sz="2000" dirty="0"/>
              <a:t>Π.χ. Οι άνθρωποι των ισλαμικών ή ινδουιστικών πολιτισμών τυπικά δεν αγγίζονται με το αριστερό χέρι, καθώς θεωρούν κάτι τέτοιο κοινωνική προσβολή.</a:t>
            </a:r>
          </a:p>
        </p:txBody>
      </p:sp>
      <p:sp>
        <p:nvSpPr>
          <p:cNvPr id="4" name="Τίτλος 1">
            <a:extLst>
              <a:ext uri="{FF2B5EF4-FFF2-40B4-BE49-F238E27FC236}">
                <a16:creationId xmlns:a16="http://schemas.microsoft.com/office/drawing/2014/main" id="{3F2A7293-E61C-4189-8C2F-5B533031112A}"/>
              </a:ext>
            </a:extLst>
          </p:cNvPr>
          <p:cNvSpPr txBox="1">
            <a:spLocks/>
          </p:cNvSpPr>
          <p:nvPr/>
        </p:nvSpPr>
        <p:spPr>
          <a:xfrm>
            <a:off x="0" y="-27383"/>
            <a:ext cx="9144000" cy="936102"/>
          </a:xfrm>
          <a:prstGeom prst="rect">
            <a:avLst/>
          </a:prstGeom>
          <a:solidFill>
            <a:schemeClr val="tx2"/>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l-GR" sz="3200">
                <a:solidFill>
                  <a:schemeClr val="bg1"/>
                </a:solidFill>
              </a:rPr>
              <a:t>Απτική: η χρήση της αφής</a:t>
            </a:r>
            <a:endParaRPr lang="en-AU" sz="3200" dirty="0">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600200"/>
            <a:ext cx="8229600" cy="5069160"/>
          </a:xfrm>
        </p:spPr>
        <p:txBody>
          <a:bodyPr>
            <a:normAutofit/>
          </a:bodyPr>
          <a:lstStyle/>
          <a:p>
            <a:r>
              <a:rPr lang="el-GR" sz="2400" dirty="0"/>
              <a:t>Οι άνθρωποι μπορεί να φορούν έναν συγκεκριμένο τύπο ρούχων προκειμένου να εκφράσουν τον πολιτισμό, τη θρησκεία, το κύρος, την ισχύ, την προσωπικότητα, την αυτοεκτίμηση και την κοινωνική ταυτότητά τους.</a:t>
            </a:r>
          </a:p>
          <a:p>
            <a:pPr lvl="1"/>
            <a:r>
              <a:rPr lang="el-GR" sz="2000" dirty="0"/>
              <a:t>Η </a:t>
            </a:r>
            <a:r>
              <a:rPr lang="el-GR" sz="2000" dirty="0" err="1"/>
              <a:t>Frith</a:t>
            </a:r>
            <a:r>
              <a:rPr lang="el-GR" sz="2000" dirty="0"/>
              <a:t> και οι συνεργάτες της ανακάλυψαν ότι οι δυτικές γυναίκες εμφανίζονται συχνότερα σε διαφημίσεις ρουχισμού, ενώ τα μοντέλα της Ασίας χρησιμοποιούνται περισσότερο για να διαφημίσουν προϊόντα καλλωπισμού και περιποίησης προσώπου.</a:t>
            </a:r>
          </a:p>
          <a:p>
            <a:pPr lvl="1"/>
            <a:r>
              <a:rPr lang="el-GR" sz="2000" dirty="0"/>
              <a:t>Ενώ οι λευκές γυναίκες πιέζονται να διατηρούνται λεπτές, οι έγχρωμες γυναίκες ενδέχεται να μην αντιμετωπίζουν μόνο την κοινωνική πίεση που τις θέλει λεπτές, αλλά και την πίεση μιας ανέφικτης απαίτησης που τις θέλει λευκές.</a:t>
            </a:r>
          </a:p>
        </p:txBody>
      </p:sp>
      <p:sp>
        <p:nvSpPr>
          <p:cNvPr id="4" name="Τίτλος 1">
            <a:extLst>
              <a:ext uri="{FF2B5EF4-FFF2-40B4-BE49-F238E27FC236}">
                <a16:creationId xmlns:a16="http://schemas.microsoft.com/office/drawing/2014/main" id="{52C80C87-B4DC-43BB-A8C5-CA3CBE71252D}"/>
              </a:ext>
            </a:extLst>
          </p:cNvPr>
          <p:cNvSpPr txBox="1">
            <a:spLocks/>
          </p:cNvSpPr>
          <p:nvPr/>
        </p:nvSpPr>
        <p:spPr>
          <a:xfrm>
            <a:off x="0" y="-27383"/>
            <a:ext cx="9144000" cy="936102"/>
          </a:xfrm>
          <a:prstGeom prst="rect">
            <a:avLst/>
          </a:prstGeom>
          <a:solidFill>
            <a:schemeClr val="tx2"/>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l-GR" sz="3200">
                <a:solidFill>
                  <a:schemeClr val="bg1"/>
                </a:solidFill>
              </a:rPr>
              <a:t>Φυσική εμφάνιση και ένδυση</a:t>
            </a:r>
            <a:endParaRPr lang="en-AU" sz="3200" dirty="0">
              <a:solidFill>
                <a:schemeClr val="bg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052736"/>
            <a:ext cx="8229600" cy="5616624"/>
          </a:xfrm>
        </p:spPr>
        <p:txBody>
          <a:bodyPr>
            <a:normAutofit fontScale="92500" lnSpcReduction="10000"/>
          </a:bodyPr>
          <a:lstStyle/>
          <a:p>
            <a:r>
              <a:rPr lang="el-GR" dirty="0"/>
              <a:t>αναφέρεται στις φωνητικές ποιότητες που συνοδεύουν τον λόγο. </a:t>
            </a:r>
          </a:p>
          <a:p>
            <a:r>
              <a:rPr lang="el-GR" dirty="0"/>
              <a:t>δύο ευρείες κατηγορίες: </a:t>
            </a:r>
          </a:p>
          <a:p>
            <a:r>
              <a:rPr lang="el-GR" b="1" dirty="0"/>
              <a:t>ποιότητες της φωνής</a:t>
            </a:r>
          </a:p>
          <a:p>
            <a:pPr lvl="1"/>
            <a:r>
              <a:rPr lang="el-GR" dirty="0"/>
              <a:t>τόνος, η ένταση, ο ρυθμός, ο χρωματισμός, οι παύσεις και η αντήχηση της φωνής.</a:t>
            </a:r>
          </a:p>
          <a:p>
            <a:r>
              <a:rPr lang="el-GR" b="1" dirty="0"/>
              <a:t> </a:t>
            </a:r>
            <a:r>
              <a:rPr lang="el-GR" dirty="0"/>
              <a:t>και </a:t>
            </a:r>
            <a:r>
              <a:rPr lang="el-GR" b="1" dirty="0"/>
              <a:t>εκφορές του λόγου </a:t>
            </a:r>
          </a:p>
          <a:p>
            <a:pPr lvl="1"/>
            <a:r>
              <a:rPr lang="el-GR" dirty="0"/>
              <a:t>το γέλιο, το κλάμα, τον αναστεναγμό, την κραυγή, το βογκητό, την κατάποση και το καθάρισμα του λαιμού(</a:t>
            </a:r>
            <a:r>
              <a:rPr lang="el-GR" dirty="0" err="1"/>
              <a:t>Knapp</a:t>
            </a:r>
            <a:r>
              <a:rPr lang="el-GR" dirty="0"/>
              <a:t> &amp; </a:t>
            </a:r>
            <a:r>
              <a:rPr lang="el-GR" dirty="0" err="1"/>
              <a:t>Hall</a:t>
            </a:r>
            <a:r>
              <a:rPr lang="el-GR" dirty="0"/>
              <a:t>, 1997).</a:t>
            </a:r>
          </a:p>
          <a:p>
            <a:pPr marL="457200" lvl="1" indent="0">
              <a:buNone/>
            </a:pPr>
            <a:r>
              <a:rPr lang="el-GR" dirty="0"/>
              <a:t>Η </a:t>
            </a:r>
            <a:r>
              <a:rPr lang="el-GR" b="1" dirty="0"/>
              <a:t>σιωπή</a:t>
            </a:r>
            <a:r>
              <a:rPr lang="el-GR" dirty="0"/>
              <a:t> για σεβασμό, συμφωνία ή διαφωνία, απάθεια, δέος, σύγχυση, συλλογισμό, ντροπή, μετάνοια, καταπιεσμένη οργή</a:t>
            </a:r>
          </a:p>
        </p:txBody>
      </p:sp>
      <p:sp>
        <p:nvSpPr>
          <p:cNvPr id="4" name="Τίτλος 1">
            <a:extLst>
              <a:ext uri="{FF2B5EF4-FFF2-40B4-BE49-F238E27FC236}">
                <a16:creationId xmlns:a16="http://schemas.microsoft.com/office/drawing/2014/main" id="{52C80C87-B4DC-43BB-A8C5-CA3CBE71252D}"/>
              </a:ext>
            </a:extLst>
          </p:cNvPr>
          <p:cNvSpPr txBox="1">
            <a:spLocks/>
          </p:cNvSpPr>
          <p:nvPr/>
        </p:nvSpPr>
        <p:spPr>
          <a:xfrm>
            <a:off x="0" y="-27383"/>
            <a:ext cx="9144000" cy="936102"/>
          </a:xfrm>
          <a:prstGeom prst="rect">
            <a:avLst/>
          </a:prstGeom>
          <a:solidFill>
            <a:schemeClr val="tx2"/>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l-GR" sz="3200">
                <a:solidFill>
                  <a:schemeClr val="bg1"/>
                </a:solidFill>
              </a:rPr>
              <a:t>Παραγλώσσα: ποιότητα και χαρακτηριστικά της φωνής</a:t>
            </a:r>
            <a:endParaRPr lang="en-AU" sz="3200" dirty="0">
              <a:solidFill>
                <a:schemeClr val="bg1"/>
              </a:solidFill>
            </a:endParaRPr>
          </a:p>
        </p:txBody>
      </p:sp>
    </p:spTree>
    <p:extLst>
      <p:ext uri="{BB962C8B-B14F-4D97-AF65-F5344CB8AC3E}">
        <p14:creationId xmlns:p14="http://schemas.microsoft.com/office/powerpoint/2010/main" val="20642943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Οσφρητική: η χρήση της όσφρησης, του αρώματος και της οσμής</a:t>
            </a:r>
          </a:p>
        </p:txBody>
      </p:sp>
      <p:sp>
        <p:nvSpPr>
          <p:cNvPr id="3" name="Υπότιτλος 2"/>
          <p:cNvSpPr>
            <a:spLocks noGrp="1"/>
          </p:cNvSpPr>
          <p:nvPr>
            <p:ph type="subTitle" idx="1"/>
          </p:nvPr>
        </p:nvSpPr>
        <p:spPr>
          <a:xfrm>
            <a:off x="179510" y="1124743"/>
            <a:ext cx="8856986" cy="5544609"/>
          </a:xfrm>
        </p:spPr>
        <p:txBody>
          <a:bodyPr>
            <a:noAutofit/>
          </a:bodyPr>
          <a:lstStyle/>
          <a:p>
            <a:pPr marL="800100" lvl="1" indent="-342900" algn="just">
              <a:buFont typeface="Arial" panose="020B0604020202020204" pitchFamily="34" charset="0"/>
              <a:buChar char="•"/>
            </a:pPr>
            <a:r>
              <a:rPr lang="el-GR" sz="2400" dirty="0">
                <a:solidFill>
                  <a:schemeClr val="tx1"/>
                </a:solidFill>
              </a:rPr>
              <a:t>Στοιχεία από έρευνες δείχνουν ότι υπάρχει μια </a:t>
            </a:r>
            <a:r>
              <a:rPr lang="el-GR" sz="2400" b="1" dirty="0">
                <a:solidFill>
                  <a:schemeClr val="tx1"/>
                </a:solidFill>
              </a:rPr>
              <a:t>καθολική προτίμηση για ορισμένα αρώματα</a:t>
            </a:r>
            <a:r>
              <a:rPr lang="el-GR" sz="2400" dirty="0">
                <a:solidFill>
                  <a:schemeClr val="tx1"/>
                </a:solidFill>
              </a:rPr>
              <a:t>, η οποία μπορεί να έχει βιολογικές ή εξελικτικές ρίζες. </a:t>
            </a:r>
          </a:p>
          <a:p>
            <a:pPr marL="1257300" lvl="2" indent="-342900" algn="just">
              <a:buFont typeface="Arial" panose="020B0604020202020204" pitchFamily="34" charset="0"/>
              <a:buChar char="•"/>
            </a:pPr>
            <a:r>
              <a:rPr lang="el-GR" sz="2000" dirty="0">
                <a:solidFill>
                  <a:schemeClr val="tx1"/>
                </a:solidFill>
              </a:rPr>
              <a:t>Για παράδειγμα, τα αρώματα του </a:t>
            </a:r>
            <a:r>
              <a:rPr lang="el-GR" sz="2000" b="1" dirty="0">
                <a:solidFill>
                  <a:schemeClr val="tx1"/>
                </a:solidFill>
              </a:rPr>
              <a:t>γιασεμιού, της λεβάντας και του τριαντάφυλλου </a:t>
            </a:r>
            <a:r>
              <a:rPr lang="el-GR" sz="2000" dirty="0">
                <a:solidFill>
                  <a:schemeClr val="tx1"/>
                </a:solidFill>
              </a:rPr>
              <a:t>συνήθως μεταδίδουν ένα καταπραϋντικό και ευχάριστο αίσθημα στους ανθρώπους</a:t>
            </a:r>
          </a:p>
          <a:p>
            <a:pPr marL="800100" lvl="1" indent="-342900" algn="just">
              <a:buFont typeface="Arial" panose="020B0604020202020204" pitchFamily="34" charset="0"/>
              <a:buChar char="•"/>
            </a:pPr>
            <a:r>
              <a:rPr lang="el-GR" sz="2400" dirty="0">
                <a:solidFill>
                  <a:schemeClr val="tx1"/>
                </a:solidFill>
              </a:rPr>
              <a:t>Η μυρωδιά μπορεί επίσης να εκφράζει τη θέση, την κοινωνική τάξη και την εξουσία.</a:t>
            </a: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5970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πολιτισμικές παραλλαγές στη μη λεκτική συμπεριφορά 1 (</a:t>
            </a:r>
            <a:r>
              <a:rPr lang="nl-NL" sz="3200" dirty="0">
                <a:solidFill>
                  <a:schemeClr val="bg1"/>
                </a:solidFill>
              </a:rPr>
              <a:t>Lustig και Koester</a:t>
            </a:r>
            <a:r>
              <a:rPr lang="el-GR" sz="3200" dirty="0">
                <a:solidFill>
                  <a:schemeClr val="bg1"/>
                </a:solidFill>
              </a:rPr>
              <a:t>, </a:t>
            </a:r>
            <a:r>
              <a:rPr lang="nl-NL" sz="3200" dirty="0">
                <a:solidFill>
                  <a:schemeClr val="bg1"/>
                </a:solidFill>
              </a:rPr>
              <a:t>2013)</a:t>
            </a:r>
            <a:endParaRPr lang="el-GR" sz="3200" dirty="0">
              <a:solidFill>
                <a:schemeClr val="bg1"/>
              </a:solidFill>
            </a:endParaRPr>
          </a:p>
        </p:txBody>
      </p:sp>
      <p:sp>
        <p:nvSpPr>
          <p:cNvPr id="3" name="Υπότιτλος 2"/>
          <p:cNvSpPr>
            <a:spLocks noGrp="1"/>
          </p:cNvSpPr>
          <p:nvPr>
            <p:ph type="subTitle" idx="1"/>
          </p:nvPr>
        </p:nvSpPr>
        <p:spPr>
          <a:xfrm>
            <a:off x="179510" y="1124743"/>
            <a:ext cx="8856986" cy="5544609"/>
          </a:xfrm>
        </p:spPr>
        <p:txBody>
          <a:bodyPr>
            <a:noAutofit/>
          </a:bodyPr>
          <a:lstStyle/>
          <a:p>
            <a:pPr marL="800100" lvl="1" indent="-342900" algn="just">
              <a:buFont typeface="Arial" panose="020B0604020202020204" pitchFamily="34" charset="0"/>
              <a:buChar char="•"/>
            </a:pPr>
            <a:r>
              <a:rPr lang="el-GR" sz="2400" dirty="0">
                <a:solidFill>
                  <a:schemeClr val="tx1"/>
                </a:solidFill>
              </a:rPr>
              <a:t>Πρώτον, οι πολιτισμοί διαφέρουν ως προς το </a:t>
            </a:r>
            <a:r>
              <a:rPr lang="el-GR" sz="2400" b="1" dirty="0">
                <a:solidFill>
                  <a:schemeClr val="tx1"/>
                </a:solidFill>
              </a:rPr>
              <a:t>συγκεκριμένο τους ρεπερτόριο συμπεριφορών. </a:t>
            </a:r>
          </a:p>
          <a:p>
            <a:pPr marL="800100" lvl="1" indent="-342900" algn="just">
              <a:buFont typeface="Arial" panose="020B0604020202020204" pitchFamily="34" charset="0"/>
              <a:buChar char="•"/>
            </a:pPr>
            <a:r>
              <a:rPr lang="el-GR" sz="2400" dirty="0">
                <a:solidFill>
                  <a:schemeClr val="tx1"/>
                </a:solidFill>
              </a:rPr>
              <a:t>Οι κινήσεις του σώματος, οι χειρονομίες, η στάση, οι φωνητικές ποιότητες και οι χωρικές απαιτήσεις είναι ιδιαίτερες για κάθε επί μέρους πολιτισμό</a:t>
            </a:r>
            <a:r>
              <a:rPr lang="el-GR" sz="2000" dirty="0">
                <a:solidFill>
                  <a:schemeClr val="tx1"/>
                </a:solidFill>
              </a:rPr>
              <a:t>. </a:t>
            </a:r>
          </a:p>
          <a:p>
            <a:pPr marL="1257300" lvl="2" indent="-342900" algn="just">
              <a:buFont typeface="Arial" panose="020B0604020202020204" pitchFamily="34" charset="0"/>
              <a:buChar char="•"/>
            </a:pPr>
            <a:r>
              <a:rPr lang="el-GR" sz="1600" dirty="0">
                <a:solidFill>
                  <a:schemeClr val="tx1"/>
                </a:solidFill>
              </a:rPr>
              <a:t>Για παράδειγμα, το ανασήκωμα των ώμων χρησιμοποιείται κοινώς από τους Δυτικούς όταν δεν καταλαβαίνουν κάτι, ενώ σε ορισμένους ασιατικούς πολιτισμούς η κίνηση αυτή δεν χρησιμοποιείται σχεδόν ποτέ και η αδυναμία κατανόησης συχνά εκφράζεται με κούνημα του κεφαλιού. </a:t>
            </a:r>
          </a:p>
          <a:p>
            <a:pPr marL="800100" lvl="1" indent="-342900" algn="just">
              <a:buFont typeface="Arial" panose="020B0604020202020204" pitchFamily="34" charset="0"/>
              <a:buChar char="•"/>
            </a:pPr>
            <a:endParaRPr lang="el-GR" sz="2000" dirty="0">
              <a:solidFill>
                <a:schemeClr val="tx1"/>
              </a:solidFill>
            </a:endParaRPr>
          </a:p>
          <a:p>
            <a:pPr marL="800100" lvl="1" indent="-342900" algn="just">
              <a:buFont typeface="Arial" panose="020B0604020202020204" pitchFamily="34" charset="0"/>
              <a:buChar char="•"/>
            </a:pPr>
            <a:r>
              <a:rPr lang="el-GR" sz="2000" dirty="0">
                <a:solidFill>
                  <a:schemeClr val="tx1"/>
                </a:solidFill>
              </a:rPr>
              <a:t>Στην Αυστραλία, οι άνθρωποι μπορεί να χτυπήσουν τα δάχτυλά τους ή να σηκώσουν το κεφάλι τους προκειμένου να τραβήξουν την προσοχή ενός σερβιτόρου· </a:t>
            </a:r>
          </a:p>
          <a:p>
            <a:pPr marL="800100" lvl="1" indent="-342900" algn="just">
              <a:buFont typeface="Arial" panose="020B0604020202020204" pitchFamily="34" charset="0"/>
              <a:buChar char="•"/>
            </a:pPr>
            <a:r>
              <a:rPr lang="el-GR" sz="2000" dirty="0">
                <a:solidFill>
                  <a:schemeClr val="tx1"/>
                </a:solidFill>
              </a:rPr>
              <a:t>οι </a:t>
            </a:r>
            <a:r>
              <a:rPr lang="el-GR" sz="2000" dirty="0" err="1">
                <a:solidFill>
                  <a:schemeClr val="tx1"/>
                </a:solidFill>
              </a:rPr>
              <a:t>Μαλαίσιοι</a:t>
            </a:r>
            <a:r>
              <a:rPr lang="el-GR" sz="2000" dirty="0">
                <a:solidFill>
                  <a:schemeClr val="tx1"/>
                </a:solidFill>
              </a:rPr>
              <a:t> προτιμούν να κάνουν το ίδιο βγάζοντας έναν ήχο με το στόμα τους. </a:t>
            </a:r>
          </a:p>
          <a:p>
            <a:pPr marL="800100" lvl="1" indent="-342900" algn="just">
              <a:buFont typeface="Arial" panose="020B0604020202020204" pitchFamily="34" charset="0"/>
              <a:buChar char="•"/>
            </a:pPr>
            <a:r>
              <a:rPr lang="el-GR" sz="2000" dirty="0">
                <a:solidFill>
                  <a:schemeClr val="tx1"/>
                </a:solidFill>
              </a:rPr>
              <a:t>Στη Σλοβενία, οι πελάτες κουνούν τα χέρια τους για να καλέσουν τον σερβιτόρο, χωρίς να χρησιμοποιούν λεκτική επικοινωνία.</a:t>
            </a:r>
          </a:p>
        </p:txBody>
      </p:sp>
    </p:spTree>
    <p:extLst>
      <p:ext uri="{BB962C8B-B14F-4D97-AF65-F5344CB8AC3E}">
        <p14:creationId xmlns:p14="http://schemas.microsoft.com/office/powerpoint/2010/main" val="18249442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πολιτισμικές παραλλαγές στη μη λεκτική συμπεριφορά 2 (</a:t>
            </a:r>
            <a:r>
              <a:rPr lang="nl-NL" sz="3200" dirty="0">
                <a:solidFill>
                  <a:schemeClr val="bg1"/>
                </a:solidFill>
              </a:rPr>
              <a:t>Lustig και Koester</a:t>
            </a:r>
            <a:r>
              <a:rPr lang="el-GR" sz="3200" dirty="0">
                <a:solidFill>
                  <a:schemeClr val="bg1"/>
                </a:solidFill>
              </a:rPr>
              <a:t>, </a:t>
            </a:r>
            <a:r>
              <a:rPr lang="nl-NL" sz="3200" dirty="0">
                <a:solidFill>
                  <a:schemeClr val="bg1"/>
                </a:solidFill>
              </a:rPr>
              <a:t>2013)</a:t>
            </a:r>
            <a:endParaRPr lang="el-GR" sz="3200" dirty="0">
              <a:solidFill>
                <a:schemeClr val="bg1"/>
              </a:solidFill>
            </a:endParaRPr>
          </a:p>
        </p:txBody>
      </p:sp>
      <p:sp>
        <p:nvSpPr>
          <p:cNvPr id="3" name="Υπότιτλος 2"/>
          <p:cNvSpPr>
            <a:spLocks noGrp="1"/>
          </p:cNvSpPr>
          <p:nvPr>
            <p:ph type="subTitle" idx="1"/>
          </p:nvPr>
        </p:nvSpPr>
        <p:spPr>
          <a:xfrm>
            <a:off x="179510" y="1124743"/>
            <a:ext cx="8856986" cy="5544609"/>
          </a:xfrm>
        </p:spPr>
        <p:txBody>
          <a:bodyPr>
            <a:noAutofit/>
          </a:bodyPr>
          <a:lstStyle/>
          <a:p>
            <a:pPr lvl="1" algn="just"/>
            <a:endParaRPr lang="el-GR" sz="2400" dirty="0">
              <a:solidFill>
                <a:schemeClr val="tx1"/>
              </a:solidFill>
            </a:endParaRPr>
          </a:p>
          <a:p>
            <a:pPr marL="800100" lvl="1" indent="-342900" algn="just">
              <a:buFont typeface="Arial" panose="020B0604020202020204" pitchFamily="34" charset="0"/>
              <a:buChar char="•"/>
            </a:pPr>
            <a:r>
              <a:rPr lang="el-GR" sz="2400" dirty="0">
                <a:solidFill>
                  <a:schemeClr val="tx1"/>
                </a:solidFill>
              </a:rPr>
              <a:t>όλοι οι πολιτισμοί διαθέτουν </a:t>
            </a:r>
            <a:r>
              <a:rPr lang="el-GR" sz="2400" b="1" dirty="0">
                <a:solidFill>
                  <a:schemeClr val="tx1"/>
                </a:solidFill>
              </a:rPr>
              <a:t>κανόνες εκδήλωσης συναισθημάτων </a:t>
            </a:r>
            <a:r>
              <a:rPr lang="el-GR" sz="2400" dirty="0">
                <a:solidFill>
                  <a:schemeClr val="tx1"/>
                </a:solidFill>
              </a:rPr>
              <a:t>που ορίζουν πότε και </a:t>
            </a:r>
            <a:r>
              <a:rPr lang="el-GR" sz="2400" b="1" dirty="0">
                <a:solidFill>
                  <a:schemeClr val="tx1"/>
                </a:solidFill>
              </a:rPr>
              <a:t>σε τι πλαίσιο </a:t>
            </a:r>
            <a:r>
              <a:rPr lang="el-GR" sz="2400" dirty="0">
                <a:solidFill>
                  <a:schemeClr val="tx1"/>
                </a:solidFill>
              </a:rPr>
              <a:t>απαιτούνται, επιτρέπονται, προτιμώνται ή απαγορεύονται συγκεκριμένες μη λεκτικές εκφράσεις.</a:t>
            </a:r>
          </a:p>
          <a:p>
            <a:pPr marL="800100" lvl="1" indent="-342900" algn="just">
              <a:buFont typeface="Arial" panose="020B0604020202020204" pitchFamily="34" charset="0"/>
              <a:buChar char="•"/>
            </a:pPr>
            <a:r>
              <a:rPr lang="el-GR" sz="2400" dirty="0">
                <a:solidFill>
                  <a:schemeClr val="tx1"/>
                </a:solidFill>
              </a:rPr>
              <a:t>Οι κανόνες εκδήλωσης διέπουν στοιχεία όπως </a:t>
            </a:r>
          </a:p>
          <a:p>
            <a:pPr marL="1257300" lvl="2" indent="-342900" algn="just">
              <a:buFont typeface="Arial" panose="020B0604020202020204" pitchFamily="34" charset="0"/>
              <a:buChar char="•"/>
            </a:pPr>
            <a:r>
              <a:rPr lang="el-GR" sz="2000" dirty="0">
                <a:solidFill>
                  <a:schemeClr val="tx1"/>
                </a:solidFill>
              </a:rPr>
              <a:t>την </a:t>
            </a:r>
            <a:r>
              <a:rPr lang="el-GR" sz="2000" b="1" dirty="0">
                <a:solidFill>
                  <a:schemeClr val="tx1"/>
                </a:solidFill>
              </a:rPr>
              <a:t>απόσταση</a:t>
            </a:r>
            <a:r>
              <a:rPr lang="el-GR" sz="2000" dirty="0">
                <a:solidFill>
                  <a:schemeClr val="tx1"/>
                </a:solidFill>
              </a:rPr>
              <a:t> στην οποία θα στέκονται δύο άνθρωποι κατά τη διάρκεια μιας συνομιλίας, </a:t>
            </a:r>
          </a:p>
          <a:p>
            <a:pPr marL="1257300" lvl="2" indent="-342900" algn="just">
              <a:buFont typeface="Arial" panose="020B0604020202020204" pitchFamily="34" charset="0"/>
              <a:buChar char="•"/>
            </a:pPr>
            <a:r>
              <a:rPr lang="el-GR" sz="2000" b="1" dirty="0">
                <a:solidFill>
                  <a:schemeClr val="tx1"/>
                </a:solidFill>
              </a:rPr>
              <a:t>ποιον θα αγγίξει </a:t>
            </a:r>
            <a:r>
              <a:rPr lang="el-GR" sz="2000" dirty="0">
                <a:solidFill>
                  <a:schemeClr val="tx1"/>
                </a:solidFill>
              </a:rPr>
              <a:t>κανείς και σε ποιο σημείο του, </a:t>
            </a:r>
          </a:p>
          <a:p>
            <a:pPr marL="1257300" lvl="2" indent="-342900" algn="just">
              <a:buFont typeface="Arial" panose="020B0604020202020204" pitchFamily="34" charset="0"/>
              <a:buChar char="•"/>
            </a:pPr>
            <a:r>
              <a:rPr lang="el-GR" sz="2000" dirty="0">
                <a:solidFill>
                  <a:schemeClr val="tx1"/>
                </a:solidFill>
              </a:rPr>
              <a:t>πότε και με ποιον θα χρησιμοποιήσει απευθείας </a:t>
            </a:r>
            <a:r>
              <a:rPr lang="el-GR" sz="2000" b="1" dirty="0">
                <a:solidFill>
                  <a:schemeClr val="tx1"/>
                </a:solidFill>
              </a:rPr>
              <a:t>οπτική επαφή</a:t>
            </a:r>
            <a:r>
              <a:rPr lang="el-GR" sz="2000" dirty="0">
                <a:solidFill>
                  <a:schemeClr val="tx1"/>
                </a:solidFill>
              </a:rPr>
              <a:t>, </a:t>
            </a:r>
          </a:p>
          <a:p>
            <a:pPr marL="1257300" lvl="2" indent="-342900" algn="just">
              <a:buFont typeface="Arial" panose="020B0604020202020204" pitchFamily="34" charset="0"/>
              <a:buChar char="•"/>
            </a:pPr>
            <a:r>
              <a:rPr lang="el-GR" sz="2000" b="1" dirty="0">
                <a:solidFill>
                  <a:schemeClr val="tx1"/>
                </a:solidFill>
              </a:rPr>
              <a:t>πόσο δυνατά </a:t>
            </a:r>
            <a:r>
              <a:rPr lang="el-GR" sz="2000" dirty="0">
                <a:solidFill>
                  <a:schemeClr val="tx1"/>
                </a:solidFill>
              </a:rPr>
              <a:t>θα μιλήσει και </a:t>
            </a:r>
          </a:p>
          <a:p>
            <a:pPr marL="1257300" lvl="2" indent="-342900" algn="just">
              <a:buFont typeface="Arial" panose="020B0604020202020204" pitchFamily="34" charset="0"/>
              <a:buChar char="•"/>
            </a:pPr>
            <a:r>
              <a:rPr lang="el-GR" sz="2000" dirty="0">
                <a:solidFill>
                  <a:schemeClr val="tx1"/>
                </a:solidFill>
              </a:rPr>
              <a:t>σε τι </a:t>
            </a:r>
            <a:r>
              <a:rPr lang="el-GR" sz="2000" b="1" dirty="0">
                <a:solidFill>
                  <a:schemeClr val="tx1"/>
                </a:solidFill>
              </a:rPr>
              <a:t>βαθμό θα φανερώσει τα αισθήματά </a:t>
            </a:r>
            <a:r>
              <a:rPr lang="el-GR" sz="2000" dirty="0">
                <a:solidFill>
                  <a:schemeClr val="tx1"/>
                </a:solidFill>
              </a:rPr>
              <a:t>του.</a:t>
            </a: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500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πολιτισμικές παραλλαγές στη μη λεκτική συμπεριφορά 3 (</a:t>
            </a:r>
            <a:r>
              <a:rPr lang="nl-NL" sz="3200" dirty="0">
                <a:solidFill>
                  <a:schemeClr val="bg1"/>
                </a:solidFill>
              </a:rPr>
              <a:t>Lustig και Koester</a:t>
            </a:r>
            <a:r>
              <a:rPr lang="el-GR" sz="3200" dirty="0">
                <a:solidFill>
                  <a:schemeClr val="bg1"/>
                </a:solidFill>
              </a:rPr>
              <a:t>, </a:t>
            </a:r>
            <a:r>
              <a:rPr lang="nl-NL" sz="3200" dirty="0">
                <a:solidFill>
                  <a:schemeClr val="bg1"/>
                </a:solidFill>
              </a:rPr>
              <a:t>2013)</a:t>
            </a:r>
            <a:endParaRPr lang="el-GR" sz="3200" dirty="0">
              <a:solidFill>
                <a:schemeClr val="bg1"/>
              </a:solidFill>
            </a:endParaRPr>
          </a:p>
        </p:txBody>
      </p:sp>
      <p:sp>
        <p:nvSpPr>
          <p:cNvPr id="3" name="Υπότιτλος 2"/>
          <p:cNvSpPr>
            <a:spLocks noGrp="1"/>
          </p:cNvSpPr>
          <p:nvPr>
            <p:ph type="subTitle" idx="1"/>
          </p:nvPr>
        </p:nvSpPr>
        <p:spPr>
          <a:xfrm>
            <a:off x="179510" y="1124743"/>
            <a:ext cx="8856986" cy="5544609"/>
          </a:xfrm>
        </p:spPr>
        <p:txBody>
          <a:bodyPr>
            <a:noAutofit/>
          </a:bodyPr>
          <a:lstStyle/>
          <a:p>
            <a:pPr marL="800100" lvl="1" indent="-342900" algn="just">
              <a:buFont typeface="Arial" panose="020B0604020202020204" pitchFamily="34" charset="0"/>
              <a:buChar char="•"/>
            </a:pPr>
            <a:r>
              <a:rPr lang="el-GR" sz="2400" i="1" dirty="0">
                <a:solidFill>
                  <a:schemeClr val="tx1"/>
                </a:solidFill>
              </a:rPr>
              <a:t>η σημασία </a:t>
            </a:r>
            <a:r>
              <a:rPr lang="el-GR" sz="2400" dirty="0">
                <a:solidFill>
                  <a:schemeClr val="tx1"/>
                </a:solidFill>
              </a:rPr>
              <a:t>που αποδίδεται σε συγκεκριμένες μη λεκτικές συμπεριφορές διαφέρει από πολιτισμό σε πολιτισμό.</a:t>
            </a:r>
          </a:p>
          <a:p>
            <a:pPr marL="800100" lvl="1" indent="-342900" algn="just">
              <a:buFont typeface="Arial" panose="020B0604020202020204" pitchFamily="34" charset="0"/>
              <a:buChar char="•"/>
            </a:pPr>
            <a:r>
              <a:rPr lang="el-GR" sz="2400" dirty="0">
                <a:solidFill>
                  <a:schemeClr val="tx1"/>
                </a:solidFill>
              </a:rPr>
              <a:t>Στις δυτικές χώρες, αποτελεί συχνό φαινόμενο να βλέπει κανείς ανθρώπους να χαμογελούν σε ξένους ή περαστικούς στη γειτονιά, </a:t>
            </a:r>
          </a:p>
          <a:p>
            <a:pPr marL="800100" lvl="1" indent="-342900" algn="just">
              <a:buFont typeface="Arial" panose="020B0604020202020204" pitchFamily="34" charset="0"/>
              <a:buChar char="•"/>
            </a:pPr>
            <a:r>
              <a:rPr lang="el-GR" sz="2400" dirty="0">
                <a:solidFill>
                  <a:schemeClr val="tx1"/>
                </a:solidFill>
              </a:rPr>
              <a:t>στη Σιγκαπούρη ή σε άλλες ασιατικές χώρες, οι άνθρωποι δεν ξεκινούν συχνά συζητήσεις με ξένους.</a:t>
            </a: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81202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04" y="-2544"/>
            <a:ext cx="9144000" cy="5312145"/>
          </a:xfrm>
          <a:prstGeom prst="rect">
            <a:avLst/>
          </a:prstGeom>
        </p:spPr>
      </p:pic>
      <p:sp>
        <p:nvSpPr>
          <p:cNvPr id="4" name="Rectangle 3"/>
          <p:cNvSpPr/>
          <p:nvPr/>
        </p:nvSpPr>
        <p:spPr>
          <a:xfrm>
            <a:off x="0" y="5337999"/>
            <a:ext cx="9144000" cy="1384995"/>
          </a:xfrm>
          <a:prstGeom prst="rect">
            <a:avLst/>
          </a:prstGeom>
        </p:spPr>
        <p:txBody>
          <a:bodyPr wrap="square">
            <a:spAutoFit/>
          </a:bodyPr>
          <a:lstStyle/>
          <a:p>
            <a:pPr algn="ctr">
              <a:buNone/>
            </a:pPr>
            <a:r>
              <a:rPr lang="en-AU" sz="2800" b="1" dirty="0">
                <a:hlinkClick r:id="rId3"/>
              </a:rPr>
              <a:t>earvanitis@upatras.gr</a:t>
            </a:r>
            <a:endParaRPr lang="el-GR" sz="2800" b="1" dirty="0"/>
          </a:p>
          <a:p>
            <a:pPr algn="ctr">
              <a:buNone/>
            </a:pPr>
            <a:r>
              <a:rPr lang="el-GR" sz="2800" b="1" dirty="0"/>
              <a:t>Ώρες συνεργασίας: </a:t>
            </a:r>
          </a:p>
          <a:p>
            <a:pPr algn="ctr">
              <a:buNone/>
            </a:pPr>
            <a:r>
              <a:rPr lang="el-GR" sz="2800" b="1" dirty="0"/>
              <a:t>Πέμπτη και Παρασκευή 13.00-15.00</a:t>
            </a:r>
            <a:endParaRPr lang="en-AU" sz="2800" b="1" dirty="0"/>
          </a:p>
        </p:txBody>
      </p:sp>
    </p:spTree>
    <p:extLst>
      <p:ext uri="{BB962C8B-B14F-4D97-AF65-F5344CB8AC3E}">
        <p14:creationId xmlns:p14="http://schemas.microsoft.com/office/powerpoint/2010/main" val="4218196390"/>
      </p:ext>
    </p:extLst>
  </p:cSld>
  <p:clrMapOvr>
    <a:masterClrMapping/>
  </p:clrMapOvr>
  <mc:AlternateContent xmlns:mc="http://schemas.openxmlformats.org/markup-compatibility/2006" xmlns:p14="http://schemas.microsoft.com/office/powerpoint/2010/main">
    <mc:Choice Requires="p14">
      <p:transition spd="slow" p14:dur="800" advClick="0" advTm="20000">
        <p:circle/>
      </p:transition>
    </mc:Choice>
    <mc:Fallback xmlns="">
      <p:transition spd="slow" advClick="0" advTm="20000">
        <p:circl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idx="4294967295"/>
          </p:nvPr>
        </p:nvSpPr>
        <p:spPr>
          <a:xfrm>
            <a:off x="0" y="0"/>
            <a:ext cx="9144000" cy="1066800"/>
          </a:xfrm>
          <a:solidFill>
            <a:schemeClr val="tx2"/>
          </a:solidFill>
        </p:spPr>
        <p:txBody>
          <a:bodyPr>
            <a:normAutofit/>
          </a:bodyPr>
          <a:lstStyle/>
          <a:p>
            <a:r>
              <a:rPr lang="el-GR" dirty="0">
                <a:solidFill>
                  <a:schemeClr val="bg1"/>
                </a:solidFill>
              </a:rPr>
              <a:t>Συνέδριο</a:t>
            </a:r>
            <a:r>
              <a:rPr lang="en-US" dirty="0">
                <a:solidFill>
                  <a:schemeClr val="bg1"/>
                </a:solidFill>
              </a:rPr>
              <a:t> </a:t>
            </a:r>
            <a:endParaRPr lang="el-GR" sz="2000" dirty="0">
              <a:solidFill>
                <a:schemeClr val="bg1"/>
              </a:solidFill>
              <a:latin typeface="Arial" panose="020B0604020202020204" pitchFamily="34" charset="0"/>
              <a:cs typeface="Arial" panose="020B0604020202020204" pitchFamily="34" charset="0"/>
            </a:endParaRPr>
          </a:p>
        </p:txBody>
      </p:sp>
      <p:cxnSp>
        <p:nvCxnSpPr>
          <p:cNvPr id="7" name="Ευθεία γραμμή σύνδεσης 6"/>
          <p:cNvCxnSpPr/>
          <p:nvPr/>
        </p:nvCxnSpPr>
        <p:spPr>
          <a:xfrm>
            <a:off x="-35511" y="6525344"/>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179512" y="6488668"/>
            <a:ext cx="4824536" cy="369332"/>
          </a:xfrm>
          <a:prstGeom prst="rect">
            <a:avLst/>
          </a:prstGeom>
        </p:spPr>
        <p:txBody>
          <a:bodyPr wrap="square">
            <a:spAutoFit/>
          </a:bodyPr>
          <a:lstStyle/>
          <a:p>
            <a:r>
              <a:rPr lang="en-US" dirty="0">
                <a:hlinkClick r:id="rId2"/>
              </a:rPr>
              <a:t>http://ondiversity.com/2019-conference</a:t>
            </a:r>
            <a:r>
              <a:rPr lang="en-US" dirty="0"/>
              <a:t> </a:t>
            </a:r>
          </a:p>
        </p:txBody>
      </p:sp>
      <p:pic>
        <p:nvPicPr>
          <p:cNvPr id="5" name="Picture 4"/>
          <p:cNvPicPr>
            <a:picLocks noChangeAspect="1"/>
          </p:cNvPicPr>
          <p:nvPr/>
        </p:nvPicPr>
        <p:blipFill rotWithShape="1">
          <a:blip r:embed="rId3"/>
          <a:srcRect t="12204" r="5781" b="12759"/>
          <a:stretch/>
        </p:blipFill>
        <p:spPr>
          <a:xfrm>
            <a:off x="-9724" y="1124744"/>
            <a:ext cx="8974212" cy="5369794"/>
          </a:xfrm>
          <a:prstGeom prst="rect">
            <a:avLst/>
          </a:prstGeom>
        </p:spPr>
      </p:pic>
    </p:spTree>
    <p:extLst>
      <p:ext uri="{BB962C8B-B14F-4D97-AF65-F5344CB8AC3E}">
        <p14:creationId xmlns:p14="http://schemas.microsoft.com/office/powerpoint/2010/main" val="1820962960"/>
      </p:ext>
    </p:extLst>
  </p:cSld>
  <p:clrMapOvr>
    <a:masterClrMapping/>
  </p:clrMapOvr>
  <mc:AlternateContent xmlns:mc="http://schemas.openxmlformats.org/markup-compatibility/2006" xmlns:p14="http://schemas.microsoft.com/office/powerpoint/2010/main">
    <mc:Choice Requires="p14">
      <p:transition spd="slow" p14:dur="800" advClick="0" advTm="20000">
        <p:circle/>
      </p:transition>
    </mc:Choice>
    <mc:Fallback xmlns="">
      <p:transition spd="slow" advClick="0" advTm="20000">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792087"/>
          </a:xfrm>
          <a:solidFill>
            <a:schemeClr val="tx2"/>
          </a:solidFill>
        </p:spPr>
        <p:txBody>
          <a:bodyPr>
            <a:noAutofit/>
          </a:bodyPr>
          <a:lstStyle/>
          <a:p>
            <a:pPr algn="just"/>
            <a:r>
              <a:rPr lang="el-GR" sz="3200" dirty="0">
                <a:solidFill>
                  <a:schemeClr val="bg1"/>
                </a:solidFill>
              </a:rPr>
              <a:t>ΚΑΤΗΓΟΡΙΟΠΟΙΗΣΗ ΚΑΙ ΤΑΥΤΟΤΗΤΑ </a:t>
            </a:r>
          </a:p>
        </p:txBody>
      </p:sp>
      <p:sp>
        <p:nvSpPr>
          <p:cNvPr id="3" name="Υπότιτλος 2"/>
          <p:cNvSpPr>
            <a:spLocks noGrp="1"/>
          </p:cNvSpPr>
          <p:nvPr>
            <p:ph type="subTitle" idx="1"/>
          </p:nvPr>
        </p:nvSpPr>
        <p:spPr>
          <a:xfrm>
            <a:off x="179510" y="836713"/>
            <a:ext cx="8640962" cy="5832640"/>
          </a:xfrm>
        </p:spPr>
        <p:txBody>
          <a:bodyPr>
            <a:noAutofit/>
          </a:bodyPr>
          <a:lstStyle/>
          <a:p>
            <a:pPr algn="just"/>
            <a:r>
              <a:rPr lang="el-GR" sz="2400" dirty="0">
                <a:solidFill>
                  <a:schemeClr val="tx1"/>
                </a:solidFill>
              </a:rPr>
              <a:t>ΣΤΟΧΟΙ </a:t>
            </a:r>
          </a:p>
          <a:p>
            <a:pPr algn="just"/>
            <a:r>
              <a:rPr lang="el-GR" sz="2400" dirty="0">
                <a:solidFill>
                  <a:schemeClr val="tx1"/>
                </a:solidFill>
              </a:rPr>
              <a:t>● Να ορίζετε τη μη λεκτική επικοινωνία.</a:t>
            </a:r>
          </a:p>
          <a:p>
            <a:pPr algn="just"/>
            <a:r>
              <a:rPr lang="el-GR" sz="2400" dirty="0">
                <a:solidFill>
                  <a:schemeClr val="tx1"/>
                </a:solidFill>
              </a:rPr>
              <a:t>● Να εντοπίζετε χαρακτηριστικά και λειτουργίες της μη</a:t>
            </a:r>
            <a:r>
              <a:rPr lang="en-AU" sz="2400" dirty="0">
                <a:solidFill>
                  <a:schemeClr val="tx1"/>
                </a:solidFill>
              </a:rPr>
              <a:t> </a:t>
            </a:r>
            <a:r>
              <a:rPr lang="el-GR" sz="2400" dirty="0">
                <a:solidFill>
                  <a:schemeClr val="tx1"/>
                </a:solidFill>
              </a:rPr>
              <a:t>λεκτικής επικοινωνίας.</a:t>
            </a:r>
          </a:p>
          <a:p>
            <a:pPr algn="just"/>
            <a:r>
              <a:rPr lang="el-GR" sz="2400" dirty="0">
                <a:solidFill>
                  <a:schemeClr val="tx1"/>
                </a:solidFill>
              </a:rPr>
              <a:t>● Να αξιολογείτε διαφορετικούς τύπους μη λεκτικού κώδικα.</a:t>
            </a:r>
          </a:p>
          <a:p>
            <a:pPr algn="just"/>
            <a:r>
              <a:rPr lang="el-GR" sz="2400" dirty="0">
                <a:solidFill>
                  <a:schemeClr val="tx1"/>
                </a:solidFill>
              </a:rPr>
              <a:t>● Να εξηγείτε την επίδραση του πολιτισμού στη μη λεκτική επικοινωνία.</a:t>
            </a:r>
            <a:endParaRPr lang="en-US" sz="2400" dirty="0">
              <a:solidFill>
                <a:schemeClr val="tx1"/>
              </a:solidFill>
            </a:endParaRP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379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ΕΙΣΑΓΩΓΙΚΑ</a:t>
            </a:r>
            <a:br>
              <a:rPr lang="el-GR" sz="3200" dirty="0">
                <a:solidFill>
                  <a:schemeClr val="bg1"/>
                </a:solidFill>
              </a:rPr>
            </a:br>
            <a:endParaRPr lang="el-GR" sz="3200" dirty="0">
              <a:solidFill>
                <a:schemeClr val="bg1"/>
              </a:solidFill>
            </a:endParaRPr>
          </a:p>
        </p:txBody>
      </p:sp>
      <p:sp>
        <p:nvSpPr>
          <p:cNvPr id="3" name="Υπότιτλος 2"/>
          <p:cNvSpPr>
            <a:spLocks noGrp="1"/>
          </p:cNvSpPr>
          <p:nvPr>
            <p:ph type="subTitle" idx="1"/>
          </p:nvPr>
        </p:nvSpPr>
        <p:spPr>
          <a:xfrm>
            <a:off x="179510" y="1124743"/>
            <a:ext cx="8856986" cy="5544609"/>
          </a:xfrm>
        </p:spPr>
        <p:txBody>
          <a:bodyPr>
            <a:noAutofit/>
          </a:bodyPr>
          <a:lstStyle/>
          <a:p>
            <a:pPr marL="800100" lvl="1" indent="-342900" algn="just">
              <a:buFont typeface="Arial" panose="020B0604020202020204" pitchFamily="34" charset="0"/>
              <a:buChar char="•"/>
            </a:pPr>
            <a:r>
              <a:rPr lang="en-AU" sz="2400" dirty="0">
                <a:solidFill>
                  <a:schemeClr val="tx1"/>
                </a:solidFill>
              </a:rPr>
              <a:t>O</a:t>
            </a:r>
            <a:r>
              <a:rPr lang="el-GR" sz="2400" dirty="0">
                <a:solidFill>
                  <a:schemeClr val="tx1"/>
                </a:solidFill>
              </a:rPr>
              <a:t> όρος μη λεκτική επικοινωνία αναφέρεται στη χρήση μη λεκτικών συμβόλων για τη μετάδοση ενός μηνύματος</a:t>
            </a:r>
            <a:r>
              <a:rPr lang="en-AU" sz="2400" dirty="0">
                <a:solidFill>
                  <a:schemeClr val="tx1"/>
                </a:solidFill>
              </a:rPr>
              <a:t>.</a:t>
            </a:r>
          </a:p>
          <a:p>
            <a:pPr marL="800100" lvl="1" indent="-342900" algn="just">
              <a:buFont typeface="Arial" panose="020B0604020202020204" pitchFamily="34" charset="0"/>
              <a:buChar char="•"/>
            </a:pPr>
            <a:r>
              <a:rPr lang="el-GR" sz="2400" dirty="0">
                <a:solidFill>
                  <a:schemeClr val="tx1"/>
                </a:solidFill>
              </a:rPr>
              <a:t>Ο </a:t>
            </a:r>
            <a:r>
              <a:rPr lang="el-GR" sz="2400" dirty="0" err="1">
                <a:solidFill>
                  <a:schemeClr val="tx1"/>
                </a:solidFill>
              </a:rPr>
              <a:t>Mehrabian</a:t>
            </a:r>
            <a:r>
              <a:rPr lang="el-GR" sz="2400" dirty="0">
                <a:solidFill>
                  <a:schemeClr val="tx1"/>
                </a:solidFill>
              </a:rPr>
              <a:t> (1982) υπολογίζει ότι </a:t>
            </a:r>
            <a:endParaRPr lang="en-AU" sz="2400" dirty="0">
              <a:solidFill>
                <a:schemeClr val="tx1"/>
              </a:solidFill>
            </a:endParaRPr>
          </a:p>
          <a:p>
            <a:pPr marL="1257300" lvl="2" indent="-342900" algn="just">
              <a:buFont typeface="Arial" panose="020B0604020202020204" pitchFamily="34" charset="0"/>
              <a:buChar char="•"/>
            </a:pPr>
            <a:r>
              <a:rPr lang="el-GR" sz="2000" dirty="0">
                <a:solidFill>
                  <a:schemeClr val="tx1"/>
                </a:solidFill>
              </a:rPr>
              <a:t>93% του νοήματος μεταδίδεται μέσω μη</a:t>
            </a:r>
            <a:r>
              <a:rPr lang="en-AU" sz="2000" dirty="0">
                <a:solidFill>
                  <a:schemeClr val="tx1"/>
                </a:solidFill>
              </a:rPr>
              <a:t> </a:t>
            </a:r>
            <a:r>
              <a:rPr lang="el-GR" sz="2000" dirty="0">
                <a:solidFill>
                  <a:schemeClr val="tx1"/>
                </a:solidFill>
              </a:rPr>
              <a:t>λεκτικών διαύλων επικοινωνίας (όπως η φωνή, η κίνηση του σώματος, οι εκφράσεις του προσώπου) και </a:t>
            </a:r>
            <a:endParaRPr lang="en-AU" sz="2000" dirty="0">
              <a:solidFill>
                <a:schemeClr val="tx1"/>
              </a:solidFill>
            </a:endParaRPr>
          </a:p>
          <a:p>
            <a:pPr marL="1257300" lvl="2" indent="-342900" algn="just">
              <a:buFont typeface="Arial" panose="020B0604020202020204" pitchFamily="34" charset="0"/>
              <a:buChar char="•"/>
            </a:pPr>
            <a:r>
              <a:rPr lang="el-GR" sz="2000" dirty="0">
                <a:solidFill>
                  <a:schemeClr val="tx1"/>
                </a:solidFill>
              </a:rPr>
              <a:t>μόνο 7% του νοήματος μεταδίδεται μέσω των λέξεων.</a:t>
            </a:r>
            <a:endParaRPr lang="en-AU" sz="2000" dirty="0">
              <a:solidFill>
                <a:schemeClr val="tx1"/>
              </a:solidFill>
            </a:endParaRPr>
          </a:p>
          <a:p>
            <a:pPr marL="800100" lvl="1" indent="-342900" algn="just">
              <a:buFont typeface="Arial" panose="020B0604020202020204" pitchFamily="34" charset="0"/>
              <a:buChar char="•"/>
            </a:pPr>
            <a:r>
              <a:rPr lang="el-GR" sz="2400" dirty="0">
                <a:solidFill>
                  <a:schemeClr val="tx1"/>
                </a:solidFill>
              </a:rPr>
              <a:t>Η μη</a:t>
            </a:r>
            <a:r>
              <a:rPr lang="en-AU" sz="2400" dirty="0">
                <a:solidFill>
                  <a:schemeClr val="tx1"/>
                </a:solidFill>
              </a:rPr>
              <a:t> </a:t>
            </a:r>
            <a:r>
              <a:rPr lang="el-GR" sz="2400" dirty="0">
                <a:solidFill>
                  <a:schemeClr val="tx1"/>
                </a:solidFill>
              </a:rPr>
              <a:t>λεκτική συμπεριφορά αποκαλύπτει πολλά για </a:t>
            </a:r>
            <a:endParaRPr lang="en-AU" sz="2400" dirty="0">
              <a:solidFill>
                <a:schemeClr val="tx1"/>
              </a:solidFill>
            </a:endParaRPr>
          </a:p>
          <a:p>
            <a:pPr marL="1257300" lvl="2" indent="-342900" algn="just">
              <a:buFont typeface="Arial" panose="020B0604020202020204" pitchFamily="34" charset="0"/>
              <a:buChar char="•"/>
            </a:pPr>
            <a:r>
              <a:rPr lang="el-GR" sz="2000" dirty="0">
                <a:solidFill>
                  <a:schemeClr val="tx1"/>
                </a:solidFill>
              </a:rPr>
              <a:t>τις στάσεις μας, </a:t>
            </a:r>
            <a:endParaRPr lang="en-AU" sz="2000" dirty="0">
              <a:solidFill>
                <a:schemeClr val="tx1"/>
              </a:solidFill>
            </a:endParaRPr>
          </a:p>
          <a:p>
            <a:pPr marL="1257300" lvl="2" indent="-342900" algn="just">
              <a:buFont typeface="Arial" panose="020B0604020202020204" pitchFamily="34" charset="0"/>
              <a:buChar char="•"/>
            </a:pPr>
            <a:r>
              <a:rPr lang="el-GR" sz="2000" dirty="0">
                <a:solidFill>
                  <a:schemeClr val="tx1"/>
                </a:solidFill>
              </a:rPr>
              <a:t>την προσωπικότητά</a:t>
            </a:r>
            <a:r>
              <a:rPr lang="en-AU" sz="2000" dirty="0">
                <a:solidFill>
                  <a:schemeClr val="tx1"/>
                </a:solidFill>
              </a:rPr>
              <a:t> </a:t>
            </a:r>
            <a:r>
              <a:rPr lang="el-GR" sz="2000" dirty="0">
                <a:solidFill>
                  <a:schemeClr val="tx1"/>
                </a:solidFill>
              </a:rPr>
              <a:t>μας, </a:t>
            </a:r>
            <a:endParaRPr lang="en-AU" sz="2000" dirty="0">
              <a:solidFill>
                <a:schemeClr val="tx1"/>
              </a:solidFill>
            </a:endParaRPr>
          </a:p>
          <a:p>
            <a:pPr marL="1257300" lvl="2" indent="-342900" algn="just">
              <a:buFont typeface="Arial" panose="020B0604020202020204" pitchFamily="34" charset="0"/>
              <a:buChar char="•"/>
            </a:pPr>
            <a:r>
              <a:rPr lang="el-GR" sz="2000" dirty="0">
                <a:solidFill>
                  <a:schemeClr val="tx1"/>
                </a:solidFill>
              </a:rPr>
              <a:t>τα συναισθήματά μας και </a:t>
            </a:r>
            <a:endParaRPr lang="en-AU" sz="2000" dirty="0">
              <a:solidFill>
                <a:schemeClr val="tx1"/>
              </a:solidFill>
            </a:endParaRPr>
          </a:p>
          <a:p>
            <a:pPr marL="1257300" lvl="2" indent="-342900" algn="just">
              <a:buFont typeface="Arial" panose="020B0604020202020204" pitchFamily="34" charset="0"/>
              <a:buChar char="•"/>
            </a:pPr>
            <a:r>
              <a:rPr lang="el-GR" sz="2000" dirty="0">
                <a:solidFill>
                  <a:schemeClr val="tx1"/>
                </a:solidFill>
              </a:rPr>
              <a:t>τις σχέσεις μας με τους άλλους (</a:t>
            </a:r>
            <a:r>
              <a:rPr lang="el-GR" sz="2000" dirty="0" err="1">
                <a:solidFill>
                  <a:schemeClr val="tx1"/>
                </a:solidFill>
              </a:rPr>
              <a:t>Samovar</a:t>
            </a:r>
            <a:r>
              <a:rPr lang="el-GR" sz="2000" dirty="0">
                <a:solidFill>
                  <a:schemeClr val="tx1"/>
                </a:solidFill>
              </a:rPr>
              <a:t> κ.ά., 2013).</a:t>
            </a:r>
            <a:endParaRPr lang="en-AU" sz="2000" dirty="0">
              <a:solidFill>
                <a:schemeClr val="tx1"/>
              </a:solidFill>
            </a:endParaRPr>
          </a:p>
          <a:p>
            <a:pPr marL="800100" lvl="1" indent="-342900" algn="just">
              <a:buFont typeface="Arial" panose="020B0604020202020204" pitchFamily="34" charset="0"/>
              <a:buChar char="•"/>
            </a:pPr>
            <a:endParaRPr lang="en-AU" sz="2400" dirty="0">
              <a:solidFill>
                <a:schemeClr val="tx1"/>
              </a:solidFill>
            </a:endParaRPr>
          </a:p>
          <a:p>
            <a:pPr marL="800100" lvl="1" indent="-342900" algn="just">
              <a:buFont typeface="Arial" panose="020B0604020202020204" pitchFamily="34" charset="0"/>
              <a:buChar char="•"/>
            </a:pPr>
            <a:endParaRPr lang="el-GR" sz="2400" dirty="0">
              <a:solidFill>
                <a:schemeClr val="tx1"/>
              </a:solidFill>
            </a:endParaRP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6326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Χαρακτηριστικά των μη λεκτικών κωδίκων</a:t>
            </a:r>
            <a:br>
              <a:rPr lang="el-GR" sz="3200" dirty="0">
                <a:solidFill>
                  <a:schemeClr val="bg1"/>
                </a:solidFill>
              </a:rPr>
            </a:br>
            <a:endParaRPr lang="el-GR" sz="3200" dirty="0">
              <a:solidFill>
                <a:schemeClr val="bg1"/>
              </a:solidFill>
            </a:endParaRPr>
          </a:p>
        </p:txBody>
      </p:sp>
      <p:sp>
        <p:nvSpPr>
          <p:cNvPr id="3" name="Υπότιτλος 2"/>
          <p:cNvSpPr>
            <a:spLocks noGrp="1"/>
          </p:cNvSpPr>
          <p:nvPr>
            <p:ph type="subTitle" idx="1"/>
          </p:nvPr>
        </p:nvSpPr>
        <p:spPr>
          <a:xfrm>
            <a:off x="179510" y="1124743"/>
            <a:ext cx="8856986" cy="5544609"/>
          </a:xfrm>
        </p:spPr>
        <p:txBody>
          <a:bodyPr>
            <a:noAutofit/>
          </a:bodyPr>
          <a:lstStyle/>
          <a:p>
            <a:pPr lvl="1" algn="just"/>
            <a:r>
              <a:rPr lang="el-GR" sz="2400" dirty="0">
                <a:solidFill>
                  <a:schemeClr val="tx1"/>
                </a:solidFill>
              </a:rPr>
              <a:t>Στη Δύση, τείνουμε να χρησιμοποιούμε</a:t>
            </a:r>
          </a:p>
          <a:p>
            <a:pPr marL="800100" lvl="1" indent="-342900" algn="just">
              <a:buFont typeface="Arial" panose="020B0604020202020204" pitchFamily="34" charset="0"/>
              <a:buChar char="•"/>
            </a:pPr>
            <a:r>
              <a:rPr lang="el-GR" sz="2400" dirty="0">
                <a:solidFill>
                  <a:schemeClr val="tx1"/>
                </a:solidFill>
              </a:rPr>
              <a:t> </a:t>
            </a:r>
            <a:r>
              <a:rPr lang="el-GR" sz="2400" b="1" dirty="0">
                <a:solidFill>
                  <a:schemeClr val="tx1"/>
                </a:solidFill>
              </a:rPr>
              <a:t>λεκτική</a:t>
            </a:r>
            <a:r>
              <a:rPr lang="el-GR" sz="2400" dirty="0">
                <a:solidFill>
                  <a:schemeClr val="tx1"/>
                </a:solidFill>
              </a:rPr>
              <a:t> συμπεριφορά για να μεταδώσουμε το </a:t>
            </a:r>
            <a:r>
              <a:rPr lang="el-GR" sz="2400" b="1" dirty="0">
                <a:solidFill>
                  <a:schemeClr val="tx1"/>
                </a:solidFill>
              </a:rPr>
              <a:t>κυριολεκτικό</a:t>
            </a:r>
            <a:r>
              <a:rPr lang="el-GR" sz="2400" dirty="0">
                <a:solidFill>
                  <a:schemeClr val="tx1"/>
                </a:solidFill>
              </a:rPr>
              <a:t> ή νοητικό περιεχόμενο ενός μηνύματος (αυτό που λέγεται), </a:t>
            </a:r>
          </a:p>
          <a:p>
            <a:pPr marL="800100" lvl="1" indent="-342900" algn="just">
              <a:buFont typeface="Arial" panose="020B0604020202020204" pitchFamily="34" charset="0"/>
              <a:buChar char="•"/>
            </a:pPr>
            <a:r>
              <a:rPr lang="el-GR" sz="2400" dirty="0">
                <a:solidFill>
                  <a:schemeClr val="tx1"/>
                </a:solidFill>
              </a:rPr>
              <a:t>ενώ η </a:t>
            </a:r>
            <a:r>
              <a:rPr lang="el-GR" sz="2400" b="1" dirty="0">
                <a:solidFill>
                  <a:schemeClr val="tx1"/>
                </a:solidFill>
              </a:rPr>
              <a:t>μη λεκτική </a:t>
            </a:r>
            <a:r>
              <a:rPr lang="el-GR" sz="2400" dirty="0">
                <a:solidFill>
                  <a:schemeClr val="tx1"/>
                </a:solidFill>
              </a:rPr>
              <a:t>μεταφέρει κυρίως το </a:t>
            </a:r>
            <a:r>
              <a:rPr lang="el-GR" sz="2400" b="1" dirty="0">
                <a:solidFill>
                  <a:schemeClr val="tx1"/>
                </a:solidFill>
              </a:rPr>
              <a:t>συγκινησιακό</a:t>
            </a:r>
            <a:r>
              <a:rPr lang="el-GR" sz="2400" dirty="0">
                <a:solidFill>
                  <a:schemeClr val="tx1"/>
                </a:solidFill>
              </a:rPr>
              <a:t> περιεχόμενο (αισθήματα που συνδέονται με τις λέξεις), το οποίο ευθύνεται για μεγάλο μέρος του νοήματος που εξάγουμε από τη λεκτική επικοινωνία και ως εκ τούτου επηρεάζει τον τρόπο που ερμηνεύεται ένα λεκτικό μήνυμα.</a:t>
            </a:r>
          </a:p>
          <a:p>
            <a:pPr marL="800100" lvl="1" indent="-342900" algn="just">
              <a:buFont typeface="Arial" panose="020B0604020202020204" pitchFamily="34" charset="0"/>
              <a:buChar char="•"/>
            </a:pPr>
            <a:r>
              <a:rPr lang="el-GR" sz="2400" dirty="0">
                <a:solidFill>
                  <a:schemeClr val="tx1"/>
                </a:solidFill>
              </a:rPr>
              <a:t>Αν το μη λεκτικό μήνυμα αντιβαίνει στο λεκτικό, συνήθως πιστεύουμε το μη λεκτικό μήνυμα</a:t>
            </a:r>
          </a:p>
          <a:p>
            <a:pPr marL="800100" lvl="1" indent="-342900" algn="just">
              <a:buFont typeface="Arial" panose="020B0604020202020204" pitchFamily="34" charset="0"/>
              <a:buChar char="•"/>
            </a:pPr>
            <a:r>
              <a:rPr lang="el-GR" sz="2400" dirty="0">
                <a:solidFill>
                  <a:schemeClr val="tx1"/>
                </a:solidFill>
              </a:rPr>
              <a:t>το μη λεκτικό σύστημα </a:t>
            </a:r>
          </a:p>
          <a:p>
            <a:pPr marL="1257300" lvl="2" indent="-342900" algn="just">
              <a:buFont typeface="Arial" panose="020B0604020202020204" pitchFamily="34" charset="0"/>
              <a:buChar char="•"/>
            </a:pPr>
            <a:r>
              <a:rPr lang="el-GR" sz="2000" dirty="0">
                <a:solidFill>
                  <a:schemeClr val="tx1"/>
                </a:solidFill>
              </a:rPr>
              <a:t>είναι περισσότερο βασισμένο στα σύμβολα</a:t>
            </a:r>
          </a:p>
          <a:p>
            <a:pPr marL="1257300" lvl="2" indent="-342900" algn="just">
              <a:buFont typeface="Arial" panose="020B0604020202020204" pitchFamily="34" charset="0"/>
              <a:buChar char="•"/>
            </a:pPr>
            <a:r>
              <a:rPr lang="el-GR" sz="2000" dirty="0">
                <a:solidFill>
                  <a:schemeClr val="tx1"/>
                </a:solidFill>
              </a:rPr>
              <a:t>η ικανότητα αποστολής του είναι περισσότερο περιορισμένη</a:t>
            </a:r>
          </a:p>
          <a:p>
            <a:pPr marL="1257300" lvl="2" indent="-342900" algn="just">
              <a:buFont typeface="Arial" panose="020B0604020202020204" pitchFamily="34" charset="0"/>
              <a:buChar char="•"/>
            </a:pPr>
            <a:r>
              <a:rPr lang="el-GR" sz="2000" dirty="0" err="1">
                <a:solidFill>
                  <a:schemeClr val="tx1"/>
                </a:solidFill>
              </a:rPr>
              <a:t>διέπεται</a:t>
            </a:r>
            <a:r>
              <a:rPr lang="el-GR" sz="2000" dirty="0">
                <a:solidFill>
                  <a:schemeClr val="tx1"/>
                </a:solidFill>
              </a:rPr>
              <a:t> από λιγότερους επίσημους κανόνες.</a:t>
            </a:r>
            <a:r>
              <a:rPr lang="en-US" sz="2000" dirty="0">
                <a:solidFill>
                  <a:schemeClr val="tx1"/>
                </a:solidFill>
              </a:rPr>
              <a:t> (Neuliep</a:t>
            </a:r>
            <a:r>
              <a:rPr lang="el-GR" sz="2000" dirty="0">
                <a:solidFill>
                  <a:schemeClr val="tx1"/>
                </a:solidFill>
              </a:rPr>
              <a:t>, </a:t>
            </a:r>
            <a:r>
              <a:rPr lang="en-US" sz="2000" dirty="0">
                <a:solidFill>
                  <a:schemeClr val="tx1"/>
                </a:solidFill>
              </a:rPr>
              <a:t>2012)</a:t>
            </a:r>
            <a:endParaRPr lang="el-GR" sz="2000" dirty="0">
              <a:solidFill>
                <a:schemeClr val="tx1"/>
              </a:solidFill>
            </a:endParaRPr>
          </a:p>
        </p:txBody>
      </p:sp>
    </p:spTree>
    <p:extLst>
      <p:ext uri="{BB962C8B-B14F-4D97-AF65-F5344CB8AC3E}">
        <p14:creationId xmlns:p14="http://schemas.microsoft.com/office/powerpoint/2010/main" val="2430525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Λειτουργίες των μη λεκτικών κωδίκων</a:t>
            </a:r>
            <a:br>
              <a:rPr lang="el-GR" sz="3200" dirty="0">
                <a:solidFill>
                  <a:schemeClr val="bg1"/>
                </a:solidFill>
              </a:rPr>
            </a:br>
            <a:endParaRPr lang="el-GR" sz="3200" dirty="0">
              <a:solidFill>
                <a:schemeClr val="bg1"/>
              </a:solidFill>
            </a:endParaRPr>
          </a:p>
        </p:txBody>
      </p:sp>
      <p:sp>
        <p:nvSpPr>
          <p:cNvPr id="3" name="Υπότιτλος 2"/>
          <p:cNvSpPr>
            <a:spLocks noGrp="1"/>
          </p:cNvSpPr>
          <p:nvPr>
            <p:ph type="subTitle" idx="1"/>
          </p:nvPr>
        </p:nvSpPr>
        <p:spPr>
          <a:xfrm>
            <a:off x="179510" y="1124743"/>
            <a:ext cx="8856986" cy="5544609"/>
          </a:xfrm>
        </p:spPr>
        <p:txBody>
          <a:bodyPr>
            <a:noAutofit/>
          </a:bodyPr>
          <a:lstStyle/>
          <a:p>
            <a:pPr lvl="1" algn="just"/>
            <a:r>
              <a:rPr lang="el-GR" sz="2400" dirty="0">
                <a:solidFill>
                  <a:schemeClr val="tx1"/>
                </a:solidFill>
              </a:rPr>
              <a:t>Οι </a:t>
            </a:r>
            <a:r>
              <a:rPr lang="el-GR" sz="2400" dirty="0" err="1">
                <a:solidFill>
                  <a:schemeClr val="tx1"/>
                </a:solidFill>
              </a:rPr>
              <a:t>Knapp</a:t>
            </a:r>
            <a:r>
              <a:rPr lang="el-GR" sz="2400" dirty="0">
                <a:solidFill>
                  <a:schemeClr val="tx1"/>
                </a:solidFill>
              </a:rPr>
              <a:t> και </a:t>
            </a:r>
            <a:r>
              <a:rPr lang="el-GR" sz="2400" dirty="0" err="1">
                <a:solidFill>
                  <a:schemeClr val="tx1"/>
                </a:solidFill>
              </a:rPr>
              <a:t>Hall</a:t>
            </a:r>
            <a:r>
              <a:rPr lang="el-GR" sz="2400" dirty="0">
                <a:solidFill>
                  <a:schemeClr val="tx1"/>
                </a:solidFill>
              </a:rPr>
              <a:t> (1997) εντόπισαν έξι κύριες λειτουργίες της μη λεκτικής επικοινωνίας: </a:t>
            </a:r>
          </a:p>
          <a:p>
            <a:pPr marL="914400" lvl="1" indent="-457200" algn="just">
              <a:buFont typeface="+mj-lt"/>
              <a:buAutoNum type="arabicPeriod"/>
            </a:pPr>
            <a:r>
              <a:rPr lang="el-GR" sz="2400" dirty="0">
                <a:solidFill>
                  <a:schemeClr val="tx1"/>
                </a:solidFill>
              </a:rPr>
              <a:t>επανάληψη του μηνύματος που στέλνει ο λεκτικός κώδικας, </a:t>
            </a:r>
          </a:p>
          <a:p>
            <a:pPr marL="914400" lvl="1" indent="-457200" algn="just">
              <a:buFont typeface="+mj-lt"/>
              <a:buAutoNum type="arabicPeriod"/>
            </a:pPr>
            <a:r>
              <a:rPr lang="el-GR" sz="2400" dirty="0">
                <a:solidFill>
                  <a:schemeClr val="tx1"/>
                </a:solidFill>
              </a:rPr>
              <a:t>αντίφαση στο λεκτικό μήνυμα, </a:t>
            </a:r>
          </a:p>
          <a:p>
            <a:pPr marL="914400" lvl="1" indent="-457200" algn="just">
              <a:buFont typeface="+mj-lt"/>
              <a:buAutoNum type="arabicPeriod"/>
            </a:pPr>
            <a:r>
              <a:rPr lang="el-GR" sz="2400" dirty="0">
                <a:solidFill>
                  <a:schemeClr val="tx1"/>
                </a:solidFill>
              </a:rPr>
              <a:t>υποκατάσταση ενός λεκτικού μηνύματος,</a:t>
            </a:r>
          </a:p>
          <a:p>
            <a:pPr marL="914400" lvl="1" indent="-457200" algn="just">
              <a:buFont typeface="+mj-lt"/>
              <a:buAutoNum type="arabicPeriod"/>
            </a:pPr>
            <a:r>
              <a:rPr lang="el-GR" sz="2400" dirty="0">
                <a:solidFill>
                  <a:schemeClr val="tx1"/>
                </a:solidFill>
              </a:rPr>
              <a:t> συμπλήρωση ενός λεκτικού μηνύματος, </a:t>
            </a:r>
          </a:p>
          <a:p>
            <a:pPr marL="914400" lvl="1" indent="-457200" algn="just">
              <a:buFont typeface="+mj-lt"/>
              <a:buAutoNum type="arabicPeriod"/>
            </a:pPr>
            <a:r>
              <a:rPr lang="el-GR" sz="2400" dirty="0">
                <a:solidFill>
                  <a:schemeClr val="tx1"/>
                </a:solidFill>
              </a:rPr>
              <a:t>τονισμό του λεκτικού μηνύματος και </a:t>
            </a:r>
          </a:p>
          <a:p>
            <a:pPr marL="914400" lvl="1" indent="-457200" algn="just">
              <a:buFont typeface="+mj-lt"/>
              <a:buAutoNum type="arabicPeriod"/>
            </a:pPr>
            <a:r>
              <a:rPr lang="el-GR" sz="2400" dirty="0">
                <a:solidFill>
                  <a:schemeClr val="tx1"/>
                </a:solidFill>
              </a:rPr>
              <a:t>ρύθμιση της λεκτικής επικοινωνίας.</a:t>
            </a:r>
          </a:p>
        </p:txBody>
      </p:sp>
    </p:spTree>
    <p:extLst>
      <p:ext uri="{BB962C8B-B14F-4D97-AF65-F5344CB8AC3E}">
        <p14:creationId xmlns:p14="http://schemas.microsoft.com/office/powerpoint/2010/main" val="884795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Τύποι μη λεκτικών κωδίκων</a:t>
            </a:r>
          </a:p>
        </p:txBody>
      </p:sp>
      <p:sp>
        <p:nvSpPr>
          <p:cNvPr id="3" name="Υπότιτλος 2"/>
          <p:cNvSpPr>
            <a:spLocks noGrp="1"/>
          </p:cNvSpPr>
          <p:nvPr>
            <p:ph type="subTitle" idx="1"/>
          </p:nvPr>
        </p:nvSpPr>
        <p:spPr>
          <a:xfrm>
            <a:off x="179510" y="1124743"/>
            <a:ext cx="8856986" cy="5544609"/>
          </a:xfrm>
        </p:spPr>
        <p:txBody>
          <a:bodyPr>
            <a:noAutofit/>
          </a:bodyPr>
          <a:lstStyle/>
          <a:p>
            <a:pPr lvl="1" algn="just"/>
            <a:r>
              <a:rPr lang="el-GR" sz="2400" dirty="0">
                <a:solidFill>
                  <a:schemeClr val="tx1"/>
                </a:solidFill>
              </a:rPr>
              <a:t>Εντοπίζονται διαφορετικοί τύποι μη λεκτικών κωδίκων, όπως </a:t>
            </a:r>
          </a:p>
          <a:p>
            <a:pPr marL="800100" lvl="1" indent="-342900" algn="just">
              <a:buFont typeface="Arial" panose="020B0604020202020204" pitchFamily="34" charset="0"/>
              <a:buChar char="•"/>
            </a:pPr>
            <a:r>
              <a:rPr lang="el-GR" sz="2400" dirty="0">
                <a:solidFill>
                  <a:schemeClr val="tx1"/>
                </a:solidFill>
              </a:rPr>
              <a:t>η κίνηση του σώματος (κινητική), </a:t>
            </a:r>
          </a:p>
          <a:p>
            <a:pPr marL="800100" lvl="1" indent="-342900" algn="just">
              <a:buFont typeface="Arial" panose="020B0604020202020204" pitchFamily="34" charset="0"/>
              <a:buChar char="•"/>
            </a:pPr>
            <a:r>
              <a:rPr lang="el-GR" sz="2400" dirty="0">
                <a:solidFill>
                  <a:schemeClr val="tx1"/>
                </a:solidFill>
              </a:rPr>
              <a:t>οι ποιότητες της φωνής (</a:t>
            </a:r>
            <a:r>
              <a:rPr lang="el-GR" sz="2400" dirty="0" err="1">
                <a:solidFill>
                  <a:schemeClr val="tx1"/>
                </a:solidFill>
              </a:rPr>
              <a:t>παραγλώσσα</a:t>
            </a:r>
            <a:r>
              <a:rPr lang="el-GR" sz="2400" dirty="0">
                <a:solidFill>
                  <a:schemeClr val="tx1"/>
                </a:solidFill>
              </a:rPr>
              <a:t>), </a:t>
            </a:r>
          </a:p>
          <a:p>
            <a:pPr marL="800100" lvl="1" indent="-342900" algn="just">
              <a:buFont typeface="Arial" panose="020B0604020202020204" pitchFamily="34" charset="0"/>
              <a:buChar char="•"/>
            </a:pPr>
            <a:r>
              <a:rPr lang="el-GR" sz="2400" dirty="0">
                <a:solidFill>
                  <a:schemeClr val="tx1"/>
                </a:solidFill>
              </a:rPr>
              <a:t>η χρήση του χρόνου (</a:t>
            </a:r>
            <a:r>
              <a:rPr lang="el-GR" sz="2400" dirty="0" err="1">
                <a:solidFill>
                  <a:schemeClr val="tx1"/>
                </a:solidFill>
              </a:rPr>
              <a:t>χρονημική</a:t>
            </a:r>
            <a:r>
              <a:rPr lang="el-GR" sz="2400" dirty="0">
                <a:solidFill>
                  <a:schemeClr val="tx1"/>
                </a:solidFill>
              </a:rPr>
              <a:t>), </a:t>
            </a:r>
          </a:p>
          <a:p>
            <a:pPr marL="800100" lvl="1" indent="-342900" algn="just">
              <a:buFont typeface="Arial" panose="020B0604020202020204" pitchFamily="34" charset="0"/>
              <a:buChar char="•"/>
            </a:pPr>
            <a:r>
              <a:rPr lang="el-GR" sz="2400" dirty="0">
                <a:solidFill>
                  <a:schemeClr val="tx1"/>
                </a:solidFill>
              </a:rPr>
              <a:t>του χώρου (</a:t>
            </a:r>
            <a:r>
              <a:rPr lang="el-GR" sz="2400" dirty="0" err="1">
                <a:solidFill>
                  <a:schemeClr val="tx1"/>
                </a:solidFill>
              </a:rPr>
              <a:t>προξημική</a:t>
            </a:r>
            <a:r>
              <a:rPr lang="el-GR" sz="2400" dirty="0">
                <a:solidFill>
                  <a:schemeClr val="tx1"/>
                </a:solidFill>
              </a:rPr>
              <a:t>), </a:t>
            </a:r>
          </a:p>
          <a:p>
            <a:pPr marL="800100" lvl="1" indent="-342900" algn="just">
              <a:buFont typeface="Arial" panose="020B0604020202020204" pitchFamily="34" charset="0"/>
              <a:buChar char="•"/>
            </a:pPr>
            <a:r>
              <a:rPr lang="el-GR" sz="2400" dirty="0">
                <a:solidFill>
                  <a:schemeClr val="tx1"/>
                </a:solidFill>
              </a:rPr>
              <a:t>των αντικειμένων, </a:t>
            </a:r>
          </a:p>
          <a:p>
            <a:pPr marL="800100" lvl="1" indent="-342900" algn="just">
              <a:buFont typeface="Arial" panose="020B0604020202020204" pitchFamily="34" charset="0"/>
              <a:buChar char="•"/>
            </a:pPr>
            <a:r>
              <a:rPr lang="el-GR" sz="2400" dirty="0">
                <a:solidFill>
                  <a:schemeClr val="tx1"/>
                </a:solidFill>
              </a:rPr>
              <a:t>της ένδυσης και </a:t>
            </a:r>
          </a:p>
          <a:p>
            <a:pPr marL="800100" lvl="1" indent="-342900" algn="just">
              <a:buFont typeface="Arial" panose="020B0604020202020204" pitchFamily="34" charset="0"/>
              <a:buChar char="•"/>
            </a:pPr>
            <a:r>
              <a:rPr lang="el-GR" sz="2400" dirty="0">
                <a:solidFill>
                  <a:schemeClr val="tx1"/>
                </a:solidFill>
              </a:rPr>
              <a:t>της οσμής (οσφρητική).</a:t>
            </a:r>
            <a:endParaRPr lang="el-GR" sz="2000" dirty="0">
              <a:solidFill>
                <a:schemeClr val="tx1"/>
              </a:solidFill>
            </a:endParaRP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0628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Κινητική: σωματική κίνηση   </a:t>
            </a:r>
            <a:br>
              <a:rPr lang="el-GR" sz="3200" dirty="0">
                <a:solidFill>
                  <a:schemeClr val="bg1"/>
                </a:solidFill>
              </a:rPr>
            </a:br>
            <a:endParaRPr lang="el-GR" sz="3200" dirty="0">
              <a:solidFill>
                <a:schemeClr val="bg1"/>
              </a:solidFill>
            </a:endParaRPr>
          </a:p>
        </p:txBody>
      </p:sp>
      <p:sp>
        <p:nvSpPr>
          <p:cNvPr id="3" name="Υπότιτλος 2"/>
          <p:cNvSpPr>
            <a:spLocks noGrp="1"/>
          </p:cNvSpPr>
          <p:nvPr>
            <p:ph type="subTitle" idx="1"/>
          </p:nvPr>
        </p:nvSpPr>
        <p:spPr>
          <a:xfrm>
            <a:off x="179510" y="1124743"/>
            <a:ext cx="8856986" cy="5544609"/>
          </a:xfrm>
        </p:spPr>
        <p:txBody>
          <a:bodyPr>
            <a:noAutofit/>
          </a:bodyPr>
          <a:lstStyle/>
          <a:p>
            <a:pPr marL="914400" lvl="1" indent="-457200" algn="just">
              <a:buFont typeface="Arial" panose="020B0604020202020204" pitchFamily="34" charset="0"/>
              <a:buChar char="•"/>
            </a:pPr>
            <a:r>
              <a:rPr lang="el-GR" sz="2400" dirty="0">
                <a:solidFill>
                  <a:schemeClr val="tx1"/>
                </a:solidFill>
              </a:rPr>
              <a:t>Η κινητική αναφέρεται σε χειρονομίες, κινήσεις των χεριών, κινήσεις των ποδιών, εκφράσεις του προσώπου, οπτική επαφή και στάση του σώματος.</a:t>
            </a:r>
          </a:p>
          <a:p>
            <a:pPr marL="914400" lvl="1" indent="-457200" algn="just">
              <a:buFont typeface="Arial" panose="020B0604020202020204" pitchFamily="34" charset="0"/>
              <a:buChar char="•"/>
            </a:pPr>
            <a:r>
              <a:rPr lang="el-GR" sz="2400" dirty="0">
                <a:solidFill>
                  <a:schemeClr val="tx1"/>
                </a:solidFill>
              </a:rPr>
              <a:t>Οι </a:t>
            </a:r>
            <a:r>
              <a:rPr lang="el-GR" sz="2400" dirty="0" err="1">
                <a:solidFill>
                  <a:schemeClr val="tx1"/>
                </a:solidFill>
              </a:rPr>
              <a:t>Ekman</a:t>
            </a:r>
            <a:r>
              <a:rPr lang="el-GR" sz="2400" dirty="0">
                <a:solidFill>
                  <a:schemeClr val="tx1"/>
                </a:solidFill>
              </a:rPr>
              <a:t> και </a:t>
            </a:r>
            <a:r>
              <a:rPr lang="el-GR" sz="2400" dirty="0" err="1">
                <a:solidFill>
                  <a:schemeClr val="tx1"/>
                </a:solidFill>
              </a:rPr>
              <a:t>Friesen</a:t>
            </a:r>
            <a:r>
              <a:rPr lang="el-GR" sz="2400" dirty="0">
                <a:solidFill>
                  <a:schemeClr val="tx1"/>
                </a:solidFill>
              </a:rPr>
              <a:t> (1969) ανέπτυξαν ένα σύστημα που οργανώνει την κινητική συμπεριφορά σε πέντε ευρείες κατηγορίες: </a:t>
            </a:r>
          </a:p>
          <a:p>
            <a:pPr marL="914400" lvl="1" indent="-457200" algn="just">
              <a:buFont typeface="Arial" panose="020B0604020202020204" pitchFamily="34" charset="0"/>
              <a:buChar char="•"/>
            </a:pPr>
            <a:r>
              <a:rPr lang="el-GR" sz="2000" b="1" dirty="0">
                <a:solidFill>
                  <a:schemeClr val="tx1"/>
                </a:solidFill>
              </a:rPr>
              <a:t>στα εμβλήματα</a:t>
            </a:r>
            <a:r>
              <a:rPr lang="el-GR" sz="2000" dirty="0">
                <a:solidFill>
                  <a:schemeClr val="tx1"/>
                </a:solidFill>
              </a:rPr>
              <a:t>, έχουν μία ευθεία, κυριολεκτική λεκτική </a:t>
            </a:r>
            <a:r>
              <a:rPr lang="el-GR" sz="2000" dirty="0" err="1">
                <a:solidFill>
                  <a:schemeClr val="tx1"/>
                </a:solidFill>
              </a:rPr>
              <a:t>μετάφραση·π.χ</a:t>
            </a:r>
            <a:r>
              <a:rPr lang="el-GR" sz="2000" dirty="0">
                <a:solidFill>
                  <a:schemeClr val="tx1"/>
                </a:solidFill>
              </a:rPr>
              <a:t>. ΟΚ </a:t>
            </a:r>
          </a:p>
          <a:p>
            <a:pPr marL="914400" lvl="1" indent="-457200" algn="just">
              <a:buFont typeface="Arial" panose="020B0604020202020204" pitchFamily="34" charset="0"/>
              <a:buChar char="•"/>
            </a:pPr>
            <a:r>
              <a:rPr lang="el-GR" sz="2000" b="1" dirty="0">
                <a:solidFill>
                  <a:schemeClr val="tx1"/>
                </a:solidFill>
              </a:rPr>
              <a:t>στους </a:t>
            </a:r>
            <a:r>
              <a:rPr lang="el-GR" sz="2000" b="1" dirty="0" err="1">
                <a:solidFill>
                  <a:schemeClr val="tx1"/>
                </a:solidFill>
              </a:rPr>
              <a:t>απεικονιστές</a:t>
            </a:r>
            <a:r>
              <a:rPr lang="el-GR" sz="2000" b="1" dirty="0">
                <a:solidFill>
                  <a:schemeClr val="tx1"/>
                </a:solidFill>
              </a:rPr>
              <a:t> </a:t>
            </a:r>
            <a:r>
              <a:rPr lang="el-GR" sz="2000" dirty="0">
                <a:solidFill>
                  <a:schemeClr val="tx1"/>
                </a:solidFill>
              </a:rPr>
              <a:t>-  δρουν συμπληρώνοντας ή τονίζοντας τις λέξεις</a:t>
            </a:r>
          </a:p>
          <a:p>
            <a:pPr marL="914400" lvl="1" indent="-457200" algn="just">
              <a:buFont typeface="Arial" panose="020B0604020202020204" pitchFamily="34" charset="0"/>
              <a:buChar char="•"/>
            </a:pPr>
            <a:r>
              <a:rPr lang="el-GR" sz="2000" b="1" dirty="0">
                <a:solidFill>
                  <a:schemeClr val="tx1"/>
                </a:solidFill>
              </a:rPr>
              <a:t>στις εκδηλώσεις συναισθήματος </a:t>
            </a:r>
            <a:r>
              <a:rPr lang="el-GR" sz="2000" dirty="0">
                <a:solidFill>
                  <a:schemeClr val="tx1"/>
                </a:solidFill>
              </a:rPr>
              <a:t>- οι εκφράσεις του προσώπου που μεταδίδουν μια συναισθηματική κατάσταση</a:t>
            </a:r>
          </a:p>
          <a:p>
            <a:pPr marL="914400" lvl="1" indent="-457200" algn="just">
              <a:buFont typeface="Arial" panose="020B0604020202020204" pitchFamily="34" charset="0"/>
              <a:buChar char="•"/>
            </a:pPr>
            <a:r>
              <a:rPr lang="el-GR" sz="2000" dirty="0">
                <a:solidFill>
                  <a:schemeClr val="tx1"/>
                </a:solidFill>
              </a:rPr>
              <a:t> </a:t>
            </a:r>
            <a:r>
              <a:rPr lang="el-GR" sz="2000" b="1" dirty="0">
                <a:solidFill>
                  <a:schemeClr val="tx1"/>
                </a:solidFill>
              </a:rPr>
              <a:t>στους ρυθμιστές- </a:t>
            </a:r>
            <a:r>
              <a:rPr lang="el-GR" sz="2000" dirty="0">
                <a:solidFill>
                  <a:schemeClr val="tx1"/>
                </a:solidFill>
              </a:rPr>
              <a:t>συμπεριφορές και ενέργειες που διέπουν ή διαχειρίζονται μια συζήτηση.</a:t>
            </a:r>
          </a:p>
          <a:p>
            <a:pPr marL="914400" lvl="1" indent="-457200" algn="just">
              <a:buFont typeface="Arial" panose="020B0604020202020204" pitchFamily="34" charset="0"/>
              <a:buChar char="•"/>
            </a:pPr>
            <a:r>
              <a:rPr lang="el-GR" sz="2000" dirty="0">
                <a:solidFill>
                  <a:schemeClr val="tx1"/>
                </a:solidFill>
              </a:rPr>
              <a:t>τους προσαρμογείς – χρησιμοποιούνται για να ικανοποιήσουν φυσιολογικές ή ψυχολογικές ανάγκες</a:t>
            </a: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7443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err="1">
                <a:solidFill>
                  <a:schemeClr val="bg1"/>
                </a:solidFill>
              </a:rPr>
              <a:t>Προξημική</a:t>
            </a:r>
            <a:r>
              <a:rPr lang="el-GR" sz="3200" dirty="0">
                <a:solidFill>
                  <a:schemeClr val="bg1"/>
                </a:solidFill>
              </a:rPr>
              <a:t>: η χρήση του χώρου  </a:t>
            </a:r>
            <a:br>
              <a:rPr lang="el-GR" sz="3200" dirty="0">
                <a:solidFill>
                  <a:schemeClr val="bg1"/>
                </a:solidFill>
              </a:rPr>
            </a:br>
            <a:endParaRPr lang="el-GR" sz="3200" dirty="0">
              <a:solidFill>
                <a:schemeClr val="bg1"/>
              </a:solidFill>
            </a:endParaRPr>
          </a:p>
        </p:txBody>
      </p:sp>
      <p:sp>
        <p:nvSpPr>
          <p:cNvPr id="3" name="Υπότιτλος 2"/>
          <p:cNvSpPr>
            <a:spLocks noGrp="1"/>
          </p:cNvSpPr>
          <p:nvPr>
            <p:ph type="subTitle" idx="1"/>
          </p:nvPr>
        </p:nvSpPr>
        <p:spPr>
          <a:xfrm>
            <a:off x="179510" y="1124743"/>
            <a:ext cx="8856986" cy="5544609"/>
          </a:xfrm>
        </p:spPr>
        <p:txBody>
          <a:bodyPr>
            <a:noAutofit/>
          </a:bodyPr>
          <a:lstStyle/>
          <a:p>
            <a:pPr marL="1257300" lvl="2" indent="-342900" algn="just">
              <a:buFont typeface="Arial" panose="020B0604020202020204" pitchFamily="34" charset="0"/>
              <a:buChar char="•"/>
            </a:pPr>
            <a:r>
              <a:rPr lang="el-GR" dirty="0">
                <a:solidFill>
                  <a:schemeClr val="tx1"/>
                </a:solidFill>
              </a:rPr>
              <a:t>Η </a:t>
            </a:r>
            <a:r>
              <a:rPr lang="el-GR" dirty="0" err="1">
                <a:solidFill>
                  <a:schemeClr val="tx1"/>
                </a:solidFill>
              </a:rPr>
              <a:t>προξημική</a:t>
            </a:r>
            <a:r>
              <a:rPr lang="el-GR" dirty="0">
                <a:solidFill>
                  <a:schemeClr val="tx1"/>
                </a:solidFill>
              </a:rPr>
              <a:t> αφορά τη χρήση του χώρου, συμπεριλαμβανομένης της επικράτειας, η οποία αντιπροσωπεύει τον χώρο που διεκδικεί μόνιμα ή προσωρινά ένα άτομο. </a:t>
            </a:r>
          </a:p>
          <a:p>
            <a:pPr marL="1714500" lvl="3" indent="-342900" algn="just">
              <a:buFont typeface="Arial" panose="020B0604020202020204" pitchFamily="34" charset="0"/>
              <a:buChar char="•"/>
            </a:pPr>
            <a:r>
              <a:rPr lang="el-GR" dirty="0">
                <a:solidFill>
                  <a:schemeClr val="tx1"/>
                </a:solidFill>
              </a:rPr>
              <a:t>Για παράδειγμα, σε ένα αμφιθέατρο, υπάρχει μεγάλη πιθανότητα να κάθεστε στην ίδια θέση όπου καθίσατε στην αρχή του εξαμήνου, ακόμα και αν οι θέσεις δεν είναι καθορισμένες.</a:t>
            </a:r>
          </a:p>
          <a:p>
            <a:pPr marL="1257300" lvl="2" indent="-342900" algn="just">
              <a:buFont typeface="Arial" panose="020B0604020202020204" pitchFamily="34" charset="0"/>
              <a:buChar char="•"/>
            </a:pPr>
            <a:r>
              <a:rPr lang="el-GR" dirty="0">
                <a:solidFill>
                  <a:schemeClr val="tx1"/>
                </a:solidFill>
              </a:rPr>
              <a:t>Η μελέτη της </a:t>
            </a:r>
            <a:r>
              <a:rPr lang="el-GR" dirty="0" err="1">
                <a:solidFill>
                  <a:schemeClr val="tx1"/>
                </a:solidFill>
              </a:rPr>
              <a:t>προξημικής</a:t>
            </a:r>
            <a:r>
              <a:rPr lang="el-GR" dirty="0">
                <a:solidFill>
                  <a:schemeClr val="tx1"/>
                </a:solidFill>
              </a:rPr>
              <a:t> ερευνά τρεις πλευρές του χώρου: </a:t>
            </a:r>
          </a:p>
          <a:p>
            <a:pPr marL="1257300" lvl="2" indent="-342900" algn="just">
              <a:buFont typeface="Arial" panose="020B0604020202020204" pitchFamily="34" charset="0"/>
              <a:buChar char="•"/>
            </a:pPr>
            <a:r>
              <a:rPr lang="el-GR" dirty="0">
                <a:solidFill>
                  <a:schemeClr val="tx1"/>
                </a:solidFill>
              </a:rPr>
              <a:t>τα σταθερά στοιχεία, </a:t>
            </a:r>
          </a:p>
          <a:p>
            <a:pPr marL="1257300" lvl="2" indent="-342900" algn="just">
              <a:buFont typeface="Arial" panose="020B0604020202020204" pitchFamily="34" charset="0"/>
              <a:buChar char="•"/>
            </a:pPr>
            <a:r>
              <a:rPr lang="el-GR" dirty="0">
                <a:solidFill>
                  <a:schemeClr val="tx1"/>
                </a:solidFill>
              </a:rPr>
              <a:t>τα </a:t>
            </a:r>
            <a:r>
              <a:rPr lang="el-GR" dirty="0" err="1">
                <a:solidFill>
                  <a:schemeClr val="tx1"/>
                </a:solidFill>
              </a:rPr>
              <a:t>ημι</a:t>
            </a:r>
            <a:r>
              <a:rPr lang="el-GR" dirty="0">
                <a:solidFill>
                  <a:schemeClr val="tx1"/>
                </a:solidFill>
              </a:rPr>
              <a:t>-σταθερά στοιχεία και</a:t>
            </a:r>
          </a:p>
          <a:p>
            <a:pPr marL="1257300" lvl="2" indent="-342900" algn="just">
              <a:buFont typeface="Arial" panose="020B0604020202020204" pitchFamily="34" charset="0"/>
              <a:buChar char="•"/>
            </a:pPr>
            <a:r>
              <a:rPr lang="el-GR" dirty="0">
                <a:solidFill>
                  <a:schemeClr val="tx1"/>
                </a:solidFill>
              </a:rPr>
              <a:t>τον προσωπικό χώρο (</a:t>
            </a:r>
            <a:r>
              <a:rPr lang="el-GR" dirty="0" err="1">
                <a:solidFill>
                  <a:schemeClr val="tx1"/>
                </a:solidFill>
              </a:rPr>
              <a:t>Hall</a:t>
            </a:r>
            <a:r>
              <a:rPr lang="el-GR" dirty="0">
                <a:solidFill>
                  <a:schemeClr val="tx1"/>
                </a:solidFill>
              </a:rPr>
              <a:t>, 1966). </a:t>
            </a:r>
          </a:p>
          <a:p>
            <a:pPr marL="1714500" lvl="3" indent="-342900" algn="just">
              <a:buFont typeface="Arial" panose="020B0604020202020204" pitchFamily="34" charset="0"/>
              <a:buChar char="•"/>
            </a:pPr>
            <a:r>
              <a:rPr lang="el-GR" dirty="0">
                <a:solidFill>
                  <a:schemeClr val="tx1"/>
                </a:solidFill>
              </a:rPr>
              <a:t>Π.χ. Το μέγεθος του γραφείου κάποιου, τα αντικείμενα εκφράζουν κύρος και ισχύ, ευελιξία ανοιχτότητα</a:t>
            </a: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7378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περιεχομένου"/>
          <p:cNvSpPr>
            <a:spLocks noGrp="1"/>
          </p:cNvSpPr>
          <p:nvPr>
            <p:ph idx="1"/>
          </p:nvPr>
        </p:nvSpPr>
        <p:spPr>
          <a:xfrm>
            <a:off x="457200" y="1196752"/>
            <a:ext cx="8507288" cy="5616624"/>
          </a:xfrm>
        </p:spPr>
        <p:txBody>
          <a:bodyPr>
            <a:noAutofit/>
          </a:bodyPr>
          <a:lstStyle/>
          <a:p>
            <a:r>
              <a:rPr lang="el-GR" sz="2400" dirty="0"/>
              <a:t>Ο </a:t>
            </a:r>
            <a:r>
              <a:rPr lang="el-GR" sz="2400" dirty="0" err="1"/>
              <a:t>Edward</a:t>
            </a:r>
            <a:r>
              <a:rPr lang="el-GR" sz="2400" dirty="0"/>
              <a:t> </a:t>
            </a:r>
            <a:r>
              <a:rPr lang="el-GR" sz="2400" dirty="0" err="1"/>
              <a:t>Hall</a:t>
            </a:r>
            <a:r>
              <a:rPr lang="el-GR" sz="2400" dirty="0"/>
              <a:t> (1966) ανέλυσε τη χρήση του χώρου μεταξύ των </a:t>
            </a:r>
            <a:r>
              <a:rPr lang="el-GR" sz="2400" dirty="0" err="1"/>
              <a:t>Βορειοαμερικανών</a:t>
            </a:r>
            <a:r>
              <a:rPr lang="el-GR" sz="2400" dirty="0"/>
              <a:t> και εντόπισε </a:t>
            </a:r>
            <a:r>
              <a:rPr lang="el-GR" sz="2400" b="1" dirty="0"/>
              <a:t>τέσσερις ζώνες προσωπικού χώρου </a:t>
            </a:r>
            <a:r>
              <a:rPr lang="el-GR" sz="2400" dirty="0"/>
              <a:t>που έχουν σημασία στην επικοινωνία. </a:t>
            </a:r>
          </a:p>
          <a:p>
            <a:pPr lvl="1"/>
            <a:r>
              <a:rPr lang="el-GR" sz="2200" dirty="0"/>
              <a:t>Η πρώτη είναι η οικεία ζώνη (0-46 εκατοστά) - στενή επικοινωνία όπως όταν το άτομο </a:t>
            </a:r>
            <a:r>
              <a:rPr lang="el-GR" sz="2200" dirty="0" err="1"/>
              <a:t>παρηγορεί</a:t>
            </a:r>
            <a:r>
              <a:rPr lang="el-GR" sz="2200" dirty="0"/>
              <a:t>, προστατεύει και έχει σεξουαλική επαφή. </a:t>
            </a:r>
          </a:p>
          <a:p>
            <a:pPr lvl="1"/>
            <a:r>
              <a:rPr lang="el-GR" sz="2200" dirty="0"/>
              <a:t>Η δεύτερη είναι η προσωπική ζώνη (46 - 122 εκ.), στις </a:t>
            </a:r>
            <a:r>
              <a:rPr lang="el-GR" sz="2200" b="1" dirty="0"/>
              <a:t>δυαδικές συναντήσεις. </a:t>
            </a:r>
          </a:p>
          <a:p>
            <a:pPr lvl="1"/>
            <a:r>
              <a:rPr lang="el-GR" sz="2200" dirty="0"/>
              <a:t>Η τρίτη είναι η κοινωνική ζώνη (122 - 366 εκ.) - σε </a:t>
            </a:r>
            <a:r>
              <a:rPr lang="el-GR" sz="2200" b="1" dirty="0"/>
              <a:t>κοινωνικές συγκεντρώσεις</a:t>
            </a:r>
            <a:r>
              <a:rPr lang="el-GR" sz="2200" dirty="0"/>
              <a:t>, εργασιακές συνθήκες και εμπορικές συναλλαγές.</a:t>
            </a:r>
          </a:p>
          <a:p>
            <a:pPr lvl="1"/>
            <a:r>
              <a:rPr lang="el-GR" sz="2200" dirty="0"/>
              <a:t>Η τέταρτη ζώνη συνιστά τη μεγαλύτερη δυνατή απόσταση μεταξύ των ατόμων (3,5 μέτρα) - σε καταστάσεις επίσημης επικοινωνίας, όπως η </a:t>
            </a:r>
            <a:r>
              <a:rPr lang="el-GR" sz="2200" b="1" dirty="0"/>
              <a:t>δημόσια ομιλία</a:t>
            </a:r>
            <a:r>
              <a:rPr lang="el-GR" sz="2000" dirty="0"/>
              <a:t>. </a:t>
            </a:r>
          </a:p>
        </p:txBody>
      </p:sp>
      <p:sp>
        <p:nvSpPr>
          <p:cNvPr id="6" name="Τίτλος 1">
            <a:extLst>
              <a:ext uri="{FF2B5EF4-FFF2-40B4-BE49-F238E27FC236}">
                <a16:creationId xmlns:a16="http://schemas.microsoft.com/office/drawing/2014/main" id="{896822BF-43BA-4AED-9B9A-6F03E2F33833}"/>
              </a:ext>
            </a:extLst>
          </p:cNvPr>
          <p:cNvSpPr txBox="1">
            <a:spLocks/>
          </p:cNvSpPr>
          <p:nvPr/>
        </p:nvSpPr>
        <p:spPr>
          <a:xfrm>
            <a:off x="0" y="0"/>
            <a:ext cx="9144000" cy="936102"/>
          </a:xfrm>
          <a:prstGeom prst="rect">
            <a:avLst/>
          </a:prstGeom>
          <a:solidFill>
            <a:schemeClr val="tx2"/>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l-GR" sz="3200" b="1" dirty="0">
                <a:solidFill>
                  <a:schemeClr val="bg1"/>
                </a:solidFill>
              </a:rPr>
              <a:t>Η ΣΗΜΑΣΙΑ ΤΩΝ ΧΩΡΙΚΩΝ ΣΧΕΣΕΩΝ</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4993</TotalTime>
  <Words>1535</Words>
  <Application>Microsoft Office PowerPoint</Application>
  <PresentationFormat>Προβολή στην οθόνη (4:3)</PresentationFormat>
  <Paragraphs>123</Paragraphs>
  <Slides>19</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19</vt:i4>
      </vt:variant>
    </vt:vector>
  </HeadingPairs>
  <TitlesOfParts>
    <vt:vector size="22" baseType="lpstr">
      <vt:lpstr>Arial</vt:lpstr>
      <vt:lpstr>Calibri</vt:lpstr>
      <vt:lpstr>Θέμα του Office</vt:lpstr>
      <vt:lpstr>ΔΙΑΠΟΛΙΤΙΣΜΙΚΗ ΕΚΠΑΙΔΕΥΣΗ ΕΚΠΑΙΔΕΥΤΙΚΩΝ  ΜΗ ΛΕΚΤΙΚΗ ΕΠΙΚΟΙΝΩΝΙΑ ΚΑΙ ΠΟΛΙΤΙΣΜΟΣ</vt:lpstr>
      <vt:lpstr>ΚΑΤΗΓΟΡΙΟΠΟΙΗΣΗ ΚΑΙ ΤΑΥΤΟΤΗΤΑ </vt:lpstr>
      <vt:lpstr>ΕΙΣΑΓΩΓΙΚΑ </vt:lpstr>
      <vt:lpstr>Χαρακτηριστικά των μη λεκτικών κωδίκων </vt:lpstr>
      <vt:lpstr>Λειτουργίες των μη λεκτικών κωδίκων </vt:lpstr>
      <vt:lpstr>Τύποι μη λεκτικών κωδίκων</vt:lpstr>
      <vt:lpstr>Κινητική: σωματική κίνηση    </vt:lpstr>
      <vt:lpstr>Προξημική: η χρήση του χώρου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Οσφρητική: η χρήση της όσφρησης, του αρώματος και της οσμής</vt:lpstr>
      <vt:lpstr>πολιτισμικές παραλλαγές στη μη λεκτική συμπεριφορά 1 (Lustig και Koester, 2013)</vt:lpstr>
      <vt:lpstr>πολιτισμικές παραλλαγές στη μη λεκτική συμπεριφορά 2 (Lustig και Koester, 2013)</vt:lpstr>
      <vt:lpstr>πολιτισμικές παραλλαγές στη μη λεκτική συμπεριφορά 3 (Lustig και Koester, 2013)</vt:lpstr>
      <vt:lpstr>Παρουσίαση του PowerPoint</vt:lpstr>
      <vt:lpstr>Συνέδριο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Iordanis</dc:creator>
  <cp:lastModifiedBy>Eugenia Arvanitis</cp:lastModifiedBy>
  <cp:revision>500</cp:revision>
  <cp:lastPrinted>2018-05-27T14:52:15Z</cp:lastPrinted>
  <dcterms:created xsi:type="dcterms:W3CDTF">2013-10-27T12:50:08Z</dcterms:created>
  <dcterms:modified xsi:type="dcterms:W3CDTF">2019-03-14T12:16:34Z</dcterms:modified>
</cp:coreProperties>
</file>