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9" r:id="rId3"/>
    <p:sldId id="261" r:id="rId4"/>
    <p:sldId id="265" r:id="rId5"/>
    <p:sldId id="26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81" r:id="rId20"/>
    <p:sldId id="282" r:id="rId21"/>
    <p:sldId id="280"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29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F7DEE1-6F3C-43E3-834F-5CB6B54F1C8C}" type="datetimeFigureOut">
              <a:rPr lang="el-GR" smtClean="0"/>
              <a:t>16/3/2015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C35BD3-52EB-471D-88B1-48677E2B5357}" type="slidenum">
              <a:rPr lang="el-GR" smtClean="0"/>
              <a:t>‹#›</a:t>
            </a:fld>
            <a:endParaRPr lang="el-GR"/>
          </a:p>
        </p:txBody>
      </p:sp>
    </p:spTree>
    <p:extLst>
      <p:ext uri="{BB962C8B-B14F-4D97-AF65-F5344CB8AC3E}">
        <p14:creationId xmlns:p14="http://schemas.microsoft.com/office/powerpoint/2010/main" val="314827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61C35BD3-52EB-471D-88B1-48677E2B5357}" type="slidenum">
              <a:rPr lang="el-GR" smtClean="0"/>
              <a:t>10</a:t>
            </a:fld>
            <a:endParaRPr lang="el-GR"/>
          </a:p>
        </p:txBody>
      </p:sp>
    </p:spTree>
    <p:extLst>
      <p:ext uri="{BB962C8B-B14F-4D97-AF65-F5344CB8AC3E}">
        <p14:creationId xmlns:p14="http://schemas.microsoft.com/office/powerpoint/2010/main" val="88472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20E57-48A5-4186-BF06-5252941897F9}" type="datetimeFigureOut">
              <a:rPr lang="el-GR" smtClean="0"/>
              <a:t>16/3/2015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96C59-6132-4DA0-B02D-E38DF1CAF6AD}"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b="1" dirty="0" smtClean="0"/>
              <a:t>Ειδικά Μαθηματικά</a:t>
            </a:r>
            <a:br>
              <a:rPr lang="el-GR" b="1" dirty="0" smtClean="0"/>
            </a:br>
            <a:endParaRPr lang="el-GR" b="1"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smtClean="0">
                <a:solidFill>
                  <a:schemeClr val="tx1"/>
                </a:solidFill>
              </a:rPr>
              <a:t>Ενότητα </a:t>
            </a:r>
            <a:r>
              <a:rPr lang="en-US" sz="2800" b="1" dirty="0" smtClean="0">
                <a:solidFill>
                  <a:schemeClr val="tx1"/>
                </a:solidFill>
              </a:rPr>
              <a:t>2</a:t>
            </a:r>
            <a:r>
              <a:rPr lang="el-GR" sz="2800" b="1" dirty="0" smtClean="0">
                <a:solidFill>
                  <a:schemeClr val="tx1"/>
                </a:solidFill>
              </a:rPr>
              <a:t>:</a:t>
            </a:r>
            <a:r>
              <a:rPr lang="en-US" sz="2800" b="1" dirty="0" smtClean="0">
                <a:solidFill>
                  <a:schemeClr val="tx1"/>
                </a:solidFill>
              </a:rPr>
              <a:t> </a:t>
            </a:r>
            <a:r>
              <a:rPr lang="el-GR" sz="2800" dirty="0" smtClean="0"/>
              <a:t> </a:t>
            </a:r>
            <a:r>
              <a:rPr lang="el-GR" sz="2800" dirty="0">
                <a:solidFill>
                  <a:schemeClr val="tx1"/>
                </a:solidFill>
              </a:rPr>
              <a:t>Η διαφορική εξίσωση της κατανομής της θερμοκρασίας </a:t>
            </a:r>
            <a:r>
              <a:rPr lang="el-GR" sz="2800" dirty="0"/>
              <a:t>	</a:t>
            </a:r>
            <a:endParaRPr lang="en-US" sz="2800" dirty="0" smtClean="0">
              <a:solidFill>
                <a:schemeClr val="tx1"/>
              </a:solidFill>
            </a:endParaRPr>
          </a:p>
          <a:p>
            <a:r>
              <a:rPr lang="el-GR" sz="2800" dirty="0" smtClean="0">
                <a:solidFill>
                  <a:schemeClr val="tx1"/>
                </a:solidFill>
              </a:rPr>
              <a:t>Βασίλειος </a:t>
            </a:r>
            <a:r>
              <a:rPr lang="el-GR" sz="2800" dirty="0" err="1" smtClean="0">
                <a:solidFill>
                  <a:schemeClr val="tx1"/>
                </a:solidFill>
              </a:rPr>
              <a:t>Λουκόπουλος</a:t>
            </a:r>
            <a:r>
              <a:rPr lang="el-GR" sz="2800" dirty="0" smtClean="0">
                <a:solidFill>
                  <a:schemeClr val="tx1"/>
                </a:solidFill>
              </a:rPr>
              <a:t>, Επίκουρος Καθηγητής</a:t>
            </a:r>
          </a:p>
          <a:p>
            <a:r>
              <a:rPr lang="el-GR" sz="2800" dirty="0" smtClean="0">
                <a:solidFill>
                  <a:schemeClr val="tx1"/>
                </a:solidFill>
              </a:rPr>
              <a:t>Τμήμα Φυσικής</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591694"/>
            <a:ext cx="4310289" cy="1025873"/>
          </a:xfrm>
          <a:prstGeom prst="rect">
            <a:avLst/>
          </a:prstGeom>
          <a:noFill/>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96" y="709667"/>
            <a:ext cx="4437830" cy="919133"/>
          </a:xfrm>
          <a:prstGeom prst="rect">
            <a:avLst/>
          </a:prstGeom>
        </p:spPr>
      </p:pic>
      <p:pic>
        <p:nvPicPr>
          <p:cNvPr id="8" name="Εικόνα 7"/>
          <p:cNvPicPr>
            <a:picLocks noChangeAspect="1"/>
          </p:cNvPicPr>
          <p:nvPr/>
        </p:nvPicPr>
        <p:blipFill>
          <a:blip r:embed="rId6"/>
          <a:stretch>
            <a:fillRect/>
          </a:stretch>
        </p:blipFill>
        <p:spPr>
          <a:xfrm>
            <a:off x="2040389" y="5827238"/>
            <a:ext cx="1572904" cy="554784"/>
          </a:xfrm>
          <a:prstGeom prst="rect">
            <a:avLst/>
          </a:prstGeom>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διαφορική εξίσωση της κατανομής της θερμοκρασίας </a:t>
            </a:r>
            <a:r>
              <a:rPr lang="en-US" b="1" dirty="0" smtClean="0"/>
              <a:t>(</a:t>
            </a:r>
            <a:r>
              <a:rPr lang="el-GR" b="1" dirty="0" smtClean="0"/>
              <a:t>6</a:t>
            </a:r>
            <a:r>
              <a:rPr lang="en-US" b="1" dirty="0" smtClean="0"/>
              <a:t>)</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55000" lnSpcReduction="20000"/>
              </a:bodyPr>
              <a:lstStyle/>
              <a:p>
                <a:pPr marL="0" indent="0">
                  <a:buNone/>
                </a:pPr>
                <a:r>
                  <a:rPr lang="el-GR" b="1" dirty="0" smtClean="0"/>
                  <a:t>Κατανομή της θερμοκρασίας σε ράβδο</a:t>
                </a:r>
                <a:r>
                  <a:rPr lang="en-US" b="1" dirty="0"/>
                  <a:t> </a:t>
                </a:r>
                <a:r>
                  <a:rPr lang="en-US" b="1" dirty="0" smtClean="0"/>
                  <a:t>(</a:t>
                </a:r>
                <a:r>
                  <a:rPr lang="el-GR" b="1" dirty="0" smtClean="0"/>
                  <a:t>6</a:t>
                </a:r>
                <a:r>
                  <a:rPr lang="en-US" b="1" dirty="0" smtClean="0"/>
                  <a:t>)</a:t>
                </a:r>
                <a:endParaRPr lang="el-GR" b="1" dirty="0" smtClean="0"/>
              </a:p>
              <a:p>
                <a:pPr marL="0" indent="0">
                  <a:buNone/>
                </a:pPr>
                <a:endParaRPr lang="el-GR" u="sng" dirty="0"/>
              </a:p>
              <a:p>
                <a:r>
                  <a:rPr lang="el-GR" dirty="0" smtClean="0"/>
                  <a:t>Έστω </a:t>
                </a:r>
                <a:r>
                  <a:rPr lang="el-GR" dirty="0"/>
                  <a:t>επί πλέον ότι η ράβδος περιβάλλεται από μέσον με </a:t>
                </a:r>
                <a:r>
                  <a:rPr lang="el-GR" dirty="0" smtClean="0"/>
                  <a:t>θερμοκρασία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a:latin typeface="Cambria Math" panose="02040503050406030204" pitchFamily="18" charset="0"/>
                          </a:rPr>
                          <m:t>0</m:t>
                        </m:r>
                      </m:sub>
                    </m:sSub>
                    <m:r>
                      <a:rPr lang="en-US">
                        <a:latin typeface="Cambria Math" panose="02040503050406030204" pitchFamily="18" charset="0"/>
                      </a:rPr>
                      <m:t>&lt;</m:t>
                    </m:r>
                    <m:r>
                      <a:rPr lang="en-US" i="1">
                        <a:latin typeface="Cambria Math" panose="02040503050406030204" pitchFamily="18" charset="0"/>
                      </a:rPr>
                      <m:t>𝑢</m:t>
                    </m:r>
                  </m:oMath>
                </a14:m>
                <a:r>
                  <a:rPr lang="el-GR" dirty="0" smtClean="0"/>
                  <a:t> και </a:t>
                </a:r>
                <a:r>
                  <a:rPr lang="el-GR" dirty="0"/>
                  <a:t>λαμβάνει χώρα ανταλλαγή θερμότητας μεταξύ της ράβδου και του περιβάλλοντος μέσω της παραπλεύρου επιφανείας της ράβδου. </a:t>
                </a:r>
                <a:endParaRPr lang="el-GR" dirty="0" smtClean="0"/>
              </a:p>
              <a:p>
                <a:endParaRPr lang="el-GR" dirty="0" smtClean="0"/>
              </a:p>
              <a:p>
                <a:r>
                  <a:rPr lang="el-GR" dirty="0" smtClean="0"/>
                  <a:t>Η </a:t>
                </a:r>
                <a:r>
                  <a:rPr lang="el-GR" dirty="0"/>
                  <a:t>μεταφορά της θερμότητας από την ράβδο προς το περιβάλλον μεταξύ των θέσεων </a:t>
                </a:r>
                <a:r>
                  <a:rPr lang="en-US" dirty="0" smtClean="0"/>
                  <a:t>A(x)</a:t>
                </a:r>
                <a:r>
                  <a:rPr lang="en-US" dirty="0"/>
                  <a:t> </a:t>
                </a:r>
                <a:r>
                  <a:rPr lang="el-GR" dirty="0" smtClean="0"/>
                  <a:t>και </a:t>
                </a:r>
                <a:r>
                  <a:rPr lang="en-US" dirty="0" smtClean="0"/>
                  <a:t>B(</a:t>
                </a:r>
                <a:r>
                  <a:rPr lang="en-US" dirty="0" err="1" smtClean="0"/>
                  <a:t>x+dx</a:t>
                </a:r>
                <a:r>
                  <a:rPr lang="en-US" dirty="0" smtClean="0"/>
                  <a:t>)</a:t>
                </a:r>
                <a:r>
                  <a:rPr lang="el-GR" dirty="0" smtClean="0"/>
                  <a:t> </a:t>
                </a:r>
                <a:r>
                  <a:rPr lang="el-GR" dirty="0"/>
                  <a:t>περιγράφεται από τον νόμο του Νεύτωνα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𝑄</m:t>
                            </m:r>
                          </m:e>
                          <m:sup>
                            <m:r>
                              <a:rPr lang="en-US">
                                <a:latin typeface="Cambria Math" panose="02040503050406030204" pitchFamily="18" charset="0"/>
                              </a:rPr>
                              <m:t>′</m:t>
                            </m:r>
                          </m:sup>
                        </m:sSup>
                      </m:num>
                      <m:den>
                        <m:r>
                          <a:rPr lang="en-US" i="1">
                            <a:latin typeface="Cambria Math" panose="02040503050406030204" pitchFamily="18" charset="0"/>
                          </a:rPr>
                          <m:t>𝑑𝑡</m:t>
                        </m:r>
                      </m:den>
                    </m:f>
                    <m:r>
                      <a:rPr lang="en-US">
                        <a:latin typeface="Cambria Math" panose="02040503050406030204" pitchFamily="18" charset="0"/>
                      </a:rPr>
                      <m:t>=</m:t>
                    </m:r>
                    <m:r>
                      <a:rPr lang="en-US" i="1">
                        <a:latin typeface="Cambria Math" panose="02040503050406030204" pitchFamily="18" charset="0"/>
                      </a:rPr>
                      <m:t>h</m:t>
                    </m:r>
                    <m:r>
                      <m:rPr>
                        <m:nor/>
                      </m:rPr>
                      <a:rPr lang="en-US" i="1">
                        <a:latin typeface="Cambria Math" panose="02040503050406030204" pitchFamily="18" charset="0"/>
                      </a:rPr>
                      <m:t>(</m:t>
                    </m:r>
                    <m:r>
                      <a:rPr lang="en-US" i="1">
                        <a:latin typeface="Cambria Math" panose="02040503050406030204" pitchFamily="18" charset="0"/>
                      </a:rPr>
                      <m:t>𝑢</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a:latin typeface="Cambria Math" panose="02040503050406030204" pitchFamily="18" charset="0"/>
                          </a:rPr>
                          <m:t>0</m:t>
                        </m:r>
                      </m:sub>
                    </m:sSub>
                    <m:r>
                      <m:rPr>
                        <m:nor/>
                      </m:rPr>
                      <a:rPr lang="en-US" i="1">
                        <a:latin typeface="Cambria Math" panose="02040503050406030204" pitchFamily="18" charset="0"/>
                      </a:rPr>
                      <m:t>)</m:t>
                    </m:r>
                    <m:r>
                      <a:rPr lang="en-US" i="1">
                        <a:latin typeface="Cambria Math" panose="02040503050406030204" pitchFamily="18" charset="0"/>
                      </a:rPr>
                      <m:t>𝑑</m:t>
                    </m:r>
                    <m:r>
                      <m:rPr>
                        <m:nor/>
                      </m:rPr>
                      <a:rPr lang="en-US" i="1">
                        <a:latin typeface="Cambria Math" panose="02040503050406030204" pitchFamily="18" charset="0"/>
                      </a:rPr>
                      <m:t>x</m:t>
                    </m:r>
                  </m:oMath>
                </a14:m>
                <a:endParaRPr lang="el-GR" dirty="0" smtClean="0"/>
              </a:p>
              <a:p>
                <a:endParaRPr lang="en-US" dirty="0" smtClean="0"/>
              </a:p>
              <a:p>
                <a:r>
                  <a:rPr lang="el-GR" dirty="0"/>
                  <a:t>Η πυκνότητα των απαγωγών θερμότητας από την ράβδο </a:t>
                </a:r>
                <a:r>
                  <a:rPr lang="el-GR" dirty="0" smtClean="0"/>
                  <a:t>είναι</a:t>
                </a:r>
                <a:r>
                  <a:rPr lang="en-US" dirty="0" smtClean="0"/>
                  <a:t> </a:t>
                </a:r>
                <a14:m>
                  <m:oMath xmlns:m="http://schemas.openxmlformats.org/officeDocument/2006/math">
                    <m:r>
                      <a:rPr lang="en-US" i="1">
                        <a:latin typeface="Cambria Math" panose="02040503050406030204" pitchFamily="18" charset="0"/>
                      </a:rPr>
                      <m:t>h</m:t>
                    </m:r>
                    <m:r>
                      <m:rPr>
                        <m:nor/>
                      </m:rPr>
                      <a:rPr lang="en-US" i="1">
                        <a:latin typeface="Cambria Math" panose="02040503050406030204" pitchFamily="18" charset="0"/>
                      </a:rPr>
                      <m:t>(</m:t>
                    </m:r>
                    <m:r>
                      <a:rPr lang="en-US" i="1">
                        <a:latin typeface="Cambria Math" panose="02040503050406030204" pitchFamily="18" charset="0"/>
                      </a:rPr>
                      <m:t>𝑢</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a:latin typeface="Cambria Math" panose="02040503050406030204" pitchFamily="18" charset="0"/>
                          </a:rPr>
                          <m:t>0</m:t>
                        </m:r>
                      </m:sub>
                    </m:sSub>
                    <m:r>
                      <m:rPr>
                        <m:nor/>
                      </m:rPr>
                      <a:rPr lang="en-US" i="1">
                        <a:latin typeface="Cambria Math" panose="02040503050406030204" pitchFamily="18" charset="0"/>
                      </a:rPr>
                      <m:t>)</m:t>
                    </m:r>
                  </m:oMath>
                </a14:m>
                <a:endParaRPr lang="en-US" dirty="0" smtClean="0"/>
              </a:p>
              <a:p>
                <a:endParaRPr lang="en-US" dirty="0"/>
              </a:p>
              <a:p>
                <a:r>
                  <a:rPr lang="el-GR" dirty="0" smtClean="0"/>
                  <a:t>Επομένως η  </a:t>
                </a:r>
                <a:r>
                  <a:rPr lang="el-GR" dirty="0"/>
                  <a:t>διαφορική εξίσωση </a:t>
                </a:r>
                <a:r>
                  <a:rPr lang="el-GR" dirty="0" smtClean="0"/>
                  <a:t>γίνεται</a:t>
                </a:r>
              </a:p>
              <a:p>
                <a:endParaRPr lang="el-GR" dirty="0" smtClean="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𝑢</m:t>
                          </m:r>
                        </m:num>
                        <m:den>
                          <m:r>
                            <a:rPr lang="en-US">
                              <a:latin typeface="Cambria Math" panose="02040503050406030204" pitchFamily="18" charset="0"/>
                            </a:rPr>
                            <m:t>𝜕</m:t>
                          </m:r>
                          <m:r>
                            <a:rPr lang="en-US" i="1">
                              <a:latin typeface="Cambria Math" panose="02040503050406030204" pitchFamily="18" charset="0"/>
                            </a:rPr>
                            <m:t>𝑡</m:t>
                          </m:r>
                        </m:den>
                      </m:f>
                      <m:r>
                        <a:rPr lang="en-US">
                          <a:latin typeface="Cambria Math" panose="02040503050406030204" pitchFamily="18" charset="0"/>
                        </a:rPr>
                        <m:t>=</m:t>
                      </m:r>
                      <m:r>
                        <a:rPr lang="en-US" i="1">
                          <a:latin typeface="Cambria Math" panose="02040503050406030204" pitchFamily="18" charset="0"/>
                        </a:rPr>
                        <m:t>𝑓</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𝛼</m:t>
                          </m:r>
                        </m:e>
                        <m:sup>
                          <m:r>
                            <a:rPr lang="en-US">
                              <a:latin typeface="Cambria Math" panose="02040503050406030204" pitchFamily="18" charset="0"/>
                            </a:rPr>
                            <m:t>2</m:t>
                          </m:r>
                        </m:sup>
                      </m:s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den>
                      </m:f>
                      <m:r>
                        <a:rPr lang="el-GR" b="0" i="1" smtClean="0">
                          <a:latin typeface="Cambria Math" panose="02040503050406030204" pitchFamily="18" charset="0"/>
                        </a:rPr>
                        <m:t>,</m:t>
                      </m:r>
                      <m:r>
                        <a:rPr lang="en-US" i="1">
                          <a:latin typeface="Cambria Math" panose="02040503050406030204" pitchFamily="18" charset="0"/>
                        </a:rPr>
                        <m:t>𝑓</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h</m:t>
                          </m:r>
                        </m:num>
                        <m:den>
                          <m:r>
                            <a:rPr lang="en-US" i="1">
                              <a:latin typeface="Cambria Math" panose="02040503050406030204" pitchFamily="18" charset="0"/>
                            </a:rPr>
                            <m:t>𝑐</m:t>
                          </m:r>
                          <m:r>
                            <a:rPr lang="en-US" i="1">
                              <a:latin typeface="Cambria Math" panose="02040503050406030204" pitchFamily="18" charset="0"/>
                            </a:rPr>
                            <m:t>𝜌</m:t>
                          </m:r>
                        </m:den>
                      </m:f>
                      <m:r>
                        <m:rPr>
                          <m:nor/>
                        </m:rPr>
                        <a:rPr lang="en-US" i="1">
                          <a:latin typeface="Cambria Math" panose="02040503050406030204" pitchFamily="18" charset="0"/>
                        </a:rPr>
                        <m:t>(</m:t>
                      </m:r>
                      <m:r>
                        <a:rPr lang="en-US" i="1">
                          <a:latin typeface="Cambria Math" panose="02040503050406030204" pitchFamily="18" charset="0"/>
                        </a:rPr>
                        <m:t>𝑢</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a:latin typeface="Cambria Math" panose="02040503050406030204" pitchFamily="18" charset="0"/>
                            </a:rPr>
                            <m:t>0</m:t>
                          </m:r>
                        </m:sub>
                      </m:sSub>
                      <m:r>
                        <m:rPr>
                          <m:nor/>
                        </m:rPr>
                        <a:rPr lang="en-US" i="1">
                          <a:latin typeface="Cambria Math" panose="02040503050406030204" pitchFamily="18" charset="0"/>
                        </a:rPr>
                        <m:t>)+</m:t>
                      </m:r>
                      <m:f>
                        <m:fPr>
                          <m:ctrlPr>
                            <a:rPr lang="en-US" i="1">
                              <a:latin typeface="Cambria Math" panose="02040503050406030204" pitchFamily="18" charset="0"/>
                            </a:rPr>
                          </m:ctrlPr>
                        </m:fPr>
                        <m:num>
                          <m:r>
                            <m:rPr>
                              <m:nor/>
                            </m:rPr>
                            <a:rPr lang="en-US" i="1">
                              <a:latin typeface="Cambria Math" panose="02040503050406030204" pitchFamily="18" charset="0"/>
                            </a:rPr>
                            <m:t>F</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num>
                        <m:den>
                          <m:r>
                            <m:rPr>
                              <m:nor/>
                            </m:rPr>
                            <a:rPr lang="en-US" i="1">
                              <a:latin typeface="Cambria Math" panose="02040503050406030204" pitchFamily="18" charset="0"/>
                            </a:rPr>
                            <m:t>c</m:t>
                          </m:r>
                          <m:r>
                            <a:rPr lang="en-US" i="1">
                              <a:latin typeface="Cambria Math" panose="02040503050406030204" pitchFamily="18" charset="0"/>
                            </a:rPr>
                            <m:t>𝜌</m:t>
                          </m:r>
                        </m:den>
                      </m:f>
                    </m:oMath>
                  </m:oMathPara>
                </a14:m>
                <a:endParaRPr lang="en-US" dirty="0"/>
              </a:p>
              <a:p>
                <a:endParaRPr lang="en-US" dirty="0"/>
              </a:p>
              <a:p>
                <a:endParaRPr lang="el-GR" dirty="0" smtClean="0"/>
              </a:p>
              <a:p>
                <a:endParaRPr lang="en-US" dirty="0" smtClean="0"/>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3"/>
                <a:stretch>
                  <a:fillRect l="-593" t="-1887"/>
                </a:stretch>
              </a:blipFill>
            </p:spPr>
            <p:txBody>
              <a:bodyPr/>
              <a:lstStyle/>
              <a:p>
                <a:r>
                  <a:rPr lang="en-US">
                    <a:noFill/>
                  </a:rPr>
                  <a:t> </a:t>
                </a:r>
              </a:p>
            </p:txBody>
          </p:sp>
        </mc:Fallback>
      </mc:AlternateContent>
    </p:spTree>
    <p:extLst>
      <p:ext uri="{BB962C8B-B14F-4D97-AF65-F5344CB8AC3E}">
        <p14:creationId xmlns:p14="http://schemas.microsoft.com/office/powerpoint/2010/main" val="299036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διαφορική εξίσωση της κατανομής της θερμοκρασίας </a:t>
            </a:r>
            <a:r>
              <a:rPr lang="en-US" b="1" dirty="0" smtClean="0"/>
              <a:t>(</a:t>
            </a:r>
            <a:r>
              <a:rPr lang="el-GR" b="1" dirty="0" smtClean="0"/>
              <a:t>7</a:t>
            </a:r>
            <a:r>
              <a:rPr lang="en-US" b="1" dirty="0" smtClean="0"/>
              <a:t>)</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62500" lnSpcReduction="20000"/>
              </a:bodyPr>
              <a:lstStyle/>
              <a:p>
                <a:pPr marL="0" indent="0">
                  <a:buNone/>
                </a:pPr>
                <a:r>
                  <a:rPr lang="el-GR" b="1" dirty="0" smtClean="0"/>
                  <a:t>Κατανομή της θερμοκρασίας σε ράβδο</a:t>
                </a:r>
                <a:r>
                  <a:rPr lang="en-US" b="1" dirty="0"/>
                  <a:t> </a:t>
                </a:r>
                <a:r>
                  <a:rPr lang="en-US" b="1" dirty="0" smtClean="0"/>
                  <a:t>(</a:t>
                </a:r>
                <a:r>
                  <a:rPr lang="el-GR" b="1" dirty="0" smtClean="0"/>
                  <a:t>7</a:t>
                </a:r>
                <a:r>
                  <a:rPr lang="en-US" b="1" dirty="0" smtClean="0"/>
                  <a:t>)</a:t>
                </a:r>
                <a:endParaRPr lang="el-GR" b="1" dirty="0" smtClean="0"/>
              </a:p>
              <a:p>
                <a:pPr marL="0" indent="0">
                  <a:buNone/>
                </a:pPr>
                <a:endParaRPr lang="el-GR" u="sng" dirty="0" smtClean="0"/>
              </a:p>
              <a:p>
                <a:r>
                  <a:rPr lang="el-GR" dirty="0"/>
                  <a:t>Στην περίπτωση θερμικής ισορροπίας  η κατανομή της θερμοκρασίας περιγράφεται από την εξίσωση </a:t>
                </a:r>
                <a:endParaRPr lang="el-GR" dirty="0" smtClean="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a:latin typeface="Cambria Math" panose="02040503050406030204" pitchFamily="18" charset="0"/>
                                </a:rPr>
                                <m:t>2</m:t>
                              </m:r>
                            </m:sup>
                          </m:sSup>
                          <m:r>
                            <a:rPr lang="en-US" i="1">
                              <a:latin typeface="Cambria Math" panose="02040503050406030204" pitchFamily="18" charset="0"/>
                            </a:rPr>
                            <m:t>𝑢</m:t>
                          </m:r>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den>
                      </m:f>
                      <m:r>
                        <a:rPr lang="en-US">
                          <a:latin typeface="Cambria Math" panose="02040503050406030204" pitchFamily="18" charset="0"/>
                        </a:rPr>
                        <m:t>=0</m:t>
                      </m:r>
                    </m:oMath>
                  </m:oMathPara>
                </a14:m>
                <a:endParaRPr lang="el-GR" dirty="0" smtClean="0"/>
              </a:p>
              <a:p>
                <a:pPr marL="0" indent="0">
                  <a:buNone/>
                </a:pPr>
                <a:endParaRPr lang="el-GR" dirty="0" smtClean="0"/>
              </a:p>
              <a:p>
                <a:r>
                  <a:rPr lang="el-GR" dirty="0"/>
                  <a:t>Έστω πως οι θερμοκρασίες της ράβδου στις θέσεις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l-GR" dirty="0" smtClean="0"/>
                  <a:t> </a:t>
                </a:r>
                <a:r>
                  <a:rPr lang="el-GR" dirty="0"/>
                  <a:t>και </a:t>
                </a:r>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oMath>
                </a14:m>
                <a:r>
                  <a:rPr lang="el-GR" dirty="0"/>
                  <a:t> είναι σταθερές </a:t>
                </a:r>
                <a:r>
                  <a:rPr lang="el-GR" dirty="0" smtClean="0"/>
                  <a:t>,</a:t>
                </a:r>
                <a:r>
                  <a:rPr lang="en-US" dirty="0" smtClean="0"/>
                  <a:t> </a:t>
                </a:r>
                <a14:m>
                  <m:oMath xmlns:m="http://schemas.openxmlformats.org/officeDocument/2006/math">
                    <m:sSub>
                      <m:sSubPr>
                        <m:ctrlPr>
                          <a:rPr lang="el-GR" i="1">
                            <a:latin typeface="Cambria Math" panose="02040503050406030204" pitchFamily="18" charset="0"/>
                          </a:rPr>
                        </m:ctrlPr>
                      </m:sSubPr>
                      <m:e>
                        <m:r>
                          <a:rPr lang="en-US" b="0" i="1" smtClean="0">
                            <a:latin typeface="Cambria Math" panose="02040503050406030204" pitchFamily="18" charset="0"/>
                          </a:rPr>
                          <m:t>𝑢</m:t>
                        </m:r>
                      </m:e>
                      <m:sub>
                        <m:r>
                          <a:rPr lang="en-US" i="1">
                            <a:latin typeface="Cambria Math" panose="02040503050406030204" pitchFamily="18" charset="0"/>
                          </a:rPr>
                          <m:t>1</m:t>
                        </m:r>
                      </m:sub>
                    </m:sSub>
                  </m:oMath>
                </a14:m>
                <a:r>
                  <a:rPr lang="el-GR" dirty="0" smtClean="0"/>
                  <a:t> </a:t>
                </a:r>
                <a:r>
                  <a:rPr lang="el-GR" dirty="0"/>
                  <a:t>και </a:t>
                </a:r>
                <a14:m>
                  <m:oMath xmlns:m="http://schemas.openxmlformats.org/officeDocument/2006/math">
                    <m:sSub>
                      <m:sSubPr>
                        <m:ctrlPr>
                          <a:rPr lang="el-GR" i="1">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2</m:t>
                        </m:r>
                      </m:sub>
                    </m:sSub>
                  </m:oMath>
                </a14:m>
                <a:r>
                  <a:rPr lang="el-GR" dirty="0"/>
                  <a:t> </a:t>
                </a:r>
                <a:r>
                  <a:rPr lang="el-GR" dirty="0" smtClean="0"/>
                  <a:t>αντιστοίχως</a:t>
                </a:r>
                <a:r>
                  <a:rPr lang="en-US" dirty="0" smtClean="0"/>
                  <a:t>.</a:t>
                </a:r>
                <a:endParaRPr lang="el-GR" dirty="0" smtClean="0"/>
              </a:p>
              <a:p>
                <a:endParaRPr lang="en-US" dirty="0" smtClean="0"/>
              </a:p>
              <a:p>
                <a:r>
                  <a:rPr lang="el-GR" dirty="0" smtClean="0"/>
                  <a:t>Ο σταθερός ρυθμός </a:t>
                </a:r>
                <a:r>
                  <a:rPr lang="el-GR" dirty="0"/>
                  <a:t>με τον οποίο η θερμότητα διαδίδεται στην </a:t>
                </a:r>
                <a:r>
                  <a:rPr lang="el-GR" dirty="0" smtClean="0"/>
                  <a:t>περιοχή </a:t>
                </a:r>
                <a:r>
                  <a:rPr lang="el-GR" dirty="0"/>
                  <a:t>είναι </a:t>
                </a:r>
                <a:endParaRPr lang="el-GR" dirty="0" smtClean="0"/>
              </a:p>
              <a:p>
                <a:endParaRPr lang="el-GR" dirty="0" smtClean="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𝑑𝑄</m:t>
                          </m:r>
                        </m:num>
                        <m:den>
                          <m:r>
                            <a:rPr lang="en-US" i="1">
                              <a:latin typeface="Cambria Math" panose="02040503050406030204" pitchFamily="18" charset="0"/>
                            </a:rPr>
                            <m:t>𝑑𝑡</m:t>
                          </m:r>
                        </m:den>
                      </m:f>
                      <m:r>
                        <a:rPr lang="en-US">
                          <a:latin typeface="Cambria Math" panose="02040503050406030204" pitchFamily="18" charset="0"/>
                        </a:rPr>
                        <m:t>=−</m:t>
                      </m:r>
                      <m:r>
                        <a:rPr lang="en-US" i="1">
                          <a:latin typeface="Cambria Math" panose="02040503050406030204" pitchFamily="18" charset="0"/>
                        </a:rPr>
                        <m:t>𝑘𝑆</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1</m:t>
                              </m:r>
                            </m:sub>
                          </m:sSub>
                        </m:den>
                      </m:f>
                    </m:oMath>
                  </m:oMathPara>
                </a14:m>
                <a:endParaRPr lang="en-US" dirty="0"/>
              </a:p>
              <a:p>
                <a:endParaRPr lang="en-US" dirty="0" smtClean="0"/>
              </a:p>
              <a:p>
                <a:endParaRPr lang="en-US" dirty="0"/>
              </a:p>
              <a:p>
                <a:endParaRPr lang="el-GR" dirty="0" smtClean="0"/>
              </a:p>
              <a:p>
                <a:endParaRPr lang="el-GR" u="sng" dirty="0"/>
              </a:p>
              <a:p>
                <a:pPr marL="0" indent="0">
                  <a:buNone/>
                </a:pPr>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741" t="-2022"/>
                </a:stretch>
              </a:blipFill>
            </p:spPr>
            <p:txBody>
              <a:bodyPr/>
              <a:lstStyle/>
              <a:p>
                <a:r>
                  <a:rPr lang="en-US">
                    <a:noFill/>
                  </a:rPr>
                  <a:t> </a:t>
                </a:r>
              </a:p>
            </p:txBody>
          </p:sp>
        </mc:Fallback>
      </mc:AlternateContent>
    </p:spTree>
    <p:extLst>
      <p:ext uri="{BB962C8B-B14F-4D97-AF65-F5344CB8AC3E}">
        <p14:creationId xmlns:p14="http://schemas.microsoft.com/office/powerpoint/2010/main" val="2541996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διαφορική εξίσωση της κατανομής της θερμοκρασίας </a:t>
            </a:r>
            <a:r>
              <a:rPr lang="en-US" b="1" dirty="0" smtClean="0"/>
              <a:t>(</a:t>
            </a:r>
            <a:r>
              <a:rPr lang="el-GR" b="1" dirty="0" smtClean="0"/>
              <a:t>8</a:t>
            </a:r>
            <a:r>
              <a:rPr lang="en-US" b="1" dirty="0" smtClean="0"/>
              <a:t>)</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55000" lnSpcReduction="20000"/>
              </a:bodyPr>
              <a:lstStyle/>
              <a:p>
                <a:pPr marL="0" indent="0">
                  <a:buNone/>
                </a:pPr>
                <a:r>
                  <a:rPr lang="el-GR" b="1" dirty="0"/>
                  <a:t>Κατανομή της θερμοκρασίας σε ράβδο</a:t>
                </a:r>
                <a:r>
                  <a:rPr lang="en-US" b="1" dirty="0"/>
                  <a:t> </a:t>
                </a:r>
                <a:r>
                  <a:rPr lang="en-US" b="1" dirty="0" smtClean="0"/>
                  <a:t>(</a:t>
                </a:r>
                <a:r>
                  <a:rPr lang="el-GR" b="1" dirty="0" smtClean="0"/>
                  <a:t>8</a:t>
                </a:r>
                <a:r>
                  <a:rPr lang="en-US" b="1" dirty="0" smtClean="0"/>
                  <a:t>)</a:t>
                </a:r>
                <a:endParaRPr lang="el-GR" b="1" dirty="0" smtClean="0"/>
              </a:p>
              <a:p>
                <a:endParaRPr lang="el-GR" u="sng" dirty="0"/>
              </a:p>
              <a:p>
                <a:r>
                  <a:rPr lang="el-GR" dirty="0"/>
                  <a:t>Ανάλογες σχέσεις προκύπτουν στην περίπτωση της αγωγής της θερμότητας κατά μήκος μιας ακτίνας ομοαξονικών κυλίνδρων</a:t>
                </a:r>
                <a:r>
                  <a:rPr lang="el-GR" dirty="0" smtClean="0"/>
                  <a:t>.</a:t>
                </a:r>
              </a:p>
              <a:p>
                <a:endParaRPr lang="el-GR" u="sng" dirty="0"/>
              </a:p>
              <a:p>
                <a:r>
                  <a:rPr lang="el-GR" dirty="0"/>
                  <a:t>Η </a:t>
                </a:r>
                <a:r>
                  <a:rPr lang="el-GR" dirty="0" smtClean="0"/>
                  <a:t>αντίστοιχος </a:t>
                </a:r>
                <a:r>
                  <a:rPr lang="el-GR" dirty="0"/>
                  <a:t>διαφορική εξίσωση σε κυλινδρικές συντεταγμένες παίρνει την </a:t>
                </a:r>
                <a:r>
                  <a:rPr lang="el-GR" dirty="0" smtClean="0"/>
                  <a:t>μορφή </a:t>
                </a:r>
              </a:p>
              <a:p>
                <a:endParaRPr lang="el-GR" dirty="0" smtClean="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𝑢</m:t>
                          </m:r>
                        </m:num>
                        <m:den>
                          <m:r>
                            <a:rPr lang="en-US">
                              <a:latin typeface="Cambria Math" panose="02040503050406030204" pitchFamily="18" charset="0"/>
                            </a:rPr>
                            <m:t>𝜕</m:t>
                          </m:r>
                          <m:r>
                            <a:rPr lang="en-US" i="1">
                              <a:latin typeface="Cambria Math" panose="02040503050406030204" pitchFamily="18" charset="0"/>
                            </a:rPr>
                            <m:t>𝑡</m:t>
                          </m:r>
                        </m:den>
                      </m:f>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𝛼</m:t>
                          </m:r>
                        </m:e>
                        <m:sup>
                          <m:r>
                            <a:rPr lang="en-US">
                              <a:latin typeface="Cambria Math" panose="02040503050406030204" pitchFamily="18" charset="0"/>
                            </a:rPr>
                            <m:t>2</m:t>
                          </m:r>
                        </m:sup>
                      </m:sSup>
                      <m:f>
                        <m:fPr>
                          <m:ctrlPr>
                            <a:rPr lang="en-US" i="1">
                              <a:latin typeface="Cambria Math" panose="02040503050406030204" pitchFamily="18" charset="0"/>
                            </a:rPr>
                          </m:ctrlPr>
                        </m:fPr>
                        <m:num>
                          <m:r>
                            <a:rPr lang="en-US">
                              <a:latin typeface="Cambria Math" panose="02040503050406030204" pitchFamily="18" charset="0"/>
                            </a:rPr>
                            <m:t>1</m:t>
                          </m:r>
                        </m:num>
                        <m:den>
                          <m:r>
                            <a:rPr lang="en-US" i="1">
                              <a:latin typeface="Cambria Math" panose="02040503050406030204" pitchFamily="18" charset="0"/>
                            </a:rPr>
                            <m:t>𝑟</m:t>
                          </m:r>
                        </m:den>
                      </m:f>
                      <m:f>
                        <m:fPr>
                          <m:ctrlPr>
                            <a:rPr lang="en-US" i="1">
                              <a:latin typeface="Cambria Math" panose="02040503050406030204" pitchFamily="18" charset="0"/>
                            </a:rPr>
                          </m:ctrlPr>
                        </m:fPr>
                        <m:num>
                          <m:r>
                            <a:rPr lang="en-US">
                              <a:latin typeface="Cambria Math" panose="02040503050406030204" pitchFamily="18" charset="0"/>
                            </a:rPr>
                            <m:t>𝜕</m:t>
                          </m:r>
                        </m:num>
                        <m:den>
                          <m:r>
                            <a:rPr lang="en-US">
                              <a:latin typeface="Cambria Math" panose="02040503050406030204" pitchFamily="18" charset="0"/>
                            </a:rPr>
                            <m:t>𝜕</m:t>
                          </m:r>
                          <m:r>
                            <a:rPr lang="en-US" i="1">
                              <a:latin typeface="Cambria Math" panose="02040503050406030204" pitchFamily="18" charset="0"/>
                            </a:rPr>
                            <m:t>𝑟</m:t>
                          </m:r>
                        </m:den>
                      </m:f>
                      <m:d>
                        <m:dPr>
                          <m:ctrlPr>
                            <a:rPr lang="en-US" i="1">
                              <a:latin typeface="Cambria Math" panose="02040503050406030204" pitchFamily="18" charset="0"/>
                            </a:rPr>
                          </m:ctrlPr>
                        </m:dPr>
                        <m:e>
                          <m:r>
                            <a:rPr lang="en-US" i="1">
                              <a:latin typeface="Cambria Math" panose="02040503050406030204" pitchFamily="18" charset="0"/>
                            </a:rPr>
                            <m:t>𝑟</m:t>
                          </m:r>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𝑢</m:t>
                              </m:r>
                            </m:num>
                            <m:den>
                              <m:r>
                                <a:rPr lang="en-US">
                                  <a:latin typeface="Cambria Math" panose="02040503050406030204" pitchFamily="18" charset="0"/>
                                </a:rPr>
                                <m:t>𝜕</m:t>
                              </m:r>
                              <m:r>
                                <a:rPr lang="en-US" i="1">
                                  <a:latin typeface="Cambria Math" panose="02040503050406030204" pitchFamily="18" charset="0"/>
                                </a:rPr>
                                <m:t>𝑟</m:t>
                              </m:r>
                            </m:den>
                          </m:f>
                        </m:e>
                      </m:d>
                    </m:oMath>
                  </m:oMathPara>
                </a14:m>
                <a:endParaRPr lang="en-US" dirty="0"/>
              </a:p>
              <a:p>
                <a:endParaRPr lang="el-GR" dirty="0" smtClean="0"/>
              </a:p>
              <a:p>
                <a:r>
                  <a:rPr lang="el-GR" dirty="0" smtClean="0"/>
                  <a:t>Όταν </a:t>
                </a:r>
                <a:r>
                  <a:rPr lang="el-GR" dirty="0"/>
                  <a:t>η παροχή θερμότητας μεταξύ των κυλινδρικών επιφανειών είναι </a:t>
                </a:r>
                <a:r>
                  <a:rPr lang="el-GR" dirty="0" smtClean="0"/>
                  <a:t>σταθερή, τότε </a:t>
                </a:r>
              </a:p>
              <a:p>
                <a:endParaRPr lang="el-GR" dirty="0" smtClean="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𝑑𝑄</m:t>
                          </m:r>
                        </m:num>
                        <m:den>
                          <m:r>
                            <a:rPr lang="en-US" i="1">
                              <a:latin typeface="Cambria Math" panose="02040503050406030204" pitchFamily="18" charset="0"/>
                            </a:rPr>
                            <m:t>𝑑𝑡</m:t>
                          </m:r>
                        </m:den>
                      </m:f>
                      <m:r>
                        <a:rPr lang="en-US">
                          <a:latin typeface="Cambria Math" panose="02040503050406030204" pitchFamily="18" charset="0"/>
                        </a:rPr>
                        <m:t>=−</m:t>
                      </m:r>
                      <m:r>
                        <a:rPr lang="en-US" i="1">
                          <a:latin typeface="Cambria Math" panose="02040503050406030204" pitchFamily="18" charset="0"/>
                        </a:rPr>
                        <m:t>𝑘</m:t>
                      </m:r>
                      <m:r>
                        <a:rPr lang="en-US">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𝑟𝐿</m:t>
                      </m:r>
                      <m:f>
                        <m:fPr>
                          <m:ctrlPr>
                            <a:rPr lang="en-US" i="1">
                              <a:latin typeface="Cambria Math" panose="02040503050406030204" pitchFamily="18" charset="0"/>
                            </a:rPr>
                          </m:ctrlPr>
                        </m:fPr>
                        <m:num>
                          <m:r>
                            <a:rPr lang="en-US" i="1">
                              <a:latin typeface="Cambria Math" panose="02040503050406030204" pitchFamily="18" charset="0"/>
                            </a:rPr>
                            <m:t>𝑑𝑢</m:t>
                          </m:r>
                        </m:num>
                        <m:den>
                          <m:r>
                            <a:rPr lang="en-US" i="1">
                              <a:latin typeface="Cambria Math" panose="02040503050406030204" pitchFamily="18" charset="0"/>
                            </a:rPr>
                            <m:t>𝑑𝑟</m:t>
                          </m:r>
                        </m:den>
                      </m:f>
                    </m:oMath>
                  </m:oMathPara>
                </a14:m>
                <a:endParaRPr lang="en-US" dirty="0"/>
              </a:p>
              <a:p>
                <a:endParaRPr lang="el-GR" u="sng" dirty="0"/>
              </a:p>
              <a:p>
                <a:pPr marL="0" indent="0">
                  <a:buNone/>
                </a:pPr>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593" t="-1887"/>
                </a:stretch>
              </a:blipFill>
            </p:spPr>
            <p:txBody>
              <a:bodyPr/>
              <a:lstStyle/>
              <a:p>
                <a:r>
                  <a:rPr lang="en-US">
                    <a:noFill/>
                  </a:rPr>
                  <a:t> </a:t>
                </a:r>
              </a:p>
            </p:txBody>
          </p:sp>
        </mc:Fallback>
      </mc:AlternateContent>
    </p:spTree>
    <p:extLst>
      <p:ext uri="{BB962C8B-B14F-4D97-AF65-F5344CB8AC3E}">
        <p14:creationId xmlns:p14="http://schemas.microsoft.com/office/powerpoint/2010/main" val="3591880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διαφορική εξίσωση της κατανομής της θερμοκρασίας </a:t>
            </a:r>
            <a:r>
              <a:rPr lang="en-US" b="1" dirty="0" smtClean="0"/>
              <a:t>(</a:t>
            </a:r>
            <a:r>
              <a:rPr lang="el-GR" b="1" dirty="0" smtClean="0"/>
              <a:t>9</a:t>
            </a:r>
            <a:r>
              <a:rPr lang="en-US" b="1" dirty="0" smtClean="0"/>
              <a:t>)</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70000" lnSpcReduction="20000"/>
              </a:bodyPr>
              <a:lstStyle/>
              <a:p>
                <a:pPr marL="0" indent="0">
                  <a:buNone/>
                </a:pPr>
                <a:r>
                  <a:rPr lang="el-GR" b="1" dirty="0"/>
                  <a:t>Κατανομή της θερμοκρασίας σε ράβδο</a:t>
                </a:r>
                <a:r>
                  <a:rPr lang="en-US" b="1" dirty="0"/>
                  <a:t> </a:t>
                </a:r>
                <a:r>
                  <a:rPr lang="en-US" b="1" dirty="0" smtClean="0"/>
                  <a:t>(</a:t>
                </a:r>
                <a:r>
                  <a:rPr lang="el-GR" b="1" dirty="0" smtClean="0"/>
                  <a:t>9</a:t>
                </a:r>
                <a:r>
                  <a:rPr lang="en-US" b="1" dirty="0" smtClean="0"/>
                  <a:t>)</a:t>
                </a:r>
                <a:endParaRPr lang="el-GR" b="1" dirty="0" smtClean="0"/>
              </a:p>
              <a:p>
                <a:pPr marL="0" indent="0">
                  <a:buNone/>
                </a:pPr>
                <a:endParaRPr lang="el-GR" u="sng" dirty="0"/>
              </a:p>
              <a:p>
                <a:r>
                  <a:rPr lang="el-GR" dirty="0"/>
                  <a:t>Σ</a:t>
                </a:r>
                <a:r>
                  <a:rPr lang="el-GR" dirty="0" smtClean="0"/>
                  <a:t>την </a:t>
                </a:r>
                <a:r>
                  <a:rPr lang="el-GR" dirty="0"/>
                  <a:t>περίπτωση της αγωγής της θερμότητας μεταξύ </a:t>
                </a:r>
                <a:r>
                  <a:rPr lang="el-GR" dirty="0" smtClean="0"/>
                  <a:t>ομόκεντρων </a:t>
                </a:r>
                <a:r>
                  <a:rPr lang="el-GR" dirty="0"/>
                  <a:t>σφαιρικών επιφανειών  κατά μήκος μιας ακτίνας </a:t>
                </a:r>
                <a:endParaRPr lang="el-GR" dirty="0" smtClean="0"/>
              </a:p>
              <a:p>
                <a:endParaRPr lang="el-GR" dirty="0" smtClean="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𝑢</m:t>
                          </m:r>
                        </m:num>
                        <m:den>
                          <m:r>
                            <a:rPr lang="en-US">
                              <a:latin typeface="Cambria Math" panose="02040503050406030204" pitchFamily="18" charset="0"/>
                            </a:rPr>
                            <m:t>𝜕</m:t>
                          </m:r>
                          <m:r>
                            <a:rPr lang="en-US" i="1">
                              <a:latin typeface="Cambria Math" panose="02040503050406030204" pitchFamily="18" charset="0"/>
                            </a:rPr>
                            <m:t>𝑡</m:t>
                          </m:r>
                        </m:den>
                      </m:f>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𝛼</m:t>
                          </m:r>
                        </m:e>
                        <m:sup>
                          <m:r>
                            <a:rPr lang="en-US">
                              <a:latin typeface="Cambria Math" panose="02040503050406030204" pitchFamily="18" charset="0"/>
                            </a:rPr>
                            <m:t>2</m:t>
                          </m:r>
                        </m:sup>
                      </m:sSup>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a:latin typeface="Cambria Math" panose="02040503050406030204" pitchFamily="18" charset="0"/>
                                </a:rPr>
                                <m:t>2</m:t>
                              </m:r>
                            </m:sup>
                          </m:sSup>
                        </m:den>
                      </m:f>
                      <m:f>
                        <m:fPr>
                          <m:ctrlPr>
                            <a:rPr lang="en-US" i="1">
                              <a:latin typeface="Cambria Math" panose="02040503050406030204" pitchFamily="18" charset="0"/>
                            </a:rPr>
                          </m:ctrlPr>
                        </m:fPr>
                        <m:num>
                          <m:r>
                            <a:rPr lang="en-US">
                              <a:latin typeface="Cambria Math" panose="02040503050406030204" pitchFamily="18" charset="0"/>
                            </a:rPr>
                            <m:t>𝜕</m:t>
                          </m:r>
                        </m:num>
                        <m:den>
                          <m:r>
                            <a:rPr lang="en-US">
                              <a:latin typeface="Cambria Math" panose="02040503050406030204" pitchFamily="18" charset="0"/>
                            </a:rPr>
                            <m:t>𝜕</m:t>
                          </m:r>
                          <m:r>
                            <a:rPr lang="en-US" i="1">
                              <a:latin typeface="Cambria Math" panose="02040503050406030204" pitchFamily="18" charset="0"/>
                            </a:rPr>
                            <m:t>𝑟</m:t>
                          </m:r>
                        </m:den>
                      </m:f>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a:latin typeface="Cambria Math" panose="02040503050406030204" pitchFamily="18" charset="0"/>
                                </a:rPr>
                                <m:t>2</m:t>
                              </m:r>
                            </m:sup>
                          </m:sSup>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𝑢</m:t>
                              </m:r>
                            </m:num>
                            <m:den>
                              <m:r>
                                <a:rPr lang="en-US">
                                  <a:latin typeface="Cambria Math" panose="02040503050406030204" pitchFamily="18" charset="0"/>
                                </a:rPr>
                                <m:t>𝜕</m:t>
                              </m:r>
                              <m:r>
                                <a:rPr lang="en-US" i="1">
                                  <a:latin typeface="Cambria Math" panose="02040503050406030204" pitchFamily="18" charset="0"/>
                                </a:rPr>
                                <m:t>𝑟</m:t>
                              </m:r>
                            </m:den>
                          </m:f>
                        </m:e>
                      </m:d>
                    </m:oMath>
                  </m:oMathPara>
                </a14:m>
                <a:endParaRPr lang="el-GR" dirty="0" smtClean="0"/>
              </a:p>
              <a:p>
                <a:pPr marL="0" indent="0">
                  <a:buNone/>
                </a:pPr>
                <a:endParaRPr lang="el-GR" dirty="0" smtClean="0"/>
              </a:p>
              <a:p>
                <a:r>
                  <a:rPr lang="el-GR" dirty="0"/>
                  <a:t>Όταν η παροχή θερμότητας μεταξύ των σφαιρικών επιφανειών είναι </a:t>
                </a:r>
                <a:r>
                  <a:rPr lang="el-GR" dirty="0" smtClean="0"/>
                  <a:t>σταθερή, τότε</a:t>
                </a:r>
              </a:p>
              <a:p>
                <a:endParaRPr lang="el-GR" dirty="0" smtClean="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𝑑𝑄</m:t>
                          </m:r>
                        </m:num>
                        <m:den>
                          <m:r>
                            <a:rPr lang="en-US" i="1">
                              <a:latin typeface="Cambria Math" panose="02040503050406030204" pitchFamily="18" charset="0"/>
                            </a:rPr>
                            <m:t>𝑑𝑡</m:t>
                          </m:r>
                        </m:den>
                      </m:f>
                      <m:r>
                        <a:rPr lang="en-US">
                          <a:latin typeface="Cambria Math" panose="02040503050406030204" pitchFamily="18" charset="0"/>
                        </a:rPr>
                        <m:t>=−</m:t>
                      </m:r>
                      <m:r>
                        <a:rPr lang="en-US" i="1">
                          <a:latin typeface="Cambria Math" panose="02040503050406030204" pitchFamily="18" charset="0"/>
                        </a:rPr>
                        <m:t>𝑘</m:t>
                      </m:r>
                      <m:r>
                        <a:rPr lang="en-US">
                          <a:latin typeface="Cambria Math" panose="02040503050406030204" pitchFamily="18" charset="0"/>
                        </a:rPr>
                        <m:t>4</m:t>
                      </m:r>
                      <m:r>
                        <a:rPr lang="en-US" i="1">
                          <a:latin typeface="Cambria Math" panose="02040503050406030204" pitchFamily="18" charset="0"/>
                        </a:rPr>
                        <m:t>𝜋</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a:latin typeface="Cambria Math" panose="02040503050406030204" pitchFamily="18" charset="0"/>
                            </a:rPr>
                            <m:t>2</m:t>
                          </m:r>
                        </m:sup>
                      </m:sSup>
                      <m:f>
                        <m:fPr>
                          <m:ctrlPr>
                            <a:rPr lang="en-US" i="1">
                              <a:latin typeface="Cambria Math" panose="02040503050406030204" pitchFamily="18" charset="0"/>
                            </a:rPr>
                          </m:ctrlPr>
                        </m:fPr>
                        <m:num>
                          <m:r>
                            <a:rPr lang="en-US" i="1">
                              <a:latin typeface="Cambria Math" panose="02040503050406030204" pitchFamily="18" charset="0"/>
                            </a:rPr>
                            <m:t>𝑑𝑢</m:t>
                          </m:r>
                        </m:num>
                        <m:den>
                          <m:r>
                            <a:rPr lang="en-US" i="1">
                              <a:latin typeface="Cambria Math" panose="02040503050406030204" pitchFamily="18" charset="0"/>
                            </a:rPr>
                            <m:t>𝑑𝑟</m:t>
                          </m:r>
                        </m:den>
                      </m:f>
                    </m:oMath>
                  </m:oMathPara>
                </a14:m>
                <a:endParaRPr lang="en-US" dirty="0"/>
              </a:p>
              <a:p>
                <a:endParaRPr lang="el-GR" dirty="0" smtClean="0"/>
              </a:p>
              <a:p>
                <a:pPr marL="0" indent="0">
                  <a:buNone/>
                </a:pPr>
                <a:endParaRPr lang="el-GR" dirty="0"/>
              </a:p>
              <a:p>
                <a:endParaRPr lang="el-GR" dirty="0"/>
              </a:p>
              <a:p>
                <a:endParaRPr lang="en-US" dirty="0"/>
              </a:p>
              <a:p>
                <a:endParaRPr lang="el-GR" u="sng" dirty="0"/>
              </a:p>
              <a:p>
                <a:pPr marL="0" indent="0">
                  <a:buNone/>
                </a:pPr>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2291"/>
                </a:stretch>
              </a:blipFill>
            </p:spPr>
            <p:txBody>
              <a:bodyPr/>
              <a:lstStyle/>
              <a:p>
                <a:r>
                  <a:rPr lang="en-US">
                    <a:noFill/>
                  </a:rPr>
                  <a:t> </a:t>
                </a:r>
              </a:p>
            </p:txBody>
          </p:sp>
        </mc:Fallback>
      </mc:AlternateContent>
    </p:spTree>
    <p:extLst>
      <p:ext uri="{BB962C8B-B14F-4D97-AF65-F5344CB8AC3E}">
        <p14:creationId xmlns:p14="http://schemas.microsoft.com/office/powerpoint/2010/main" val="1976097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διαφορική εξίσωση της κατανομής της θερμοκρασίας </a:t>
            </a:r>
            <a:r>
              <a:rPr lang="en-US" b="1" dirty="0" smtClean="0"/>
              <a:t>(</a:t>
            </a:r>
            <a:r>
              <a:rPr lang="el-GR" b="1" dirty="0" smtClean="0"/>
              <a:t>10</a:t>
            </a:r>
            <a:r>
              <a:rPr lang="en-US" b="1" dirty="0" smtClean="0"/>
              <a:t>)</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55000" lnSpcReduction="20000"/>
              </a:bodyPr>
              <a:lstStyle/>
              <a:p>
                <a:pPr marL="0" indent="0">
                  <a:buNone/>
                </a:pPr>
                <a:r>
                  <a:rPr lang="el-GR" b="1" dirty="0" smtClean="0"/>
                  <a:t>Κατανομή της θερμοκρασίας σε επίπεδο επιφάνεια</a:t>
                </a:r>
              </a:p>
              <a:p>
                <a:pPr marL="0" indent="0">
                  <a:buNone/>
                </a:pPr>
                <a:endParaRPr lang="el-GR" u="sng" dirty="0"/>
              </a:p>
              <a:p>
                <a:r>
                  <a:rPr lang="el-GR" dirty="0"/>
                  <a:t>Θα εξαγάγουμε σε καρτεσιανές συντεταγμένες την διαφορική εξίσωση, η οποία περιγράφει την κατανομή της θερμοκρασίας συναρτήσει του χρόνου σε επίπεδο επιφάνεια. Η επιφάνεια κείται επί του επιπέδου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=0</m:t>
                    </m:r>
                  </m:oMath>
                </a14:m>
                <a:r>
                  <a:rPr lang="el-GR" dirty="0" smtClean="0"/>
                  <a:t> </a:t>
                </a:r>
                <a:r>
                  <a:rPr lang="el-GR" dirty="0"/>
                  <a:t>και θεωρείται θερμικά </a:t>
                </a:r>
                <a:r>
                  <a:rPr lang="el-GR" dirty="0" smtClean="0"/>
                  <a:t>ισότροπος</a:t>
                </a:r>
                <a:r>
                  <a:rPr lang="en-US" dirty="0" smtClean="0"/>
                  <a:t>.</a:t>
                </a:r>
              </a:p>
              <a:p>
                <a:r>
                  <a:rPr lang="el-GR" dirty="0"/>
                  <a:t>Θεωρούμε στοιχειώδες παραλληλεπίπεδο στη θέση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a14:m>
                <a:r>
                  <a:rPr lang="el-GR" dirty="0"/>
                  <a:t>, οι έδρες του οποίου είναι παράλληλες προς τα συντεταγμένα επίπεδα. </a:t>
                </a:r>
                <a:endParaRPr lang="en-US" dirty="0" smtClean="0"/>
              </a:p>
              <a:p>
                <a:r>
                  <a:rPr lang="el-GR" dirty="0" smtClean="0"/>
                  <a:t>Έστω   </a:t>
                </a:r>
                <a:r>
                  <a:rPr lang="el-GR" dirty="0"/>
                  <a:t>η θερμοκρασία του σημείου </a:t>
                </a:r>
                <a:r>
                  <a:rPr lang="en-US" dirty="0" smtClean="0"/>
                  <a:t>P</a:t>
                </a:r>
                <a:r>
                  <a:rPr lang="el-GR" dirty="0" smtClean="0"/>
                  <a:t>. </a:t>
                </a:r>
                <a:r>
                  <a:rPr lang="el-GR" dirty="0"/>
                  <a:t>Στην θέση αυτή το ποσό της θερμότητας που άγεται κατά μήκος του </a:t>
                </a:r>
                <a:r>
                  <a:rPr lang="el-GR" dirty="0" err="1"/>
                  <a:t>άξονος</a:t>
                </a:r>
                <a:r>
                  <a:rPr lang="el-GR" dirty="0"/>
                  <a:t>  </a:t>
                </a:r>
                <a:r>
                  <a:rPr lang="en-US" dirty="0" smtClean="0"/>
                  <a:t>x </a:t>
                </a:r>
                <a:r>
                  <a:rPr lang="el-GR" dirty="0" smtClean="0"/>
                  <a:t>μέσω </a:t>
                </a:r>
                <a:r>
                  <a:rPr lang="el-GR" dirty="0"/>
                  <a:t>μιας </a:t>
                </a:r>
                <a:r>
                  <a:rPr lang="el-GR" dirty="0" smtClean="0"/>
                  <a:t>εγκάρσιας </a:t>
                </a:r>
                <a:r>
                  <a:rPr lang="el-GR" dirty="0"/>
                  <a:t>τομής </a:t>
                </a:r>
                <a:r>
                  <a:rPr lang="el-GR" dirty="0" smtClean="0"/>
                  <a:t>εμβαδού</a:t>
                </a:r>
                <a:r>
                  <a:rPr lang="en-US" dirty="0" smtClean="0"/>
                  <a:t> </a:t>
                </a:r>
                <a:r>
                  <a:rPr lang="en-US" dirty="0" err="1" smtClean="0"/>
                  <a:t>dS</a:t>
                </a:r>
                <a:r>
                  <a:rPr lang="en-US" dirty="0" smtClean="0"/>
                  <a:t> </a:t>
                </a:r>
                <a:r>
                  <a:rPr lang="el-GR" dirty="0" smtClean="0"/>
                  <a:t>από </a:t>
                </a:r>
                <a:r>
                  <a:rPr lang="el-GR" dirty="0"/>
                  <a:t>την θερμότερη περιοχή προς την ψυχρότερη, ανά μονάδα επιφανείας και ανά μονάδα χρόνου ισούται </a:t>
                </a:r>
                <a:r>
                  <a:rPr lang="el-GR" dirty="0" smtClean="0"/>
                  <a:t>με</a:t>
                </a:r>
              </a:p>
              <a:p>
                <a:endParaRPr lang="el-GR" dirty="0" smtClean="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1</m:t>
                          </m:r>
                        </m:num>
                        <m:den>
                          <m:r>
                            <a:rPr lang="en-US" i="1">
                              <a:latin typeface="Cambria Math" panose="02040503050406030204" pitchFamily="18" charset="0"/>
                            </a:rPr>
                            <m:t>𝑑𝑆</m:t>
                          </m:r>
                        </m:den>
                      </m:f>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𝑥</m:t>
                              </m:r>
                            </m:sub>
                          </m:sSub>
                        </m:num>
                        <m:den>
                          <m:r>
                            <a:rPr lang="en-US" i="1">
                              <a:latin typeface="Cambria Math" panose="02040503050406030204" pitchFamily="18" charset="0"/>
                            </a:rPr>
                            <m:t>𝑑𝑡</m:t>
                          </m:r>
                        </m:den>
                      </m:f>
                      <m:r>
                        <a:rPr lang="en-US">
                          <a:latin typeface="Cambria Math" panose="02040503050406030204" pitchFamily="18" charset="0"/>
                        </a:rPr>
                        <m:t>=−</m:t>
                      </m:r>
                      <m:r>
                        <a:rPr lang="en-US" i="1">
                          <a:latin typeface="Cambria Math" panose="02040503050406030204" pitchFamily="18" charset="0"/>
                        </a:rPr>
                        <m:t>𝑘</m:t>
                      </m:r>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𝑢</m:t>
                          </m:r>
                        </m:num>
                        <m:den>
                          <m:r>
                            <a:rPr lang="en-US">
                              <a:latin typeface="Cambria Math" panose="02040503050406030204" pitchFamily="18" charset="0"/>
                            </a:rPr>
                            <m:t>𝜕</m:t>
                          </m:r>
                          <m:r>
                            <a:rPr lang="en-US" i="1">
                              <a:latin typeface="Cambria Math" panose="02040503050406030204" pitchFamily="18" charset="0"/>
                            </a:rPr>
                            <m:t>𝑥</m:t>
                          </m:r>
                        </m:den>
                      </m:f>
                    </m:oMath>
                  </m:oMathPara>
                </a14:m>
                <a:endParaRPr lang="el-GR" dirty="0" smtClean="0"/>
              </a:p>
              <a:p>
                <a:pPr marL="0" indent="0">
                  <a:buNone/>
                </a:pPr>
                <a:endParaRPr lang="el-GR" dirty="0" smtClean="0"/>
              </a:p>
              <a:p>
                <a:pPr marL="0" indent="0">
                  <a:buNone/>
                </a:pPr>
                <a:r>
                  <a:rPr lang="el-GR" dirty="0"/>
                  <a:t>ό</a:t>
                </a:r>
                <a:r>
                  <a:rPr lang="el-GR" dirty="0" smtClean="0"/>
                  <a:t>που</a:t>
                </a:r>
                <a:r>
                  <a:rPr lang="en-US" dirty="0" smtClean="0"/>
                  <a:t> k </a:t>
                </a:r>
                <a:r>
                  <a:rPr lang="el-GR" dirty="0" smtClean="0"/>
                  <a:t>είναι </a:t>
                </a:r>
                <a:r>
                  <a:rPr lang="el-GR" dirty="0"/>
                  <a:t>ο συντελεστής θερμικής αγωγιμότητας του υλικού.</a:t>
                </a:r>
                <a:endParaRPr lang="en-US" dirty="0"/>
              </a:p>
              <a:p>
                <a:endParaRPr lang="el-GR" dirty="0" smtClean="0"/>
              </a:p>
              <a:p>
                <a:endParaRPr lang="en-US" dirty="0" smtClean="0"/>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593" t="-1887" r="-889"/>
                </a:stretch>
              </a:blipFill>
            </p:spPr>
            <p:txBody>
              <a:bodyPr/>
              <a:lstStyle/>
              <a:p>
                <a:r>
                  <a:rPr lang="en-US">
                    <a:noFill/>
                  </a:rPr>
                  <a:t> </a:t>
                </a:r>
              </a:p>
            </p:txBody>
          </p:sp>
        </mc:Fallback>
      </mc:AlternateContent>
    </p:spTree>
    <p:extLst>
      <p:ext uri="{BB962C8B-B14F-4D97-AF65-F5344CB8AC3E}">
        <p14:creationId xmlns:p14="http://schemas.microsoft.com/office/powerpoint/2010/main" val="4170338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διαφορική εξίσωση της κατανομής της θερμοκρασίας </a:t>
            </a:r>
            <a:r>
              <a:rPr lang="en-US" b="1" dirty="0"/>
              <a:t>(</a:t>
            </a:r>
            <a:r>
              <a:rPr lang="el-GR" b="1" dirty="0" smtClean="0"/>
              <a:t>11</a:t>
            </a:r>
            <a:r>
              <a:rPr lang="en-US" b="1" dirty="0" smtClean="0"/>
              <a:t>)</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55000" lnSpcReduction="20000"/>
              </a:bodyPr>
              <a:lstStyle/>
              <a:p>
                <a:pPr marL="0" indent="0">
                  <a:buNone/>
                </a:pPr>
                <a:r>
                  <a:rPr lang="el-GR" b="1" dirty="0"/>
                  <a:t>Κατανομή της θερμοκρασίας σε επίπεδο </a:t>
                </a:r>
                <a:r>
                  <a:rPr lang="el-GR" b="1" dirty="0" smtClean="0"/>
                  <a:t>επιφάνεια (2)</a:t>
                </a:r>
              </a:p>
              <a:p>
                <a:pPr marL="0" indent="0">
                  <a:buNone/>
                </a:pPr>
                <a:endParaRPr lang="el-GR" u="sng" dirty="0"/>
              </a:p>
              <a:p>
                <a:r>
                  <a:rPr lang="el-GR" dirty="0" smtClean="0"/>
                  <a:t>Το </a:t>
                </a:r>
                <a:r>
                  <a:rPr lang="el-GR" dirty="0"/>
                  <a:t>ποσό της θερμότητας που διέρχεται στη </a:t>
                </a:r>
                <a:r>
                  <a:rPr lang="el-GR" dirty="0" smtClean="0"/>
                  <a:t>θέση </a:t>
                </a:r>
                <a:r>
                  <a:rPr lang="en-US" dirty="0" smtClean="0"/>
                  <a:t>P </a:t>
                </a:r>
                <a:r>
                  <a:rPr lang="el-GR" dirty="0" smtClean="0"/>
                  <a:t>μέσω </a:t>
                </a:r>
                <a:r>
                  <a:rPr lang="el-GR" dirty="0"/>
                  <a:t>της </a:t>
                </a:r>
                <a:r>
                  <a:rPr lang="el-GR" dirty="0" smtClean="0"/>
                  <a:t>εγκάρσιας </a:t>
                </a:r>
                <a:r>
                  <a:rPr lang="el-GR" dirty="0"/>
                  <a:t>διατομής σε χρόνο </a:t>
                </a:r>
                <a:r>
                  <a:rPr lang="en-US" dirty="0" err="1" smtClean="0"/>
                  <a:t>dt</a:t>
                </a:r>
                <a:r>
                  <a:rPr lang="el-GR" dirty="0" smtClean="0"/>
                  <a:t> </a:t>
                </a:r>
                <a:r>
                  <a:rPr lang="el-GR" dirty="0"/>
                  <a:t>είναι ίσο </a:t>
                </a:r>
                <a:r>
                  <a:rPr lang="el-GR" dirty="0" smtClean="0"/>
                  <a:t>με</a:t>
                </a:r>
                <a:r>
                  <a:rPr lang="en-US" dirty="0" smtClean="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𝑥</m:t>
                          </m:r>
                        </m:sub>
                      </m:sSub>
                      <m:r>
                        <a:rPr lang="en-US">
                          <a:latin typeface="Cambria Math" panose="02040503050406030204" pitchFamily="18" charset="0"/>
                        </a:rPr>
                        <m:t>=−</m:t>
                      </m:r>
                      <m:r>
                        <a:rPr lang="en-US" i="1">
                          <a:latin typeface="Cambria Math" panose="02040503050406030204" pitchFamily="18" charset="0"/>
                        </a:rPr>
                        <m:t>𝑘</m:t>
                      </m:r>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𝑢</m:t>
                          </m:r>
                        </m:num>
                        <m:den>
                          <m:r>
                            <a:rPr lang="en-US">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𝑑𝑆𝑑𝑡</m:t>
                      </m:r>
                    </m:oMath>
                  </m:oMathPara>
                </a14:m>
                <a:endParaRPr lang="en-US" dirty="0" smtClean="0"/>
              </a:p>
              <a:p>
                <a:r>
                  <a:rPr lang="el-GR" dirty="0"/>
                  <a:t>Στην </a:t>
                </a:r>
                <a:r>
                  <a:rPr lang="el-GR" dirty="0" smtClean="0"/>
                  <a:t>θέση</a:t>
                </a:r>
                <a:r>
                  <a:rPr lang="en-US" dirty="0" smtClean="0"/>
                  <a:t> </a:t>
                </a:r>
                <a:r>
                  <a:rPr lang="en-US" dirty="0" err="1" smtClean="0"/>
                  <a:t>x+dx</a:t>
                </a:r>
                <a:r>
                  <a:rPr lang="en-US" dirty="0" smtClean="0"/>
                  <a:t> </a:t>
                </a:r>
                <a:r>
                  <a:rPr lang="el-GR" dirty="0" smtClean="0"/>
                  <a:t>το </a:t>
                </a:r>
                <a:r>
                  <a:rPr lang="el-GR" dirty="0"/>
                  <a:t>αντίστοιχο ποσό που διέρχεται μέσω της </a:t>
                </a:r>
                <a:r>
                  <a:rPr lang="el-GR" dirty="0" smtClean="0"/>
                  <a:t>εγκάρσιας </a:t>
                </a:r>
                <a:r>
                  <a:rPr lang="el-GR" dirty="0"/>
                  <a:t>διατομής σε χρόνο </a:t>
                </a:r>
                <a:r>
                  <a:rPr lang="en-US" dirty="0" err="1" smtClean="0"/>
                  <a:t>dt</a:t>
                </a:r>
                <a:r>
                  <a:rPr lang="el-GR" dirty="0" smtClean="0"/>
                  <a:t> είναι</a:t>
                </a:r>
                <a:endParaRPr lang="en-US" dirty="0" smtClean="0"/>
              </a:p>
              <a:p>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𝑑𝑥</m:t>
                          </m:r>
                        </m:sub>
                      </m:sSub>
                      <m:r>
                        <a:rPr lang="en-US">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𝑥</m:t>
                          </m:r>
                        </m:sub>
                      </m:sSub>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m:t>
                          </m:r>
                          <m:r>
                            <m:rPr>
                              <m:nor/>
                            </m:rP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𝑥</m:t>
                              </m:r>
                            </m:sub>
                          </m:sSub>
                          <m:r>
                            <m:rPr>
                              <m:nor/>
                            </m:rPr>
                            <a:rPr lang="en-US" i="1">
                              <a:latin typeface="Cambria Math" panose="02040503050406030204" pitchFamily="18" charset="0"/>
                            </a:rPr>
                            <m:t>)</m:t>
                          </m:r>
                        </m:num>
                        <m:den>
                          <m:r>
                            <a:rPr lang="en-US">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𝑑𝑥</m:t>
                      </m:r>
                      <m:r>
                        <a:rPr lang="en-US">
                          <a:latin typeface="Cambria Math" panose="02040503050406030204" pitchFamily="18" charset="0"/>
                        </a:rPr>
                        <m:t>=−</m:t>
                      </m:r>
                      <m:r>
                        <a:rPr lang="en-US" i="1">
                          <a:latin typeface="Cambria Math" panose="02040503050406030204" pitchFamily="18" charset="0"/>
                        </a:rPr>
                        <m:t>𝑘</m:t>
                      </m:r>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𝑢</m:t>
                          </m:r>
                        </m:num>
                        <m:den>
                          <m:r>
                            <a:rPr lang="en-US">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𝑑𝑆𝑑𝑡</m:t>
                      </m:r>
                      <m:r>
                        <a:rPr lang="en-US">
                          <a:latin typeface="Cambria Math" panose="02040503050406030204" pitchFamily="18" charset="0"/>
                        </a:rPr>
                        <m:t>−</m:t>
                      </m:r>
                      <m:r>
                        <a:rPr lang="en-US" i="1">
                          <a:latin typeface="Cambria Math" panose="02040503050406030204" pitchFamily="18" charset="0"/>
                        </a:rPr>
                        <m:t>𝑘</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den>
                      </m:f>
                      <m:r>
                        <a:rPr lang="en-US" i="1">
                          <a:latin typeface="Cambria Math" panose="02040503050406030204" pitchFamily="18" charset="0"/>
                        </a:rPr>
                        <m:t>𝑑𝑥𝑑𝑆𝑑𝑡</m:t>
                      </m:r>
                    </m:oMath>
                  </m:oMathPara>
                </a14:m>
                <a:endParaRPr lang="en-US" dirty="0" smtClean="0"/>
              </a:p>
              <a:p>
                <a:endParaRPr lang="en-US" dirty="0"/>
              </a:p>
              <a:p>
                <a:r>
                  <a:rPr lang="el-GR" dirty="0"/>
                  <a:t>Κατά συνέπεια, το ποσό της θερμότητας που παραμένει στην περιοχή μεταξύ </a:t>
                </a:r>
                <a:r>
                  <a:rPr lang="en-US" dirty="0" smtClean="0"/>
                  <a:t>x</a:t>
                </a:r>
                <a:r>
                  <a:rPr lang="el-GR" dirty="0" smtClean="0"/>
                  <a:t> </a:t>
                </a:r>
                <a:r>
                  <a:rPr lang="el-GR" dirty="0"/>
                  <a:t>και </a:t>
                </a:r>
                <a:r>
                  <a:rPr lang="el-GR" dirty="0" err="1" smtClean="0"/>
                  <a:t>x+d</a:t>
                </a:r>
                <a:r>
                  <a:rPr lang="en-US" dirty="0" smtClean="0"/>
                  <a:t>x</a:t>
                </a:r>
                <a:r>
                  <a:rPr lang="el-GR" dirty="0" smtClean="0"/>
                  <a:t>  </a:t>
                </a:r>
                <a:r>
                  <a:rPr lang="el-GR" dirty="0"/>
                  <a:t>είναι </a:t>
                </a:r>
                <a:endParaRPr lang="en-US" dirty="0" smtClean="0"/>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a:latin typeface="Cambria Math" panose="02040503050406030204" pitchFamily="18" charset="0"/>
                            </a:rPr>
                            <m:t>1</m:t>
                          </m:r>
                        </m:sub>
                      </m:sSub>
                      <m:r>
                        <a:rPr lang="en-US">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𝑥</m:t>
                          </m:r>
                        </m:sub>
                      </m:sSub>
                      <m:r>
                        <a:rPr lang="en-US">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𝑑𝑥</m:t>
                          </m:r>
                        </m:sub>
                      </m:sSub>
                    </m:oMath>
                  </m:oMathPara>
                </a14:m>
                <a:endParaRPr lang="en-US" dirty="0"/>
              </a:p>
              <a:p>
                <a:endParaRPr lang="en-US" dirty="0" smtClean="0"/>
              </a:p>
              <a:p>
                <a:endParaRPr lang="en-US" dirty="0"/>
              </a:p>
              <a:p>
                <a:endParaRPr lang="en-US" dirty="0" smtClean="0"/>
              </a:p>
              <a:p>
                <a:endParaRPr lang="el-GR" dirty="0"/>
              </a:p>
              <a:p>
                <a:pPr marL="0" indent="0">
                  <a:buNone/>
                </a:pPr>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593" t="-1887"/>
                </a:stretch>
              </a:blipFill>
            </p:spPr>
            <p:txBody>
              <a:bodyPr/>
              <a:lstStyle/>
              <a:p>
                <a:r>
                  <a:rPr lang="en-US">
                    <a:noFill/>
                  </a:rPr>
                  <a:t> </a:t>
                </a:r>
              </a:p>
            </p:txBody>
          </p:sp>
        </mc:Fallback>
      </mc:AlternateContent>
    </p:spTree>
    <p:extLst>
      <p:ext uri="{BB962C8B-B14F-4D97-AF65-F5344CB8AC3E}">
        <p14:creationId xmlns:p14="http://schemas.microsoft.com/office/powerpoint/2010/main" val="3079659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διαφορική εξίσωση της κατανομής της θερμοκρασίας </a:t>
            </a:r>
            <a:r>
              <a:rPr lang="en-US" b="1" dirty="0"/>
              <a:t>(</a:t>
            </a:r>
            <a:r>
              <a:rPr lang="el-GR" b="1" dirty="0" smtClean="0"/>
              <a:t>1</a:t>
            </a:r>
            <a:r>
              <a:rPr lang="en-US" b="1" dirty="0" smtClean="0"/>
              <a:t>2)</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62500" lnSpcReduction="20000"/>
              </a:bodyPr>
              <a:lstStyle/>
              <a:p>
                <a:pPr marL="0" indent="0">
                  <a:buNone/>
                </a:pPr>
                <a:r>
                  <a:rPr lang="el-GR" b="1" dirty="0" smtClean="0"/>
                  <a:t>Κατανομή της θερμοκρασίας σε επίπεδο επιφάνεια (</a:t>
                </a:r>
                <a:r>
                  <a:rPr lang="en-US" b="1" dirty="0" smtClean="0"/>
                  <a:t>3</a:t>
                </a:r>
                <a:r>
                  <a:rPr lang="el-GR" b="1" dirty="0" smtClean="0"/>
                  <a:t>)</a:t>
                </a:r>
                <a:endParaRPr lang="en-US" b="1" dirty="0" smtClean="0"/>
              </a:p>
              <a:p>
                <a:pPr marL="0" indent="0">
                  <a:buNone/>
                </a:pPr>
                <a:endParaRPr lang="en-US" dirty="0" smtClean="0"/>
              </a:p>
              <a:p>
                <a:r>
                  <a:rPr lang="el-GR" dirty="0"/>
                  <a:t>Α</a:t>
                </a:r>
                <a:r>
                  <a:rPr lang="el-GR" dirty="0" smtClean="0"/>
                  <a:t>ν </a:t>
                </a:r>
                <a:r>
                  <a:rPr lang="el-GR" dirty="0"/>
                  <a:t>το ποσό της θερμότητας που διέρχεται σε χρόνο </a:t>
                </a:r>
                <a:r>
                  <a:rPr lang="en-US" dirty="0" err="1" smtClean="0"/>
                  <a:t>dt</a:t>
                </a:r>
                <a:r>
                  <a:rPr lang="el-GR" dirty="0" smtClean="0"/>
                  <a:t> </a:t>
                </a:r>
                <a:r>
                  <a:rPr lang="el-GR" dirty="0"/>
                  <a:t>στη θέση </a:t>
                </a:r>
                <a:r>
                  <a:rPr lang="en-US" dirty="0" smtClean="0"/>
                  <a:t>P</a:t>
                </a:r>
                <a:r>
                  <a:rPr lang="el-GR" dirty="0" smtClean="0"/>
                  <a:t> </a:t>
                </a:r>
                <a:r>
                  <a:rPr lang="el-GR" dirty="0"/>
                  <a:t>μέσω επιφανείας καθέτου προς τον άξονα </a:t>
                </a:r>
                <a:r>
                  <a:rPr lang="en-US" dirty="0" smtClean="0"/>
                  <a:t>y</a:t>
                </a:r>
                <a:r>
                  <a:rPr lang="el-GR" dirty="0" smtClean="0"/>
                  <a:t> </a:t>
                </a:r>
                <a:r>
                  <a:rPr lang="el-GR" dirty="0"/>
                  <a:t>και με εμβαδόν </a:t>
                </a:r>
                <a:r>
                  <a:rPr lang="el-GR" dirty="0" smtClean="0"/>
                  <a:t>διατομής</a:t>
                </a:r>
                <a:r>
                  <a:rPr lang="en-US" dirty="0" smtClean="0"/>
                  <a:t> </a:t>
                </a:r>
                <a14:m>
                  <m:oMath xmlns:m="http://schemas.openxmlformats.org/officeDocument/2006/math">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a:latin typeface="Cambria Math" panose="02040503050406030204" pitchFamily="18" charset="0"/>
                          </a:rPr>
                          <m:t>′</m:t>
                        </m:r>
                      </m:sup>
                    </m:sSup>
                    <m:r>
                      <a:rPr lang="en-US">
                        <a:latin typeface="Cambria Math" panose="02040503050406030204" pitchFamily="18" charset="0"/>
                      </a:rPr>
                      <m:t>=</m:t>
                    </m:r>
                    <m:r>
                      <a:rPr lang="en-US" i="1">
                        <a:latin typeface="Cambria Math" panose="02040503050406030204" pitchFamily="18" charset="0"/>
                      </a:rPr>
                      <m:t>𝑑𝑥𝑑𝑧</m:t>
                    </m:r>
                  </m:oMath>
                </a14:m>
                <a:r>
                  <a:rPr lang="en-US" dirty="0" smtClean="0"/>
                  <a:t> </a:t>
                </a:r>
                <a:r>
                  <a:rPr lang="el-GR" dirty="0"/>
                  <a:t>είναι ίσο με </a:t>
                </a:r>
                <a:endParaRPr lang="en-US" dirty="0" smtClean="0"/>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𝑦</m:t>
                          </m:r>
                        </m:sub>
                      </m:sSub>
                      <m:r>
                        <a:rPr lang="en-US">
                          <a:latin typeface="Cambria Math" panose="02040503050406030204" pitchFamily="18" charset="0"/>
                        </a:rPr>
                        <m:t>=−</m:t>
                      </m:r>
                      <m:r>
                        <a:rPr lang="en-US" i="1">
                          <a:latin typeface="Cambria Math" panose="02040503050406030204" pitchFamily="18" charset="0"/>
                        </a:rPr>
                        <m:t>𝑘</m:t>
                      </m:r>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𝑢</m:t>
                          </m:r>
                        </m:num>
                        <m:den>
                          <m:r>
                            <a:rPr lang="en-US">
                              <a:latin typeface="Cambria Math" panose="02040503050406030204" pitchFamily="18" charset="0"/>
                            </a:rPr>
                            <m:t>𝜕</m:t>
                          </m:r>
                          <m:r>
                            <a:rPr lang="en-US" i="1">
                              <a:latin typeface="Cambria Math" panose="02040503050406030204" pitchFamily="18" charset="0"/>
                            </a:rPr>
                            <m:t>𝑦</m:t>
                          </m:r>
                        </m:den>
                      </m:f>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a:latin typeface="Cambria Math" panose="02040503050406030204" pitchFamily="18" charset="0"/>
                            </a:rPr>
                            <m:t>′</m:t>
                          </m:r>
                        </m:sup>
                      </m:sSup>
                      <m:r>
                        <a:rPr lang="en-US" i="1">
                          <a:latin typeface="Cambria Math" panose="02040503050406030204" pitchFamily="18" charset="0"/>
                        </a:rPr>
                        <m:t>𝑑𝑡</m:t>
                      </m:r>
                    </m:oMath>
                  </m:oMathPara>
                </a14:m>
                <a:endParaRPr lang="en-US" dirty="0" smtClean="0"/>
              </a:p>
              <a:p>
                <a:pPr marL="0" indent="0">
                  <a:buNone/>
                </a:pPr>
                <a:endParaRPr lang="en-US" dirty="0" smtClean="0"/>
              </a:p>
              <a:p>
                <a:r>
                  <a:rPr lang="en-US" dirty="0"/>
                  <a:t>T</a:t>
                </a:r>
                <a:r>
                  <a:rPr lang="el-GR" dirty="0" smtClean="0"/>
                  <a:t>ο </a:t>
                </a:r>
                <a:r>
                  <a:rPr lang="el-GR" dirty="0"/>
                  <a:t>αντίστοιχο ποσό που διέρχεται μέσω της </a:t>
                </a:r>
                <a:r>
                  <a:rPr lang="el-GR" dirty="0" smtClean="0"/>
                  <a:t>εγκάρσιας </a:t>
                </a:r>
                <a:r>
                  <a:rPr lang="el-GR" dirty="0"/>
                  <a:t>διατομής στην </a:t>
                </a:r>
                <a:r>
                  <a:rPr lang="el-GR" dirty="0" smtClean="0"/>
                  <a:t>θέση</a:t>
                </a:r>
                <a:r>
                  <a:rPr lang="en-US" dirty="0" smtClean="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𝑑𝑦</m:t>
                    </m:r>
                  </m:oMath>
                </a14:m>
                <a:r>
                  <a:rPr lang="el-GR" dirty="0" smtClean="0"/>
                  <a:t> </a:t>
                </a:r>
                <a:r>
                  <a:rPr lang="el-GR" dirty="0"/>
                  <a:t>σε </a:t>
                </a:r>
                <a:r>
                  <a:rPr lang="el-GR" dirty="0" smtClean="0"/>
                  <a:t>χρόνο</a:t>
                </a:r>
                <a:r>
                  <a:rPr lang="en-US" dirty="0" smtClean="0"/>
                  <a:t> </a:t>
                </a:r>
                <a:r>
                  <a:rPr lang="en-US" dirty="0" err="1" smtClean="0"/>
                  <a:t>dt</a:t>
                </a:r>
                <a:r>
                  <a:rPr lang="en-US" dirty="0" smtClean="0"/>
                  <a:t> </a:t>
                </a:r>
                <a:r>
                  <a:rPr lang="el-GR" dirty="0" smtClean="0"/>
                  <a:t>είναι </a:t>
                </a:r>
              </a:p>
              <a:p>
                <a:endParaRPr lang="el-GR"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𝑦</m:t>
                          </m:r>
                          <m:r>
                            <a:rPr lang="en-US">
                              <a:latin typeface="Cambria Math" panose="02040503050406030204" pitchFamily="18" charset="0"/>
                            </a:rPr>
                            <m:t>+</m:t>
                          </m:r>
                          <m:r>
                            <a:rPr lang="en-US" i="1">
                              <a:latin typeface="Cambria Math" panose="02040503050406030204" pitchFamily="18" charset="0"/>
                            </a:rPr>
                            <m:t>𝑑𝑦</m:t>
                          </m:r>
                        </m:sub>
                      </m:sSub>
                      <m:r>
                        <a:rPr lang="en-US">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𝑦</m:t>
                          </m:r>
                        </m:sub>
                      </m:sSub>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m:t>
                          </m:r>
                          <m:r>
                            <m:rPr>
                              <m:nor/>
                            </m:rP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𝑦</m:t>
                              </m:r>
                            </m:sub>
                          </m:sSub>
                          <m:r>
                            <m:rPr>
                              <m:nor/>
                            </m:rPr>
                            <a:rPr lang="en-US" i="1">
                              <a:latin typeface="Cambria Math" panose="02040503050406030204" pitchFamily="18" charset="0"/>
                            </a:rPr>
                            <m:t>)</m:t>
                          </m:r>
                        </m:num>
                        <m:den>
                          <m:r>
                            <a:rPr lang="en-US">
                              <a:latin typeface="Cambria Math" panose="02040503050406030204" pitchFamily="18" charset="0"/>
                            </a:rPr>
                            <m:t>𝜕</m:t>
                          </m:r>
                          <m:r>
                            <a:rPr lang="en-US" i="1">
                              <a:latin typeface="Cambria Math" panose="02040503050406030204" pitchFamily="18" charset="0"/>
                            </a:rPr>
                            <m:t>𝑦</m:t>
                          </m:r>
                        </m:den>
                      </m:f>
                      <m:r>
                        <a:rPr lang="en-US" i="1">
                          <a:latin typeface="Cambria Math" panose="02040503050406030204" pitchFamily="18" charset="0"/>
                        </a:rPr>
                        <m:t>𝑑𝑦</m:t>
                      </m:r>
                      <m:r>
                        <a:rPr lang="en-US">
                          <a:latin typeface="Cambria Math" panose="02040503050406030204" pitchFamily="18" charset="0"/>
                        </a:rPr>
                        <m:t>=−</m:t>
                      </m:r>
                      <m:r>
                        <a:rPr lang="en-US" i="1">
                          <a:latin typeface="Cambria Math" panose="02040503050406030204" pitchFamily="18" charset="0"/>
                        </a:rPr>
                        <m:t>𝑘</m:t>
                      </m:r>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𝑢</m:t>
                          </m:r>
                        </m:num>
                        <m:den>
                          <m:r>
                            <a:rPr lang="en-US">
                              <a:latin typeface="Cambria Math" panose="02040503050406030204" pitchFamily="18" charset="0"/>
                            </a:rPr>
                            <m:t>𝜕</m:t>
                          </m:r>
                          <m:r>
                            <a:rPr lang="en-US" i="1">
                              <a:latin typeface="Cambria Math" panose="02040503050406030204" pitchFamily="18" charset="0"/>
                            </a:rPr>
                            <m:t>𝑦</m:t>
                          </m:r>
                        </m:den>
                      </m:f>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a:latin typeface="Cambria Math" panose="02040503050406030204" pitchFamily="18" charset="0"/>
                            </a:rPr>
                            <m:t>′</m:t>
                          </m:r>
                        </m:sup>
                      </m:sSup>
                      <m:r>
                        <a:rPr lang="en-US" i="1">
                          <a:latin typeface="Cambria Math" panose="02040503050406030204" pitchFamily="18" charset="0"/>
                        </a:rPr>
                        <m:t>𝑑𝑡</m:t>
                      </m:r>
                      <m:r>
                        <a:rPr lang="en-US">
                          <a:latin typeface="Cambria Math" panose="02040503050406030204" pitchFamily="18" charset="0"/>
                        </a:rPr>
                        <m:t>−</m:t>
                      </m:r>
                      <m:r>
                        <a:rPr lang="en-US" i="1">
                          <a:latin typeface="Cambria Math" panose="02040503050406030204" pitchFamily="18" charset="0"/>
                        </a:rPr>
                        <m:t>𝑘</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a:latin typeface="Cambria Math" panose="02040503050406030204" pitchFamily="18" charset="0"/>
                                </a:rPr>
                                <m:t>2</m:t>
                              </m:r>
                            </m:sup>
                          </m:sSup>
                        </m:den>
                      </m:f>
                      <m:r>
                        <a:rPr lang="en-US" i="1">
                          <a:latin typeface="Cambria Math" panose="02040503050406030204" pitchFamily="18" charset="0"/>
                        </a:rPr>
                        <m:t>𝑑𝑦𝑑</m:t>
                      </m:r>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a:latin typeface="Cambria Math" panose="02040503050406030204" pitchFamily="18" charset="0"/>
                            </a:rPr>
                            <m:t>′</m:t>
                          </m:r>
                        </m:sup>
                      </m:sSup>
                      <m:r>
                        <a:rPr lang="en-US" i="1">
                          <a:latin typeface="Cambria Math" panose="02040503050406030204" pitchFamily="18" charset="0"/>
                        </a:rPr>
                        <m:t>𝑑𝑡</m:t>
                      </m:r>
                    </m:oMath>
                  </m:oMathPara>
                </a14:m>
                <a:endParaRPr lang="en-US" dirty="0"/>
              </a:p>
              <a:p>
                <a:endParaRPr lang="el-GR" dirty="0" smtClean="0"/>
              </a:p>
              <a:p>
                <a:endParaRPr lang="el-GR" dirty="0"/>
              </a:p>
              <a:p>
                <a:endParaRPr lang="en-US" dirty="0"/>
              </a:p>
              <a:p>
                <a:endParaRPr lang="en-US" dirty="0" smtClean="0"/>
              </a:p>
              <a:p>
                <a:endParaRPr lang="en-US" dirty="0"/>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741" t="-2022"/>
                </a:stretch>
              </a:blipFill>
            </p:spPr>
            <p:txBody>
              <a:bodyPr/>
              <a:lstStyle/>
              <a:p>
                <a:r>
                  <a:rPr lang="en-US">
                    <a:noFill/>
                  </a:rPr>
                  <a:t> </a:t>
                </a:r>
              </a:p>
            </p:txBody>
          </p:sp>
        </mc:Fallback>
      </mc:AlternateContent>
    </p:spTree>
    <p:extLst>
      <p:ext uri="{BB962C8B-B14F-4D97-AF65-F5344CB8AC3E}">
        <p14:creationId xmlns:p14="http://schemas.microsoft.com/office/powerpoint/2010/main" val="2341675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διαφορική εξίσωση της κατανομής της θερμοκρασίας </a:t>
            </a:r>
            <a:r>
              <a:rPr lang="en-US" b="1" dirty="0"/>
              <a:t>(</a:t>
            </a:r>
            <a:r>
              <a:rPr lang="el-GR" b="1" dirty="0" smtClean="0"/>
              <a:t>13</a:t>
            </a:r>
            <a:r>
              <a:rPr lang="en-US" b="1" dirty="0" smtClean="0"/>
              <a:t>)</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70000" lnSpcReduction="20000"/>
              </a:bodyPr>
              <a:lstStyle/>
              <a:p>
                <a:pPr marL="0" indent="0">
                  <a:buNone/>
                </a:pPr>
                <a:r>
                  <a:rPr lang="el-GR" b="1" dirty="0" smtClean="0"/>
                  <a:t>Κατανομή της θερμοκρασίας σε επίπεδο επιφάνεια (4)</a:t>
                </a:r>
                <a:endParaRPr lang="en-US" b="1" dirty="0"/>
              </a:p>
              <a:p>
                <a:pPr marL="0" indent="0">
                  <a:buNone/>
                </a:pPr>
                <a:endParaRPr lang="el-GR" dirty="0" smtClean="0"/>
              </a:p>
              <a:p>
                <a:r>
                  <a:rPr lang="el-GR" dirty="0" smtClean="0"/>
                  <a:t>Το </a:t>
                </a:r>
                <a:r>
                  <a:rPr lang="el-GR" dirty="0"/>
                  <a:t>ποσό της θερμότητας που παραμένει στην περιοχή μεταξύ y και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𝑑𝑦</m:t>
                    </m:r>
                  </m:oMath>
                </a14:m>
                <a:r>
                  <a:rPr lang="el-GR" dirty="0"/>
                  <a:t> </a:t>
                </a:r>
                <a:r>
                  <a:rPr lang="el-GR" dirty="0" smtClean="0"/>
                  <a:t>είναι </a:t>
                </a:r>
              </a:p>
              <a:p>
                <a:endParaRPr lang="el-GR"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a:latin typeface="Cambria Math" panose="02040503050406030204" pitchFamily="18" charset="0"/>
                            </a:rPr>
                            <m:t>2</m:t>
                          </m:r>
                        </m:sub>
                      </m:sSub>
                      <m:r>
                        <a:rPr lang="en-US">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𝑦</m:t>
                          </m:r>
                        </m:sub>
                      </m:sSub>
                      <m:r>
                        <a:rPr lang="en-US">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𝑦</m:t>
                          </m:r>
                          <m:r>
                            <a:rPr lang="en-US">
                              <a:latin typeface="Cambria Math" panose="02040503050406030204" pitchFamily="18" charset="0"/>
                            </a:rPr>
                            <m:t>+</m:t>
                          </m:r>
                          <m:r>
                            <a:rPr lang="en-US" i="1">
                              <a:latin typeface="Cambria Math" panose="02040503050406030204" pitchFamily="18" charset="0"/>
                            </a:rPr>
                            <m:t>𝑑𝑦</m:t>
                          </m:r>
                        </m:sub>
                      </m:sSub>
                      <m:r>
                        <a:rPr lang="el-GR" b="0" i="1" smtClean="0">
                          <a:latin typeface="Cambria Math" panose="02040503050406030204" pitchFamily="18" charset="0"/>
                        </a:rPr>
                        <m:t>=</m:t>
                      </m:r>
                      <m:r>
                        <a:rPr lang="en-US" i="1">
                          <a:latin typeface="Cambria Math" panose="02040503050406030204" pitchFamily="18" charset="0"/>
                        </a:rPr>
                        <m:t>𝑘</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a:latin typeface="Cambria Math" panose="02040503050406030204" pitchFamily="18" charset="0"/>
                                </a:rPr>
                                <m:t>2</m:t>
                              </m:r>
                            </m:sup>
                          </m:sSup>
                        </m:den>
                      </m:f>
                      <m:r>
                        <a:rPr lang="en-US" i="1">
                          <a:latin typeface="Cambria Math" panose="02040503050406030204" pitchFamily="18" charset="0"/>
                        </a:rPr>
                        <m:t>𝑑𝑥𝑑𝑦𝑑𝑧𝑑𝑡</m:t>
                      </m:r>
                    </m:oMath>
                  </m:oMathPara>
                </a14:m>
                <a:endParaRPr lang="el-GR" dirty="0" smtClean="0"/>
              </a:p>
              <a:p>
                <a:pPr marL="0" indent="0">
                  <a:buNone/>
                </a:pPr>
                <a:endParaRPr lang="el-GR" dirty="0" smtClean="0"/>
              </a:p>
              <a:p>
                <a:r>
                  <a:rPr lang="el-GR" dirty="0"/>
                  <a:t>Το συνολικό ποσό της θερμότητας που παραμένει στην περιοχή ισούται με το άθροισμα των επί μέρους ποσών, </a:t>
                </a:r>
                <a:r>
                  <a:rPr lang="el-GR" dirty="0" smtClean="0"/>
                  <a:t>επομένως</a:t>
                </a:r>
              </a:p>
              <a:p>
                <a:endParaRPr lang="el-GR"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𝑑𝑄</m:t>
                      </m:r>
                      <m:r>
                        <a:rPr lang="en-US">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a:latin typeface="Cambria Math" panose="02040503050406030204" pitchFamily="18" charset="0"/>
                            </a:rPr>
                            <m:t>1</m:t>
                          </m:r>
                        </m:sub>
                      </m:sSub>
                      <m:r>
                        <a:rPr lang="en-US">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a:latin typeface="Cambria Math" panose="02040503050406030204" pitchFamily="18" charset="0"/>
                            </a:rPr>
                            <m:t>2</m:t>
                          </m:r>
                        </m:sub>
                      </m:sSub>
                      <m:r>
                        <a:rPr lang="en-US">
                          <a:latin typeface="Cambria Math" panose="02040503050406030204" pitchFamily="18" charset="0"/>
                        </a:rPr>
                        <m:t>=</m:t>
                      </m:r>
                      <m:r>
                        <a:rPr lang="en-US" i="1">
                          <a:latin typeface="Cambria Math" panose="02040503050406030204" pitchFamily="18" charset="0"/>
                        </a:rPr>
                        <m:t>𝑘</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den>
                          </m:f>
                          <m:r>
                            <a:rPr lang="en-US">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a:latin typeface="Cambria Math" panose="02040503050406030204" pitchFamily="18" charset="0"/>
                                    </a:rPr>
                                    <m:t>2</m:t>
                                  </m:r>
                                </m:sup>
                              </m:sSup>
                            </m:den>
                          </m:f>
                        </m:e>
                      </m:d>
                      <m:r>
                        <a:rPr lang="en-US" i="1">
                          <a:latin typeface="Cambria Math" panose="02040503050406030204" pitchFamily="18" charset="0"/>
                        </a:rPr>
                        <m:t>𝑑𝑉𝑑𝑡</m:t>
                      </m:r>
                      <m:r>
                        <a:rPr lang="en-US">
                          <a:latin typeface="Cambria Math" panose="02040503050406030204" pitchFamily="18" charset="0"/>
                        </a:rPr>
                        <m:t>.</m:t>
                      </m:r>
                    </m:oMath>
                  </m:oMathPara>
                </a14:m>
                <a:endParaRPr lang="en-US" dirty="0"/>
              </a:p>
              <a:p>
                <a:endParaRPr lang="el-GR" dirty="0" smtClean="0"/>
              </a:p>
              <a:p>
                <a:endParaRPr lang="en-US" dirty="0"/>
              </a:p>
              <a:p>
                <a:pPr marL="0" indent="0">
                  <a:buNone/>
                </a:pPr>
                <a:endParaRPr lang="en-US" dirty="0"/>
              </a:p>
              <a:p>
                <a:endParaRPr lang="el-GR" dirty="0" smtClean="0"/>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2291" r="-667"/>
                </a:stretch>
              </a:blipFill>
            </p:spPr>
            <p:txBody>
              <a:bodyPr/>
              <a:lstStyle/>
              <a:p>
                <a:r>
                  <a:rPr lang="en-US">
                    <a:noFill/>
                  </a:rPr>
                  <a:t> </a:t>
                </a:r>
              </a:p>
            </p:txBody>
          </p:sp>
        </mc:Fallback>
      </mc:AlternateContent>
    </p:spTree>
    <p:extLst>
      <p:ext uri="{BB962C8B-B14F-4D97-AF65-F5344CB8AC3E}">
        <p14:creationId xmlns:p14="http://schemas.microsoft.com/office/powerpoint/2010/main" val="4186526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διαφορική εξίσωση της κατανομής της θερμοκρασίας </a:t>
            </a:r>
            <a:r>
              <a:rPr lang="en-US" b="1" dirty="0"/>
              <a:t>(</a:t>
            </a:r>
            <a:r>
              <a:rPr lang="el-GR" b="1" dirty="0" smtClean="0"/>
              <a:t>14</a:t>
            </a:r>
            <a:r>
              <a:rPr lang="en-US" b="1" dirty="0" smtClean="0"/>
              <a:t>)</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47500" lnSpcReduction="20000"/>
              </a:bodyPr>
              <a:lstStyle/>
              <a:p>
                <a:pPr marL="0" indent="0">
                  <a:buNone/>
                </a:pPr>
                <a:r>
                  <a:rPr lang="el-GR" b="1" dirty="0" smtClean="0"/>
                  <a:t>Κατανομή της θερμοκρασίας σε επίπεδο επιφάνεια (5)</a:t>
                </a:r>
              </a:p>
              <a:p>
                <a:pPr marL="0" indent="0">
                  <a:buNone/>
                </a:pPr>
                <a:endParaRPr lang="el-GR" u="sng" dirty="0"/>
              </a:p>
              <a:p>
                <a:r>
                  <a:rPr lang="el-GR" dirty="0"/>
                  <a:t>Έστω </a:t>
                </a:r>
                <a:r>
                  <a:rPr lang="en-US" dirty="0" smtClean="0"/>
                  <a:t>du</a:t>
                </a:r>
                <a:r>
                  <a:rPr lang="el-GR" dirty="0" smtClean="0"/>
                  <a:t> </a:t>
                </a:r>
                <a:r>
                  <a:rPr lang="el-GR" dirty="0"/>
                  <a:t>η αύξηση της θερμοκρασίας της περιοχής. </a:t>
                </a:r>
                <a:r>
                  <a:rPr lang="el-GR" dirty="0" smtClean="0"/>
                  <a:t>Αν</a:t>
                </a:r>
                <a:r>
                  <a:rPr lang="en-US" dirty="0" smtClean="0"/>
                  <a:t> c </a:t>
                </a:r>
                <a:r>
                  <a:rPr lang="el-GR" dirty="0" smtClean="0"/>
                  <a:t>είναι </a:t>
                </a:r>
                <a:r>
                  <a:rPr lang="el-GR" dirty="0"/>
                  <a:t>η ειδική θερμότητα του υλικού και </a:t>
                </a:r>
                <a:r>
                  <a:rPr lang="el-GR" dirty="0" smtClean="0"/>
                  <a:t>ρ </a:t>
                </a:r>
                <a:r>
                  <a:rPr lang="el-GR" dirty="0"/>
                  <a:t>πυκνότητά του</a:t>
                </a:r>
                <a:r>
                  <a:rPr lang="el-GR" dirty="0" smtClean="0"/>
                  <a:t>, </a:t>
                </a:r>
                <a14:m>
                  <m:oMath xmlns:m="http://schemas.openxmlformats.org/officeDocument/2006/math">
                    <m:r>
                      <a:rPr lang="en-US" i="1">
                        <a:latin typeface="Cambria Math" panose="02040503050406030204" pitchFamily="18" charset="0"/>
                      </a:rPr>
                      <m:t>𝑑𝑄</m:t>
                    </m:r>
                    <m:r>
                      <a:rPr lang="en-US">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𝜌</m:t>
                    </m:r>
                    <m:r>
                      <a:rPr lang="en-US" i="1">
                        <a:latin typeface="Cambria Math" panose="02040503050406030204" pitchFamily="18" charset="0"/>
                      </a:rPr>
                      <m:t>𝑑𝑉𝑑𝑢</m:t>
                    </m:r>
                  </m:oMath>
                </a14:m>
                <a:r>
                  <a:rPr lang="el-GR" dirty="0" smtClean="0"/>
                  <a:t>. Άρα</a:t>
                </a:r>
                <a:endParaRPr lang="en-US" dirty="0" smtClean="0"/>
              </a:p>
              <a:p>
                <a:endParaRPr lang="el-GR"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𝑘</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den>
                          </m:f>
                          <m:r>
                            <a:rPr lang="en-US">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a:latin typeface="Cambria Math" panose="02040503050406030204" pitchFamily="18" charset="0"/>
                                    </a:rPr>
                                    <m:t>2</m:t>
                                  </m:r>
                                </m:sup>
                              </m:sSup>
                            </m:den>
                          </m:f>
                        </m:e>
                      </m:d>
                      <m:r>
                        <a:rPr lang="en-US" i="1">
                          <a:latin typeface="Cambria Math" panose="02040503050406030204" pitchFamily="18" charset="0"/>
                        </a:rPr>
                        <m:t>𝑑𝑉𝑑𝑡</m:t>
                      </m:r>
                      <m:r>
                        <a:rPr lang="en-US">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𝜌</m:t>
                      </m:r>
                      <m:r>
                        <a:rPr lang="en-US" i="1">
                          <a:latin typeface="Cambria Math" panose="02040503050406030204" pitchFamily="18" charset="0"/>
                        </a:rPr>
                        <m:t>𝑑𝑉𝑑𝑢</m:t>
                      </m:r>
                    </m:oMath>
                  </m:oMathPara>
                </a14:m>
                <a:endParaRPr lang="el-GR" dirty="0" smtClean="0"/>
              </a:p>
              <a:p>
                <a:pPr marL="0" indent="0">
                  <a:buNone/>
                </a:pPr>
                <a:endParaRPr lang="el-GR" dirty="0" smtClean="0"/>
              </a:p>
              <a:p>
                <a:r>
                  <a:rPr lang="el-GR" dirty="0"/>
                  <a:t>Από αυτήν προκύπτει η διαφορική εξίσωση που περιγράφει την κατανομή της θερμοκρασίας σε επίπεδο επιφάνεια συναρτήσει του </a:t>
                </a:r>
                <a:r>
                  <a:rPr lang="el-GR" dirty="0" smtClean="0"/>
                  <a:t>χρόνου</a:t>
                </a:r>
              </a:p>
              <a:p>
                <a:endParaRPr lang="el-GR" dirty="0" smtClean="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𝑢</m:t>
                          </m:r>
                        </m:num>
                        <m:den>
                          <m:r>
                            <a:rPr lang="en-US">
                              <a:latin typeface="Cambria Math" panose="02040503050406030204" pitchFamily="18" charset="0"/>
                            </a:rPr>
                            <m:t>𝜕</m:t>
                          </m:r>
                          <m:r>
                            <a:rPr lang="en-US" i="1">
                              <a:latin typeface="Cambria Math" panose="02040503050406030204" pitchFamily="18" charset="0"/>
                            </a:rPr>
                            <m:t>𝑡</m:t>
                          </m:r>
                        </m:den>
                      </m:f>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𝛼</m:t>
                          </m:r>
                        </m:e>
                        <m:sup>
                          <m:r>
                            <a:rPr lang="en-US">
                              <a:latin typeface="Cambria Math" panose="02040503050406030204" pitchFamily="18" charset="0"/>
                            </a:rPr>
                            <m:t>2</m:t>
                          </m:r>
                        </m:sup>
                      </m:sSup>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den>
                          </m:f>
                          <m:r>
                            <a:rPr lang="en-US">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a:latin typeface="Cambria Math" panose="02040503050406030204" pitchFamily="18" charset="0"/>
                                    </a:rPr>
                                    <m:t>2</m:t>
                                  </m:r>
                                </m:sup>
                              </m:sSup>
                            </m:den>
                          </m:f>
                        </m:e>
                      </m:d>
                      <m:r>
                        <a:rPr lang="el-GR"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𝛼</m:t>
                          </m:r>
                        </m:e>
                        <m:sup>
                          <m:r>
                            <a:rPr lang="en-US">
                              <a:latin typeface="Cambria Math" panose="02040503050406030204" pitchFamily="18" charset="0"/>
                            </a:rPr>
                            <m:t>2</m:t>
                          </m:r>
                        </m:sup>
                      </m:s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𝑘</m:t>
                          </m:r>
                        </m:num>
                        <m:den>
                          <m:r>
                            <a:rPr lang="en-US" i="1">
                              <a:latin typeface="Cambria Math" panose="02040503050406030204" pitchFamily="18" charset="0"/>
                            </a:rPr>
                            <m:t>𝑐</m:t>
                          </m:r>
                          <m:r>
                            <a:rPr lang="en-US" i="1">
                              <a:latin typeface="Cambria Math" panose="02040503050406030204" pitchFamily="18" charset="0"/>
                            </a:rPr>
                            <m:t>𝜌</m:t>
                          </m:r>
                        </m:den>
                      </m:f>
                    </m:oMath>
                  </m:oMathPara>
                </a14:m>
                <a:endParaRPr lang="el-GR" dirty="0" smtClean="0"/>
              </a:p>
              <a:p>
                <a:pPr marL="0" indent="0">
                  <a:buNone/>
                </a:pPr>
                <a:endParaRPr lang="el-GR" dirty="0" smtClean="0"/>
              </a:p>
              <a:p>
                <a:r>
                  <a:rPr lang="el-GR" dirty="0"/>
                  <a:t>Αν στην επιφάνεια υπάρχουν πηγές θερμότητας με πυκνότητα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l-GR" dirty="0" smtClean="0"/>
                  <a:t>, </a:t>
                </a:r>
                <a:r>
                  <a:rPr lang="el-GR" dirty="0"/>
                  <a:t>η διαφορική εξίσωση </a:t>
                </a:r>
                <a:r>
                  <a:rPr lang="el-GR" dirty="0" smtClean="0"/>
                  <a:t>γίνεται</a:t>
                </a:r>
                <a:endParaRPr lang="en-US" dirty="0" smtClean="0"/>
              </a:p>
              <a:p>
                <a:endParaRPr lang="en-US" dirty="0" smtClean="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𝑢</m:t>
                          </m:r>
                        </m:num>
                        <m:den>
                          <m:r>
                            <a:rPr lang="en-US">
                              <a:latin typeface="Cambria Math" panose="02040503050406030204" pitchFamily="18" charset="0"/>
                            </a:rPr>
                            <m:t>𝜕</m:t>
                          </m:r>
                          <m:r>
                            <a:rPr lang="en-US" i="1">
                              <a:latin typeface="Cambria Math" panose="02040503050406030204" pitchFamily="18" charset="0"/>
                            </a:rPr>
                            <m:t>𝑡</m:t>
                          </m:r>
                        </m:den>
                      </m:f>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𝛼</m:t>
                          </m:r>
                        </m:e>
                        <m:sup>
                          <m:r>
                            <a:rPr lang="en-US">
                              <a:latin typeface="Cambria Math" panose="02040503050406030204" pitchFamily="18" charset="0"/>
                            </a:rPr>
                            <m:t>2</m:t>
                          </m:r>
                        </m:sup>
                      </m:sSup>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den>
                          </m:f>
                          <m:r>
                            <a:rPr lang="en-US">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a:latin typeface="Cambria Math" panose="02040503050406030204" pitchFamily="18" charset="0"/>
                                    </a:rPr>
                                    <m:t>2</m:t>
                                  </m:r>
                                </m:sup>
                              </m:sSup>
                            </m:den>
                          </m:f>
                        </m:e>
                      </m:d>
                      <m:r>
                        <a:rPr lang="en-US">
                          <a:latin typeface="Cambria Math" panose="02040503050406030204" pitchFamily="18" charset="0"/>
                        </a:rPr>
                        <m:t>+</m:t>
                      </m:r>
                      <m:r>
                        <a:rPr lang="en-US" i="1">
                          <a:latin typeface="Cambria Math" panose="02040503050406030204" pitchFamily="18" charset="0"/>
                        </a:rPr>
                        <m:t>𝑓</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i="1">
                          <a:latin typeface="Cambria Math" panose="02040503050406030204" pitchFamily="18" charset="0"/>
                        </a:rPr>
                        <m:t>𝑓</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f>
                        <m:fPr>
                          <m:ctrlPr>
                            <a:rPr lang="en-US" i="1">
                              <a:latin typeface="Cambria Math" panose="02040503050406030204" pitchFamily="18" charset="0"/>
                            </a:rPr>
                          </m:ctrlPr>
                        </m:fPr>
                        <m:num>
                          <m:r>
                            <m:rPr>
                              <m:nor/>
                            </m:rPr>
                            <a:rPr lang="en-US" i="1">
                              <a:latin typeface="Cambria Math" panose="02040503050406030204" pitchFamily="18" charset="0"/>
                            </a:rPr>
                            <m:t>F</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num>
                        <m:den>
                          <m:r>
                            <m:rPr>
                              <m:nor/>
                            </m:rPr>
                            <a:rPr lang="en-US" i="1">
                              <a:latin typeface="Cambria Math" panose="02040503050406030204" pitchFamily="18" charset="0"/>
                            </a:rPr>
                            <m:t>c</m:t>
                          </m:r>
                          <m:r>
                            <a:rPr lang="en-US" i="1">
                              <a:latin typeface="Cambria Math" panose="02040503050406030204" pitchFamily="18" charset="0"/>
                            </a:rPr>
                            <m:t>𝜌</m:t>
                          </m:r>
                        </m:den>
                      </m:f>
                    </m:oMath>
                  </m:oMathPara>
                </a14:m>
                <a:endParaRPr lang="en-US" dirty="0"/>
              </a:p>
              <a:p>
                <a:pPr marL="0" indent="0">
                  <a:buNone/>
                </a:pPr>
                <a:endParaRPr lang="en-US" dirty="0"/>
              </a:p>
              <a:p>
                <a:endParaRPr lang="en-US" dirty="0"/>
              </a:p>
              <a:p>
                <a:pPr marL="0" indent="0">
                  <a:buNone/>
                </a:pPr>
                <a:endParaRPr lang="en-US" dirty="0"/>
              </a:p>
              <a:p>
                <a:endParaRPr lang="en-US" dirty="0"/>
              </a:p>
              <a:p>
                <a:endParaRPr lang="en-US" dirty="0"/>
              </a:p>
              <a:p>
                <a:endParaRPr lang="en-US" dirty="0"/>
              </a:p>
              <a:p>
                <a:endParaRPr lang="en-US" dirty="0"/>
              </a:p>
              <a:p>
                <a:pPr marL="0" indent="0">
                  <a:buNone/>
                </a:pPr>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296" t="-1213"/>
                </a:stretch>
              </a:blipFill>
            </p:spPr>
            <p:txBody>
              <a:bodyPr/>
              <a:lstStyle/>
              <a:p>
                <a:r>
                  <a:rPr lang="en-US">
                    <a:noFill/>
                  </a:rPr>
                  <a:t> </a:t>
                </a:r>
              </a:p>
            </p:txBody>
          </p:sp>
        </mc:Fallback>
      </mc:AlternateContent>
    </p:spTree>
    <p:extLst>
      <p:ext uri="{BB962C8B-B14F-4D97-AF65-F5344CB8AC3E}">
        <p14:creationId xmlns:p14="http://schemas.microsoft.com/office/powerpoint/2010/main" val="2892690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Σημείωμα Χρήσης Έργων Τρίτων</a:t>
            </a:r>
            <a:endParaRPr lang="el-GR" b="1" dirty="0"/>
          </a:p>
        </p:txBody>
      </p:sp>
      <p:sp>
        <p:nvSpPr>
          <p:cNvPr id="3" name="Θέση περιεχομένου 2"/>
          <p:cNvSpPr>
            <a:spLocks noGrp="1"/>
          </p:cNvSpPr>
          <p:nvPr>
            <p:ph idx="1"/>
          </p:nvPr>
        </p:nvSpPr>
        <p:spPr/>
        <p:txBody>
          <a:bodyPr/>
          <a:lstStyle/>
          <a:p>
            <a:pPr marL="0" indent="0">
              <a:buNone/>
            </a:pPr>
            <a:r>
              <a:rPr lang="el-GR" dirty="0"/>
              <a:t>Το υλικό της παρουσίασης προέρχεται από το βιβλίο</a:t>
            </a:r>
            <a:r>
              <a:rPr lang="en-US" dirty="0"/>
              <a:t>:</a:t>
            </a:r>
            <a:r>
              <a:rPr lang="el-GR" dirty="0"/>
              <a:t> «Ειδικά Μαθηματικά»,  Γ. Καραχάλιου &amp; Β. </a:t>
            </a:r>
            <a:r>
              <a:rPr lang="el-GR" dirty="0" err="1"/>
              <a:t>Λουκόπουλου</a:t>
            </a:r>
            <a:r>
              <a:rPr lang="el-GR" dirty="0"/>
              <a:t>, Παν/</a:t>
            </a:r>
            <a:r>
              <a:rPr lang="el-GR" dirty="0" err="1"/>
              <a:t>μίου</a:t>
            </a:r>
            <a:r>
              <a:rPr lang="el-GR" dirty="0"/>
              <a:t> Πατρών,</a:t>
            </a:r>
            <a:r>
              <a:rPr lang="en-US" dirty="0"/>
              <a:t> </a:t>
            </a:r>
            <a:r>
              <a:rPr lang="el-GR" dirty="0"/>
              <a:t>Μιγαδική Ανάλυση"  Δ. </a:t>
            </a:r>
            <a:r>
              <a:rPr lang="el-GR" dirty="0" err="1"/>
              <a:t>Σουρλά</a:t>
            </a:r>
            <a:r>
              <a:rPr lang="el-GR" dirty="0"/>
              <a:t>, Σημειώσεις Παν/</a:t>
            </a:r>
            <a:r>
              <a:rPr lang="el-GR" dirty="0" err="1"/>
              <a:t>μίου</a:t>
            </a:r>
            <a:r>
              <a:rPr lang="el-GR" dirty="0"/>
              <a:t> Πατρών</a:t>
            </a:r>
            <a:r>
              <a:rPr lang="en-US" dirty="0"/>
              <a:t>, </a:t>
            </a:r>
            <a:r>
              <a:rPr lang="el-GR" dirty="0"/>
              <a:t>εκτός αν αναγράφεται </a:t>
            </a:r>
            <a:r>
              <a:rPr lang="el-GR" dirty="0" smtClean="0"/>
              <a:t>διαφορετικά</a:t>
            </a:r>
            <a:r>
              <a:rPr lang="en-US" smtClean="0"/>
              <a:t>.</a:t>
            </a:r>
            <a:endParaRPr lang="en-US" dirty="0" smtClean="0"/>
          </a:p>
          <a:p>
            <a:pPr marL="0" indent="0">
              <a:buNone/>
            </a:pPr>
            <a:endParaRPr lang="en-US" dirty="0"/>
          </a:p>
        </p:txBody>
      </p:sp>
    </p:spTree>
    <p:extLst>
      <p:ext uri="{BB962C8B-B14F-4D97-AF65-F5344CB8AC3E}">
        <p14:creationId xmlns:p14="http://schemas.microsoft.com/office/powerpoint/2010/main" val="36181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b="1" dirty="0" smtClean="0">
                <a:latin typeface="+mn-lt"/>
              </a:rPr>
              <a:t>Άδειες Χρήσης</a:t>
            </a:r>
            <a:endParaRPr lang="el-GR" b="1" dirty="0">
              <a:latin typeface="+mn-lt"/>
            </a:endParaRPr>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2" name="Εικόνα 1"/>
          <p:cNvPicPr>
            <a:picLocks noChangeAspect="1"/>
          </p:cNvPicPr>
          <p:nvPr/>
        </p:nvPicPr>
        <p:blipFill>
          <a:blip r:embed="rId3"/>
          <a:stretch>
            <a:fillRect/>
          </a:stretch>
        </p:blipFill>
        <p:spPr>
          <a:xfrm>
            <a:off x="3785548" y="5571379"/>
            <a:ext cx="1572904" cy="554784"/>
          </a:xfrm>
          <a:prstGeom prst="rect">
            <a:avLst/>
          </a:prstGeom>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Σημείωμα Αναφοράς</a:t>
            </a:r>
            <a:endParaRPr lang="el-GR" b="1" dirty="0"/>
          </a:p>
        </p:txBody>
      </p:sp>
      <p:sp>
        <p:nvSpPr>
          <p:cNvPr id="3" name="Θέση περιεχομένου 2"/>
          <p:cNvSpPr>
            <a:spLocks noGrp="1"/>
          </p:cNvSpPr>
          <p:nvPr>
            <p:ph idx="1"/>
          </p:nvPr>
        </p:nvSpPr>
        <p:spPr>
          <a:xfrm>
            <a:off x="457200" y="1556792"/>
            <a:ext cx="8229600" cy="4525963"/>
          </a:xfrm>
        </p:spPr>
        <p:txBody>
          <a:bodyPr/>
          <a:lstStyle/>
          <a:p>
            <a:pPr marL="0" lvl="0" indent="0">
              <a:spcBef>
                <a:spcPts val="1200"/>
              </a:spcBef>
              <a:buNone/>
            </a:pPr>
            <a:r>
              <a:rPr lang="el-GR" sz="2400" dirty="0" err="1"/>
              <a:t>Copyright</a:t>
            </a:r>
            <a:r>
              <a:rPr lang="el-GR" sz="2400" dirty="0"/>
              <a:t> </a:t>
            </a:r>
            <a:r>
              <a:rPr lang="el-GR" sz="2400" dirty="0" smtClean="0"/>
              <a:t>Πανεπιστήμιο Πατρών</a:t>
            </a:r>
            <a:r>
              <a:rPr lang="en-US" sz="2400" dirty="0" smtClean="0"/>
              <a:t>,</a:t>
            </a:r>
            <a:r>
              <a:rPr lang="el-GR" sz="2400" dirty="0"/>
              <a:t> </a:t>
            </a:r>
            <a:r>
              <a:rPr lang="el-GR" sz="2400" dirty="0" smtClean="0"/>
              <a:t>Βασίλειος </a:t>
            </a:r>
            <a:r>
              <a:rPr lang="el-GR" sz="2400" dirty="0" err="1" smtClean="0"/>
              <a:t>Λουκόπουλος</a:t>
            </a:r>
            <a:r>
              <a:rPr lang="el-GR" sz="2400" dirty="0" smtClean="0"/>
              <a:t>. «Ειδικά Μαθηματικά. Ενότητα 2». </a:t>
            </a:r>
            <a:r>
              <a:rPr lang="el-GR" sz="2400" dirty="0"/>
              <a:t>Έκδοση: 1.0. </a:t>
            </a:r>
            <a:r>
              <a:rPr lang="el-GR" sz="2400" dirty="0" smtClean="0"/>
              <a:t>Πάτρα 201</a:t>
            </a:r>
            <a:r>
              <a:rPr lang="en-US" sz="2400" dirty="0" smtClean="0"/>
              <a:t>5</a:t>
            </a:r>
            <a:r>
              <a:rPr lang="el-GR" sz="2400" dirty="0" smtClean="0"/>
              <a:t>. </a:t>
            </a:r>
            <a:r>
              <a:rPr lang="el-GR" sz="2400" dirty="0"/>
              <a:t>Διαθέσιμο από τη δικτυακή διεύθυνση</a:t>
            </a:r>
            <a:r>
              <a:rPr lang="el-GR" sz="2400" dirty="0" smtClean="0"/>
              <a:t>: </a:t>
            </a:r>
            <a:r>
              <a:rPr lang="en-US" sz="2400" b="1" dirty="0"/>
              <a:t>https://eclass.upatras.gr/courses/PHY1945</a:t>
            </a:r>
            <a:r>
              <a:rPr lang="en-US" sz="2400" b="1" dirty="0" smtClean="0"/>
              <a:t>/</a:t>
            </a:r>
            <a:endParaRPr lang="el-GR" sz="2400" dirty="0"/>
          </a:p>
          <a:p>
            <a:pPr marL="0" indent="0">
              <a:buNone/>
            </a:pPr>
            <a:endParaRPr lang="el-GR" dirty="0"/>
          </a:p>
        </p:txBody>
      </p:sp>
    </p:spTree>
    <p:extLst>
      <p:ext uri="{BB962C8B-B14F-4D97-AF65-F5344CB8AC3E}">
        <p14:creationId xmlns:p14="http://schemas.microsoft.com/office/powerpoint/2010/main" val="2438145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733256"/>
            <a:ext cx="3240360" cy="771224"/>
          </a:xfrm>
          <a:prstGeom prst="rect">
            <a:avLst/>
          </a:prstGeom>
          <a:noFill/>
        </p:spPr>
      </p:pic>
      <p:pic>
        <p:nvPicPr>
          <p:cNvPr id="5" name="Εικόνα 4"/>
          <p:cNvPicPr>
            <a:picLocks noChangeAspect="1"/>
          </p:cNvPicPr>
          <p:nvPr/>
        </p:nvPicPr>
        <p:blipFill>
          <a:blip r:embed="rId4"/>
          <a:stretch>
            <a:fillRect/>
          </a:stretch>
        </p:blipFill>
        <p:spPr>
          <a:xfrm>
            <a:off x="2089658" y="5841476"/>
            <a:ext cx="1572904" cy="554784"/>
          </a:xfrm>
          <a:prstGeom prst="rect">
            <a:avLst/>
          </a:prstGeom>
        </p:spPr>
      </p:pic>
    </p:spTree>
    <p:extLst>
      <p:ext uri="{BB962C8B-B14F-4D97-AF65-F5344CB8AC3E}">
        <p14:creationId xmlns:p14="http://schemas.microsoft.com/office/powerpoint/2010/main" val="1892590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Χρηματοδότηση</a:t>
            </a:r>
            <a:endParaRPr lang="el-GR" b="1"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Σκοποί  ενότητας</a:t>
            </a:r>
            <a:r>
              <a:rPr lang="en-US" b="1" dirty="0" smtClean="0"/>
              <a:t> </a:t>
            </a:r>
            <a:endParaRPr lang="el-GR" b="1" dirty="0"/>
          </a:p>
        </p:txBody>
      </p:sp>
      <p:sp>
        <p:nvSpPr>
          <p:cNvPr id="3" name="Content Placeholder 2"/>
          <p:cNvSpPr>
            <a:spLocks noGrp="1"/>
          </p:cNvSpPr>
          <p:nvPr>
            <p:ph idx="1"/>
          </p:nvPr>
        </p:nvSpPr>
        <p:spPr/>
        <p:txBody>
          <a:bodyPr>
            <a:normAutofit/>
          </a:bodyPr>
          <a:lstStyle/>
          <a:p>
            <a:pPr marL="0" indent="0">
              <a:buNone/>
            </a:pPr>
            <a:r>
              <a:rPr lang="el-GR" dirty="0" smtClean="0"/>
              <a:t>Η </a:t>
            </a:r>
            <a:r>
              <a:rPr lang="el-GR" dirty="0"/>
              <a:t>διαφορική εξίσωση της κατανομής της θερμοκρασίας </a:t>
            </a:r>
          </a:p>
          <a:p>
            <a:pPr marL="0" indent="0">
              <a:buNone/>
            </a:pPr>
            <a:r>
              <a:rPr lang="el-GR" dirty="0"/>
              <a:t>α) Κατανομή της θερμοκρασίας σε ράβδο </a:t>
            </a:r>
          </a:p>
          <a:p>
            <a:pPr marL="0" indent="0">
              <a:buNone/>
            </a:pPr>
            <a:r>
              <a:rPr lang="el-GR" dirty="0"/>
              <a:t>β) Κατανομή της θερμοκρασίας σε επίπεδο επιφάνεια 	</a:t>
            </a:r>
          </a:p>
          <a:p>
            <a:pPr marL="0" indent="0">
              <a:buNone/>
            </a:pPr>
            <a:r>
              <a:rPr lang="el-GR" dirty="0"/>
              <a:t>	</a:t>
            </a:r>
          </a:p>
          <a:p>
            <a:pPr marL="0" indent="0">
              <a:buNone/>
            </a:pPr>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Η διαφορική εξίσωση της κατανομής της θερμοκρασίας </a:t>
            </a:r>
          </a:p>
        </p:txBody>
      </p:sp>
      <p:sp>
        <p:nvSpPr>
          <p:cNvPr id="3" name="2 - Θέση περιεχομένου"/>
          <p:cNvSpPr>
            <a:spLocks noGrp="1"/>
          </p:cNvSpPr>
          <p:nvPr>
            <p:ph idx="1"/>
          </p:nvPr>
        </p:nvSpPr>
        <p:spPr>
          <a:xfrm>
            <a:off x="466215" y="1611851"/>
            <a:ext cx="8229600" cy="4525963"/>
          </a:xfrm>
        </p:spPr>
        <p:txBody>
          <a:bodyPr>
            <a:normAutofit fontScale="77500" lnSpcReduction="20000"/>
          </a:bodyPr>
          <a:lstStyle/>
          <a:p>
            <a:pPr marL="0" indent="0">
              <a:buNone/>
            </a:pPr>
            <a:r>
              <a:rPr lang="el-GR" b="1" dirty="0"/>
              <a:t>Κατανομή της θερμοκρασίας σε </a:t>
            </a:r>
            <a:r>
              <a:rPr lang="el-GR" b="1" dirty="0" smtClean="0"/>
              <a:t>ράβδο</a:t>
            </a:r>
          </a:p>
          <a:p>
            <a:pPr marL="0" indent="0">
              <a:buNone/>
            </a:pPr>
            <a:endParaRPr lang="en-US" u="sng" dirty="0" smtClean="0"/>
          </a:p>
          <a:p>
            <a:r>
              <a:rPr lang="el-GR" dirty="0"/>
              <a:t>Έστω ομογενής ράβδος μήκους  </a:t>
            </a:r>
            <a:r>
              <a:rPr lang="en-US" dirty="0"/>
              <a:t>L</a:t>
            </a:r>
            <a:r>
              <a:rPr lang="el-GR" dirty="0"/>
              <a:t> κατά μήκος του </a:t>
            </a:r>
            <a:r>
              <a:rPr lang="el-GR" dirty="0" err="1"/>
              <a:t>άξονος</a:t>
            </a:r>
            <a:r>
              <a:rPr lang="el-GR" dirty="0"/>
              <a:t> </a:t>
            </a:r>
            <a:r>
              <a:rPr lang="en-US" dirty="0"/>
              <a:t>x</a:t>
            </a:r>
            <a:r>
              <a:rPr lang="el-GR" dirty="0"/>
              <a:t>, τα άκρα της οποίας ευρίσκονται σε διαφορετικές θερμοκρασίες. </a:t>
            </a:r>
            <a:endParaRPr lang="en-US" dirty="0" smtClean="0"/>
          </a:p>
          <a:p>
            <a:r>
              <a:rPr lang="el-GR" dirty="0" smtClean="0"/>
              <a:t>Η </a:t>
            </a:r>
            <a:r>
              <a:rPr lang="el-GR" dirty="0"/>
              <a:t>ράβδος είναι θερμικά μεμονωμένη από το περιβάλλον κατά την επιφάνεια αυτής και θεωρείται αρκετά λεπτή , ώστε να μπορούμε να υποθέσουμε ότι η θερμοκρασία της είναι η αυτή σε οποιοδήποτε σημείο μιας </a:t>
            </a:r>
            <a:r>
              <a:rPr lang="el-GR" dirty="0" err="1"/>
              <a:t>εγκαρσίας</a:t>
            </a:r>
            <a:r>
              <a:rPr lang="el-GR" dirty="0"/>
              <a:t> διατομής. </a:t>
            </a:r>
            <a:endParaRPr lang="en-US" dirty="0" smtClean="0"/>
          </a:p>
          <a:p>
            <a:r>
              <a:rPr lang="el-GR" dirty="0" smtClean="0"/>
              <a:t>Θα </a:t>
            </a:r>
            <a:r>
              <a:rPr lang="el-GR" dirty="0"/>
              <a:t>εξαγάγουμε την διαφορική εξίσωση της κατανομής της θερμοκρασίας στην ράβδο ως συνάρτηση της θέσεως και του χρόνου.</a:t>
            </a:r>
            <a:endParaRPr lang="en-US" u="sng" dirty="0" smtClean="0"/>
          </a:p>
        </p:txBody>
      </p:sp>
      <p:sp>
        <p:nvSpPr>
          <p:cNvPr id="6" name="Rectangle 2"/>
          <p:cNvSpPr>
            <a:spLocks noChangeArrowheads="1"/>
          </p:cNvSpPr>
          <p:nvPr/>
        </p:nvSpPr>
        <p:spPr bwMode="auto">
          <a:xfrm>
            <a:off x="261937" y="6581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8" name="Rectangle 4"/>
          <p:cNvSpPr>
            <a:spLocks noChangeArrowheads="1"/>
          </p:cNvSpPr>
          <p:nvPr/>
        </p:nvSpPr>
        <p:spPr bwMode="auto">
          <a:xfrm>
            <a:off x="-145345" y="-1694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διαφορική εξίσωση της κατανομής της θερμοκρασίας </a:t>
            </a:r>
            <a:r>
              <a:rPr lang="en-US" b="1" dirty="0" smtClean="0"/>
              <a:t>(2)</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70000" lnSpcReduction="20000"/>
              </a:bodyPr>
              <a:lstStyle/>
              <a:p>
                <a:pPr marL="0" indent="0">
                  <a:buNone/>
                </a:pPr>
                <a:r>
                  <a:rPr lang="el-GR" b="1" dirty="0"/>
                  <a:t>Κατανομή της θερμοκρασίας σε </a:t>
                </a:r>
                <a:r>
                  <a:rPr lang="el-GR" b="1" dirty="0" smtClean="0"/>
                  <a:t>ράβδο</a:t>
                </a:r>
                <a:r>
                  <a:rPr lang="en-US" b="1" dirty="0" smtClean="0"/>
                  <a:t> (2)</a:t>
                </a:r>
              </a:p>
              <a:p>
                <a:pPr marL="0" indent="0">
                  <a:buNone/>
                </a:pPr>
                <a:endParaRPr lang="en-US" u="sng" dirty="0" smtClean="0"/>
              </a:p>
              <a:p>
                <a:pPr marL="0" indent="0">
                  <a:buNone/>
                </a:pPr>
                <a:r>
                  <a:rPr lang="el-GR" dirty="0"/>
                  <a:t>Θεωρούμε εγκάρσια τομή αυτής </a:t>
                </a:r>
                <a:r>
                  <a:rPr lang="el-GR" dirty="0" smtClean="0"/>
                  <a:t>εμβαδού</a:t>
                </a:r>
                <a:r>
                  <a:rPr lang="en-US" dirty="0" smtClean="0"/>
                  <a:t> S </a:t>
                </a:r>
                <a:r>
                  <a:rPr lang="el-GR" dirty="0"/>
                  <a:t>στην θέση </a:t>
                </a:r>
                <a:r>
                  <a:rPr lang="en-US" dirty="0" smtClean="0"/>
                  <a:t>A(x) </a:t>
                </a:r>
                <a:r>
                  <a:rPr lang="el-GR" dirty="0"/>
                  <a:t>με θερμοκρασία </a:t>
                </a:r>
                <a:r>
                  <a:rPr lang="en-US" dirty="0" smtClean="0"/>
                  <a:t>u(x, t). </a:t>
                </a:r>
                <a:r>
                  <a:rPr lang="el-GR" dirty="0"/>
                  <a:t>Στη θέση αυτή το ποσό της θερμότητας που άγεται κατά μήκος της ράβδου από τη θερμότερη περιοχή προς την ψυχρότερη, ανά μονάδα επιφανείας και ανά μονάδα χρόνου περιγράφεται από τον νόμο του </a:t>
                </a:r>
                <a:r>
                  <a:rPr lang="en-US" dirty="0"/>
                  <a:t>Fourier</a:t>
                </a:r>
                <a:r>
                  <a:rPr lang="el-GR" dirty="0"/>
                  <a:t> και ισούται με </a:t>
                </a:r>
                <a:r>
                  <a:rPr lang="el-GR" dirty="0" smtClean="0"/>
                  <a:t> </a:t>
                </a:r>
                <a:endParaRPr lang="en-US" dirty="0" smtClean="0"/>
              </a:p>
              <a:p>
                <a:endParaRPr lang="en-US" dirty="0" smtClean="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1</m:t>
                          </m:r>
                        </m:num>
                        <m:den>
                          <m:r>
                            <a:rPr lang="en-US" i="1">
                              <a:latin typeface="Cambria Math" panose="02040503050406030204" pitchFamily="18" charset="0"/>
                            </a:rPr>
                            <m:t>𝑆</m:t>
                          </m:r>
                        </m:den>
                      </m:f>
                      <m:f>
                        <m:fPr>
                          <m:ctrlPr>
                            <a:rPr lang="en-US" i="1">
                              <a:latin typeface="Cambria Math" panose="02040503050406030204" pitchFamily="18" charset="0"/>
                            </a:rPr>
                          </m:ctrlPr>
                        </m:fPr>
                        <m:num>
                          <m:r>
                            <a:rPr lang="en-US" i="1">
                              <a:latin typeface="Cambria Math" panose="02040503050406030204" pitchFamily="18" charset="0"/>
                            </a:rPr>
                            <m:t>𝑑𝑄</m:t>
                          </m:r>
                        </m:num>
                        <m:den>
                          <m:r>
                            <a:rPr lang="en-US" i="1">
                              <a:latin typeface="Cambria Math" panose="02040503050406030204" pitchFamily="18" charset="0"/>
                            </a:rPr>
                            <m:t>𝑑𝑡</m:t>
                          </m:r>
                        </m:den>
                      </m:f>
                      <m:r>
                        <a:rPr lang="en-US">
                          <a:latin typeface="Cambria Math" panose="02040503050406030204" pitchFamily="18" charset="0"/>
                        </a:rPr>
                        <m:t>=−</m:t>
                      </m:r>
                      <m:r>
                        <a:rPr lang="en-US" i="1">
                          <a:latin typeface="Cambria Math" panose="02040503050406030204" pitchFamily="18" charset="0"/>
                        </a:rPr>
                        <m:t>𝑘</m:t>
                      </m:r>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𝑢</m:t>
                          </m:r>
                        </m:num>
                        <m:den>
                          <m:r>
                            <a:rPr lang="en-US">
                              <a:latin typeface="Cambria Math" panose="02040503050406030204" pitchFamily="18" charset="0"/>
                            </a:rPr>
                            <m:t>𝜕</m:t>
                          </m:r>
                          <m:r>
                            <a:rPr lang="en-US" i="1">
                              <a:latin typeface="Cambria Math" panose="02040503050406030204" pitchFamily="18" charset="0"/>
                            </a:rPr>
                            <m:t>𝑥</m:t>
                          </m:r>
                        </m:den>
                      </m:f>
                      <m:r>
                        <a:rPr lang="en-US">
                          <a:latin typeface="Cambria Math" panose="02040503050406030204" pitchFamily="18" charset="0"/>
                        </a:rPr>
                        <m:t>=</m:t>
                      </m:r>
                      <m:r>
                        <a:rPr lang="en-US" i="1">
                          <a:latin typeface="Cambria Math" panose="02040503050406030204" pitchFamily="18" charset="0"/>
                        </a:rPr>
                        <m:t>𝑞</m:t>
                      </m:r>
                    </m:oMath>
                  </m:oMathPara>
                </a14:m>
                <a:endParaRPr lang="en-US" dirty="0" smtClean="0"/>
              </a:p>
              <a:p>
                <a:pPr marL="0" indent="0">
                  <a:buNone/>
                </a:pPr>
                <a:endParaRPr lang="en-US" dirty="0" smtClean="0"/>
              </a:p>
              <a:p>
                <a:pPr marL="0" indent="0">
                  <a:buNone/>
                </a:pPr>
                <a:r>
                  <a:rPr lang="el-GR" dirty="0"/>
                  <a:t>όπου k είναι ο συντελεστής θερμικής αγωγιμότητας του υλικού. Το μέγεθος </a:t>
                </a:r>
                <a:r>
                  <a:rPr lang="en-US" dirty="0" smtClean="0"/>
                  <a:t>q</a:t>
                </a:r>
                <a:r>
                  <a:rPr lang="el-GR" dirty="0" smtClean="0"/>
                  <a:t> </a:t>
                </a:r>
                <a:r>
                  <a:rPr lang="el-GR" dirty="0"/>
                  <a:t>ονομάζεται πυκνότητα της θερμότητας, η οποία διέρχεται ανά μονάδα επιφανείας ανά μονάδα χρόνου.</a:t>
                </a:r>
                <a:endParaRPr lang="en-US" dirty="0"/>
              </a:p>
              <a:p>
                <a:endParaRPr lang="en-US" u="sng" dirty="0"/>
              </a:p>
              <a:p>
                <a:pPr marL="0" indent="0">
                  <a:buNone/>
                </a:pPr>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2291"/>
                </a:stretch>
              </a:blipFill>
            </p:spPr>
            <p:txBody>
              <a:bodyPr/>
              <a:lstStyle/>
              <a:p>
                <a:r>
                  <a:rPr lang="en-US">
                    <a:noFill/>
                  </a:rPr>
                  <a:t> </a:t>
                </a:r>
              </a:p>
            </p:txBody>
          </p:sp>
        </mc:Fallback>
      </mc:AlternateContent>
    </p:spTree>
    <p:extLst>
      <p:ext uri="{BB962C8B-B14F-4D97-AF65-F5344CB8AC3E}">
        <p14:creationId xmlns:p14="http://schemas.microsoft.com/office/powerpoint/2010/main" val="935652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διαφορική εξίσωση της κατανομής της θερμοκρασίας </a:t>
            </a:r>
            <a:r>
              <a:rPr lang="en-US" b="1" dirty="0" smtClean="0"/>
              <a:t>(3)</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70000" lnSpcReduction="20000"/>
              </a:bodyPr>
              <a:lstStyle/>
              <a:p>
                <a:pPr marL="0" indent="0">
                  <a:buNone/>
                </a:pPr>
                <a:r>
                  <a:rPr lang="el-GR" b="1" dirty="0"/>
                  <a:t>Κατανομή της θερμοκρασίας σε ράβδο</a:t>
                </a:r>
                <a:r>
                  <a:rPr lang="en-US" b="1" dirty="0"/>
                  <a:t> </a:t>
                </a:r>
                <a:r>
                  <a:rPr lang="en-US" b="1" dirty="0" smtClean="0"/>
                  <a:t>(3)</a:t>
                </a:r>
              </a:p>
              <a:p>
                <a:pPr marL="0" indent="0">
                  <a:buNone/>
                </a:pPr>
                <a:endParaRPr lang="en-US" u="sng" dirty="0"/>
              </a:p>
              <a:p>
                <a:r>
                  <a:rPr lang="el-GR" dirty="0" smtClean="0"/>
                  <a:t>Το </a:t>
                </a:r>
                <a:r>
                  <a:rPr lang="el-GR" dirty="0"/>
                  <a:t>ποσό της θερμότητας που διέρχεται στη </a:t>
                </a:r>
                <a:r>
                  <a:rPr lang="el-GR" dirty="0" smtClean="0"/>
                  <a:t>θέση</a:t>
                </a:r>
                <a:r>
                  <a:rPr lang="en-US" dirty="0" smtClean="0"/>
                  <a:t> </a:t>
                </a:r>
                <a:r>
                  <a:rPr lang="en-US" dirty="0"/>
                  <a:t>A(x</a:t>
                </a:r>
                <a:r>
                  <a:rPr lang="en-US" dirty="0" smtClean="0"/>
                  <a:t>) </a:t>
                </a:r>
                <a:r>
                  <a:rPr lang="el-GR" dirty="0"/>
                  <a:t>μέσω της </a:t>
                </a:r>
                <a:r>
                  <a:rPr lang="el-GR" dirty="0" err="1"/>
                  <a:t>εγκαρσίας</a:t>
                </a:r>
                <a:r>
                  <a:rPr lang="el-GR" dirty="0"/>
                  <a:t> διατομής </a:t>
                </a:r>
                <a:r>
                  <a:rPr lang="en-US" dirty="0" smtClean="0"/>
                  <a:t>S</a:t>
                </a:r>
                <a:r>
                  <a:rPr lang="el-GR" dirty="0" smtClean="0"/>
                  <a:t> </a:t>
                </a:r>
                <a:r>
                  <a:rPr lang="el-GR" dirty="0"/>
                  <a:t>σε χρόνο </a:t>
                </a:r>
                <a:r>
                  <a:rPr lang="en-US" dirty="0" err="1" smtClean="0"/>
                  <a:t>dt</a:t>
                </a:r>
                <a:r>
                  <a:rPr lang="el-GR" dirty="0" smtClean="0"/>
                  <a:t> </a:t>
                </a:r>
                <a:r>
                  <a:rPr lang="el-GR" dirty="0"/>
                  <a:t>είναι ίσο </a:t>
                </a:r>
                <a:r>
                  <a:rPr lang="el-GR" dirty="0" smtClean="0"/>
                  <a:t>με</a:t>
                </a:r>
                <a:r>
                  <a:rPr lang="en-US" dirty="0" smtClean="0"/>
                  <a:t> </a:t>
                </a:r>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𝐴</m:t>
                          </m:r>
                        </m:sub>
                      </m:sSub>
                      <m:r>
                        <a:rPr lang="en-US">
                          <a:latin typeface="Cambria Math" panose="02040503050406030204" pitchFamily="18" charset="0"/>
                        </a:rPr>
                        <m:t>=−</m:t>
                      </m:r>
                      <m:r>
                        <a:rPr lang="en-US" i="1">
                          <a:latin typeface="Cambria Math" panose="02040503050406030204" pitchFamily="18" charset="0"/>
                        </a:rPr>
                        <m:t>𝑘</m:t>
                      </m:r>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𝑢</m:t>
                          </m:r>
                        </m:num>
                        <m:den>
                          <m:r>
                            <a:rPr lang="en-US">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𝑆𝑑𝑡</m:t>
                      </m:r>
                    </m:oMath>
                  </m:oMathPara>
                </a14:m>
                <a:endParaRPr lang="en-US" dirty="0" smtClean="0"/>
              </a:p>
              <a:p>
                <a:pPr marL="0" indent="0">
                  <a:buNone/>
                </a:pPr>
                <a:endParaRPr lang="en-US" dirty="0" smtClean="0"/>
              </a:p>
              <a:p>
                <a:r>
                  <a:rPr lang="el-GR" dirty="0"/>
                  <a:t>Στην θέση </a:t>
                </a:r>
                <a:r>
                  <a:rPr lang="en-US" dirty="0" smtClean="0"/>
                  <a:t>B(</a:t>
                </a:r>
                <a:r>
                  <a:rPr lang="en-US" dirty="0" err="1" smtClean="0"/>
                  <a:t>x+dx</a:t>
                </a:r>
                <a:r>
                  <a:rPr lang="en-US" dirty="0" smtClean="0"/>
                  <a:t>)</a:t>
                </a:r>
                <a:r>
                  <a:rPr lang="el-GR" dirty="0" smtClean="0"/>
                  <a:t> </a:t>
                </a:r>
                <a:r>
                  <a:rPr lang="el-GR" dirty="0"/>
                  <a:t>το αντίστοιχο ποσό θερμότητας που διέρχεται μέσω της </a:t>
                </a:r>
                <a:r>
                  <a:rPr lang="el-GR" dirty="0" err="1"/>
                  <a:t>εγκαρσίας</a:t>
                </a:r>
                <a:r>
                  <a:rPr lang="el-GR" dirty="0"/>
                  <a:t> διατομής </a:t>
                </a:r>
                <a:r>
                  <a:rPr lang="en-US" dirty="0" err="1" smtClean="0"/>
                  <a:t>dS</a:t>
                </a:r>
                <a:r>
                  <a:rPr lang="en-US" dirty="0" smtClean="0"/>
                  <a:t> </a:t>
                </a:r>
                <a:r>
                  <a:rPr lang="el-GR" dirty="0" smtClean="0"/>
                  <a:t>σε </a:t>
                </a:r>
                <a:r>
                  <a:rPr lang="el-GR" dirty="0"/>
                  <a:t>χρόνο </a:t>
                </a:r>
                <a:r>
                  <a:rPr lang="en-US" dirty="0" err="1" smtClean="0"/>
                  <a:t>dt</a:t>
                </a:r>
                <a:r>
                  <a:rPr lang="el-GR" dirty="0" smtClean="0"/>
                  <a:t> είναι</a:t>
                </a:r>
                <a:endParaRPr lang="en-US" dirty="0" smtClean="0"/>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𝐵</m:t>
                          </m:r>
                        </m:sub>
                      </m:sSub>
                      <m:r>
                        <a:rPr lang="en-US">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𝐴</m:t>
                          </m:r>
                        </m:sub>
                      </m:sSub>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m:t>
                          </m:r>
                          <m:r>
                            <m:rPr>
                              <m:nor/>
                            </m:rPr>
                            <a:rPr lang="en-US" i="1">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𝐴</m:t>
                              </m:r>
                            </m:sub>
                          </m:sSub>
                          <m:r>
                            <m:rPr>
                              <m:nor/>
                            </m:rPr>
                            <a:rPr lang="en-US" i="1">
                              <a:latin typeface="Cambria Math" panose="02040503050406030204" pitchFamily="18" charset="0"/>
                            </a:rPr>
                            <m:t>)</m:t>
                          </m:r>
                        </m:num>
                        <m:den>
                          <m:r>
                            <a:rPr lang="en-US">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𝑑𝑥</m:t>
                      </m:r>
                      <m:r>
                        <a:rPr lang="en-US">
                          <a:latin typeface="Cambria Math" panose="02040503050406030204" pitchFamily="18" charset="0"/>
                        </a:rPr>
                        <m:t>=−</m:t>
                      </m:r>
                      <m:r>
                        <a:rPr lang="en-US" i="1">
                          <a:latin typeface="Cambria Math" panose="02040503050406030204" pitchFamily="18" charset="0"/>
                        </a:rPr>
                        <m:t>𝑘𝑆</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𝑢</m:t>
                              </m:r>
                            </m:num>
                            <m:den>
                              <m:r>
                                <a:rPr lang="en-US">
                                  <a:latin typeface="Cambria Math" panose="02040503050406030204" pitchFamily="18" charset="0"/>
                                </a:rPr>
                                <m:t>𝜕</m:t>
                              </m:r>
                              <m:r>
                                <a:rPr lang="en-US" i="1">
                                  <a:latin typeface="Cambria Math" panose="02040503050406030204" pitchFamily="18" charset="0"/>
                                </a:rPr>
                                <m:t>𝑥</m:t>
                              </m:r>
                            </m:den>
                          </m:f>
                          <m:r>
                            <a:rPr lang="en-US">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den>
                          </m:f>
                          <m:r>
                            <a:rPr lang="en-US" i="1">
                              <a:latin typeface="Cambria Math" panose="02040503050406030204" pitchFamily="18" charset="0"/>
                            </a:rPr>
                            <m:t>𝑑𝑥</m:t>
                          </m:r>
                        </m:e>
                      </m:d>
                      <m:r>
                        <a:rPr lang="en-US" i="1">
                          <a:latin typeface="Cambria Math" panose="02040503050406030204" pitchFamily="18" charset="0"/>
                        </a:rPr>
                        <m:t>𝑑𝑡</m:t>
                      </m:r>
                    </m:oMath>
                  </m:oMathPara>
                </a14:m>
                <a:endParaRPr lang="en-US" dirty="0"/>
              </a:p>
              <a:p>
                <a:endParaRPr lang="en-US" dirty="0" smtClean="0"/>
              </a:p>
              <a:p>
                <a:endParaRPr lang="en-US" dirty="0"/>
              </a:p>
              <a:p>
                <a:endParaRPr lang="en-US" dirty="0" smtClean="0"/>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2291"/>
                </a:stretch>
              </a:blipFill>
            </p:spPr>
            <p:txBody>
              <a:bodyPr/>
              <a:lstStyle/>
              <a:p>
                <a:r>
                  <a:rPr lang="en-US">
                    <a:noFill/>
                  </a:rPr>
                  <a:t> </a:t>
                </a:r>
              </a:p>
            </p:txBody>
          </p:sp>
        </mc:Fallback>
      </mc:AlternateContent>
    </p:spTree>
    <p:extLst>
      <p:ext uri="{BB962C8B-B14F-4D97-AF65-F5344CB8AC3E}">
        <p14:creationId xmlns:p14="http://schemas.microsoft.com/office/powerpoint/2010/main" val="4017257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διαφορική εξίσωση της κατανομής της θερμοκρασίας </a:t>
            </a:r>
            <a:r>
              <a:rPr lang="en-US" b="1" dirty="0" smtClean="0"/>
              <a:t>(4)</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fontScale="55000" lnSpcReduction="20000"/>
              </a:bodyPr>
              <a:lstStyle/>
              <a:p>
                <a:pPr marL="0" indent="0">
                  <a:buNone/>
                </a:pPr>
                <a:r>
                  <a:rPr lang="el-GR" b="1" dirty="0"/>
                  <a:t>Κατανομή της θερμοκρασίας σε ράβδο</a:t>
                </a:r>
                <a:r>
                  <a:rPr lang="en-US" b="1" dirty="0"/>
                  <a:t> </a:t>
                </a:r>
                <a:r>
                  <a:rPr lang="en-US" b="1" dirty="0" smtClean="0"/>
                  <a:t>(4)</a:t>
                </a:r>
              </a:p>
              <a:p>
                <a:pPr marL="0" indent="0">
                  <a:buNone/>
                </a:pPr>
                <a:endParaRPr lang="en-US" u="sng" dirty="0" smtClean="0"/>
              </a:p>
              <a:p>
                <a:r>
                  <a:rPr lang="en-US" dirty="0" smtClean="0"/>
                  <a:t>T</a:t>
                </a:r>
                <a:r>
                  <a:rPr lang="el-GR" dirty="0" smtClean="0"/>
                  <a:t>ο </a:t>
                </a:r>
                <a:r>
                  <a:rPr lang="el-GR" dirty="0"/>
                  <a:t>ποσό της θερμότητας που παραμένει στην περιοχή μεταξύ </a:t>
                </a:r>
                <a:r>
                  <a:rPr lang="en-US" dirty="0" smtClean="0"/>
                  <a:t>A(x)</a:t>
                </a:r>
                <a:r>
                  <a:rPr lang="el-GR" dirty="0" smtClean="0"/>
                  <a:t> και </a:t>
                </a:r>
                <a:r>
                  <a:rPr lang="en-US" dirty="0" smtClean="0"/>
                  <a:t>B(</a:t>
                </a:r>
                <a:r>
                  <a:rPr lang="en-US" dirty="0" err="1" smtClean="0"/>
                  <a:t>x+dx</a:t>
                </a:r>
                <a:r>
                  <a:rPr lang="en-US" dirty="0" smtClean="0"/>
                  <a:t>)</a:t>
                </a:r>
                <a:r>
                  <a:rPr lang="el-GR" dirty="0" smtClean="0"/>
                  <a:t> είναι</a:t>
                </a:r>
                <a:endParaRPr lang="en-US" dirty="0" smtClean="0"/>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a:latin typeface="Cambria Math" panose="02040503050406030204" pitchFamily="18" charset="0"/>
                            </a:rPr>
                            <m:t>1</m:t>
                          </m:r>
                        </m:sub>
                      </m:sSub>
                      <m:r>
                        <a:rPr lang="en-US">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𝐴</m:t>
                          </m:r>
                        </m:sub>
                      </m:sSub>
                      <m:r>
                        <a:rPr lang="en-US">
                          <a:latin typeface="Cambria Math" panose="02040503050406030204" pitchFamily="18" charset="0"/>
                        </a:rPr>
                        <m:t>−</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𝐵</m:t>
                          </m:r>
                        </m:sub>
                      </m:sSub>
                      <m:r>
                        <a:rPr lang="en-US">
                          <a:latin typeface="Cambria Math" panose="02040503050406030204" pitchFamily="18" charset="0"/>
                        </a:rPr>
                        <m:t>=</m:t>
                      </m:r>
                      <m:r>
                        <a:rPr lang="en-US" i="1">
                          <a:latin typeface="Cambria Math" panose="02040503050406030204" pitchFamily="18" charset="0"/>
                        </a:rPr>
                        <m:t>𝑘𝑆</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den>
                      </m:f>
                      <m:r>
                        <a:rPr lang="en-US" i="1">
                          <a:latin typeface="Cambria Math" panose="02040503050406030204" pitchFamily="18" charset="0"/>
                        </a:rPr>
                        <m:t>𝑑𝑥𝑑𝑡</m:t>
                      </m:r>
                    </m:oMath>
                  </m:oMathPara>
                </a14:m>
                <a:endParaRPr lang="en-US" dirty="0" smtClean="0"/>
              </a:p>
              <a:p>
                <a:pPr marL="0" indent="0">
                  <a:buNone/>
                </a:pPr>
                <a:endParaRPr lang="en-US" dirty="0" smtClean="0"/>
              </a:p>
              <a:p>
                <a:r>
                  <a:rPr lang="el-GR" dirty="0"/>
                  <a:t>Έστω ότι επί της ράβδου ευρίσκονται πηγές θερμότητας και </a:t>
                </a:r>
                <a:r>
                  <a:rPr lang="en-US" dirty="0" smtClean="0"/>
                  <a:t>F(</a:t>
                </a:r>
                <a:r>
                  <a:rPr lang="en-US" dirty="0" err="1" smtClean="0"/>
                  <a:t>x,t</a:t>
                </a:r>
                <a:r>
                  <a:rPr lang="en-US" dirty="0" smtClean="0"/>
                  <a:t>) </a:t>
                </a:r>
                <a:r>
                  <a:rPr lang="el-GR" dirty="0" smtClean="0"/>
                  <a:t>η </a:t>
                </a:r>
                <a:r>
                  <a:rPr lang="el-GR" dirty="0"/>
                  <a:t>συνάρτηση, η οποία παρέχει την πυκνότητα  αυτών στο σημείο </a:t>
                </a:r>
                <a:r>
                  <a:rPr lang="en-US" dirty="0" smtClean="0"/>
                  <a:t>x</a:t>
                </a:r>
                <a:r>
                  <a:rPr lang="el-GR" dirty="0" smtClean="0"/>
                  <a:t> </a:t>
                </a:r>
                <a:r>
                  <a:rPr lang="el-GR" dirty="0"/>
                  <a:t>κατά την στιγμή </a:t>
                </a:r>
                <a:r>
                  <a:rPr lang="en-US" dirty="0" smtClean="0"/>
                  <a:t>t.</a:t>
                </a:r>
              </a:p>
              <a:p>
                <a:pPr marL="0" indent="0">
                  <a:buNone/>
                </a:pPr>
                <a:endParaRPr lang="en-US" dirty="0" smtClean="0"/>
              </a:p>
              <a:p>
                <a:r>
                  <a:rPr lang="el-GR" dirty="0"/>
                  <a:t>Η θερμότητα , που προσφέρεται από τις πηγές στην ράβδο μεταξύ των θέσεων </a:t>
                </a:r>
                <a:r>
                  <a:rPr lang="en-US" dirty="0" smtClean="0"/>
                  <a:t>x </a:t>
                </a:r>
                <a:r>
                  <a:rPr lang="el-GR" dirty="0" smtClean="0"/>
                  <a:t>και </a:t>
                </a:r>
                <a:r>
                  <a:rPr lang="en-US" dirty="0" err="1" smtClean="0"/>
                  <a:t>x+dx</a:t>
                </a:r>
                <a:r>
                  <a:rPr lang="en-US" dirty="0" smtClean="0"/>
                  <a:t> </a:t>
                </a:r>
                <a:r>
                  <a:rPr lang="el-GR" dirty="0"/>
                  <a:t>στο χρονικό </a:t>
                </a:r>
                <a:r>
                  <a:rPr lang="el-GR" dirty="0" smtClean="0"/>
                  <a:t>διάστημα</a:t>
                </a:r>
                <a:r>
                  <a:rPr lang="en-US" dirty="0" smtClean="0"/>
                  <a:t> </a:t>
                </a:r>
                <a:r>
                  <a:rPr lang="en-US" dirty="0" err="1" smtClean="0"/>
                  <a:t>dt</a:t>
                </a:r>
                <a:r>
                  <a:rPr lang="en-US" dirty="0" smtClean="0"/>
                  <a:t> </a:t>
                </a:r>
                <a:r>
                  <a:rPr lang="el-GR" dirty="0" smtClean="0"/>
                  <a:t>ισούται </a:t>
                </a:r>
                <a:r>
                  <a:rPr lang="el-GR" dirty="0"/>
                  <a:t>με </a:t>
                </a:r>
                <a:endParaRPr lang="en-US" dirty="0" smtClean="0"/>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a:latin typeface="Cambria Math" panose="02040503050406030204" pitchFamily="18" charset="0"/>
                            </a:rPr>
                            <m:t>2</m:t>
                          </m:r>
                        </m:sub>
                      </m:sSub>
                      <m:r>
                        <a:rPr lang="en-US">
                          <a:latin typeface="Cambria Math" panose="02040503050406030204" pitchFamily="18" charset="0"/>
                        </a:rPr>
                        <m:t>=</m:t>
                      </m:r>
                      <m:r>
                        <a:rPr lang="en-US" i="1">
                          <a:latin typeface="Cambria Math" panose="02040503050406030204" pitchFamily="18" charset="0"/>
                        </a:rPr>
                        <m:t>𝑆𝐹</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m:rPr>
                          <m:nor/>
                        </m:rPr>
                        <a:rPr lang="en-US" i="1">
                          <a:latin typeface="Cambria Math" panose="02040503050406030204" pitchFamily="18" charset="0"/>
                        </a:rPr>
                        <m:t>dxdt</m:t>
                      </m:r>
                    </m:oMath>
                  </m:oMathPara>
                </a14:m>
                <a:endParaRPr lang="en-US" dirty="0"/>
              </a:p>
              <a:p>
                <a:endParaRPr lang="en-US" dirty="0"/>
              </a:p>
              <a:p>
                <a:endParaRPr lang="en-US" dirty="0" smtClean="0"/>
              </a:p>
              <a:p>
                <a:endParaRPr lang="en-US" dirty="0"/>
              </a:p>
              <a:p>
                <a:pPr marL="0" indent="0">
                  <a:buNone/>
                </a:pPr>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593" t="-1887" r="-74"/>
                </a:stretch>
              </a:blipFill>
            </p:spPr>
            <p:txBody>
              <a:bodyPr/>
              <a:lstStyle/>
              <a:p>
                <a:r>
                  <a:rPr lang="en-US">
                    <a:noFill/>
                  </a:rPr>
                  <a:t> </a:t>
                </a:r>
              </a:p>
            </p:txBody>
          </p:sp>
        </mc:Fallback>
      </mc:AlternateContent>
    </p:spTree>
    <p:extLst>
      <p:ext uri="{BB962C8B-B14F-4D97-AF65-F5344CB8AC3E}">
        <p14:creationId xmlns:p14="http://schemas.microsoft.com/office/powerpoint/2010/main" val="2121710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διαφορική εξίσωση της κατανομής της θερμοκρασίας </a:t>
            </a:r>
            <a:r>
              <a:rPr lang="en-US" b="1" dirty="0" smtClean="0"/>
              <a:t>(</a:t>
            </a:r>
            <a:r>
              <a:rPr lang="el-GR" b="1" dirty="0" smtClean="0"/>
              <a:t>5</a:t>
            </a:r>
            <a:r>
              <a:rPr lang="en-US" b="1" dirty="0" smtClean="0"/>
              <a:t>)</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457200" y="1772816"/>
                <a:ext cx="8229600" cy="4353347"/>
              </a:xfrm>
            </p:spPr>
            <p:txBody>
              <a:bodyPr>
                <a:normAutofit fontScale="40000" lnSpcReduction="20000"/>
              </a:bodyPr>
              <a:lstStyle/>
              <a:p>
                <a:pPr marL="0" indent="0">
                  <a:buNone/>
                </a:pPr>
                <a:r>
                  <a:rPr lang="el-GR" b="1" dirty="0"/>
                  <a:t>Κατανομή της θερμοκρασίας σε ράβδο</a:t>
                </a:r>
                <a:r>
                  <a:rPr lang="en-US" b="1" dirty="0"/>
                  <a:t> </a:t>
                </a:r>
                <a:r>
                  <a:rPr lang="en-US" b="1" dirty="0" smtClean="0"/>
                  <a:t>(</a:t>
                </a:r>
                <a:r>
                  <a:rPr lang="el-GR" b="1" dirty="0" smtClean="0"/>
                  <a:t>5</a:t>
                </a:r>
                <a:r>
                  <a:rPr lang="en-US" b="1" dirty="0" smtClean="0"/>
                  <a:t>)</a:t>
                </a:r>
                <a:endParaRPr lang="el-GR" b="1" dirty="0" smtClean="0"/>
              </a:p>
              <a:p>
                <a:pPr marL="0" indent="0">
                  <a:buNone/>
                </a:pPr>
                <a:endParaRPr lang="en-US" dirty="0" smtClean="0"/>
              </a:p>
              <a:p>
                <a:r>
                  <a:rPr lang="el-GR" dirty="0"/>
                  <a:t>Ε</a:t>
                </a:r>
                <a:r>
                  <a:rPr lang="el-GR" dirty="0" smtClean="0"/>
                  <a:t>ίναι</a:t>
                </a:r>
                <a:r>
                  <a:rPr lang="en-US" dirty="0" smtClean="0"/>
                  <a:t> </a:t>
                </a:r>
                <a:r>
                  <a:rPr lang="el-GR" dirty="0" smtClean="0"/>
                  <a:t>όμως </a:t>
                </a:r>
                <a:r>
                  <a:rPr lang="el-GR" dirty="0"/>
                  <a:t>γνωστό ότι αν προσφερθεί ποσό θερμότητας </a:t>
                </a:r>
                <a:r>
                  <a:rPr lang="el-GR" dirty="0" smtClean="0"/>
                  <a:t>Δ</a:t>
                </a:r>
                <a:r>
                  <a:rPr lang="en-US" dirty="0" smtClean="0"/>
                  <a:t>Q </a:t>
                </a:r>
                <a:r>
                  <a:rPr lang="el-GR" dirty="0"/>
                  <a:t>σε σώμα μάζας </a:t>
                </a:r>
                <a14:m>
                  <m:oMath xmlns:m="http://schemas.openxmlformats.org/officeDocument/2006/math">
                    <m:r>
                      <a:rPr lang="en-US" i="1">
                        <a:latin typeface="Cambria Math" panose="02040503050406030204" pitchFamily="18" charset="0"/>
                      </a:rPr>
                      <m:t>𝑑𝑚</m:t>
                    </m:r>
                    <m:r>
                      <a:rPr lang="en-US">
                        <a:latin typeface="Cambria Math" panose="02040503050406030204" pitchFamily="18" charset="0"/>
                      </a:rPr>
                      <m:t>=</m:t>
                    </m:r>
                    <m:r>
                      <a:rPr lang="en-US" i="1">
                        <a:latin typeface="Cambria Math" panose="02040503050406030204" pitchFamily="18" charset="0"/>
                      </a:rPr>
                      <m:t>𝜌</m:t>
                    </m:r>
                    <m:r>
                      <a:rPr lang="en-US" i="1">
                        <a:latin typeface="Cambria Math" panose="02040503050406030204" pitchFamily="18" charset="0"/>
                      </a:rPr>
                      <m:t>𝑆𝑑𝑥</m:t>
                    </m:r>
                  </m:oMath>
                </a14:m>
                <a:r>
                  <a:rPr lang="en-US" dirty="0" smtClean="0"/>
                  <a:t> </a:t>
                </a:r>
                <a:r>
                  <a:rPr lang="el-GR" dirty="0"/>
                  <a:t>θα μεταβληθεί η θερμοκρασία του κατά </a:t>
                </a:r>
                <a:r>
                  <a:rPr lang="el-GR" dirty="0" smtClean="0"/>
                  <a:t>Δ</a:t>
                </a:r>
                <a:r>
                  <a:rPr lang="en-US" dirty="0" smtClean="0"/>
                  <a:t>u</a:t>
                </a:r>
                <a:r>
                  <a:rPr lang="el-GR" dirty="0" smtClean="0"/>
                  <a:t>, </a:t>
                </a:r>
                <a:r>
                  <a:rPr lang="el-GR" dirty="0"/>
                  <a:t>σε συμφωνία με την εξίσωση </a:t>
                </a:r>
                <a:endParaRPr lang="en-US" dirty="0" smtClean="0"/>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𝛥</m:t>
                      </m:r>
                      <m:r>
                        <a:rPr lang="en-US" i="1">
                          <a:latin typeface="Cambria Math" panose="02040503050406030204" pitchFamily="18" charset="0"/>
                        </a:rPr>
                        <m:t>𝑄</m:t>
                      </m:r>
                      <m:r>
                        <a:rPr lang="en-US">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𝜌</m:t>
                      </m:r>
                      <m:r>
                        <a:rPr lang="en-US" i="1">
                          <a:latin typeface="Cambria Math" panose="02040503050406030204" pitchFamily="18" charset="0"/>
                        </a:rPr>
                        <m:t>𝑆𝑑𝑥</m:t>
                      </m:r>
                      <m:r>
                        <a:rPr lang="en-US" i="1">
                          <a:latin typeface="Cambria Math" panose="02040503050406030204" pitchFamily="18" charset="0"/>
                        </a:rPr>
                        <m:t>𝛥</m:t>
                      </m:r>
                      <m:r>
                        <a:rPr lang="en-US" i="1">
                          <a:latin typeface="Cambria Math" panose="02040503050406030204" pitchFamily="18" charset="0"/>
                        </a:rPr>
                        <m:t>𝑢</m:t>
                      </m:r>
                    </m:oMath>
                  </m:oMathPara>
                </a14:m>
                <a:endParaRPr lang="en-US" dirty="0" smtClean="0"/>
              </a:p>
              <a:p>
                <a:pPr marL="0" indent="0">
                  <a:buNone/>
                </a:pPr>
                <a:endParaRPr lang="en-US" dirty="0"/>
              </a:p>
              <a:p>
                <a:pPr marL="0" indent="0">
                  <a:buNone/>
                </a:pPr>
                <a:r>
                  <a:rPr lang="el-GR" dirty="0"/>
                  <a:t>ό</a:t>
                </a:r>
                <a:r>
                  <a:rPr lang="el-GR" dirty="0" smtClean="0"/>
                  <a:t>που</a:t>
                </a:r>
                <a:r>
                  <a:rPr lang="en-US" dirty="0" smtClean="0"/>
                  <a:t> c </a:t>
                </a:r>
                <a:r>
                  <a:rPr lang="el-GR" dirty="0" smtClean="0"/>
                  <a:t>η </a:t>
                </a:r>
                <a:r>
                  <a:rPr lang="el-GR" dirty="0"/>
                  <a:t>ειδική θερμότητα του υλικού και   πυκνότητά του. </a:t>
                </a:r>
                <a:r>
                  <a:rPr lang="el-GR" dirty="0" smtClean="0"/>
                  <a:t>Επομένως</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𝛥</m:t>
                          </m:r>
                          <m:r>
                            <a:rPr lang="en-US" i="1">
                              <a:latin typeface="Cambria Math" panose="02040503050406030204" pitchFamily="18" charset="0"/>
                            </a:rPr>
                            <m:t>𝑄</m:t>
                          </m:r>
                        </m:num>
                        <m:den>
                          <m:r>
                            <a:rPr lang="en-US" i="1">
                              <a:latin typeface="Cambria Math" panose="02040503050406030204" pitchFamily="18" charset="0"/>
                            </a:rPr>
                            <m:t>𝛥</m:t>
                          </m:r>
                          <m:r>
                            <a:rPr lang="en-US" i="1">
                              <a:latin typeface="Cambria Math" panose="02040503050406030204" pitchFamily="18" charset="0"/>
                            </a:rPr>
                            <m:t>𝑡</m:t>
                          </m:r>
                        </m:den>
                      </m:f>
                      <m:r>
                        <a:rPr lang="en-US">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𝜌</m:t>
                      </m:r>
                      <m:r>
                        <a:rPr lang="en-US" i="1">
                          <a:latin typeface="Cambria Math" panose="02040503050406030204" pitchFamily="18" charset="0"/>
                        </a:rPr>
                        <m:t>𝑆𝑑𝑥</m:t>
                      </m:r>
                      <m:f>
                        <m:fPr>
                          <m:ctrlPr>
                            <a:rPr lang="en-US" i="1">
                              <a:latin typeface="Cambria Math" panose="02040503050406030204" pitchFamily="18" charset="0"/>
                            </a:rPr>
                          </m:ctrlPr>
                        </m:fPr>
                        <m:num>
                          <m:r>
                            <a:rPr lang="en-US" i="1">
                              <a:latin typeface="Cambria Math" panose="02040503050406030204" pitchFamily="18" charset="0"/>
                            </a:rPr>
                            <m:t>𝛥</m:t>
                          </m:r>
                          <m:r>
                            <a:rPr lang="en-US" i="1">
                              <a:latin typeface="Cambria Math" panose="02040503050406030204" pitchFamily="18" charset="0"/>
                            </a:rPr>
                            <m:t>𝑢</m:t>
                          </m:r>
                        </m:num>
                        <m:den>
                          <m:r>
                            <a:rPr lang="en-US" i="1">
                              <a:latin typeface="Cambria Math" panose="02040503050406030204" pitchFamily="18" charset="0"/>
                            </a:rPr>
                            <m:t>𝛥</m:t>
                          </m:r>
                          <m:r>
                            <a:rPr lang="en-US" i="1">
                              <a:latin typeface="Cambria Math" panose="02040503050406030204" pitchFamily="18" charset="0"/>
                            </a:rPr>
                            <m:t>𝑡</m:t>
                          </m:r>
                        </m:den>
                      </m:f>
                    </m:oMath>
                  </m:oMathPara>
                </a14:m>
                <a:endParaRPr lang="en-US" dirty="0" smtClean="0"/>
              </a:p>
              <a:p>
                <a:pPr marL="0" indent="0">
                  <a:buNone/>
                </a:pPr>
                <a:endParaRPr lang="en-US" dirty="0"/>
              </a:p>
              <a:p>
                <a:r>
                  <a:rPr lang="en-US" dirty="0" smtClean="0"/>
                  <a:t>H </a:t>
                </a:r>
                <a:r>
                  <a:rPr lang="el-GR" dirty="0" smtClean="0"/>
                  <a:t>διαφορική </a:t>
                </a:r>
                <a:r>
                  <a:rPr lang="el-GR" dirty="0"/>
                  <a:t>εξίσωση </a:t>
                </a:r>
                <a:r>
                  <a:rPr lang="el-GR" dirty="0" smtClean="0"/>
                  <a:t>που</a:t>
                </a:r>
                <a:r>
                  <a:rPr lang="en-US" dirty="0" smtClean="0"/>
                  <a:t> </a:t>
                </a:r>
                <a:r>
                  <a:rPr lang="el-GR" dirty="0" smtClean="0"/>
                  <a:t>που προκύπτει, </a:t>
                </a:r>
                <a:r>
                  <a:rPr lang="el-GR" dirty="0"/>
                  <a:t>περιγράφει την κατανομή της θερμοκρασίας κατά μήκος της ράβδου συναρτήσει του χρόνου , </a:t>
                </a:r>
                <a:r>
                  <a:rPr lang="el-GR" dirty="0" smtClean="0"/>
                  <a:t>δηλαδή</a:t>
                </a:r>
              </a:p>
              <a:p>
                <a:endParaRPr lang="el-GR"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𝛼</m:t>
                          </m:r>
                        </m:e>
                        <m:sup>
                          <m:r>
                            <a:rPr lang="en-US">
                              <a:latin typeface="Cambria Math" panose="02040503050406030204" pitchFamily="18" charset="0"/>
                            </a:rPr>
                            <m:t>2</m:t>
                          </m:r>
                        </m:sup>
                      </m:s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𝑢</m:t>
                          </m:r>
                        </m:num>
                        <m:den>
                          <m:r>
                            <a:rPr lang="en-US">
                              <a:latin typeface="Cambria Math" panose="02040503050406030204" pitchFamily="18" charset="0"/>
                            </a:rPr>
                            <m:t>𝜕</m:t>
                          </m:r>
                          <m:r>
                            <a:rPr lang="en-US" i="1">
                              <a:latin typeface="Cambria Math" panose="02040503050406030204" pitchFamily="18" charset="0"/>
                            </a:rPr>
                            <m:t>𝑡</m:t>
                          </m:r>
                        </m:den>
                      </m:f>
                    </m:oMath>
                  </m:oMathPara>
                </a14:m>
                <a:endParaRPr lang="el-GR" dirty="0" smtClean="0"/>
              </a:p>
              <a:p>
                <a:pPr marL="0" indent="0">
                  <a:buNone/>
                </a:pPr>
                <a:endParaRPr lang="el-GR" dirty="0" smtClean="0"/>
              </a:p>
              <a:p>
                <a:pPr marL="0" indent="0">
                  <a:buNone/>
                </a:pPr>
                <a:r>
                  <a:rPr lang="el-GR" dirty="0" smtClean="0"/>
                  <a:t>όπου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𝛼</m:t>
                        </m:r>
                      </m:e>
                      <m:sup>
                        <m:r>
                          <a:rPr lang="en-US">
                            <a:latin typeface="Cambria Math" panose="02040503050406030204" pitchFamily="18" charset="0"/>
                          </a:rPr>
                          <m:t>2</m:t>
                        </m:r>
                      </m:sup>
                    </m:s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𝑘</m:t>
                        </m:r>
                      </m:num>
                      <m:den>
                        <m:r>
                          <a:rPr lang="en-US" i="1">
                            <a:latin typeface="Cambria Math" panose="02040503050406030204" pitchFamily="18" charset="0"/>
                          </a:rPr>
                          <m:t>𝑐</m:t>
                        </m:r>
                        <m:r>
                          <a:rPr lang="en-US" i="1">
                            <a:latin typeface="Cambria Math" panose="02040503050406030204" pitchFamily="18" charset="0"/>
                          </a:rPr>
                          <m:t>𝜌</m:t>
                        </m:r>
                      </m:den>
                    </m:f>
                  </m:oMath>
                </a14:m>
                <a:r>
                  <a:rPr lang="el-GR" dirty="0" smtClean="0"/>
                  <a:t> καλείται </a:t>
                </a:r>
                <a:r>
                  <a:rPr lang="el-GR" dirty="0"/>
                  <a:t>συντελεστής </a:t>
                </a:r>
                <a:r>
                  <a:rPr lang="el-GR" dirty="0" err="1"/>
                  <a:t>διαχυτότητας</a:t>
                </a:r>
                <a:r>
                  <a:rPr lang="el-GR" dirty="0"/>
                  <a:t> και </a:t>
                </a:r>
                <a14:m>
                  <m:oMath xmlns:m="http://schemas.openxmlformats.org/officeDocument/2006/math">
                    <m:r>
                      <a:rPr lang="en-US" i="1">
                        <a:latin typeface="Cambria Math" panose="02040503050406030204" pitchFamily="18" charset="0"/>
                      </a:rPr>
                      <m:t>𝑓</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f>
                      <m:fPr>
                        <m:ctrlPr>
                          <a:rPr lang="en-US" i="1">
                            <a:latin typeface="Cambria Math" panose="02040503050406030204" pitchFamily="18" charset="0"/>
                          </a:rPr>
                        </m:ctrlPr>
                      </m:fPr>
                      <m:num>
                        <m:r>
                          <m:rPr>
                            <m:nor/>
                          </m:rPr>
                          <a:rPr lang="en-US" i="1">
                            <a:latin typeface="Cambria Math" panose="02040503050406030204" pitchFamily="18" charset="0"/>
                          </a:rPr>
                          <m:t>F</m:t>
                        </m:r>
                        <m:r>
                          <m:rPr>
                            <m:nor/>
                          </m:rPr>
                          <a:rPr lang="en-US" i="1">
                            <a:latin typeface="Cambria Math" panose="02040503050406030204" pitchFamily="18" charset="0"/>
                          </a:rPr>
                          <m:t>(</m:t>
                        </m:r>
                        <m:r>
                          <m:rPr>
                            <m:nor/>
                          </m:rPr>
                          <a:rPr lang="en-US" i="1">
                            <a:latin typeface="Cambria Math" panose="02040503050406030204" pitchFamily="18" charset="0"/>
                          </a:rPr>
                          <m:t>x</m:t>
                        </m:r>
                        <m:r>
                          <m:rPr>
                            <m:nor/>
                          </m:rPr>
                          <a:rPr lang="en-US" i="1">
                            <a:latin typeface="Cambria Math" panose="02040503050406030204" pitchFamily="18" charset="0"/>
                          </a:rPr>
                          <m:t>,</m:t>
                        </m:r>
                        <m:r>
                          <m:rPr>
                            <m:nor/>
                          </m:rPr>
                          <a:rPr lang="en-US" i="1">
                            <a:latin typeface="Cambria Math" panose="02040503050406030204" pitchFamily="18" charset="0"/>
                          </a:rPr>
                          <m:t>t</m:t>
                        </m:r>
                        <m:r>
                          <m:rPr>
                            <m:nor/>
                          </m:rPr>
                          <a:rPr lang="en-US" i="1">
                            <a:latin typeface="Cambria Math" panose="02040503050406030204" pitchFamily="18" charset="0"/>
                          </a:rPr>
                          <m:t>)</m:t>
                        </m:r>
                      </m:num>
                      <m:den>
                        <m:r>
                          <m:rPr>
                            <m:nor/>
                          </m:rPr>
                          <a:rPr lang="en-US" i="1">
                            <a:latin typeface="Cambria Math" panose="02040503050406030204" pitchFamily="18" charset="0"/>
                          </a:rPr>
                          <m:t>c</m:t>
                        </m:r>
                        <m:r>
                          <a:rPr lang="en-US" i="1">
                            <a:latin typeface="Cambria Math" panose="02040503050406030204" pitchFamily="18" charset="0"/>
                          </a:rPr>
                          <m:t>𝜌</m:t>
                        </m:r>
                      </m:den>
                    </m:f>
                  </m:oMath>
                </a14:m>
                <a:endParaRPr lang="en-US" dirty="0"/>
              </a:p>
              <a:p>
                <a:pPr marL="0" indent="0">
                  <a:buNone/>
                </a:pPr>
                <a:endParaRPr lang="en-US" dirty="0"/>
              </a:p>
              <a:p>
                <a:endParaRPr lang="el-GR" dirty="0"/>
              </a:p>
              <a:p>
                <a:endParaRPr lang="en-US" dirty="0"/>
              </a:p>
              <a:p>
                <a:pPr marL="0" indent="0">
                  <a:buNone/>
                </a:pPr>
                <a:endParaRPr lang="el-GR" dirty="0" smtClean="0"/>
              </a:p>
              <a:p>
                <a:endParaRPr lang="en-US" dirty="0"/>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457200" y="1772816"/>
                <a:ext cx="8229600" cy="4353347"/>
              </a:xfrm>
              <a:blipFill rotWithShape="0">
                <a:blip r:embed="rId2"/>
                <a:stretch>
                  <a:fillRect l="-74" t="-840"/>
                </a:stretch>
              </a:blipFill>
            </p:spPr>
            <p:txBody>
              <a:bodyPr/>
              <a:lstStyle/>
              <a:p>
                <a:r>
                  <a:rPr lang="en-US">
                    <a:noFill/>
                  </a:rPr>
                  <a:t> </a:t>
                </a:r>
              </a:p>
            </p:txBody>
          </p:sp>
        </mc:Fallback>
      </mc:AlternateContent>
    </p:spTree>
    <p:extLst>
      <p:ext uri="{BB962C8B-B14F-4D97-AF65-F5344CB8AC3E}">
        <p14:creationId xmlns:p14="http://schemas.microsoft.com/office/powerpoint/2010/main" val="139864310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TotalTime>
  <Words>915</Words>
  <Application>Microsoft Office PowerPoint</Application>
  <PresentationFormat>Προβολή στην οθόνη (4:3)</PresentationFormat>
  <Paragraphs>216</Paragraphs>
  <Slides>21</Slides>
  <Notes>6</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21</vt:i4>
      </vt:variant>
    </vt:vector>
  </HeadingPairs>
  <TitlesOfParts>
    <vt:vector size="25" baseType="lpstr">
      <vt:lpstr>Arial</vt:lpstr>
      <vt:lpstr>Calibri</vt:lpstr>
      <vt:lpstr>Cambria Math</vt:lpstr>
      <vt:lpstr>Θέμα του Office</vt:lpstr>
      <vt:lpstr>Ειδικά Μαθηματικά </vt:lpstr>
      <vt:lpstr>Άδειες Χρήσης</vt:lpstr>
      <vt:lpstr>Χρηματοδότηση</vt:lpstr>
      <vt:lpstr>Σκοποί  ενότητας </vt:lpstr>
      <vt:lpstr>Η διαφορική εξίσωση της κατανομής της θερμοκρασίας </vt:lpstr>
      <vt:lpstr>Η διαφορική εξίσωση της κατανομής της θερμοκρασίας (2)</vt:lpstr>
      <vt:lpstr>Η διαφορική εξίσωση της κατανομής της θερμοκρασίας (3)</vt:lpstr>
      <vt:lpstr>Η διαφορική εξίσωση της κατανομής της θερμοκρασίας (4)</vt:lpstr>
      <vt:lpstr>Η διαφορική εξίσωση της κατανομής της θερμοκρασίας (5)</vt:lpstr>
      <vt:lpstr>Η διαφορική εξίσωση της κατανομής της θερμοκρασίας (6)</vt:lpstr>
      <vt:lpstr>Η διαφορική εξίσωση της κατανομής της θερμοκρασίας (7)</vt:lpstr>
      <vt:lpstr>Η διαφορική εξίσωση της κατανομής της θερμοκρασίας (8)</vt:lpstr>
      <vt:lpstr>Η διαφορική εξίσωση της κατανομής της θερμοκρασίας (9)</vt:lpstr>
      <vt:lpstr>Η διαφορική εξίσωση της κατανομής της θερμοκρασίας (10)</vt:lpstr>
      <vt:lpstr>Η διαφορική εξίσωση της κατανομής της θερμοκρασίας (11)</vt:lpstr>
      <vt:lpstr>Η διαφορική εξίσωση της κατανομής της θερμοκρασίας (12)</vt:lpstr>
      <vt:lpstr>Η διαφορική εξίσωση της κατανομής της θερμοκρασίας (13)</vt:lpstr>
      <vt:lpstr>Η διαφορική εξίσωση της κατανομής της θερμοκρασίας (14)</vt:lpstr>
      <vt:lpstr>Σημείωμα Χρήσης Έργων Τρίτων</vt:lpstr>
      <vt:lpstr>Σημείωμα Αναφοράς</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Κλασσική Μηχανική</dc:title>
  <dc:creator>user</dc:creator>
  <cp:lastModifiedBy>Jimmy Labropoulos</cp:lastModifiedBy>
  <cp:revision>58</cp:revision>
  <dcterms:created xsi:type="dcterms:W3CDTF">2014-04-05T17:31:54Z</dcterms:created>
  <dcterms:modified xsi:type="dcterms:W3CDTF">2015-03-16T14:14:50Z</dcterms:modified>
</cp:coreProperties>
</file>