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852691E2-6B5F-4119-9E1B-518BDEACA063}"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79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7A99138-0ACD-4A4E-9F43-8373B90ED243}" type="datetimeFigureOut">
              <a:rPr lang="el-GR" smtClean="0"/>
              <a:t>1/12/2019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2691E2-6B5F-4119-9E1B-518BDEACA063}" type="slidenum">
              <a:rPr lang="el-GR" smtClean="0"/>
              <a:t>‹#›</a:t>
            </a:fld>
            <a:endParaRPr lang="el-GR"/>
          </a:p>
        </p:txBody>
      </p:sp>
    </p:spTree>
    <p:extLst>
      <p:ext uri="{BB962C8B-B14F-4D97-AF65-F5344CB8AC3E}">
        <p14:creationId xmlns:p14="http://schemas.microsoft.com/office/powerpoint/2010/main" val="389240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94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20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spTree>
    <p:extLst>
      <p:ext uri="{BB962C8B-B14F-4D97-AF65-F5344CB8AC3E}">
        <p14:creationId xmlns:p14="http://schemas.microsoft.com/office/powerpoint/2010/main" val="4831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09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701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232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25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spTree>
    <p:extLst>
      <p:ext uri="{BB962C8B-B14F-4D97-AF65-F5344CB8AC3E}">
        <p14:creationId xmlns:p14="http://schemas.microsoft.com/office/powerpoint/2010/main" val="313095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7A99138-0ACD-4A4E-9F43-8373B90ED243}" type="datetimeFigureOut">
              <a:rPr lang="el-GR" smtClean="0"/>
              <a:t>1/12/2019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2691E2-6B5F-4119-9E1B-518BDEACA063}"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73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7A99138-0ACD-4A4E-9F43-8373B90ED243}" type="datetimeFigureOut">
              <a:rPr lang="el-GR" smtClean="0"/>
              <a:t>1/12/2019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2691E2-6B5F-4119-9E1B-518BDEACA063}" type="slidenum">
              <a:rPr lang="el-GR" smtClean="0"/>
              <a:t>‹#›</a:t>
            </a:fld>
            <a:endParaRPr lang="el-GR"/>
          </a:p>
        </p:txBody>
      </p:sp>
    </p:spTree>
    <p:extLst>
      <p:ext uri="{BB962C8B-B14F-4D97-AF65-F5344CB8AC3E}">
        <p14:creationId xmlns:p14="http://schemas.microsoft.com/office/powerpoint/2010/main" val="26915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7A99138-0ACD-4A4E-9F43-8373B90ED243}" type="datetimeFigureOut">
              <a:rPr lang="el-GR" smtClean="0"/>
              <a:t>1/12/2019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52691E2-6B5F-4119-9E1B-518BDEACA063}"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98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7A99138-0ACD-4A4E-9F43-8373B90ED243}" type="datetimeFigureOut">
              <a:rPr lang="el-GR" smtClean="0"/>
              <a:t>1/12/2019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2691E2-6B5F-4119-9E1B-518BDEACA063}"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76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99138-0ACD-4A4E-9F43-8373B90ED243}" type="datetimeFigureOut">
              <a:rPr lang="el-GR" smtClean="0"/>
              <a:t>1/12/2019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52691E2-6B5F-4119-9E1B-518BDEACA063}" type="slidenum">
              <a:rPr lang="el-GR" smtClean="0"/>
              <a:t>‹#›</a:t>
            </a:fld>
            <a:endParaRPr lang="el-GR"/>
          </a:p>
        </p:txBody>
      </p:sp>
    </p:spTree>
    <p:extLst>
      <p:ext uri="{BB962C8B-B14F-4D97-AF65-F5344CB8AC3E}">
        <p14:creationId xmlns:p14="http://schemas.microsoft.com/office/powerpoint/2010/main" val="132696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7A99138-0ACD-4A4E-9F43-8373B90ED243}" type="datetimeFigureOut">
              <a:rPr lang="el-GR" smtClean="0"/>
              <a:t>1/12/2019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2691E2-6B5F-4119-9E1B-518BDEACA063}"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88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7A99138-0ACD-4A4E-9F43-8373B90ED243}" type="datetimeFigureOut">
              <a:rPr lang="el-GR" smtClean="0"/>
              <a:t>1/12/2019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2691E2-6B5F-4119-9E1B-518BDEACA063}" type="slidenum">
              <a:rPr lang="el-GR" smtClean="0"/>
              <a:t>‹#›</a:t>
            </a:fld>
            <a:endParaRPr lang="el-GR"/>
          </a:p>
        </p:txBody>
      </p:sp>
    </p:spTree>
    <p:extLst>
      <p:ext uri="{BB962C8B-B14F-4D97-AF65-F5344CB8AC3E}">
        <p14:creationId xmlns:p14="http://schemas.microsoft.com/office/powerpoint/2010/main" val="358432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A99138-0ACD-4A4E-9F43-8373B90ED243}" type="datetimeFigureOut">
              <a:rPr lang="el-GR" smtClean="0"/>
              <a:t>1/12/2019</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2691E2-6B5F-4119-9E1B-518BDEACA063}" type="slidenum">
              <a:rPr lang="el-GR" smtClean="0"/>
              <a:t>‹#›</a:t>
            </a:fld>
            <a:endParaRPr lang="el-GR"/>
          </a:p>
        </p:txBody>
      </p:sp>
    </p:spTree>
    <p:extLst>
      <p:ext uri="{BB962C8B-B14F-4D97-AF65-F5344CB8AC3E}">
        <p14:creationId xmlns:p14="http://schemas.microsoft.com/office/powerpoint/2010/main" val="24688700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emprosnet.gr/emprosnet-archive/916211fb-7400-4b9d-92eb-f80fdedbe57f" TargetMode="External"/><Relationship Id="rId2" Type="http://schemas.openxmlformats.org/officeDocument/2006/relationships/hyperlink" Target="https://docplayer.gr/824006-Ptyhiaki-ergasia-thema-ygieini-kai-asfaleia-sto-horo-toy-nosokomeioy-ypo-ton-foititon-malli-eyaggelia-a-m-8965-tsoykala-panagiota-a-m.html#show_full_text" TargetMode="External"/><Relationship Id="rId1" Type="http://schemas.openxmlformats.org/officeDocument/2006/relationships/slideLayout" Target="../slideLayouts/slideLayout2.xml"/><Relationship Id="rId4" Type="http://schemas.openxmlformats.org/officeDocument/2006/relationships/hyperlink" Target="http://e-maistros.gr/main/%CE%BB%CE%BF%CE%B9%CE%BC%CF%8E%CE%B4%CE%B7-%CE%BC%CE%B5%CF%84%CE%B1%CE%B4%CE%BF%CF%84%CE%B9%CE%BA%CE%AC-%CE%BD%CE%BF%CF%83%CE%AE%CE%BC%CE%B1%CF%84%CE%B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latin typeface="Times New Roman" panose="02020603050405020304" pitchFamily="18" charset="0"/>
                <a:cs typeface="Times New Roman" panose="02020603050405020304" pitchFamily="18" charset="0"/>
              </a:rPr>
              <a:t>Υγιεινή στο χώρο εργασίας</a:t>
            </a:r>
            <a:endParaRPr lang="el-GR" dirty="0">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p:txBody>
          <a:bodyPr/>
          <a:lstStyle/>
          <a:p>
            <a:r>
              <a:rPr lang="el-GR" dirty="0" smtClean="0">
                <a:latin typeface="Times New Roman" panose="02020603050405020304" pitchFamily="18" charset="0"/>
                <a:cs typeface="Times New Roman" panose="02020603050405020304" pitchFamily="18" charset="0"/>
              </a:rPr>
              <a:t>Πρόληψη μετάδοσης λοιμωδών νοσημάτων</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019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837128" y="1313645"/>
            <a:ext cx="10496282" cy="4533364"/>
          </a:xfrm>
        </p:spPr>
        <p:txBody>
          <a:bodyPr>
            <a:normAutofit/>
          </a:bodyPr>
          <a:lstStyle/>
          <a:p>
            <a:pPr lvl="0">
              <a:buClr>
                <a:srgbClr val="83992A"/>
              </a:buClr>
            </a:pPr>
            <a:r>
              <a:rPr lang="el-GR" sz="2200" dirty="0">
                <a:solidFill>
                  <a:prstClr val="black">
                    <a:lumMod val="85000"/>
                    <a:lumOff val="15000"/>
                  </a:prstClr>
                </a:solidFill>
                <a:latin typeface="Times New Roman" panose="02020603050405020304" pitchFamily="18" charset="0"/>
                <a:cs typeface="Times New Roman" panose="02020603050405020304" pitchFamily="18" charset="0"/>
              </a:rPr>
              <a:t> Η ωφέλεια από την τήρηση κανόνων υγιεινής στο νοσοκομείο αναφέρεται</a:t>
            </a:r>
            <a:r>
              <a:rPr lang="el-GR" sz="2200" dirty="0" smtClean="0">
                <a:solidFill>
                  <a:prstClr val="black">
                    <a:lumMod val="85000"/>
                    <a:lumOff val="15000"/>
                  </a:prstClr>
                </a:solidFill>
                <a:latin typeface="Times New Roman" panose="02020603050405020304" pitchFamily="18" charset="0"/>
                <a:cs typeface="Times New Roman" panose="02020603050405020304" pitchFamily="18" charset="0"/>
              </a:rPr>
              <a:t>:</a:t>
            </a:r>
          </a:p>
          <a:p>
            <a:pPr lvl="0">
              <a:buClr>
                <a:srgbClr val="83992A"/>
              </a:buClr>
            </a:pPr>
            <a:endParaRPr lang="el-GR" sz="2200" dirty="0">
              <a:solidFill>
                <a:prstClr val="black">
                  <a:lumMod val="85000"/>
                  <a:lumOff val="15000"/>
                </a:prstClr>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l-GR" sz="2200" dirty="0" smtClean="0">
                <a:latin typeface="Times New Roman" panose="02020603050405020304" pitchFamily="18" charset="0"/>
                <a:cs typeface="Times New Roman" panose="02020603050405020304" pitchFamily="18" charset="0"/>
              </a:rPr>
              <a:t>Στην </a:t>
            </a:r>
            <a:r>
              <a:rPr lang="el-GR" sz="2200" dirty="0">
                <a:latin typeface="Times New Roman" panose="02020603050405020304" pitchFamily="18" charset="0"/>
                <a:cs typeface="Times New Roman" panose="02020603050405020304" pitchFamily="18" charset="0"/>
              </a:rPr>
              <a:t>υποβοήθηση της περίθαλψης των αρρώστων και γενικότερα στην βελτίωση της ποιότητας των παρεχόμενων υπηρεσιών</a:t>
            </a:r>
            <a:r>
              <a:rPr lang="el-GR" sz="22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el-GR" sz="2200" dirty="0">
                <a:latin typeface="Times New Roman" panose="02020603050405020304" pitchFamily="18" charset="0"/>
                <a:cs typeface="Times New Roman" panose="02020603050405020304" pitchFamily="18" charset="0"/>
              </a:rPr>
              <a:t>Στην μείωση της συχνότητας, αλλά και βαρύτητας των νοσοκομειακών λοιμώξεων</a:t>
            </a:r>
            <a:r>
              <a:rPr lang="el-GR" sz="22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el-GR" sz="2200" dirty="0" smtClean="0">
                <a:latin typeface="Times New Roman" panose="02020603050405020304" pitchFamily="18" charset="0"/>
                <a:cs typeface="Times New Roman" panose="02020603050405020304" pitchFamily="18" charset="0"/>
              </a:rPr>
              <a:t>Τον </a:t>
            </a:r>
            <a:r>
              <a:rPr lang="el-GR" sz="2200" dirty="0">
                <a:latin typeface="Times New Roman" panose="02020603050405020304" pitchFamily="18" charset="0"/>
                <a:cs typeface="Times New Roman" panose="02020603050405020304" pitchFamily="18" charset="0"/>
              </a:rPr>
              <a:t>περιορισμό της κατανάλωσης των αντιμικροβιακών </a:t>
            </a:r>
            <a:r>
              <a:rPr lang="el-GR" sz="2200" dirty="0" smtClean="0">
                <a:latin typeface="Times New Roman" panose="02020603050405020304" pitchFamily="18" charset="0"/>
                <a:cs typeface="Times New Roman" panose="02020603050405020304" pitchFamily="18" charset="0"/>
              </a:rPr>
              <a:t>ουσιών. </a:t>
            </a:r>
            <a:r>
              <a:rPr lang="el-GR" sz="2200" dirty="0">
                <a:latin typeface="Times New Roman" panose="02020603050405020304" pitchFamily="18" charset="0"/>
                <a:cs typeface="Times New Roman" panose="02020603050405020304" pitchFamily="18" charset="0"/>
              </a:rPr>
              <a:t>Στην μείωση της μέσης διάρκειας νοσηλείας των αρρώστων</a:t>
            </a:r>
            <a:r>
              <a:rPr lang="el-GR" sz="22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el-GR" sz="2200" dirty="0">
                <a:latin typeface="Times New Roman" panose="02020603050405020304" pitchFamily="18" charset="0"/>
                <a:cs typeface="Times New Roman" panose="02020603050405020304" pitchFamily="18" charset="0"/>
              </a:rPr>
              <a:t>Στην προάσπιση της υγείας του προσωπικού. </a:t>
            </a:r>
            <a:endParaRPr lang="el-GR" sz="22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l-GR" sz="2200" dirty="0">
                <a:latin typeface="Times New Roman" panose="02020603050405020304" pitchFamily="18" charset="0"/>
                <a:cs typeface="Times New Roman" panose="02020603050405020304" pitchFamily="18" charset="0"/>
              </a:rPr>
              <a:t>Στον περιορισμό, τελικά της κατανάλωσης υλικών</a:t>
            </a:r>
          </a:p>
        </p:txBody>
      </p:sp>
    </p:spTree>
    <p:extLst>
      <p:ext uri="{BB962C8B-B14F-4D97-AF65-F5344CB8AC3E}">
        <p14:creationId xmlns:p14="http://schemas.microsoft.com/office/powerpoint/2010/main" val="416550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latin typeface="Times New Roman" panose="02020603050405020304" pitchFamily="18" charset="0"/>
                <a:cs typeface="Times New Roman" panose="02020603050405020304" pitchFamily="18" charset="0"/>
              </a:rPr>
              <a:t>Βιβλιογραφία</a:t>
            </a:r>
            <a:endParaRPr lang="el-GR" sz="3600"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idx="1"/>
          </p:nvPr>
        </p:nvSpPr>
        <p:spPr/>
        <p:txBody>
          <a:bodyPr>
            <a:normAutofit fontScale="85000" lnSpcReduction="10000"/>
          </a:bodyPr>
          <a:lstStyle/>
          <a:p>
            <a:pPr>
              <a:buFont typeface="Wingdings" panose="05000000000000000000" pitchFamily="2" charset="2"/>
              <a:buChar char="Ø"/>
            </a:pPr>
            <a:r>
              <a:rPr lang="en-US" dirty="0" smtClean="0">
                <a:solidFill>
                  <a:schemeClr val="tx1"/>
                </a:solidFill>
                <a:latin typeface="Times New Roman" panose="02020603050405020304" pitchFamily="18" charset="0"/>
                <a:cs typeface="Times New Roman" panose="02020603050405020304" pitchFamily="18" charset="0"/>
                <a:hlinkClick r:id="rId2"/>
              </a:rPr>
              <a:t>https://docplayer.gr/824006-Ptyhiaki-ergasia-thema-ygieini-kai-asfaleia-sto-horo-toy-nosokomeioy-ypo-ton-foititon-malli-eyaggelia-a-m-8965-tsoykala-panagiota-a-m.html#show_full_text</a:t>
            </a:r>
            <a:endParaRPr lang="el-GR"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hlinkClick r:id="rId3"/>
              </a:rPr>
              <a:t>https://</a:t>
            </a:r>
            <a:r>
              <a:rPr lang="en-US" dirty="0" smtClean="0">
                <a:solidFill>
                  <a:schemeClr val="tx1"/>
                </a:solidFill>
                <a:latin typeface="Times New Roman" panose="02020603050405020304" pitchFamily="18" charset="0"/>
                <a:cs typeface="Times New Roman" panose="02020603050405020304" pitchFamily="18" charset="0"/>
                <a:hlinkClick r:id="rId3"/>
              </a:rPr>
              <a:t>www.emprosnet.gr/emprosnet-archive/916211fb-7400-4b9d-92eb-f80fdedbe57f</a:t>
            </a:r>
            <a:endParaRPr lang="el-GR"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hlinkClick r:id="rId4"/>
              </a:rPr>
              <a:t>http://e-maistros.gr/main/%CE%BB%CE%BF%CE%B9%CE%BC%CF%8E%CE%B4%CE%B7-%CE%BC%CE%B5%CF%84%CE%B1%CE%B4%CE%BF%CF%84%CE%B9%CE%BA%CE%AC-%</a:t>
            </a:r>
            <a:r>
              <a:rPr lang="en-US" dirty="0" smtClean="0">
                <a:solidFill>
                  <a:schemeClr val="tx1"/>
                </a:solidFill>
                <a:latin typeface="Times New Roman" panose="02020603050405020304" pitchFamily="18" charset="0"/>
                <a:cs typeface="Times New Roman" panose="02020603050405020304" pitchFamily="18" charset="0"/>
                <a:hlinkClick r:id="rId4"/>
              </a:rPr>
              <a:t>CE%BD%CE%BF%CF%83%CE%AE%CE%BC%CE%B1%CF%84%CE%B1/</a:t>
            </a:r>
            <a:endParaRPr lang="el-G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42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latin typeface="Times New Roman" panose="02020603050405020304" pitchFamily="18" charset="0"/>
                <a:cs typeface="Times New Roman" panose="02020603050405020304" pitchFamily="18" charset="0"/>
              </a:rPr>
              <a:t>Λοιμώδη-μεταδοτικά νοσήματα</a:t>
            </a:r>
          </a:p>
        </p:txBody>
      </p:sp>
      <p:sp>
        <p:nvSpPr>
          <p:cNvPr id="3" name="Θέση περιεχομένου 2"/>
          <p:cNvSpPr>
            <a:spLocks noGrp="1"/>
          </p:cNvSpPr>
          <p:nvPr>
            <p:ph idx="1"/>
          </p:nvPr>
        </p:nvSpPr>
        <p:spPr/>
        <p:txBody>
          <a:bodyPr>
            <a:normAutofit/>
          </a:bodyPr>
          <a:lstStyle/>
          <a:p>
            <a:r>
              <a:rPr lang="el-GR" sz="2000" dirty="0">
                <a:latin typeface="Times New Roman" panose="02020603050405020304" pitchFamily="18" charset="0"/>
                <a:cs typeface="Times New Roman" panose="02020603050405020304" pitchFamily="18" charset="0"/>
              </a:rPr>
              <a:t>Λοιμώδη ή μεταδοτικά ονομάζονται τα νοσήματα που οφείλονται σε ζωντανούς μικροοργανισμούς ή τα τοξικά τους προϊόντα και μεταδίδονται από άνθρωπο σε άνθρωπο με διάφορους τρόπους.</a:t>
            </a:r>
          </a:p>
        </p:txBody>
      </p:sp>
    </p:spTree>
    <p:extLst>
      <p:ext uri="{BB962C8B-B14F-4D97-AF65-F5344CB8AC3E}">
        <p14:creationId xmlns:p14="http://schemas.microsoft.com/office/powerpoint/2010/main" val="167965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latin typeface="Times New Roman" panose="02020603050405020304" pitchFamily="18" charset="0"/>
                <a:cs typeface="Times New Roman" panose="02020603050405020304" pitchFamily="18" charset="0"/>
              </a:rPr>
              <a:t>Τα </a:t>
            </a:r>
            <a:r>
              <a:rPr lang="el-GR" sz="3600" dirty="0">
                <a:latin typeface="Times New Roman" panose="02020603050405020304" pitchFamily="18" charset="0"/>
                <a:cs typeface="Times New Roman" panose="02020603050405020304" pitchFamily="18" charset="0"/>
              </a:rPr>
              <a:t>λοιμώδη νοσήματα μεταδίδονται ως </a:t>
            </a:r>
            <a:r>
              <a:rPr lang="el-GR" sz="3600" dirty="0" smtClean="0">
                <a:latin typeface="Times New Roman" panose="02020603050405020304" pitchFamily="18" charset="0"/>
                <a:cs typeface="Times New Roman" panose="02020603050405020304" pitchFamily="18" charset="0"/>
              </a:rPr>
              <a:t>εξής</a:t>
            </a:r>
            <a:endParaRPr lang="el-GR" sz="3600" dirty="0">
              <a:latin typeface="Times New Roman" panose="02020603050405020304" pitchFamily="18" charset="0"/>
              <a:cs typeface="Times New Roman" panose="02020603050405020304" pitchFamily="18" charset="0"/>
            </a:endParaRPr>
          </a:p>
        </p:txBody>
      </p:sp>
      <p:sp>
        <p:nvSpPr>
          <p:cNvPr id="3" name="Θέση κειμένου 2"/>
          <p:cNvSpPr>
            <a:spLocks noGrp="1"/>
          </p:cNvSpPr>
          <p:nvPr>
            <p:ph type="body" idx="1"/>
          </p:nvPr>
        </p:nvSpPr>
        <p:spPr>
          <a:xfrm>
            <a:off x="783232" y="2370402"/>
            <a:ext cx="4718304" cy="576262"/>
          </a:xfrm>
        </p:spPr>
        <p:txBody>
          <a:bodyPr/>
          <a:lstStyle/>
          <a:p>
            <a:r>
              <a:rPr lang="el-GR" sz="2400" dirty="0">
                <a:solidFill>
                  <a:schemeClr val="tx1"/>
                </a:solidFill>
                <a:latin typeface="Times New Roman" panose="02020603050405020304" pitchFamily="18" charset="0"/>
                <a:cs typeface="Times New Roman" panose="02020603050405020304" pitchFamily="18" charset="0"/>
              </a:rPr>
              <a:t>Άμεση Μετάδοση</a:t>
            </a:r>
          </a:p>
        </p:txBody>
      </p:sp>
      <p:sp>
        <p:nvSpPr>
          <p:cNvPr id="4" name="Θέση περιεχομένου 3"/>
          <p:cNvSpPr>
            <a:spLocks noGrp="1"/>
          </p:cNvSpPr>
          <p:nvPr>
            <p:ph sz="half" idx="2"/>
          </p:nvPr>
        </p:nvSpPr>
        <p:spPr>
          <a:xfrm>
            <a:off x="734096" y="2946664"/>
            <a:ext cx="5279608" cy="3312468"/>
          </a:xfrm>
        </p:spPr>
        <p:txBody>
          <a:bodyPr>
            <a:normAutofit/>
          </a:bodyPr>
          <a:lstStyle/>
          <a:p>
            <a:r>
              <a:rPr lang="el-GR" sz="2000" dirty="0">
                <a:latin typeface="Times New Roman" panose="02020603050405020304" pitchFamily="18" charset="0"/>
                <a:cs typeface="Times New Roman" panose="02020603050405020304" pitchFamily="18" charset="0"/>
              </a:rPr>
              <a:t>Α) Με άμεση επαφή με άνθρωπο (όπως με το φιλί, το αγκάλιασμα, τη συνουσία, το δάγκωμα)</a:t>
            </a:r>
          </a:p>
          <a:p>
            <a:r>
              <a:rPr lang="el-GR" sz="2000" dirty="0">
                <a:latin typeface="Times New Roman" panose="02020603050405020304" pitchFamily="18" charset="0"/>
                <a:cs typeface="Times New Roman" panose="02020603050405020304" pitchFamily="18" charset="0"/>
              </a:rPr>
              <a:t>Β) Άμεση μετάδοση με σταγονίδια (όπως από την ομιλία, το βήχα, το φτάρνισμα)</a:t>
            </a:r>
          </a:p>
          <a:p>
            <a:r>
              <a:rPr lang="el-GR" sz="2000" dirty="0">
                <a:latin typeface="Times New Roman" panose="02020603050405020304" pitchFamily="18" charset="0"/>
                <a:cs typeface="Times New Roman" panose="02020603050405020304" pitchFamily="18" charset="0"/>
              </a:rPr>
              <a:t>Γ) Άμεση μετάδοση με επαφή με μολυσμένο ζώο (όπως από το δάγκωμα κάποιου ζώου)</a:t>
            </a:r>
          </a:p>
        </p:txBody>
      </p:sp>
      <p:sp>
        <p:nvSpPr>
          <p:cNvPr id="5" name="Θέση κειμένου 4"/>
          <p:cNvSpPr>
            <a:spLocks noGrp="1"/>
          </p:cNvSpPr>
          <p:nvPr>
            <p:ph type="body" sz="quarter" idx="3"/>
          </p:nvPr>
        </p:nvSpPr>
        <p:spPr>
          <a:xfrm>
            <a:off x="6180670" y="2285999"/>
            <a:ext cx="4718304" cy="576262"/>
          </a:xfrm>
        </p:spPr>
        <p:txBody>
          <a:bodyPr/>
          <a:lstStyle/>
          <a:p>
            <a:r>
              <a:rPr lang="el-GR" sz="2400" dirty="0">
                <a:solidFill>
                  <a:schemeClr val="tx1"/>
                </a:solidFill>
              </a:rPr>
              <a:t>Έμμεση Μετάδοση</a:t>
            </a:r>
          </a:p>
        </p:txBody>
      </p:sp>
      <p:sp>
        <p:nvSpPr>
          <p:cNvPr id="6" name="Θέση περιεχομένου 5"/>
          <p:cNvSpPr>
            <a:spLocks noGrp="1"/>
          </p:cNvSpPr>
          <p:nvPr>
            <p:ph sz="quarter" idx="4"/>
          </p:nvPr>
        </p:nvSpPr>
        <p:spPr>
          <a:xfrm>
            <a:off x="6180669" y="2862261"/>
            <a:ext cx="5397438" cy="3396871"/>
          </a:xfrm>
        </p:spPr>
        <p:txBody>
          <a:bodyPr>
            <a:normAutofit/>
          </a:bodyPr>
          <a:lstStyle/>
          <a:p>
            <a:r>
              <a:rPr lang="el-GR" sz="2000" dirty="0">
                <a:latin typeface="Times New Roman" panose="02020603050405020304" pitchFamily="18" charset="0"/>
                <a:cs typeface="Times New Roman" panose="02020603050405020304" pitchFamily="18" charset="0"/>
              </a:rPr>
              <a:t>Α) Έμμεση μετάδοση με Αγωγό (όπως με προσωπικά είδη, με σκεύη φαγητού, με στοιχεία του περιβάλλοντος, με τρόφιμα, με νερό, βιολογικά υγρά, αίμα, σπέρμα, που φέρουν τον λοιμογόνο παράγοντα)</a:t>
            </a:r>
          </a:p>
          <a:p>
            <a:r>
              <a:rPr lang="el-GR" sz="2000" dirty="0">
                <a:latin typeface="Times New Roman" panose="02020603050405020304" pitchFamily="18" charset="0"/>
                <a:cs typeface="Times New Roman" panose="02020603050405020304" pitchFamily="18" charset="0"/>
              </a:rPr>
              <a:t>Β) Έμμεση μεταδότη με Διαβιβαστή (όπως με μηχανικό τρόπο: βελόνες εργαλεία, και με βιολογικό τρόπο: με κουνούπια, ψύλλους, μύγες που λειτουργούν ως ενδιάμεσοι ξενιστές του λοιμογόνου παράγοντα)</a:t>
            </a:r>
          </a:p>
        </p:txBody>
      </p:sp>
    </p:spTree>
    <p:extLst>
      <p:ext uri="{BB962C8B-B14F-4D97-AF65-F5344CB8AC3E}">
        <p14:creationId xmlns:p14="http://schemas.microsoft.com/office/powerpoint/2010/main" val="75981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8338" y="1104483"/>
            <a:ext cx="3504125" cy="1303867"/>
          </a:xfrm>
        </p:spPr>
        <p:txBody>
          <a:bodyPr>
            <a:normAutofit/>
          </a:bodyPr>
          <a:lstStyle/>
          <a:p>
            <a:r>
              <a:rPr lang="el-GR" sz="2400" dirty="0">
                <a:latin typeface="Times New Roman" panose="02020603050405020304" pitchFamily="18" charset="0"/>
                <a:cs typeface="Times New Roman" panose="02020603050405020304" pitchFamily="18" charset="0"/>
              </a:rPr>
              <a:t>Αερογενής Μετάδοση</a:t>
            </a:r>
          </a:p>
        </p:txBody>
      </p:sp>
      <p:sp>
        <p:nvSpPr>
          <p:cNvPr id="3" name="Θέση περιεχομένου 2"/>
          <p:cNvSpPr>
            <a:spLocks noGrp="1"/>
          </p:cNvSpPr>
          <p:nvPr>
            <p:ph idx="1"/>
          </p:nvPr>
        </p:nvSpPr>
        <p:spPr>
          <a:xfrm>
            <a:off x="708338" y="2408350"/>
            <a:ext cx="10869769" cy="3837904"/>
          </a:xfrm>
        </p:spPr>
        <p:txBody>
          <a:bodyPr>
            <a:normAutofit/>
          </a:bodyPr>
          <a:lstStyle/>
          <a:p>
            <a:r>
              <a:rPr lang="el-GR" sz="2000" dirty="0">
                <a:latin typeface="Times New Roman" panose="02020603050405020304" pitchFamily="18" charset="0"/>
                <a:cs typeface="Times New Roman" panose="02020603050405020304" pitchFamily="18" charset="0"/>
              </a:rPr>
              <a:t>Α) Γίνεται με τη σκόνη από το έδαφος, τα πατώματα, τα μιασμένα ρούχα και αντικείμενα, που είναι φορτισμένα με λοιμογόνους παράγοντες</a:t>
            </a:r>
          </a:p>
          <a:p>
            <a:r>
              <a:rPr lang="el-GR" sz="2000" dirty="0">
                <a:latin typeface="Times New Roman" panose="02020603050405020304" pitchFamily="18" charset="0"/>
                <a:cs typeface="Times New Roman" panose="02020603050405020304" pitchFamily="18" charset="0"/>
              </a:rPr>
              <a:t>Β) Γίνεται με τα Σταγονίδια και τους πυρήνες, που είναι τα υπολείμματα που μένουν μετά την εξάτμιση των υγρών συστατικών από τα σταγονίδια που πέφτουν κάτω από το βήχα, το φτάρνισμα, το σάλιο και τις αποχρέμψεις που πολλοί φτύνουν στο έδαφος. Άξιο προσοχής είναι σε περιόδους επιδημίας και πανδημίας το ότι θα πρέπει να τονιστεί πως οι λειτουργοί υγείας οφείλουν να εντείνουν τα μέτρα πρόληψης πρώτον για τους ίδιους και το προσωπικό τους, διότι θα βρεθούν αντιμέτωποι από τους πρώτους με αρρώστους τους οποίους πρέπει να βοηθήσουν.</a:t>
            </a:r>
          </a:p>
        </p:txBody>
      </p:sp>
    </p:spTree>
    <p:extLst>
      <p:ext uri="{BB962C8B-B14F-4D97-AF65-F5344CB8AC3E}">
        <p14:creationId xmlns:p14="http://schemas.microsoft.com/office/powerpoint/2010/main" val="418711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066" y="618187"/>
            <a:ext cx="10985680" cy="1803042"/>
          </a:xfrm>
        </p:spPr>
        <p:txBody>
          <a:bodyPr>
            <a:normAutofit/>
          </a:bodyPr>
          <a:lstStyle/>
          <a:p>
            <a:r>
              <a:rPr lang="el-GR" sz="3600" dirty="0" smtClean="0">
                <a:latin typeface="Times New Roman" panose="02020603050405020304" pitchFamily="18" charset="0"/>
                <a:cs typeface="Times New Roman" panose="02020603050405020304" pitchFamily="18" charset="0"/>
              </a:rPr>
              <a:t>Τρόποι με τους οποίους επιτυγχάνεται η υγιεινή στα νοσοκομεία</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759856" y="2627291"/>
            <a:ext cx="10856890" cy="3773510"/>
          </a:xfrm>
        </p:spPr>
        <p:txBody>
          <a:bodyPr/>
          <a:lstStyle/>
          <a:p>
            <a:r>
              <a:rPr lang="el-GR" sz="2000" dirty="0">
                <a:latin typeface="Times New Roman" panose="02020603050405020304" pitchFamily="18" charset="0"/>
                <a:cs typeface="Times New Roman" panose="02020603050405020304" pitchFamily="18" charset="0"/>
              </a:rPr>
              <a:t>Η Αποστείρωση είναι η τέλεια καταστροφή κάθε μικροοργανισμού (παθογόνου και μη) στην βλαστική ή σπορογόνο μορφή του, ακόμα και των </a:t>
            </a:r>
            <a:r>
              <a:rPr lang="el-GR" sz="2000" dirty="0" smtClean="0">
                <a:latin typeface="Times New Roman" panose="02020603050405020304" pitchFamily="18" charset="0"/>
                <a:cs typeface="Times New Roman" panose="02020603050405020304" pitchFamily="18" charset="0"/>
              </a:rPr>
              <a:t>ιών.</a:t>
            </a:r>
          </a:p>
          <a:p>
            <a:r>
              <a:rPr lang="el-GR" sz="2000" dirty="0" smtClean="0">
                <a:latin typeface="Times New Roman" panose="02020603050405020304" pitchFamily="18" charset="0"/>
                <a:cs typeface="Times New Roman" panose="02020603050405020304" pitchFamily="18" charset="0"/>
              </a:rPr>
              <a:t>Η </a:t>
            </a:r>
            <a:r>
              <a:rPr lang="el-GR" sz="2000" dirty="0">
                <a:latin typeface="Times New Roman" panose="02020603050405020304" pitchFamily="18" charset="0"/>
                <a:cs typeface="Times New Roman" panose="02020603050405020304" pitchFamily="18" charset="0"/>
              </a:rPr>
              <a:t>Απολύμανση, είναι η μείωση του αριθμού σε παθογόνα, κυρίως, μικρόβια στο σώμα ή στο χώρο, έτσι ώστε να μπορούν να προκαλέσουν λοίμωξη. Απολυμαντικά, είναι εκείνα τα χημικά που μπορούν να καταστρέψουν τις βλαστικές μορφές των μικροβίων, ενώ μένουν ανεπηρέαστες οι σπορογόνες μορφές</a:t>
            </a:r>
            <a:r>
              <a:rPr lang="el-GR" sz="2000" dirty="0" smtClean="0">
                <a:latin typeface="Times New Roman" panose="02020603050405020304" pitchFamily="18" charset="0"/>
                <a:cs typeface="Times New Roman" panose="02020603050405020304" pitchFamily="18" charset="0"/>
              </a:rPr>
              <a:t>.</a:t>
            </a:r>
          </a:p>
          <a:p>
            <a:r>
              <a:rPr lang="el-GR" sz="2000" dirty="0">
                <a:latin typeface="Times New Roman" panose="02020603050405020304" pitchFamily="18" charset="0"/>
                <a:cs typeface="Times New Roman" panose="02020603050405020304" pitchFamily="18" charset="0"/>
              </a:rPr>
              <a:t>Διακρίνουμε τρεις κατηγορίες απολύμανσης: με φυσικά μέσα, με ανόργανα χημικά μέσα, με οργανικά μέσα.</a:t>
            </a:r>
            <a:endParaRPr lang="el-GR" sz="2000" dirty="0" smtClean="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08376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682582" y="592138"/>
            <a:ext cx="10895526" cy="1108075"/>
          </a:xfrm>
        </p:spPr>
        <p:txBody>
          <a:bodyPr>
            <a:normAutofit/>
          </a:bodyPr>
          <a:lstStyle/>
          <a:p>
            <a:r>
              <a:rPr lang="el-GR" sz="3600" dirty="0" smtClean="0">
                <a:latin typeface="Times New Roman" panose="02020603050405020304" pitchFamily="18" charset="0"/>
                <a:cs typeface="Times New Roman" panose="02020603050405020304" pitchFamily="18" charset="0"/>
              </a:rPr>
              <a:t>Φυσικά Μέσα</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4294967295"/>
          </p:nvPr>
        </p:nvSpPr>
        <p:spPr>
          <a:xfrm>
            <a:off x="682581" y="1700213"/>
            <a:ext cx="10895527" cy="4533900"/>
          </a:xfrm>
        </p:spPr>
        <p:txBody>
          <a:bodyPr>
            <a:normAutofit fontScale="85000" lnSpcReduction="10000"/>
          </a:bodyPr>
          <a:lstStyle/>
          <a:p>
            <a:pPr>
              <a:buFont typeface="Wingdings" panose="05000000000000000000" pitchFamily="2" charset="2"/>
              <a:buChar char="Ø"/>
            </a:pPr>
            <a:r>
              <a:rPr lang="el-GR" b="1" u="sng" dirty="0" smtClean="0">
                <a:latin typeface="Times New Roman" panose="02020603050405020304" pitchFamily="18" charset="0"/>
                <a:cs typeface="Times New Roman" panose="02020603050405020304" pitchFamily="18" charset="0"/>
              </a:rPr>
              <a:t>ΘΕΡΜΟΤΗΤΑ</a:t>
            </a:r>
            <a:r>
              <a:rPr lang="el-GR" b="1"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1) Υγρή θερμότητα, </a:t>
            </a:r>
            <a:r>
              <a:rPr lang="el-GR" dirty="0">
                <a:latin typeface="Times New Roman" panose="02020603050405020304" pitchFamily="18" charset="0"/>
                <a:cs typeface="Times New Roman" panose="02020603050405020304" pitchFamily="18" charset="0"/>
              </a:rPr>
              <a:t>η απολύμανση γίνεται με υπέρθερμους υδρατμούς μέσα σε ειδικούς </a:t>
            </a:r>
            <a:r>
              <a:rPr lang="el-GR" dirty="0" smtClean="0">
                <a:latin typeface="Times New Roman" panose="02020603050405020304" pitchFamily="18" charset="0"/>
                <a:cs typeface="Times New Roman" panose="02020603050405020304" pitchFamily="18" charset="0"/>
              </a:rPr>
              <a:t>κλίβανους. 2) Ξηρά θερμότητα, προτιμάται </a:t>
            </a:r>
            <a:r>
              <a:rPr lang="el-GR" dirty="0">
                <a:latin typeface="Times New Roman" panose="02020603050405020304" pitchFamily="18" charset="0"/>
                <a:cs typeface="Times New Roman" panose="02020603050405020304" pitchFamily="18" charset="0"/>
              </a:rPr>
              <a:t>στην αποστείρωση θερμοανθεκτικών γυάλινων σκευών και </a:t>
            </a:r>
            <a:r>
              <a:rPr lang="el-GR" dirty="0" smtClean="0">
                <a:latin typeface="Times New Roman" panose="02020603050405020304" pitchFamily="18" charset="0"/>
                <a:cs typeface="Times New Roman" panose="02020603050405020304" pitchFamily="18" charset="0"/>
              </a:rPr>
              <a:t>μεταλλικών </a:t>
            </a:r>
            <a:r>
              <a:rPr lang="el-GR" dirty="0">
                <a:latin typeface="Times New Roman" panose="02020603050405020304" pitchFamily="18" charset="0"/>
                <a:cs typeface="Times New Roman" panose="02020603050405020304" pitchFamily="18" charset="0"/>
              </a:rPr>
              <a:t>αντικειμένων. Η χρήση της είναι περιορισμένη εξαιτίας των αντιοικονομικών και χρονοβόρων απαιτήσεων της. </a:t>
            </a:r>
            <a:r>
              <a:rPr lang="el-GR" dirty="0" smtClean="0">
                <a:latin typeface="Times New Roman" panose="02020603050405020304" pitchFamily="18" charset="0"/>
                <a:cs typeface="Times New Roman" panose="02020603050405020304" pitchFamily="18" charset="0"/>
              </a:rPr>
              <a:t>3) Απευθείας θέρμανση, </a:t>
            </a:r>
            <a:r>
              <a:rPr lang="el-GR" dirty="0">
                <a:latin typeface="Times New Roman" panose="02020603050405020304" pitchFamily="18" charset="0"/>
                <a:cs typeface="Times New Roman" panose="02020603050405020304" pitchFamily="18" charset="0"/>
              </a:rPr>
              <a:t>είναι χρήσιμη μόνο για εργαλεία στην μικροβιολογική έρευνα</a:t>
            </a:r>
            <a:r>
              <a:rPr lang="el-GR"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l-GR" b="1" u="sng" dirty="0" smtClean="0">
                <a:latin typeface="Times New Roman" panose="02020603050405020304" pitchFamily="18" charset="0"/>
                <a:cs typeface="Times New Roman" panose="02020603050405020304" pitchFamily="18" charset="0"/>
              </a:rPr>
              <a:t>ΥΠΕΡΙΩΔΗΣ ΑΚΤΙΝΟΒΟΛΙΑ: </a:t>
            </a:r>
            <a:r>
              <a:rPr lang="el-GR" dirty="0">
                <a:latin typeface="Times New Roman" panose="02020603050405020304" pitchFamily="18" charset="0"/>
                <a:cs typeface="Times New Roman" panose="02020603050405020304" pitchFamily="18" charset="0"/>
              </a:rPr>
              <a:t>Η μικροβιοκτόνος δράση της, εκδηλώνεται σε μήκη κύματος κάτω από τα 3600 Α. Οι λυχνίες υδραργύρου παράγουν ισχυρή υπεριώδη ακτινοβολία και ιδιαίτερα χρησιμοποιούνται στην αποστείρωση εργαστηρίων, χειρουργείων </a:t>
            </a:r>
            <a:r>
              <a:rPr lang="el-GR" dirty="0" smtClean="0">
                <a:latin typeface="Times New Roman" panose="02020603050405020304" pitchFamily="18" charset="0"/>
                <a:cs typeface="Times New Roman" panose="02020603050405020304" pitchFamily="18" charset="0"/>
              </a:rPr>
              <a:t>κτλ.</a:t>
            </a:r>
          </a:p>
          <a:p>
            <a:pPr>
              <a:buFont typeface="Wingdings" panose="05000000000000000000" pitchFamily="2" charset="2"/>
              <a:buChar char="Ø"/>
            </a:pPr>
            <a:r>
              <a:rPr lang="el-GR" b="1" u="sng" dirty="0" smtClean="0">
                <a:latin typeface="Times New Roman" panose="02020603050405020304" pitchFamily="18" charset="0"/>
                <a:cs typeface="Times New Roman" panose="02020603050405020304" pitchFamily="18" charset="0"/>
              </a:rPr>
              <a:t>ΥΠΕΡΔΙΗΘΗΣΗ:</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Γίνεται διήθηση νερού ή άλλης ουσίας με ηθμούς </a:t>
            </a:r>
            <a:r>
              <a:rPr lang="el-GR" dirty="0" err="1">
                <a:latin typeface="Times New Roman" panose="02020603050405020304" pitchFamily="18" charset="0"/>
                <a:cs typeface="Times New Roman" panose="02020603050405020304" pitchFamily="18" charset="0"/>
              </a:rPr>
              <a:t>μικροβιοκράτες</a:t>
            </a:r>
            <a:r>
              <a:rPr lang="el-GR" dirty="0">
                <a:latin typeface="Times New Roman" panose="02020603050405020304" pitchFamily="18" charset="0"/>
                <a:cs typeface="Times New Roman" panose="02020603050405020304" pitchFamily="18" charset="0"/>
              </a:rPr>
              <a:t>, στους οποίους οι πόροι συγκρατούν τα μικρόβια</a:t>
            </a:r>
            <a:r>
              <a:rPr lang="el-GR"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l-GR" b="1" u="sng" dirty="0" smtClean="0">
                <a:latin typeface="Times New Roman" panose="02020603050405020304" pitchFamily="18" charset="0"/>
                <a:cs typeface="Times New Roman" panose="02020603050405020304" pitchFamily="18" charset="0"/>
              </a:rPr>
              <a:t>ΙΟΝΤΟΓΟΝΟΣ ΑΚΤΙΝΟΒΟΛΙΑ: </a:t>
            </a:r>
            <a:r>
              <a:rPr lang="el-GR" dirty="0">
                <a:latin typeface="Times New Roman" panose="02020603050405020304" pitchFamily="18" charset="0"/>
                <a:cs typeface="Times New Roman" panose="02020603050405020304" pitchFamily="18" charset="0"/>
              </a:rPr>
              <a:t>Οι ακτίνες γ και τα μεγάλης ταχύτητας ηλεκτρόνια έχουν μικροβιοκτόνο δράση, χωρίς όμως να είναι κατάλληλα για αποστείρωση από ιούς (AIDS, ΗΠΑΤΙΤΙΔΑ Β). Χρησιμοποιούνται για αποστείρωση τροφίμων, ιατρικών ειδών, εμβολίων και στην βιομηχανία για αποστείρωση υλικού μιας χρήσεως</a:t>
            </a:r>
            <a:r>
              <a:rPr lang="el-GR" dirty="0">
                <a:cs typeface="AngsanaUPC" panose="02020603050405020304" pitchFamily="18" charset="-34"/>
              </a:rPr>
              <a:t>.</a:t>
            </a:r>
          </a:p>
        </p:txBody>
      </p:sp>
    </p:spTree>
    <p:extLst>
      <p:ext uri="{BB962C8B-B14F-4D97-AF65-F5344CB8AC3E}">
        <p14:creationId xmlns:p14="http://schemas.microsoft.com/office/powerpoint/2010/main" val="104569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605306" y="622055"/>
            <a:ext cx="10959921" cy="987805"/>
          </a:xfrm>
        </p:spPr>
        <p:txBody>
          <a:bodyPr>
            <a:normAutofit/>
          </a:bodyPr>
          <a:lstStyle/>
          <a:p>
            <a:r>
              <a:rPr lang="el-GR" sz="3600" dirty="0" smtClean="0">
                <a:latin typeface="Times New Roman" panose="02020603050405020304" pitchFamily="18" charset="0"/>
                <a:cs typeface="Times New Roman" panose="02020603050405020304" pitchFamily="18" charset="0"/>
              </a:rPr>
              <a:t>Ανόργανα χημικά μέσα</a:t>
            </a:r>
            <a:endParaRPr lang="el-GR" sz="3600"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idx="4294967295"/>
          </p:nvPr>
        </p:nvSpPr>
        <p:spPr>
          <a:xfrm>
            <a:off x="721217" y="1609860"/>
            <a:ext cx="10844010" cy="4636394"/>
          </a:xfrm>
        </p:spPr>
        <p:txBody>
          <a:bodyPr>
            <a:normAutofit fontScale="92500" lnSpcReduction="10000"/>
          </a:bodyPr>
          <a:lstStyle/>
          <a:p>
            <a:pPr>
              <a:buFont typeface="Wingdings" panose="05000000000000000000" pitchFamily="2" charset="2"/>
              <a:buChar char="Ø"/>
            </a:pPr>
            <a:r>
              <a:rPr lang="el-GR" b="1" u="sng" dirty="0" smtClean="0"/>
              <a:t>ΟΞΕΑ </a:t>
            </a:r>
            <a:r>
              <a:rPr lang="el-GR" b="1" u="sng" dirty="0"/>
              <a:t>ΚΑΙ ΑΛΚΑΛΙΑ</a:t>
            </a:r>
            <a:r>
              <a:rPr lang="el-GR" dirty="0"/>
              <a:t> Η μικροβιοκτόνος δράση των ανόργανων οξέων και αλκαλίων είναι ανάλογη προς το βαθμό διάσπασης και πυκνότητας σε ιόντα Η+ και ΟΗ-</a:t>
            </a:r>
            <a:r>
              <a:rPr lang="el-GR" dirty="0" smtClean="0"/>
              <a:t>.</a:t>
            </a:r>
          </a:p>
          <a:p>
            <a:pPr>
              <a:buFont typeface="Wingdings" panose="05000000000000000000" pitchFamily="2" charset="2"/>
              <a:buChar char="Ø"/>
            </a:pPr>
            <a:r>
              <a:rPr lang="el-GR" b="1" u="sng" dirty="0" smtClean="0"/>
              <a:t>ΙΟΝΤΑ </a:t>
            </a:r>
            <a:r>
              <a:rPr lang="el-GR" b="1" u="sng" dirty="0"/>
              <a:t>ΜΕΤΑΛΛΟΥ </a:t>
            </a:r>
            <a:r>
              <a:rPr lang="el-GR" dirty="0"/>
              <a:t>Οι χρησιμοποιούμενες σήμερα ενώσεις υδραργύρου είναι αρκετά μικροβιοκτόνες</a:t>
            </a:r>
            <a:r>
              <a:rPr lang="el-GR" dirty="0" smtClean="0"/>
              <a:t>.</a:t>
            </a:r>
          </a:p>
          <a:p>
            <a:pPr>
              <a:buFont typeface="Wingdings" panose="05000000000000000000" pitchFamily="2" charset="2"/>
              <a:buChar char="Ø"/>
            </a:pPr>
            <a:r>
              <a:rPr lang="el-GR" b="1" u="sng" dirty="0" smtClean="0"/>
              <a:t>ΥΠΟΧΛΩΡΙΩΔΗ</a:t>
            </a:r>
            <a:r>
              <a:rPr lang="el-GR" dirty="0" smtClean="0"/>
              <a:t> </a:t>
            </a:r>
            <a:r>
              <a:rPr lang="el-GR" dirty="0"/>
              <a:t>Η δράση τους οφείλεται στην απελευθέρωση χλωρίου. Χρησιμοποιούνται με τη μορφή αλάτων για απολύμανση επιφανειών στο σπίτι ή στο νοσοκομείο. Χρησιμοποιούνται για την απολύμανση εναντίον των ιών της ΗΠΑΤΙΤΙΔΑΣ Α &amp; Β και του AIDS. </a:t>
            </a:r>
            <a:endParaRPr lang="el-GR" dirty="0" smtClean="0"/>
          </a:p>
          <a:p>
            <a:pPr>
              <a:buFont typeface="Wingdings" panose="05000000000000000000" pitchFamily="2" charset="2"/>
              <a:buChar char="Ø"/>
            </a:pPr>
            <a:r>
              <a:rPr lang="el-GR" b="1" u="sng" dirty="0" smtClean="0"/>
              <a:t>ΥΠΟΒΡΩΜΙΟΔΗ </a:t>
            </a:r>
            <a:r>
              <a:rPr lang="el-GR" dirty="0"/>
              <a:t>Χρησιμοποιούνται για να απολυμάνουν νεροχύτες, μπάνια κτλ. σε μορφή σκόνης σε διαλύματα 0,5-1</a:t>
            </a:r>
            <a:r>
              <a:rPr lang="el-GR" dirty="0" smtClean="0"/>
              <a:t>%.</a:t>
            </a:r>
          </a:p>
          <a:p>
            <a:pPr>
              <a:buFont typeface="Wingdings" panose="05000000000000000000" pitchFamily="2" charset="2"/>
              <a:buChar char="Ø"/>
            </a:pPr>
            <a:r>
              <a:rPr lang="el-GR" b="1" u="sng" dirty="0" smtClean="0"/>
              <a:t>ΙΩΔΙΟ </a:t>
            </a:r>
            <a:r>
              <a:rPr lang="el-GR" b="1" u="sng" dirty="0"/>
              <a:t>ΙΩΔΟΦΟΡΑ </a:t>
            </a:r>
            <a:r>
              <a:rPr lang="el-GR" dirty="0"/>
              <a:t>Το διάλυμα ιωδίου σε οινόπνευμα (βάμμα ιωδίου) είναι άριστο απολυμαντικό του δέρματος. Χρησιμοποιούνται κυρίως για την απολύμανση χεριών, στις βούρτσες του χειρουργείου, για προεγχειριτική και μετεγχειρητική αντισηψία.</a:t>
            </a:r>
          </a:p>
        </p:txBody>
      </p:sp>
    </p:spTree>
    <p:extLst>
      <p:ext uri="{BB962C8B-B14F-4D97-AF65-F5344CB8AC3E}">
        <p14:creationId xmlns:p14="http://schemas.microsoft.com/office/powerpoint/2010/main" val="178326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618186" y="618188"/>
            <a:ext cx="10947042" cy="1339402"/>
          </a:xfrm>
        </p:spPr>
        <p:txBody>
          <a:bodyPr>
            <a:normAutofit/>
          </a:bodyPr>
          <a:lstStyle/>
          <a:p>
            <a:r>
              <a:rPr lang="el-GR" sz="3600" dirty="0" smtClean="0">
                <a:latin typeface="Times New Roman" panose="02020603050405020304" pitchFamily="18" charset="0"/>
                <a:cs typeface="Times New Roman" panose="02020603050405020304" pitchFamily="18" charset="0"/>
              </a:rPr>
              <a:t>Αλογόνα και άλλα οξειδωτικά μέσα</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4294967295"/>
          </p:nvPr>
        </p:nvSpPr>
        <p:spPr>
          <a:xfrm>
            <a:off x="759854" y="1957590"/>
            <a:ext cx="10805374" cy="4301542"/>
          </a:xfrm>
        </p:spPr>
        <p:txBody>
          <a:bodyPr>
            <a:normAutofit fontScale="92500" lnSpcReduction="10000"/>
          </a:bodyPr>
          <a:lstStyle/>
          <a:p>
            <a:pPr marL="0" indent="0">
              <a:buNone/>
            </a:pPr>
            <a:r>
              <a:rPr lang="el-GR" dirty="0"/>
              <a:t>Οι απολυμαντικές ιδιότητες των αλογόνων οφείλονται στην οξειδωτική τους δράση. Αυτά που χρησιμοποιούμε είναι τα διαλύματα χλωρίου, ιωδίου, βρωμίου. Τα αλογόνα είναι φθηνά έχουν γρήγορη δράση και μεγάλο αντιμικροβιακό φάσμα ΜΕ ΟΡΓΑΝΙΚΑ ΧΗΜΙΚΑ </a:t>
            </a:r>
            <a:r>
              <a:rPr lang="el-GR" dirty="0" smtClean="0"/>
              <a:t>ΜΕΣΑ</a:t>
            </a:r>
          </a:p>
          <a:p>
            <a:pPr>
              <a:buFont typeface="Wingdings" panose="05000000000000000000" pitchFamily="2" charset="2"/>
              <a:buChar char="Ø"/>
            </a:pPr>
            <a:r>
              <a:rPr lang="el-GR" b="1" u="sng" dirty="0" smtClean="0"/>
              <a:t>ΦΟΡΜΟΛΗ </a:t>
            </a:r>
            <a:r>
              <a:rPr lang="el-GR" b="1" u="sng" dirty="0"/>
              <a:t>ή ΦΟΡΜΑΛΙΝΗ </a:t>
            </a:r>
            <a:r>
              <a:rPr lang="el-GR" dirty="0"/>
              <a:t>Αποτελεί υδατικό διάλυμα φορμαλδεΰδης 40%. Χρησιμοποιείται για να απολυμάνει κλειστούς χώρους (δωμάτια κτλ.) και για την αποστείρωση κλινοσκεπασμάτων και ευπαθών χειρουργικών εργαλείων. </a:t>
            </a:r>
            <a:endParaRPr lang="el-GR" dirty="0" smtClean="0"/>
          </a:p>
          <a:p>
            <a:pPr>
              <a:buFont typeface="Wingdings" panose="05000000000000000000" pitchFamily="2" charset="2"/>
              <a:buChar char="Ø"/>
            </a:pPr>
            <a:r>
              <a:rPr lang="el-GR" b="1" u="sng" dirty="0" smtClean="0"/>
              <a:t>ΦΑΙΝΙΚΟ </a:t>
            </a:r>
            <a:r>
              <a:rPr lang="el-GR" b="1" u="sng" dirty="0"/>
              <a:t>ΟΞΥ </a:t>
            </a:r>
            <a:r>
              <a:rPr lang="el-GR" dirty="0"/>
              <a:t>Χρησιμοποιείται για απολύμανση κλινοσκεπασμάτων, κοπράνων και για την άμεσο απολυμαντική χρήση στα γυάλινα όργανα και σκεύη των εργαστηρίων. Αραιό διάλυμα φορμαλίνης στο νερό απολυμαίνει τρίχες, μαλλί, κτλ. </a:t>
            </a:r>
            <a:endParaRPr lang="el-GR" dirty="0" smtClean="0"/>
          </a:p>
          <a:p>
            <a:pPr>
              <a:buFont typeface="Wingdings" panose="05000000000000000000" pitchFamily="2" charset="2"/>
              <a:buChar char="Ø"/>
            </a:pPr>
            <a:r>
              <a:rPr lang="el-GR" b="1" u="sng" dirty="0" smtClean="0"/>
              <a:t>ΣΑΠΩΝΕΣ</a:t>
            </a:r>
            <a:r>
              <a:rPr lang="el-GR" dirty="0" smtClean="0"/>
              <a:t> Έχουν </a:t>
            </a:r>
            <a:r>
              <a:rPr lang="el-GR" dirty="0"/>
              <a:t>σχετική μικροβιοκτόνο δράση. Απομακρύνουν λιπαρές ουσίες (δράση μηχανική) και μικρόβια (δράση απορρυπαντική). ΣΥΝΘΕΤΙΚΑ ΑΠΟΡΡΥΠΑΝΤΙΚΑ. Καθαρίζουν μηχανικά έχουν όμως μικροβιοκτόνο δράση. </a:t>
            </a:r>
          </a:p>
        </p:txBody>
      </p:sp>
    </p:spTree>
    <p:extLst>
      <p:ext uri="{BB962C8B-B14F-4D97-AF65-F5344CB8AC3E}">
        <p14:creationId xmlns:p14="http://schemas.microsoft.com/office/powerpoint/2010/main" val="410357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605306" y="609176"/>
            <a:ext cx="10985679" cy="1052199"/>
          </a:xfrm>
        </p:spPr>
        <p:txBody>
          <a:bodyPr>
            <a:normAutofit/>
          </a:bodyPr>
          <a:lstStyle/>
          <a:p>
            <a:r>
              <a:rPr lang="el-GR" sz="3600" dirty="0" smtClean="0">
                <a:latin typeface="Times New Roman" panose="02020603050405020304" pitchFamily="18" charset="0"/>
                <a:cs typeface="Times New Roman" panose="02020603050405020304" pitchFamily="18" charset="0"/>
              </a:rPr>
              <a:t>Ωφέλεια από την τήρηση των κανόνων υγιεινής</a:t>
            </a:r>
            <a:endParaRPr lang="el-GR" sz="3600" cap="small"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4294967295"/>
          </p:nvPr>
        </p:nvSpPr>
        <p:spPr>
          <a:xfrm>
            <a:off x="605307" y="1771851"/>
            <a:ext cx="10985678" cy="4731979"/>
          </a:xfrm>
        </p:spPr>
        <p:txBody>
          <a:bodyPr>
            <a:normAutofit/>
          </a:bodyPr>
          <a:lstStyle/>
          <a:p>
            <a:r>
              <a:rPr lang="el-GR" sz="2200" dirty="0">
                <a:latin typeface="Times New Roman" panose="02020603050405020304" pitchFamily="18" charset="0"/>
                <a:cs typeface="Times New Roman" panose="02020603050405020304" pitchFamily="18" charset="0"/>
              </a:rPr>
              <a:t>Η αξιολόγηση και εκτίμηση της ωφέλειας, που έχει ως αποτέλεσμα τη θέσπιση και εφαρμογή των κανόνων υγιεινής δεν είναι καθόλου εύκολη. </a:t>
            </a:r>
            <a:endParaRPr lang="el-GR" sz="2200" dirty="0" smtClean="0">
              <a:latin typeface="Times New Roman" panose="02020603050405020304" pitchFamily="18" charset="0"/>
              <a:cs typeface="Times New Roman" panose="02020603050405020304" pitchFamily="18" charset="0"/>
            </a:endParaRPr>
          </a:p>
          <a:p>
            <a:r>
              <a:rPr lang="el-GR" sz="2200" dirty="0" smtClean="0">
                <a:latin typeface="Times New Roman" panose="02020603050405020304" pitchFamily="18" charset="0"/>
                <a:cs typeface="Times New Roman" panose="02020603050405020304" pitchFamily="18" charset="0"/>
              </a:rPr>
              <a:t>Παράμετροι </a:t>
            </a:r>
            <a:r>
              <a:rPr lang="el-GR" sz="2200" dirty="0">
                <a:latin typeface="Times New Roman" panose="02020603050405020304" pitchFamily="18" charset="0"/>
                <a:cs typeface="Times New Roman" panose="02020603050405020304" pitchFamily="18" charset="0"/>
              </a:rPr>
              <a:t>που συμμετέχουν ουσιαστικά στον προσδιορισμό του συνολικού μεγέθους της ωφέλειας, όπως οι θετικές επιπτώσεις από τη μείωση του έμμεσου κόστους ασθένειας δεν είναι εύκολο να καταγραφούν και να αποτιμηθούν</a:t>
            </a:r>
            <a:r>
              <a:rPr lang="el-GR" sz="2200" dirty="0" smtClean="0">
                <a:latin typeface="Times New Roman" panose="02020603050405020304" pitchFamily="18" charset="0"/>
                <a:cs typeface="Times New Roman" panose="02020603050405020304" pitchFamily="18" charset="0"/>
              </a:rPr>
              <a:t>.</a:t>
            </a:r>
          </a:p>
          <a:p>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Η δυνατότητα όμως καταγραφής και αποτίμησης των υπολοίπων παραμέτρων που συμμετέχουν στον προσδιορισμό του μεγέθους της ωφέλειας, από την τήρηση κανόνων υγιεινής στο νοσοκομείο, είναι αρκετή για να δείξει την ιδιαίτερα μεγάλη σημασία που έχει για τον ίδιο τον άρρωστο, τους άλλους ανθρώπους, το προσωπικό, αλλά και το νοσοκομείο, η θέσπιση και αυστηρή εφαρμογή των κανόνων αυτών</a:t>
            </a:r>
            <a:r>
              <a:rPr lang="el-GR" sz="2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28195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235</TotalTime>
  <Words>1048</Words>
  <Application>Microsoft Office PowerPoint</Application>
  <PresentationFormat>Ευρεία οθόνη</PresentationFormat>
  <Paragraphs>50</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AngsanaUPC</vt:lpstr>
      <vt:lpstr>Arial</vt:lpstr>
      <vt:lpstr>Garamond</vt:lpstr>
      <vt:lpstr>Times New Roman</vt:lpstr>
      <vt:lpstr>Wingdings</vt:lpstr>
      <vt:lpstr>Οργανικό</vt:lpstr>
      <vt:lpstr>Υγιεινή στο χώρο εργασίας</vt:lpstr>
      <vt:lpstr>Λοιμώδη-μεταδοτικά νοσήματα</vt:lpstr>
      <vt:lpstr>Τα λοιμώδη νοσήματα μεταδίδονται ως εξής</vt:lpstr>
      <vt:lpstr>Αερογενής Μετάδοση</vt:lpstr>
      <vt:lpstr>Τρόποι με τους οποίους επιτυγχάνεται η υγιεινή στα νοσοκομεία</vt:lpstr>
      <vt:lpstr>Φυσικά Μέσα</vt:lpstr>
      <vt:lpstr>Ανόργανα χημικά μέσα</vt:lpstr>
      <vt:lpstr>Αλογόνα και άλλα οξειδωτικά μέσα</vt:lpstr>
      <vt:lpstr>Ωφέλεια από την τήρηση των κανόνων υγιεινής</vt:lpstr>
      <vt:lpstr>Παρουσίαση του PowerPoint</vt:lpstr>
      <vt:lpstr>Βιβλιογραφία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Υγιεινή στο χώρο εργασίας</dc:title>
  <dc:creator>ASUS</dc:creator>
  <cp:lastModifiedBy>ASUS</cp:lastModifiedBy>
  <cp:revision>17</cp:revision>
  <dcterms:created xsi:type="dcterms:W3CDTF">2019-11-07T17:52:08Z</dcterms:created>
  <dcterms:modified xsi:type="dcterms:W3CDTF">2019-12-01T17:33:53Z</dcterms:modified>
</cp:coreProperties>
</file>